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wmv" ContentType="video/x-ms-wm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392" r:id="rId2"/>
    <p:sldId id="423" r:id="rId3"/>
    <p:sldId id="278" r:id="rId4"/>
    <p:sldId id="342" r:id="rId5"/>
    <p:sldId id="343" r:id="rId6"/>
    <p:sldId id="344" r:id="rId7"/>
    <p:sldId id="345" r:id="rId8"/>
    <p:sldId id="346" r:id="rId9"/>
    <p:sldId id="347" r:id="rId10"/>
    <p:sldId id="348" r:id="rId11"/>
    <p:sldId id="349" r:id="rId12"/>
    <p:sldId id="350" r:id="rId13"/>
    <p:sldId id="351" r:id="rId14"/>
    <p:sldId id="352" r:id="rId15"/>
    <p:sldId id="353" r:id="rId16"/>
    <p:sldId id="354" r:id="rId17"/>
    <p:sldId id="355" r:id="rId18"/>
    <p:sldId id="371" r:id="rId19"/>
    <p:sldId id="372" r:id="rId20"/>
    <p:sldId id="406" r:id="rId21"/>
    <p:sldId id="376" r:id="rId22"/>
    <p:sldId id="377" r:id="rId23"/>
    <p:sldId id="378" r:id="rId24"/>
    <p:sldId id="379" r:id="rId25"/>
    <p:sldId id="380" r:id="rId26"/>
    <p:sldId id="381" r:id="rId27"/>
    <p:sldId id="395" r:id="rId28"/>
    <p:sldId id="396" r:id="rId29"/>
    <p:sldId id="397" r:id="rId30"/>
    <p:sldId id="398" r:id="rId31"/>
    <p:sldId id="399" r:id="rId32"/>
    <p:sldId id="400" r:id="rId33"/>
    <p:sldId id="401" r:id="rId34"/>
    <p:sldId id="402" r:id="rId35"/>
    <p:sldId id="403" r:id="rId36"/>
    <p:sldId id="404" r:id="rId37"/>
    <p:sldId id="407" r:id="rId38"/>
    <p:sldId id="408" r:id="rId39"/>
    <p:sldId id="409" r:id="rId40"/>
    <p:sldId id="410" r:id="rId41"/>
    <p:sldId id="411" r:id="rId42"/>
    <p:sldId id="412" r:id="rId43"/>
    <p:sldId id="413" r:id="rId44"/>
    <p:sldId id="421" r:id="rId45"/>
    <p:sldId id="414" r:id="rId46"/>
    <p:sldId id="415" r:id="rId47"/>
    <p:sldId id="416" r:id="rId48"/>
    <p:sldId id="417" r:id="rId49"/>
    <p:sldId id="418" r:id="rId50"/>
    <p:sldId id="422" r:id="rId51"/>
    <p:sldId id="419" r:id="rId52"/>
    <p:sldId id="420" r:id="rId53"/>
  </p:sldIdLst>
  <p:sldSz cx="12192000" cy="6858000"/>
  <p:notesSz cx="7099300"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g" initials="i" lastIdx="1" clrIdx="0">
    <p:extLst>
      <p:ext uri="{19B8F6BF-5375-455C-9EA6-DF929625EA0E}">
        <p15:presenceInfo xmlns:p15="http://schemas.microsoft.com/office/powerpoint/2012/main" userId="i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22" autoAdjust="0"/>
    <p:restoredTop sz="58333" autoAdjust="0"/>
  </p:normalViewPr>
  <p:slideViewPr>
    <p:cSldViewPr snapToGrid="0">
      <p:cViewPr varScale="1">
        <p:scale>
          <a:sx n="95" d="100"/>
          <a:sy n="95" d="100"/>
        </p:scale>
        <p:origin x="2868" y="6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kumimoji="1" lang="ja-JP" altLang="en-US"/>
          </a:p>
        </p:txBody>
      </p:sp>
      <p:sp>
        <p:nvSpPr>
          <p:cNvPr id="3" name="日付プレースホルダー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B5D18E4F-8904-49F0-A966-ED8BC304F0DA}" type="datetimeFigureOut">
              <a:rPr kumimoji="1" lang="ja-JP" altLang="en-US" smtClean="0"/>
              <a:t>2024/3/30</a:t>
            </a:fld>
            <a:endParaRPr kumimoji="1" lang="ja-JP" altLang="en-US"/>
          </a:p>
        </p:txBody>
      </p:sp>
      <p:sp>
        <p:nvSpPr>
          <p:cNvPr id="4" name="スライド イメージ プレースホルダー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ja-JP" altLang="en-US"/>
          </a:p>
        </p:txBody>
      </p:sp>
      <p:sp>
        <p:nvSpPr>
          <p:cNvPr id="5" name="ノート プレースホルダー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315B3230-1262-4AAB-8ECE-8CE048B285BF}" type="slidenum">
              <a:rPr kumimoji="1" lang="ja-JP" altLang="en-US" smtClean="0"/>
              <a:t>‹#›</a:t>
            </a:fld>
            <a:endParaRPr kumimoji="1" lang="ja-JP" altLang="en-US"/>
          </a:p>
        </p:txBody>
      </p:sp>
    </p:spTree>
    <p:extLst>
      <p:ext uri="{BB962C8B-B14F-4D97-AF65-F5344CB8AC3E}">
        <p14:creationId xmlns:p14="http://schemas.microsoft.com/office/powerpoint/2010/main" val="421166232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1</a:t>
            </a:fld>
            <a:endParaRPr kumimoji="1" lang="ja-JP" altLang="en-US"/>
          </a:p>
        </p:txBody>
      </p:sp>
    </p:spTree>
    <p:extLst>
      <p:ext uri="{BB962C8B-B14F-4D97-AF65-F5344CB8AC3E}">
        <p14:creationId xmlns:p14="http://schemas.microsoft.com/office/powerpoint/2010/main" val="1749353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sz="1600" dirty="0"/>
          </a:p>
        </p:txBody>
      </p:sp>
      <p:sp>
        <p:nvSpPr>
          <p:cNvPr id="4" name="スライド番号プレースホルダー 3"/>
          <p:cNvSpPr>
            <a:spLocks noGrp="1"/>
          </p:cNvSpPr>
          <p:nvPr>
            <p:ph type="sldNum" sz="quarter" idx="10"/>
          </p:nvPr>
        </p:nvSpPr>
        <p:spPr/>
        <p:txBody>
          <a:bodyPr/>
          <a:lstStyle/>
          <a:p>
            <a:fld id="{0C93D7B0-8BE5-4900-AFB5-64AE0CD11645}" type="slidenum">
              <a:rPr kumimoji="1" lang="ja-JP" altLang="en-US" smtClean="0"/>
              <a:t>24</a:t>
            </a:fld>
            <a:endParaRPr kumimoji="1" lang="ja-JP" altLang="en-US"/>
          </a:p>
        </p:txBody>
      </p:sp>
    </p:spTree>
    <p:extLst>
      <p:ext uri="{BB962C8B-B14F-4D97-AF65-F5344CB8AC3E}">
        <p14:creationId xmlns:p14="http://schemas.microsoft.com/office/powerpoint/2010/main" val="730486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endParaRPr kumimoji="1" lang="ja-JP" altLang="en-US" dirty="0"/>
          </a:p>
        </p:txBody>
      </p:sp>
      <p:sp>
        <p:nvSpPr>
          <p:cNvPr id="4" name="スライド番号プレースホルダー 3"/>
          <p:cNvSpPr>
            <a:spLocks noGrp="1"/>
          </p:cNvSpPr>
          <p:nvPr>
            <p:ph type="sldNum" sz="quarter" idx="10"/>
          </p:nvPr>
        </p:nvSpPr>
        <p:spPr/>
        <p:txBody>
          <a:bodyPr/>
          <a:lstStyle/>
          <a:p>
            <a:fld id="{0C93D7B0-8BE5-4900-AFB5-64AE0CD11645}" type="slidenum">
              <a:rPr kumimoji="1" lang="ja-JP" altLang="en-US" smtClean="0"/>
              <a:t>28</a:t>
            </a:fld>
            <a:endParaRPr kumimoji="1" lang="ja-JP" altLang="en-US"/>
          </a:p>
        </p:txBody>
      </p:sp>
    </p:spTree>
    <p:extLst>
      <p:ext uri="{BB962C8B-B14F-4D97-AF65-F5344CB8AC3E}">
        <p14:creationId xmlns:p14="http://schemas.microsoft.com/office/powerpoint/2010/main" val="4248858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ノート プレースホルダー 2"/>
              <p:cNvSpPr>
                <a:spLocks noGrp="1"/>
              </p:cNvSpPr>
              <p:nvPr>
                <p:ph type="body" idx="1"/>
              </p:nvPr>
            </p:nvSpPr>
            <p:spPr/>
            <p:txBody>
              <a:bodyPr/>
              <a:lstStyle/>
              <a:p>
                <a:pPr defTabSz="954634">
                  <a:defRPr/>
                </a:pPr>
                <a14:m>
                  <m:oMath xmlns:m="http://schemas.openxmlformats.org/officeDocument/2006/math">
                    <m:r>
                      <a:rPr lang="en-US" altLang="ja-JP" b="1" i="0" smtClean="0">
                        <a:latin typeface="Cambria Math"/>
                        <a:cs typeface="Times New Roman" panose="02020603050405020304" pitchFamily="18" charset="0"/>
                      </a:rPr>
                      <m:t>𝐀</m:t>
                    </m:r>
                    <m:r>
                      <a:rPr lang="en-US" altLang="ja-JP" b="0" i="1" smtClean="0">
                        <a:latin typeface="Cambria Math"/>
                        <a:ea typeface="Cambria Math"/>
                        <a:cs typeface="Times New Roman" panose="02020603050405020304" pitchFamily="18" charset="0"/>
                      </a:rPr>
                      <m:t>⊝</m:t>
                    </m:r>
                    <m:r>
                      <a:rPr lang="en-US" altLang="ja-JP" b="1" i="0" smtClean="0">
                        <a:latin typeface="Cambria Math"/>
                        <a:ea typeface="Cambria Math"/>
                        <a:cs typeface="Times New Roman" panose="02020603050405020304" pitchFamily="18" charset="0"/>
                      </a:rPr>
                      <m:t>𝐁</m:t>
                    </m:r>
                    <m:r>
                      <a:rPr lang="en-US" altLang="ja-JP" b="0" i="0" smtClean="0">
                        <a:latin typeface="Cambria Math"/>
                        <a:ea typeface="Cambria Math"/>
                        <a:cs typeface="Times New Roman" panose="02020603050405020304" pitchFamily="18" charset="0"/>
                      </a:rPr>
                      <m:t>=</m:t>
                    </m:r>
                    <m:sSub>
                      <m:sSubPr>
                        <m:ctrlPr>
                          <a:rPr lang="en-US" altLang="ja-JP" b="0" i="1" smtClean="0">
                            <a:latin typeface="Cambria Math" panose="02040503050406030204" pitchFamily="18" charset="0"/>
                            <a:ea typeface="Cambria Math"/>
                            <a:cs typeface="Times New Roman" panose="02020603050405020304" pitchFamily="18" charset="0"/>
                          </a:rPr>
                        </m:ctrlPr>
                      </m:sSubPr>
                      <m:e>
                        <m:r>
                          <a:rPr lang="en-US" altLang="ja-JP" b="0" i="1" smtClean="0">
                            <a:latin typeface="Cambria Math"/>
                            <a:ea typeface="Cambria Math"/>
                            <a:cs typeface="Times New Roman" panose="02020603050405020304" pitchFamily="18" charset="0"/>
                          </a:rPr>
                          <m:t>∪</m:t>
                        </m:r>
                      </m:e>
                      <m:sub>
                        <m:r>
                          <a:rPr lang="en-US" altLang="ja-JP" b="1" i="0" smtClean="0">
                            <a:latin typeface="Cambria Math"/>
                            <a:ea typeface="Cambria Math"/>
                            <a:cs typeface="Times New Roman" panose="02020603050405020304" pitchFamily="18" charset="0"/>
                          </a:rPr>
                          <m:t>𝐛</m:t>
                        </m:r>
                        <m:r>
                          <a:rPr lang="en-US" altLang="ja-JP" b="1" i="0" smtClean="0">
                            <a:latin typeface="Cambria Math"/>
                            <a:ea typeface="Cambria Math"/>
                            <a:cs typeface="Times New Roman" panose="02020603050405020304" pitchFamily="18" charset="0"/>
                          </a:rPr>
                          <m:t>∈</m:t>
                        </m:r>
                        <m:r>
                          <a:rPr lang="en-US" altLang="ja-JP" b="1" i="0" smtClean="0">
                            <a:latin typeface="Cambria Math"/>
                            <a:ea typeface="Cambria Math"/>
                            <a:cs typeface="Times New Roman" panose="02020603050405020304" pitchFamily="18" charset="0"/>
                          </a:rPr>
                          <m:t>𝐁</m:t>
                        </m:r>
                      </m:sub>
                    </m:sSub>
                    <m:d>
                      <m:dPr>
                        <m:begChr m:val="{"/>
                        <m:endChr m:val="|"/>
                        <m:ctrlPr>
                          <a:rPr lang="en-US" altLang="ja-JP" b="0" i="1" smtClean="0">
                            <a:latin typeface="Cambria Math" panose="02040503050406030204" pitchFamily="18" charset="0"/>
                            <a:ea typeface="Cambria Math"/>
                            <a:cs typeface="Times New Roman" panose="02020603050405020304" pitchFamily="18" charset="0"/>
                          </a:rPr>
                        </m:ctrlPr>
                      </m:dPr>
                      <m:e>
                        <m:r>
                          <a:rPr lang="en-US" altLang="ja-JP" b="1" i="0" smtClean="0">
                            <a:latin typeface="Cambria Math"/>
                            <a:ea typeface="Cambria Math"/>
                            <a:cs typeface="Times New Roman" panose="02020603050405020304" pitchFamily="18" charset="0"/>
                          </a:rPr>
                          <m:t>𝐚</m:t>
                        </m:r>
                        <m:r>
                          <a:rPr lang="en-US" altLang="ja-JP" b="1" i="0" smtClean="0">
                            <a:latin typeface="Cambria Math"/>
                            <a:ea typeface="Cambria Math"/>
                            <a:cs typeface="Times New Roman" panose="02020603050405020304" pitchFamily="18" charset="0"/>
                          </a:rPr>
                          <m:t>−</m:t>
                        </m:r>
                        <m:r>
                          <a:rPr lang="en-US" altLang="ja-JP" b="1" i="0" smtClean="0">
                            <a:latin typeface="Cambria Math"/>
                            <a:ea typeface="Cambria Math"/>
                            <a:cs typeface="Times New Roman" panose="02020603050405020304" pitchFamily="18" charset="0"/>
                          </a:rPr>
                          <m:t>𝐛</m:t>
                        </m:r>
                        <m:r>
                          <a:rPr lang="en-US" altLang="ja-JP" b="0" i="1" smtClean="0">
                            <a:latin typeface="Cambria Math"/>
                            <a:ea typeface="Cambria Math"/>
                            <a:cs typeface="Times New Roman" panose="02020603050405020304" pitchFamily="18" charset="0"/>
                          </a:rPr>
                          <m:t> </m:t>
                        </m:r>
                      </m:e>
                    </m:d>
                    <m:r>
                      <a:rPr lang="en-US" altLang="ja-JP" b="1" i="0" smtClean="0">
                        <a:latin typeface="Cambria Math"/>
                        <a:ea typeface="Cambria Math"/>
                        <a:cs typeface="Times New Roman" panose="02020603050405020304" pitchFamily="18" charset="0"/>
                      </a:rPr>
                      <m:t>𝐚</m:t>
                    </m:r>
                    <m:r>
                      <a:rPr lang="en-US" altLang="ja-JP" b="1">
                        <a:latin typeface="Cambria Math"/>
                        <a:ea typeface="Cambria Math"/>
                        <a:cs typeface="Times New Roman" panose="02020603050405020304" pitchFamily="18" charset="0"/>
                      </a:rPr>
                      <m:t>∈</m:t>
                    </m:r>
                    <m:r>
                      <a:rPr lang="en-US" altLang="ja-JP" b="1" i="0" smtClean="0">
                        <a:latin typeface="Cambria Math"/>
                        <a:ea typeface="Cambria Math"/>
                        <a:cs typeface="Times New Roman" panose="02020603050405020304" pitchFamily="18" charset="0"/>
                      </a:rPr>
                      <m:t>𝐀</m:t>
                    </m:r>
                    <m:r>
                      <a:rPr lang="en-US" altLang="ja-JP" b="0" i="1" smtClean="0">
                        <a:latin typeface="Cambria Math"/>
                        <a:ea typeface="Cambria Math"/>
                        <a:cs typeface="Times New Roman" panose="02020603050405020304" pitchFamily="18" charset="0"/>
                      </a:rPr>
                      <m:t>}</m:t>
                    </m:r>
                  </m:oMath>
                </a14:m>
                <a:r>
                  <a:rPr lang="en-US" altLang="ja-JP" dirty="0" smtClean="0">
                    <a:latin typeface="Times New Roman" panose="02020603050405020304" pitchFamily="18" charset="0"/>
                    <a:cs typeface="Times New Roman" panose="02020603050405020304" pitchFamily="18" charset="0"/>
                  </a:rPr>
                  <a:t> </a:t>
                </a:r>
              </a:p>
              <a:p>
                <a:r>
                  <a:rPr kumimoji="1" lang="ja-JP" altLang="en-US" dirty="0" smtClean="0"/>
                  <a:t>これすこしややっこしいけど</a:t>
                </a:r>
                <a:r>
                  <a:rPr kumimoji="1" lang="en-US" altLang="ja-JP" dirty="0" smtClean="0"/>
                  <a:t>…</a:t>
                </a:r>
              </a:p>
              <a:p>
                <a:endParaRPr kumimoji="1" lang="en-US" altLang="ja-JP" dirty="0" smtClean="0"/>
              </a:p>
              <a:p>
                <a:pPr algn="l"/>
                <a:r>
                  <a:rPr kumimoji="1" lang="en-US" altLang="ja-JP" dirty="0" smtClean="0"/>
                  <a:t>U</a:t>
                </a:r>
                <a14:m>
                  <m:oMath xmlns:m="http://schemas.openxmlformats.org/officeDocument/2006/math">
                    <m:d>
                      <m:dPr>
                        <m:begChr m:val="{"/>
                        <m:endChr m:val="|"/>
                        <m:ctrlPr>
                          <a:rPr lang="en-US" altLang="ja-JP" b="0" i="1" smtClean="0">
                            <a:latin typeface="Cambria Math" panose="02040503050406030204" pitchFamily="18" charset="0"/>
                            <a:ea typeface="Cambria Math"/>
                            <a:cs typeface="Times New Roman" panose="02020603050405020304" pitchFamily="18" charset="0"/>
                          </a:rPr>
                        </m:ctrlPr>
                      </m:dPr>
                      <m:e>
                        <m:r>
                          <a:rPr lang="en-US" altLang="ja-JP" b="1" i="0" smtClean="0">
                            <a:latin typeface="Cambria Math"/>
                            <a:ea typeface="Cambria Math"/>
                            <a:cs typeface="Times New Roman" panose="02020603050405020304" pitchFamily="18" charset="0"/>
                          </a:rPr>
                          <m:t>𝐚</m:t>
                        </m:r>
                        <m:r>
                          <a:rPr lang="en-US" altLang="ja-JP" b="1" i="0" smtClean="0">
                            <a:latin typeface="Cambria Math"/>
                            <a:ea typeface="Cambria Math"/>
                            <a:cs typeface="Times New Roman" panose="02020603050405020304" pitchFamily="18" charset="0"/>
                          </a:rPr>
                          <m:t>+</m:t>
                        </m:r>
                        <m:r>
                          <a:rPr lang="en-US" altLang="ja-JP" b="1" i="0" smtClean="0">
                            <a:latin typeface="Cambria Math"/>
                            <a:ea typeface="Cambria Math"/>
                            <a:cs typeface="Times New Roman" panose="02020603050405020304" pitchFamily="18" charset="0"/>
                          </a:rPr>
                          <m:t>𝐛</m:t>
                        </m:r>
                        <m:r>
                          <a:rPr lang="en-US" altLang="ja-JP" b="0" i="1" smtClean="0">
                            <a:latin typeface="Cambria Math"/>
                            <a:ea typeface="Cambria Math"/>
                            <a:cs typeface="Times New Roman" panose="02020603050405020304" pitchFamily="18" charset="0"/>
                          </a:rPr>
                          <m:t> </m:t>
                        </m:r>
                      </m:e>
                    </m:d>
                    <m:r>
                      <a:rPr lang="en-US" altLang="ja-JP" b="1" i="0" smtClean="0">
                        <a:latin typeface="Cambria Math"/>
                        <a:ea typeface="Cambria Math"/>
                        <a:cs typeface="Times New Roman" panose="02020603050405020304" pitchFamily="18" charset="0"/>
                      </a:rPr>
                      <m:t>𝐚</m:t>
                    </m:r>
                    <m:r>
                      <a:rPr lang="en-US" altLang="ja-JP" b="1">
                        <a:latin typeface="Cambria Math"/>
                        <a:ea typeface="Cambria Math"/>
                        <a:cs typeface="Times New Roman" panose="02020603050405020304" pitchFamily="18" charset="0"/>
                      </a:rPr>
                      <m:t>∈</m:t>
                    </m:r>
                    <m:r>
                      <a:rPr lang="en-US" altLang="ja-JP" b="1" i="0" smtClean="0">
                        <a:latin typeface="Cambria Math"/>
                        <a:ea typeface="Cambria Math"/>
                        <a:cs typeface="Times New Roman" panose="02020603050405020304" pitchFamily="18" charset="0"/>
                      </a:rPr>
                      <m:t>𝐀</m:t>
                    </m:r>
                    <m:r>
                      <a:rPr lang="en-US" altLang="ja-JP" b="0" i="1" smtClean="0">
                        <a:latin typeface="Cambria Math"/>
                        <a:ea typeface="Cambria Math"/>
                        <a:cs typeface="Times New Roman" panose="02020603050405020304" pitchFamily="18" charset="0"/>
                      </a:rPr>
                      <m:t>} </m:t>
                    </m:r>
                  </m:oMath>
                </a14:m>
                <a:r>
                  <a:rPr kumimoji="1" lang="ja-JP" altLang="en-US" dirty="0" smtClean="0"/>
                  <a:t>は、</a:t>
                </a:r>
                <a:r>
                  <a:rPr kumimoji="1" lang="en-US" altLang="ja-JP" dirty="0" smtClean="0"/>
                  <a:t>A</a:t>
                </a:r>
                <a:r>
                  <a:rPr kumimoji="1" lang="ja-JP" altLang="en-US" dirty="0" smtClean="0"/>
                  <a:t>の任意の点</a:t>
                </a:r>
                <a:r>
                  <a:rPr kumimoji="1" lang="en-US" altLang="ja-JP" dirty="0" smtClean="0"/>
                  <a:t>a</a:t>
                </a:r>
                <a:r>
                  <a:rPr kumimoji="1" lang="ja-JP" altLang="en-US" dirty="0" smtClean="0"/>
                  <a:t>に</a:t>
                </a:r>
                <a:r>
                  <a:rPr kumimoji="1" lang="en-US" altLang="ja-JP" dirty="0" smtClean="0"/>
                  <a:t>B</a:t>
                </a:r>
                <a:r>
                  <a:rPr kumimoji="1" lang="ja-JP" altLang="en-US" dirty="0" smtClean="0"/>
                  <a:t>の原点を置いたことを表していて</a:t>
                </a:r>
                <a:r>
                  <a:rPr kumimoji="1" lang="en-US" altLang="ja-JP" dirty="0" smtClean="0"/>
                  <a:t>, </a:t>
                </a:r>
              </a:p>
              <a:p>
                <a:pPr algn="l"/>
                <a:r>
                  <a:rPr kumimoji="1" lang="en-US" altLang="ja-JP" dirty="0" smtClean="0"/>
                  <a:t>『U』</a:t>
                </a:r>
                <a:r>
                  <a:rPr kumimoji="1" lang="ja-JP" altLang="en-US" dirty="0" smtClean="0"/>
                  <a:t>ですべての</a:t>
                </a:r>
                <a:r>
                  <a:rPr kumimoji="1" lang="en-US" altLang="ja-JP" dirty="0" smtClean="0"/>
                  <a:t>b</a:t>
                </a:r>
                <a:r>
                  <a:rPr kumimoji="1" lang="ja-JP" altLang="en-US" dirty="0" smtClean="0"/>
                  <a:t>∈</a:t>
                </a:r>
                <a:r>
                  <a:rPr kumimoji="1" lang="en-US" altLang="ja-JP" dirty="0" smtClean="0"/>
                  <a:t>B</a:t>
                </a:r>
                <a:r>
                  <a:rPr kumimoji="1" lang="ja-JP" altLang="en-US" dirty="0" smtClean="0"/>
                  <a:t>をたしている</a:t>
                </a:r>
                <a:endParaRPr kumimoji="1" lang="en-US" altLang="ja-JP" dirty="0" smtClean="0"/>
              </a:p>
              <a:p>
                <a:pPr algn="l"/>
                <a:endParaRPr kumimoji="1" lang="en-US" altLang="ja-JP" dirty="0" smtClean="0"/>
              </a:p>
              <a:p>
                <a:pPr algn="l"/>
                <a:r>
                  <a:rPr kumimoji="1" lang="en-US" altLang="ja-JP" dirty="0" smtClean="0"/>
                  <a:t>U</a:t>
                </a:r>
                <a14:m>
                  <m:oMath xmlns:m="http://schemas.openxmlformats.org/officeDocument/2006/math">
                    <m:d>
                      <m:dPr>
                        <m:begChr m:val="{"/>
                        <m:endChr m:val="|"/>
                        <m:ctrlPr>
                          <a:rPr lang="en-US" altLang="ja-JP" b="0" i="1" smtClean="0">
                            <a:latin typeface="Cambria Math" panose="02040503050406030204" pitchFamily="18" charset="0"/>
                            <a:ea typeface="Cambria Math"/>
                            <a:cs typeface="Times New Roman" panose="02020603050405020304" pitchFamily="18" charset="0"/>
                          </a:rPr>
                        </m:ctrlPr>
                      </m:dPr>
                      <m:e>
                        <m:r>
                          <a:rPr lang="en-US" altLang="ja-JP" b="1" i="0" smtClean="0">
                            <a:latin typeface="Cambria Math"/>
                            <a:ea typeface="Cambria Math"/>
                            <a:cs typeface="Times New Roman" panose="02020603050405020304" pitchFamily="18" charset="0"/>
                          </a:rPr>
                          <m:t>𝐚</m:t>
                        </m:r>
                        <m:r>
                          <a:rPr lang="en-US" altLang="ja-JP" b="1" i="0" smtClean="0">
                            <a:latin typeface="Cambria Math"/>
                            <a:ea typeface="Cambria Math"/>
                            <a:cs typeface="Times New Roman" panose="02020603050405020304" pitchFamily="18" charset="0"/>
                          </a:rPr>
                          <m:t>−</m:t>
                        </m:r>
                        <m:r>
                          <a:rPr lang="en-US" altLang="ja-JP" b="1" i="0" smtClean="0">
                            <a:latin typeface="Cambria Math"/>
                            <a:ea typeface="Cambria Math"/>
                            <a:cs typeface="Times New Roman" panose="02020603050405020304" pitchFamily="18" charset="0"/>
                          </a:rPr>
                          <m:t>𝐛</m:t>
                        </m:r>
                        <m:r>
                          <a:rPr lang="en-US" altLang="ja-JP" b="0" i="1" smtClean="0">
                            <a:latin typeface="Cambria Math"/>
                            <a:ea typeface="Cambria Math"/>
                            <a:cs typeface="Times New Roman" panose="02020603050405020304" pitchFamily="18" charset="0"/>
                          </a:rPr>
                          <m:t> </m:t>
                        </m:r>
                      </m:e>
                    </m:d>
                    <m:r>
                      <a:rPr lang="en-US" altLang="ja-JP" b="1" i="0" smtClean="0">
                        <a:latin typeface="Cambria Math"/>
                        <a:ea typeface="Cambria Math"/>
                        <a:cs typeface="Times New Roman" panose="02020603050405020304" pitchFamily="18" charset="0"/>
                      </a:rPr>
                      <m:t>𝐚</m:t>
                    </m:r>
                    <m:r>
                      <a:rPr lang="en-US" altLang="ja-JP" b="1">
                        <a:latin typeface="Cambria Math"/>
                        <a:ea typeface="Cambria Math"/>
                        <a:cs typeface="Times New Roman" panose="02020603050405020304" pitchFamily="18" charset="0"/>
                      </a:rPr>
                      <m:t>∈</m:t>
                    </m:r>
                    <m:r>
                      <a:rPr lang="en-US" altLang="ja-JP" b="1" i="0" smtClean="0">
                        <a:latin typeface="Cambria Math"/>
                        <a:ea typeface="Cambria Math"/>
                        <a:cs typeface="Times New Roman" panose="02020603050405020304" pitchFamily="18" charset="0"/>
                      </a:rPr>
                      <m:t>𝐀</m:t>
                    </m:r>
                    <m:r>
                      <a:rPr lang="en-US" altLang="ja-JP" b="0" i="1" smtClean="0">
                        <a:latin typeface="Cambria Math"/>
                        <a:ea typeface="Cambria Math"/>
                        <a:cs typeface="Times New Roman" panose="02020603050405020304" pitchFamily="18" charset="0"/>
                      </a:rPr>
                      <m:t>}</m:t>
                    </m:r>
                  </m:oMath>
                </a14:m>
                <a:r>
                  <a:rPr kumimoji="1" lang="ja-JP" altLang="en-US" dirty="0" smtClean="0"/>
                  <a:t>は</a:t>
                </a:r>
                <a:r>
                  <a:rPr kumimoji="1" lang="en-US" altLang="ja-JP" dirty="0" smtClean="0"/>
                  <a:t>, </a:t>
                </a:r>
              </a:p>
              <a:p>
                <a:pPr algn="l"/>
                <a:endParaRPr kumimoji="1" lang="en-US" altLang="ja-JP" dirty="0" smtClean="0"/>
              </a:p>
              <a:p>
                <a:pPr algn="l"/>
                <a:endParaRPr kumimoji="1" lang="ja-JP" altLang="en-US" dirty="0"/>
              </a:p>
            </p:txBody>
          </p:sp>
        </mc:Choice>
        <mc:Fallback xmlns="">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b="1" i="0" smtClean="0">
                    <a:latin typeface="Cambria Math"/>
                    <a:cs typeface="Times New Roman" panose="02020603050405020304" pitchFamily="18" charset="0"/>
                  </a:rPr>
                  <a:t>𝐀</a:t>
                </a:r>
                <a:r>
                  <a:rPr lang="en-US" altLang="ja-JP" b="0" i="0" smtClean="0">
                    <a:latin typeface="Cambria Math"/>
                    <a:ea typeface="Cambria Math"/>
                    <a:cs typeface="Times New Roman" panose="02020603050405020304" pitchFamily="18" charset="0"/>
                  </a:rPr>
                  <a:t>⊝</a:t>
                </a:r>
                <a:r>
                  <a:rPr lang="en-US" altLang="ja-JP" b="1" i="0" smtClean="0">
                    <a:latin typeface="Cambria Math"/>
                    <a:ea typeface="Cambria Math"/>
                    <a:cs typeface="Times New Roman" panose="02020603050405020304" pitchFamily="18" charset="0"/>
                  </a:rPr>
                  <a:t>𝐁</a:t>
                </a:r>
                <a:r>
                  <a:rPr lang="en-US" altLang="ja-JP" b="0" i="0" smtClean="0">
                    <a:latin typeface="Cambria Math"/>
                    <a:ea typeface="Cambria Math"/>
                    <a:cs typeface="Times New Roman" panose="02020603050405020304" pitchFamily="18" charset="0"/>
                  </a:rPr>
                  <a:t>=∪_(</a:t>
                </a:r>
                <a:r>
                  <a:rPr lang="en-US" altLang="ja-JP" b="1" i="0" smtClean="0">
                    <a:latin typeface="Cambria Math"/>
                    <a:ea typeface="Cambria Math"/>
                    <a:cs typeface="Times New Roman" panose="02020603050405020304" pitchFamily="18" charset="0"/>
                  </a:rPr>
                  <a:t>𝐛∈𝐁</a:t>
                </a:r>
                <a:r>
                  <a:rPr lang="en-US" altLang="ja-JP" b="0" i="0" smtClean="0">
                    <a:latin typeface="Cambria Math"/>
                    <a:ea typeface="Cambria Math"/>
                    <a:cs typeface="Times New Roman" panose="02020603050405020304" pitchFamily="18" charset="0"/>
                  </a:rPr>
                  <a:t>) {</a:t>
                </a:r>
                <a:r>
                  <a:rPr lang="en-US" altLang="ja-JP" b="1" i="0" smtClean="0">
                    <a:latin typeface="Cambria Math"/>
                    <a:ea typeface="Cambria Math"/>
                    <a:cs typeface="Times New Roman" panose="02020603050405020304" pitchFamily="18" charset="0"/>
                  </a:rPr>
                  <a:t>𝐚−𝐛</a:t>
                </a:r>
                <a:r>
                  <a:rPr lang="en-US" altLang="ja-JP" b="0" i="0" smtClean="0">
                    <a:latin typeface="Cambria Math"/>
                    <a:ea typeface="Cambria Math"/>
                    <a:cs typeface="Times New Roman" panose="02020603050405020304" pitchFamily="18" charset="0"/>
                  </a:rPr>
                  <a:t> ┤|</a:t>
                </a:r>
                <a:r>
                  <a:rPr lang="en-US" altLang="ja-JP" b="1" i="0" smtClean="0">
                    <a:latin typeface="Cambria Math"/>
                    <a:ea typeface="Cambria Math"/>
                    <a:cs typeface="Times New Roman" panose="02020603050405020304" pitchFamily="18" charset="0"/>
                  </a:rPr>
                  <a:t>𝐚</a:t>
                </a:r>
                <a:r>
                  <a:rPr lang="en-US" altLang="ja-JP" b="1" i="0">
                    <a:latin typeface="Cambria Math"/>
                    <a:ea typeface="Cambria Math"/>
                    <a:cs typeface="Times New Roman" panose="02020603050405020304" pitchFamily="18" charset="0"/>
                  </a:rPr>
                  <a:t>∈</a:t>
                </a:r>
                <a:r>
                  <a:rPr lang="en-US" altLang="ja-JP" b="1" i="0" smtClean="0">
                    <a:latin typeface="Cambria Math"/>
                    <a:ea typeface="Cambria Math"/>
                    <a:cs typeface="Times New Roman" panose="02020603050405020304" pitchFamily="18" charset="0"/>
                  </a:rPr>
                  <a:t>𝐀</a:t>
                </a:r>
                <a:r>
                  <a:rPr lang="en-US" altLang="ja-JP" b="0" i="0" smtClean="0">
                    <a:latin typeface="Cambria Math"/>
                    <a:ea typeface="Cambria Math"/>
                    <a:cs typeface="Times New Roman" panose="02020603050405020304" pitchFamily="18" charset="0"/>
                  </a:rPr>
                  <a:t>}</a:t>
                </a:r>
                <a:r>
                  <a:rPr lang="en-US" altLang="ja-JP" dirty="0" smtClean="0">
                    <a:latin typeface="Times New Roman" panose="02020603050405020304" pitchFamily="18" charset="0"/>
                    <a:cs typeface="Times New Roman" panose="02020603050405020304" pitchFamily="18" charset="0"/>
                  </a:rPr>
                  <a:t> </a:t>
                </a:r>
              </a:p>
              <a:p>
                <a:r>
                  <a:rPr kumimoji="1" lang="ja-JP" altLang="en-US" dirty="0" smtClean="0"/>
                  <a:t>これすこしややっこしいけど</a:t>
                </a:r>
                <a:r>
                  <a:rPr kumimoji="1" lang="en-US" altLang="ja-JP" dirty="0" smtClean="0"/>
                  <a:t>…</a:t>
                </a:r>
              </a:p>
              <a:p>
                <a:endParaRPr kumimoji="1" lang="en-US" altLang="ja-JP" dirty="0" smtClean="0"/>
              </a:p>
              <a:p>
                <a:pPr algn="l"/>
                <a:r>
                  <a:rPr kumimoji="1" lang="en-US" altLang="ja-JP" dirty="0" smtClean="0"/>
                  <a:t>U</a:t>
                </a:r>
                <a:r>
                  <a:rPr lang="en-US" altLang="ja-JP" b="0" i="0" smtClean="0">
                    <a:latin typeface="Cambria Math"/>
                    <a:ea typeface="Cambria Math"/>
                    <a:cs typeface="Times New Roman" panose="02020603050405020304" pitchFamily="18" charset="0"/>
                  </a:rPr>
                  <a:t>{</a:t>
                </a:r>
                <a:r>
                  <a:rPr lang="en-US" altLang="ja-JP" b="1" i="0" smtClean="0">
                    <a:latin typeface="Cambria Math"/>
                    <a:ea typeface="Cambria Math"/>
                    <a:cs typeface="Times New Roman" panose="02020603050405020304" pitchFamily="18" charset="0"/>
                  </a:rPr>
                  <a:t>𝐚</a:t>
                </a:r>
                <a:r>
                  <a:rPr lang="en-US" altLang="ja-JP" b="1" i="0" smtClean="0">
                    <a:latin typeface="Cambria Math"/>
                    <a:ea typeface="Cambria Math"/>
                    <a:cs typeface="Times New Roman" panose="02020603050405020304" pitchFamily="18" charset="0"/>
                  </a:rPr>
                  <a:t>+</a:t>
                </a:r>
                <a:r>
                  <a:rPr lang="en-US" altLang="ja-JP" b="1" i="0" smtClean="0">
                    <a:latin typeface="Cambria Math"/>
                    <a:ea typeface="Cambria Math"/>
                    <a:cs typeface="Times New Roman" panose="02020603050405020304" pitchFamily="18" charset="0"/>
                  </a:rPr>
                  <a:t>𝐛</a:t>
                </a:r>
                <a:r>
                  <a:rPr lang="en-US" altLang="ja-JP" b="0" i="0" smtClean="0">
                    <a:latin typeface="Cambria Math"/>
                    <a:ea typeface="Cambria Math"/>
                    <a:cs typeface="Times New Roman" panose="02020603050405020304" pitchFamily="18" charset="0"/>
                  </a:rPr>
                  <a:t> ┤|</a:t>
                </a:r>
                <a:r>
                  <a:rPr lang="en-US" altLang="ja-JP" b="1" i="0" smtClean="0">
                    <a:latin typeface="Cambria Math"/>
                    <a:ea typeface="Cambria Math"/>
                    <a:cs typeface="Times New Roman" panose="02020603050405020304" pitchFamily="18" charset="0"/>
                  </a:rPr>
                  <a:t>𝐚</a:t>
                </a:r>
                <a:r>
                  <a:rPr lang="en-US" altLang="ja-JP" b="1" i="0">
                    <a:latin typeface="Cambria Math"/>
                    <a:ea typeface="Cambria Math"/>
                    <a:cs typeface="Times New Roman" panose="02020603050405020304" pitchFamily="18" charset="0"/>
                  </a:rPr>
                  <a:t>∈</a:t>
                </a:r>
                <a:r>
                  <a:rPr lang="en-US" altLang="ja-JP" b="1" i="0" smtClean="0">
                    <a:latin typeface="Cambria Math"/>
                    <a:ea typeface="Cambria Math"/>
                    <a:cs typeface="Times New Roman" panose="02020603050405020304" pitchFamily="18" charset="0"/>
                  </a:rPr>
                  <a:t>𝐀</a:t>
                </a:r>
                <a:r>
                  <a:rPr lang="en-US" altLang="ja-JP" b="0" i="0" smtClean="0">
                    <a:latin typeface="Cambria Math"/>
                    <a:ea typeface="Cambria Math"/>
                    <a:cs typeface="Times New Roman" panose="02020603050405020304" pitchFamily="18" charset="0"/>
                  </a:rPr>
                  <a:t>} </a:t>
                </a:r>
                <a:r>
                  <a:rPr kumimoji="1" lang="ja-JP" altLang="en-US" dirty="0" smtClean="0"/>
                  <a:t>は、</a:t>
                </a:r>
                <a:r>
                  <a:rPr kumimoji="1" lang="en-US" altLang="ja-JP" dirty="0" smtClean="0"/>
                  <a:t>A</a:t>
                </a:r>
                <a:r>
                  <a:rPr kumimoji="1" lang="ja-JP" altLang="en-US" dirty="0" smtClean="0"/>
                  <a:t>の任意の点</a:t>
                </a:r>
                <a:r>
                  <a:rPr kumimoji="1" lang="en-US" altLang="ja-JP" dirty="0" smtClean="0"/>
                  <a:t>a</a:t>
                </a:r>
                <a:r>
                  <a:rPr kumimoji="1" lang="ja-JP" altLang="en-US" dirty="0" smtClean="0"/>
                  <a:t>に</a:t>
                </a:r>
                <a:r>
                  <a:rPr kumimoji="1" lang="en-US" altLang="ja-JP" dirty="0" smtClean="0"/>
                  <a:t>B</a:t>
                </a:r>
                <a:r>
                  <a:rPr kumimoji="1" lang="ja-JP" altLang="en-US" dirty="0" smtClean="0"/>
                  <a:t>の原点を置いたことを表していて</a:t>
                </a:r>
                <a:r>
                  <a:rPr kumimoji="1" lang="en-US" altLang="ja-JP" dirty="0" smtClean="0"/>
                  <a:t>, </a:t>
                </a:r>
              </a:p>
              <a:p>
                <a:pPr algn="l"/>
                <a:r>
                  <a:rPr kumimoji="1" lang="en-US" altLang="ja-JP" dirty="0" smtClean="0"/>
                  <a:t>『U』</a:t>
                </a:r>
                <a:r>
                  <a:rPr kumimoji="1" lang="ja-JP" altLang="en-US" dirty="0" smtClean="0"/>
                  <a:t>ですべての</a:t>
                </a:r>
                <a:r>
                  <a:rPr kumimoji="1" lang="en-US" altLang="ja-JP" dirty="0" smtClean="0"/>
                  <a:t>b</a:t>
                </a:r>
                <a:r>
                  <a:rPr kumimoji="1" lang="ja-JP" altLang="en-US" dirty="0" smtClean="0"/>
                  <a:t>∈</a:t>
                </a:r>
                <a:r>
                  <a:rPr kumimoji="1" lang="en-US" altLang="ja-JP" dirty="0" smtClean="0"/>
                  <a:t>B</a:t>
                </a:r>
                <a:r>
                  <a:rPr kumimoji="1" lang="ja-JP" altLang="en-US" dirty="0" smtClean="0"/>
                  <a:t>をたしている</a:t>
                </a:r>
                <a:endParaRPr kumimoji="1" lang="en-US" altLang="ja-JP" dirty="0" smtClean="0"/>
              </a:p>
              <a:p>
                <a:pPr algn="l"/>
                <a:endParaRPr kumimoji="1" lang="en-US" altLang="ja-JP" dirty="0" smtClean="0"/>
              </a:p>
              <a:p>
                <a:pPr algn="l"/>
                <a:r>
                  <a:rPr kumimoji="1" lang="en-US" altLang="ja-JP" dirty="0" smtClean="0"/>
                  <a:t>U</a:t>
                </a:r>
                <a:r>
                  <a:rPr lang="en-US" altLang="ja-JP" b="0" i="0" smtClean="0">
                    <a:latin typeface="Cambria Math"/>
                    <a:ea typeface="Cambria Math"/>
                    <a:cs typeface="Times New Roman" panose="02020603050405020304" pitchFamily="18" charset="0"/>
                  </a:rPr>
                  <a:t>{</a:t>
                </a:r>
                <a:r>
                  <a:rPr lang="en-US" altLang="ja-JP" b="1" i="0" smtClean="0">
                    <a:latin typeface="Cambria Math"/>
                    <a:ea typeface="Cambria Math"/>
                    <a:cs typeface="Times New Roman" panose="02020603050405020304" pitchFamily="18" charset="0"/>
                  </a:rPr>
                  <a:t>𝐚</a:t>
                </a:r>
                <a:r>
                  <a:rPr lang="en-US" altLang="ja-JP" b="1" i="0" smtClean="0">
                    <a:latin typeface="Cambria Math"/>
                    <a:ea typeface="Cambria Math"/>
                    <a:cs typeface="Times New Roman" panose="02020603050405020304" pitchFamily="18" charset="0"/>
                  </a:rPr>
                  <a:t>−</a:t>
                </a:r>
                <a:r>
                  <a:rPr lang="en-US" altLang="ja-JP" b="1" i="0" smtClean="0">
                    <a:latin typeface="Cambria Math"/>
                    <a:ea typeface="Cambria Math"/>
                    <a:cs typeface="Times New Roman" panose="02020603050405020304" pitchFamily="18" charset="0"/>
                  </a:rPr>
                  <a:t>𝐛</a:t>
                </a:r>
                <a:r>
                  <a:rPr lang="en-US" altLang="ja-JP" b="0" i="0" smtClean="0">
                    <a:latin typeface="Cambria Math"/>
                    <a:ea typeface="Cambria Math"/>
                    <a:cs typeface="Times New Roman" panose="02020603050405020304" pitchFamily="18" charset="0"/>
                  </a:rPr>
                  <a:t> ┤|</a:t>
                </a:r>
                <a:r>
                  <a:rPr lang="en-US" altLang="ja-JP" b="1" i="0" smtClean="0">
                    <a:latin typeface="Cambria Math"/>
                    <a:ea typeface="Cambria Math"/>
                    <a:cs typeface="Times New Roman" panose="02020603050405020304" pitchFamily="18" charset="0"/>
                  </a:rPr>
                  <a:t>𝐚</a:t>
                </a:r>
                <a:r>
                  <a:rPr lang="en-US" altLang="ja-JP" b="1" i="0">
                    <a:latin typeface="Cambria Math"/>
                    <a:ea typeface="Cambria Math"/>
                    <a:cs typeface="Times New Roman" panose="02020603050405020304" pitchFamily="18" charset="0"/>
                  </a:rPr>
                  <a:t>∈</a:t>
                </a:r>
                <a:r>
                  <a:rPr lang="en-US" altLang="ja-JP" b="1" i="0" smtClean="0">
                    <a:latin typeface="Cambria Math"/>
                    <a:ea typeface="Cambria Math"/>
                    <a:cs typeface="Times New Roman" panose="02020603050405020304" pitchFamily="18" charset="0"/>
                  </a:rPr>
                  <a:t>𝐀</a:t>
                </a:r>
                <a:r>
                  <a:rPr lang="en-US" altLang="ja-JP" b="0" i="0" smtClean="0">
                    <a:latin typeface="Cambria Math"/>
                    <a:ea typeface="Cambria Math"/>
                    <a:cs typeface="Times New Roman" panose="02020603050405020304" pitchFamily="18" charset="0"/>
                  </a:rPr>
                  <a:t>}</a:t>
                </a:r>
                <a:r>
                  <a:rPr kumimoji="1" lang="ja-JP" altLang="en-US" dirty="0" smtClean="0"/>
                  <a:t>は</a:t>
                </a:r>
                <a:r>
                  <a:rPr kumimoji="1" lang="en-US" altLang="ja-JP" dirty="0" smtClean="0"/>
                  <a:t>, </a:t>
                </a:r>
              </a:p>
              <a:p>
                <a:pPr algn="l"/>
                <a:endParaRPr kumimoji="1" lang="en-US" altLang="ja-JP" dirty="0" smtClean="0"/>
              </a:p>
              <a:p>
                <a:pPr algn="l"/>
                <a:endParaRPr kumimoji="1" lang="ja-JP" altLang="en-US" dirty="0"/>
              </a:p>
            </p:txBody>
          </p:sp>
        </mc:Fallback>
      </mc:AlternateContent>
      <p:sp>
        <p:nvSpPr>
          <p:cNvPr id="4" name="スライド番号プレースホルダー 3"/>
          <p:cNvSpPr>
            <a:spLocks noGrp="1"/>
          </p:cNvSpPr>
          <p:nvPr>
            <p:ph type="sldNum" sz="quarter" idx="10"/>
          </p:nvPr>
        </p:nvSpPr>
        <p:spPr/>
        <p:txBody>
          <a:bodyPr/>
          <a:lstStyle/>
          <a:p>
            <a:fld id="{0C93D7B0-8BE5-4900-AFB5-64AE0CD11645}" type="slidenum">
              <a:rPr kumimoji="1" lang="ja-JP" altLang="en-US" smtClean="0"/>
              <a:t>29</a:t>
            </a:fld>
            <a:endParaRPr kumimoji="1" lang="ja-JP" altLang="en-US"/>
          </a:p>
        </p:txBody>
      </p:sp>
    </p:spTree>
    <p:extLst>
      <p:ext uri="{BB962C8B-B14F-4D97-AF65-F5344CB8AC3E}">
        <p14:creationId xmlns:p14="http://schemas.microsoft.com/office/powerpoint/2010/main" val="4077365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C93D7B0-8BE5-4900-AFB5-64AE0CD11645}" type="slidenum">
              <a:rPr kumimoji="1" lang="ja-JP" altLang="en-US" smtClean="0"/>
              <a:t>30</a:t>
            </a:fld>
            <a:endParaRPr kumimoji="1" lang="ja-JP" altLang="en-US"/>
          </a:p>
        </p:txBody>
      </p:sp>
    </p:spTree>
    <p:extLst>
      <p:ext uri="{BB962C8B-B14F-4D97-AF65-F5344CB8AC3E}">
        <p14:creationId xmlns:p14="http://schemas.microsoft.com/office/powerpoint/2010/main" val="3223636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C93D7B0-8BE5-4900-AFB5-64AE0CD11645}" type="slidenum">
              <a:rPr kumimoji="1" lang="ja-JP" altLang="en-US" smtClean="0"/>
              <a:t>31</a:t>
            </a:fld>
            <a:endParaRPr kumimoji="1" lang="ja-JP" altLang="en-US"/>
          </a:p>
        </p:txBody>
      </p:sp>
    </p:spTree>
    <p:extLst>
      <p:ext uri="{BB962C8B-B14F-4D97-AF65-F5344CB8AC3E}">
        <p14:creationId xmlns:p14="http://schemas.microsoft.com/office/powerpoint/2010/main" val="17077619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C93D7B0-8BE5-4900-AFB5-64AE0CD11645}" type="slidenum">
              <a:rPr kumimoji="1" lang="ja-JP" altLang="en-US" smtClean="0"/>
              <a:t>32</a:t>
            </a:fld>
            <a:endParaRPr kumimoji="1" lang="ja-JP" altLang="en-US"/>
          </a:p>
        </p:txBody>
      </p:sp>
    </p:spTree>
    <p:extLst>
      <p:ext uri="{BB962C8B-B14F-4D97-AF65-F5344CB8AC3E}">
        <p14:creationId xmlns:p14="http://schemas.microsoft.com/office/powerpoint/2010/main" val="23796827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C93D7B0-8BE5-4900-AFB5-64AE0CD11645}" type="slidenum">
              <a:rPr kumimoji="1" lang="ja-JP" altLang="en-US" smtClean="0"/>
              <a:t>35</a:t>
            </a:fld>
            <a:endParaRPr kumimoji="1" lang="ja-JP" altLang="en-US"/>
          </a:p>
        </p:txBody>
      </p:sp>
    </p:spTree>
    <p:extLst>
      <p:ext uri="{BB962C8B-B14F-4D97-AF65-F5344CB8AC3E}">
        <p14:creationId xmlns:p14="http://schemas.microsoft.com/office/powerpoint/2010/main" val="36475115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43</a:t>
            </a:fld>
            <a:endParaRPr kumimoji="1" lang="ja-JP" altLang="en-US"/>
          </a:p>
        </p:txBody>
      </p:sp>
    </p:spTree>
    <p:extLst>
      <p:ext uri="{BB962C8B-B14F-4D97-AF65-F5344CB8AC3E}">
        <p14:creationId xmlns:p14="http://schemas.microsoft.com/office/powerpoint/2010/main" val="29730705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未知　既知</a:t>
            </a:r>
            <a:endParaRPr kumimoji="1" lang="ja-JP" altLang="en-US" dirty="0"/>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44</a:t>
            </a:fld>
            <a:endParaRPr kumimoji="1" lang="ja-JP" altLang="en-US"/>
          </a:p>
        </p:txBody>
      </p:sp>
    </p:spTree>
    <p:extLst>
      <p:ext uri="{BB962C8B-B14F-4D97-AF65-F5344CB8AC3E}">
        <p14:creationId xmlns:p14="http://schemas.microsoft.com/office/powerpoint/2010/main" val="7222318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50</a:t>
            </a:fld>
            <a:endParaRPr kumimoji="1" lang="ja-JP" altLang="en-US"/>
          </a:p>
        </p:txBody>
      </p:sp>
    </p:spTree>
    <p:extLst>
      <p:ext uri="{BB962C8B-B14F-4D97-AF65-F5344CB8AC3E}">
        <p14:creationId xmlns:p14="http://schemas.microsoft.com/office/powerpoint/2010/main" val="153721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3</a:t>
            </a:fld>
            <a:endParaRPr kumimoji="1" lang="ja-JP" altLang="en-US"/>
          </a:p>
        </p:txBody>
      </p:sp>
    </p:spTree>
    <p:extLst>
      <p:ext uri="{BB962C8B-B14F-4D97-AF65-F5344CB8AC3E}">
        <p14:creationId xmlns:p14="http://schemas.microsoft.com/office/powerpoint/2010/main" val="17442185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教科書以外の参考資料。以下の論文もわかりやすかった</a:t>
            </a:r>
            <a:endParaRPr kumimoji="1" lang="en-US" altLang="ja-JP" dirty="0" smtClean="0"/>
          </a:p>
          <a:p>
            <a:r>
              <a:rPr lang="en-US" altLang="ja-JP" dirty="0" smtClean="0"/>
              <a:t>Lucas-</a:t>
            </a:r>
            <a:r>
              <a:rPr lang="en-US" altLang="ja-JP" dirty="0" err="1" smtClean="0"/>
              <a:t>Kanade</a:t>
            </a:r>
            <a:r>
              <a:rPr lang="en-US" altLang="ja-JP" dirty="0" smtClean="0"/>
              <a:t> Optical Flow Estimation on the TI C66x Digital Signal Processor</a:t>
            </a:r>
            <a:endParaRPr kumimoji="1" lang="en-US" altLang="ja-JP" dirty="0" smtClean="0"/>
          </a:p>
          <a:p>
            <a:r>
              <a:rPr kumimoji="1" lang="en-US" altLang="ja-JP" dirty="0" smtClean="0"/>
              <a:t>http://www.ieee-hpec.org/2014/CD/index_htm_files/FinalPapers/98.pdf</a:t>
            </a:r>
          </a:p>
          <a:p>
            <a:endParaRPr kumimoji="1" lang="en-US" altLang="ja-JP" dirty="0" smtClean="0"/>
          </a:p>
          <a:p>
            <a:endParaRPr kumimoji="1" lang="en-US" altLang="ja-JP" dirty="0" smtClean="0"/>
          </a:p>
          <a:p>
            <a:r>
              <a:rPr kumimoji="1" lang="en-US" altLang="ja-JP" dirty="0" err="1" smtClean="0"/>
              <a:t>i</a:t>
            </a:r>
            <a:r>
              <a:rPr kumimoji="1" lang="ja-JP" altLang="en-US" dirty="0" smtClean="0"/>
              <a:t>回目の</a:t>
            </a:r>
            <a:r>
              <a:rPr kumimoji="1" lang="en-US" altLang="ja-JP" dirty="0" smtClean="0"/>
              <a:t>iteration</a:t>
            </a:r>
            <a:r>
              <a:rPr kumimoji="1" lang="ja-JP" altLang="en-US" dirty="0" smtClean="0"/>
              <a:t>で、</a:t>
            </a:r>
            <a:r>
              <a:rPr kumimoji="1" lang="en-US" altLang="ja-JP" dirty="0" smtClean="0"/>
              <a:t>(</a:t>
            </a:r>
            <a:r>
              <a:rPr kumimoji="1" lang="en-US" altLang="ja-JP" dirty="0" err="1" smtClean="0"/>
              <a:t>vx</a:t>
            </a:r>
            <a:r>
              <a:rPr kumimoji="1" lang="en-US" altLang="ja-JP" dirty="0" smtClean="0"/>
              <a:t> </a:t>
            </a:r>
            <a:r>
              <a:rPr kumimoji="1" lang="en-US" altLang="ja-JP" dirty="0" err="1" smtClean="0"/>
              <a:t>vy</a:t>
            </a:r>
            <a:r>
              <a:rPr kumimoji="1" lang="en-US" altLang="ja-JP" dirty="0" smtClean="0"/>
              <a:t>)</a:t>
            </a:r>
            <a:r>
              <a:rPr kumimoji="1" lang="ja-JP" altLang="en-US" dirty="0" smtClean="0"/>
              <a:t>が出力されたとすると、</a:t>
            </a:r>
            <a:endParaRPr kumimoji="1" lang="en-US" altLang="ja-JP" dirty="0" smtClean="0"/>
          </a:p>
          <a:p>
            <a:r>
              <a:rPr kumimoji="1" lang="en-US" altLang="ja-JP" dirty="0" smtClean="0"/>
              <a:t>1</a:t>
            </a:r>
            <a:r>
              <a:rPr kumimoji="1" lang="ja-JP" altLang="en-US" dirty="0" smtClean="0"/>
              <a:t>枚目の画像の </a:t>
            </a:r>
            <a:r>
              <a:rPr kumimoji="1" lang="en-US" altLang="ja-JP" dirty="0" smtClean="0"/>
              <a:t>(</a:t>
            </a:r>
            <a:r>
              <a:rPr kumimoji="1" lang="en-US" altLang="ja-JP" dirty="0" err="1" smtClean="0"/>
              <a:t>x,y</a:t>
            </a:r>
            <a:r>
              <a:rPr kumimoji="1" lang="en-US" altLang="ja-JP" dirty="0" smtClean="0"/>
              <a:t>)</a:t>
            </a:r>
            <a:r>
              <a:rPr kumimoji="1" lang="ja-JP" altLang="en-US" dirty="0" smtClean="0"/>
              <a:t>を中心とした</a:t>
            </a:r>
            <a:r>
              <a:rPr kumimoji="1" lang="en-US" altLang="ja-JP" dirty="0" smtClean="0"/>
              <a:t>window w1</a:t>
            </a:r>
            <a:r>
              <a:rPr kumimoji="1" lang="ja-JP" altLang="en-US" dirty="0" smtClean="0"/>
              <a:t>と</a:t>
            </a:r>
            <a:endParaRPr kumimoji="1" lang="en-US" altLang="ja-JP" dirty="0" smtClean="0"/>
          </a:p>
          <a:p>
            <a:r>
              <a:rPr kumimoji="1" lang="en-US" altLang="ja-JP" dirty="0" smtClean="0"/>
              <a:t>2</a:t>
            </a:r>
            <a:r>
              <a:rPr kumimoji="1" lang="ja-JP" altLang="en-US" dirty="0" smtClean="0"/>
              <a:t>枚目の画像の </a:t>
            </a:r>
            <a:r>
              <a:rPr kumimoji="1" lang="en-US" altLang="ja-JP" dirty="0" smtClean="0"/>
              <a:t>(</a:t>
            </a:r>
            <a:r>
              <a:rPr kumimoji="1" lang="en-US" altLang="ja-JP" dirty="0" err="1" smtClean="0"/>
              <a:t>x+vx</a:t>
            </a:r>
            <a:r>
              <a:rPr kumimoji="1" lang="en-US" altLang="ja-JP" dirty="0" smtClean="0"/>
              <a:t>, </a:t>
            </a:r>
            <a:r>
              <a:rPr kumimoji="1" lang="en-US" altLang="ja-JP" dirty="0" err="1" smtClean="0"/>
              <a:t>y+vy</a:t>
            </a:r>
            <a:r>
              <a:rPr kumimoji="1" lang="en-US" altLang="ja-JP" dirty="0" smtClean="0"/>
              <a:t>)</a:t>
            </a:r>
            <a:r>
              <a:rPr kumimoji="1" lang="ja-JP" altLang="en-US" dirty="0" smtClean="0"/>
              <a:t>を中心とした</a:t>
            </a:r>
            <a:r>
              <a:rPr kumimoji="1" lang="en-US" altLang="ja-JP" dirty="0" smtClean="0"/>
              <a:t>window w2</a:t>
            </a:r>
          </a:p>
          <a:p>
            <a:r>
              <a:rPr kumimoji="1" lang="ja-JP" altLang="en-US" dirty="0" smtClean="0"/>
              <a:t>を用意して、</a:t>
            </a:r>
            <a:r>
              <a:rPr kumimoji="1" lang="en-US" altLang="ja-JP" dirty="0" smtClean="0"/>
              <a:t>Lucas </a:t>
            </a:r>
            <a:r>
              <a:rPr kumimoji="1" lang="en-US" altLang="ja-JP" dirty="0" err="1" smtClean="0"/>
              <a:t>Kanade</a:t>
            </a:r>
            <a:r>
              <a:rPr kumimoji="1" lang="ja-JP" altLang="en-US" dirty="0" smtClean="0"/>
              <a:t>法を解けば</a:t>
            </a:r>
            <a:r>
              <a:rPr kumimoji="1" lang="en-US" altLang="ja-JP" dirty="0" smtClean="0"/>
              <a:t>OK</a:t>
            </a:r>
            <a:r>
              <a:rPr kumimoji="1" lang="ja-JP" altLang="en-US" dirty="0" err="1" smtClean="0"/>
              <a:t>。</a:t>
            </a:r>
            <a:endParaRPr kumimoji="1" lang="en-US" altLang="ja-JP" dirty="0" smtClean="0"/>
          </a:p>
          <a:p>
            <a:r>
              <a:rPr kumimoji="1" lang="ja-JP" altLang="en-US" dirty="0" smtClean="0"/>
              <a:t>この時、</a:t>
            </a:r>
            <a:r>
              <a:rPr kumimoji="1" lang="en-US" altLang="ja-JP" dirty="0" smtClean="0"/>
              <a:t>It =</a:t>
            </a:r>
            <a:r>
              <a:rPr kumimoji="1" lang="en-US" altLang="ja-JP" baseline="0" dirty="0" smtClean="0"/>
              <a:t> </a:t>
            </a:r>
            <a:r>
              <a:rPr kumimoji="1" lang="en-US" altLang="ja-JP" dirty="0" smtClean="0"/>
              <a:t>(w2-w1)/</a:t>
            </a:r>
            <a:r>
              <a:rPr kumimoji="1" lang="en-US" altLang="ja-JP" dirty="0" err="1" smtClean="0"/>
              <a:t>dt</a:t>
            </a:r>
            <a:r>
              <a:rPr kumimoji="1" lang="en-US" altLang="ja-JP" dirty="0" smtClean="0"/>
              <a:t> </a:t>
            </a:r>
            <a:r>
              <a:rPr kumimoji="1" lang="ja-JP" altLang="en-US" dirty="0" smtClean="0"/>
              <a:t>が になる。</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51</a:t>
            </a:fld>
            <a:endParaRPr kumimoji="1" lang="ja-JP" altLang="en-US"/>
          </a:p>
        </p:txBody>
      </p:sp>
    </p:spTree>
    <p:extLst>
      <p:ext uri="{BB962C8B-B14F-4D97-AF65-F5344CB8AC3E}">
        <p14:creationId xmlns:p14="http://schemas.microsoft.com/office/powerpoint/2010/main" val="2450668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4</a:t>
            </a:fld>
            <a:endParaRPr kumimoji="1" lang="ja-JP" altLang="en-US"/>
          </a:p>
        </p:txBody>
      </p:sp>
    </p:spTree>
    <p:extLst>
      <p:ext uri="{BB962C8B-B14F-4D97-AF65-F5344CB8AC3E}">
        <p14:creationId xmlns:p14="http://schemas.microsoft.com/office/powerpoint/2010/main" val="2825900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5</a:t>
            </a:fld>
            <a:endParaRPr kumimoji="1" lang="ja-JP" altLang="en-US"/>
          </a:p>
        </p:txBody>
      </p:sp>
    </p:spTree>
    <p:extLst>
      <p:ext uri="{BB962C8B-B14F-4D97-AF65-F5344CB8AC3E}">
        <p14:creationId xmlns:p14="http://schemas.microsoft.com/office/powerpoint/2010/main" val="445752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14</a:t>
            </a:fld>
            <a:endParaRPr kumimoji="1" lang="ja-JP" altLang="en-US"/>
          </a:p>
        </p:txBody>
      </p:sp>
    </p:spTree>
    <p:extLst>
      <p:ext uri="{BB962C8B-B14F-4D97-AF65-F5344CB8AC3E}">
        <p14:creationId xmlns:p14="http://schemas.microsoft.com/office/powerpoint/2010/main" val="879220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18</a:t>
            </a:fld>
            <a:endParaRPr kumimoji="1" lang="ja-JP" altLang="en-US"/>
          </a:p>
        </p:txBody>
      </p:sp>
    </p:spTree>
    <p:extLst>
      <p:ext uri="{BB962C8B-B14F-4D97-AF65-F5344CB8AC3E}">
        <p14:creationId xmlns:p14="http://schemas.microsoft.com/office/powerpoint/2010/main" val="8805952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sz="1600" dirty="0"/>
          </a:p>
        </p:txBody>
      </p:sp>
      <p:sp>
        <p:nvSpPr>
          <p:cNvPr id="4" name="スライド番号プレースホルダー 3"/>
          <p:cNvSpPr>
            <a:spLocks noGrp="1"/>
          </p:cNvSpPr>
          <p:nvPr>
            <p:ph type="sldNum" sz="quarter" idx="10"/>
          </p:nvPr>
        </p:nvSpPr>
        <p:spPr/>
        <p:txBody>
          <a:bodyPr/>
          <a:lstStyle/>
          <a:p>
            <a:fld id="{0C93D7B0-8BE5-4900-AFB5-64AE0CD11645}" type="slidenum">
              <a:rPr kumimoji="1" lang="ja-JP" altLang="en-US" smtClean="0"/>
              <a:t>21</a:t>
            </a:fld>
            <a:endParaRPr kumimoji="1" lang="ja-JP" altLang="en-US"/>
          </a:p>
        </p:txBody>
      </p:sp>
    </p:spTree>
    <p:extLst>
      <p:ext uri="{BB962C8B-B14F-4D97-AF65-F5344CB8AC3E}">
        <p14:creationId xmlns:p14="http://schemas.microsoft.com/office/powerpoint/2010/main" val="2922068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sz="1600" dirty="0"/>
          </a:p>
        </p:txBody>
      </p:sp>
      <p:sp>
        <p:nvSpPr>
          <p:cNvPr id="4" name="スライド番号プレースホルダー 3"/>
          <p:cNvSpPr>
            <a:spLocks noGrp="1"/>
          </p:cNvSpPr>
          <p:nvPr>
            <p:ph type="sldNum" sz="quarter" idx="10"/>
          </p:nvPr>
        </p:nvSpPr>
        <p:spPr/>
        <p:txBody>
          <a:bodyPr/>
          <a:lstStyle/>
          <a:p>
            <a:fld id="{0C93D7B0-8BE5-4900-AFB5-64AE0CD11645}" type="slidenum">
              <a:rPr kumimoji="1" lang="ja-JP" altLang="en-US" smtClean="0"/>
              <a:t>22</a:t>
            </a:fld>
            <a:endParaRPr kumimoji="1" lang="ja-JP" altLang="en-US"/>
          </a:p>
        </p:txBody>
      </p:sp>
    </p:spTree>
    <p:extLst>
      <p:ext uri="{BB962C8B-B14F-4D97-AF65-F5344CB8AC3E}">
        <p14:creationId xmlns:p14="http://schemas.microsoft.com/office/powerpoint/2010/main" val="698714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sz="1600" dirty="0"/>
          </a:p>
        </p:txBody>
      </p:sp>
      <p:sp>
        <p:nvSpPr>
          <p:cNvPr id="4" name="スライド番号プレースホルダー 3"/>
          <p:cNvSpPr>
            <a:spLocks noGrp="1"/>
          </p:cNvSpPr>
          <p:nvPr>
            <p:ph type="sldNum" sz="quarter" idx="10"/>
          </p:nvPr>
        </p:nvSpPr>
        <p:spPr/>
        <p:txBody>
          <a:bodyPr/>
          <a:lstStyle/>
          <a:p>
            <a:fld id="{0C93D7B0-8BE5-4900-AFB5-64AE0CD11645}" type="slidenum">
              <a:rPr kumimoji="1" lang="ja-JP" altLang="en-US" smtClean="0"/>
              <a:t>23</a:t>
            </a:fld>
            <a:endParaRPr kumimoji="1" lang="ja-JP" altLang="en-US"/>
          </a:p>
        </p:txBody>
      </p:sp>
    </p:spTree>
    <p:extLst>
      <p:ext uri="{BB962C8B-B14F-4D97-AF65-F5344CB8AC3E}">
        <p14:creationId xmlns:p14="http://schemas.microsoft.com/office/powerpoint/2010/main" val="654258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a:xfrm>
            <a:off x="838200" y="6356350"/>
            <a:ext cx="2743200" cy="365125"/>
          </a:xfrm>
          <a:prstGeom prst="rect">
            <a:avLst/>
          </a:prstGeom>
        </p:spPr>
        <p:txBody>
          <a:bodyPr/>
          <a:lstStyle/>
          <a:p>
            <a:fld id="{2487B386-50CC-45B7-B05B-B20E7AA6C4EA}" type="datetime1">
              <a:rPr kumimoji="1" lang="ja-JP" altLang="en-US" smtClean="0"/>
              <a:t>2024/3/30</a:t>
            </a:fld>
            <a:endParaRPr kumimoji="1" lang="ja-JP" altLang="en-US"/>
          </a:p>
        </p:txBody>
      </p:sp>
      <p:sp>
        <p:nvSpPr>
          <p:cNvPr id="5" name="フッター プレースホルダー 4"/>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a:xfrm>
            <a:off x="8610600" y="6356350"/>
            <a:ext cx="2743200" cy="365125"/>
          </a:xfrm>
          <a:prstGeom prst="rect">
            <a:avLst/>
          </a:prstGeom>
        </p:spPr>
        <p:txBody>
          <a:bodyPr/>
          <a:lstStyle/>
          <a:p>
            <a:fld id="{F35DE295-420C-4265-BE54-AE59FA4027A6}" type="slidenum">
              <a:rPr kumimoji="1" lang="ja-JP" altLang="en-US" smtClean="0"/>
              <a:t>‹#›</a:t>
            </a:fld>
            <a:endParaRPr kumimoji="1" lang="ja-JP" altLang="en-US"/>
          </a:p>
        </p:txBody>
      </p:sp>
    </p:spTree>
    <p:extLst>
      <p:ext uri="{BB962C8B-B14F-4D97-AF65-F5344CB8AC3E}">
        <p14:creationId xmlns:p14="http://schemas.microsoft.com/office/powerpoint/2010/main" val="2758086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838200" y="6356350"/>
            <a:ext cx="2743200" cy="365125"/>
          </a:xfrm>
          <a:prstGeom prst="rect">
            <a:avLst/>
          </a:prstGeom>
        </p:spPr>
        <p:txBody>
          <a:bodyPr/>
          <a:lstStyle/>
          <a:p>
            <a:fld id="{394B5271-DF4B-404D-9A00-DFD43FAD2052}" type="datetime1">
              <a:rPr kumimoji="1" lang="ja-JP" altLang="en-US" smtClean="0"/>
              <a:t>2024/3/30</a:t>
            </a:fld>
            <a:endParaRPr kumimoji="1" lang="ja-JP" altLang="en-US"/>
          </a:p>
        </p:txBody>
      </p:sp>
      <p:sp>
        <p:nvSpPr>
          <p:cNvPr id="5" name="フッター プレースホルダー 4"/>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a:xfrm>
            <a:off x="8610600" y="6356350"/>
            <a:ext cx="2743200" cy="365125"/>
          </a:xfrm>
          <a:prstGeom prst="rect">
            <a:avLst/>
          </a:prstGeom>
        </p:spPr>
        <p:txBody>
          <a:bodyPr/>
          <a:lstStyle/>
          <a:p>
            <a:fld id="{F35DE295-420C-4265-BE54-AE59FA4027A6}" type="slidenum">
              <a:rPr kumimoji="1" lang="ja-JP" altLang="en-US" smtClean="0"/>
              <a:t>‹#›</a:t>
            </a:fld>
            <a:endParaRPr kumimoji="1" lang="ja-JP" altLang="en-US"/>
          </a:p>
        </p:txBody>
      </p:sp>
    </p:spTree>
    <p:extLst>
      <p:ext uri="{BB962C8B-B14F-4D97-AF65-F5344CB8AC3E}">
        <p14:creationId xmlns:p14="http://schemas.microsoft.com/office/powerpoint/2010/main" val="1322228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838200" y="6356350"/>
            <a:ext cx="2743200" cy="365125"/>
          </a:xfrm>
          <a:prstGeom prst="rect">
            <a:avLst/>
          </a:prstGeom>
        </p:spPr>
        <p:txBody>
          <a:bodyPr/>
          <a:lstStyle/>
          <a:p>
            <a:fld id="{CE73B56B-5830-4C90-B0C8-AFD3C29A519C}" type="datetime1">
              <a:rPr kumimoji="1" lang="ja-JP" altLang="en-US" smtClean="0"/>
              <a:t>2024/3/30</a:t>
            </a:fld>
            <a:endParaRPr kumimoji="1" lang="ja-JP" altLang="en-US"/>
          </a:p>
        </p:txBody>
      </p:sp>
      <p:sp>
        <p:nvSpPr>
          <p:cNvPr id="5" name="フッター プレースホルダー 4"/>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a:xfrm>
            <a:off x="8610600" y="6356350"/>
            <a:ext cx="2743200" cy="365125"/>
          </a:xfrm>
          <a:prstGeom prst="rect">
            <a:avLst/>
          </a:prstGeom>
        </p:spPr>
        <p:txBody>
          <a:bodyPr/>
          <a:lstStyle/>
          <a:p>
            <a:fld id="{F35DE295-420C-4265-BE54-AE59FA4027A6}" type="slidenum">
              <a:rPr kumimoji="1" lang="ja-JP" altLang="en-US" smtClean="0"/>
              <a:t>‹#›</a:t>
            </a:fld>
            <a:endParaRPr kumimoji="1" lang="ja-JP" altLang="en-US"/>
          </a:p>
        </p:txBody>
      </p:sp>
    </p:spTree>
    <p:extLst>
      <p:ext uri="{BB962C8B-B14F-4D97-AF65-F5344CB8AC3E}">
        <p14:creationId xmlns:p14="http://schemas.microsoft.com/office/powerpoint/2010/main" val="1447808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199" y="283483"/>
            <a:ext cx="11473211" cy="733270"/>
          </a:xfrm>
        </p:spPr>
        <p:txBody>
          <a:bodyPr/>
          <a:lstStyle/>
          <a:p>
            <a:r>
              <a:rPr kumimoji="1" lang="ja-JP" altLang="en-US"/>
              <a:t>マスター タイトルの書式設定</a:t>
            </a:r>
          </a:p>
        </p:txBody>
      </p:sp>
      <p:sp>
        <p:nvSpPr>
          <p:cNvPr id="3" name="コンテンツ プレースホルダー 2"/>
          <p:cNvSpPr>
            <a:spLocks noGrp="1"/>
          </p:cNvSpPr>
          <p:nvPr>
            <p:ph idx="1"/>
          </p:nvPr>
        </p:nvSpPr>
        <p:spPr>
          <a:xfrm>
            <a:off x="457199" y="1262079"/>
            <a:ext cx="11473211" cy="5296829"/>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スライド番号プレースホルダー 5"/>
          <p:cNvSpPr>
            <a:spLocks noGrp="1"/>
          </p:cNvSpPr>
          <p:nvPr>
            <p:ph type="sldNum" sz="quarter" idx="12"/>
          </p:nvPr>
        </p:nvSpPr>
        <p:spPr>
          <a:xfrm>
            <a:off x="9369879" y="6492875"/>
            <a:ext cx="2743200" cy="365125"/>
          </a:xfrm>
          <a:prstGeom prst="rect">
            <a:avLst/>
          </a:prstGeom>
        </p:spPr>
        <p:txBody>
          <a:bodyPr/>
          <a:lstStyle>
            <a:lvl1pPr algn="r">
              <a:defRPr/>
            </a:lvl1pPr>
          </a:lstStyle>
          <a:p>
            <a:fld id="{F35DE295-420C-4265-BE54-AE59FA4027A6}" type="slidenum">
              <a:rPr lang="ja-JP" altLang="en-US" smtClean="0"/>
              <a:pPr/>
              <a:t>‹#›</a:t>
            </a:fld>
            <a:endParaRPr lang="ja-JP" altLang="en-US"/>
          </a:p>
        </p:txBody>
      </p:sp>
    </p:spTree>
    <p:extLst>
      <p:ext uri="{BB962C8B-B14F-4D97-AF65-F5344CB8AC3E}">
        <p14:creationId xmlns:p14="http://schemas.microsoft.com/office/powerpoint/2010/main" val="730085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a:xfrm>
            <a:off x="838200" y="6356350"/>
            <a:ext cx="2743200" cy="365125"/>
          </a:xfrm>
          <a:prstGeom prst="rect">
            <a:avLst/>
          </a:prstGeom>
        </p:spPr>
        <p:txBody>
          <a:bodyPr/>
          <a:lstStyle/>
          <a:p>
            <a:fld id="{5BFE27C5-5B84-4712-B44B-BC196302F004}" type="datetime1">
              <a:rPr kumimoji="1" lang="ja-JP" altLang="en-US" smtClean="0"/>
              <a:t>2024/3/30</a:t>
            </a:fld>
            <a:endParaRPr kumimoji="1" lang="ja-JP" altLang="en-US"/>
          </a:p>
        </p:txBody>
      </p:sp>
      <p:sp>
        <p:nvSpPr>
          <p:cNvPr id="5" name="フッター プレースホルダー 4"/>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a:xfrm>
            <a:off x="8610600" y="6356350"/>
            <a:ext cx="2743200" cy="365125"/>
          </a:xfrm>
          <a:prstGeom prst="rect">
            <a:avLst/>
          </a:prstGeom>
        </p:spPr>
        <p:txBody>
          <a:bodyPr/>
          <a:lstStyle/>
          <a:p>
            <a:fld id="{F35DE295-420C-4265-BE54-AE59FA4027A6}" type="slidenum">
              <a:rPr kumimoji="1" lang="ja-JP" altLang="en-US" smtClean="0"/>
              <a:t>‹#›</a:t>
            </a:fld>
            <a:endParaRPr kumimoji="1" lang="ja-JP" altLang="en-US"/>
          </a:p>
        </p:txBody>
      </p:sp>
    </p:spTree>
    <p:extLst>
      <p:ext uri="{BB962C8B-B14F-4D97-AF65-F5344CB8AC3E}">
        <p14:creationId xmlns:p14="http://schemas.microsoft.com/office/powerpoint/2010/main" val="3551074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vl2pPr>
              <a:defRPr>
                <a:latin typeface="メイリオ" panose="020B0604030504040204" pitchFamily="50" charset="-128"/>
                <a:ea typeface="メイリオ" panose="020B0604030504040204" pitchFamily="50" charset="-128"/>
                <a:cs typeface="メイリオ" panose="020B0604030504040204" pitchFamily="50" charset="-128"/>
              </a:defRPr>
            </a:lvl2pPr>
            <a:lvl3pPr>
              <a:defRPr>
                <a:latin typeface="メイリオ" panose="020B0604030504040204" pitchFamily="50" charset="-128"/>
                <a:ea typeface="メイリオ" panose="020B0604030504040204" pitchFamily="50" charset="-128"/>
                <a:cs typeface="メイリオ" panose="020B0604030504040204" pitchFamily="50" charset="-128"/>
              </a:defRPr>
            </a:lvl3pPr>
            <a:lvl4pPr>
              <a:defRPr>
                <a:latin typeface="メイリオ" panose="020B0604030504040204" pitchFamily="50" charset="-128"/>
                <a:ea typeface="メイリオ" panose="020B0604030504040204" pitchFamily="50" charset="-128"/>
                <a:cs typeface="メイリオ" panose="020B0604030504040204" pitchFamily="50" charset="-128"/>
              </a:defRPr>
            </a:lvl4pPr>
            <a:lvl5pPr>
              <a:defRPr>
                <a:latin typeface="メイリオ" panose="020B0604030504040204" pitchFamily="50" charset="-128"/>
                <a:ea typeface="メイリオ" panose="020B0604030504040204" pitchFamily="50" charset="-128"/>
                <a:cs typeface="メイリオ" panose="020B0604030504040204" pitchFamily="50"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vl2pPr>
              <a:defRPr>
                <a:latin typeface="メイリオ" panose="020B0604030504040204" pitchFamily="50" charset="-128"/>
                <a:ea typeface="メイリオ" panose="020B0604030504040204" pitchFamily="50" charset="-128"/>
                <a:cs typeface="メイリオ" panose="020B0604030504040204" pitchFamily="50" charset="-128"/>
              </a:defRPr>
            </a:lvl2pPr>
            <a:lvl3pPr>
              <a:defRPr>
                <a:latin typeface="メイリオ" panose="020B0604030504040204" pitchFamily="50" charset="-128"/>
                <a:ea typeface="メイリオ" panose="020B0604030504040204" pitchFamily="50" charset="-128"/>
                <a:cs typeface="メイリオ" panose="020B0604030504040204" pitchFamily="50" charset="-128"/>
              </a:defRPr>
            </a:lvl3pPr>
            <a:lvl4pPr>
              <a:defRPr>
                <a:latin typeface="メイリオ" panose="020B0604030504040204" pitchFamily="50" charset="-128"/>
                <a:ea typeface="メイリオ" panose="020B0604030504040204" pitchFamily="50" charset="-128"/>
                <a:cs typeface="メイリオ" panose="020B0604030504040204" pitchFamily="50" charset="-128"/>
              </a:defRPr>
            </a:lvl4pPr>
            <a:lvl5pPr>
              <a:defRPr>
                <a:latin typeface="メイリオ" panose="020B0604030504040204" pitchFamily="50" charset="-128"/>
                <a:ea typeface="メイリオ" panose="020B0604030504040204" pitchFamily="50" charset="-128"/>
                <a:cs typeface="メイリオ" panose="020B0604030504040204" pitchFamily="50"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a:xfrm>
            <a:off x="838200" y="6356350"/>
            <a:ext cx="2743200" cy="365125"/>
          </a:xfrm>
          <a:prstGeom prst="rect">
            <a:avLst/>
          </a:prstGeom>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stStyle>
          <a:p>
            <a:fld id="{6B9962C7-8567-46E8-87B6-FC2EA8361445}" type="datetime1">
              <a:rPr lang="ja-JP" altLang="en-US" smtClean="0"/>
              <a:t>2024/3/30</a:t>
            </a:fld>
            <a:endParaRPr lang="ja-JP" altLang="en-US"/>
          </a:p>
        </p:txBody>
      </p:sp>
      <p:sp>
        <p:nvSpPr>
          <p:cNvPr id="6" name="フッター プレースホルダー 5"/>
          <p:cNvSpPr>
            <a:spLocks noGrp="1"/>
          </p:cNvSpPr>
          <p:nvPr>
            <p:ph type="ftr" sz="quarter" idx="11"/>
          </p:nvPr>
        </p:nvSpPr>
        <p:spPr>
          <a:xfrm>
            <a:off x="4038600" y="6356350"/>
            <a:ext cx="4114800" cy="365125"/>
          </a:xfrm>
          <a:prstGeom prst="rect">
            <a:avLst/>
          </a:prstGeom>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stStyle>
          <a:p>
            <a:endParaRPr lang="ja-JP" altLang="en-US"/>
          </a:p>
        </p:txBody>
      </p:sp>
      <p:sp>
        <p:nvSpPr>
          <p:cNvPr id="7" name="スライド番号プレースホルダー 6"/>
          <p:cNvSpPr>
            <a:spLocks noGrp="1"/>
          </p:cNvSpPr>
          <p:nvPr>
            <p:ph type="sldNum" sz="quarter" idx="12"/>
          </p:nvPr>
        </p:nvSpPr>
        <p:spPr>
          <a:xfrm>
            <a:off x="8610600" y="6356350"/>
            <a:ext cx="2743200" cy="365125"/>
          </a:xfrm>
          <a:prstGeom prst="rect">
            <a:avLst/>
          </a:prstGeom>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stStyle>
          <a:p>
            <a:fld id="{F35DE295-420C-4265-BE54-AE59FA4027A6}" type="slidenum">
              <a:rPr lang="ja-JP" altLang="en-US" smtClean="0"/>
              <a:pPr/>
              <a:t>‹#›</a:t>
            </a:fld>
            <a:endParaRPr lang="ja-JP" altLang="en-US"/>
          </a:p>
        </p:txBody>
      </p:sp>
    </p:spTree>
    <p:extLst>
      <p:ext uri="{BB962C8B-B14F-4D97-AF65-F5344CB8AC3E}">
        <p14:creationId xmlns:p14="http://schemas.microsoft.com/office/powerpoint/2010/main" val="810709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vl2pPr>
              <a:defRPr>
                <a:latin typeface="メイリオ" panose="020B0604030504040204" pitchFamily="50" charset="-128"/>
                <a:ea typeface="メイリオ" panose="020B0604030504040204" pitchFamily="50" charset="-128"/>
                <a:cs typeface="メイリオ" panose="020B0604030504040204" pitchFamily="50" charset="-128"/>
              </a:defRPr>
            </a:lvl2pPr>
            <a:lvl3pPr>
              <a:defRPr>
                <a:latin typeface="メイリオ" panose="020B0604030504040204" pitchFamily="50" charset="-128"/>
                <a:ea typeface="メイリオ" panose="020B0604030504040204" pitchFamily="50" charset="-128"/>
                <a:cs typeface="メイリオ" panose="020B0604030504040204" pitchFamily="50" charset="-128"/>
              </a:defRPr>
            </a:lvl3pPr>
            <a:lvl4pPr>
              <a:defRPr>
                <a:latin typeface="メイリオ" panose="020B0604030504040204" pitchFamily="50" charset="-128"/>
                <a:ea typeface="メイリオ" panose="020B0604030504040204" pitchFamily="50" charset="-128"/>
                <a:cs typeface="メイリオ" panose="020B0604030504040204" pitchFamily="50" charset="-128"/>
              </a:defRPr>
            </a:lvl4pPr>
            <a:lvl5pPr>
              <a:defRPr>
                <a:latin typeface="メイリオ" panose="020B0604030504040204" pitchFamily="50" charset="-128"/>
                <a:ea typeface="メイリオ" panose="020B0604030504040204" pitchFamily="50" charset="-128"/>
                <a:cs typeface="メイリオ" panose="020B0604030504040204" pitchFamily="50"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vl2pPr>
              <a:defRPr>
                <a:latin typeface="メイリオ" panose="020B0604030504040204" pitchFamily="50" charset="-128"/>
                <a:ea typeface="メイリオ" panose="020B0604030504040204" pitchFamily="50" charset="-128"/>
                <a:cs typeface="メイリオ" panose="020B0604030504040204" pitchFamily="50" charset="-128"/>
              </a:defRPr>
            </a:lvl2pPr>
            <a:lvl3pPr>
              <a:defRPr>
                <a:latin typeface="メイリオ" panose="020B0604030504040204" pitchFamily="50" charset="-128"/>
                <a:ea typeface="メイリオ" panose="020B0604030504040204" pitchFamily="50" charset="-128"/>
                <a:cs typeface="メイリオ" panose="020B0604030504040204" pitchFamily="50" charset="-128"/>
              </a:defRPr>
            </a:lvl3pPr>
            <a:lvl4pPr>
              <a:defRPr>
                <a:latin typeface="メイリオ" panose="020B0604030504040204" pitchFamily="50" charset="-128"/>
                <a:ea typeface="メイリオ" panose="020B0604030504040204" pitchFamily="50" charset="-128"/>
                <a:cs typeface="メイリオ" panose="020B0604030504040204" pitchFamily="50" charset="-128"/>
              </a:defRPr>
            </a:lvl4pPr>
            <a:lvl5pPr>
              <a:defRPr>
                <a:latin typeface="メイリオ" panose="020B0604030504040204" pitchFamily="50" charset="-128"/>
                <a:ea typeface="メイリオ" panose="020B0604030504040204" pitchFamily="50" charset="-128"/>
                <a:cs typeface="メイリオ" panose="020B0604030504040204" pitchFamily="50"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a:xfrm>
            <a:off x="838200" y="6356350"/>
            <a:ext cx="2743200" cy="365125"/>
          </a:xfrm>
          <a:prstGeom prst="rect">
            <a:avLst/>
          </a:prstGeom>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stStyle>
          <a:p>
            <a:fld id="{BBAF858C-D476-405F-81ED-2449F3CEE792}" type="datetime1">
              <a:rPr lang="ja-JP" altLang="en-US" smtClean="0"/>
              <a:t>2024/3/30</a:t>
            </a:fld>
            <a:endParaRPr lang="ja-JP" altLang="en-US"/>
          </a:p>
        </p:txBody>
      </p:sp>
      <p:sp>
        <p:nvSpPr>
          <p:cNvPr id="8" name="フッター プレースホルダー 7"/>
          <p:cNvSpPr>
            <a:spLocks noGrp="1"/>
          </p:cNvSpPr>
          <p:nvPr>
            <p:ph type="ftr" sz="quarter" idx="11"/>
          </p:nvPr>
        </p:nvSpPr>
        <p:spPr>
          <a:xfrm>
            <a:off x="4038600" y="6356350"/>
            <a:ext cx="4114800" cy="365125"/>
          </a:xfrm>
          <a:prstGeom prst="rect">
            <a:avLst/>
          </a:prstGeom>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stStyle>
          <a:p>
            <a:endParaRPr lang="ja-JP" altLang="en-US"/>
          </a:p>
        </p:txBody>
      </p:sp>
      <p:sp>
        <p:nvSpPr>
          <p:cNvPr id="9" name="スライド番号プレースホルダー 8"/>
          <p:cNvSpPr>
            <a:spLocks noGrp="1"/>
          </p:cNvSpPr>
          <p:nvPr>
            <p:ph type="sldNum" sz="quarter" idx="12"/>
          </p:nvPr>
        </p:nvSpPr>
        <p:spPr>
          <a:xfrm>
            <a:off x="8610600" y="6356350"/>
            <a:ext cx="2743200" cy="365125"/>
          </a:xfrm>
          <a:prstGeom prst="rect">
            <a:avLst/>
          </a:prstGeom>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stStyle>
          <a:p>
            <a:fld id="{F35DE295-420C-4265-BE54-AE59FA4027A6}" type="slidenum">
              <a:rPr lang="ja-JP" altLang="en-US" smtClean="0"/>
              <a:pPr/>
              <a:t>‹#›</a:t>
            </a:fld>
            <a:endParaRPr lang="ja-JP" altLang="en-US"/>
          </a:p>
        </p:txBody>
      </p:sp>
    </p:spTree>
    <p:extLst>
      <p:ext uri="{BB962C8B-B14F-4D97-AF65-F5344CB8AC3E}">
        <p14:creationId xmlns:p14="http://schemas.microsoft.com/office/powerpoint/2010/main" val="967911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a:xfrm>
            <a:off x="838200" y="6356350"/>
            <a:ext cx="2743200" cy="365125"/>
          </a:xfrm>
          <a:prstGeom prst="rect">
            <a:avLst/>
          </a:prstGeom>
        </p:spPr>
        <p:txBody>
          <a:bodyPr/>
          <a:lstStyle/>
          <a:p>
            <a:fld id="{F7B31A0D-D4AB-4AA2-8FD1-9ADE2E44FA6C}" type="datetime1">
              <a:rPr kumimoji="1" lang="ja-JP" altLang="en-US" smtClean="0"/>
              <a:t>2024/3/30</a:t>
            </a:fld>
            <a:endParaRPr kumimoji="1" lang="ja-JP" altLang="en-US"/>
          </a:p>
        </p:txBody>
      </p:sp>
      <p:sp>
        <p:nvSpPr>
          <p:cNvPr id="4" name="フッター プレースホルダー 3"/>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5" name="スライド番号プレースホルダー 4"/>
          <p:cNvSpPr>
            <a:spLocks noGrp="1"/>
          </p:cNvSpPr>
          <p:nvPr>
            <p:ph type="sldNum" sz="quarter" idx="12"/>
          </p:nvPr>
        </p:nvSpPr>
        <p:spPr>
          <a:xfrm>
            <a:off x="8610600" y="6356350"/>
            <a:ext cx="2743200" cy="365125"/>
          </a:xfrm>
          <a:prstGeom prst="rect">
            <a:avLst/>
          </a:prstGeom>
        </p:spPr>
        <p:txBody>
          <a:bodyPr/>
          <a:lstStyle/>
          <a:p>
            <a:fld id="{F35DE295-420C-4265-BE54-AE59FA4027A6}" type="slidenum">
              <a:rPr kumimoji="1" lang="ja-JP" altLang="en-US" smtClean="0"/>
              <a:t>‹#›</a:t>
            </a:fld>
            <a:endParaRPr kumimoji="1" lang="ja-JP" altLang="en-US"/>
          </a:p>
        </p:txBody>
      </p:sp>
    </p:spTree>
    <p:extLst>
      <p:ext uri="{BB962C8B-B14F-4D97-AF65-F5344CB8AC3E}">
        <p14:creationId xmlns:p14="http://schemas.microsoft.com/office/powerpoint/2010/main" val="2598613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a:xfrm>
            <a:off x="838200" y="6356350"/>
            <a:ext cx="2743200" cy="365125"/>
          </a:xfrm>
          <a:prstGeom prst="rect">
            <a:avLst/>
          </a:prstGeom>
        </p:spPr>
        <p:txBody>
          <a:bodyPr/>
          <a:lstStyle/>
          <a:p>
            <a:fld id="{AB2D9C7C-EA61-45D5-A47D-2FC16EC5D2A4}" type="datetime1">
              <a:rPr kumimoji="1" lang="ja-JP" altLang="en-US" smtClean="0"/>
              <a:t>2024/3/30</a:t>
            </a:fld>
            <a:endParaRPr kumimoji="1" lang="ja-JP" altLang="en-US"/>
          </a:p>
        </p:txBody>
      </p:sp>
      <p:sp>
        <p:nvSpPr>
          <p:cNvPr id="3" name="フッター プレースホルダー 2"/>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4" name="スライド番号プレースホルダー 3"/>
          <p:cNvSpPr>
            <a:spLocks noGrp="1"/>
          </p:cNvSpPr>
          <p:nvPr>
            <p:ph type="sldNum" sz="quarter" idx="12"/>
          </p:nvPr>
        </p:nvSpPr>
        <p:spPr>
          <a:xfrm>
            <a:off x="8610600" y="6356350"/>
            <a:ext cx="2743200" cy="365125"/>
          </a:xfrm>
          <a:prstGeom prst="rect">
            <a:avLst/>
          </a:prstGeom>
        </p:spPr>
        <p:txBody>
          <a:bodyPr/>
          <a:lstStyle/>
          <a:p>
            <a:fld id="{F35DE295-420C-4265-BE54-AE59FA4027A6}" type="slidenum">
              <a:rPr kumimoji="1" lang="ja-JP" altLang="en-US" smtClean="0"/>
              <a:t>‹#›</a:t>
            </a:fld>
            <a:endParaRPr kumimoji="1" lang="ja-JP" altLang="en-US"/>
          </a:p>
        </p:txBody>
      </p:sp>
    </p:spTree>
    <p:extLst>
      <p:ext uri="{BB962C8B-B14F-4D97-AF65-F5344CB8AC3E}">
        <p14:creationId xmlns:p14="http://schemas.microsoft.com/office/powerpoint/2010/main" val="4099480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a:xfrm>
            <a:off x="838200" y="6356350"/>
            <a:ext cx="2743200" cy="365125"/>
          </a:xfrm>
          <a:prstGeom prst="rect">
            <a:avLst/>
          </a:prstGeom>
        </p:spPr>
        <p:txBody>
          <a:bodyPr/>
          <a:lstStyle/>
          <a:p>
            <a:fld id="{8303265C-9DCE-478A-824A-B31F8199642F}" type="datetime1">
              <a:rPr kumimoji="1" lang="ja-JP" altLang="en-US" smtClean="0"/>
              <a:t>2024/3/30</a:t>
            </a:fld>
            <a:endParaRPr kumimoji="1" lang="ja-JP" altLang="en-US"/>
          </a:p>
        </p:txBody>
      </p:sp>
      <p:sp>
        <p:nvSpPr>
          <p:cNvPr id="6" name="フッター プレースホルダー 5"/>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a:xfrm>
            <a:off x="8610600" y="6356350"/>
            <a:ext cx="2743200" cy="365125"/>
          </a:xfrm>
          <a:prstGeom prst="rect">
            <a:avLst/>
          </a:prstGeom>
        </p:spPr>
        <p:txBody>
          <a:bodyPr/>
          <a:lstStyle/>
          <a:p>
            <a:fld id="{F35DE295-420C-4265-BE54-AE59FA4027A6}" type="slidenum">
              <a:rPr kumimoji="1" lang="ja-JP" altLang="en-US" smtClean="0"/>
              <a:t>‹#›</a:t>
            </a:fld>
            <a:endParaRPr kumimoji="1" lang="ja-JP" altLang="en-US"/>
          </a:p>
        </p:txBody>
      </p:sp>
    </p:spTree>
    <p:extLst>
      <p:ext uri="{BB962C8B-B14F-4D97-AF65-F5344CB8AC3E}">
        <p14:creationId xmlns:p14="http://schemas.microsoft.com/office/powerpoint/2010/main" val="3296709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a:xfrm>
            <a:off x="838200" y="6356350"/>
            <a:ext cx="2743200" cy="365125"/>
          </a:xfrm>
          <a:prstGeom prst="rect">
            <a:avLst/>
          </a:prstGeom>
        </p:spPr>
        <p:txBody>
          <a:bodyPr/>
          <a:lstStyle/>
          <a:p>
            <a:fld id="{1D79E761-BA22-4A94-B8B2-FC4F53167CC6}" type="datetime1">
              <a:rPr kumimoji="1" lang="ja-JP" altLang="en-US" smtClean="0"/>
              <a:t>2024/3/30</a:t>
            </a:fld>
            <a:endParaRPr kumimoji="1" lang="ja-JP" altLang="en-US"/>
          </a:p>
        </p:txBody>
      </p:sp>
      <p:sp>
        <p:nvSpPr>
          <p:cNvPr id="6" name="フッター プレースホルダー 5"/>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a:xfrm>
            <a:off x="8610600" y="6356350"/>
            <a:ext cx="2743200" cy="365125"/>
          </a:xfrm>
          <a:prstGeom prst="rect">
            <a:avLst/>
          </a:prstGeom>
        </p:spPr>
        <p:txBody>
          <a:bodyPr/>
          <a:lstStyle/>
          <a:p>
            <a:fld id="{F35DE295-420C-4265-BE54-AE59FA4027A6}" type="slidenum">
              <a:rPr kumimoji="1" lang="ja-JP" altLang="en-US" smtClean="0"/>
              <a:t>‹#›</a:t>
            </a:fld>
            <a:endParaRPr kumimoji="1" lang="ja-JP" altLang="en-US"/>
          </a:p>
        </p:txBody>
      </p:sp>
    </p:spTree>
    <p:extLst>
      <p:ext uri="{BB962C8B-B14F-4D97-AF65-F5344CB8AC3E}">
        <p14:creationId xmlns:p14="http://schemas.microsoft.com/office/powerpoint/2010/main" val="2811777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278781" y="365126"/>
            <a:ext cx="11708780" cy="733270"/>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278781" y="1343722"/>
            <a:ext cx="11708780" cy="5296829"/>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正方形/長方形 6"/>
          <p:cNvSpPr/>
          <p:nvPr userDrawn="1"/>
        </p:nvSpPr>
        <p:spPr>
          <a:xfrm>
            <a:off x="-1" y="0"/>
            <a:ext cx="201781" cy="690260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9866252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18" Type="http://schemas.openxmlformats.org/officeDocument/2006/relationships/image" Target="../media/image17.png"/><Relationship Id="rId3" Type="http://schemas.openxmlformats.org/officeDocument/2006/relationships/image" Target="NULL"/><Relationship Id="rId21" Type="http://schemas.openxmlformats.org/officeDocument/2006/relationships/image" Target="../media/image39.png"/><Relationship Id="rId17" Type="http://schemas.openxmlformats.org/officeDocument/2006/relationships/image" Target="../media/image36.png"/><Relationship Id="rId12" Type="http://schemas.openxmlformats.org/officeDocument/2006/relationships/image" Target="NULL"/><Relationship Id="rId16" Type="http://schemas.openxmlformats.org/officeDocument/2006/relationships/image" Target="NULL"/><Relationship Id="rId20" Type="http://schemas.openxmlformats.org/officeDocument/2006/relationships/image" Target="../media/image38.png"/><Relationship Id="rId1" Type="http://schemas.openxmlformats.org/officeDocument/2006/relationships/slideLayout" Target="../slideLayouts/slideLayout2.xml"/><Relationship Id="rId11" Type="http://schemas.openxmlformats.org/officeDocument/2006/relationships/image" Target="NULL"/><Relationship Id="rId15" Type="http://schemas.openxmlformats.org/officeDocument/2006/relationships/image" Target="../media/image16.png"/><Relationship Id="rId19" Type="http://schemas.microsoft.com/office/2007/relationships/hdphoto" Target="../media/hdphoto1.wdp"/><Relationship Id="rId14" Type="http://schemas.openxmlformats.org/officeDocument/2006/relationships/image" Target="NULL"/></Relationships>
</file>

<file path=ppt/slides/_rels/slide1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8" Type="http://schemas.openxmlformats.org/officeDocument/2006/relationships/image" Target="../media/image42.png"/><Relationship Id="rId13" Type="http://schemas.openxmlformats.org/officeDocument/2006/relationships/image" Target="NULL"/><Relationship Id="rId17" Type="http://schemas.openxmlformats.org/officeDocument/2006/relationships/image" Target="../media/image41.png"/><Relationship Id="rId12" Type="http://schemas.openxmlformats.org/officeDocument/2006/relationships/image" Target="NULL"/><Relationship Id="rId2" Type="http://schemas.openxmlformats.org/officeDocument/2006/relationships/image" Target="../media/image16.png"/><Relationship Id="rId16" Type="http://schemas.openxmlformats.org/officeDocument/2006/relationships/image" Target="NULL"/><Relationship Id="rId20" Type="http://schemas.openxmlformats.org/officeDocument/2006/relationships/image" Target="../media/image44.png"/><Relationship Id="rId1" Type="http://schemas.openxmlformats.org/officeDocument/2006/relationships/slideLayout" Target="../slideLayouts/slideLayout2.xml"/><Relationship Id="rId11" Type="http://schemas.openxmlformats.org/officeDocument/2006/relationships/image" Target="NULL"/><Relationship Id="rId5" Type="http://schemas.openxmlformats.org/officeDocument/2006/relationships/image" Target="NULL"/><Relationship Id="rId19" Type="http://schemas.openxmlformats.org/officeDocument/2006/relationships/image" Target="../media/image43.png"/><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5.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NULL"/><Relationship Id="rId4" Type="http://schemas.openxmlformats.org/officeDocument/2006/relationships/image" Target="NULL"/><Relationship Id="rId9"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image" Target="../media/image500.png"/><Relationship Id="rId3" Type="http://schemas.openxmlformats.org/officeDocument/2006/relationships/image" Target="NULL"/><Relationship Id="rId7"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480.png"/><Relationship Id="rId5" Type="http://schemas.openxmlformats.org/officeDocument/2006/relationships/image" Target="../media/image470.png"/><Relationship Id="rId10" Type="http://schemas.openxmlformats.org/officeDocument/2006/relationships/image" Target="../media/image520.png"/><Relationship Id="rId4" Type="http://schemas.openxmlformats.org/officeDocument/2006/relationships/image" Target="../media/image46.png"/><Relationship Id="rId9"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530.pn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37.png"/><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48.png"/><Relationship Id="rId4" Type="http://schemas.openxmlformats.org/officeDocument/2006/relationships/notesSlide" Target="../notesSlides/notesSlide10.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57.png"/><Relationship Id="rId5" Type="http://schemas.openxmlformats.org/officeDocument/2006/relationships/image" Target="../media/image52.png"/><Relationship Id="rId10" Type="http://schemas.openxmlformats.org/officeDocument/2006/relationships/image" Target="../media/image56.png"/><Relationship Id="rId4" Type="http://schemas.openxmlformats.org/officeDocument/2006/relationships/image" Target="../media/image51.png"/><Relationship Id="rId9"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NULL"/><Relationship Id="rId4" Type="http://schemas.openxmlformats.org/officeDocument/2006/relationships/image" Target="NUL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0.png"/><Relationship Id="rId7"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68.png"/></Relationships>
</file>

<file path=ppt/slides/_rels/slide3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hyperlink" Target="http://wiki.livedoor.jp/imagej/d/ImageJ%A5%DE%A5%CB%A5%E5%A5%A2%A5%EB%A1%A7Process%A1%CA%BD%E8%CD%FD%A1%CB%A5%E1%A5%CB%A5%E5%A1%BC#binary" TargetMode="External"/><Relationship Id="rId7" Type="http://schemas.openxmlformats.org/officeDocument/2006/relationships/image" Target="../media/image57.png"/><Relationship Id="rId12" Type="http://schemas.openxmlformats.org/officeDocument/2006/relationships/image" Target="../media/image7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72.png"/><Relationship Id="rId5" Type="http://schemas.openxmlformats.org/officeDocument/2006/relationships/image" Target="../media/image55.png"/><Relationship Id="rId10" Type="http://schemas.openxmlformats.org/officeDocument/2006/relationships/image" Target="../media/image71.png"/><Relationship Id="rId4" Type="http://schemas.openxmlformats.org/officeDocument/2006/relationships/image" Target="../media/image54.png"/><Relationship Id="rId9" Type="http://schemas.openxmlformats.org/officeDocument/2006/relationships/image" Target="../media/image70.png"/></Relationships>
</file>

<file path=ppt/slides/_rels/slide3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5.tiff"/><Relationship Id="rId7" Type="http://schemas.openxmlformats.org/officeDocument/2006/relationships/image" Target="../media/image79.tiff"/><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8.tiff"/><Relationship Id="rId5" Type="http://schemas.openxmlformats.org/officeDocument/2006/relationships/image" Target="../media/image77.tiff"/><Relationship Id="rId4" Type="http://schemas.openxmlformats.org/officeDocument/2006/relationships/image" Target="../media/image76.tiff"/></Relationships>
</file>

<file path=ppt/slides/_rels/slide35.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tiff"/><Relationship Id="rId7" Type="http://schemas.openxmlformats.org/officeDocument/2006/relationships/image" Target="../media/image8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3.tiff"/><Relationship Id="rId5" Type="http://schemas.openxmlformats.org/officeDocument/2006/relationships/image" Target="../media/image82.tiff"/><Relationship Id="rId4" Type="http://schemas.openxmlformats.org/officeDocument/2006/relationships/image" Target="../media/image81.png"/></Relationships>
</file>

<file path=ppt/slides/_rels/slide36.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59.png"/><Relationship Id="rId7" Type="http://schemas.microsoft.com/office/2007/relationships/hdphoto" Target="../media/hdphoto2.wdp"/><Relationship Id="rId12" Type="http://schemas.openxmlformats.org/officeDocument/2006/relationships/image" Target="../media/image57.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6.png"/><Relationship Id="rId5" Type="http://schemas.openxmlformats.org/officeDocument/2006/relationships/image" Target="../media/image87.tiff"/><Relationship Id="rId10" Type="http://schemas.openxmlformats.org/officeDocument/2006/relationships/image" Target="../media/image55.png"/><Relationship Id="rId4" Type="http://schemas.openxmlformats.org/officeDocument/2006/relationships/image" Target="../media/image86.png"/><Relationship Id="rId9" Type="http://schemas.openxmlformats.org/officeDocument/2006/relationships/image" Target="../media/image5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9.png"/></Relationships>
</file>

<file path=ppt/slides/_rels/slide3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 Id="rId4" Type="http://schemas.openxmlformats.org/officeDocument/2006/relationships/image" Target="NULL"/></Relationships>
</file>

<file path=ppt/slides/_rels/slide4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NULL"/><Relationship Id="rId7" Type="http://schemas.openxmlformats.org/officeDocument/2006/relationships/image" Target="../media/image98.png"/><Relationship Id="rId2"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4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NUL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image" Target="NULL"/></Relationships>
</file>

<file path=ppt/slides/_rels/slide4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image" Target="NULL"/></Relationships>
</file>

<file path=ppt/slides/_rels/slide4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image" Target="NULL"/></Relationships>
</file>

<file path=ppt/slides/_rels/slide47.xml.rels><?xml version="1.0" encoding="UTF-8" standalone="yes"?>
<Relationships xmlns="http://schemas.openxmlformats.org/package/2006/relationships"><Relationship Id="rId3" Type="http://schemas.openxmlformats.org/officeDocument/2006/relationships/image" Target="../media/image1001.png"/><Relationship Id="rId2" Type="http://schemas.openxmlformats.org/officeDocument/2006/relationships/image" Target="../media/image100.png"/><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image" Target="NULL"/></Relationships>
</file>

<file path=ppt/slides/_rels/slide4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1.png"/><Relationship Id="rId7" Type="http://schemas.openxmlformats.org/officeDocument/2006/relationships/image" Target="../media/image10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10" Type="http://schemas.openxmlformats.org/officeDocument/2006/relationships/image" Target="../media/image109.png"/><Relationship Id="rId4" Type="http://schemas.openxmlformats.org/officeDocument/2006/relationships/image" Target="../media/image102.png"/><Relationship Id="rId9" Type="http://schemas.openxmlformats.org/officeDocument/2006/relationships/image" Target="../media/image108.png"/></Relationships>
</file>

<file path=ppt/slides/_rels/slide5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9.png"/></Relationships>
</file>

<file path=ppt/slides/_rels/slide6.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411.png"/><Relationship Id="rId7" Type="http://schemas.openxmlformats.org/officeDocument/2006/relationships/image" Target="../media/image830.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610.png"/><Relationship Id="rId4" Type="http://schemas.openxmlformats.org/officeDocument/2006/relationships/image" Target="../media/image510.png"/><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105.png"/><Relationship Id="rId3" Type="http://schemas.openxmlformats.org/officeDocument/2006/relationships/image" Target="../media/image125.png"/><Relationship Id="rId7" Type="http://schemas.openxmlformats.org/officeDocument/2006/relationships/image" Target="NULL"/><Relationship Id="rId12" Type="http://schemas.openxmlformats.org/officeDocument/2006/relationships/image" Target="../media/image170.png"/><Relationship Id="rId2" Type="http://schemas.openxmlformats.org/officeDocument/2006/relationships/image" Target="../media/image1110.png"/><Relationship Id="rId1" Type="http://schemas.openxmlformats.org/officeDocument/2006/relationships/slideLayout" Target="../slideLayouts/slideLayout2.xml"/><Relationship Id="rId6" Type="http://schemas.openxmlformats.org/officeDocument/2006/relationships/image" Target="../media/image151.png"/><Relationship Id="rId11" Type="http://schemas.openxmlformats.org/officeDocument/2006/relationships/image" Target="../media/image160.png"/><Relationship Id="rId5" Type="http://schemas.openxmlformats.org/officeDocument/2006/relationships/image" Target="../media/image1410.png"/><Relationship Id="rId10" Type="http://schemas.openxmlformats.org/officeDocument/2006/relationships/image" Target="NULL"/><Relationship Id="rId4" Type="http://schemas.openxmlformats.org/officeDocument/2006/relationships/image" Target="../media/image130.png"/><Relationship Id="rId9" Type="http://schemas.openxmlformats.org/officeDocument/2006/relationships/image" Target="NULL"/></Relationships>
</file>

<file path=ppt/slides/_rels/slide8.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NULL"/><Relationship Id="rId3" Type="http://schemas.openxmlformats.org/officeDocument/2006/relationships/image" Target="../media/image1020.png"/><Relationship Id="rId7" Type="http://schemas.openxmlformats.org/officeDocument/2006/relationships/image" Target="NULL"/><Relationship Id="rId12" Type="http://schemas.openxmlformats.org/officeDocument/2006/relationships/image" Target="NUL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media/image1080.png"/><Relationship Id="rId10" Type="http://schemas.openxmlformats.org/officeDocument/2006/relationships/image" Target="../media/image5.png"/><Relationship Id="rId9" Type="http://schemas.openxmlformats.org/officeDocument/2006/relationships/image" Target="../media/image1070.png"/><Relationship Id="rId14" Type="http://schemas.openxmlformats.org/officeDocument/2006/relationships/image" Target="NUL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pPr algn="r"/>
            <a:r>
              <a:rPr kumimoji="1" lang="ja-JP" altLang="en-US" sz="5400" dirty="0"/>
              <a:t>コンピュータビジョン</a:t>
            </a:r>
          </a:p>
        </p:txBody>
      </p:sp>
      <p:sp>
        <p:nvSpPr>
          <p:cNvPr id="3" name="サブタイトル 2"/>
          <p:cNvSpPr>
            <a:spLocks noGrp="1"/>
          </p:cNvSpPr>
          <p:nvPr>
            <p:ph type="subTitle" idx="1"/>
          </p:nvPr>
        </p:nvSpPr>
        <p:spPr>
          <a:xfrm>
            <a:off x="1524000" y="3956265"/>
            <a:ext cx="9144000" cy="1655762"/>
          </a:xfrm>
        </p:spPr>
        <p:txBody>
          <a:bodyPr>
            <a:normAutofit/>
          </a:bodyPr>
          <a:lstStyle/>
          <a:p>
            <a:pPr algn="r"/>
            <a:r>
              <a:rPr kumimoji="1" lang="ja-JP" altLang="en-US" sz="2800" dirty="0"/>
              <a:t>担当</a:t>
            </a:r>
            <a:r>
              <a:rPr kumimoji="1" lang="en-US" altLang="ja-JP" sz="2800" dirty="0"/>
              <a:t>: </a:t>
            </a:r>
            <a:r>
              <a:rPr kumimoji="1" lang="ja-JP" altLang="en-US" sz="2800" dirty="0"/>
              <a:t>井尻 敬 </a:t>
            </a:r>
          </a:p>
        </p:txBody>
      </p:sp>
    </p:spTree>
    <p:extLst>
      <p:ext uri="{BB962C8B-B14F-4D97-AF65-F5344CB8AC3E}">
        <p14:creationId xmlns:p14="http://schemas.microsoft.com/office/powerpoint/2010/main" val="7765400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18789" y="283483"/>
            <a:ext cx="6101111" cy="733270"/>
          </a:xfrm>
        </p:spPr>
        <p:txBody>
          <a:bodyPr/>
          <a:lstStyle/>
          <a:p>
            <a:r>
              <a:rPr kumimoji="1" lang="en-US" altLang="ja-JP" dirty="0"/>
              <a:t>Level set</a:t>
            </a:r>
            <a:r>
              <a:rPr kumimoji="1" lang="ja-JP" altLang="en-US" dirty="0"/>
              <a:t>法</a:t>
            </a:r>
          </a:p>
        </p:txBody>
      </p:sp>
      <p:sp>
        <p:nvSpPr>
          <p:cNvPr id="4" name="正方形/長方形 3"/>
          <p:cNvSpPr/>
          <p:nvPr/>
        </p:nvSpPr>
        <p:spPr>
          <a:xfrm>
            <a:off x="9627325" y="104503"/>
            <a:ext cx="2564675" cy="28738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TActiveContour.exe</a:t>
            </a:r>
            <a:endParaRPr lang="ja-JP" altLang="en-US"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テキスト ボックス 4"/>
          <p:cNvSpPr txBox="1"/>
          <p:nvPr/>
        </p:nvSpPr>
        <p:spPr>
          <a:xfrm>
            <a:off x="803686" y="1158579"/>
            <a:ext cx="9788114" cy="2031325"/>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輪郭線</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を</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符号付きスカラー場（内挿関数）のゼロセットで表現</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pPr marL="342900" indent="-342900">
              <a:spcBef>
                <a:spcPts val="1200"/>
              </a:spcBef>
              <a:buFont typeface="Arial" panose="020B0604020202020204" pitchFamily="34" charset="0"/>
              <a:buChar char="•"/>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スカラー場の初期値は初期境界からの距離場を利用</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pPr marL="342900" indent="-342900">
              <a:spcBef>
                <a:spcPts val="1200"/>
              </a:spcBef>
              <a:buFont typeface="Arial" panose="020B0604020202020204" pitchFamily="34" charset="0"/>
              <a:buChar char="•"/>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スカラー場を変化させること</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で</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輪郭線</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を</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間接的に変形する</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pPr marL="342900" indent="-342900">
              <a:spcBef>
                <a:spcPts val="1200"/>
              </a:spcBef>
              <a:buFont typeface="Arial" panose="020B0604020202020204" pitchFamily="34" charset="0"/>
              <a:buChar char="•"/>
            </a:pPr>
            <a:r>
              <a:rPr lang="en-US" altLang="ja-JP" sz="24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sym typeface="Wingdings" pitchFamily="2" charset="2"/>
              </a:rPr>
              <a:t> </a:t>
            </a:r>
            <a:r>
              <a:rPr lang="ja-JP" altLang="en-US" sz="24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sym typeface="Wingdings" pitchFamily="2" charset="2"/>
              </a:rPr>
              <a:t>トポロジー変化に対応できる</a:t>
            </a:r>
            <a:endParaRPr lang="en-US" altLang="ja-JP" sz="24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7" name="グループ化 6"/>
          <p:cNvGrpSpPr/>
          <p:nvPr/>
        </p:nvGrpSpPr>
        <p:grpSpPr>
          <a:xfrm>
            <a:off x="844312" y="3412466"/>
            <a:ext cx="8471692" cy="1460523"/>
            <a:chOff x="-16148768" y="6555581"/>
            <a:chExt cx="26077656" cy="4495800"/>
          </a:xfrm>
        </p:grpSpPr>
        <p:pic>
          <p:nvPicPr>
            <p:cNvPr id="13"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48768" y="6555581"/>
              <a:ext cx="5981700"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25326" y="6727031"/>
              <a:ext cx="6038850" cy="4152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50490" y="6727031"/>
              <a:ext cx="5943600" cy="415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1938" y="6598443"/>
              <a:ext cx="6076950" cy="441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 name="スライド番号プレースホルダー 2"/>
          <p:cNvSpPr>
            <a:spLocks noGrp="1"/>
          </p:cNvSpPr>
          <p:nvPr>
            <p:ph type="sldNum" sz="quarter" idx="12"/>
          </p:nvPr>
        </p:nvSpPr>
        <p:spPr/>
        <p:txBody>
          <a:bodyPr/>
          <a:lstStyle/>
          <a:p>
            <a:fld id="{F35DE295-420C-4265-BE54-AE59FA4027A6}" type="slidenum">
              <a:rPr lang="ja-JP" altLang="en-US" smtClean="0"/>
              <a:pPr/>
              <a:t>10</a:t>
            </a:fld>
            <a:endParaRPr lang="ja-JP" altLang="en-US"/>
          </a:p>
        </p:txBody>
      </p:sp>
    </p:spTree>
    <p:extLst>
      <p:ext uri="{BB962C8B-B14F-4D97-AF65-F5344CB8AC3E}">
        <p14:creationId xmlns:p14="http://schemas.microsoft.com/office/powerpoint/2010/main" val="41463364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18789" y="283483"/>
            <a:ext cx="11473211" cy="733270"/>
          </a:xfrm>
        </p:spPr>
        <p:txBody>
          <a:bodyPr/>
          <a:lstStyle/>
          <a:p>
            <a:r>
              <a:rPr kumimoji="1" lang="en-US" altLang="ja-JP" dirty="0"/>
              <a:t>Level</a:t>
            </a:r>
            <a:r>
              <a:rPr kumimoji="1" lang="ja-JP" altLang="en-US" dirty="0"/>
              <a:t> </a:t>
            </a:r>
            <a:r>
              <a:rPr kumimoji="1" lang="en-US" altLang="ja-JP" dirty="0"/>
              <a:t>set</a:t>
            </a:r>
            <a:r>
              <a:rPr kumimoji="1" lang="ja-JP" altLang="en-US" dirty="0"/>
              <a:t>法</a:t>
            </a:r>
          </a:p>
        </p:txBody>
      </p:sp>
      <p:grpSp>
        <p:nvGrpSpPr>
          <p:cNvPr id="4" name="グループ化 3"/>
          <p:cNvGrpSpPr/>
          <p:nvPr/>
        </p:nvGrpSpPr>
        <p:grpSpPr>
          <a:xfrm>
            <a:off x="680650" y="1211390"/>
            <a:ext cx="4179258" cy="3753972"/>
            <a:chOff x="332307" y="1133013"/>
            <a:chExt cx="4179258" cy="3753972"/>
          </a:xfrm>
        </p:grpSpPr>
        <mc:AlternateContent xmlns:mc="http://schemas.openxmlformats.org/markup-compatibility/2006" xmlns:a14="http://schemas.microsoft.com/office/drawing/2010/main">
          <mc:Choice Requires="a14">
            <p:sp>
              <p:nvSpPr>
                <p:cNvPr id="5" name="テキスト ボックス 4"/>
                <p:cNvSpPr txBox="1"/>
                <p:nvPr/>
              </p:nvSpPr>
              <p:spPr>
                <a:xfrm>
                  <a:off x="374055" y="1133013"/>
                  <a:ext cx="4137510" cy="830997"/>
                </a:xfrm>
                <a:prstGeom prst="rect">
                  <a:avLst/>
                </a:prstGeom>
                <a:noFill/>
              </p:spPr>
              <p:txBody>
                <a:bodyPr wrap="square" rtlCol="0">
                  <a:spAutoFit/>
                </a:bodyPr>
                <a:lstStyle/>
                <a:p>
                  <a:r>
                    <a:rPr lang="ja-JP" altLang="en-US" sz="2400" b="1" u="sng"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前提</a:t>
                  </a:r>
                  <a:r>
                    <a:rPr lang="en-US" altLang="ja-JP" sz="2400" b="1" u="sng"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1.</a:t>
                  </a:r>
                  <a:r>
                    <a:rPr lang="en-US" altLang="ja-JP" sz="24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境界曲線を内挿関数</a:t>
                  </a:r>
                  <a14:m>
                    <m:oMath xmlns:m="http://schemas.openxmlformats.org/officeDocument/2006/math">
                      <m:r>
                        <a:rPr lang="ja-JP" altLang="en-US" sz="2400" i="1">
                          <a:latin typeface="Cambria Math"/>
                        </a:rPr>
                        <m:t>𝜑</m:t>
                      </m:r>
                      <m:r>
                        <a:rPr lang="en-US" altLang="ja-JP" sz="2400" i="1">
                          <a:latin typeface="Cambria Math"/>
                        </a:rPr>
                        <m:t>(</m:t>
                      </m:r>
                      <m:r>
                        <a:rPr lang="en-US" altLang="ja-JP" sz="2400" i="1">
                          <a:latin typeface="Cambria Math"/>
                        </a:rPr>
                        <m:t>𝑥</m:t>
                      </m:r>
                      <m:r>
                        <a:rPr lang="en-US" altLang="ja-JP" sz="2400" i="1">
                          <a:latin typeface="Cambria Math"/>
                        </a:rPr>
                        <m:t>,</m:t>
                      </m:r>
                      <m:r>
                        <a:rPr lang="en-US" altLang="ja-JP" sz="2400" i="1">
                          <a:latin typeface="Cambria Math"/>
                        </a:rPr>
                        <m:t>𝑦</m:t>
                      </m:r>
                      <m:r>
                        <a:rPr lang="en-US" altLang="ja-JP" sz="2400" i="1">
                          <a:latin typeface="Cambria Math"/>
                        </a:rPr>
                        <m:t>,</m:t>
                      </m:r>
                      <m:r>
                        <a:rPr lang="en-US" altLang="ja-JP" sz="2400" i="1">
                          <a:latin typeface="Cambria Math"/>
                        </a:rPr>
                        <m:t>𝑡</m:t>
                      </m:r>
                      <m:r>
                        <a:rPr lang="en-US" altLang="ja-JP" sz="2400" i="1">
                          <a:latin typeface="Cambria Math"/>
                        </a:rPr>
                        <m:t>)</m:t>
                      </m:r>
                    </m:oMath>
                  </a14:m>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のゼロセットで表現</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17" name="テキスト ボックス 16"/>
                <p:cNvSpPr txBox="1">
                  <a:spLocks noRot="1" noChangeAspect="1" noMove="1" noResize="1" noEditPoints="1" noAdjustHandles="1" noChangeArrowheads="1" noChangeShapeType="1" noTextEdit="1"/>
                </p:cNvSpPr>
                <p:nvPr/>
              </p:nvSpPr>
              <p:spPr>
                <a:xfrm>
                  <a:off x="374055" y="1133013"/>
                  <a:ext cx="4137510" cy="830997"/>
                </a:xfrm>
                <a:prstGeom prst="rect">
                  <a:avLst/>
                </a:prstGeom>
                <a:blipFill rotWithShape="0">
                  <a:blip r:embed="rId14"/>
                  <a:stretch>
                    <a:fillRect l="-2356" t="-9559" b="-13235"/>
                  </a:stretch>
                </a:blipFill>
              </p:spPr>
              <p:txBody>
                <a:bodyPr/>
                <a:lstStyle/>
                <a:p>
                  <a:r>
                    <a:rPr lang="ja-JP" altLang="en-US">
                      <a:noFill/>
                    </a:rPr>
                    <a:t> </a:t>
                  </a:r>
                </a:p>
              </p:txBody>
            </p:sp>
          </mc:Fallback>
        </mc:AlternateContent>
        <p:grpSp>
          <p:nvGrpSpPr>
            <p:cNvPr id="6" name="グループ化 5"/>
            <p:cNvGrpSpPr/>
            <p:nvPr/>
          </p:nvGrpSpPr>
          <p:grpSpPr>
            <a:xfrm>
              <a:off x="332307" y="2790068"/>
              <a:ext cx="2989277" cy="2079203"/>
              <a:chOff x="2638531" y="3303563"/>
              <a:chExt cx="1958869" cy="1362497"/>
            </a:xfrm>
          </p:grpSpPr>
          <p:grpSp>
            <p:nvGrpSpPr>
              <p:cNvPr id="9" name="グループ化 8"/>
              <p:cNvGrpSpPr/>
              <p:nvPr/>
            </p:nvGrpSpPr>
            <p:grpSpPr>
              <a:xfrm>
                <a:off x="2638531" y="3303563"/>
                <a:ext cx="1958869" cy="1362497"/>
                <a:chOff x="1158981" y="2681263"/>
                <a:chExt cx="1958869" cy="1362497"/>
              </a:xfrm>
            </p:grpSpPr>
            <p:grpSp>
              <p:nvGrpSpPr>
                <p:cNvPr id="11" name="グループ化 10"/>
                <p:cNvGrpSpPr/>
                <p:nvPr/>
              </p:nvGrpSpPr>
              <p:grpSpPr>
                <a:xfrm>
                  <a:off x="1158981" y="2681263"/>
                  <a:ext cx="1958869" cy="1362497"/>
                  <a:chOff x="1141360" y="2677293"/>
                  <a:chExt cx="2321258" cy="1614556"/>
                </a:xfrm>
              </p:grpSpPr>
              <p:pic>
                <p:nvPicPr>
                  <p:cNvPr id="13"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254219" y="2706661"/>
                    <a:ext cx="2208399" cy="1585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4" name="直線矢印コネクタ 13"/>
                  <p:cNvCxnSpPr/>
                  <p:nvPr/>
                </p:nvCxnSpPr>
                <p:spPr>
                  <a:xfrm>
                    <a:off x="1376363" y="3362325"/>
                    <a:ext cx="1593056" cy="107156"/>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flipV="1">
                    <a:off x="1381125" y="2864644"/>
                    <a:ext cx="485775" cy="49530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2685861" y="3356419"/>
                    <a:ext cx="275344" cy="358495"/>
                  </a:xfrm>
                  <a:prstGeom prst="rect">
                    <a:avLst/>
                  </a:prstGeom>
                  <a:noFill/>
                </p:spPr>
                <p:txBody>
                  <a:bodyPr wrap="none" rtlCol="0">
                    <a:spAutoFit/>
                  </a:bodyPr>
                  <a:lstStyle/>
                  <a:p>
                    <a:r>
                      <a:rPr lang="en-US" altLang="ja-JP" sz="2400" i="1" dirty="0">
                        <a:latin typeface="メイリオ" panose="020B0604030504040204" pitchFamily="50" charset="-128"/>
                        <a:ea typeface="メイリオ" panose="020B0604030504040204" pitchFamily="50" charset="-128"/>
                        <a:cs typeface="メイリオ" panose="020B0604030504040204" pitchFamily="50" charset="-128"/>
                      </a:rPr>
                      <a:t>x</a:t>
                    </a:r>
                    <a:endParaRPr lang="ja-JP" altLang="en-US" sz="2400" i="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テキスト ボックス 16"/>
                  <p:cNvSpPr txBox="1"/>
                  <p:nvPr/>
                </p:nvSpPr>
                <p:spPr>
                  <a:xfrm>
                    <a:off x="1517772" y="2695594"/>
                    <a:ext cx="255428" cy="310696"/>
                  </a:xfrm>
                  <a:prstGeom prst="rect">
                    <a:avLst/>
                  </a:prstGeom>
                  <a:noFill/>
                </p:spPr>
                <p:txBody>
                  <a:bodyPr wrap="none" rtlCol="0">
                    <a:spAutoFit/>
                  </a:bodyPr>
                  <a:lstStyle/>
                  <a:p>
                    <a:r>
                      <a:rPr lang="en-US" altLang="ja-JP" sz="2000" i="1" dirty="0">
                        <a:latin typeface="メイリオ" panose="020B0604030504040204" pitchFamily="50" charset="-128"/>
                        <a:ea typeface="メイリオ" panose="020B0604030504040204" pitchFamily="50" charset="-128"/>
                        <a:cs typeface="メイリオ" panose="020B0604030504040204" pitchFamily="50" charset="-128"/>
                      </a:rPr>
                      <a:t>y</a:t>
                    </a:r>
                    <a:endParaRPr lang="ja-JP" altLang="en-US" sz="2000" i="1"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8" name="直線矢印コネクタ 17"/>
                  <p:cNvCxnSpPr/>
                  <p:nvPr/>
                </p:nvCxnSpPr>
                <p:spPr>
                  <a:xfrm flipV="1">
                    <a:off x="1379262" y="2696698"/>
                    <a:ext cx="0" cy="1451812"/>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a:off x="1141360" y="2677293"/>
                    <a:ext cx="244226" cy="310696"/>
                  </a:xfrm>
                  <a:prstGeom prst="rect">
                    <a:avLst/>
                  </a:prstGeom>
                  <a:noFill/>
                </p:spPr>
                <p:txBody>
                  <a:bodyPr wrap="none" rtlCol="0">
                    <a:spAutoFit/>
                  </a:bodyPr>
                  <a:lstStyle/>
                  <a:p>
                    <a:r>
                      <a:rPr lang="en-US" altLang="ja-JP" sz="2000" i="1" dirty="0">
                        <a:latin typeface="メイリオ" panose="020B0604030504040204" pitchFamily="50" charset="-128"/>
                        <a:ea typeface="メイリオ" panose="020B0604030504040204" pitchFamily="50" charset="-128"/>
                        <a:cs typeface="メイリオ" panose="020B0604030504040204" pitchFamily="50" charset="-128"/>
                      </a:rPr>
                      <a:t>z</a:t>
                    </a:r>
                    <a:endParaRPr lang="ja-JP" altLang="en-US" sz="2000" i="1" dirty="0">
                      <a:latin typeface="メイリオ" panose="020B0604030504040204" pitchFamily="50" charset="-128"/>
                      <a:ea typeface="メイリオ" panose="020B0604030504040204" pitchFamily="50" charset="-128"/>
                      <a:cs typeface="メイリオ" panose="020B0604030504040204" pitchFamily="50" charset="-128"/>
                    </a:endParaRPr>
                  </a:p>
                </p:txBody>
              </p:sp>
            </p:grpSp>
            <mc:AlternateContent xmlns:mc="http://schemas.openxmlformats.org/markup-compatibility/2006" xmlns:a14="http://schemas.microsoft.com/office/drawing/2010/main">
              <mc:Choice Requires="a14">
                <p:sp>
                  <p:nvSpPr>
                    <p:cNvPr id="12" name="正方形/長方形 11"/>
                    <p:cNvSpPr/>
                    <p:nvPr/>
                  </p:nvSpPr>
                  <p:spPr>
                    <a:xfrm>
                      <a:off x="1377687" y="3717550"/>
                      <a:ext cx="1323940" cy="3025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2400" i="1">
                                <a:latin typeface="Cambria Math"/>
                              </a:rPr>
                              <m:t>𝑧</m:t>
                            </m:r>
                            <m:r>
                              <a:rPr lang="en-US" altLang="ja-JP" sz="2400" i="1">
                                <a:latin typeface="Cambria Math"/>
                              </a:rPr>
                              <m:t>=</m:t>
                            </m:r>
                            <m:r>
                              <a:rPr lang="ja-JP" altLang="en-US" sz="2400" i="1">
                                <a:latin typeface="Cambria Math"/>
                              </a:rPr>
                              <m:t>𝜑</m:t>
                            </m:r>
                            <m:d>
                              <m:dPr>
                                <m:ctrlPr>
                                  <a:rPr lang="en-US" altLang="ja-JP" sz="2400" i="1">
                                    <a:latin typeface="Cambria Math" panose="02040503050406030204" pitchFamily="18" charset="0"/>
                                  </a:rPr>
                                </m:ctrlPr>
                              </m:dPr>
                              <m:e>
                                <m:r>
                                  <a:rPr lang="en-US" altLang="ja-JP" sz="2400" i="1">
                                    <a:latin typeface="Cambria Math"/>
                                  </a:rPr>
                                  <m:t>𝑥</m:t>
                                </m:r>
                                <m:r>
                                  <a:rPr lang="en-US" altLang="ja-JP" sz="2400" i="1">
                                    <a:latin typeface="Cambria Math"/>
                                  </a:rPr>
                                  <m:t>,</m:t>
                                </m:r>
                                <m:r>
                                  <a:rPr lang="en-US" altLang="ja-JP" sz="2400" i="1">
                                    <a:latin typeface="Cambria Math"/>
                                  </a:rPr>
                                  <m:t>𝑦</m:t>
                                </m:r>
                                <m:r>
                                  <a:rPr lang="en-US" altLang="ja-JP" sz="2400" i="1">
                                    <a:latin typeface="Cambria Math"/>
                                  </a:rPr>
                                  <m:t>,</m:t>
                                </m:r>
                                <m:r>
                                  <a:rPr lang="en-US" altLang="ja-JP" sz="2400" i="1">
                                    <a:latin typeface="Cambria Math"/>
                                  </a:rPr>
                                  <m:t>𝑡</m:t>
                                </m:r>
                              </m:e>
                            </m:d>
                          </m:oMath>
                        </m:oMathPara>
                      </a14:m>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23" name="正方形/長方形 22"/>
                    <p:cNvSpPr>
                      <a:spLocks noRot="1" noChangeAspect="1" noMove="1" noResize="1" noEditPoints="1" noAdjustHandles="1" noChangeArrowheads="1" noChangeShapeType="1" noTextEdit="1"/>
                    </p:cNvSpPr>
                    <p:nvPr/>
                  </p:nvSpPr>
                  <p:spPr>
                    <a:xfrm>
                      <a:off x="1377687" y="3717550"/>
                      <a:ext cx="1452571" cy="337818"/>
                    </a:xfrm>
                    <a:prstGeom prst="rect">
                      <a:avLst/>
                    </a:prstGeom>
                    <a:blipFill rotWithShape="0">
                      <a:blip r:embed="rId16"/>
                      <a:stretch>
                        <a:fillRect/>
                      </a:stretch>
                    </a:blipFill>
                  </p:spPr>
                  <p:txBody>
                    <a:bodyPr/>
                    <a:lstStyle/>
                    <a:p>
                      <a:r>
                        <a:rPr lang="ja-JP" altLang="en-US">
                          <a:noFill/>
                        </a:rPr>
                        <a:t> </a:t>
                      </a:r>
                    </a:p>
                  </p:txBody>
                </p:sp>
              </mc:Fallback>
            </mc:AlternateContent>
          </p:grpSp>
          <p:sp>
            <p:nvSpPr>
              <p:cNvPr id="10" name="フリーフォーム 9"/>
              <p:cNvSpPr/>
              <p:nvPr/>
            </p:nvSpPr>
            <p:spPr>
              <a:xfrm>
                <a:off x="3174758" y="3643313"/>
                <a:ext cx="1017499" cy="210115"/>
              </a:xfrm>
              <a:custGeom>
                <a:avLst/>
                <a:gdLst>
                  <a:gd name="connsiteX0" fmla="*/ 1830 w 1017499"/>
                  <a:gd name="connsiteY0" fmla="*/ 116681 h 210115"/>
                  <a:gd name="connsiteX1" fmla="*/ 37548 w 1017499"/>
                  <a:gd name="connsiteY1" fmla="*/ 173831 h 210115"/>
                  <a:gd name="connsiteX2" fmla="*/ 256623 w 1017499"/>
                  <a:gd name="connsiteY2" fmla="*/ 209550 h 210115"/>
                  <a:gd name="connsiteX3" fmla="*/ 654292 w 1017499"/>
                  <a:gd name="connsiteY3" fmla="*/ 188118 h 210115"/>
                  <a:gd name="connsiteX4" fmla="*/ 987667 w 1017499"/>
                  <a:gd name="connsiteY4" fmla="*/ 95250 h 210115"/>
                  <a:gd name="connsiteX5" fmla="*/ 980523 w 1017499"/>
                  <a:gd name="connsiteY5" fmla="*/ 0 h 21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7499" h="210115">
                    <a:moveTo>
                      <a:pt x="1830" y="116681"/>
                    </a:moveTo>
                    <a:cubicBezTo>
                      <a:pt x="-1544" y="137517"/>
                      <a:pt x="-4917" y="158353"/>
                      <a:pt x="37548" y="173831"/>
                    </a:cubicBezTo>
                    <a:cubicBezTo>
                      <a:pt x="80013" y="189309"/>
                      <a:pt x="153832" y="207169"/>
                      <a:pt x="256623" y="209550"/>
                    </a:cubicBezTo>
                    <a:cubicBezTo>
                      <a:pt x="359414" y="211931"/>
                      <a:pt x="532451" y="207168"/>
                      <a:pt x="654292" y="188118"/>
                    </a:cubicBezTo>
                    <a:cubicBezTo>
                      <a:pt x="776133" y="169068"/>
                      <a:pt x="933295" y="126603"/>
                      <a:pt x="987667" y="95250"/>
                    </a:cubicBezTo>
                    <a:cubicBezTo>
                      <a:pt x="1042039" y="63897"/>
                      <a:pt x="1011281" y="31948"/>
                      <a:pt x="980523" y="0"/>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grpSp>
        <mc:AlternateContent xmlns:mc="http://schemas.openxmlformats.org/markup-compatibility/2006" xmlns:a14="http://schemas.microsoft.com/office/drawing/2010/main">
          <mc:Choice Requires="a14">
            <p:sp>
              <p:nvSpPr>
                <p:cNvPr id="7" name="正方形/長方形 6"/>
                <p:cNvSpPr/>
                <p:nvPr/>
              </p:nvSpPr>
              <p:spPr>
                <a:xfrm>
                  <a:off x="374055" y="2150600"/>
                  <a:ext cx="4028860" cy="517257"/>
                </a:xfrm>
                <a:prstGeom prst="rect">
                  <a:avLst/>
                </a:prstGeom>
                <a:solidFill>
                  <a:schemeClr val="accent1">
                    <a:lumMod val="20000"/>
                    <a:lumOff val="80000"/>
                  </a:schemeClr>
                </a:solidFill>
                <a:ln w="53975">
                  <a:noFill/>
                </a:ln>
              </p:spPr>
              <p:txBody>
                <a:bodyPr wrap="none">
                  <a:spAutoFit/>
                </a:bodyPr>
                <a:lstStyle/>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曲線 </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 </a:t>
                  </a:r>
                  <a14:m>
                    <m:oMath xmlns:m="http://schemas.openxmlformats.org/officeDocument/2006/math">
                      <m:r>
                        <a:rPr lang="en-US" altLang="ja-JP" sz="2400">
                          <a:latin typeface="Cambria Math" panose="02040503050406030204" pitchFamily="18" charset="0"/>
                        </a:rPr>
                        <m:t> </m:t>
                      </m:r>
                      <m:r>
                        <a:rPr lang="ja-JP" altLang="en-US" sz="2400" i="1">
                          <a:latin typeface="Cambria Math"/>
                        </a:rPr>
                        <m:t>𝜑</m:t>
                      </m:r>
                      <m:d>
                        <m:dPr>
                          <m:ctrlPr>
                            <a:rPr lang="en-US" altLang="ja-JP" sz="2400" i="1">
                              <a:latin typeface="Cambria Math" panose="02040503050406030204" pitchFamily="18" charset="0"/>
                            </a:rPr>
                          </m:ctrlPr>
                        </m:dPr>
                        <m:e>
                          <m:sSub>
                            <m:sSubPr>
                              <m:ctrlPr>
                                <a:rPr lang="en-US" altLang="ja-JP" sz="2400" i="1">
                                  <a:latin typeface="Cambria Math" panose="02040503050406030204" pitchFamily="18" charset="0"/>
                                </a:rPr>
                              </m:ctrlPr>
                            </m:sSubPr>
                            <m:e>
                              <m:r>
                                <a:rPr lang="en-US" altLang="ja-JP" sz="2400" i="1">
                                  <a:latin typeface="Cambria Math"/>
                                </a:rPr>
                                <m:t>𝑝</m:t>
                              </m:r>
                            </m:e>
                            <m:sub>
                              <m:r>
                                <a:rPr lang="en-US" altLang="ja-JP" sz="2400" i="1">
                                  <a:latin typeface="Cambria Math"/>
                                </a:rPr>
                                <m:t>𝑥</m:t>
                              </m:r>
                            </m:sub>
                          </m:sSub>
                          <m:d>
                            <m:dPr>
                              <m:ctrlPr>
                                <a:rPr lang="en-US" altLang="ja-JP" sz="2400" i="1">
                                  <a:latin typeface="Cambria Math" panose="02040503050406030204" pitchFamily="18" charset="0"/>
                                </a:rPr>
                              </m:ctrlPr>
                            </m:dPr>
                            <m:e>
                              <m:r>
                                <a:rPr lang="en-US" altLang="ja-JP" sz="2400" i="1">
                                  <a:latin typeface="Cambria Math"/>
                                </a:rPr>
                                <m:t>𝑡</m:t>
                              </m:r>
                            </m:e>
                          </m:d>
                          <m:r>
                            <a:rPr lang="en-US" altLang="ja-JP" sz="2400" i="1">
                              <a:latin typeface="Cambria Math"/>
                            </a:rPr>
                            <m:t>,</m:t>
                          </m:r>
                          <m:sSub>
                            <m:sSubPr>
                              <m:ctrlPr>
                                <a:rPr lang="en-US" altLang="ja-JP" sz="2400" i="1">
                                  <a:latin typeface="Cambria Math" panose="02040503050406030204" pitchFamily="18" charset="0"/>
                                </a:rPr>
                              </m:ctrlPr>
                            </m:sSubPr>
                            <m:e>
                              <m:r>
                                <a:rPr lang="en-US" altLang="ja-JP" sz="2400" i="1">
                                  <a:latin typeface="Cambria Math"/>
                                </a:rPr>
                                <m:t>𝑝</m:t>
                              </m:r>
                            </m:e>
                            <m:sub>
                              <m:r>
                                <a:rPr lang="en-US" altLang="ja-JP" sz="2400" i="1">
                                  <a:latin typeface="Cambria Math"/>
                                </a:rPr>
                                <m:t>𝑦</m:t>
                              </m:r>
                            </m:sub>
                          </m:sSub>
                          <m:d>
                            <m:dPr>
                              <m:ctrlPr>
                                <a:rPr lang="en-US" altLang="ja-JP" sz="2400" i="1">
                                  <a:latin typeface="Cambria Math" panose="02040503050406030204" pitchFamily="18" charset="0"/>
                                </a:rPr>
                              </m:ctrlPr>
                            </m:dPr>
                            <m:e>
                              <m:r>
                                <a:rPr lang="en-US" altLang="ja-JP" sz="2400" i="1">
                                  <a:latin typeface="Cambria Math"/>
                                </a:rPr>
                                <m:t>𝑡</m:t>
                              </m:r>
                            </m:e>
                          </m:d>
                          <m:r>
                            <a:rPr lang="en-US" altLang="ja-JP" sz="2400" i="1">
                              <a:latin typeface="Cambria Math"/>
                            </a:rPr>
                            <m:t>,</m:t>
                          </m:r>
                          <m:r>
                            <a:rPr lang="en-US" altLang="ja-JP" sz="2400" i="1">
                              <a:latin typeface="Cambria Math"/>
                            </a:rPr>
                            <m:t>𝑡</m:t>
                          </m:r>
                        </m:e>
                      </m:d>
                      <m:r>
                        <a:rPr lang="en-US" altLang="ja-JP" sz="2400" i="1">
                          <a:latin typeface="Cambria Math"/>
                        </a:rPr>
                        <m:t>=0</m:t>
                      </m:r>
                    </m:oMath>
                  </a14:m>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7" name="正方形/長方形 6"/>
                <p:cNvSpPr>
                  <a:spLocks noRot="1" noChangeAspect="1" noMove="1" noResize="1" noEditPoints="1" noAdjustHandles="1" noChangeArrowheads="1" noChangeShapeType="1" noTextEdit="1"/>
                </p:cNvSpPr>
                <p:nvPr/>
              </p:nvSpPr>
              <p:spPr>
                <a:xfrm>
                  <a:off x="374055" y="2150600"/>
                  <a:ext cx="4028860" cy="517257"/>
                </a:xfrm>
                <a:prstGeom prst="rect">
                  <a:avLst/>
                </a:prstGeom>
                <a:blipFill rotWithShape="0">
                  <a:blip r:embed="rId17"/>
                  <a:stretch>
                    <a:fillRect l="-2424" b="-28571"/>
                  </a:stretch>
                </a:blipFill>
                <a:ln w="53975">
                  <a:noFill/>
                </a:ln>
              </p:spPr>
              <p:txBody>
                <a:bodyPr/>
                <a:lstStyle/>
                <a:p>
                  <a:r>
                    <a:rPr lang="ja-JP" altLang="en-US">
                      <a:noFill/>
                    </a:rPr>
                    <a:t> </a:t>
                  </a:r>
                </a:p>
              </p:txBody>
            </p:sp>
          </mc:Fallback>
        </mc:AlternateContent>
        <p:sp>
          <p:nvSpPr>
            <p:cNvPr id="8" name="正方形/長方形 7"/>
            <p:cNvSpPr/>
            <p:nvPr/>
          </p:nvSpPr>
          <p:spPr>
            <a:xfrm>
              <a:off x="2956992" y="4486875"/>
              <a:ext cx="1375691" cy="400110"/>
            </a:xfrm>
            <a:prstGeom prst="rect">
              <a:avLst/>
            </a:prstGeom>
          </p:spPr>
          <p:txBody>
            <a:bodyPr wrap="square">
              <a:spAutoFit/>
            </a:bodyPr>
            <a:lstStyle/>
            <a:p>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000" i="1" dirty="0">
                  <a:latin typeface="メイリオ" panose="020B0604030504040204" pitchFamily="50" charset="-128"/>
                  <a:ea typeface="メイリオ" panose="020B0604030504040204" pitchFamily="50" charset="-128"/>
                  <a:cs typeface="メイリオ" panose="020B0604030504040204" pitchFamily="50" charset="-128"/>
                </a:rPr>
                <a:t>t</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は時刻</a:t>
              </a:r>
            </a:p>
          </p:txBody>
        </p:sp>
      </p:grpSp>
      <p:grpSp>
        <p:nvGrpSpPr>
          <p:cNvPr id="20" name="グループ化 19"/>
          <p:cNvGrpSpPr/>
          <p:nvPr/>
        </p:nvGrpSpPr>
        <p:grpSpPr>
          <a:xfrm>
            <a:off x="6423433" y="1133014"/>
            <a:ext cx="5342551" cy="3532271"/>
            <a:chOff x="4945969" y="1133013"/>
            <a:chExt cx="5342551" cy="3532271"/>
          </a:xfrm>
        </p:grpSpPr>
        <mc:AlternateContent xmlns:mc="http://schemas.openxmlformats.org/markup-compatibility/2006" xmlns:a14="http://schemas.microsoft.com/office/drawing/2010/main">
          <mc:Choice Requires="a14">
            <p:sp>
              <p:nvSpPr>
                <p:cNvPr id="21" name="テキスト ボックス 20"/>
                <p:cNvSpPr txBox="1"/>
                <p:nvPr/>
              </p:nvSpPr>
              <p:spPr>
                <a:xfrm>
                  <a:off x="4945969" y="1133013"/>
                  <a:ext cx="4302806" cy="866584"/>
                </a:xfrm>
                <a:prstGeom prst="rect">
                  <a:avLst/>
                </a:prstGeom>
                <a:noFill/>
              </p:spPr>
              <p:txBody>
                <a:bodyPr wrap="square" rtlCol="0">
                  <a:spAutoFit/>
                </a:bodyPr>
                <a:lstStyle/>
                <a:p>
                  <a:r>
                    <a:rPr lang="ja-JP" altLang="en-US" sz="2400" b="1" u="sng"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前提</a:t>
                  </a:r>
                  <a:r>
                    <a:rPr lang="en-US" altLang="ja-JP" sz="2400" b="1" u="sng"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2.</a:t>
                  </a:r>
                  <a:r>
                    <a:rPr lang="en-US" altLang="ja-JP" sz="24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曲線上の点</a:t>
                  </a:r>
                  <a14:m>
                    <m:oMath xmlns:m="http://schemas.openxmlformats.org/officeDocument/2006/math">
                      <m:r>
                        <a:rPr lang="en-US" altLang="ja-JP" sz="2400" b="1">
                          <a:latin typeface="Cambria Math"/>
                        </a:rPr>
                        <m:t>𝐩</m:t>
                      </m:r>
                      <m:r>
                        <a:rPr lang="en-US" altLang="ja-JP" sz="2400" b="1">
                          <a:latin typeface="Cambria Math"/>
                        </a:rPr>
                        <m:t>(</m:t>
                      </m:r>
                      <m:r>
                        <a:rPr lang="en-US" altLang="ja-JP" sz="2400" i="1">
                          <a:latin typeface="Cambria Math"/>
                        </a:rPr>
                        <m:t>𝑡</m:t>
                      </m:r>
                      <m:r>
                        <a:rPr lang="en-US" altLang="ja-JP" sz="2400" b="1">
                          <a:latin typeface="Cambria Math"/>
                        </a:rPr>
                        <m:t>)</m:t>
                      </m:r>
                    </m:oMath>
                  </a14:m>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 は</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法線方向に速度</a:t>
                  </a:r>
                  <a14:m>
                    <m:oMath xmlns:m="http://schemas.openxmlformats.org/officeDocument/2006/math">
                      <m:r>
                        <a:rPr lang="en-US" altLang="ja-JP" sz="2400" i="1">
                          <a:latin typeface="Cambria Math"/>
                        </a:rPr>
                        <m:t>𝐹</m:t>
                      </m:r>
                      <m:r>
                        <a:rPr lang="en-US" altLang="ja-JP" sz="2400" b="1">
                          <a:latin typeface="Cambria Math"/>
                        </a:rPr>
                        <m:t>(</m:t>
                      </m:r>
                      <m:sSub>
                        <m:sSubPr>
                          <m:ctrlPr>
                            <a:rPr lang="en-US" altLang="ja-JP" sz="2400" b="1" i="1">
                              <a:latin typeface="Cambria Math" panose="02040503050406030204" pitchFamily="18" charset="0"/>
                            </a:rPr>
                          </m:ctrlPr>
                        </m:sSubPr>
                        <m:e>
                          <m:r>
                            <a:rPr lang="ja-JP" altLang="en-US" sz="2400" i="1">
                              <a:latin typeface="Cambria Math"/>
                            </a:rPr>
                            <m:t>𝜅</m:t>
                          </m:r>
                        </m:e>
                        <m:sub>
                          <m:r>
                            <a:rPr lang="en-US" altLang="ja-JP" sz="2400" b="1">
                              <a:latin typeface="Cambria Math"/>
                            </a:rPr>
                            <m:t>𝐩</m:t>
                          </m:r>
                          <m:r>
                            <a:rPr lang="en-US" altLang="ja-JP" sz="2400" b="1" i="1">
                              <a:latin typeface="Cambria Math"/>
                            </a:rPr>
                            <m:t>(</m:t>
                          </m:r>
                          <m:r>
                            <a:rPr lang="en-US" altLang="ja-JP" sz="2400" i="1">
                              <a:latin typeface="Cambria Math"/>
                            </a:rPr>
                            <m:t>𝑡</m:t>
                          </m:r>
                          <m:r>
                            <a:rPr lang="en-US" altLang="ja-JP" sz="2400" b="1" i="1">
                              <a:latin typeface="Cambria Math"/>
                            </a:rPr>
                            <m:t>)</m:t>
                          </m:r>
                        </m:sub>
                      </m:sSub>
                      <m:r>
                        <a:rPr lang="en-US" altLang="ja-JP" sz="2400" b="1">
                          <a:latin typeface="Cambria Math"/>
                        </a:rPr>
                        <m:t>)</m:t>
                      </m:r>
                    </m:oMath>
                  </a14:m>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で動く </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20" name="テキスト ボックス 19"/>
                <p:cNvSpPr txBox="1">
                  <a:spLocks noRot="1" noChangeAspect="1" noMove="1" noResize="1" noEditPoints="1" noAdjustHandles="1" noChangeArrowheads="1" noChangeShapeType="1" noTextEdit="1"/>
                </p:cNvSpPr>
                <p:nvPr/>
              </p:nvSpPr>
              <p:spPr>
                <a:xfrm>
                  <a:off x="4945969" y="1133013"/>
                  <a:ext cx="4302806" cy="866584"/>
                </a:xfrm>
                <a:prstGeom prst="rect">
                  <a:avLst/>
                </a:prstGeom>
                <a:blipFill rotWithShape="0">
                  <a:blip r:embed="rId3"/>
                  <a:stretch>
                    <a:fillRect l="-2266" t="-4930" r="-1841" b="-15493"/>
                  </a:stretch>
                </a:blipFill>
              </p:spPr>
              <p:txBody>
                <a:bodyPr/>
                <a:lstStyle/>
                <a:p>
                  <a:r>
                    <a:rPr lang="ja-JP" altLang="en-US">
                      <a:noFill/>
                    </a:rPr>
                    <a:t> </a:t>
                  </a:r>
                </a:p>
              </p:txBody>
            </p:sp>
          </mc:Fallback>
        </mc:AlternateContent>
        <p:grpSp>
          <p:nvGrpSpPr>
            <p:cNvPr id="22" name="グループ化 21"/>
            <p:cNvGrpSpPr/>
            <p:nvPr/>
          </p:nvGrpSpPr>
          <p:grpSpPr>
            <a:xfrm>
              <a:off x="5365068" y="2218898"/>
              <a:ext cx="4923452" cy="2446386"/>
              <a:chOff x="2942941" y="2166813"/>
              <a:chExt cx="4372787" cy="2172767"/>
            </a:xfrm>
          </p:grpSpPr>
          <p:sp>
            <p:nvSpPr>
              <p:cNvPr id="23" name="テキスト ボックス 22"/>
              <p:cNvSpPr txBox="1"/>
              <p:nvPr/>
            </p:nvSpPr>
            <p:spPr>
              <a:xfrm>
                <a:off x="4995727" y="3874880"/>
                <a:ext cx="299600" cy="464700"/>
              </a:xfrm>
              <a:prstGeom prst="rect">
                <a:avLst/>
              </a:prstGeom>
              <a:noFill/>
            </p:spPr>
            <p:txBody>
              <a:bodyPr wrap="square" rtlCol="0">
                <a:spAutoFit/>
              </a:bodyPr>
              <a:lstStyle/>
              <a:p>
                <a:r>
                  <a:rPr lang="en-US" altLang="ja-JP" sz="2800" i="1" dirty="0">
                    <a:latin typeface="メイリオ" panose="020B0604030504040204" pitchFamily="50" charset="-128"/>
                    <a:ea typeface="メイリオ" panose="020B0604030504040204" pitchFamily="50" charset="-128"/>
                    <a:cs typeface="メイリオ" panose="020B0604030504040204" pitchFamily="50" charset="-128"/>
                  </a:rPr>
                  <a:t>x</a:t>
                </a:r>
                <a:endParaRPr lang="ja-JP" altLang="en-US" sz="2800" i="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テキスト ボックス 23"/>
              <p:cNvSpPr txBox="1"/>
              <p:nvPr/>
            </p:nvSpPr>
            <p:spPr>
              <a:xfrm>
                <a:off x="2942941" y="2366684"/>
                <a:ext cx="304134" cy="464700"/>
              </a:xfrm>
              <a:prstGeom prst="rect">
                <a:avLst/>
              </a:prstGeom>
              <a:noFill/>
            </p:spPr>
            <p:txBody>
              <a:bodyPr wrap="square" rtlCol="0">
                <a:spAutoFit/>
              </a:bodyPr>
              <a:lstStyle/>
              <a:p>
                <a:r>
                  <a:rPr lang="en-US" altLang="ja-JP" sz="2800" i="1" dirty="0">
                    <a:latin typeface="メイリオ" panose="020B0604030504040204" pitchFamily="50" charset="-128"/>
                    <a:ea typeface="メイリオ" panose="020B0604030504040204" pitchFamily="50" charset="-128"/>
                    <a:cs typeface="メイリオ" panose="020B0604030504040204" pitchFamily="50" charset="-128"/>
                  </a:rPr>
                  <a:t>y</a:t>
                </a:r>
                <a:endParaRPr lang="ja-JP" altLang="en-US" sz="2800" i="1"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5" name="グループ化 24"/>
              <p:cNvGrpSpPr/>
              <p:nvPr/>
            </p:nvGrpSpPr>
            <p:grpSpPr>
              <a:xfrm>
                <a:off x="3280189" y="2527086"/>
                <a:ext cx="1783376" cy="1608364"/>
                <a:chOff x="3173509" y="2527086"/>
                <a:chExt cx="1783376" cy="1608364"/>
              </a:xfrm>
            </p:grpSpPr>
            <p:grpSp>
              <p:nvGrpSpPr>
                <p:cNvPr id="28" name="グループ化 27"/>
                <p:cNvGrpSpPr/>
                <p:nvPr/>
              </p:nvGrpSpPr>
              <p:grpSpPr>
                <a:xfrm>
                  <a:off x="3173509" y="2527086"/>
                  <a:ext cx="1783376" cy="1608364"/>
                  <a:chOff x="3218952" y="2400300"/>
                  <a:chExt cx="1891211" cy="1705617"/>
                </a:xfrm>
              </p:grpSpPr>
              <p:grpSp>
                <p:nvGrpSpPr>
                  <p:cNvPr id="32" name="グループ化 31"/>
                  <p:cNvGrpSpPr/>
                  <p:nvPr/>
                </p:nvGrpSpPr>
                <p:grpSpPr>
                  <a:xfrm rot="16200000">
                    <a:off x="3284340" y="2395919"/>
                    <a:ext cx="1660881" cy="1759116"/>
                    <a:chOff x="476251" y="2247900"/>
                    <a:chExt cx="2247900" cy="2380855"/>
                  </a:xfrm>
                </p:grpSpPr>
                <p:pic>
                  <p:nvPicPr>
                    <p:cNvPr id="35" name="Picture 3" descr="C:\Users\takashi\Desktop\講義用Soft\comp2.bmp"/>
                    <p:cNvPicPr>
                      <a:picLocks noChangeAspect="1" noChangeArrowheads="1"/>
                    </p:cNvPicPr>
                    <p:nvPr/>
                  </p:nvPicPr>
                  <p:blipFill>
                    <a:blip r:embed="rId18">
                      <a:extLst>
                        <a:ext uri="{BEBA8EAE-BF5A-486C-A8C5-ECC9F3942E4B}">
                          <a14:imgProps xmlns:a14="http://schemas.microsoft.com/office/drawing/2010/main">
                            <a14:imgLayer r:embed="rId19">
                              <a14:imgEffect>
                                <a14:sharpenSoften amount="-100000"/>
                              </a14:imgEffect>
                              <a14:imgEffect>
                                <a14:brightnessContrast bright="100000" contrast="-81000"/>
                              </a14:imgEffect>
                            </a14:imgLayer>
                          </a14:imgProps>
                        </a:ext>
                        <a:ext uri="{28A0092B-C50C-407E-A947-70E740481C1C}">
                          <a14:useLocalDpi xmlns:a14="http://schemas.microsoft.com/office/drawing/2010/main" val="0"/>
                        </a:ext>
                      </a:extLst>
                    </a:blip>
                    <a:srcRect/>
                    <a:stretch>
                      <a:fillRect/>
                    </a:stretch>
                  </p:blipFill>
                  <p:spPr bwMode="auto">
                    <a:xfrm>
                      <a:off x="476251" y="2247900"/>
                      <a:ext cx="2247900" cy="2380855"/>
                    </a:xfrm>
                    <a:prstGeom prst="rect">
                      <a:avLst/>
                    </a:prstGeom>
                    <a:noFill/>
                    <a:extLst>
                      <a:ext uri="{909E8E84-426E-40DD-AFC4-6F175D3DCCD1}">
                        <a14:hiddenFill xmlns:a14="http://schemas.microsoft.com/office/drawing/2010/main">
                          <a:solidFill>
                            <a:srgbClr val="FFFFFF"/>
                          </a:solidFill>
                        </a14:hiddenFill>
                      </a:ext>
                    </a:extLst>
                  </p:spPr>
                </p:pic>
                <p:sp>
                  <p:nvSpPr>
                    <p:cNvPr id="36" name="フリーフォーム 35"/>
                    <p:cNvSpPr/>
                    <p:nvPr/>
                  </p:nvSpPr>
                  <p:spPr>
                    <a:xfrm>
                      <a:off x="832063" y="2452209"/>
                      <a:ext cx="1366401" cy="1577340"/>
                    </a:xfrm>
                    <a:custGeom>
                      <a:avLst/>
                      <a:gdLst>
                        <a:gd name="connsiteX0" fmla="*/ 1237958 w 1754531"/>
                        <a:gd name="connsiteY0" fmla="*/ 204939 h 2026267"/>
                        <a:gd name="connsiteX1" fmla="*/ 1752308 w 1754531"/>
                        <a:gd name="connsiteY1" fmla="*/ 1271739 h 2026267"/>
                        <a:gd name="connsiteX2" fmla="*/ 1022058 w 1754531"/>
                        <a:gd name="connsiteY2" fmla="*/ 2021039 h 2026267"/>
                        <a:gd name="connsiteX3" fmla="*/ 107658 w 1754531"/>
                        <a:gd name="connsiteY3" fmla="*/ 1544789 h 2026267"/>
                        <a:gd name="connsiteX4" fmla="*/ 107658 w 1754531"/>
                        <a:gd name="connsiteY4" fmla="*/ 446239 h 2026267"/>
                        <a:gd name="connsiteX5" fmla="*/ 914108 w 1754531"/>
                        <a:gd name="connsiteY5" fmla="*/ 14439 h 2026267"/>
                        <a:gd name="connsiteX6" fmla="*/ 1237958 w 1754531"/>
                        <a:gd name="connsiteY6" fmla="*/ 204939 h 2026267"/>
                        <a:gd name="connsiteX0" fmla="*/ 1237958 w 1754763"/>
                        <a:gd name="connsiteY0" fmla="*/ 145974 h 1967302"/>
                        <a:gd name="connsiteX1" fmla="*/ 1752308 w 1754763"/>
                        <a:gd name="connsiteY1" fmla="*/ 1212774 h 1967302"/>
                        <a:gd name="connsiteX2" fmla="*/ 1022058 w 1754763"/>
                        <a:gd name="connsiteY2" fmla="*/ 1962074 h 1967302"/>
                        <a:gd name="connsiteX3" fmla="*/ 107658 w 1754763"/>
                        <a:gd name="connsiteY3" fmla="*/ 1485824 h 1967302"/>
                        <a:gd name="connsiteX4" fmla="*/ 107658 w 1754763"/>
                        <a:gd name="connsiteY4" fmla="*/ 387274 h 1967302"/>
                        <a:gd name="connsiteX5" fmla="*/ 661695 w 1754763"/>
                        <a:gd name="connsiteY5" fmla="*/ 31674 h 1967302"/>
                        <a:gd name="connsiteX6" fmla="*/ 1237958 w 1754763"/>
                        <a:gd name="connsiteY6" fmla="*/ 145974 h 1967302"/>
                        <a:gd name="connsiteX0" fmla="*/ 1402264 w 1762989"/>
                        <a:gd name="connsiteY0" fmla="*/ 335813 h 1935685"/>
                        <a:gd name="connsiteX1" fmla="*/ 1752308 w 1762989"/>
                        <a:gd name="connsiteY1" fmla="*/ 1181157 h 1935685"/>
                        <a:gd name="connsiteX2" fmla="*/ 1022058 w 1762989"/>
                        <a:gd name="connsiteY2" fmla="*/ 1930457 h 1935685"/>
                        <a:gd name="connsiteX3" fmla="*/ 107658 w 1762989"/>
                        <a:gd name="connsiteY3" fmla="*/ 1454207 h 1935685"/>
                        <a:gd name="connsiteX4" fmla="*/ 107658 w 1762989"/>
                        <a:gd name="connsiteY4" fmla="*/ 355657 h 1935685"/>
                        <a:gd name="connsiteX5" fmla="*/ 661695 w 1762989"/>
                        <a:gd name="connsiteY5" fmla="*/ 57 h 1935685"/>
                        <a:gd name="connsiteX6" fmla="*/ 1402264 w 1762989"/>
                        <a:gd name="connsiteY6" fmla="*/ 335813 h 1935685"/>
                        <a:gd name="connsiteX0" fmla="*/ 1402264 w 1673988"/>
                        <a:gd name="connsiteY0" fmla="*/ 335821 h 1932410"/>
                        <a:gd name="connsiteX1" fmla="*/ 1659439 w 1673988"/>
                        <a:gd name="connsiteY1" fmla="*/ 1297846 h 1932410"/>
                        <a:gd name="connsiteX2" fmla="*/ 1022058 w 1673988"/>
                        <a:gd name="connsiteY2" fmla="*/ 1930465 h 1932410"/>
                        <a:gd name="connsiteX3" fmla="*/ 107658 w 1673988"/>
                        <a:gd name="connsiteY3" fmla="*/ 1454215 h 1932410"/>
                        <a:gd name="connsiteX4" fmla="*/ 107658 w 1673988"/>
                        <a:gd name="connsiteY4" fmla="*/ 355665 h 1932410"/>
                        <a:gd name="connsiteX5" fmla="*/ 661695 w 1673988"/>
                        <a:gd name="connsiteY5" fmla="*/ 65 h 1932410"/>
                        <a:gd name="connsiteX6" fmla="*/ 1402264 w 1673988"/>
                        <a:gd name="connsiteY6" fmla="*/ 335821 h 1932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3988" h="1932410">
                          <a:moveTo>
                            <a:pt x="1402264" y="335821"/>
                          </a:moveTo>
                          <a:cubicBezTo>
                            <a:pt x="1568555" y="552118"/>
                            <a:pt x="1722807" y="1032072"/>
                            <a:pt x="1659439" y="1297846"/>
                          </a:cubicBezTo>
                          <a:cubicBezTo>
                            <a:pt x="1596071" y="1563620"/>
                            <a:pt x="1280688" y="1904404"/>
                            <a:pt x="1022058" y="1930465"/>
                          </a:cubicBezTo>
                          <a:cubicBezTo>
                            <a:pt x="763428" y="1956527"/>
                            <a:pt x="260058" y="1716682"/>
                            <a:pt x="107658" y="1454215"/>
                          </a:cubicBezTo>
                          <a:cubicBezTo>
                            <a:pt x="-44742" y="1191748"/>
                            <a:pt x="-26750" y="610723"/>
                            <a:pt x="107658" y="355665"/>
                          </a:cubicBezTo>
                          <a:cubicBezTo>
                            <a:pt x="242066" y="100607"/>
                            <a:pt x="445927" y="3372"/>
                            <a:pt x="661695" y="65"/>
                          </a:cubicBezTo>
                          <a:cubicBezTo>
                            <a:pt x="877463" y="-3242"/>
                            <a:pt x="1235973" y="119524"/>
                            <a:pt x="1402264" y="335821"/>
                          </a:cubicBezTo>
                          <a:close/>
                        </a:path>
                      </a:pathLst>
                    </a:custGeom>
                    <a:noFill/>
                    <a:ln w="47625">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grpSp>
              <p:cxnSp>
                <p:nvCxnSpPr>
                  <p:cNvPr id="33" name="直線矢印コネクタ 32"/>
                  <p:cNvCxnSpPr/>
                  <p:nvPr/>
                </p:nvCxnSpPr>
                <p:spPr>
                  <a:xfrm flipV="1">
                    <a:off x="3218952" y="4095750"/>
                    <a:ext cx="1891211" cy="4959"/>
                  </a:xfrm>
                  <a:prstGeom prst="straightConnector1">
                    <a:avLst/>
                  </a:prstGeom>
                  <a:ln w="317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4" name="直線矢印コネクタ 33"/>
                  <p:cNvCxnSpPr/>
                  <p:nvPr/>
                </p:nvCxnSpPr>
                <p:spPr>
                  <a:xfrm flipH="1" flipV="1">
                    <a:off x="3224214" y="2400300"/>
                    <a:ext cx="9524" cy="1700213"/>
                  </a:xfrm>
                  <a:prstGeom prst="straightConnector1">
                    <a:avLst/>
                  </a:prstGeom>
                  <a:ln w="317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9" name="正方形/長方形 28"/>
                    <p:cNvSpPr/>
                    <p:nvPr/>
                  </p:nvSpPr>
                  <p:spPr>
                    <a:xfrm>
                      <a:off x="3579540" y="2980773"/>
                      <a:ext cx="865163" cy="464700"/>
                    </a:xfrm>
                    <a:prstGeom prst="rect">
                      <a:avLst/>
                    </a:prstGeom>
                  </p:spPr>
                  <p:txBody>
                    <a:bodyPr wrap="none">
                      <a:spAutoFit/>
                    </a:bodyPr>
                    <a:lstStyle/>
                    <a:p>
                      <a14:m>
                        <m:oMath xmlns:m="http://schemas.openxmlformats.org/officeDocument/2006/math">
                          <m:r>
                            <a:rPr lang="en-US" altLang="ja-JP" sz="2800" b="1">
                              <a:latin typeface="Cambria Math"/>
                            </a:rPr>
                            <m:t>𝐩</m:t>
                          </m:r>
                          <m:r>
                            <a:rPr lang="en-US" altLang="ja-JP" sz="2800" b="1">
                              <a:latin typeface="Cambria Math"/>
                            </a:rPr>
                            <m:t>(</m:t>
                          </m:r>
                          <m:r>
                            <a:rPr lang="en-US" altLang="ja-JP" sz="2800" i="1">
                              <a:latin typeface="Cambria Math"/>
                            </a:rPr>
                            <m:t>𝑡</m:t>
                          </m:r>
                          <m:r>
                            <a:rPr lang="en-US" altLang="ja-JP" sz="2800" b="1">
                              <a:latin typeface="Cambria Math"/>
                            </a:rPr>
                            <m:t>)</m:t>
                          </m:r>
                        </m:oMath>
                      </a14:m>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 </a:t>
                      </a:r>
                    </a:p>
                  </p:txBody>
                </p:sp>
              </mc:Choice>
              <mc:Fallback xmlns="">
                <p:sp>
                  <p:nvSpPr>
                    <p:cNvPr id="44" name="正方形/長方形 43"/>
                    <p:cNvSpPr>
                      <a:spLocks noRot="1" noChangeAspect="1" noMove="1" noResize="1" noEditPoints="1" noAdjustHandles="1" noChangeArrowheads="1" noChangeShapeType="1" noTextEdit="1"/>
                    </p:cNvSpPr>
                    <p:nvPr/>
                  </p:nvSpPr>
                  <p:spPr>
                    <a:xfrm>
                      <a:off x="3579540" y="2980773"/>
                      <a:ext cx="826958" cy="461665"/>
                    </a:xfrm>
                    <a:prstGeom prst="rect">
                      <a:avLst/>
                    </a:prstGeom>
                    <a:blipFill rotWithShape="1">
                      <a:blip r:embed="rId11"/>
                      <a:stretch>
                        <a:fillRect l="-2963" b="-17105"/>
                      </a:stretch>
                    </a:blipFill>
                  </p:spPr>
                  <p:txBody>
                    <a:bodyPr/>
                    <a:lstStyle/>
                    <a:p>
                      <a:r>
                        <a:rPr lang="ja-JP" altLang="en-US">
                          <a:noFill/>
                        </a:rPr>
                        <a:t> </a:t>
                      </a:r>
                    </a:p>
                  </p:txBody>
                </p:sp>
              </mc:Fallback>
            </mc:AlternateContent>
            <p:sp>
              <p:nvSpPr>
                <p:cNvPr id="30" name="円/楕円 29"/>
                <p:cNvSpPr/>
                <p:nvPr/>
              </p:nvSpPr>
              <p:spPr>
                <a:xfrm>
                  <a:off x="4159287" y="2956757"/>
                  <a:ext cx="138393" cy="13839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31" name="直線矢印コネクタ 30"/>
                <p:cNvCxnSpPr>
                  <a:stCxn id="30" idx="7"/>
                </p:cNvCxnSpPr>
                <p:nvPr/>
              </p:nvCxnSpPr>
              <p:spPr>
                <a:xfrm flipV="1">
                  <a:off x="4277413" y="2634691"/>
                  <a:ext cx="291412" cy="342333"/>
                </a:xfrm>
                <a:prstGeom prst="straightConnector1">
                  <a:avLst/>
                </a:prstGeom>
                <a:ln w="3492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6" name="正方形/長方形 25"/>
                  <p:cNvSpPr/>
                  <p:nvPr/>
                </p:nvSpPr>
                <p:spPr>
                  <a:xfrm>
                    <a:off x="3868329" y="2166813"/>
                    <a:ext cx="1202242" cy="4416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2400" i="1">
                              <a:latin typeface="Cambria Math"/>
                            </a:rPr>
                            <m:t>𝐹</m:t>
                          </m:r>
                          <m:r>
                            <a:rPr lang="en-US" altLang="ja-JP" sz="2400" b="1">
                              <a:latin typeface="Cambria Math"/>
                            </a:rPr>
                            <m:t>(</m:t>
                          </m:r>
                          <m:sSub>
                            <m:sSubPr>
                              <m:ctrlPr>
                                <a:rPr lang="en-US" altLang="ja-JP" sz="2400" b="1" i="1">
                                  <a:latin typeface="Cambria Math" panose="02040503050406030204" pitchFamily="18" charset="0"/>
                                </a:rPr>
                              </m:ctrlPr>
                            </m:sSubPr>
                            <m:e>
                              <m:r>
                                <a:rPr lang="ja-JP" altLang="en-US" sz="2400" i="1">
                                  <a:latin typeface="Cambria Math"/>
                                </a:rPr>
                                <m:t>𝜅</m:t>
                              </m:r>
                            </m:e>
                            <m:sub>
                              <m:r>
                                <a:rPr lang="en-US" altLang="ja-JP" sz="2400" b="1">
                                  <a:latin typeface="Cambria Math"/>
                                </a:rPr>
                                <m:t>𝐩</m:t>
                              </m:r>
                              <m:r>
                                <a:rPr lang="en-US" altLang="ja-JP" sz="2400" b="1" i="1">
                                  <a:latin typeface="Cambria Math"/>
                                </a:rPr>
                                <m:t>(</m:t>
                              </m:r>
                              <m:r>
                                <a:rPr lang="en-US" altLang="ja-JP" sz="2400" i="1">
                                  <a:latin typeface="Cambria Math"/>
                                </a:rPr>
                                <m:t>𝑡</m:t>
                              </m:r>
                              <m:r>
                                <a:rPr lang="en-US" altLang="ja-JP" sz="2400" b="1" i="1">
                                  <a:latin typeface="Cambria Math"/>
                                </a:rPr>
                                <m:t>)</m:t>
                              </m:r>
                            </m:sub>
                          </m:sSub>
                          <m:r>
                            <a:rPr lang="en-US" altLang="ja-JP" sz="2400" b="1">
                              <a:latin typeface="Cambria Math"/>
                            </a:rPr>
                            <m:t>)</m:t>
                          </m:r>
                        </m:oMath>
                      </m:oMathPara>
                    </a14:m>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50" name="正方形/長方形 49"/>
                  <p:cNvSpPr>
                    <a:spLocks noRot="1" noChangeAspect="1" noMove="1" noResize="1" noEditPoints="1" noAdjustHandles="1" noChangeArrowheads="1" noChangeShapeType="1" noTextEdit="1"/>
                  </p:cNvSpPr>
                  <p:nvPr/>
                </p:nvSpPr>
                <p:spPr>
                  <a:xfrm>
                    <a:off x="3868329" y="2166813"/>
                    <a:ext cx="1125629" cy="429669"/>
                  </a:xfrm>
                  <a:prstGeom prst="rect">
                    <a:avLst/>
                  </a:prstGeom>
                  <a:blipFill rotWithShape="1">
                    <a:blip r:embed="rId12"/>
                    <a:stretch>
                      <a:fillRect r="-543" b="-985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7" name="正方形/長方形 26"/>
                  <p:cNvSpPr/>
                  <p:nvPr/>
                </p:nvSpPr>
                <p:spPr>
                  <a:xfrm>
                    <a:off x="5517690" y="3083273"/>
                    <a:ext cx="1798038" cy="441636"/>
                  </a:xfrm>
                  <a:prstGeom prst="rect">
                    <a:avLst/>
                  </a:prstGeom>
                </p:spPr>
                <p:txBody>
                  <a:bodyPr wrap="none">
                    <a:spAutoFit/>
                  </a:bodyPr>
                  <a:lstStyle/>
                  <a:p>
                    <a14:m>
                      <m:oMath xmlns:m="http://schemas.openxmlformats.org/officeDocument/2006/math">
                        <m:r>
                          <a:rPr lang="en-US" altLang="ja-JP" sz="2400" i="1">
                            <a:latin typeface="Cambria Math" panose="02040503050406030204" pitchFamily="18" charset="0"/>
                          </a:rPr>
                          <m:t>※</m:t>
                        </m:r>
                        <m:sSub>
                          <m:sSubPr>
                            <m:ctrlPr>
                              <a:rPr lang="en-US" altLang="ja-JP" sz="2400" b="1" i="1">
                                <a:latin typeface="Cambria Math" panose="02040503050406030204" pitchFamily="18" charset="0"/>
                              </a:rPr>
                            </m:ctrlPr>
                          </m:sSubPr>
                          <m:e>
                            <m:r>
                              <a:rPr lang="ja-JP" altLang="en-US" sz="2400" i="1">
                                <a:latin typeface="Cambria Math"/>
                              </a:rPr>
                              <m:t>𝜅</m:t>
                            </m:r>
                          </m:e>
                          <m:sub>
                            <m:r>
                              <a:rPr lang="en-US" altLang="ja-JP" sz="2400" b="1">
                                <a:latin typeface="Cambria Math"/>
                              </a:rPr>
                              <m:t>𝐩</m:t>
                            </m:r>
                            <m:r>
                              <a:rPr lang="en-US" altLang="ja-JP" sz="2400" b="1" i="1">
                                <a:latin typeface="Cambria Math"/>
                              </a:rPr>
                              <m:t>(</m:t>
                            </m:r>
                            <m:r>
                              <a:rPr lang="en-US" altLang="ja-JP" sz="2400" i="1">
                                <a:latin typeface="Cambria Math"/>
                              </a:rPr>
                              <m:t>𝑡</m:t>
                            </m:r>
                            <m:r>
                              <a:rPr lang="en-US" altLang="ja-JP" sz="2400" b="1" i="1">
                                <a:latin typeface="Cambria Math"/>
                              </a:rPr>
                              <m:t>)</m:t>
                            </m:r>
                          </m:sub>
                        </m:sSub>
                      </m:oMath>
                    </a14:m>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は曲率</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27" name="正方形/長方形 26"/>
                  <p:cNvSpPr>
                    <a:spLocks noRot="1" noChangeAspect="1" noMove="1" noResize="1" noEditPoints="1" noAdjustHandles="1" noChangeArrowheads="1" noChangeShapeType="1" noTextEdit="1"/>
                  </p:cNvSpPr>
                  <p:nvPr/>
                </p:nvSpPr>
                <p:spPr>
                  <a:xfrm>
                    <a:off x="5517690" y="3083273"/>
                    <a:ext cx="1798038" cy="441636"/>
                  </a:xfrm>
                  <a:prstGeom prst="rect">
                    <a:avLst/>
                  </a:prstGeom>
                  <a:blipFill rotWithShape="0">
                    <a:blip r:embed="rId20"/>
                    <a:stretch>
                      <a:fillRect l="-1807" t="-2439" r="-3916" b="-26829"/>
                    </a:stretch>
                  </a:blipFill>
                </p:spPr>
                <p:txBody>
                  <a:bodyPr/>
                  <a:lstStyle/>
                  <a:p>
                    <a:r>
                      <a:rPr lang="ja-JP" altLang="en-US">
                        <a:noFill/>
                      </a:rPr>
                      <a:t> </a:t>
                    </a:r>
                  </a:p>
                </p:txBody>
              </p:sp>
            </mc:Fallback>
          </mc:AlternateContent>
        </p:grpSp>
      </p:grpSp>
      <mc:AlternateContent xmlns:mc="http://schemas.openxmlformats.org/markup-compatibility/2006" xmlns:a14="http://schemas.microsoft.com/office/drawing/2010/main">
        <mc:Choice Requires="a14">
          <p:sp>
            <p:nvSpPr>
              <p:cNvPr id="37" name="テキスト ボックス 36"/>
              <p:cNvSpPr txBox="1"/>
              <p:nvPr/>
            </p:nvSpPr>
            <p:spPr>
              <a:xfrm>
                <a:off x="782269" y="5481943"/>
                <a:ext cx="9474795" cy="1280735"/>
              </a:xfrm>
              <a:prstGeom prst="rect">
                <a:avLst/>
              </a:prstGeom>
              <a:noFill/>
            </p:spPr>
            <p:txBody>
              <a:bodyPr wrap="square" rtlCol="0">
                <a:spAutoFit/>
              </a:bodyPr>
              <a:lstStyle/>
              <a:p>
                <a:pPr>
                  <a:spcBef>
                    <a:spcPts val="600"/>
                  </a:spcBef>
                </a:pPr>
                <a:r>
                  <a:rPr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課題</a:t>
                </a:r>
                <a:r>
                  <a:rPr lang="en-US" altLang="ja-JP" sz="2400" b="1"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収束するまで曲線を変形する</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pPr>
                  <a:spcBef>
                    <a:spcPts val="600"/>
                  </a:spcBef>
                </a:pP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実際に変化させるのは</a:t>
                </a:r>
                <a14:m>
                  <m:oMath xmlns:m="http://schemas.openxmlformats.org/officeDocument/2006/math">
                    <m:r>
                      <a:rPr lang="ja-JP" altLang="en-US" sz="2000" i="1">
                        <a:latin typeface="Cambria Math"/>
                      </a:rPr>
                      <m:t>𝜑</m:t>
                    </m:r>
                    <m:d>
                      <m:dPr>
                        <m:ctrlPr>
                          <a:rPr lang="en-US" altLang="ja-JP" sz="2000" i="1">
                            <a:latin typeface="Cambria Math" panose="02040503050406030204" pitchFamily="18" charset="0"/>
                          </a:rPr>
                        </m:ctrlPr>
                      </m:dPr>
                      <m:e>
                        <m:r>
                          <a:rPr lang="en-US" altLang="ja-JP" sz="2000" i="1">
                            <a:latin typeface="Cambria Math"/>
                          </a:rPr>
                          <m:t>𝑥</m:t>
                        </m:r>
                        <m:r>
                          <a:rPr lang="en-US" altLang="ja-JP" sz="2000" i="1">
                            <a:latin typeface="Cambria Math"/>
                          </a:rPr>
                          <m:t>,</m:t>
                        </m:r>
                        <m:r>
                          <a:rPr lang="en-US" altLang="ja-JP" sz="2000" i="1">
                            <a:latin typeface="Cambria Math"/>
                          </a:rPr>
                          <m:t>𝑦</m:t>
                        </m:r>
                        <m:r>
                          <a:rPr lang="en-US" altLang="ja-JP" sz="2000" i="1">
                            <a:latin typeface="Cambria Math"/>
                          </a:rPr>
                          <m:t>,</m:t>
                        </m:r>
                        <m:r>
                          <a:rPr lang="en-US" altLang="ja-JP" sz="2000" i="1">
                            <a:latin typeface="Cambria Math"/>
                          </a:rPr>
                          <m:t>𝑡</m:t>
                        </m:r>
                      </m:e>
                    </m:d>
                  </m:oMath>
                </a14:m>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a:spcBef>
                    <a:spcPts val="600"/>
                  </a:spcBef>
                </a:pP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移動速度</a:t>
                </a:r>
                <a14:m>
                  <m:oMath xmlns:m="http://schemas.openxmlformats.org/officeDocument/2006/math">
                    <m:r>
                      <a:rPr lang="en-US" altLang="ja-JP" sz="2000" i="1">
                        <a:latin typeface="Cambria Math"/>
                      </a:rPr>
                      <m:t>𝐹</m:t>
                    </m:r>
                    <m:d>
                      <m:dPr>
                        <m:ctrlPr>
                          <a:rPr lang="en-US" altLang="ja-JP" sz="2000" b="1" i="1">
                            <a:latin typeface="Cambria Math" panose="02040503050406030204" pitchFamily="18" charset="0"/>
                          </a:rPr>
                        </m:ctrlPr>
                      </m:dPr>
                      <m:e>
                        <m:sSub>
                          <m:sSubPr>
                            <m:ctrlPr>
                              <a:rPr lang="en-US" altLang="ja-JP" sz="2000" b="1" i="1">
                                <a:latin typeface="Cambria Math" panose="02040503050406030204" pitchFamily="18" charset="0"/>
                              </a:rPr>
                            </m:ctrlPr>
                          </m:sSubPr>
                          <m:e>
                            <m:r>
                              <a:rPr lang="ja-JP" altLang="en-US" sz="2000" i="1">
                                <a:latin typeface="Cambria Math"/>
                              </a:rPr>
                              <m:t>𝜅</m:t>
                            </m:r>
                          </m:e>
                          <m:sub>
                            <m:r>
                              <a:rPr lang="en-US" altLang="ja-JP" sz="2000" b="1">
                                <a:latin typeface="Cambria Math"/>
                              </a:rPr>
                              <m:t>𝐩</m:t>
                            </m:r>
                            <m:d>
                              <m:dPr>
                                <m:ctrlPr>
                                  <a:rPr lang="en-US" altLang="ja-JP" sz="2000" b="1" i="1">
                                    <a:latin typeface="Cambria Math" panose="02040503050406030204" pitchFamily="18" charset="0"/>
                                  </a:rPr>
                                </m:ctrlPr>
                              </m:dPr>
                              <m:e>
                                <m:r>
                                  <a:rPr lang="en-US" altLang="ja-JP" sz="2000" i="1">
                                    <a:latin typeface="Cambria Math"/>
                                  </a:rPr>
                                  <m:t>𝑡</m:t>
                                </m:r>
                              </m:e>
                            </m:d>
                          </m:sub>
                        </m:sSub>
                      </m:e>
                    </m:d>
                  </m:oMath>
                </a14:m>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をうまく指定すると、輪郭の進展が境界で止まる</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37" name="テキスト ボックス 36"/>
              <p:cNvSpPr txBox="1">
                <a:spLocks noRot="1" noChangeAspect="1" noMove="1" noResize="1" noEditPoints="1" noAdjustHandles="1" noChangeArrowheads="1" noChangeShapeType="1" noTextEdit="1"/>
              </p:cNvSpPr>
              <p:nvPr/>
            </p:nvSpPr>
            <p:spPr>
              <a:xfrm>
                <a:off x="782269" y="5481943"/>
                <a:ext cx="9474795" cy="1280735"/>
              </a:xfrm>
              <a:prstGeom prst="rect">
                <a:avLst/>
              </a:prstGeom>
              <a:blipFill rotWithShape="0">
                <a:blip r:embed="rId21"/>
                <a:stretch>
                  <a:fillRect l="-965" t="-3810" b="-7143"/>
                </a:stretch>
              </a:blipFill>
            </p:spPr>
            <p:txBody>
              <a:bodyPr/>
              <a:lstStyle/>
              <a:p>
                <a:r>
                  <a:rPr lang="ja-JP" altLang="en-US">
                    <a:noFill/>
                  </a:rPr>
                  <a:t> </a:t>
                </a:r>
              </a:p>
            </p:txBody>
          </p:sp>
        </mc:Fallback>
      </mc:AlternateContent>
      <p:sp>
        <p:nvSpPr>
          <p:cNvPr id="3" name="スライド番号プレースホルダー 2"/>
          <p:cNvSpPr>
            <a:spLocks noGrp="1"/>
          </p:cNvSpPr>
          <p:nvPr>
            <p:ph type="sldNum" sz="quarter" idx="12"/>
          </p:nvPr>
        </p:nvSpPr>
        <p:spPr/>
        <p:txBody>
          <a:bodyPr/>
          <a:lstStyle/>
          <a:p>
            <a:fld id="{F35DE295-420C-4265-BE54-AE59FA4027A6}" type="slidenum">
              <a:rPr lang="ja-JP" altLang="en-US" smtClean="0"/>
              <a:pPr/>
              <a:t>11</a:t>
            </a:fld>
            <a:endParaRPr lang="ja-JP" altLang="en-US"/>
          </a:p>
        </p:txBody>
      </p:sp>
      <p:sp>
        <p:nvSpPr>
          <p:cNvPr id="39" name="テキスト ボックス 38"/>
          <p:cNvSpPr txBox="1"/>
          <p:nvPr/>
        </p:nvSpPr>
        <p:spPr>
          <a:xfrm>
            <a:off x="10853633" y="-8897"/>
            <a:ext cx="1415772" cy="461665"/>
          </a:xfrm>
          <a:prstGeom prst="rect">
            <a:avLst/>
          </a:prstGeom>
          <a:noFill/>
        </p:spPr>
        <p:txBody>
          <a:bodyPr wrap="none" rtlCol="0">
            <a:spAutoFit/>
          </a:bodyPr>
          <a:lstStyle/>
          <a:p>
            <a:r>
              <a:rPr lang="ja-JP" altLang="en-US" sz="2400" dirty="0">
                <a:solidFill>
                  <a:srgbClr val="FF0000"/>
                </a:solidFill>
              </a:rPr>
              <a:t>参考資料</a:t>
            </a:r>
            <a:endParaRPr kumimoji="1" lang="ja-JP" altLang="en-US" sz="2400" dirty="0">
              <a:solidFill>
                <a:srgbClr val="FF0000"/>
              </a:solidFill>
            </a:endParaRPr>
          </a:p>
        </p:txBody>
      </p:sp>
    </p:spTree>
    <p:extLst>
      <p:ext uri="{BB962C8B-B14F-4D97-AF65-F5344CB8AC3E}">
        <p14:creationId xmlns:p14="http://schemas.microsoft.com/office/powerpoint/2010/main" val="3465901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8" name="タイトル 1"/>
              <p:cNvSpPr txBox="1">
                <a:spLocks/>
              </p:cNvSpPr>
              <p:nvPr/>
            </p:nvSpPr>
            <p:spPr>
              <a:xfrm>
                <a:off x="891030" y="608594"/>
                <a:ext cx="10643473" cy="4918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a:spcBef>
                    <a:spcPts val="1200"/>
                  </a:spcBef>
                </a:pPr>
                <a:r>
                  <a:rPr lang="ja-JP" altLang="en-US" sz="3600" dirty="0"/>
                  <a:t>速度</a:t>
                </a:r>
                <a14:m>
                  <m:oMath xmlns:m="http://schemas.openxmlformats.org/officeDocument/2006/math">
                    <m:r>
                      <a:rPr lang="en-US" altLang="ja-JP" sz="3600" b="0" i="1">
                        <a:latin typeface="Cambria Math"/>
                      </a:rPr>
                      <m:t>𝐹</m:t>
                    </m:r>
                  </m:oMath>
                </a14:m>
                <a:r>
                  <a:rPr lang="ja-JP" altLang="en-US" sz="3600" dirty="0"/>
                  <a:t>を曲率</a:t>
                </a:r>
                <a14:m>
                  <m:oMath xmlns:m="http://schemas.openxmlformats.org/officeDocument/2006/math">
                    <m:sSub>
                      <m:sSubPr>
                        <m:ctrlPr>
                          <a:rPr lang="en-US" altLang="ja-JP" sz="3600" i="1">
                            <a:latin typeface="Cambria Math" panose="02040503050406030204" pitchFamily="18" charset="0"/>
                          </a:rPr>
                        </m:ctrlPr>
                      </m:sSubPr>
                      <m:e>
                        <m:r>
                          <a:rPr lang="ja-JP" altLang="en-US" sz="3600" b="0" i="1">
                            <a:latin typeface="Cambria Math"/>
                          </a:rPr>
                          <m:t>𝜅</m:t>
                        </m:r>
                      </m:e>
                      <m:sub>
                        <m:r>
                          <a:rPr lang="en-US" altLang="ja-JP" sz="3600" b="0" i="1">
                            <a:latin typeface="Cambria Math"/>
                          </a:rPr>
                          <m:t>𝑝</m:t>
                        </m:r>
                        <m:r>
                          <a:rPr lang="en-US" altLang="ja-JP" sz="3600" b="0" i="1">
                            <a:latin typeface="Cambria Math"/>
                          </a:rPr>
                          <m:t>(</m:t>
                        </m:r>
                        <m:r>
                          <a:rPr lang="en-US" altLang="ja-JP" sz="3600" b="0" i="1">
                            <a:latin typeface="Cambria Math"/>
                          </a:rPr>
                          <m:t>𝑡</m:t>
                        </m:r>
                        <m:r>
                          <a:rPr lang="en-US" altLang="ja-JP" sz="3600" b="0" i="1">
                            <a:latin typeface="Cambria Math"/>
                          </a:rPr>
                          <m:t>)</m:t>
                        </m:r>
                      </m:sub>
                    </m:sSub>
                  </m:oMath>
                </a14:m>
                <a:r>
                  <a:rPr lang="ja-JP" altLang="en-US" sz="3600" dirty="0"/>
                  <a:t>の関数にする理由</a:t>
                </a:r>
                <a:endParaRPr lang="en-US" altLang="ja-JP" sz="3600" dirty="0"/>
              </a:p>
            </p:txBody>
          </p:sp>
        </mc:Choice>
        <mc:Fallback xmlns="">
          <p:sp>
            <p:nvSpPr>
              <p:cNvPr id="38" name="タイトル 1"/>
              <p:cNvSpPr txBox="1">
                <a:spLocks noRot="1" noChangeAspect="1" noMove="1" noResize="1" noEditPoints="1" noAdjustHandles="1" noChangeArrowheads="1" noChangeShapeType="1" noTextEdit="1"/>
              </p:cNvSpPr>
              <p:nvPr/>
            </p:nvSpPr>
            <p:spPr>
              <a:xfrm>
                <a:off x="891030" y="608594"/>
                <a:ext cx="10643473" cy="491844"/>
              </a:xfrm>
              <a:prstGeom prst="rect">
                <a:avLst/>
              </a:prstGeom>
              <a:blipFill rotWithShape="0">
                <a:blip r:embed="rId2"/>
                <a:stretch>
                  <a:fillRect l="-1718" t="-33333" b="-61728"/>
                </a:stretch>
              </a:blipFill>
            </p:spPr>
            <p:txBody>
              <a:bodyPr/>
              <a:lstStyle/>
              <a:p>
                <a:r>
                  <a:rPr lang="ja-JP" altLang="en-US">
                    <a:noFill/>
                  </a:rPr>
                  <a:t> </a:t>
                </a:r>
              </a:p>
            </p:txBody>
          </p:sp>
        </mc:Fallback>
      </mc:AlternateContent>
      <p:sp>
        <p:nvSpPr>
          <p:cNvPr id="39" name="正方形/長方形 38"/>
          <p:cNvSpPr/>
          <p:nvPr/>
        </p:nvSpPr>
        <p:spPr>
          <a:xfrm>
            <a:off x="838778" y="2455394"/>
            <a:ext cx="6894434" cy="2554545"/>
          </a:xfrm>
          <a:prstGeom prst="rect">
            <a:avLst/>
          </a:prstGeom>
        </p:spPr>
        <p:txBody>
          <a:bodyPr wrap="square">
            <a:spAutoFit/>
          </a:bodyPr>
          <a:lstStyle/>
          <a:p>
            <a:pPr>
              <a:spcBef>
                <a:spcPts val="1200"/>
              </a:spcBef>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曲線の凸部・凹部で挙動を変化できる</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pPr>
              <a:spcBef>
                <a:spcPts val="1200"/>
              </a:spcBef>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例</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凹部は外へ、凸部は内へ向かって移動</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pPr>
              <a:spcBef>
                <a:spcPts val="1200"/>
              </a:spcBef>
            </a:pP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pPr>
              <a:spcBef>
                <a:spcPts val="1200"/>
              </a:spcBef>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曲がり具合に応じて挙動を変化できる</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pPr>
              <a:spcBef>
                <a:spcPts val="1200"/>
              </a:spcBef>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例</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曲がり具合が大きいところは速く移動</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 name="円/楕円 40"/>
          <p:cNvSpPr/>
          <p:nvPr/>
        </p:nvSpPr>
        <p:spPr>
          <a:xfrm>
            <a:off x="9826490" y="4242980"/>
            <a:ext cx="571500" cy="847724"/>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 name="円/楕円 41"/>
          <p:cNvSpPr/>
          <p:nvPr/>
        </p:nvSpPr>
        <p:spPr>
          <a:xfrm>
            <a:off x="9240702" y="2976155"/>
            <a:ext cx="571500" cy="84772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43" name="グループ化 42"/>
          <p:cNvGrpSpPr/>
          <p:nvPr/>
        </p:nvGrpSpPr>
        <p:grpSpPr>
          <a:xfrm>
            <a:off x="7901282" y="1426797"/>
            <a:ext cx="3004861" cy="3686175"/>
            <a:chOff x="1223652" y="2797517"/>
            <a:chExt cx="2125073" cy="2606906"/>
          </a:xfrm>
        </p:grpSpPr>
        <p:sp>
          <p:nvSpPr>
            <p:cNvPr id="44" name="フリーフォーム 43"/>
            <p:cNvSpPr/>
            <p:nvPr/>
          </p:nvSpPr>
          <p:spPr>
            <a:xfrm>
              <a:off x="1223652" y="3240599"/>
              <a:ext cx="2125073" cy="2163824"/>
            </a:xfrm>
            <a:custGeom>
              <a:avLst/>
              <a:gdLst>
                <a:gd name="connsiteX0" fmla="*/ 10523 w 3410481"/>
                <a:gd name="connsiteY0" fmla="*/ 2714279 h 3472672"/>
                <a:gd name="connsiteX1" fmla="*/ 118473 w 3410481"/>
                <a:gd name="connsiteY1" fmla="*/ 1933229 h 3472672"/>
                <a:gd name="connsiteX2" fmla="*/ 531223 w 3410481"/>
                <a:gd name="connsiteY2" fmla="*/ 1577629 h 3472672"/>
                <a:gd name="connsiteX3" fmla="*/ 861423 w 3410481"/>
                <a:gd name="connsiteY3" fmla="*/ 821979 h 3472672"/>
                <a:gd name="connsiteX4" fmla="*/ 1502773 w 3410481"/>
                <a:gd name="connsiteY4" fmla="*/ 136179 h 3472672"/>
                <a:gd name="connsiteX5" fmla="*/ 2887073 w 3410481"/>
                <a:gd name="connsiteY5" fmla="*/ 40929 h 3472672"/>
                <a:gd name="connsiteX6" fmla="*/ 3401423 w 3410481"/>
                <a:gd name="connsiteY6" fmla="*/ 631479 h 3472672"/>
                <a:gd name="connsiteX7" fmla="*/ 2518773 w 3410481"/>
                <a:gd name="connsiteY7" fmla="*/ 1133129 h 3472672"/>
                <a:gd name="connsiteX8" fmla="*/ 1807573 w 3410481"/>
                <a:gd name="connsiteY8" fmla="*/ 1418879 h 3472672"/>
                <a:gd name="connsiteX9" fmla="*/ 1883773 w 3410481"/>
                <a:gd name="connsiteY9" fmla="*/ 1958629 h 3472672"/>
                <a:gd name="connsiteX10" fmla="*/ 2391773 w 3410481"/>
                <a:gd name="connsiteY10" fmla="*/ 2593629 h 3472672"/>
                <a:gd name="connsiteX11" fmla="*/ 2290173 w 3410481"/>
                <a:gd name="connsiteY11" fmla="*/ 3241329 h 3472672"/>
                <a:gd name="connsiteX12" fmla="*/ 1185273 w 3410481"/>
                <a:gd name="connsiteY12" fmla="*/ 3469929 h 3472672"/>
                <a:gd name="connsiteX13" fmla="*/ 328023 w 3410481"/>
                <a:gd name="connsiteY13" fmla="*/ 3114329 h 3472672"/>
                <a:gd name="connsiteX14" fmla="*/ 10523 w 3410481"/>
                <a:gd name="connsiteY14" fmla="*/ 2714279 h 347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10481" h="3472672">
                  <a:moveTo>
                    <a:pt x="10523" y="2714279"/>
                  </a:moveTo>
                  <a:cubicBezTo>
                    <a:pt x="-24402" y="2517429"/>
                    <a:pt x="31690" y="2122671"/>
                    <a:pt x="118473" y="1933229"/>
                  </a:cubicBezTo>
                  <a:cubicBezTo>
                    <a:pt x="205256" y="1743787"/>
                    <a:pt x="407398" y="1762837"/>
                    <a:pt x="531223" y="1577629"/>
                  </a:cubicBezTo>
                  <a:cubicBezTo>
                    <a:pt x="655048" y="1392421"/>
                    <a:pt x="699498" y="1062221"/>
                    <a:pt x="861423" y="821979"/>
                  </a:cubicBezTo>
                  <a:cubicBezTo>
                    <a:pt x="1023348" y="581737"/>
                    <a:pt x="1165165" y="266354"/>
                    <a:pt x="1502773" y="136179"/>
                  </a:cubicBezTo>
                  <a:cubicBezTo>
                    <a:pt x="1840381" y="6004"/>
                    <a:pt x="2570631" y="-41621"/>
                    <a:pt x="2887073" y="40929"/>
                  </a:cubicBezTo>
                  <a:cubicBezTo>
                    <a:pt x="3203515" y="123479"/>
                    <a:pt x="3462806" y="449446"/>
                    <a:pt x="3401423" y="631479"/>
                  </a:cubicBezTo>
                  <a:cubicBezTo>
                    <a:pt x="3340040" y="813512"/>
                    <a:pt x="2784415" y="1001896"/>
                    <a:pt x="2518773" y="1133129"/>
                  </a:cubicBezTo>
                  <a:cubicBezTo>
                    <a:pt x="2253131" y="1264362"/>
                    <a:pt x="1913406" y="1281296"/>
                    <a:pt x="1807573" y="1418879"/>
                  </a:cubicBezTo>
                  <a:cubicBezTo>
                    <a:pt x="1701740" y="1556462"/>
                    <a:pt x="1786406" y="1762837"/>
                    <a:pt x="1883773" y="1958629"/>
                  </a:cubicBezTo>
                  <a:cubicBezTo>
                    <a:pt x="1981140" y="2154421"/>
                    <a:pt x="2324040" y="2379846"/>
                    <a:pt x="2391773" y="2593629"/>
                  </a:cubicBezTo>
                  <a:cubicBezTo>
                    <a:pt x="2459506" y="2807412"/>
                    <a:pt x="2491256" y="3095279"/>
                    <a:pt x="2290173" y="3241329"/>
                  </a:cubicBezTo>
                  <a:cubicBezTo>
                    <a:pt x="2089090" y="3387379"/>
                    <a:pt x="1512298" y="3491096"/>
                    <a:pt x="1185273" y="3469929"/>
                  </a:cubicBezTo>
                  <a:cubicBezTo>
                    <a:pt x="858248" y="3448762"/>
                    <a:pt x="520640" y="3242387"/>
                    <a:pt x="328023" y="3114329"/>
                  </a:cubicBezTo>
                  <a:cubicBezTo>
                    <a:pt x="135406" y="2986271"/>
                    <a:pt x="45448" y="2911129"/>
                    <a:pt x="10523" y="2714279"/>
                  </a:cubicBezTo>
                  <a:close/>
                </a:path>
              </a:pathLst>
            </a:custGeom>
            <a:noFill/>
            <a:ln w="76200">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 name="円/楕円 44"/>
            <p:cNvSpPr/>
            <p:nvPr/>
          </p:nvSpPr>
          <p:spPr>
            <a:xfrm>
              <a:off x="1954937" y="3342685"/>
              <a:ext cx="138393" cy="13839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46" name="直線矢印コネクタ 45"/>
            <p:cNvCxnSpPr/>
            <p:nvPr/>
          </p:nvCxnSpPr>
          <p:spPr>
            <a:xfrm flipH="1" flipV="1">
              <a:off x="1764400" y="3040228"/>
              <a:ext cx="264213" cy="341775"/>
            </a:xfrm>
            <a:prstGeom prst="straightConnector1">
              <a:avLst/>
            </a:prstGeom>
            <a:ln w="3492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47" name="正方形/長方形 46"/>
            <p:cNvSpPr/>
            <p:nvPr/>
          </p:nvSpPr>
          <p:spPr>
            <a:xfrm>
              <a:off x="1630564" y="3035342"/>
              <a:ext cx="327855" cy="413560"/>
            </a:xfrm>
            <a:prstGeom prst="rect">
              <a:avLst/>
            </a:prstGeom>
          </p:spPr>
          <p:txBody>
            <a:bodyPr wrap="none">
              <a:spAutoFit/>
            </a:bodyPr>
            <a:lstStyle/>
            <a:p>
              <a:r>
                <a:rPr lang="en-US" altLang="ja-JP" sz="3200" b="1" dirty="0">
                  <a:latin typeface="メイリオ" panose="020B0604030504040204" pitchFamily="50" charset="-128"/>
                  <a:ea typeface="メイリオ" panose="020B0604030504040204" pitchFamily="50" charset="-128"/>
                  <a:cs typeface="メイリオ" panose="020B0604030504040204" pitchFamily="50" charset="-128"/>
                </a:rPr>
                <a:t>n</a:t>
              </a:r>
              <a:endParaRPr lang="ja-JP" altLang="en-US" sz="3200" b="1" dirty="0">
                <a:latin typeface="メイリオ" panose="020B0604030504040204" pitchFamily="50" charset="-128"/>
                <a:ea typeface="メイリオ" panose="020B0604030504040204" pitchFamily="50" charset="-128"/>
                <a:cs typeface="メイリオ" panose="020B0604030504040204" pitchFamily="50" charset="-128"/>
              </a:endParaRPr>
            </a:p>
          </p:txBody>
        </p:sp>
        <mc:AlternateContent xmlns:mc="http://schemas.openxmlformats.org/markup-compatibility/2006" xmlns:a14="http://schemas.microsoft.com/office/drawing/2010/main">
          <mc:Choice Requires="a14">
            <p:sp>
              <p:nvSpPr>
                <p:cNvPr id="48" name="正方形/長方形 47"/>
                <p:cNvSpPr/>
                <p:nvPr/>
              </p:nvSpPr>
              <p:spPr>
                <a:xfrm>
                  <a:off x="1518553" y="2797517"/>
                  <a:ext cx="1094709" cy="3993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2800" i="1">
                            <a:latin typeface="Cambria Math"/>
                          </a:rPr>
                          <m:t>𝐹</m:t>
                        </m:r>
                        <m:r>
                          <a:rPr lang="en-US" altLang="ja-JP" sz="2800" b="1">
                            <a:latin typeface="Cambria Math"/>
                          </a:rPr>
                          <m:t>(</m:t>
                        </m:r>
                        <m:sSub>
                          <m:sSubPr>
                            <m:ctrlPr>
                              <a:rPr lang="en-US" altLang="ja-JP" sz="2800" b="1" i="1">
                                <a:latin typeface="Cambria Math" panose="02040503050406030204" pitchFamily="18" charset="0"/>
                              </a:rPr>
                            </m:ctrlPr>
                          </m:sSubPr>
                          <m:e>
                            <m:r>
                              <a:rPr lang="ja-JP" altLang="en-US" sz="2800" i="1">
                                <a:latin typeface="Cambria Math"/>
                              </a:rPr>
                              <m:t>𝜅</m:t>
                            </m:r>
                          </m:e>
                          <m:sub>
                            <m:r>
                              <a:rPr lang="en-US" altLang="ja-JP" sz="2800" b="1">
                                <a:latin typeface="Cambria Math"/>
                              </a:rPr>
                              <m:t>𝐩</m:t>
                            </m:r>
                            <m:r>
                              <a:rPr lang="en-US" altLang="ja-JP" sz="2800" b="1" i="1">
                                <a:latin typeface="Cambria Math"/>
                              </a:rPr>
                              <m:t>(</m:t>
                            </m:r>
                            <m:r>
                              <a:rPr lang="en-US" altLang="ja-JP" sz="2800" i="1">
                                <a:latin typeface="Cambria Math"/>
                              </a:rPr>
                              <m:t>𝑡</m:t>
                            </m:r>
                            <m:r>
                              <a:rPr lang="en-US" altLang="ja-JP" sz="2800" b="1" i="1">
                                <a:latin typeface="Cambria Math"/>
                              </a:rPr>
                              <m:t>)</m:t>
                            </m:r>
                          </m:sub>
                        </m:sSub>
                        <m:r>
                          <a:rPr lang="en-US" altLang="ja-JP" sz="2800" b="1">
                            <a:latin typeface="Cambria Math"/>
                          </a:rPr>
                          <m:t>)</m:t>
                        </m:r>
                      </m:oMath>
                    </m:oMathPara>
                  </a14:m>
                  <a:endParaRPr lang="ja-JP" altLang="en-US" sz="28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46" name="正方形/長方形 45"/>
                <p:cNvSpPr>
                  <a:spLocks noRot="1" noChangeAspect="1" noMove="1" noResize="1" noEditPoints="1" noAdjustHandles="1" noChangeArrowheads="1" noChangeShapeType="1" noTextEdit="1"/>
                </p:cNvSpPr>
                <p:nvPr/>
              </p:nvSpPr>
              <p:spPr>
                <a:xfrm>
                  <a:off x="1518553" y="2797517"/>
                  <a:ext cx="1507849" cy="564706"/>
                </a:xfrm>
                <a:prstGeom prst="rect">
                  <a:avLst/>
                </a:prstGeom>
                <a:blipFill rotWithShape="1">
                  <a:blip r:embed="rId3"/>
                  <a:stretch>
                    <a:fillRect/>
                  </a:stretch>
                </a:blipFill>
              </p:spPr>
              <p:txBody>
                <a:bodyPr/>
                <a:lstStyle/>
                <a:p>
                  <a:r>
                    <a:rPr lang="ja-JP" altLang="en-US">
                      <a:noFill/>
                    </a:rPr>
                    <a:t> </a:t>
                  </a:r>
                </a:p>
              </p:txBody>
            </p:sp>
          </mc:Fallback>
        </mc:AlternateContent>
      </p:grpSp>
      <p:sp>
        <p:nvSpPr>
          <p:cNvPr id="49" name="正方形/長方形 48"/>
          <p:cNvSpPr/>
          <p:nvPr/>
        </p:nvSpPr>
        <p:spPr>
          <a:xfrm>
            <a:off x="9720660" y="3282026"/>
            <a:ext cx="877163" cy="369332"/>
          </a:xfrm>
          <a:prstGeom prst="rect">
            <a:avLst/>
          </a:prstGeom>
        </p:spPr>
        <p:txBody>
          <a:bodyPr wrap="none">
            <a:spAutoFit/>
          </a:bodyPr>
          <a:lstStyle/>
          <a:p>
            <a:r>
              <a:rPr lang="ja-JP" altLang="en-US"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曲率正</a:t>
            </a:r>
          </a:p>
        </p:txBody>
      </p:sp>
      <p:sp>
        <p:nvSpPr>
          <p:cNvPr id="50" name="正方形/長方形 49"/>
          <p:cNvSpPr/>
          <p:nvPr/>
        </p:nvSpPr>
        <p:spPr>
          <a:xfrm>
            <a:off x="9006285" y="4439314"/>
            <a:ext cx="877163" cy="369332"/>
          </a:xfrm>
          <a:prstGeom prst="rect">
            <a:avLst/>
          </a:prstGeom>
        </p:spPr>
        <p:txBody>
          <a:bodyPr wrap="none">
            <a:spAutoFit/>
          </a:bodyPr>
          <a:lstStyle/>
          <a:p>
            <a:r>
              <a:rPr lang="ja-JP" altLang="en-US" dirty="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曲率負</a:t>
            </a:r>
          </a:p>
        </p:txBody>
      </p:sp>
      <p:sp>
        <p:nvSpPr>
          <p:cNvPr id="51" name="正方形/長方形 50"/>
          <p:cNvSpPr/>
          <p:nvPr/>
        </p:nvSpPr>
        <p:spPr>
          <a:xfrm>
            <a:off x="7850852" y="5301327"/>
            <a:ext cx="2723823" cy="646331"/>
          </a:xfrm>
          <a:prstGeom prst="rect">
            <a:avLst/>
          </a:prstGeom>
        </p:spPr>
        <p:txBody>
          <a:bodyPr wrap="none">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曲率の正負は</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曲線の向き・定義に依存</a:t>
            </a:r>
          </a:p>
        </p:txBody>
      </p:sp>
      <p:sp>
        <p:nvSpPr>
          <p:cNvPr id="2" name="スライド番号プレースホルダー 1"/>
          <p:cNvSpPr>
            <a:spLocks noGrp="1"/>
          </p:cNvSpPr>
          <p:nvPr>
            <p:ph type="sldNum" sz="quarter" idx="12"/>
          </p:nvPr>
        </p:nvSpPr>
        <p:spPr/>
        <p:txBody>
          <a:bodyPr/>
          <a:lstStyle/>
          <a:p>
            <a:fld id="{F35DE295-420C-4265-BE54-AE59FA4027A6}" type="slidenum">
              <a:rPr lang="ja-JP" altLang="en-US" smtClean="0"/>
              <a:pPr/>
              <a:t>12</a:t>
            </a:fld>
            <a:endParaRPr lang="ja-JP" altLang="en-US"/>
          </a:p>
        </p:txBody>
      </p:sp>
      <p:sp>
        <p:nvSpPr>
          <p:cNvPr id="17" name="テキスト ボックス 16"/>
          <p:cNvSpPr txBox="1"/>
          <p:nvPr/>
        </p:nvSpPr>
        <p:spPr>
          <a:xfrm>
            <a:off x="10853633" y="-8897"/>
            <a:ext cx="1415772" cy="461665"/>
          </a:xfrm>
          <a:prstGeom prst="rect">
            <a:avLst/>
          </a:prstGeom>
          <a:noFill/>
        </p:spPr>
        <p:txBody>
          <a:bodyPr wrap="none" rtlCol="0">
            <a:spAutoFit/>
          </a:bodyPr>
          <a:lstStyle/>
          <a:p>
            <a:r>
              <a:rPr lang="ja-JP" altLang="en-US" sz="2400" dirty="0">
                <a:solidFill>
                  <a:srgbClr val="FF0000"/>
                </a:solidFill>
              </a:rPr>
              <a:t>参考資料</a:t>
            </a:r>
            <a:endParaRPr kumimoji="1" lang="ja-JP" altLang="en-US" sz="2400" dirty="0">
              <a:solidFill>
                <a:srgbClr val="FF0000"/>
              </a:solidFill>
            </a:endParaRPr>
          </a:p>
        </p:txBody>
      </p:sp>
    </p:spTree>
    <p:extLst>
      <p:ext uri="{BB962C8B-B14F-4D97-AF65-F5344CB8AC3E}">
        <p14:creationId xmlns:p14="http://schemas.microsoft.com/office/powerpoint/2010/main" val="3440024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88273" y="192043"/>
            <a:ext cx="11473211" cy="733270"/>
          </a:xfrm>
        </p:spPr>
        <p:txBody>
          <a:bodyPr>
            <a:normAutofit/>
          </a:bodyPr>
          <a:lstStyle/>
          <a:p>
            <a:r>
              <a:rPr lang="en-US" altLang="ja-JP" sz="3600" dirty="0"/>
              <a:t>Level Set</a:t>
            </a:r>
            <a:r>
              <a:rPr lang="ja-JP" altLang="en-US" sz="3600" dirty="0"/>
              <a:t>法</a:t>
            </a:r>
            <a:endParaRPr kumimoji="1" lang="ja-JP" altLang="en-US" sz="3600" dirty="0"/>
          </a:p>
        </p:txBody>
      </p:sp>
      <p:grpSp>
        <p:nvGrpSpPr>
          <p:cNvPr id="17" name="グループ化 16"/>
          <p:cNvGrpSpPr/>
          <p:nvPr/>
        </p:nvGrpSpPr>
        <p:grpSpPr>
          <a:xfrm>
            <a:off x="828415" y="1018086"/>
            <a:ext cx="3561795" cy="2652577"/>
            <a:chOff x="767276" y="1553663"/>
            <a:chExt cx="2922789" cy="2176690"/>
          </a:xfrm>
        </p:grpSpPr>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6126" y="1688970"/>
              <a:ext cx="2843939" cy="2041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グループ化 5"/>
            <p:cNvGrpSpPr/>
            <p:nvPr/>
          </p:nvGrpSpPr>
          <p:grpSpPr>
            <a:xfrm>
              <a:off x="767276" y="1553663"/>
              <a:ext cx="2432258" cy="1960496"/>
              <a:chOff x="471249" y="1063208"/>
              <a:chExt cx="2209316" cy="1780795"/>
            </a:xfrm>
          </p:grpSpPr>
          <p:cxnSp>
            <p:nvCxnSpPr>
              <p:cNvPr id="7" name="直線矢印コネクタ 6"/>
              <p:cNvCxnSpPr/>
              <p:nvPr/>
            </p:nvCxnSpPr>
            <p:spPr>
              <a:xfrm>
                <a:off x="692507" y="1937329"/>
                <a:ext cx="1837202" cy="123579"/>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 name="直線矢印コネクタ 7"/>
              <p:cNvCxnSpPr/>
              <p:nvPr/>
            </p:nvCxnSpPr>
            <p:spPr>
              <a:xfrm flipV="1">
                <a:off x="697999" y="1363374"/>
                <a:ext cx="560223" cy="571209"/>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2358482" y="2027885"/>
                <a:ext cx="322083" cy="419348"/>
              </a:xfrm>
              <a:prstGeom prst="rect">
                <a:avLst/>
              </a:prstGeom>
              <a:noFill/>
            </p:spPr>
            <p:txBody>
              <a:bodyPr wrap="none" rtlCol="0">
                <a:spAutoFit/>
              </a:bodyPr>
              <a:lstStyle/>
              <a:p>
                <a:r>
                  <a:rPr lang="en-US" altLang="ja-JP" sz="2400" i="1" dirty="0">
                    <a:latin typeface="メイリオ" panose="020B0604030504040204" pitchFamily="50" charset="-128"/>
                    <a:ea typeface="メイリオ" panose="020B0604030504040204" pitchFamily="50" charset="-128"/>
                    <a:cs typeface="メイリオ" panose="020B0604030504040204" pitchFamily="50" charset="-128"/>
                  </a:rPr>
                  <a:t>x</a:t>
                </a:r>
                <a:endParaRPr lang="ja-JP" altLang="en-US" sz="2400" i="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テキスト ボックス 9"/>
              <p:cNvSpPr txBox="1"/>
              <p:nvPr/>
            </p:nvSpPr>
            <p:spPr>
              <a:xfrm>
                <a:off x="966333" y="1168416"/>
                <a:ext cx="298786" cy="363436"/>
              </a:xfrm>
              <a:prstGeom prst="rect">
                <a:avLst/>
              </a:prstGeom>
              <a:noFill/>
            </p:spPr>
            <p:txBody>
              <a:bodyPr wrap="none" rtlCol="0">
                <a:spAutoFit/>
              </a:bodyPr>
              <a:lstStyle/>
              <a:p>
                <a:r>
                  <a:rPr lang="en-US" altLang="ja-JP" sz="2000" i="1" dirty="0">
                    <a:latin typeface="メイリオ" panose="020B0604030504040204" pitchFamily="50" charset="-128"/>
                    <a:ea typeface="メイリオ" panose="020B0604030504040204" pitchFamily="50" charset="-128"/>
                    <a:cs typeface="メイリオ" panose="020B0604030504040204" pitchFamily="50" charset="-128"/>
                  </a:rPr>
                  <a:t>y</a:t>
                </a:r>
                <a:endParaRPr lang="ja-JP" altLang="en-US" sz="2000" i="1"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1" name="直線矢印コネクタ 10"/>
              <p:cNvCxnSpPr/>
              <p:nvPr/>
            </p:nvCxnSpPr>
            <p:spPr>
              <a:xfrm flipV="1">
                <a:off x="695850" y="1169689"/>
                <a:ext cx="0" cy="1674314"/>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正方形/長方形 11"/>
                  <p:cNvSpPr/>
                  <p:nvPr/>
                </p:nvSpPr>
                <p:spPr>
                  <a:xfrm>
                    <a:off x="722164" y="2289460"/>
                    <a:ext cx="1835174" cy="4193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2400" i="1">
                              <a:latin typeface="Cambria Math"/>
                            </a:rPr>
                            <m:t>𝑧</m:t>
                          </m:r>
                          <m:r>
                            <a:rPr lang="en-US" altLang="ja-JP" sz="2400" i="1">
                              <a:latin typeface="Cambria Math"/>
                            </a:rPr>
                            <m:t>=</m:t>
                          </m:r>
                          <m:r>
                            <a:rPr lang="ja-JP" altLang="en-US" sz="2400" i="1">
                              <a:latin typeface="Cambria Math"/>
                            </a:rPr>
                            <m:t>𝜑</m:t>
                          </m:r>
                          <m:d>
                            <m:dPr>
                              <m:ctrlPr>
                                <a:rPr lang="en-US" altLang="ja-JP" sz="2400" i="1">
                                  <a:latin typeface="Cambria Math" panose="02040503050406030204" pitchFamily="18" charset="0"/>
                                </a:rPr>
                              </m:ctrlPr>
                            </m:dPr>
                            <m:e>
                              <m:r>
                                <a:rPr lang="en-US" altLang="ja-JP" sz="2400" i="1">
                                  <a:latin typeface="Cambria Math"/>
                                </a:rPr>
                                <m:t>𝑥</m:t>
                              </m:r>
                              <m:r>
                                <a:rPr lang="en-US" altLang="ja-JP" sz="2400" i="1">
                                  <a:latin typeface="Cambria Math"/>
                                </a:rPr>
                                <m:t>,</m:t>
                              </m:r>
                              <m:r>
                                <a:rPr lang="en-US" altLang="ja-JP" sz="2400" i="1">
                                  <a:latin typeface="Cambria Math"/>
                                </a:rPr>
                                <m:t>𝑦</m:t>
                              </m:r>
                              <m:r>
                                <a:rPr lang="en-US" altLang="ja-JP" sz="2400" i="1">
                                  <a:latin typeface="Cambria Math"/>
                                </a:rPr>
                                <m:t>,</m:t>
                              </m:r>
                              <m:r>
                                <a:rPr lang="en-US" altLang="ja-JP" sz="2400" i="1">
                                  <a:latin typeface="Cambria Math"/>
                                </a:rPr>
                                <m:t>𝑡</m:t>
                              </m:r>
                            </m:e>
                          </m:d>
                        </m:oMath>
                      </m:oMathPara>
                    </a14:m>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56" name="正方形/長方形 55"/>
                  <p:cNvSpPr>
                    <a:spLocks noRot="1" noChangeAspect="1" noMove="1" noResize="1" noEditPoints="1" noAdjustHandles="1" noChangeArrowheads="1" noChangeShapeType="1" noTextEdit="1"/>
                  </p:cNvSpPr>
                  <p:nvPr/>
                </p:nvSpPr>
                <p:spPr>
                  <a:xfrm>
                    <a:off x="722164" y="2289460"/>
                    <a:ext cx="2077034" cy="483047"/>
                  </a:xfrm>
                  <a:prstGeom prst="rect">
                    <a:avLst/>
                  </a:prstGeom>
                  <a:blipFill rotWithShape="1">
                    <a:blip r:embed="rId16"/>
                    <a:stretch>
                      <a:fillRect/>
                    </a:stretch>
                  </a:blipFill>
                </p:spPr>
                <p:txBody>
                  <a:bodyPr/>
                  <a:lstStyle/>
                  <a:p>
                    <a:r>
                      <a:rPr lang="ja-JP" altLang="en-US">
                        <a:noFill/>
                      </a:rPr>
                      <a:t> </a:t>
                    </a:r>
                  </a:p>
                </p:txBody>
              </p:sp>
            </mc:Fallback>
          </mc:AlternateContent>
          <p:sp>
            <p:nvSpPr>
              <p:cNvPr id="13" name="フリーフォーム 12"/>
              <p:cNvSpPr/>
              <p:nvPr/>
            </p:nvSpPr>
            <p:spPr>
              <a:xfrm>
                <a:off x="1154300" y="1611617"/>
                <a:ext cx="1390522" cy="287145"/>
              </a:xfrm>
              <a:custGeom>
                <a:avLst/>
                <a:gdLst>
                  <a:gd name="connsiteX0" fmla="*/ 1830 w 1017499"/>
                  <a:gd name="connsiteY0" fmla="*/ 116681 h 210115"/>
                  <a:gd name="connsiteX1" fmla="*/ 37548 w 1017499"/>
                  <a:gd name="connsiteY1" fmla="*/ 173831 h 210115"/>
                  <a:gd name="connsiteX2" fmla="*/ 256623 w 1017499"/>
                  <a:gd name="connsiteY2" fmla="*/ 209550 h 210115"/>
                  <a:gd name="connsiteX3" fmla="*/ 654292 w 1017499"/>
                  <a:gd name="connsiteY3" fmla="*/ 188118 h 210115"/>
                  <a:gd name="connsiteX4" fmla="*/ 987667 w 1017499"/>
                  <a:gd name="connsiteY4" fmla="*/ 95250 h 210115"/>
                  <a:gd name="connsiteX5" fmla="*/ 980523 w 1017499"/>
                  <a:gd name="connsiteY5" fmla="*/ 0 h 21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7499" h="210115">
                    <a:moveTo>
                      <a:pt x="1830" y="116681"/>
                    </a:moveTo>
                    <a:cubicBezTo>
                      <a:pt x="-1544" y="137517"/>
                      <a:pt x="-4917" y="158353"/>
                      <a:pt x="37548" y="173831"/>
                    </a:cubicBezTo>
                    <a:cubicBezTo>
                      <a:pt x="80013" y="189309"/>
                      <a:pt x="153832" y="207169"/>
                      <a:pt x="256623" y="209550"/>
                    </a:cubicBezTo>
                    <a:cubicBezTo>
                      <a:pt x="359414" y="211931"/>
                      <a:pt x="532451" y="207168"/>
                      <a:pt x="654292" y="188118"/>
                    </a:cubicBezTo>
                    <a:cubicBezTo>
                      <a:pt x="776133" y="169068"/>
                      <a:pt x="933295" y="126603"/>
                      <a:pt x="987667" y="95250"/>
                    </a:cubicBezTo>
                    <a:cubicBezTo>
                      <a:pt x="1042039" y="63897"/>
                      <a:pt x="1011281" y="31948"/>
                      <a:pt x="980523" y="0"/>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テキスト ボックス 13"/>
              <p:cNvSpPr txBox="1"/>
              <p:nvPr/>
            </p:nvSpPr>
            <p:spPr>
              <a:xfrm>
                <a:off x="471249" y="1063208"/>
                <a:ext cx="285682" cy="363436"/>
              </a:xfrm>
              <a:prstGeom prst="rect">
                <a:avLst/>
              </a:prstGeom>
              <a:noFill/>
            </p:spPr>
            <p:txBody>
              <a:bodyPr wrap="none" rtlCol="0">
                <a:spAutoFit/>
              </a:bodyPr>
              <a:lstStyle/>
              <a:p>
                <a:r>
                  <a:rPr lang="en-US" altLang="ja-JP" sz="2000" i="1" dirty="0">
                    <a:latin typeface="メイリオ" panose="020B0604030504040204" pitchFamily="50" charset="-128"/>
                    <a:ea typeface="メイリオ" panose="020B0604030504040204" pitchFamily="50" charset="-128"/>
                    <a:cs typeface="メイリオ" panose="020B0604030504040204" pitchFamily="50" charset="-128"/>
                  </a:rPr>
                  <a:t>z</a:t>
                </a:r>
                <a:endParaRPr lang="ja-JP" altLang="en-US" sz="2000" i="1" dirty="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15" name="円/楕円 14"/>
            <p:cNvSpPr/>
            <p:nvPr/>
          </p:nvSpPr>
          <p:spPr>
            <a:xfrm>
              <a:off x="2769710" y="2314829"/>
              <a:ext cx="138393" cy="13839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6" name="直線矢印コネクタ 15"/>
            <p:cNvCxnSpPr/>
            <p:nvPr/>
          </p:nvCxnSpPr>
          <p:spPr>
            <a:xfrm>
              <a:off x="2834496" y="2380815"/>
              <a:ext cx="210767" cy="189086"/>
            </a:xfrm>
            <a:prstGeom prst="straightConnector1">
              <a:avLst/>
            </a:prstGeom>
            <a:ln w="3492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18" name="角丸四角形 17"/>
          <p:cNvSpPr/>
          <p:nvPr/>
        </p:nvSpPr>
        <p:spPr>
          <a:xfrm>
            <a:off x="4859612" y="838327"/>
            <a:ext cx="5252085" cy="2332595"/>
          </a:xfrm>
          <a:prstGeom prst="roundRect">
            <a:avLst>
              <a:gd name="adj" fmla="val 8065"/>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9" name="グループ化 18"/>
          <p:cNvGrpSpPr/>
          <p:nvPr/>
        </p:nvGrpSpPr>
        <p:grpSpPr>
          <a:xfrm>
            <a:off x="5314907" y="3228703"/>
            <a:ext cx="3856082" cy="815340"/>
            <a:chOff x="4084320" y="3215640"/>
            <a:chExt cx="3856082" cy="815340"/>
          </a:xfrm>
        </p:grpSpPr>
        <p:sp>
          <p:nvSpPr>
            <p:cNvPr id="20" name="下矢印 19"/>
            <p:cNvSpPr/>
            <p:nvPr/>
          </p:nvSpPr>
          <p:spPr>
            <a:xfrm>
              <a:off x="4084320" y="3215640"/>
              <a:ext cx="861060" cy="815340"/>
            </a:xfrm>
            <a:prstGeom prst="down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mc:AlternateContent xmlns:mc="http://schemas.openxmlformats.org/markup-compatibility/2006" xmlns:a14="http://schemas.microsoft.com/office/drawing/2010/main">
          <mc:Choice Requires="a14">
            <p:sp>
              <p:nvSpPr>
                <p:cNvPr id="21" name="テキスト ボックス 20"/>
                <p:cNvSpPr txBox="1"/>
                <p:nvPr/>
              </p:nvSpPr>
              <p:spPr>
                <a:xfrm>
                  <a:off x="5015186" y="3277873"/>
                  <a:ext cx="2925216" cy="707886"/>
                </a:xfrm>
                <a:prstGeom prst="rect">
                  <a:avLst/>
                </a:prstGeom>
                <a:noFill/>
              </p:spPr>
              <p:txBody>
                <a:bodyPr wrap="square" rtlCol="0">
                  <a:spAutoFit/>
                </a:bodyPr>
                <a:lstStyle/>
                <a:p>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内挿関数</a:t>
                  </a:r>
                  <a14:m>
                    <m:oMath xmlns:m="http://schemas.openxmlformats.org/officeDocument/2006/math">
                      <m:r>
                        <a:rPr lang="ja-JP" altLang="en-US" sz="2000" i="1">
                          <a:latin typeface="Cambria Math"/>
                        </a:rPr>
                        <m:t>𝜑</m:t>
                      </m:r>
                    </m:oMath>
                  </a14:m>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の時間進展に</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関する方程式を導く</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21" name="テキスト ボックス 20"/>
                <p:cNvSpPr txBox="1">
                  <a:spLocks noRot="1" noChangeAspect="1" noMove="1" noResize="1" noEditPoints="1" noAdjustHandles="1" noChangeArrowheads="1" noChangeShapeType="1" noTextEdit="1"/>
                </p:cNvSpPr>
                <p:nvPr/>
              </p:nvSpPr>
              <p:spPr>
                <a:xfrm>
                  <a:off x="5015186" y="3277873"/>
                  <a:ext cx="2925216" cy="707886"/>
                </a:xfrm>
                <a:prstGeom prst="rect">
                  <a:avLst/>
                </a:prstGeom>
                <a:blipFill rotWithShape="0">
                  <a:blip r:embed="rId17"/>
                  <a:stretch>
                    <a:fillRect l="-2296" t="-5172" r="-2088" b="-13793"/>
                  </a:stretch>
                </a:blipFill>
              </p:spPr>
              <p:txBody>
                <a:bodyPr/>
                <a:lstStyle/>
                <a:p>
                  <a:r>
                    <a:rPr lang="ja-JP" altLang="en-US">
                      <a:noFill/>
                    </a:rPr>
                    <a:t> </a:t>
                  </a:r>
                </a:p>
              </p:txBody>
            </p:sp>
          </mc:Fallback>
        </mc:AlternateContent>
      </p:grpSp>
      <p:sp>
        <p:nvSpPr>
          <p:cNvPr id="22" name="テキスト ボックス 21"/>
          <p:cNvSpPr txBox="1"/>
          <p:nvPr/>
        </p:nvSpPr>
        <p:spPr>
          <a:xfrm>
            <a:off x="5013095" y="837198"/>
            <a:ext cx="1727470" cy="461665"/>
          </a:xfrm>
          <a:prstGeom prst="rect">
            <a:avLst/>
          </a:prstGeom>
          <a:noFill/>
        </p:spPr>
        <p:txBody>
          <a:bodyPr wrap="square" rtlCol="0">
            <a:spAutoFit/>
          </a:bodyPr>
          <a:lstStyle/>
          <a:p>
            <a:pPr>
              <a:spcBef>
                <a:spcPts val="600"/>
              </a:spcBef>
            </a:pPr>
            <a:r>
              <a:rPr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問題の前提</a:t>
            </a:r>
            <a:endParaRPr lang="en-US" altLang="ja-JP"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3" name="グループ化 22"/>
          <p:cNvGrpSpPr/>
          <p:nvPr/>
        </p:nvGrpSpPr>
        <p:grpSpPr>
          <a:xfrm>
            <a:off x="5013095" y="1241511"/>
            <a:ext cx="4871683" cy="468977"/>
            <a:chOff x="3130997" y="1863447"/>
            <a:chExt cx="4871683" cy="468977"/>
          </a:xfrm>
        </p:grpSpPr>
        <mc:AlternateContent xmlns:mc="http://schemas.openxmlformats.org/markup-compatibility/2006" xmlns:a14="http://schemas.microsoft.com/office/drawing/2010/main">
          <mc:Choice Requires="a14">
            <p:sp>
              <p:nvSpPr>
                <p:cNvPr id="24" name="正方形/長方形 23"/>
                <p:cNvSpPr/>
                <p:nvPr/>
              </p:nvSpPr>
              <p:spPr>
                <a:xfrm>
                  <a:off x="5380552" y="1863447"/>
                  <a:ext cx="2622128" cy="446404"/>
                </a:xfrm>
                <a:prstGeom prst="rect">
                  <a:avLst/>
                </a:prstGeom>
                <a:ln w="47625">
                  <a:noFill/>
                </a:ln>
              </p:spPr>
              <p:txBody>
                <a:bodyPr wrap="none">
                  <a:spAutoFit/>
                </a:bodyPr>
                <a:lstStyle/>
                <a:p>
                  <a:pPr/>
                  <a14:m>
                    <m:oMathPara xmlns:m="http://schemas.openxmlformats.org/officeDocument/2006/math">
                      <m:oMathParaPr>
                        <m:jc m:val="centerGroup"/>
                      </m:oMathParaPr>
                      <m:oMath xmlns:m="http://schemas.openxmlformats.org/officeDocument/2006/math">
                        <m:r>
                          <a:rPr lang="ja-JP" altLang="en-US" sz="2000" i="1">
                            <a:latin typeface="Cambria Math"/>
                          </a:rPr>
                          <m:t>𝜑</m:t>
                        </m:r>
                        <m:d>
                          <m:dPr>
                            <m:ctrlPr>
                              <a:rPr lang="en-US" altLang="ja-JP" sz="2000" i="1">
                                <a:latin typeface="Cambria Math" panose="02040503050406030204" pitchFamily="18" charset="0"/>
                              </a:rPr>
                            </m:ctrlPr>
                          </m:dPr>
                          <m:e>
                            <m:sSub>
                              <m:sSubPr>
                                <m:ctrlPr>
                                  <a:rPr lang="en-US" altLang="ja-JP" sz="2000" i="1">
                                    <a:latin typeface="Cambria Math" panose="02040503050406030204" pitchFamily="18" charset="0"/>
                                  </a:rPr>
                                </m:ctrlPr>
                              </m:sSubPr>
                              <m:e>
                                <m:r>
                                  <a:rPr lang="en-US" altLang="ja-JP" sz="2000" i="1">
                                    <a:latin typeface="Cambria Math"/>
                                  </a:rPr>
                                  <m:t>𝑝</m:t>
                                </m:r>
                              </m:e>
                              <m:sub>
                                <m:r>
                                  <a:rPr lang="en-US" altLang="ja-JP" sz="2000" i="1">
                                    <a:latin typeface="Cambria Math"/>
                                  </a:rPr>
                                  <m:t>𝑥</m:t>
                                </m:r>
                              </m:sub>
                            </m:sSub>
                            <m:d>
                              <m:dPr>
                                <m:ctrlPr>
                                  <a:rPr lang="en-US" altLang="ja-JP" sz="2000" i="1">
                                    <a:latin typeface="Cambria Math" panose="02040503050406030204" pitchFamily="18" charset="0"/>
                                  </a:rPr>
                                </m:ctrlPr>
                              </m:dPr>
                              <m:e>
                                <m:r>
                                  <a:rPr lang="en-US" altLang="ja-JP" sz="2000" i="1">
                                    <a:latin typeface="Cambria Math"/>
                                  </a:rPr>
                                  <m:t>𝑡</m:t>
                                </m:r>
                              </m:e>
                            </m:d>
                            <m:r>
                              <a:rPr lang="en-US" altLang="ja-JP" sz="2000" i="1">
                                <a:latin typeface="Cambria Math"/>
                              </a:rPr>
                              <m:t>,</m:t>
                            </m:r>
                            <m:sSub>
                              <m:sSubPr>
                                <m:ctrlPr>
                                  <a:rPr lang="en-US" altLang="ja-JP" sz="2000" i="1">
                                    <a:latin typeface="Cambria Math" panose="02040503050406030204" pitchFamily="18" charset="0"/>
                                  </a:rPr>
                                </m:ctrlPr>
                              </m:sSubPr>
                              <m:e>
                                <m:r>
                                  <a:rPr lang="en-US" altLang="ja-JP" sz="2000" i="1">
                                    <a:latin typeface="Cambria Math"/>
                                  </a:rPr>
                                  <m:t>𝑝</m:t>
                                </m:r>
                              </m:e>
                              <m:sub>
                                <m:r>
                                  <a:rPr lang="en-US" altLang="ja-JP" sz="2000" i="1">
                                    <a:latin typeface="Cambria Math"/>
                                  </a:rPr>
                                  <m:t>𝑦</m:t>
                                </m:r>
                              </m:sub>
                            </m:sSub>
                            <m:d>
                              <m:dPr>
                                <m:ctrlPr>
                                  <a:rPr lang="en-US" altLang="ja-JP" sz="2000" i="1">
                                    <a:latin typeface="Cambria Math" panose="02040503050406030204" pitchFamily="18" charset="0"/>
                                  </a:rPr>
                                </m:ctrlPr>
                              </m:dPr>
                              <m:e>
                                <m:r>
                                  <a:rPr lang="en-US" altLang="ja-JP" sz="2000" i="1">
                                    <a:latin typeface="Cambria Math"/>
                                  </a:rPr>
                                  <m:t>𝑡</m:t>
                                </m:r>
                              </m:e>
                            </m:d>
                            <m:r>
                              <a:rPr lang="en-US" altLang="ja-JP" sz="2000" i="1">
                                <a:latin typeface="Cambria Math"/>
                              </a:rPr>
                              <m:t>,</m:t>
                            </m:r>
                            <m:r>
                              <a:rPr lang="en-US" altLang="ja-JP" sz="2000" i="1">
                                <a:latin typeface="Cambria Math"/>
                              </a:rPr>
                              <m:t>𝑡</m:t>
                            </m:r>
                          </m:e>
                        </m:d>
                        <m:r>
                          <a:rPr lang="en-US" altLang="ja-JP" sz="2000" i="1">
                            <a:latin typeface="Cambria Math"/>
                          </a:rPr>
                          <m:t>=0</m:t>
                        </m:r>
                      </m:oMath>
                    </m:oMathPara>
                  </a14:m>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61" name="正方形/長方形 60"/>
                <p:cNvSpPr>
                  <a:spLocks noRot="1" noChangeAspect="1" noMove="1" noResize="1" noEditPoints="1" noAdjustHandles="1" noChangeArrowheads="1" noChangeShapeType="1" noTextEdit="1"/>
                </p:cNvSpPr>
                <p:nvPr/>
              </p:nvSpPr>
              <p:spPr>
                <a:xfrm>
                  <a:off x="5380552" y="1863447"/>
                  <a:ext cx="2593274" cy="446404"/>
                </a:xfrm>
                <a:prstGeom prst="rect">
                  <a:avLst/>
                </a:prstGeom>
                <a:blipFill rotWithShape="0">
                  <a:blip r:embed="rId4"/>
                  <a:stretch>
                    <a:fillRect b="-4110"/>
                  </a:stretch>
                </a:blipFill>
                <a:ln w="47625">
                  <a:no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5" name="テキスト ボックス 24"/>
                <p:cNvSpPr txBox="1"/>
                <p:nvPr/>
              </p:nvSpPr>
              <p:spPr>
                <a:xfrm>
                  <a:off x="3130997" y="1932314"/>
                  <a:ext cx="2271081" cy="400110"/>
                </a:xfrm>
                <a:prstGeom prst="rect">
                  <a:avLst/>
                </a:prstGeom>
                <a:noFill/>
              </p:spPr>
              <p:txBody>
                <a:bodyPr wrap="square" rtlCol="0">
                  <a:spAutoFit/>
                </a:bodyPr>
                <a:lstStyle/>
                <a:p>
                  <a:pPr>
                    <a:spcBef>
                      <a:spcPts val="600"/>
                    </a:spcBef>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点</a:t>
                  </a:r>
                  <a14:m>
                    <m:oMath xmlns:m="http://schemas.openxmlformats.org/officeDocument/2006/math">
                      <m:r>
                        <a:rPr lang="en-US" altLang="ja-JP" sz="2000" b="1">
                          <a:latin typeface="Cambria Math"/>
                          <a:ea typeface="Cambria Math"/>
                        </a:rPr>
                        <m:t>𝐩</m:t>
                      </m:r>
                    </m:oMath>
                  </a14:m>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が曲線に乗る</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63" name="テキスト ボックス 62"/>
                <p:cNvSpPr txBox="1">
                  <a:spLocks noRot="1" noChangeAspect="1" noMove="1" noResize="1" noEditPoints="1" noAdjustHandles="1" noChangeArrowheads="1" noChangeShapeType="1" noTextEdit="1"/>
                </p:cNvSpPr>
                <p:nvPr/>
              </p:nvSpPr>
              <p:spPr>
                <a:xfrm>
                  <a:off x="3130997" y="1932314"/>
                  <a:ext cx="2271081" cy="400110"/>
                </a:xfrm>
                <a:prstGeom prst="rect">
                  <a:avLst/>
                </a:prstGeom>
                <a:blipFill rotWithShape="0">
                  <a:blip r:embed="rId5"/>
                  <a:stretch>
                    <a:fillRect l="-2681" t="-9231" b="-27692"/>
                  </a:stretch>
                </a:blipFill>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sp>
            <p:nvSpPr>
              <p:cNvPr id="26" name="テキスト ボックス 25"/>
              <p:cNvSpPr txBox="1"/>
              <p:nvPr/>
            </p:nvSpPr>
            <p:spPr>
              <a:xfrm>
                <a:off x="5017862" y="1773563"/>
                <a:ext cx="2318245" cy="707886"/>
              </a:xfrm>
              <a:prstGeom prst="rect">
                <a:avLst/>
              </a:prstGeom>
              <a:noFill/>
            </p:spPr>
            <p:txBody>
              <a:bodyPr wrap="square" rtlCol="0">
                <a:spAutoFit/>
              </a:bodyPr>
              <a:lstStyle/>
              <a:p>
                <a:pPr>
                  <a:spcBef>
                    <a:spcPts val="600"/>
                  </a:spcBef>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点</a:t>
                </a:r>
                <a:r>
                  <a:rPr lang="en-US" altLang="ja-JP" sz="2000" b="1" dirty="0">
                    <a:latin typeface="メイリオ" panose="020B0604030504040204" pitchFamily="50" charset="-128"/>
                    <a:ea typeface="メイリオ" panose="020B0604030504040204" pitchFamily="50" charset="-128"/>
                    <a:cs typeface="メイリオ" panose="020B0604030504040204" pitchFamily="50" charset="-128"/>
                  </a:rPr>
                  <a:t>p</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は法線</a:t>
                </a:r>
                <a:r>
                  <a:rPr lang="en-US" altLang="ja-JP" sz="2000" b="1" dirty="0">
                    <a:latin typeface="メイリオ" panose="020B0604030504040204" pitchFamily="50" charset="-128"/>
                    <a:ea typeface="メイリオ" panose="020B0604030504040204" pitchFamily="50" charset="-128"/>
                    <a:cs typeface="メイリオ" panose="020B0604030504040204" pitchFamily="50" charset="-128"/>
                  </a:rPr>
                  <a:t>n</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方向に速度</a:t>
                </a:r>
                <a14:m>
                  <m:oMath xmlns:m="http://schemas.openxmlformats.org/officeDocument/2006/math">
                    <m:r>
                      <a:rPr lang="en-US" altLang="ja-JP" sz="2000" i="1">
                        <a:latin typeface="Cambria Math"/>
                      </a:rPr>
                      <m:t>𝐹</m:t>
                    </m:r>
                  </m:oMath>
                </a14:m>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で移動</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26" name="テキスト ボックス 25"/>
              <p:cNvSpPr txBox="1">
                <a:spLocks noRot="1" noChangeAspect="1" noMove="1" noResize="1" noEditPoints="1" noAdjustHandles="1" noChangeArrowheads="1" noChangeShapeType="1" noTextEdit="1"/>
              </p:cNvSpPr>
              <p:nvPr/>
            </p:nvSpPr>
            <p:spPr>
              <a:xfrm>
                <a:off x="5017862" y="1773563"/>
                <a:ext cx="2318245" cy="707886"/>
              </a:xfrm>
              <a:prstGeom prst="rect">
                <a:avLst/>
              </a:prstGeom>
              <a:blipFill rotWithShape="0">
                <a:blip r:embed="rId18"/>
                <a:stretch>
                  <a:fillRect l="-2632" t="-6034" r="-2895" b="-1465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7" name="正方形/長方形 26"/>
              <p:cNvSpPr/>
              <p:nvPr/>
            </p:nvSpPr>
            <p:spPr>
              <a:xfrm>
                <a:off x="7336106" y="1788248"/>
                <a:ext cx="2266646" cy="678519"/>
              </a:xfrm>
              <a:prstGeom prst="rect">
                <a:avLst/>
              </a:prstGeom>
              <a:ln w="47625">
                <a:noFill/>
              </a:ln>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ja-JP" sz="2000" i="1">
                              <a:latin typeface="Cambria Math" panose="02040503050406030204" pitchFamily="18" charset="0"/>
                            </a:rPr>
                          </m:ctrlPr>
                        </m:fPr>
                        <m:num>
                          <m:r>
                            <a:rPr lang="ja-JP" altLang="en-US" sz="2000" i="1">
                              <a:latin typeface="Cambria Math"/>
                              <a:ea typeface="Cambria Math"/>
                            </a:rPr>
                            <m:t>𝜕</m:t>
                          </m:r>
                          <m:r>
                            <a:rPr lang="en-US" altLang="ja-JP" sz="2000" b="1">
                              <a:latin typeface="Cambria Math"/>
                              <a:ea typeface="Cambria Math"/>
                            </a:rPr>
                            <m:t>𝐩</m:t>
                          </m:r>
                          <m:r>
                            <a:rPr lang="en-US" altLang="ja-JP" sz="2000" b="1">
                              <a:latin typeface="Cambria Math"/>
                              <a:ea typeface="Cambria Math"/>
                            </a:rPr>
                            <m:t>(</m:t>
                          </m:r>
                          <m:r>
                            <a:rPr lang="en-US" altLang="ja-JP" sz="2000" i="1">
                              <a:latin typeface="Cambria Math"/>
                              <a:ea typeface="Cambria Math"/>
                            </a:rPr>
                            <m:t>𝑡</m:t>
                          </m:r>
                          <m:r>
                            <a:rPr lang="en-US" altLang="ja-JP" sz="2000" b="1">
                              <a:latin typeface="Cambria Math"/>
                              <a:ea typeface="Cambria Math"/>
                            </a:rPr>
                            <m:t>)</m:t>
                          </m:r>
                        </m:num>
                        <m:den>
                          <m:r>
                            <a:rPr lang="ja-JP" altLang="en-US" sz="2000" i="1">
                              <a:latin typeface="Cambria Math"/>
                              <a:ea typeface="Cambria Math"/>
                            </a:rPr>
                            <m:t>𝜕</m:t>
                          </m:r>
                          <m:r>
                            <a:rPr lang="en-US" altLang="ja-JP" sz="2000" i="1">
                              <a:latin typeface="Cambria Math"/>
                              <a:ea typeface="Cambria Math"/>
                            </a:rPr>
                            <m:t>𝑡</m:t>
                          </m:r>
                        </m:den>
                      </m:f>
                      <m:r>
                        <a:rPr lang="en-US" altLang="ja-JP" sz="2000" i="1">
                          <a:latin typeface="Cambria Math"/>
                        </a:rPr>
                        <m:t>=</m:t>
                      </m:r>
                      <m:r>
                        <a:rPr lang="en-US" altLang="ja-JP" sz="2000" i="1">
                          <a:latin typeface="Cambria Math"/>
                        </a:rPr>
                        <m:t>𝐹</m:t>
                      </m:r>
                      <m:r>
                        <a:rPr lang="en-US" altLang="ja-JP" sz="2000" i="1">
                          <a:latin typeface="Cambria Math"/>
                        </a:rPr>
                        <m:t>(</m:t>
                      </m:r>
                      <m:sSub>
                        <m:sSubPr>
                          <m:ctrlPr>
                            <a:rPr lang="en-US" altLang="ja-JP" sz="2000" b="1" i="1">
                              <a:latin typeface="Cambria Math" panose="02040503050406030204" pitchFamily="18" charset="0"/>
                            </a:rPr>
                          </m:ctrlPr>
                        </m:sSubPr>
                        <m:e>
                          <m:r>
                            <a:rPr lang="ja-JP" altLang="en-US" sz="2000" i="1">
                              <a:latin typeface="Cambria Math"/>
                            </a:rPr>
                            <m:t>𝜅</m:t>
                          </m:r>
                        </m:e>
                        <m:sub>
                          <m:r>
                            <a:rPr lang="en-US" altLang="ja-JP" sz="2000" b="1">
                              <a:latin typeface="Cambria Math"/>
                            </a:rPr>
                            <m:t>𝐩</m:t>
                          </m:r>
                          <m:r>
                            <a:rPr lang="en-US" altLang="ja-JP" sz="2000" b="1" i="1">
                              <a:latin typeface="Cambria Math"/>
                            </a:rPr>
                            <m:t>(</m:t>
                          </m:r>
                          <m:r>
                            <a:rPr lang="en-US" altLang="ja-JP" sz="2000" i="1">
                              <a:latin typeface="Cambria Math"/>
                            </a:rPr>
                            <m:t>𝑡</m:t>
                          </m:r>
                          <m:r>
                            <a:rPr lang="en-US" altLang="ja-JP" sz="2000" b="1" i="1">
                              <a:latin typeface="Cambria Math"/>
                            </a:rPr>
                            <m:t>)</m:t>
                          </m:r>
                        </m:sub>
                      </m:sSub>
                      <m:r>
                        <a:rPr lang="en-US" altLang="ja-JP" sz="2000" i="1">
                          <a:latin typeface="Cambria Math"/>
                        </a:rPr>
                        <m:t>)</m:t>
                      </m:r>
                      <m:r>
                        <a:rPr lang="en-US" altLang="ja-JP" sz="2000" b="1">
                          <a:latin typeface="Cambria Math"/>
                        </a:rPr>
                        <m:t>𝐧</m:t>
                      </m:r>
                    </m:oMath>
                  </m:oMathPara>
                </a14:m>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27" name="正方形/長方形 26"/>
              <p:cNvSpPr>
                <a:spLocks noRot="1" noChangeAspect="1" noMove="1" noResize="1" noEditPoints="1" noAdjustHandles="1" noChangeArrowheads="1" noChangeShapeType="1" noTextEdit="1"/>
              </p:cNvSpPr>
              <p:nvPr/>
            </p:nvSpPr>
            <p:spPr>
              <a:xfrm>
                <a:off x="7336106" y="1788248"/>
                <a:ext cx="2266646" cy="678519"/>
              </a:xfrm>
              <a:prstGeom prst="rect">
                <a:avLst/>
              </a:prstGeom>
              <a:blipFill rotWithShape="0">
                <a:blip r:embed="rId19"/>
                <a:stretch>
                  <a:fillRect/>
                </a:stretch>
              </a:blipFill>
              <a:ln w="47625">
                <a:noFill/>
              </a:ln>
            </p:spPr>
            <p:txBody>
              <a:bodyPr/>
              <a:lstStyle/>
              <a:p>
                <a:r>
                  <a:rPr lang="ja-JP" altLang="en-US">
                    <a:noFill/>
                  </a:rPr>
                  <a:t> </a:t>
                </a:r>
              </a:p>
            </p:txBody>
          </p:sp>
        </mc:Fallback>
      </mc:AlternateContent>
      <p:grpSp>
        <p:nvGrpSpPr>
          <p:cNvPr id="28" name="グループ化 27"/>
          <p:cNvGrpSpPr/>
          <p:nvPr/>
        </p:nvGrpSpPr>
        <p:grpSpPr>
          <a:xfrm>
            <a:off x="5017869" y="2403364"/>
            <a:ext cx="3812475" cy="722505"/>
            <a:chOff x="3135771" y="3055780"/>
            <a:chExt cx="3812475" cy="722505"/>
          </a:xfrm>
        </p:grpSpPr>
        <mc:AlternateContent xmlns:mc="http://schemas.openxmlformats.org/markup-compatibility/2006" xmlns:a14="http://schemas.microsoft.com/office/drawing/2010/main">
          <mc:Choice Requires="a14">
            <p:sp>
              <p:nvSpPr>
                <p:cNvPr id="29" name="テキスト ボックス 28"/>
                <p:cNvSpPr txBox="1"/>
                <p:nvPr/>
              </p:nvSpPr>
              <p:spPr>
                <a:xfrm>
                  <a:off x="3135771" y="3255077"/>
                  <a:ext cx="2170607" cy="400110"/>
                </a:xfrm>
                <a:prstGeom prst="rect">
                  <a:avLst/>
                </a:prstGeom>
                <a:noFill/>
              </p:spPr>
              <p:txBody>
                <a:bodyPr wrap="square" rtlCol="0">
                  <a:spAutoFit/>
                </a:bodyPr>
                <a:lstStyle/>
                <a:p>
                  <a:pPr>
                    <a:spcBef>
                      <a:spcPts val="600"/>
                    </a:spcBef>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法線</a:t>
                  </a:r>
                  <a:r>
                    <a:rPr lang="en-US" altLang="ja-JP" sz="2000" b="1" dirty="0">
                      <a:latin typeface="メイリオ" panose="020B0604030504040204" pitchFamily="50" charset="-128"/>
                      <a:ea typeface="メイリオ" panose="020B0604030504040204" pitchFamily="50" charset="-128"/>
                      <a:cs typeface="メイリオ" panose="020B0604030504040204" pitchFamily="50" charset="-128"/>
                    </a:rPr>
                    <a:t>n</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は</a:t>
                  </a:r>
                  <a14:m>
                    <m:oMath xmlns:m="http://schemas.openxmlformats.org/officeDocument/2006/math">
                      <m:r>
                        <a:rPr lang="ja-JP" altLang="en-US" sz="2000" i="1">
                          <a:latin typeface="Cambria Math"/>
                        </a:rPr>
                        <m:t>𝜑</m:t>
                      </m:r>
                    </m:oMath>
                  </a14:m>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の勾配</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66" name="テキスト ボックス 65"/>
                <p:cNvSpPr txBox="1">
                  <a:spLocks noRot="1" noChangeAspect="1" noMove="1" noResize="1" noEditPoints="1" noAdjustHandles="1" noChangeArrowheads="1" noChangeShapeType="1" noTextEdit="1"/>
                </p:cNvSpPr>
                <p:nvPr/>
              </p:nvSpPr>
              <p:spPr>
                <a:xfrm>
                  <a:off x="3135771" y="3255077"/>
                  <a:ext cx="2170607" cy="400110"/>
                </a:xfrm>
                <a:prstGeom prst="rect">
                  <a:avLst/>
                </a:prstGeom>
                <a:blipFill rotWithShape="1">
                  <a:blip r:embed="rId9"/>
                  <a:stretch>
                    <a:fillRect l="-2809" t="-12121" b="-2727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0" name="正方形/長方形 29"/>
                <p:cNvSpPr/>
                <p:nvPr/>
              </p:nvSpPr>
              <p:spPr>
                <a:xfrm>
                  <a:off x="5464635" y="3055780"/>
                  <a:ext cx="1483611" cy="722505"/>
                </a:xfrm>
                <a:prstGeom prst="rect">
                  <a:avLst/>
                </a:prstGeom>
                <a:ln w="47625">
                  <a:noFill/>
                </a:ln>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2000" b="1">
                            <a:latin typeface="Cambria Math"/>
                          </a:rPr>
                          <m:t>𝐧</m:t>
                        </m:r>
                        <m:r>
                          <a:rPr lang="en-US" altLang="ja-JP" sz="2000" b="1">
                            <a:latin typeface="Cambria Math"/>
                          </a:rPr>
                          <m:t>= </m:t>
                        </m:r>
                        <m:f>
                          <m:fPr>
                            <m:ctrlPr>
                              <a:rPr lang="en-US" altLang="ja-JP" sz="2000" i="1">
                                <a:latin typeface="Cambria Math" panose="02040503050406030204" pitchFamily="18" charset="0"/>
                              </a:rPr>
                            </m:ctrlPr>
                          </m:fPr>
                          <m:num>
                            <m:r>
                              <a:rPr lang="ja-JP" altLang="en-US" sz="2000" i="1">
                                <a:latin typeface="Cambria Math"/>
                              </a:rPr>
                              <m:t>𝛻𝜑</m:t>
                            </m:r>
                          </m:num>
                          <m:den>
                            <m:r>
                              <a:rPr lang="en-US" altLang="ja-JP" sz="2000" i="1">
                                <a:latin typeface="Cambria Math"/>
                              </a:rPr>
                              <m:t>||</m:t>
                            </m:r>
                            <m:r>
                              <a:rPr lang="ja-JP" altLang="en-US" sz="2000" i="1">
                                <a:latin typeface="Cambria Math"/>
                              </a:rPr>
                              <m:t>𝛻𝜑</m:t>
                            </m:r>
                            <m:r>
                              <a:rPr lang="en-US" altLang="ja-JP" sz="2000" i="1">
                                <a:latin typeface="Cambria Math"/>
                              </a:rPr>
                              <m:t>||</m:t>
                            </m:r>
                          </m:den>
                        </m:f>
                      </m:oMath>
                    </m:oMathPara>
                  </a14:m>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67" name="正方形/長方形 66"/>
                <p:cNvSpPr>
                  <a:spLocks noRot="1" noChangeAspect="1" noMove="1" noResize="1" noEditPoints="1" noAdjustHandles="1" noChangeArrowheads="1" noChangeShapeType="1" noTextEdit="1"/>
                </p:cNvSpPr>
                <p:nvPr/>
              </p:nvSpPr>
              <p:spPr>
                <a:xfrm>
                  <a:off x="5464635" y="3055780"/>
                  <a:ext cx="1454757" cy="722505"/>
                </a:xfrm>
                <a:prstGeom prst="rect">
                  <a:avLst/>
                </a:prstGeom>
                <a:blipFill rotWithShape="0">
                  <a:blip r:embed="rId10"/>
                  <a:stretch>
                    <a:fillRect/>
                  </a:stretch>
                </a:blipFill>
                <a:ln w="47625">
                  <a:noFill/>
                </a:ln>
              </p:spPr>
              <p:txBody>
                <a:bodyPr/>
                <a:lstStyle/>
                <a:p>
                  <a:r>
                    <a:rPr lang="ja-JP" altLang="en-US">
                      <a:noFill/>
                    </a:rPr>
                    <a:t> </a:t>
                  </a:r>
                </a:p>
              </p:txBody>
            </p:sp>
          </mc:Fallback>
        </mc:AlternateContent>
      </p:grpSp>
      <p:grpSp>
        <p:nvGrpSpPr>
          <p:cNvPr id="31" name="グループ化 30"/>
          <p:cNvGrpSpPr/>
          <p:nvPr/>
        </p:nvGrpSpPr>
        <p:grpSpPr>
          <a:xfrm>
            <a:off x="1760952" y="4284055"/>
            <a:ext cx="8495169" cy="669927"/>
            <a:chOff x="184700" y="4030319"/>
            <a:chExt cx="8495169" cy="669927"/>
          </a:xfrm>
        </p:grpSpPr>
        <p:sp>
          <p:nvSpPr>
            <p:cNvPr id="32" name="テキスト ボックス 31"/>
            <p:cNvSpPr txBox="1"/>
            <p:nvPr/>
          </p:nvSpPr>
          <p:spPr>
            <a:xfrm>
              <a:off x="184700" y="4165227"/>
              <a:ext cx="1590311" cy="369332"/>
            </a:xfrm>
            <a:prstGeom prst="rect">
              <a:avLst/>
            </a:prstGeom>
            <a:noFill/>
          </p:spPr>
          <p:txBody>
            <a:bodyPr wrap="square" rtlCol="0">
              <a:spAutoFit/>
            </a:bodyPr>
            <a:lstStyle/>
            <a:p>
              <a:pPr>
                <a:spcBef>
                  <a:spcPts val="600"/>
                </a:spcBef>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整理する</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p:txBody>
        </p:sp>
        <mc:AlternateContent xmlns:mc="http://schemas.openxmlformats.org/markup-compatibility/2006" xmlns:a14="http://schemas.microsoft.com/office/drawing/2010/main">
          <mc:Choice Requires="a14">
            <p:sp>
              <p:nvSpPr>
                <p:cNvPr id="33" name="正方形/長方形 32"/>
                <p:cNvSpPr/>
                <p:nvPr/>
              </p:nvSpPr>
              <p:spPr>
                <a:xfrm>
                  <a:off x="1733338" y="4030319"/>
                  <a:ext cx="3995837" cy="6699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ja-JP" i="1">
                                <a:latin typeface="Cambria Math" panose="02040503050406030204" pitchFamily="18" charset="0"/>
                              </a:rPr>
                            </m:ctrlPr>
                          </m:fPr>
                          <m:num>
                            <m:r>
                              <a:rPr lang="ja-JP" altLang="en-US" i="1">
                                <a:latin typeface="Cambria Math"/>
                                <a:ea typeface="Cambria Math"/>
                              </a:rPr>
                              <m:t>𝜕</m:t>
                            </m:r>
                            <m:r>
                              <a:rPr lang="ja-JP" altLang="en-US" i="1">
                                <a:latin typeface="Cambria Math"/>
                              </a:rPr>
                              <m:t>𝜑</m:t>
                            </m:r>
                            <m:d>
                              <m:dPr>
                                <m:ctrlPr>
                                  <a:rPr lang="en-US" altLang="ja-JP" i="1">
                                    <a:latin typeface="Cambria Math" panose="02040503050406030204" pitchFamily="18" charset="0"/>
                                  </a:rPr>
                                </m:ctrlPr>
                              </m:dPr>
                              <m:e>
                                <m:sSub>
                                  <m:sSubPr>
                                    <m:ctrlPr>
                                      <a:rPr lang="en-US" altLang="ja-JP" i="1">
                                        <a:latin typeface="Cambria Math" panose="02040503050406030204" pitchFamily="18" charset="0"/>
                                      </a:rPr>
                                    </m:ctrlPr>
                                  </m:sSubPr>
                                  <m:e>
                                    <m:r>
                                      <a:rPr lang="en-US" altLang="ja-JP" i="1">
                                        <a:latin typeface="Cambria Math"/>
                                      </a:rPr>
                                      <m:t>𝑝</m:t>
                                    </m:r>
                                  </m:e>
                                  <m:sub>
                                    <m:r>
                                      <a:rPr lang="en-US" altLang="ja-JP" i="1">
                                        <a:latin typeface="Cambria Math"/>
                                      </a:rPr>
                                      <m:t>𝑥</m:t>
                                    </m:r>
                                  </m:sub>
                                </m:sSub>
                                <m:d>
                                  <m:dPr>
                                    <m:ctrlPr>
                                      <a:rPr lang="en-US" altLang="ja-JP" i="1">
                                        <a:latin typeface="Cambria Math" panose="02040503050406030204" pitchFamily="18" charset="0"/>
                                      </a:rPr>
                                    </m:ctrlPr>
                                  </m:dPr>
                                  <m:e>
                                    <m:r>
                                      <a:rPr lang="en-US" altLang="ja-JP" i="1">
                                        <a:latin typeface="Cambria Math"/>
                                      </a:rPr>
                                      <m:t>𝑡</m:t>
                                    </m:r>
                                  </m:e>
                                </m:d>
                                <m:r>
                                  <a:rPr lang="en-US" altLang="ja-JP" i="1">
                                    <a:latin typeface="Cambria Math"/>
                                  </a:rPr>
                                  <m:t>,</m:t>
                                </m:r>
                                <m:sSub>
                                  <m:sSubPr>
                                    <m:ctrlPr>
                                      <a:rPr lang="en-US" altLang="ja-JP" i="1">
                                        <a:latin typeface="Cambria Math" panose="02040503050406030204" pitchFamily="18" charset="0"/>
                                      </a:rPr>
                                    </m:ctrlPr>
                                  </m:sSubPr>
                                  <m:e>
                                    <m:r>
                                      <a:rPr lang="en-US" altLang="ja-JP" i="1">
                                        <a:latin typeface="Cambria Math"/>
                                      </a:rPr>
                                      <m:t>𝑝</m:t>
                                    </m:r>
                                  </m:e>
                                  <m:sub>
                                    <m:r>
                                      <a:rPr lang="en-US" altLang="ja-JP" i="1">
                                        <a:latin typeface="Cambria Math"/>
                                      </a:rPr>
                                      <m:t>𝑦</m:t>
                                    </m:r>
                                  </m:sub>
                                </m:sSub>
                                <m:d>
                                  <m:dPr>
                                    <m:ctrlPr>
                                      <a:rPr lang="en-US" altLang="ja-JP" i="1">
                                        <a:latin typeface="Cambria Math" panose="02040503050406030204" pitchFamily="18" charset="0"/>
                                      </a:rPr>
                                    </m:ctrlPr>
                                  </m:dPr>
                                  <m:e>
                                    <m:r>
                                      <a:rPr lang="en-US" altLang="ja-JP" i="1">
                                        <a:latin typeface="Cambria Math"/>
                                      </a:rPr>
                                      <m:t>𝑡</m:t>
                                    </m:r>
                                  </m:e>
                                </m:d>
                                <m:r>
                                  <a:rPr lang="en-US" altLang="ja-JP" i="1">
                                    <a:latin typeface="Cambria Math"/>
                                  </a:rPr>
                                  <m:t>,</m:t>
                                </m:r>
                                <m:r>
                                  <a:rPr lang="en-US" altLang="ja-JP" i="1">
                                    <a:latin typeface="Cambria Math"/>
                                  </a:rPr>
                                  <m:t>𝑡</m:t>
                                </m:r>
                              </m:e>
                            </m:d>
                          </m:num>
                          <m:den>
                            <m:r>
                              <a:rPr lang="ja-JP" altLang="en-US" i="1">
                                <a:latin typeface="Cambria Math"/>
                                <a:ea typeface="Cambria Math"/>
                              </a:rPr>
                              <m:t>𝜕</m:t>
                            </m:r>
                            <m:r>
                              <a:rPr lang="en-US" altLang="ja-JP" i="1">
                                <a:latin typeface="Cambria Math"/>
                                <a:ea typeface="Cambria Math"/>
                              </a:rPr>
                              <m:t>𝑡</m:t>
                            </m:r>
                          </m:den>
                        </m:f>
                        <m:r>
                          <a:rPr lang="en-US" altLang="ja-JP" i="1">
                            <a:latin typeface="Cambria Math"/>
                          </a:rPr>
                          <m:t>=−</m:t>
                        </m:r>
                        <m:r>
                          <a:rPr lang="en-US" altLang="ja-JP" i="1">
                            <a:latin typeface="Cambria Math"/>
                          </a:rPr>
                          <m:t>𝐹</m:t>
                        </m:r>
                        <m:r>
                          <a:rPr lang="en-US" altLang="ja-JP" i="1">
                            <a:latin typeface="Cambria Math"/>
                          </a:rPr>
                          <m:t>(</m:t>
                        </m:r>
                        <m:sSub>
                          <m:sSubPr>
                            <m:ctrlPr>
                              <a:rPr lang="en-US" altLang="ja-JP" b="1" i="1">
                                <a:latin typeface="Cambria Math" panose="02040503050406030204" pitchFamily="18" charset="0"/>
                              </a:rPr>
                            </m:ctrlPr>
                          </m:sSubPr>
                          <m:e>
                            <m:r>
                              <a:rPr lang="ja-JP" altLang="en-US" i="1">
                                <a:latin typeface="Cambria Math"/>
                              </a:rPr>
                              <m:t>𝜅</m:t>
                            </m:r>
                          </m:e>
                          <m:sub>
                            <m:r>
                              <a:rPr lang="en-US" altLang="ja-JP" b="1">
                                <a:latin typeface="Cambria Math"/>
                              </a:rPr>
                              <m:t>𝐩</m:t>
                            </m:r>
                            <m:r>
                              <a:rPr lang="en-US" altLang="ja-JP" b="1" i="1">
                                <a:latin typeface="Cambria Math"/>
                              </a:rPr>
                              <m:t>(</m:t>
                            </m:r>
                            <m:r>
                              <a:rPr lang="en-US" altLang="ja-JP" i="1">
                                <a:latin typeface="Cambria Math"/>
                              </a:rPr>
                              <m:t>𝑡</m:t>
                            </m:r>
                            <m:r>
                              <a:rPr lang="en-US" altLang="ja-JP" b="1" i="1">
                                <a:latin typeface="Cambria Math"/>
                              </a:rPr>
                              <m:t>)</m:t>
                            </m:r>
                          </m:sub>
                        </m:sSub>
                        <m:r>
                          <a:rPr lang="en-US" altLang="ja-JP" i="1">
                            <a:latin typeface="Cambria Math"/>
                          </a:rPr>
                          <m:t>)||</m:t>
                        </m:r>
                        <m:r>
                          <a:rPr lang="ja-JP" altLang="en-US" i="1">
                            <a:latin typeface="Cambria Math"/>
                          </a:rPr>
                          <m:t>𝛻𝜑</m:t>
                        </m:r>
                        <m:r>
                          <a:rPr lang="en-US" altLang="ja-JP" i="1">
                            <a:latin typeface="Cambria Math"/>
                          </a:rPr>
                          <m:t>||</m:t>
                        </m:r>
                      </m:oMath>
                    </m:oMathPara>
                  </a14:m>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11" name="正方形/長方形 10"/>
                <p:cNvSpPr>
                  <a:spLocks noRot="1" noChangeAspect="1" noMove="1" noResize="1" noEditPoints="1" noAdjustHandles="1" noChangeArrowheads="1" noChangeShapeType="1" noTextEdit="1"/>
                </p:cNvSpPr>
                <p:nvPr/>
              </p:nvSpPr>
              <p:spPr>
                <a:xfrm>
                  <a:off x="1733338" y="4030319"/>
                  <a:ext cx="3995837" cy="669927"/>
                </a:xfrm>
                <a:prstGeom prst="rect">
                  <a:avLst/>
                </a:prstGeom>
                <a:blipFill rotWithShape="1">
                  <a:blip r:embed="rId11"/>
                  <a:stretch>
                    <a:fillRect/>
                  </a:stretch>
                </a:blipFill>
              </p:spPr>
              <p:txBody>
                <a:bodyPr/>
                <a:lstStyle/>
                <a:p>
                  <a:r>
                    <a:rPr lang="ja-JP" altLang="en-US">
                      <a:noFill/>
                    </a:rPr>
                    <a:t> </a:t>
                  </a:r>
                </a:p>
              </p:txBody>
            </p:sp>
          </mc:Fallback>
        </mc:AlternateContent>
        <p:sp>
          <p:nvSpPr>
            <p:cNvPr id="34" name="正方形/長方形 33"/>
            <p:cNvSpPr/>
            <p:nvPr/>
          </p:nvSpPr>
          <p:spPr>
            <a:xfrm>
              <a:off x="5956046" y="4047969"/>
              <a:ext cx="2723823" cy="646331"/>
            </a:xfrm>
            <a:prstGeom prst="rect">
              <a:avLst/>
            </a:prstGeom>
          </p:spPr>
          <p:txBody>
            <a:bodyPr wrap="none">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この式は曲線上で成立</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変形の詳細は付録へ</a:t>
              </a:r>
            </a:p>
          </p:txBody>
        </p:sp>
      </p:grpSp>
      <p:grpSp>
        <p:nvGrpSpPr>
          <p:cNvPr id="35" name="グループ化 34"/>
          <p:cNvGrpSpPr/>
          <p:nvPr/>
        </p:nvGrpSpPr>
        <p:grpSpPr>
          <a:xfrm>
            <a:off x="1760953" y="5020551"/>
            <a:ext cx="8631639" cy="629852"/>
            <a:chOff x="184701" y="4766816"/>
            <a:chExt cx="8631639" cy="629852"/>
          </a:xfrm>
        </p:grpSpPr>
        <p:sp>
          <p:nvSpPr>
            <p:cNvPr id="36" name="テキスト ボックス 35"/>
            <p:cNvSpPr txBox="1"/>
            <p:nvPr/>
          </p:nvSpPr>
          <p:spPr>
            <a:xfrm>
              <a:off x="184701" y="4881687"/>
              <a:ext cx="1948900" cy="369332"/>
            </a:xfrm>
            <a:prstGeom prst="rect">
              <a:avLst/>
            </a:prstGeom>
            <a:noFill/>
          </p:spPr>
          <p:txBody>
            <a:bodyPr wrap="square" rtlCol="0">
              <a:spAutoFit/>
            </a:bodyPr>
            <a:lstStyle/>
            <a:p>
              <a:pPr>
                <a:spcBef>
                  <a:spcPts val="600"/>
                </a:spcBef>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全体に拡張</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p:txBody>
        </p:sp>
        <mc:AlternateContent xmlns:mc="http://schemas.openxmlformats.org/markup-compatibility/2006" xmlns:a14="http://schemas.microsoft.com/office/drawing/2010/main">
          <mc:Choice Requires="a14">
            <p:sp>
              <p:nvSpPr>
                <p:cNvPr id="37" name="正方形/長方形 36"/>
                <p:cNvSpPr/>
                <p:nvPr/>
              </p:nvSpPr>
              <p:spPr>
                <a:xfrm>
                  <a:off x="2534338" y="4766816"/>
                  <a:ext cx="2868991" cy="62985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ja-JP" i="1">
                                <a:latin typeface="Cambria Math" panose="02040503050406030204" pitchFamily="18" charset="0"/>
                              </a:rPr>
                            </m:ctrlPr>
                          </m:fPr>
                          <m:num>
                            <m:r>
                              <a:rPr lang="ja-JP" altLang="en-US" i="1">
                                <a:latin typeface="Cambria Math"/>
                                <a:ea typeface="Cambria Math"/>
                              </a:rPr>
                              <m:t>𝜕</m:t>
                            </m:r>
                            <m:r>
                              <a:rPr lang="ja-JP" altLang="en-US" i="1">
                                <a:latin typeface="Cambria Math"/>
                              </a:rPr>
                              <m:t>𝜑</m:t>
                            </m:r>
                            <m:d>
                              <m:dPr>
                                <m:ctrlPr>
                                  <a:rPr lang="en-US" altLang="ja-JP" i="1">
                                    <a:latin typeface="Cambria Math" panose="02040503050406030204" pitchFamily="18" charset="0"/>
                                  </a:rPr>
                                </m:ctrlPr>
                              </m:dPr>
                              <m:e>
                                <m:r>
                                  <a:rPr lang="en-US" altLang="ja-JP" i="1">
                                    <a:latin typeface="Cambria Math"/>
                                  </a:rPr>
                                  <m:t>𝑥</m:t>
                                </m:r>
                                <m:r>
                                  <a:rPr lang="en-US" altLang="ja-JP" i="1">
                                    <a:latin typeface="Cambria Math"/>
                                  </a:rPr>
                                  <m:t>,</m:t>
                                </m:r>
                                <m:r>
                                  <a:rPr lang="en-US" altLang="ja-JP" i="1">
                                    <a:latin typeface="Cambria Math"/>
                                  </a:rPr>
                                  <m:t>𝑦</m:t>
                                </m:r>
                                <m:r>
                                  <a:rPr lang="en-US" altLang="ja-JP" i="1">
                                    <a:latin typeface="Cambria Math"/>
                                  </a:rPr>
                                  <m:t>,</m:t>
                                </m:r>
                                <m:r>
                                  <a:rPr lang="en-US" altLang="ja-JP" i="1">
                                    <a:latin typeface="Cambria Math"/>
                                  </a:rPr>
                                  <m:t>𝑡</m:t>
                                </m:r>
                              </m:e>
                            </m:d>
                          </m:num>
                          <m:den>
                            <m:r>
                              <a:rPr lang="ja-JP" altLang="en-US" i="1">
                                <a:latin typeface="Cambria Math"/>
                                <a:ea typeface="Cambria Math"/>
                              </a:rPr>
                              <m:t>𝜕</m:t>
                            </m:r>
                            <m:r>
                              <a:rPr lang="en-US" altLang="ja-JP" i="1">
                                <a:latin typeface="Cambria Math"/>
                                <a:ea typeface="Cambria Math"/>
                              </a:rPr>
                              <m:t>𝑡</m:t>
                            </m:r>
                          </m:den>
                        </m:f>
                        <m:r>
                          <a:rPr lang="en-US" altLang="ja-JP" i="1">
                            <a:latin typeface="Cambria Math"/>
                          </a:rPr>
                          <m:t>=−</m:t>
                        </m:r>
                        <m:r>
                          <a:rPr lang="en-US" altLang="ja-JP" i="1">
                            <a:latin typeface="Cambria Math"/>
                          </a:rPr>
                          <m:t>𝐹</m:t>
                        </m:r>
                        <m:r>
                          <a:rPr lang="en-US" altLang="ja-JP" i="1">
                            <a:latin typeface="Cambria Math"/>
                          </a:rPr>
                          <m:t>(</m:t>
                        </m:r>
                        <m:r>
                          <a:rPr lang="ja-JP" altLang="en-US" i="1">
                            <a:latin typeface="Cambria Math"/>
                          </a:rPr>
                          <m:t>𝜅</m:t>
                        </m:r>
                        <m:r>
                          <a:rPr lang="en-US" altLang="ja-JP" i="1">
                            <a:latin typeface="Cambria Math"/>
                          </a:rPr>
                          <m:t>)||</m:t>
                        </m:r>
                        <m:r>
                          <a:rPr lang="ja-JP" altLang="en-US" i="1">
                            <a:latin typeface="Cambria Math"/>
                          </a:rPr>
                          <m:t>𝛻𝜑</m:t>
                        </m:r>
                        <m:r>
                          <a:rPr lang="en-US" altLang="ja-JP" i="1">
                            <a:latin typeface="Cambria Math"/>
                          </a:rPr>
                          <m:t>||</m:t>
                        </m:r>
                      </m:oMath>
                    </m:oMathPara>
                  </a14:m>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70" name="正方形/長方形 69"/>
                <p:cNvSpPr>
                  <a:spLocks noRot="1" noChangeAspect="1" noMove="1" noResize="1" noEditPoints="1" noAdjustHandles="1" noChangeArrowheads="1" noChangeShapeType="1" noTextEdit="1"/>
                </p:cNvSpPr>
                <p:nvPr/>
              </p:nvSpPr>
              <p:spPr>
                <a:xfrm>
                  <a:off x="2534338" y="4766816"/>
                  <a:ext cx="2868991" cy="629852"/>
                </a:xfrm>
                <a:prstGeom prst="rect">
                  <a:avLst/>
                </a:prstGeom>
                <a:blipFill rotWithShape="1">
                  <a:blip r:embed="rId12"/>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8" name="正方形/長方形 37"/>
                <p:cNvSpPr/>
                <p:nvPr/>
              </p:nvSpPr>
              <p:spPr>
                <a:xfrm>
                  <a:off x="5935528" y="4842397"/>
                  <a:ext cx="2880812" cy="369332"/>
                </a:xfrm>
                <a:prstGeom prst="rect">
                  <a:avLst/>
                </a:prstGeom>
              </p:spPr>
              <p:txBody>
                <a:bodyPr wrap="square">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a:t>
                  </a:r>
                  <a14:m>
                    <m:oMath xmlns:m="http://schemas.openxmlformats.org/officeDocument/2006/math">
                      <m:r>
                        <a:rPr lang="ja-JP" altLang="en-US" i="1">
                          <a:latin typeface="Cambria Math"/>
                        </a:rPr>
                        <m:t>𝜅</m:t>
                      </m:r>
                    </m:oMath>
                  </a14:m>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は内挿関数</a:t>
                  </a:r>
                  <a14:m>
                    <m:oMath xmlns:m="http://schemas.openxmlformats.org/officeDocument/2006/math">
                      <m:r>
                        <a:rPr lang="ja-JP" altLang="en-US" i="1">
                          <a:latin typeface="Cambria Math"/>
                        </a:rPr>
                        <m:t>𝜑</m:t>
                      </m:r>
                    </m:oMath>
                  </a14:m>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の曲率</a:t>
                  </a:r>
                </a:p>
              </p:txBody>
            </p:sp>
          </mc:Choice>
          <mc:Fallback xmlns="">
            <p:sp>
              <p:nvSpPr>
                <p:cNvPr id="13" name="正方形/長方形 12"/>
                <p:cNvSpPr>
                  <a:spLocks noRot="1" noChangeAspect="1" noMove="1" noResize="1" noEditPoints="1" noAdjustHandles="1" noChangeArrowheads="1" noChangeShapeType="1" noTextEdit="1"/>
                </p:cNvSpPr>
                <p:nvPr/>
              </p:nvSpPr>
              <p:spPr>
                <a:xfrm>
                  <a:off x="5935528" y="4842397"/>
                  <a:ext cx="2880812" cy="369332"/>
                </a:xfrm>
                <a:prstGeom prst="rect">
                  <a:avLst/>
                </a:prstGeom>
                <a:blipFill rotWithShape="1">
                  <a:blip r:embed="rId13"/>
                  <a:stretch>
                    <a:fillRect l="-1907" t="-13115" b="-19672"/>
                  </a:stretch>
                </a:blipFill>
              </p:spPr>
              <p:txBody>
                <a:bodyPr/>
                <a:lstStyle/>
                <a:p>
                  <a:r>
                    <a:rPr lang="ja-JP" altLang="en-US">
                      <a:noFill/>
                    </a:rPr>
                    <a:t> </a:t>
                  </a:r>
                </a:p>
              </p:txBody>
            </p:sp>
          </mc:Fallback>
        </mc:AlternateContent>
      </p:grpSp>
      <p:grpSp>
        <p:nvGrpSpPr>
          <p:cNvPr id="39" name="グループ化 38"/>
          <p:cNvGrpSpPr/>
          <p:nvPr/>
        </p:nvGrpSpPr>
        <p:grpSpPr>
          <a:xfrm>
            <a:off x="1760951" y="5824259"/>
            <a:ext cx="8939128" cy="746358"/>
            <a:chOff x="184700" y="5570524"/>
            <a:chExt cx="8939128" cy="746358"/>
          </a:xfrm>
        </p:grpSpPr>
        <p:sp>
          <p:nvSpPr>
            <p:cNvPr id="40" name="テキスト ボックス 39"/>
            <p:cNvSpPr txBox="1"/>
            <p:nvPr/>
          </p:nvSpPr>
          <p:spPr>
            <a:xfrm>
              <a:off x="184700" y="5570524"/>
              <a:ext cx="2558500" cy="723275"/>
            </a:xfrm>
            <a:prstGeom prst="rect">
              <a:avLst/>
            </a:prstGeom>
            <a:noFill/>
          </p:spPr>
          <p:txBody>
            <a:bodyPr wrap="square" rtlCol="0">
              <a:spAutoFit/>
            </a:bodyPr>
            <a:lstStyle/>
            <a:p>
              <a:pPr>
                <a:spcBef>
                  <a:spcPts val="600"/>
                </a:spcBef>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位置</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(x, y)</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と時刻</a:t>
              </a:r>
              <a:r>
                <a:rPr lang="en-US" altLang="ja-JP" i="1" dirty="0">
                  <a:latin typeface="メイリオ" panose="020B0604030504040204" pitchFamily="50" charset="-128"/>
                  <a:ea typeface="メイリオ" panose="020B0604030504040204" pitchFamily="50" charset="-128"/>
                  <a:cs typeface="メイリオ" panose="020B0604030504040204" pitchFamily="50" charset="-128"/>
                </a:rPr>
                <a:t>t</a:t>
              </a:r>
            </a:p>
            <a:p>
              <a:pPr>
                <a:spcBef>
                  <a:spcPts val="600"/>
                </a:spcBef>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について離散化</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p:txBody>
        </p:sp>
        <mc:AlternateContent xmlns:mc="http://schemas.openxmlformats.org/markup-compatibility/2006" xmlns:a14="http://schemas.microsoft.com/office/drawing/2010/main">
          <mc:Choice Requires="a14">
            <p:sp>
              <p:nvSpPr>
                <p:cNvPr id="41" name="正方形/長方形 40"/>
                <p:cNvSpPr/>
                <p:nvPr/>
              </p:nvSpPr>
              <p:spPr>
                <a:xfrm>
                  <a:off x="2189719" y="5629248"/>
                  <a:ext cx="4851161" cy="629852"/>
                </a:xfrm>
                <a:prstGeom prst="rect">
                  <a:avLst/>
                </a:prstGeom>
                <a:solidFill>
                  <a:schemeClr val="accent3">
                    <a:lumMod val="20000"/>
                    <a:lumOff val="80000"/>
                  </a:schemeClr>
                </a:solidFill>
                <a:ln w="63500">
                  <a:noFill/>
                </a:ln>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ja-JP" i="1">
                                <a:latin typeface="Cambria Math" panose="02040503050406030204" pitchFamily="18" charset="0"/>
                              </a:rPr>
                            </m:ctrlPr>
                          </m:fPr>
                          <m:num>
                            <m:r>
                              <a:rPr lang="ja-JP" altLang="en-US" i="1">
                                <a:latin typeface="Cambria Math"/>
                              </a:rPr>
                              <m:t>𝜑</m:t>
                            </m:r>
                            <m:d>
                              <m:dPr>
                                <m:ctrlPr>
                                  <a:rPr lang="en-US" altLang="ja-JP" i="1">
                                    <a:latin typeface="Cambria Math" panose="02040503050406030204" pitchFamily="18" charset="0"/>
                                  </a:rPr>
                                </m:ctrlPr>
                              </m:dPr>
                              <m:e>
                                <m:r>
                                  <a:rPr lang="en-US" altLang="ja-JP" i="1">
                                    <a:latin typeface="Cambria Math"/>
                                  </a:rPr>
                                  <m:t>𝑖</m:t>
                                </m:r>
                                <m:r>
                                  <a:rPr lang="en-US" altLang="ja-JP" i="1">
                                    <a:latin typeface="Cambria Math"/>
                                  </a:rPr>
                                  <m:t>,</m:t>
                                </m:r>
                                <m:r>
                                  <a:rPr lang="en-US" altLang="ja-JP" i="1">
                                    <a:latin typeface="Cambria Math"/>
                                  </a:rPr>
                                  <m:t>𝑗</m:t>
                                </m:r>
                                <m:r>
                                  <a:rPr lang="en-US" altLang="ja-JP" i="1">
                                    <a:latin typeface="Cambria Math"/>
                                  </a:rPr>
                                  <m:t>,</m:t>
                                </m:r>
                                <m:r>
                                  <a:rPr lang="en-US" altLang="ja-JP" i="1">
                                    <a:latin typeface="Cambria Math"/>
                                  </a:rPr>
                                  <m:t>𝑡</m:t>
                                </m:r>
                                <m:r>
                                  <a:rPr lang="en-US" altLang="ja-JP" i="1">
                                    <a:latin typeface="Cambria Math"/>
                                  </a:rPr>
                                  <m:t>+1</m:t>
                                </m:r>
                              </m:e>
                            </m:d>
                            <m:r>
                              <a:rPr lang="en-US" altLang="ja-JP" i="1">
                                <a:latin typeface="Cambria Math"/>
                              </a:rPr>
                              <m:t>−</m:t>
                            </m:r>
                            <m:r>
                              <a:rPr lang="ja-JP" altLang="en-US" i="1">
                                <a:latin typeface="Cambria Math"/>
                              </a:rPr>
                              <m:t>𝜑</m:t>
                            </m:r>
                            <m:d>
                              <m:dPr>
                                <m:ctrlPr>
                                  <a:rPr lang="en-US" altLang="ja-JP" i="1">
                                    <a:latin typeface="Cambria Math" panose="02040503050406030204" pitchFamily="18" charset="0"/>
                                  </a:rPr>
                                </m:ctrlPr>
                              </m:dPr>
                              <m:e>
                                <m:r>
                                  <a:rPr lang="en-US" altLang="ja-JP" i="1">
                                    <a:latin typeface="Cambria Math"/>
                                  </a:rPr>
                                  <m:t>𝑖</m:t>
                                </m:r>
                                <m:r>
                                  <a:rPr lang="en-US" altLang="ja-JP" i="1">
                                    <a:latin typeface="Cambria Math"/>
                                  </a:rPr>
                                  <m:t>,</m:t>
                                </m:r>
                                <m:r>
                                  <a:rPr lang="en-US" altLang="ja-JP" i="1">
                                    <a:latin typeface="Cambria Math"/>
                                  </a:rPr>
                                  <m:t>𝑗</m:t>
                                </m:r>
                                <m:r>
                                  <a:rPr lang="en-US" altLang="ja-JP" i="1">
                                    <a:latin typeface="Cambria Math"/>
                                  </a:rPr>
                                  <m:t>,</m:t>
                                </m:r>
                                <m:r>
                                  <a:rPr lang="en-US" altLang="ja-JP" i="1">
                                    <a:latin typeface="Cambria Math"/>
                                  </a:rPr>
                                  <m:t>𝑡</m:t>
                                </m:r>
                              </m:e>
                            </m:d>
                          </m:num>
                          <m:den>
                            <m:r>
                              <a:rPr lang="en-US" altLang="ja-JP" i="1">
                                <a:latin typeface="Cambria Math"/>
                              </a:rPr>
                              <m:t>h</m:t>
                            </m:r>
                          </m:den>
                        </m:f>
                        <m:r>
                          <a:rPr lang="en-US" altLang="ja-JP" i="1">
                            <a:latin typeface="Cambria Math"/>
                          </a:rPr>
                          <m:t>=−</m:t>
                        </m:r>
                        <m:r>
                          <a:rPr lang="en-US" altLang="ja-JP" i="1">
                            <a:latin typeface="Cambria Math"/>
                          </a:rPr>
                          <m:t>𝐹</m:t>
                        </m:r>
                        <m:d>
                          <m:dPr>
                            <m:ctrlPr>
                              <a:rPr lang="en-US" altLang="ja-JP" i="1">
                                <a:latin typeface="Cambria Math" panose="02040503050406030204" pitchFamily="18" charset="0"/>
                              </a:rPr>
                            </m:ctrlPr>
                          </m:dPr>
                          <m:e>
                            <m:sSub>
                              <m:sSubPr>
                                <m:ctrlPr>
                                  <a:rPr lang="en-US" altLang="ja-JP" i="1">
                                    <a:latin typeface="Cambria Math" panose="02040503050406030204" pitchFamily="18" charset="0"/>
                                  </a:rPr>
                                </m:ctrlPr>
                              </m:sSubPr>
                              <m:e>
                                <m:r>
                                  <a:rPr lang="ja-JP" altLang="en-US" i="1">
                                    <a:latin typeface="Cambria Math"/>
                                  </a:rPr>
                                  <m:t>𝜅</m:t>
                                </m:r>
                              </m:e>
                              <m:sub>
                                <m:r>
                                  <a:rPr lang="en-US" altLang="ja-JP" i="1">
                                    <a:latin typeface="Cambria Math"/>
                                  </a:rPr>
                                  <m:t>𝑖</m:t>
                                </m:r>
                                <m:r>
                                  <a:rPr lang="en-US" altLang="ja-JP" i="1">
                                    <a:latin typeface="Cambria Math"/>
                                  </a:rPr>
                                  <m:t>,</m:t>
                                </m:r>
                                <m:r>
                                  <a:rPr lang="en-US" altLang="ja-JP" i="1">
                                    <a:latin typeface="Cambria Math"/>
                                  </a:rPr>
                                  <m:t>𝑗</m:t>
                                </m:r>
                              </m:sub>
                            </m:sSub>
                          </m:e>
                        </m:d>
                        <m:r>
                          <a:rPr lang="en-US" altLang="ja-JP" i="1">
                            <a:latin typeface="Cambria Math"/>
                          </a:rPr>
                          <m:t>||</m:t>
                        </m:r>
                        <m:r>
                          <a:rPr lang="ja-JP" altLang="en-US" i="1">
                            <a:latin typeface="Cambria Math"/>
                          </a:rPr>
                          <m:t>𝛻𝜑</m:t>
                        </m:r>
                        <m:d>
                          <m:dPr>
                            <m:ctrlPr>
                              <a:rPr lang="en-US" altLang="ja-JP" i="1">
                                <a:latin typeface="Cambria Math" panose="02040503050406030204" pitchFamily="18" charset="0"/>
                              </a:rPr>
                            </m:ctrlPr>
                          </m:dPr>
                          <m:e>
                            <m:r>
                              <a:rPr lang="en-US" altLang="ja-JP" i="1">
                                <a:latin typeface="Cambria Math"/>
                              </a:rPr>
                              <m:t>𝑖</m:t>
                            </m:r>
                            <m:r>
                              <a:rPr lang="en-US" altLang="ja-JP" i="1">
                                <a:latin typeface="Cambria Math"/>
                              </a:rPr>
                              <m:t>,</m:t>
                            </m:r>
                            <m:r>
                              <a:rPr lang="en-US" altLang="ja-JP" i="1">
                                <a:latin typeface="Cambria Math"/>
                              </a:rPr>
                              <m:t>𝑗</m:t>
                            </m:r>
                            <m:r>
                              <a:rPr lang="en-US" altLang="ja-JP" i="1">
                                <a:latin typeface="Cambria Math" panose="02040503050406030204" pitchFamily="18" charset="0"/>
                              </a:rPr>
                              <m:t>,</m:t>
                            </m:r>
                            <m:r>
                              <a:rPr lang="en-US" altLang="ja-JP" i="1">
                                <a:latin typeface="Cambria Math" panose="02040503050406030204" pitchFamily="18" charset="0"/>
                              </a:rPr>
                              <m:t>𝑡</m:t>
                            </m:r>
                          </m:e>
                        </m:d>
                        <m:r>
                          <a:rPr lang="en-US" altLang="ja-JP" i="1">
                            <a:latin typeface="Cambria Math"/>
                          </a:rPr>
                          <m:t>||</m:t>
                        </m:r>
                      </m:oMath>
                    </m:oMathPara>
                  </a14:m>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41" name="正方形/長方形 40"/>
                <p:cNvSpPr>
                  <a:spLocks noRot="1" noChangeAspect="1" noMove="1" noResize="1" noEditPoints="1" noAdjustHandles="1" noChangeArrowheads="1" noChangeShapeType="1" noTextEdit="1"/>
                </p:cNvSpPr>
                <p:nvPr/>
              </p:nvSpPr>
              <p:spPr>
                <a:xfrm>
                  <a:off x="2189719" y="5629248"/>
                  <a:ext cx="4851161" cy="629852"/>
                </a:xfrm>
                <a:prstGeom prst="rect">
                  <a:avLst/>
                </a:prstGeom>
                <a:blipFill rotWithShape="0">
                  <a:blip r:embed="rId20"/>
                  <a:stretch>
                    <a:fillRect/>
                  </a:stretch>
                </a:blipFill>
                <a:ln w="63500">
                  <a:noFill/>
                </a:ln>
              </p:spPr>
              <p:txBody>
                <a:bodyPr/>
                <a:lstStyle/>
                <a:p>
                  <a:r>
                    <a:rPr lang="ja-JP" altLang="en-US">
                      <a:noFill/>
                    </a:rPr>
                    <a:t> </a:t>
                  </a:r>
                </a:p>
              </p:txBody>
            </p:sp>
          </mc:Fallback>
        </mc:AlternateContent>
        <p:sp>
          <p:nvSpPr>
            <p:cNvPr id="42" name="テキスト ボックス 41"/>
            <p:cNvSpPr txBox="1"/>
            <p:nvPr/>
          </p:nvSpPr>
          <p:spPr>
            <a:xfrm>
              <a:off x="6969760" y="5608996"/>
              <a:ext cx="2154068" cy="707886"/>
            </a:xfrm>
            <a:prstGeom prst="rect">
              <a:avLst/>
            </a:prstGeom>
            <a:noFill/>
          </p:spPr>
          <p:txBody>
            <a:bodyPr wrap="square" rtlCol="0">
              <a:spAutoFit/>
            </a:bodyPr>
            <a:lstStyle/>
            <a:p>
              <a:pPr>
                <a:spcBef>
                  <a:spcPts val="600"/>
                </a:spcBef>
              </a:pP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000" i="1" dirty="0" err="1">
                  <a:latin typeface="メイリオ" panose="020B0604030504040204" pitchFamily="50" charset="-128"/>
                  <a:ea typeface="メイリオ" panose="020B0604030504040204" pitchFamily="50" charset="-128"/>
                  <a:cs typeface="メイリオ" panose="020B0604030504040204" pitchFamily="50" charset="-128"/>
                </a:rPr>
                <a:t>i,j</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は画素位置</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000" i="1" dirty="0">
                  <a:latin typeface="メイリオ" panose="020B0604030504040204" pitchFamily="50" charset="-128"/>
                  <a:ea typeface="メイリオ" panose="020B0604030504040204" pitchFamily="50" charset="-128"/>
                  <a:cs typeface="メイリオ" panose="020B0604030504040204" pitchFamily="50" charset="-128"/>
                </a:rPr>
                <a:t>h</a:t>
              </a:r>
              <a:r>
                <a:rPr lang="ja-JP" altLang="en-US" sz="2000" dirty="0" err="1">
                  <a:latin typeface="メイリオ" panose="020B0604030504040204" pitchFamily="50" charset="-128"/>
                  <a:ea typeface="メイリオ" panose="020B0604030504040204" pitchFamily="50" charset="-128"/>
                  <a:cs typeface="メイリオ" panose="020B0604030504040204" pitchFamily="50" charset="-128"/>
                </a:rPr>
                <a:t>は微</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小時刻</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43" name="正方形/長方形 42"/>
          <p:cNvSpPr/>
          <p:nvPr/>
        </p:nvSpPr>
        <p:spPr>
          <a:xfrm>
            <a:off x="7527471" y="5054335"/>
            <a:ext cx="2644140" cy="4495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fld id="{F35DE295-420C-4265-BE54-AE59FA4027A6}" type="slidenum">
              <a:rPr lang="ja-JP" altLang="en-US" smtClean="0"/>
              <a:pPr/>
              <a:t>13</a:t>
            </a:fld>
            <a:endParaRPr lang="ja-JP" altLang="en-US"/>
          </a:p>
        </p:txBody>
      </p:sp>
      <p:sp>
        <p:nvSpPr>
          <p:cNvPr id="44" name="テキスト ボックス 43"/>
          <p:cNvSpPr txBox="1"/>
          <p:nvPr/>
        </p:nvSpPr>
        <p:spPr>
          <a:xfrm>
            <a:off x="10853633" y="-8897"/>
            <a:ext cx="1415772" cy="461665"/>
          </a:xfrm>
          <a:prstGeom prst="rect">
            <a:avLst/>
          </a:prstGeom>
          <a:noFill/>
        </p:spPr>
        <p:txBody>
          <a:bodyPr wrap="none" rtlCol="0">
            <a:spAutoFit/>
          </a:bodyPr>
          <a:lstStyle/>
          <a:p>
            <a:r>
              <a:rPr lang="ja-JP" altLang="en-US" sz="2400" dirty="0">
                <a:solidFill>
                  <a:srgbClr val="FF0000"/>
                </a:solidFill>
              </a:rPr>
              <a:t>参考資料</a:t>
            </a:r>
            <a:endParaRPr kumimoji="1" lang="ja-JP" altLang="en-US" sz="2400" dirty="0">
              <a:solidFill>
                <a:srgbClr val="FF0000"/>
              </a:solidFill>
            </a:endParaRPr>
          </a:p>
        </p:txBody>
      </p:sp>
    </p:spTree>
    <p:extLst>
      <p:ext uri="{BB962C8B-B14F-4D97-AF65-F5344CB8AC3E}">
        <p14:creationId xmlns:p14="http://schemas.microsoft.com/office/powerpoint/2010/main" val="1980706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fade">
                                      <p:cBhvr>
                                        <p:cTn id="39" dur="500"/>
                                        <p:tgtEl>
                                          <p:spTgt spid="4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fade">
                                      <p:cBhvr>
                                        <p:cTn id="4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4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コンテンツ プレースホルダー 3"/>
              <p:cNvSpPr txBox="1">
                <a:spLocks noGrp="1"/>
              </p:cNvSpPr>
              <p:nvPr>
                <p:ph idx="1"/>
              </p:nvPr>
            </p:nvSpPr>
            <p:spPr>
              <a:xfrm>
                <a:off x="1437642" y="217036"/>
                <a:ext cx="9718040" cy="3170099"/>
              </a:xfrm>
              <a:prstGeom prst="rect">
                <a:avLst/>
              </a:prstGeom>
              <a:noFill/>
            </p:spPr>
            <p:txBody>
              <a:bodyPr wrap="square" rtlCol="0">
                <a:spAutoFit/>
              </a:bodyPr>
              <a:lstStyle/>
              <a:p>
                <a:pPr>
                  <a:lnSpc>
                    <a:spcPct val="100000"/>
                  </a:lnSpc>
                  <a:spcBef>
                    <a:spcPts val="1200"/>
                  </a:spcBef>
                </a:pPr>
                <a:r>
                  <a:rPr lang="en-US" altLang="ja-JP" sz="2400" dirty="0"/>
                  <a:t>1. </a:t>
                </a:r>
                <a:r>
                  <a:rPr lang="ja-JP" altLang="en-US" sz="2400" dirty="0"/>
                  <a:t>初期曲線から初期スカラー場</a:t>
                </a:r>
                <a14:m>
                  <m:oMath xmlns:m="http://schemas.openxmlformats.org/officeDocument/2006/math">
                    <m:r>
                      <a:rPr lang="en-US" altLang="ja-JP" sz="2400">
                        <a:latin typeface="Cambria Math"/>
                      </a:rPr>
                      <m:t> </m:t>
                    </m:r>
                    <m:r>
                      <a:rPr lang="ja-JP" altLang="en-US" sz="2400" i="1">
                        <a:latin typeface="Cambria Math"/>
                      </a:rPr>
                      <m:t>𝜑</m:t>
                    </m:r>
                    <m:d>
                      <m:dPr>
                        <m:ctrlPr>
                          <a:rPr lang="en-US" altLang="ja-JP" sz="2400" i="1">
                            <a:latin typeface="Cambria Math" panose="02040503050406030204" pitchFamily="18" charset="0"/>
                          </a:rPr>
                        </m:ctrlPr>
                      </m:dPr>
                      <m:e>
                        <m:r>
                          <a:rPr lang="en-US" altLang="ja-JP" sz="2400" i="1">
                            <a:latin typeface="Cambria Math"/>
                          </a:rPr>
                          <m:t>𝑖</m:t>
                        </m:r>
                        <m:r>
                          <a:rPr lang="en-US" altLang="ja-JP" sz="2400" i="1">
                            <a:latin typeface="Cambria Math"/>
                          </a:rPr>
                          <m:t>,</m:t>
                        </m:r>
                        <m:r>
                          <a:rPr lang="en-US" altLang="ja-JP" sz="2400" i="1">
                            <a:latin typeface="Cambria Math"/>
                          </a:rPr>
                          <m:t>𝑗</m:t>
                        </m:r>
                        <m:r>
                          <a:rPr lang="en-US" altLang="ja-JP" sz="2400" i="1">
                            <a:latin typeface="Cambria Math"/>
                          </a:rPr>
                          <m:t>,0</m:t>
                        </m:r>
                      </m:e>
                    </m:d>
                  </m:oMath>
                </a14:m>
                <a:r>
                  <a:rPr lang="ja-JP" altLang="en-US" sz="2400" dirty="0"/>
                  <a:t> を構築 </a:t>
                </a:r>
                <a:endParaRPr lang="en-US" altLang="ja-JP" sz="2400" dirty="0"/>
              </a:p>
              <a:p>
                <a:pPr marL="0" indent="0">
                  <a:lnSpc>
                    <a:spcPct val="100000"/>
                  </a:lnSpc>
                  <a:spcBef>
                    <a:spcPts val="1200"/>
                  </a:spcBef>
                  <a:buNone/>
                </a:pPr>
                <a:r>
                  <a:rPr lang="ja-JP" altLang="en-US" sz="2400" dirty="0"/>
                  <a:t>　</a:t>
                </a:r>
                <a:r>
                  <a:rPr lang="en-US" altLang="ja-JP" sz="2400" dirty="0"/>
                  <a:t>  </a:t>
                </a:r>
                <a:r>
                  <a:rPr lang="en-US" altLang="ja-JP" sz="2000" dirty="0"/>
                  <a:t>(</a:t>
                </a:r>
                <a:r>
                  <a:rPr lang="en-US" altLang="ja-JP" sz="2000" i="1" dirty="0" err="1"/>
                  <a:t>i,j</a:t>
                </a:r>
                <a:r>
                  <a:rPr lang="ja-JP" altLang="en-US" sz="2000" dirty="0"/>
                  <a:t>は画素位置</a:t>
                </a:r>
                <a:r>
                  <a:rPr lang="en-US" altLang="ja-JP" sz="2000" dirty="0"/>
                  <a:t>,</a:t>
                </a:r>
                <a14:m>
                  <m:oMath xmlns:m="http://schemas.openxmlformats.org/officeDocument/2006/math">
                    <m:r>
                      <a:rPr lang="ja-JP" altLang="en-US" sz="2000" i="1">
                        <a:latin typeface="Cambria Math"/>
                      </a:rPr>
                      <m:t>𝜑</m:t>
                    </m:r>
                    <m:d>
                      <m:dPr>
                        <m:ctrlPr>
                          <a:rPr lang="en-US" altLang="ja-JP" sz="2000" i="1">
                            <a:latin typeface="Cambria Math" panose="02040503050406030204" pitchFamily="18" charset="0"/>
                          </a:rPr>
                        </m:ctrlPr>
                      </m:dPr>
                      <m:e>
                        <m:r>
                          <a:rPr lang="en-US" altLang="ja-JP" sz="2000" i="1">
                            <a:latin typeface="Cambria Math"/>
                          </a:rPr>
                          <m:t>𝑖</m:t>
                        </m:r>
                        <m:r>
                          <a:rPr lang="en-US" altLang="ja-JP" sz="2000" i="1">
                            <a:latin typeface="Cambria Math"/>
                          </a:rPr>
                          <m:t>,</m:t>
                        </m:r>
                        <m:r>
                          <a:rPr lang="en-US" altLang="ja-JP" sz="2000" i="1">
                            <a:latin typeface="Cambria Math"/>
                          </a:rPr>
                          <m:t>𝑗</m:t>
                        </m:r>
                        <m:r>
                          <a:rPr lang="en-US" altLang="ja-JP" sz="2000" i="1">
                            <a:latin typeface="Cambria Math"/>
                          </a:rPr>
                          <m:t>,0</m:t>
                        </m:r>
                      </m:e>
                    </m:d>
                  </m:oMath>
                </a14:m>
                <a:r>
                  <a:rPr lang="ja-JP" altLang="en-US" sz="2000" dirty="0"/>
                  <a:t>は初期曲線からの距離場</a:t>
                </a:r>
                <a:r>
                  <a:rPr lang="en-US" altLang="ja-JP" sz="2000" dirty="0"/>
                  <a:t>)</a:t>
                </a:r>
              </a:p>
              <a:p>
                <a:pPr>
                  <a:lnSpc>
                    <a:spcPct val="100000"/>
                  </a:lnSpc>
                  <a:spcBef>
                    <a:spcPts val="1200"/>
                  </a:spcBef>
                </a:pPr>
                <a:r>
                  <a:rPr lang="en-US" altLang="ja-JP" sz="2400" dirty="0"/>
                  <a:t>2. </a:t>
                </a:r>
                <a:r>
                  <a:rPr lang="ja-JP" altLang="en-US" sz="2400" dirty="0"/>
                  <a:t>変化が十分小さくなるまで時刻</a:t>
                </a:r>
                <a:r>
                  <a:rPr lang="en-US" altLang="ja-JP" sz="2400" i="1" dirty="0"/>
                  <a:t>t</a:t>
                </a:r>
                <a:r>
                  <a:rPr lang="ja-JP" altLang="en-US" sz="2400" dirty="0"/>
                  <a:t>を進め</a:t>
                </a:r>
                <a14:m>
                  <m:oMath xmlns:m="http://schemas.openxmlformats.org/officeDocument/2006/math">
                    <m:r>
                      <a:rPr lang="ja-JP" altLang="en-US" sz="2400" i="1">
                        <a:latin typeface="Cambria Math"/>
                      </a:rPr>
                      <m:t>𝜑</m:t>
                    </m:r>
                    <m:r>
                      <a:rPr lang="ja-JP" altLang="en-US" sz="2400" i="1">
                        <a:latin typeface="Cambria Math"/>
                      </a:rPr>
                      <m:t>を更新</m:t>
                    </m:r>
                  </m:oMath>
                </a14:m>
                <a:endParaRPr lang="en-US" altLang="ja-JP" sz="2400" dirty="0"/>
              </a:p>
              <a:p>
                <a:pPr>
                  <a:lnSpc>
                    <a:spcPct val="100000"/>
                  </a:lnSpc>
                  <a:spcBef>
                    <a:spcPts val="1200"/>
                  </a:spcBef>
                </a:pPr>
                <a:endParaRPr lang="en-US" altLang="ja-JP" sz="3600" dirty="0"/>
              </a:p>
              <a:p>
                <a:pPr lvl="6">
                  <a:lnSpc>
                    <a:spcPct val="100000"/>
                  </a:lnSpc>
                  <a:spcBef>
                    <a:spcPts val="1200"/>
                  </a:spcBef>
                </a:pPr>
                <a:endParaRPr lang="en-US" altLang="ja-JP" sz="1400" dirty="0"/>
              </a:p>
              <a:p>
                <a:pPr>
                  <a:lnSpc>
                    <a:spcPct val="100000"/>
                  </a:lnSpc>
                  <a:spcBef>
                    <a:spcPts val="1200"/>
                  </a:spcBef>
                </a:pPr>
                <a:r>
                  <a:rPr lang="en-US" altLang="ja-JP" sz="2400" dirty="0"/>
                  <a:t>3.  </a:t>
                </a:r>
                <a14:m>
                  <m:oMath xmlns:m="http://schemas.openxmlformats.org/officeDocument/2006/math">
                    <m:r>
                      <a:rPr lang="ja-JP" altLang="en-US" sz="2400" i="1">
                        <a:latin typeface="Cambria Math"/>
                      </a:rPr>
                      <m:t>𝜑</m:t>
                    </m:r>
                    <m:d>
                      <m:dPr>
                        <m:ctrlPr>
                          <a:rPr lang="en-US" altLang="ja-JP" sz="2400" i="1">
                            <a:latin typeface="Cambria Math" panose="02040503050406030204" pitchFamily="18" charset="0"/>
                          </a:rPr>
                        </m:ctrlPr>
                      </m:dPr>
                      <m:e>
                        <m:r>
                          <a:rPr lang="en-US" altLang="ja-JP" sz="2400" i="1">
                            <a:latin typeface="Cambria Math"/>
                          </a:rPr>
                          <m:t>𝑖</m:t>
                        </m:r>
                        <m:r>
                          <a:rPr lang="en-US" altLang="ja-JP" sz="2400" i="1">
                            <a:latin typeface="Cambria Math"/>
                          </a:rPr>
                          <m:t>,</m:t>
                        </m:r>
                        <m:r>
                          <a:rPr lang="en-US" altLang="ja-JP" sz="2400" i="1">
                            <a:latin typeface="Cambria Math"/>
                          </a:rPr>
                          <m:t>𝑗</m:t>
                        </m:r>
                        <m:r>
                          <a:rPr lang="en-US" altLang="ja-JP" sz="2400" i="1">
                            <a:latin typeface="Cambria Math"/>
                          </a:rPr>
                          <m:t>,</m:t>
                        </m:r>
                        <m:r>
                          <a:rPr lang="en-US" altLang="ja-JP" sz="2400" i="1">
                            <a:latin typeface="Cambria Math" panose="02040503050406030204" pitchFamily="18" charset="0"/>
                          </a:rPr>
                          <m:t>𝑡</m:t>
                        </m:r>
                      </m:e>
                    </m:d>
                  </m:oMath>
                </a14:m>
                <a:r>
                  <a:rPr lang="en-US" altLang="ja-JP" sz="2400" dirty="0"/>
                  <a:t> = 0 </a:t>
                </a:r>
                <a:r>
                  <a:rPr lang="ja-JP" altLang="en-US" sz="2400" dirty="0"/>
                  <a:t>である画素を境界として出力する</a:t>
                </a:r>
                <a:endParaRPr lang="en-US" altLang="ja-JP" sz="2400" dirty="0"/>
              </a:p>
            </p:txBody>
          </p:sp>
        </mc:Choice>
        <mc:Fallback xmlns="">
          <p:sp>
            <p:nvSpPr>
              <p:cNvPr id="4" name="コンテンツ プレースホルダー 3"/>
              <p:cNvSpPr txBox="1">
                <a:spLocks noGrp="1" noRot="1" noChangeAspect="1" noMove="1" noResize="1" noEditPoints="1" noAdjustHandles="1" noChangeArrowheads="1" noChangeShapeType="1" noTextEdit="1"/>
              </p:cNvSpPr>
              <p:nvPr>
                <p:ph idx="1"/>
              </p:nvPr>
            </p:nvSpPr>
            <p:spPr>
              <a:xfrm>
                <a:off x="1437642" y="217036"/>
                <a:ext cx="9718040" cy="3170099"/>
              </a:xfrm>
              <a:prstGeom prst="rect">
                <a:avLst/>
              </a:prstGeom>
              <a:blipFill rotWithShape="0">
                <a:blip r:embed="rId3"/>
                <a:stretch>
                  <a:fillRect l="-878" t="-1538" b="-1923"/>
                </a:stretch>
              </a:blipFill>
            </p:spPr>
            <p:txBody>
              <a:bodyPr/>
              <a:lstStyle/>
              <a:p>
                <a:r>
                  <a:rPr lang="ja-JP" altLang="en-US">
                    <a:noFill/>
                  </a:rPr>
                  <a:t> </a:t>
                </a:r>
              </a:p>
            </p:txBody>
          </p:sp>
        </mc:Fallback>
      </mc:AlternateContent>
      <p:grpSp>
        <p:nvGrpSpPr>
          <p:cNvPr id="5" name="グループ化 4"/>
          <p:cNvGrpSpPr/>
          <p:nvPr/>
        </p:nvGrpSpPr>
        <p:grpSpPr>
          <a:xfrm>
            <a:off x="2019055" y="1596025"/>
            <a:ext cx="9341006" cy="1102931"/>
            <a:chOff x="295835" y="2386110"/>
            <a:chExt cx="9341006" cy="1102931"/>
          </a:xfrm>
        </p:grpSpPr>
        <mc:AlternateContent xmlns:mc="http://schemas.openxmlformats.org/markup-compatibility/2006" xmlns:a14="http://schemas.microsoft.com/office/drawing/2010/main">
          <mc:Choice Requires="a14">
            <p:sp>
              <p:nvSpPr>
                <p:cNvPr id="6" name="正方形/長方形 5"/>
                <p:cNvSpPr/>
                <p:nvPr/>
              </p:nvSpPr>
              <p:spPr>
                <a:xfrm>
                  <a:off x="295835" y="2576462"/>
                  <a:ext cx="5611408" cy="679032"/>
                </a:xfrm>
                <a:prstGeom prst="rect">
                  <a:avLst/>
                </a:prstGeom>
                <a:ln w="63500">
                  <a:solidFill>
                    <a:srgbClr val="FFC000"/>
                  </a:solidFill>
                </a:ln>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ja-JP" i="1">
                                <a:latin typeface="Cambria Math" panose="02040503050406030204" pitchFamily="18" charset="0"/>
                              </a:rPr>
                            </m:ctrlPr>
                          </m:fPr>
                          <m:num>
                            <m:r>
                              <a:rPr lang="ja-JP" altLang="en-US" i="1">
                                <a:latin typeface="Cambria Math"/>
                              </a:rPr>
                              <m:t>𝜑</m:t>
                            </m:r>
                            <m:d>
                              <m:dPr>
                                <m:ctrlPr>
                                  <a:rPr lang="en-US" altLang="ja-JP" i="1">
                                    <a:latin typeface="Cambria Math" panose="02040503050406030204" pitchFamily="18" charset="0"/>
                                  </a:rPr>
                                </m:ctrlPr>
                              </m:dPr>
                              <m:e>
                                <m:r>
                                  <a:rPr lang="en-US" altLang="ja-JP" i="1">
                                    <a:latin typeface="Cambria Math"/>
                                  </a:rPr>
                                  <m:t>𝑖</m:t>
                                </m:r>
                                <m:r>
                                  <a:rPr lang="en-US" altLang="ja-JP" i="1">
                                    <a:latin typeface="Cambria Math"/>
                                  </a:rPr>
                                  <m:t>,</m:t>
                                </m:r>
                                <m:r>
                                  <a:rPr lang="en-US" altLang="ja-JP" i="1">
                                    <a:latin typeface="Cambria Math"/>
                                  </a:rPr>
                                  <m:t>𝑗</m:t>
                                </m:r>
                                <m:r>
                                  <a:rPr lang="en-US" altLang="ja-JP" i="1">
                                    <a:latin typeface="Cambria Math"/>
                                  </a:rPr>
                                  <m:t>,</m:t>
                                </m:r>
                                <m:r>
                                  <a:rPr lang="en-US" altLang="ja-JP" i="1">
                                    <a:latin typeface="Cambria Math"/>
                                  </a:rPr>
                                  <m:t>𝑡</m:t>
                                </m:r>
                                <m:r>
                                  <a:rPr lang="en-US" altLang="ja-JP" i="1">
                                    <a:latin typeface="Cambria Math"/>
                                  </a:rPr>
                                  <m:t>+1</m:t>
                                </m:r>
                              </m:e>
                            </m:d>
                            <m:r>
                              <a:rPr lang="en-US" altLang="ja-JP" i="1">
                                <a:latin typeface="Cambria Math"/>
                              </a:rPr>
                              <m:t>−</m:t>
                            </m:r>
                            <m:r>
                              <a:rPr lang="ja-JP" altLang="en-US" i="1">
                                <a:latin typeface="Cambria Math"/>
                              </a:rPr>
                              <m:t>𝜑</m:t>
                            </m:r>
                            <m:d>
                              <m:dPr>
                                <m:ctrlPr>
                                  <a:rPr lang="en-US" altLang="ja-JP" i="1">
                                    <a:latin typeface="Cambria Math" panose="02040503050406030204" pitchFamily="18" charset="0"/>
                                  </a:rPr>
                                </m:ctrlPr>
                              </m:dPr>
                              <m:e>
                                <m:r>
                                  <a:rPr lang="en-US" altLang="ja-JP" i="1">
                                    <a:latin typeface="Cambria Math"/>
                                  </a:rPr>
                                  <m:t>𝑖</m:t>
                                </m:r>
                                <m:r>
                                  <a:rPr lang="en-US" altLang="ja-JP" i="1">
                                    <a:latin typeface="Cambria Math"/>
                                  </a:rPr>
                                  <m:t>,</m:t>
                                </m:r>
                                <m:r>
                                  <a:rPr lang="en-US" altLang="ja-JP" i="1">
                                    <a:latin typeface="Cambria Math"/>
                                  </a:rPr>
                                  <m:t>𝑗</m:t>
                                </m:r>
                                <m:r>
                                  <a:rPr lang="en-US" altLang="ja-JP" i="1">
                                    <a:latin typeface="Cambria Math"/>
                                  </a:rPr>
                                  <m:t>,</m:t>
                                </m:r>
                                <m:r>
                                  <a:rPr lang="en-US" altLang="ja-JP" i="1">
                                    <a:latin typeface="Cambria Math"/>
                                  </a:rPr>
                                  <m:t>𝑡</m:t>
                                </m:r>
                              </m:e>
                            </m:d>
                          </m:num>
                          <m:den>
                            <m:r>
                              <a:rPr lang="en-US" altLang="ja-JP" i="1">
                                <a:latin typeface="Cambria Math"/>
                              </a:rPr>
                              <m:t>h</m:t>
                            </m:r>
                          </m:den>
                        </m:f>
                        <m:r>
                          <a:rPr lang="en-US" altLang="ja-JP" i="1">
                            <a:latin typeface="Cambria Math"/>
                          </a:rPr>
                          <m:t>=−</m:t>
                        </m:r>
                        <m:f>
                          <m:fPr>
                            <m:ctrlPr>
                              <a:rPr lang="en-US" altLang="ja-JP" i="1">
                                <a:latin typeface="Cambria Math" panose="02040503050406030204" pitchFamily="18" charset="0"/>
                              </a:rPr>
                            </m:ctrlPr>
                          </m:fPr>
                          <m:num>
                            <m:r>
                              <a:rPr lang="en-US" altLang="ja-JP" i="1">
                                <a:latin typeface="Cambria Math"/>
                              </a:rPr>
                              <m:t>𝑎</m:t>
                            </m:r>
                            <m:r>
                              <a:rPr lang="en-US" altLang="ja-JP" i="1">
                                <a:latin typeface="Cambria Math"/>
                              </a:rPr>
                              <m:t> −</m:t>
                            </m:r>
                            <m:r>
                              <a:rPr lang="en-US" altLang="ja-JP" i="1">
                                <a:latin typeface="Cambria Math"/>
                              </a:rPr>
                              <m:t>𝑏</m:t>
                            </m:r>
                            <m:sSub>
                              <m:sSubPr>
                                <m:ctrlPr>
                                  <a:rPr lang="en-US" altLang="ja-JP" i="1">
                                    <a:latin typeface="Cambria Math" panose="02040503050406030204" pitchFamily="18" charset="0"/>
                                  </a:rPr>
                                </m:ctrlPr>
                              </m:sSubPr>
                              <m:e>
                                <m:r>
                                  <a:rPr lang="ja-JP" altLang="en-US" i="1">
                                    <a:latin typeface="Cambria Math"/>
                                  </a:rPr>
                                  <m:t>𝜅</m:t>
                                </m:r>
                              </m:e>
                              <m:sub>
                                <m:r>
                                  <a:rPr lang="en-US" altLang="ja-JP" i="1">
                                    <a:latin typeface="Cambria Math"/>
                                  </a:rPr>
                                  <m:t>𝑖</m:t>
                                </m:r>
                                <m:r>
                                  <a:rPr lang="en-US" altLang="ja-JP" i="1">
                                    <a:latin typeface="Cambria Math"/>
                                  </a:rPr>
                                  <m:t>,</m:t>
                                </m:r>
                                <m:r>
                                  <a:rPr lang="en-US" altLang="ja-JP" i="1">
                                    <a:latin typeface="Cambria Math"/>
                                  </a:rPr>
                                  <m:t>𝑗</m:t>
                                </m:r>
                              </m:sub>
                            </m:sSub>
                          </m:num>
                          <m:den>
                            <m:r>
                              <a:rPr lang="en-US" altLang="ja-JP" i="1">
                                <a:latin typeface="Cambria Math"/>
                              </a:rPr>
                              <m:t>1+</m:t>
                            </m:r>
                            <m:d>
                              <m:dPr>
                                <m:begChr m:val="‖"/>
                                <m:endChr m:val="‖"/>
                                <m:ctrlPr>
                                  <a:rPr lang="en-US" altLang="ja-JP" i="1">
                                    <a:latin typeface="Cambria Math" panose="02040503050406030204" pitchFamily="18" charset="0"/>
                                  </a:rPr>
                                </m:ctrlPr>
                              </m:dPr>
                              <m:e>
                                <m:r>
                                  <a:rPr lang="en-US" altLang="ja-JP" i="1">
                                    <a:latin typeface="Cambria Math"/>
                                    <a:ea typeface="Cambria Math"/>
                                  </a:rPr>
                                  <m:t>𝛻</m:t>
                                </m:r>
                                <m:r>
                                  <a:rPr lang="en-US" altLang="ja-JP" i="1">
                                    <a:latin typeface="Cambria Math"/>
                                    <a:ea typeface="Cambria Math"/>
                                  </a:rPr>
                                  <m:t>(</m:t>
                                </m:r>
                                <m:r>
                                  <a:rPr lang="en-US" altLang="ja-JP" i="1">
                                    <a:latin typeface="Cambria Math"/>
                                    <a:ea typeface="Cambria Math"/>
                                  </a:rPr>
                                  <m:t>𝐺</m:t>
                                </m:r>
                                <m:r>
                                  <a:rPr lang="en-US" altLang="ja-JP" i="1">
                                    <a:latin typeface="Cambria Math"/>
                                    <a:ea typeface="Cambria Math"/>
                                  </a:rPr>
                                  <m:t>⨂</m:t>
                                </m:r>
                                <m:r>
                                  <a:rPr lang="en-US" altLang="ja-JP" i="1">
                                    <a:latin typeface="Cambria Math"/>
                                    <a:ea typeface="Cambria Math"/>
                                  </a:rPr>
                                  <m:t>𝐼</m:t>
                                </m:r>
                                <m:r>
                                  <a:rPr lang="en-US" altLang="ja-JP" i="1">
                                    <a:latin typeface="Cambria Math"/>
                                    <a:ea typeface="Cambria Math"/>
                                  </a:rPr>
                                  <m:t>(</m:t>
                                </m:r>
                                <m:r>
                                  <a:rPr lang="en-US" altLang="ja-JP" i="1">
                                    <a:latin typeface="Cambria Math"/>
                                    <a:ea typeface="Cambria Math"/>
                                  </a:rPr>
                                  <m:t>𝑖</m:t>
                                </m:r>
                                <m:r>
                                  <a:rPr lang="en-US" altLang="ja-JP" i="1">
                                    <a:latin typeface="Cambria Math"/>
                                    <a:ea typeface="Cambria Math"/>
                                  </a:rPr>
                                  <m:t>,</m:t>
                                </m:r>
                                <m:r>
                                  <a:rPr lang="en-US" altLang="ja-JP" i="1">
                                    <a:latin typeface="Cambria Math"/>
                                    <a:ea typeface="Cambria Math"/>
                                  </a:rPr>
                                  <m:t>𝑗</m:t>
                                </m:r>
                                <m:r>
                                  <a:rPr lang="en-US" altLang="ja-JP" i="1">
                                    <a:latin typeface="Cambria Math"/>
                                    <a:ea typeface="Cambria Math"/>
                                  </a:rPr>
                                  <m:t>))</m:t>
                                </m:r>
                              </m:e>
                            </m:d>
                          </m:den>
                        </m:f>
                        <m:r>
                          <a:rPr lang="en-US" altLang="ja-JP" i="1">
                            <a:latin typeface="Cambria Math"/>
                          </a:rPr>
                          <m:t>||</m:t>
                        </m:r>
                        <m:r>
                          <a:rPr lang="ja-JP" altLang="en-US" i="1">
                            <a:latin typeface="Cambria Math"/>
                          </a:rPr>
                          <m:t>𝛻𝜑</m:t>
                        </m:r>
                        <m:r>
                          <a:rPr lang="en-US" altLang="ja-JP" i="1">
                            <a:latin typeface="Cambria Math"/>
                          </a:rPr>
                          <m:t>||</m:t>
                        </m:r>
                      </m:oMath>
                    </m:oMathPara>
                  </a14:m>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77" name="正方形/長方形 76"/>
                <p:cNvSpPr>
                  <a:spLocks noRot="1" noChangeAspect="1" noMove="1" noResize="1" noEditPoints="1" noAdjustHandles="1" noChangeArrowheads="1" noChangeShapeType="1" noTextEdit="1"/>
                </p:cNvSpPr>
                <p:nvPr/>
              </p:nvSpPr>
              <p:spPr>
                <a:xfrm>
                  <a:off x="295835" y="2576462"/>
                  <a:ext cx="5611408" cy="679032"/>
                </a:xfrm>
                <a:prstGeom prst="rect">
                  <a:avLst/>
                </a:prstGeom>
                <a:blipFill rotWithShape="1">
                  <a:blip r:embed="rId4"/>
                  <a:stretch>
                    <a:fillRect/>
                  </a:stretch>
                </a:blipFill>
                <a:ln w="63500">
                  <a:solidFill>
                    <a:srgbClr val="FFC000"/>
                  </a:solid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 name="正方形/長方形 6"/>
                <p:cNvSpPr/>
                <p:nvPr/>
              </p:nvSpPr>
              <p:spPr>
                <a:xfrm>
                  <a:off x="6179145" y="2386110"/>
                  <a:ext cx="3457696" cy="1102931"/>
                </a:xfrm>
                <a:prstGeom prst="rect">
                  <a:avLst/>
                </a:prstGeom>
              </p:spPr>
              <p:txBody>
                <a:bodyPr wrap="square">
                  <a:spAutoFit/>
                </a:bodyPr>
                <a:lstStyle/>
                <a:p>
                  <a:pPr>
                    <a:spcBef>
                      <a:spcPts val="600"/>
                    </a:spcBef>
                  </a:pPr>
                  <a:r>
                    <a:rPr lang="en-US" altLang="ja-JP" i="1" dirty="0">
                      <a:latin typeface="メイリオ" panose="020B0604030504040204" pitchFamily="50" charset="-128"/>
                      <a:ea typeface="メイリオ" panose="020B0604030504040204" pitchFamily="50" charset="-128"/>
                      <a:cs typeface="メイリオ" panose="020B0604030504040204" pitchFamily="50" charset="-128"/>
                    </a:rPr>
                    <a:t>a, b</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はパラメータ</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 </a:t>
                  </a:r>
                </a:p>
                <a:p>
                  <a:pPr>
                    <a:spcBef>
                      <a:spcPts val="600"/>
                    </a:spcBef>
                  </a:pPr>
                  <a14:m>
                    <m:oMath xmlns:m="http://schemas.openxmlformats.org/officeDocument/2006/math">
                      <m:sSub>
                        <m:sSubPr>
                          <m:ctrlPr>
                            <a:rPr lang="en-US" altLang="ja-JP" i="1">
                              <a:latin typeface="Cambria Math" panose="02040503050406030204" pitchFamily="18" charset="0"/>
                            </a:rPr>
                          </m:ctrlPr>
                        </m:sSubPr>
                        <m:e>
                          <m:r>
                            <m:rPr>
                              <m:sty m:val="p"/>
                            </m:rPr>
                            <a:rPr lang="ja-JP" altLang="en-US">
                              <a:latin typeface="Cambria Math"/>
                            </a:rPr>
                            <m:t>κ</m:t>
                          </m:r>
                        </m:e>
                        <m:sub>
                          <m:r>
                            <m:rPr>
                              <m:sty m:val="p"/>
                            </m:rPr>
                            <a:rPr lang="en-US" altLang="ja-JP">
                              <a:latin typeface="Cambria Math"/>
                            </a:rPr>
                            <m:t>i</m:t>
                          </m:r>
                          <m:r>
                            <a:rPr lang="en-US" altLang="ja-JP">
                              <a:latin typeface="Cambria Math"/>
                            </a:rPr>
                            <m:t>,</m:t>
                          </m:r>
                          <m:r>
                            <m:rPr>
                              <m:sty m:val="p"/>
                            </m:rPr>
                            <a:rPr lang="en-US" altLang="ja-JP">
                              <a:latin typeface="Cambria Math"/>
                            </a:rPr>
                            <m:t>j</m:t>
                          </m:r>
                        </m:sub>
                      </m:sSub>
                    </m:oMath>
                  </a14:m>
                  <a:r>
                    <a:rPr lang="en-US" altLang="ja-JP" dirty="0">
                      <a:latin typeface="メイリオ" panose="020B0604030504040204" pitchFamily="50" charset="-128"/>
                      <a:ea typeface="メイリオ" panose="020B0604030504040204" pitchFamily="50" charset="-128"/>
                      <a:cs typeface="メイリオ" panose="020B0604030504040204" pitchFamily="50" charset="-128"/>
                    </a:rPr>
                    <a:t> &gt; a/b</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なら正方向に進む</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pPr>
                    <a:spcBef>
                      <a:spcPts val="600"/>
                    </a:spcBef>
                  </a:pP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エッジ部分では変化が遅い</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15" name="正方形/長方形 14"/>
                <p:cNvSpPr>
                  <a:spLocks noRot="1" noChangeAspect="1" noMove="1" noResize="1" noEditPoints="1" noAdjustHandles="1" noChangeArrowheads="1" noChangeShapeType="1" noTextEdit="1"/>
                </p:cNvSpPr>
                <p:nvPr/>
              </p:nvSpPr>
              <p:spPr>
                <a:xfrm>
                  <a:off x="6179145" y="2386110"/>
                  <a:ext cx="3457696" cy="1102931"/>
                </a:xfrm>
                <a:prstGeom prst="rect">
                  <a:avLst/>
                </a:prstGeom>
                <a:blipFill rotWithShape="0">
                  <a:blip r:embed="rId5"/>
                  <a:stretch>
                    <a:fillRect l="-1587" t="-2762" b="-8287"/>
                  </a:stretch>
                </a:blipFill>
              </p:spPr>
              <p:txBody>
                <a:bodyPr/>
                <a:lstStyle/>
                <a:p>
                  <a:r>
                    <a:rPr lang="ja-JP" altLang="en-US">
                      <a:noFill/>
                    </a:rPr>
                    <a:t> </a:t>
                  </a:r>
                </a:p>
              </p:txBody>
            </p:sp>
          </mc:Fallback>
        </mc:AlternateContent>
      </p:grpSp>
      <p:grpSp>
        <p:nvGrpSpPr>
          <p:cNvPr id="9" name="グループ化 8"/>
          <p:cNvGrpSpPr/>
          <p:nvPr/>
        </p:nvGrpSpPr>
        <p:grpSpPr>
          <a:xfrm>
            <a:off x="1405712" y="3496228"/>
            <a:ext cx="8524607" cy="1469646"/>
            <a:chOff x="-16148768" y="6555581"/>
            <a:chExt cx="26077656" cy="4495800"/>
          </a:xfrm>
        </p:grpSpPr>
        <p:pic>
          <p:nvPicPr>
            <p:cNvPr id="15"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148768" y="6555581"/>
              <a:ext cx="5981700"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25326" y="6727031"/>
              <a:ext cx="6038850" cy="4152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50490" y="6727031"/>
              <a:ext cx="5943600" cy="415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51938" y="6598443"/>
              <a:ext cx="6076950" cy="441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スライド番号プレースホルダー 1"/>
          <p:cNvSpPr>
            <a:spLocks noGrp="1"/>
          </p:cNvSpPr>
          <p:nvPr>
            <p:ph type="sldNum" sz="quarter" idx="12"/>
          </p:nvPr>
        </p:nvSpPr>
        <p:spPr/>
        <p:txBody>
          <a:bodyPr/>
          <a:lstStyle/>
          <a:p>
            <a:fld id="{F35DE295-420C-4265-BE54-AE59FA4027A6}" type="slidenum">
              <a:rPr lang="ja-JP" altLang="en-US" smtClean="0"/>
              <a:pPr/>
              <a:t>14</a:t>
            </a:fld>
            <a:endParaRPr lang="ja-JP" altLang="en-US"/>
          </a:p>
        </p:txBody>
      </p:sp>
      <p:sp>
        <p:nvSpPr>
          <p:cNvPr id="13" name="テキスト ボックス 12"/>
          <p:cNvSpPr txBox="1"/>
          <p:nvPr/>
        </p:nvSpPr>
        <p:spPr>
          <a:xfrm>
            <a:off x="10853633" y="-8897"/>
            <a:ext cx="1415772" cy="461665"/>
          </a:xfrm>
          <a:prstGeom prst="rect">
            <a:avLst/>
          </a:prstGeom>
          <a:noFill/>
        </p:spPr>
        <p:txBody>
          <a:bodyPr wrap="none" rtlCol="0">
            <a:spAutoFit/>
          </a:bodyPr>
          <a:lstStyle/>
          <a:p>
            <a:r>
              <a:rPr lang="ja-JP" altLang="en-US" sz="2400" dirty="0">
                <a:solidFill>
                  <a:srgbClr val="FF0000"/>
                </a:solidFill>
              </a:rPr>
              <a:t>参考資料</a:t>
            </a:r>
            <a:endParaRPr kumimoji="1" lang="ja-JP" altLang="en-US" sz="2400" dirty="0">
              <a:solidFill>
                <a:srgbClr val="FF0000"/>
              </a:solidFill>
            </a:endParaRPr>
          </a:p>
        </p:txBody>
      </p:sp>
    </p:spTree>
    <p:extLst>
      <p:ext uri="{BB962C8B-B14F-4D97-AF65-F5344CB8AC3E}">
        <p14:creationId xmlns:p14="http://schemas.microsoft.com/office/powerpoint/2010/main" val="34451022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下矢印 25"/>
          <p:cNvSpPr/>
          <p:nvPr/>
        </p:nvSpPr>
        <p:spPr>
          <a:xfrm rot="16200000">
            <a:off x="5604542" y="3027862"/>
            <a:ext cx="861060" cy="815340"/>
          </a:xfrm>
          <a:prstGeom prst="down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正方形/長方形 27"/>
          <p:cNvSpPr/>
          <p:nvPr/>
        </p:nvSpPr>
        <p:spPr>
          <a:xfrm>
            <a:off x="4766782" y="185043"/>
            <a:ext cx="2492990" cy="646331"/>
          </a:xfrm>
          <a:prstGeom prst="rect">
            <a:avLst/>
          </a:prstGeom>
        </p:spPr>
        <p:txBody>
          <a:bodyPr wrap="none">
            <a:spAutoFit/>
          </a:bodyPr>
          <a:lstStyle/>
          <a:p>
            <a:r>
              <a:rPr lang="ja-JP" altLang="en-US" sz="3600" b="1" dirty="0">
                <a:latin typeface="メイリオ" panose="020B0604030504040204" pitchFamily="50" charset="-128"/>
                <a:ea typeface="メイリオ" panose="020B0604030504040204" pitchFamily="50" charset="-128"/>
                <a:cs typeface="メイリオ" panose="020B0604030504040204" pitchFamily="50" charset="-128"/>
              </a:rPr>
              <a:t>曲率の定義</a:t>
            </a:r>
          </a:p>
        </p:txBody>
      </p:sp>
      <p:grpSp>
        <p:nvGrpSpPr>
          <p:cNvPr id="2" name="グループ化 1"/>
          <p:cNvGrpSpPr/>
          <p:nvPr/>
        </p:nvGrpSpPr>
        <p:grpSpPr>
          <a:xfrm>
            <a:off x="977537" y="859972"/>
            <a:ext cx="4430486" cy="5806440"/>
            <a:chOff x="977537" y="859972"/>
            <a:chExt cx="4430486" cy="5806440"/>
          </a:xfrm>
        </p:grpSpPr>
        <p:sp>
          <p:nvSpPr>
            <p:cNvPr id="40" name="円/楕円 39"/>
            <p:cNvSpPr/>
            <p:nvPr/>
          </p:nvSpPr>
          <p:spPr>
            <a:xfrm>
              <a:off x="3485851" y="3835898"/>
              <a:ext cx="571500" cy="847724"/>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 name="円/楕円 40"/>
            <p:cNvSpPr/>
            <p:nvPr/>
          </p:nvSpPr>
          <p:spPr>
            <a:xfrm>
              <a:off x="2926959" y="2757345"/>
              <a:ext cx="571500" cy="84772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 name="正方形/長方形 41"/>
            <p:cNvSpPr/>
            <p:nvPr/>
          </p:nvSpPr>
          <p:spPr>
            <a:xfrm>
              <a:off x="3406917" y="3063216"/>
              <a:ext cx="877163" cy="369332"/>
            </a:xfrm>
            <a:prstGeom prst="rect">
              <a:avLst/>
            </a:prstGeom>
          </p:spPr>
          <p:txBody>
            <a:bodyPr wrap="none">
              <a:spAutoFit/>
            </a:bodyPr>
            <a:lstStyle/>
            <a:p>
              <a:r>
                <a:rPr lang="ja-JP" altLang="en-US"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曲率正</a:t>
              </a:r>
            </a:p>
          </p:txBody>
        </p:sp>
        <p:sp>
          <p:nvSpPr>
            <p:cNvPr id="43" name="正方形/長方形 42"/>
            <p:cNvSpPr/>
            <p:nvPr/>
          </p:nvSpPr>
          <p:spPr>
            <a:xfrm>
              <a:off x="2679095" y="4025522"/>
              <a:ext cx="877163" cy="369332"/>
            </a:xfrm>
            <a:prstGeom prst="rect">
              <a:avLst/>
            </a:prstGeom>
          </p:spPr>
          <p:txBody>
            <a:bodyPr wrap="none">
              <a:spAutoFit/>
            </a:bodyPr>
            <a:lstStyle/>
            <a:p>
              <a:r>
                <a:rPr lang="ja-JP" altLang="en-US" dirty="0">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曲率負</a:t>
              </a:r>
            </a:p>
          </p:txBody>
        </p:sp>
        <p:sp>
          <p:nvSpPr>
            <p:cNvPr id="3" name="角丸四角形 2"/>
            <p:cNvSpPr/>
            <p:nvPr/>
          </p:nvSpPr>
          <p:spPr>
            <a:xfrm>
              <a:off x="977537" y="859972"/>
              <a:ext cx="4430486" cy="5806440"/>
            </a:xfrm>
            <a:prstGeom prst="roundRect">
              <a:avLst>
                <a:gd name="adj" fmla="val 773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36" name="グループ化 35"/>
            <p:cNvGrpSpPr/>
            <p:nvPr/>
          </p:nvGrpSpPr>
          <p:grpSpPr>
            <a:xfrm>
              <a:off x="1902074" y="1467076"/>
              <a:ext cx="2505311" cy="3111457"/>
              <a:chOff x="1223652" y="2765200"/>
              <a:chExt cx="2125073" cy="2639223"/>
            </a:xfrm>
          </p:grpSpPr>
          <p:sp>
            <p:nvSpPr>
              <p:cNvPr id="37" name="フリーフォーム 36"/>
              <p:cNvSpPr/>
              <p:nvPr/>
            </p:nvSpPr>
            <p:spPr>
              <a:xfrm>
                <a:off x="1223652" y="3240599"/>
                <a:ext cx="2125073" cy="2163824"/>
              </a:xfrm>
              <a:custGeom>
                <a:avLst/>
                <a:gdLst>
                  <a:gd name="connsiteX0" fmla="*/ 10523 w 3410481"/>
                  <a:gd name="connsiteY0" fmla="*/ 2714279 h 3472672"/>
                  <a:gd name="connsiteX1" fmla="*/ 118473 w 3410481"/>
                  <a:gd name="connsiteY1" fmla="*/ 1933229 h 3472672"/>
                  <a:gd name="connsiteX2" fmla="*/ 531223 w 3410481"/>
                  <a:gd name="connsiteY2" fmla="*/ 1577629 h 3472672"/>
                  <a:gd name="connsiteX3" fmla="*/ 861423 w 3410481"/>
                  <a:gd name="connsiteY3" fmla="*/ 821979 h 3472672"/>
                  <a:gd name="connsiteX4" fmla="*/ 1502773 w 3410481"/>
                  <a:gd name="connsiteY4" fmla="*/ 136179 h 3472672"/>
                  <a:gd name="connsiteX5" fmla="*/ 2887073 w 3410481"/>
                  <a:gd name="connsiteY5" fmla="*/ 40929 h 3472672"/>
                  <a:gd name="connsiteX6" fmla="*/ 3401423 w 3410481"/>
                  <a:gd name="connsiteY6" fmla="*/ 631479 h 3472672"/>
                  <a:gd name="connsiteX7" fmla="*/ 2518773 w 3410481"/>
                  <a:gd name="connsiteY7" fmla="*/ 1133129 h 3472672"/>
                  <a:gd name="connsiteX8" fmla="*/ 1807573 w 3410481"/>
                  <a:gd name="connsiteY8" fmla="*/ 1418879 h 3472672"/>
                  <a:gd name="connsiteX9" fmla="*/ 1883773 w 3410481"/>
                  <a:gd name="connsiteY9" fmla="*/ 1958629 h 3472672"/>
                  <a:gd name="connsiteX10" fmla="*/ 2391773 w 3410481"/>
                  <a:gd name="connsiteY10" fmla="*/ 2593629 h 3472672"/>
                  <a:gd name="connsiteX11" fmla="*/ 2290173 w 3410481"/>
                  <a:gd name="connsiteY11" fmla="*/ 3241329 h 3472672"/>
                  <a:gd name="connsiteX12" fmla="*/ 1185273 w 3410481"/>
                  <a:gd name="connsiteY12" fmla="*/ 3469929 h 3472672"/>
                  <a:gd name="connsiteX13" fmla="*/ 328023 w 3410481"/>
                  <a:gd name="connsiteY13" fmla="*/ 3114329 h 3472672"/>
                  <a:gd name="connsiteX14" fmla="*/ 10523 w 3410481"/>
                  <a:gd name="connsiteY14" fmla="*/ 2714279 h 347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10481" h="3472672">
                    <a:moveTo>
                      <a:pt x="10523" y="2714279"/>
                    </a:moveTo>
                    <a:cubicBezTo>
                      <a:pt x="-24402" y="2517429"/>
                      <a:pt x="31690" y="2122671"/>
                      <a:pt x="118473" y="1933229"/>
                    </a:cubicBezTo>
                    <a:cubicBezTo>
                      <a:pt x="205256" y="1743787"/>
                      <a:pt x="407398" y="1762837"/>
                      <a:pt x="531223" y="1577629"/>
                    </a:cubicBezTo>
                    <a:cubicBezTo>
                      <a:pt x="655048" y="1392421"/>
                      <a:pt x="699498" y="1062221"/>
                      <a:pt x="861423" y="821979"/>
                    </a:cubicBezTo>
                    <a:cubicBezTo>
                      <a:pt x="1023348" y="581737"/>
                      <a:pt x="1165165" y="266354"/>
                      <a:pt x="1502773" y="136179"/>
                    </a:cubicBezTo>
                    <a:cubicBezTo>
                      <a:pt x="1840381" y="6004"/>
                      <a:pt x="2570631" y="-41621"/>
                      <a:pt x="2887073" y="40929"/>
                    </a:cubicBezTo>
                    <a:cubicBezTo>
                      <a:pt x="3203515" y="123479"/>
                      <a:pt x="3462806" y="449446"/>
                      <a:pt x="3401423" y="631479"/>
                    </a:cubicBezTo>
                    <a:cubicBezTo>
                      <a:pt x="3340040" y="813512"/>
                      <a:pt x="2784415" y="1001896"/>
                      <a:pt x="2518773" y="1133129"/>
                    </a:cubicBezTo>
                    <a:cubicBezTo>
                      <a:pt x="2253131" y="1264362"/>
                      <a:pt x="1913406" y="1281296"/>
                      <a:pt x="1807573" y="1418879"/>
                    </a:cubicBezTo>
                    <a:cubicBezTo>
                      <a:pt x="1701740" y="1556462"/>
                      <a:pt x="1786406" y="1762837"/>
                      <a:pt x="1883773" y="1958629"/>
                    </a:cubicBezTo>
                    <a:cubicBezTo>
                      <a:pt x="1981140" y="2154421"/>
                      <a:pt x="2324040" y="2379846"/>
                      <a:pt x="2391773" y="2593629"/>
                    </a:cubicBezTo>
                    <a:cubicBezTo>
                      <a:pt x="2459506" y="2807412"/>
                      <a:pt x="2491256" y="3095279"/>
                      <a:pt x="2290173" y="3241329"/>
                    </a:cubicBezTo>
                    <a:cubicBezTo>
                      <a:pt x="2089090" y="3387379"/>
                      <a:pt x="1512298" y="3491096"/>
                      <a:pt x="1185273" y="3469929"/>
                    </a:cubicBezTo>
                    <a:cubicBezTo>
                      <a:pt x="858248" y="3448762"/>
                      <a:pt x="520640" y="3242387"/>
                      <a:pt x="328023" y="3114329"/>
                    </a:cubicBezTo>
                    <a:cubicBezTo>
                      <a:pt x="135406" y="2986271"/>
                      <a:pt x="45448" y="2911129"/>
                      <a:pt x="10523" y="2714279"/>
                    </a:cubicBezTo>
                    <a:close/>
                  </a:path>
                </a:pathLst>
              </a:custGeom>
              <a:noFill/>
              <a:ln w="76200">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 name="円/楕円 37"/>
              <p:cNvSpPr/>
              <p:nvPr/>
            </p:nvSpPr>
            <p:spPr>
              <a:xfrm>
                <a:off x="1954937" y="3342685"/>
                <a:ext cx="138393" cy="13839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44" name="直線矢印コネクタ 43"/>
              <p:cNvCxnSpPr/>
              <p:nvPr/>
            </p:nvCxnSpPr>
            <p:spPr>
              <a:xfrm flipH="1" flipV="1">
                <a:off x="1764400" y="3040228"/>
                <a:ext cx="264213" cy="341775"/>
              </a:xfrm>
              <a:prstGeom prst="straightConnector1">
                <a:avLst/>
              </a:prstGeom>
              <a:ln w="3492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45" name="正方形/長方形 44"/>
              <p:cNvSpPr/>
              <p:nvPr/>
            </p:nvSpPr>
            <p:spPr>
              <a:xfrm>
                <a:off x="1630564" y="3035342"/>
                <a:ext cx="363314" cy="443810"/>
              </a:xfrm>
              <a:prstGeom prst="rect">
                <a:avLst/>
              </a:prstGeom>
            </p:spPr>
            <p:txBody>
              <a:bodyPr wrap="none">
                <a:spAutoFit/>
              </a:bodyPr>
              <a:lstStyle/>
              <a:p>
                <a:r>
                  <a:rPr lang="en-US" altLang="ja-JP" sz="2800" b="1" dirty="0">
                    <a:latin typeface="メイリオ" panose="020B0604030504040204" pitchFamily="50" charset="-128"/>
                    <a:ea typeface="メイリオ" panose="020B0604030504040204" pitchFamily="50" charset="-128"/>
                    <a:cs typeface="メイリオ" panose="020B0604030504040204" pitchFamily="50" charset="-128"/>
                  </a:rPr>
                  <a:t>n</a:t>
                </a:r>
                <a:endParaRPr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mc:AlternateContent xmlns:mc="http://schemas.openxmlformats.org/markup-compatibility/2006" xmlns:a14="http://schemas.microsoft.com/office/drawing/2010/main">
            <mc:Choice Requires="a14">
              <p:sp>
                <p:nvSpPr>
                  <p:cNvPr id="46" name="正方形/長方形 45"/>
                  <p:cNvSpPr/>
                  <p:nvPr/>
                </p:nvSpPr>
                <p:spPr>
                  <a:xfrm>
                    <a:off x="1680140" y="2765200"/>
                    <a:ext cx="1148194" cy="4217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2400" i="1">
                              <a:latin typeface="Cambria Math"/>
                            </a:rPr>
                            <m:t>𝐹</m:t>
                          </m:r>
                          <m:r>
                            <a:rPr lang="en-US" altLang="ja-JP" sz="2400" b="1">
                              <a:latin typeface="Cambria Math"/>
                            </a:rPr>
                            <m:t>(</m:t>
                          </m:r>
                          <m:sSub>
                            <m:sSubPr>
                              <m:ctrlPr>
                                <a:rPr lang="en-US" altLang="ja-JP" sz="2400" b="1" i="1">
                                  <a:latin typeface="Cambria Math" panose="02040503050406030204" pitchFamily="18" charset="0"/>
                                </a:rPr>
                              </m:ctrlPr>
                            </m:sSubPr>
                            <m:e>
                              <m:r>
                                <a:rPr lang="ja-JP" altLang="en-US" sz="2400" i="1">
                                  <a:latin typeface="Cambria Math"/>
                                </a:rPr>
                                <m:t>𝜅</m:t>
                              </m:r>
                            </m:e>
                            <m:sub>
                              <m:r>
                                <a:rPr lang="en-US" altLang="ja-JP" sz="2400" b="1">
                                  <a:latin typeface="Cambria Math"/>
                                </a:rPr>
                                <m:t>𝐩</m:t>
                              </m:r>
                              <m:r>
                                <a:rPr lang="en-US" altLang="ja-JP" sz="2400" b="1" i="1">
                                  <a:latin typeface="Cambria Math"/>
                                </a:rPr>
                                <m:t>(</m:t>
                              </m:r>
                              <m:r>
                                <a:rPr lang="en-US" altLang="ja-JP" sz="2400" i="1">
                                  <a:latin typeface="Cambria Math"/>
                                </a:rPr>
                                <m:t>𝑡</m:t>
                              </m:r>
                              <m:r>
                                <a:rPr lang="en-US" altLang="ja-JP" sz="2400" b="1" i="1">
                                  <a:latin typeface="Cambria Math"/>
                                </a:rPr>
                                <m:t>)</m:t>
                              </m:r>
                            </m:sub>
                          </m:sSub>
                          <m:r>
                            <a:rPr lang="en-US" altLang="ja-JP" sz="2400" b="1">
                              <a:latin typeface="Cambria Math"/>
                            </a:rPr>
                            <m:t>)</m:t>
                          </m:r>
                        </m:oMath>
                      </m:oMathPara>
                    </a14:m>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46" name="正方形/長方形 45"/>
                  <p:cNvSpPr>
                    <a:spLocks noRot="1" noChangeAspect="1" noMove="1" noResize="1" noEditPoints="1" noAdjustHandles="1" noChangeArrowheads="1" noChangeShapeType="1" noTextEdit="1"/>
                  </p:cNvSpPr>
                  <p:nvPr/>
                </p:nvSpPr>
                <p:spPr>
                  <a:xfrm>
                    <a:off x="1680140" y="2765200"/>
                    <a:ext cx="1118280" cy="421783"/>
                  </a:xfrm>
                  <a:prstGeom prst="rect">
                    <a:avLst/>
                  </a:prstGeom>
                  <a:blipFill rotWithShape="1">
                    <a:blip r:embed="rId3"/>
                    <a:stretch>
                      <a:fillRect r="-926" b="-10976"/>
                    </a:stretch>
                  </a:blipFill>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sp>
              <p:nvSpPr>
                <p:cNvPr id="16" name="正方形/長方形 15"/>
                <p:cNvSpPr/>
                <p:nvPr/>
              </p:nvSpPr>
              <p:spPr>
                <a:xfrm>
                  <a:off x="1894374" y="4795058"/>
                  <a:ext cx="2622128" cy="446404"/>
                </a:xfrm>
                <a:prstGeom prst="rect">
                  <a:avLst/>
                </a:prstGeom>
                <a:ln w="47625">
                  <a:noFill/>
                </a:ln>
              </p:spPr>
              <p:txBody>
                <a:bodyPr wrap="none">
                  <a:spAutoFit/>
                </a:bodyPr>
                <a:lstStyle/>
                <a:p>
                  <a:pPr/>
                  <a14:m>
                    <m:oMathPara xmlns:m="http://schemas.openxmlformats.org/officeDocument/2006/math">
                      <m:oMathParaPr>
                        <m:jc m:val="centerGroup"/>
                      </m:oMathParaPr>
                      <m:oMath xmlns:m="http://schemas.openxmlformats.org/officeDocument/2006/math">
                        <m:r>
                          <a:rPr lang="ja-JP" altLang="en-US" sz="2000" i="1">
                            <a:latin typeface="Cambria Math"/>
                          </a:rPr>
                          <m:t>𝜑</m:t>
                        </m:r>
                        <m:d>
                          <m:dPr>
                            <m:ctrlPr>
                              <a:rPr lang="en-US" altLang="ja-JP" sz="2000" i="1">
                                <a:latin typeface="Cambria Math" panose="02040503050406030204" pitchFamily="18" charset="0"/>
                              </a:rPr>
                            </m:ctrlPr>
                          </m:dPr>
                          <m:e>
                            <m:sSub>
                              <m:sSubPr>
                                <m:ctrlPr>
                                  <a:rPr lang="en-US" altLang="ja-JP" sz="2000" i="1">
                                    <a:latin typeface="Cambria Math" panose="02040503050406030204" pitchFamily="18" charset="0"/>
                                  </a:rPr>
                                </m:ctrlPr>
                              </m:sSubPr>
                              <m:e>
                                <m:r>
                                  <a:rPr lang="en-US" altLang="ja-JP" sz="2000" i="1">
                                    <a:latin typeface="Cambria Math"/>
                                  </a:rPr>
                                  <m:t>𝑝</m:t>
                                </m:r>
                              </m:e>
                              <m:sub>
                                <m:r>
                                  <a:rPr lang="en-US" altLang="ja-JP" sz="2000" i="1">
                                    <a:latin typeface="Cambria Math"/>
                                  </a:rPr>
                                  <m:t>𝑥</m:t>
                                </m:r>
                              </m:sub>
                            </m:sSub>
                            <m:d>
                              <m:dPr>
                                <m:ctrlPr>
                                  <a:rPr lang="en-US" altLang="ja-JP" sz="2000" i="1">
                                    <a:latin typeface="Cambria Math" panose="02040503050406030204" pitchFamily="18" charset="0"/>
                                  </a:rPr>
                                </m:ctrlPr>
                              </m:dPr>
                              <m:e>
                                <m:r>
                                  <a:rPr lang="en-US" altLang="ja-JP" sz="2000" i="1">
                                    <a:latin typeface="Cambria Math"/>
                                  </a:rPr>
                                  <m:t>𝑡</m:t>
                                </m:r>
                              </m:e>
                            </m:d>
                            <m:r>
                              <a:rPr lang="en-US" altLang="ja-JP" sz="2000" i="1">
                                <a:latin typeface="Cambria Math"/>
                              </a:rPr>
                              <m:t>,</m:t>
                            </m:r>
                            <m:sSub>
                              <m:sSubPr>
                                <m:ctrlPr>
                                  <a:rPr lang="en-US" altLang="ja-JP" sz="2000" i="1">
                                    <a:latin typeface="Cambria Math" panose="02040503050406030204" pitchFamily="18" charset="0"/>
                                  </a:rPr>
                                </m:ctrlPr>
                              </m:sSubPr>
                              <m:e>
                                <m:r>
                                  <a:rPr lang="en-US" altLang="ja-JP" sz="2000" i="1">
                                    <a:latin typeface="Cambria Math"/>
                                  </a:rPr>
                                  <m:t>𝑝</m:t>
                                </m:r>
                              </m:e>
                              <m:sub>
                                <m:r>
                                  <a:rPr lang="en-US" altLang="ja-JP" sz="2000" i="1">
                                    <a:latin typeface="Cambria Math"/>
                                  </a:rPr>
                                  <m:t>𝑦</m:t>
                                </m:r>
                              </m:sub>
                            </m:sSub>
                            <m:d>
                              <m:dPr>
                                <m:ctrlPr>
                                  <a:rPr lang="en-US" altLang="ja-JP" sz="2000" i="1">
                                    <a:latin typeface="Cambria Math" panose="02040503050406030204" pitchFamily="18" charset="0"/>
                                  </a:rPr>
                                </m:ctrlPr>
                              </m:dPr>
                              <m:e>
                                <m:r>
                                  <a:rPr lang="en-US" altLang="ja-JP" sz="2000" i="1">
                                    <a:latin typeface="Cambria Math"/>
                                  </a:rPr>
                                  <m:t>𝑡</m:t>
                                </m:r>
                              </m:e>
                            </m:d>
                            <m:r>
                              <a:rPr lang="en-US" altLang="ja-JP" sz="2000" i="1">
                                <a:latin typeface="Cambria Math"/>
                              </a:rPr>
                              <m:t>,</m:t>
                            </m:r>
                            <m:r>
                              <a:rPr lang="en-US" altLang="ja-JP" sz="2000" i="1">
                                <a:latin typeface="Cambria Math"/>
                              </a:rPr>
                              <m:t>𝑡</m:t>
                            </m:r>
                          </m:e>
                        </m:d>
                        <m:r>
                          <a:rPr lang="en-US" altLang="ja-JP" sz="2000" i="1">
                            <a:latin typeface="Cambria Math"/>
                          </a:rPr>
                          <m:t>=0</m:t>
                        </m:r>
                      </m:oMath>
                    </m:oMathPara>
                  </a14:m>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16" name="正方形/長方形 15"/>
                <p:cNvSpPr>
                  <a:spLocks noRot="1" noChangeAspect="1" noMove="1" noResize="1" noEditPoints="1" noAdjustHandles="1" noChangeArrowheads="1" noChangeShapeType="1" noTextEdit="1"/>
                </p:cNvSpPr>
                <p:nvPr/>
              </p:nvSpPr>
              <p:spPr>
                <a:xfrm>
                  <a:off x="1894374" y="4795058"/>
                  <a:ext cx="2622128" cy="446404"/>
                </a:xfrm>
                <a:prstGeom prst="rect">
                  <a:avLst/>
                </a:prstGeom>
                <a:blipFill rotWithShape="0">
                  <a:blip r:embed="rId4"/>
                  <a:stretch>
                    <a:fillRect b="-4110"/>
                  </a:stretch>
                </a:blipFill>
                <a:ln w="47625">
                  <a:no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8" name="正方形/長方形 17"/>
                <p:cNvSpPr/>
                <p:nvPr/>
              </p:nvSpPr>
              <p:spPr>
                <a:xfrm>
                  <a:off x="2091224" y="5241897"/>
                  <a:ext cx="2266646" cy="678519"/>
                </a:xfrm>
                <a:prstGeom prst="rect">
                  <a:avLst/>
                </a:prstGeom>
                <a:ln w="47625">
                  <a:noFill/>
                </a:ln>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ja-JP" sz="2000" i="1">
                                <a:latin typeface="Cambria Math" panose="02040503050406030204" pitchFamily="18" charset="0"/>
                              </a:rPr>
                            </m:ctrlPr>
                          </m:fPr>
                          <m:num>
                            <m:r>
                              <a:rPr lang="ja-JP" altLang="en-US" sz="2000" i="1">
                                <a:latin typeface="Cambria Math"/>
                                <a:ea typeface="Cambria Math"/>
                              </a:rPr>
                              <m:t>𝜕</m:t>
                            </m:r>
                            <m:r>
                              <a:rPr lang="en-US" altLang="ja-JP" sz="2000" b="1">
                                <a:latin typeface="Cambria Math"/>
                                <a:ea typeface="Cambria Math"/>
                              </a:rPr>
                              <m:t>𝐩</m:t>
                            </m:r>
                            <m:r>
                              <a:rPr lang="en-US" altLang="ja-JP" sz="2000" b="1">
                                <a:latin typeface="Cambria Math"/>
                                <a:ea typeface="Cambria Math"/>
                              </a:rPr>
                              <m:t>(</m:t>
                            </m:r>
                            <m:r>
                              <a:rPr lang="en-US" altLang="ja-JP" sz="2000" i="1">
                                <a:latin typeface="Cambria Math"/>
                                <a:ea typeface="Cambria Math"/>
                              </a:rPr>
                              <m:t>𝑡</m:t>
                            </m:r>
                            <m:r>
                              <a:rPr lang="en-US" altLang="ja-JP" sz="2000" b="1">
                                <a:latin typeface="Cambria Math"/>
                                <a:ea typeface="Cambria Math"/>
                              </a:rPr>
                              <m:t>)</m:t>
                            </m:r>
                          </m:num>
                          <m:den>
                            <m:r>
                              <a:rPr lang="ja-JP" altLang="en-US" sz="2000" i="1">
                                <a:latin typeface="Cambria Math"/>
                                <a:ea typeface="Cambria Math"/>
                              </a:rPr>
                              <m:t>𝜕</m:t>
                            </m:r>
                            <m:r>
                              <a:rPr lang="en-US" altLang="ja-JP" sz="2000" i="1">
                                <a:latin typeface="Cambria Math"/>
                                <a:ea typeface="Cambria Math"/>
                              </a:rPr>
                              <m:t>𝑡</m:t>
                            </m:r>
                          </m:den>
                        </m:f>
                        <m:r>
                          <a:rPr lang="en-US" altLang="ja-JP" sz="2000" i="1">
                            <a:latin typeface="Cambria Math"/>
                          </a:rPr>
                          <m:t>=</m:t>
                        </m:r>
                        <m:r>
                          <a:rPr lang="en-US" altLang="ja-JP" sz="2000" i="1">
                            <a:latin typeface="Cambria Math"/>
                          </a:rPr>
                          <m:t>𝐹</m:t>
                        </m:r>
                        <m:r>
                          <a:rPr lang="en-US" altLang="ja-JP" sz="2000" i="1">
                            <a:latin typeface="Cambria Math"/>
                          </a:rPr>
                          <m:t>(</m:t>
                        </m:r>
                        <m:sSub>
                          <m:sSubPr>
                            <m:ctrlPr>
                              <a:rPr lang="en-US" altLang="ja-JP" sz="2000" b="1" i="1">
                                <a:latin typeface="Cambria Math" panose="02040503050406030204" pitchFamily="18" charset="0"/>
                              </a:rPr>
                            </m:ctrlPr>
                          </m:sSubPr>
                          <m:e>
                            <m:r>
                              <a:rPr lang="ja-JP" altLang="en-US" sz="2000" i="1">
                                <a:latin typeface="Cambria Math"/>
                              </a:rPr>
                              <m:t>𝜅</m:t>
                            </m:r>
                          </m:e>
                          <m:sub>
                            <m:r>
                              <a:rPr lang="en-US" altLang="ja-JP" sz="2000" b="1">
                                <a:latin typeface="Cambria Math"/>
                              </a:rPr>
                              <m:t>𝐩</m:t>
                            </m:r>
                            <m:r>
                              <a:rPr lang="en-US" altLang="ja-JP" sz="2000" b="1" i="1">
                                <a:latin typeface="Cambria Math"/>
                              </a:rPr>
                              <m:t>(</m:t>
                            </m:r>
                            <m:r>
                              <a:rPr lang="en-US" altLang="ja-JP" sz="2000" i="1">
                                <a:latin typeface="Cambria Math"/>
                              </a:rPr>
                              <m:t>𝑡</m:t>
                            </m:r>
                            <m:r>
                              <a:rPr lang="en-US" altLang="ja-JP" sz="2000" b="1" i="1">
                                <a:latin typeface="Cambria Math"/>
                              </a:rPr>
                              <m:t>)</m:t>
                            </m:r>
                          </m:sub>
                        </m:sSub>
                        <m:r>
                          <a:rPr lang="en-US" altLang="ja-JP" sz="2000" i="1">
                            <a:latin typeface="Cambria Math"/>
                          </a:rPr>
                          <m:t>)</m:t>
                        </m:r>
                        <m:r>
                          <a:rPr lang="en-US" altLang="ja-JP" sz="2000" b="1">
                            <a:latin typeface="Cambria Math"/>
                          </a:rPr>
                          <m:t>𝐧</m:t>
                        </m:r>
                      </m:oMath>
                    </m:oMathPara>
                  </a14:m>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18" name="正方形/長方形 17"/>
                <p:cNvSpPr>
                  <a:spLocks noRot="1" noChangeAspect="1" noMove="1" noResize="1" noEditPoints="1" noAdjustHandles="1" noChangeArrowheads="1" noChangeShapeType="1" noTextEdit="1"/>
                </p:cNvSpPr>
                <p:nvPr/>
              </p:nvSpPr>
              <p:spPr>
                <a:xfrm>
                  <a:off x="2091224" y="5241897"/>
                  <a:ext cx="2266646" cy="678519"/>
                </a:xfrm>
                <a:prstGeom prst="rect">
                  <a:avLst/>
                </a:prstGeom>
                <a:blipFill rotWithShape="0">
                  <a:blip r:embed="rId5"/>
                  <a:stretch>
                    <a:fillRect/>
                  </a:stretch>
                </a:blipFill>
                <a:ln w="47625">
                  <a:no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9" name="正方形/長方形 18"/>
                <p:cNvSpPr/>
                <p:nvPr/>
              </p:nvSpPr>
              <p:spPr>
                <a:xfrm>
                  <a:off x="2575095" y="5834088"/>
                  <a:ext cx="1483611" cy="722505"/>
                </a:xfrm>
                <a:prstGeom prst="rect">
                  <a:avLst/>
                </a:prstGeom>
                <a:ln w="47625">
                  <a:noFill/>
                </a:ln>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2000" b="1">
                            <a:latin typeface="Cambria Math"/>
                          </a:rPr>
                          <m:t>𝐧</m:t>
                        </m:r>
                        <m:r>
                          <a:rPr lang="en-US" altLang="ja-JP" sz="2000" b="1">
                            <a:latin typeface="Cambria Math"/>
                          </a:rPr>
                          <m:t>= </m:t>
                        </m:r>
                        <m:f>
                          <m:fPr>
                            <m:ctrlPr>
                              <a:rPr lang="en-US" altLang="ja-JP" sz="2000" i="1">
                                <a:latin typeface="Cambria Math" panose="02040503050406030204" pitchFamily="18" charset="0"/>
                              </a:rPr>
                            </m:ctrlPr>
                          </m:fPr>
                          <m:num>
                            <m:r>
                              <a:rPr lang="ja-JP" altLang="en-US" sz="2000" i="1">
                                <a:latin typeface="Cambria Math"/>
                              </a:rPr>
                              <m:t>𝛻𝜑</m:t>
                            </m:r>
                          </m:num>
                          <m:den>
                            <m:r>
                              <a:rPr lang="en-US" altLang="ja-JP" sz="2000" i="1">
                                <a:latin typeface="Cambria Math"/>
                              </a:rPr>
                              <m:t>||</m:t>
                            </m:r>
                            <m:r>
                              <a:rPr lang="ja-JP" altLang="en-US" sz="2000" i="1">
                                <a:latin typeface="Cambria Math"/>
                              </a:rPr>
                              <m:t>𝛻𝜑</m:t>
                            </m:r>
                            <m:r>
                              <a:rPr lang="en-US" altLang="ja-JP" sz="2000" i="1">
                                <a:latin typeface="Cambria Math"/>
                              </a:rPr>
                              <m:t>||</m:t>
                            </m:r>
                          </m:den>
                        </m:f>
                      </m:oMath>
                    </m:oMathPara>
                  </a14:m>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19" name="正方形/長方形 18"/>
                <p:cNvSpPr>
                  <a:spLocks noRot="1" noChangeAspect="1" noMove="1" noResize="1" noEditPoints="1" noAdjustHandles="1" noChangeArrowheads="1" noChangeShapeType="1" noTextEdit="1"/>
                </p:cNvSpPr>
                <p:nvPr/>
              </p:nvSpPr>
              <p:spPr>
                <a:xfrm>
                  <a:off x="2575095" y="5834088"/>
                  <a:ext cx="1483611" cy="722505"/>
                </a:xfrm>
                <a:prstGeom prst="rect">
                  <a:avLst/>
                </a:prstGeom>
                <a:blipFill rotWithShape="0">
                  <a:blip r:embed="rId6"/>
                  <a:stretch>
                    <a:fillRect/>
                  </a:stretch>
                </a:blipFill>
                <a:ln w="47625">
                  <a:noFill/>
                </a:ln>
              </p:spPr>
              <p:txBody>
                <a:bodyPr/>
                <a:lstStyle/>
                <a:p>
                  <a:r>
                    <a:rPr lang="ja-JP" altLang="en-US">
                      <a:noFill/>
                    </a:rPr>
                    <a:t> </a:t>
                  </a:r>
                </a:p>
              </p:txBody>
            </p:sp>
          </mc:Fallback>
        </mc:AlternateContent>
        <p:sp>
          <p:nvSpPr>
            <p:cNvPr id="20" name="正方形/長方形 19"/>
            <p:cNvSpPr/>
            <p:nvPr/>
          </p:nvSpPr>
          <p:spPr>
            <a:xfrm>
              <a:off x="2153637" y="955752"/>
              <a:ext cx="2031325" cy="461665"/>
            </a:xfrm>
            <a:prstGeom prst="rect">
              <a:avLst/>
            </a:prstGeom>
          </p:spPr>
          <p:txBody>
            <a:bodyPr wrap="none">
              <a:spAutoFit/>
            </a:bodyPr>
            <a:lstStyle/>
            <a:p>
              <a:r>
                <a:rPr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曲線上の定義</a:t>
              </a:r>
            </a:p>
          </p:txBody>
        </p:sp>
      </p:grpSp>
      <p:grpSp>
        <p:nvGrpSpPr>
          <p:cNvPr id="4" name="グループ化 3"/>
          <p:cNvGrpSpPr/>
          <p:nvPr/>
        </p:nvGrpSpPr>
        <p:grpSpPr>
          <a:xfrm>
            <a:off x="6662121" y="859972"/>
            <a:ext cx="4424979" cy="5806440"/>
            <a:chOff x="6244109" y="859972"/>
            <a:chExt cx="4424979" cy="5806440"/>
          </a:xfrm>
        </p:grpSpPr>
        <p:sp>
          <p:nvSpPr>
            <p:cNvPr id="39" name="角丸四角形 38"/>
            <p:cNvSpPr/>
            <p:nvPr/>
          </p:nvSpPr>
          <p:spPr>
            <a:xfrm>
              <a:off x="6244109" y="859972"/>
              <a:ext cx="4424979" cy="5806440"/>
            </a:xfrm>
            <a:prstGeom prst="roundRect">
              <a:avLst>
                <a:gd name="adj" fmla="val 773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47" name="グループ化 46"/>
            <p:cNvGrpSpPr/>
            <p:nvPr/>
          </p:nvGrpSpPr>
          <p:grpSpPr>
            <a:xfrm>
              <a:off x="7118168" y="1561260"/>
              <a:ext cx="3392806" cy="3435305"/>
              <a:chOff x="7321868" y="1081088"/>
              <a:chExt cx="4562475" cy="4619625"/>
            </a:xfrm>
          </p:grpSpPr>
          <p:pic>
            <p:nvPicPr>
              <p:cNvPr id="48"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21868" y="1081088"/>
                <a:ext cx="4562475" cy="461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9" name="フリーフォーム 48"/>
              <p:cNvSpPr/>
              <p:nvPr/>
            </p:nvSpPr>
            <p:spPr>
              <a:xfrm>
                <a:off x="7991475" y="1705777"/>
                <a:ext cx="3295650" cy="3355746"/>
              </a:xfrm>
              <a:custGeom>
                <a:avLst/>
                <a:gdLst>
                  <a:gd name="connsiteX0" fmla="*/ 10523 w 3410481"/>
                  <a:gd name="connsiteY0" fmla="*/ 2714279 h 3472672"/>
                  <a:gd name="connsiteX1" fmla="*/ 118473 w 3410481"/>
                  <a:gd name="connsiteY1" fmla="*/ 1933229 h 3472672"/>
                  <a:gd name="connsiteX2" fmla="*/ 531223 w 3410481"/>
                  <a:gd name="connsiteY2" fmla="*/ 1577629 h 3472672"/>
                  <a:gd name="connsiteX3" fmla="*/ 861423 w 3410481"/>
                  <a:gd name="connsiteY3" fmla="*/ 821979 h 3472672"/>
                  <a:gd name="connsiteX4" fmla="*/ 1502773 w 3410481"/>
                  <a:gd name="connsiteY4" fmla="*/ 136179 h 3472672"/>
                  <a:gd name="connsiteX5" fmla="*/ 2887073 w 3410481"/>
                  <a:gd name="connsiteY5" fmla="*/ 40929 h 3472672"/>
                  <a:gd name="connsiteX6" fmla="*/ 3401423 w 3410481"/>
                  <a:gd name="connsiteY6" fmla="*/ 631479 h 3472672"/>
                  <a:gd name="connsiteX7" fmla="*/ 2518773 w 3410481"/>
                  <a:gd name="connsiteY7" fmla="*/ 1133129 h 3472672"/>
                  <a:gd name="connsiteX8" fmla="*/ 1807573 w 3410481"/>
                  <a:gd name="connsiteY8" fmla="*/ 1418879 h 3472672"/>
                  <a:gd name="connsiteX9" fmla="*/ 1883773 w 3410481"/>
                  <a:gd name="connsiteY9" fmla="*/ 1958629 h 3472672"/>
                  <a:gd name="connsiteX10" fmla="*/ 2391773 w 3410481"/>
                  <a:gd name="connsiteY10" fmla="*/ 2593629 h 3472672"/>
                  <a:gd name="connsiteX11" fmla="*/ 2290173 w 3410481"/>
                  <a:gd name="connsiteY11" fmla="*/ 3241329 h 3472672"/>
                  <a:gd name="connsiteX12" fmla="*/ 1185273 w 3410481"/>
                  <a:gd name="connsiteY12" fmla="*/ 3469929 h 3472672"/>
                  <a:gd name="connsiteX13" fmla="*/ 328023 w 3410481"/>
                  <a:gd name="connsiteY13" fmla="*/ 3114329 h 3472672"/>
                  <a:gd name="connsiteX14" fmla="*/ 10523 w 3410481"/>
                  <a:gd name="connsiteY14" fmla="*/ 2714279 h 347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10481" h="3472672">
                    <a:moveTo>
                      <a:pt x="10523" y="2714279"/>
                    </a:moveTo>
                    <a:cubicBezTo>
                      <a:pt x="-24402" y="2517429"/>
                      <a:pt x="31690" y="2122671"/>
                      <a:pt x="118473" y="1933229"/>
                    </a:cubicBezTo>
                    <a:cubicBezTo>
                      <a:pt x="205256" y="1743787"/>
                      <a:pt x="407398" y="1762837"/>
                      <a:pt x="531223" y="1577629"/>
                    </a:cubicBezTo>
                    <a:cubicBezTo>
                      <a:pt x="655048" y="1392421"/>
                      <a:pt x="699498" y="1062221"/>
                      <a:pt x="861423" y="821979"/>
                    </a:cubicBezTo>
                    <a:cubicBezTo>
                      <a:pt x="1023348" y="581737"/>
                      <a:pt x="1165165" y="266354"/>
                      <a:pt x="1502773" y="136179"/>
                    </a:cubicBezTo>
                    <a:cubicBezTo>
                      <a:pt x="1840381" y="6004"/>
                      <a:pt x="2570631" y="-41621"/>
                      <a:pt x="2887073" y="40929"/>
                    </a:cubicBezTo>
                    <a:cubicBezTo>
                      <a:pt x="3203515" y="123479"/>
                      <a:pt x="3462806" y="449446"/>
                      <a:pt x="3401423" y="631479"/>
                    </a:cubicBezTo>
                    <a:cubicBezTo>
                      <a:pt x="3340040" y="813512"/>
                      <a:pt x="2784415" y="1001896"/>
                      <a:pt x="2518773" y="1133129"/>
                    </a:cubicBezTo>
                    <a:cubicBezTo>
                      <a:pt x="2253131" y="1264362"/>
                      <a:pt x="1913406" y="1281296"/>
                      <a:pt x="1807573" y="1418879"/>
                    </a:cubicBezTo>
                    <a:cubicBezTo>
                      <a:pt x="1701740" y="1556462"/>
                      <a:pt x="1786406" y="1762837"/>
                      <a:pt x="1883773" y="1958629"/>
                    </a:cubicBezTo>
                    <a:cubicBezTo>
                      <a:pt x="1981140" y="2154421"/>
                      <a:pt x="2324040" y="2379846"/>
                      <a:pt x="2391773" y="2593629"/>
                    </a:cubicBezTo>
                    <a:cubicBezTo>
                      <a:pt x="2459506" y="2807412"/>
                      <a:pt x="2491256" y="3095279"/>
                      <a:pt x="2290173" y="3241329"/>
                    </a:cubicBezTo>
                    <a:cubicBezTo>
                      <a:pt x="2089090" y="3387379"/>
                      <a:pt x="1512298" y="3491096"/>
                      <a:pt x="1185273" y="3469929"/>
                    </a:cubicBezTo>
                    <a:cubicBezTo>
                      <a:pt x="858248" y="3448762"/>
                      <a:pt x="520640" y="3242387"/>
                      <a:pt x="328023" y="3114329"/>
                    </a:cubicBezTo>
                    <a:cubicBezTo>
                      <a:pt x="135406" y="2986271"/>
                      <a:pt x="45448" y="2911129"/>
                      <a:pt x="10523" y="2714279"/>
                    </a:cubicBezTo>
                    <a:close/>
                  </a:path>
                </a:pathLst>
              </a:custGeom>
              <a:noFill/>
              <a:ln w="76200">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mc:AlternateContent xmlns:mc="http://schemas.openxmlformats.org/markup-compatibility/2006" xmlns:a14="http://schemas.microsoft.com/office/drawing/2010/main">
          <mc:Choice Requires="a14">
            <p:sp>
              <p:nvSpPr>
                <p:cNvPr id="35" name="正方形/長方形 34"/>
                <p:cNvSpPr/>
                <p:nvPr/>
              </p:nvSpPr>
              <p:spPr>
                <a:xfrm>
                  <a:off x="6993126" y="5178104"/>
                  <a:ext cx="2868991" cy="62985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ja-JP" i="1">
                                <a:latin typeface="Cambria Math" panose="02040503050406030204" pitchFamily="18" charset="0"/>
                              </a:rPr>
                            </m:ctrlPr>
                          </m:fPr>
                          <m:num>
                            <m:r>
                              <a:rPr lang="ja-JP" altLang="en-US" i="1">
                                <a:latin typeface="Cambria Math"/>
                                <a:ea typeface="Cambria Math"/>
                              </a:rPr>
                              <m:t>𝜕</m:t>
                            </m:r>
                            <m:r>
                              <a:rPr lang="ja-JP" altLang="en-US" i="1">
                                <a:latin typeface="Cambria Math"/>
                              </a:rPr>
                              <m:t>𝜑</m:t>
                            </m:r>
                            <m:d>
                              <m:dPr>
                                <m:ctrlPr>
                                  <a:rPr lang="en-US" altLang="ja-JP" i="1">
                                    <a:latin typeface="Cambria Math" panose="02040503050406030204" pitchFamily="18" charset="0"/>
                                  </a:rPr>
                                </m:ctrlPr>
                              </m:dPr>
                              <m:e>
                                <m:r>
                                  <a:rPr lang="en-US" altLang="ja-JP" i="1">
                                    <a:latin typeface="Cambria Math"/>
                                  </a:rPr>
                                  <m:t>𝑥</m:t>
                                </m:r>
                                <m:r>
                                  <a:rPr lang="en-US" altLang="ja-JP" i="1">
                                    <a:latin typeface="Cambria Math"/>
                                  </a:rPr>
                                  <m:t>,</m:t>
                                </m:r>
                                <m:r>
                                  <a:rPr lang="en-US" altLang="ja-JP" i="1">
                                    <a:latin typeface="Cambria Math"/>
                                  </a:rPr>
                                  <m:t>𝑦</m:t>
                                </m:r>
                                <m:r>
                                  <a:rPr lang="en-US" altLang="ja-JP" i="1">
                                    <a:latin typeface="Cambria Math"/>
                                  </a:rPr>
                                  <m:t>,</m:t>
                                </m:r>
                                <m:r>
                                  <a:rPr lang="en-US" altLang="ja-JP" i="1">
                                    <a:latin typeface="Cambria Math"/>
                                  </a:rPr>
                                  <m:t>𝑡</m:t>
                                </m:r>
                              </m:e>
                            </m:d>
                          </m:num>
                          <m:den>
                            <m:r>
                              <a:rPr lang="ja-JP" altLang="en-US" i="1">
                                <a:latin typeface="Cambria Math"/>
                                <a:ea typeface="Cambria Math"/>
                              </a:rPr>
                              <m:t>𝜕</m:t>
                            </m:r>
                            <m:r>
                              <a:rPr lang="en-US" altLang="ja-JP" i="1">
                                <a:latin typeface="Cambria Math"/>
                                <a:ea typeface="Cambria Math"/>
                              </a:rPr>
                              <m:t>𝑡</m:t>
                            </m:r>
                          </m:den>
                        </m:f>
                        <m:r>
                          <a:rPr lang="en-US" altLang="ja-JP" i="1">
                            <a:latin typeface="Cambria Math"/>
                          </a:rPr>
                          <m:t>=−</m:t>
                        </m:r>
                        <m:r>
                          <a:rPr lang="en-US" altLang="ja-JP" i="1">
                            <a:latin typeface="Cambria Math"/>
                          </a:rPr>
                          <m:t>𝐹</m:t>
                        </m:r>
                        <m:r>
                          <a:rPr lang="en-US" altLang="ja-JP" i="1">
                            <a:latin typeface="Cambria Math"/>
                          </a:rPr>
                          <m:t>(</m:t>
                        </m:r>
                        <m:r>
                          <a:rPr lang="ja-JP" altLang="en-US" i="1">
                            <a:latin typeface="Cambria Math"/>
                          </a:rPr>
                          <m:t>𝜅</m:t>
                        </m:r>
                        <m:r>
                          <a:rPr lang="en-US" altLang="ja-JP" i="1">
                            <a:latin typeface="Cambria Math"/>
                          </a:rPr>
                          <m:t>)||</m:t>
                        </m:r>
                        <m:r>
                          <a:rPr lang="ja-JP" altLang="en-US" i="1">
                            <a:latin typeface="Cambria Math"/>
                          </a:rPr>
                          <m:t>𝛻𝜑</m:t>
                        </m:r>
                        <m:r>
                          <a:rPr lang="en-US" altLang="ja-JP" i="1">
                            <a:latin typeface="Cambria Math"/>
                          </a:rPr>
                          <m:t>||</m:t>
                        </m:r>
                      </m:oMath>
                    </m:oMathPara>
                  </a14:m>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35" name="正方形/長方形 34"/>
                <p:cNvSpPr>
                  <a:spLocks noRot="1" noChangeAspect="1" noMove="1" noResize="1" noEditPoints="1" noAdjustHandles="1" noChangeArrowheads="1" noChangeShapeType="1" noTextEdit="1"/>
                </p:cNvSpPr>
                <p:nvPr/>
              </p:nvSpPr>
              <p:spPr>
                <a:xfrm>
                  <a:off x="6993126" y="5178104"/>
                  <a:ext cx="2868991" cy="629852"/>
                </a:xfrm>
                <a:prstGeom prst="rect">
                  <a:avLst/>
                </a:prstGeom>
                <a:blipFill rotWithShape="0">
                  <a:blip r:embed="rId8"/>
                  <a:stretch>
                    <a:fillRect/>
                  </a:stretch>
                </a:blipFill>
              </p:spPr>
              <p:txBody>
                <a:bodyPr/>
                <a:lstStyle/>
                <a:p>
                  <a:r>
                    <a:rPr lang="ja-JP" altLang="en-US">
                      <a:noFill/>
                    </a:rPr>
                    <a:t> </a:t>
                  </a:r>
                </a:p>
              </p:txBody>
            </p:sp>
          </mc:Fallback>
        </mc:AlternateContent>
        <p:pic>
          <p:nvPicPr>
            <p:cNvPr id="2050"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07833" y="1282627"/>
              <a:ext cx="1633295" cy="1263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5" name="正方形/長方形 4"/>
                <p:cNvSpPr/>
                <p:nvPr/>
              </p:nvSpPr>
              <p:spPr>
                <a:xfrm flipH="1">
                  <a:off x="6862673" y="5883799"/>
                  <a:ext cx="3489513" cy="533929"/>
                </a:xfrm>
                <a:prstGeom prst="rect">
                  <a:avLst/>
                </a:prstGeom>
              </p:spPr>
              <p:txBody>
                <a:bodyPr wrap="square">
                  <a:spAutoFit/>
                </a:bodyPr>
                <a:lstStyle/>
                <a:p>
                  <a14:m>
                    <m:oMath xmlns:m="http://schemas.openxmlformats.org/officeDocument/2006/math">
                      <m:r>
                        <a:rPr lang="ja-JP" altLang="en-US" i="1">
                          <a:latin typeface="Cambria Math"/>
                        </a:rPr>
                        <m:t>𝜅</m:t>
                      </m:r>
                      <m:r>
                        <a:rPr lang="en-US" altLang="ja-JP" i="1">
                          <a:latin typeface="Cambria Math"/>
                        </a:rPr>
                        <m:t>= </m:t>
                      </m:r>
                      <m:r>
                        <a:rPr lang="en-US" altLang="ja-JP" i="1">
                          <a:latin typeface="Cambria Math"/>
                          <a:ea typeface="Cambria Math"/>
                        </a:rPr>
                        <m:t>𝛻</m:t>
                      </m:r>
                      <m:d>
                        <m:dPr>
                          <m:ctrlPr>
                            <a:rPr lang="en-US" altLang="ja-JP" i="1">
                              <a:latin typeface="Cambria Math" panose="02040503050406030204" pitchFamily="18" charset="0"/>
                              <a:ea typeface="Cambria Math"/>
                            </a:rPr>
                          </m:ctrlPr>
                        </m:dPr>
                        <m:e>
                          <m:f>
                            <m:fPr>
                              <m:ctrlPr>
                                <a:rPr lang="en-US" altLang="ja-JP" i="1">
                                  <a:latin typeface="Cambria Math" panose="02040503050406030204" pitchFamily="18" charset="0"/>
                                  <a:ea typeface="Cambria Math"/>
                                </a:rPr>
                              </m:ctrlPr>
                            </m:fPr>
                            <m:num>
                              <m:r>
                                <a:rPr lang="en-US" altLang="ja-JP" i="1">
                                  <a:latin typeface="Cambria Math"/>
                                  <a:ea typeface="Cambria Math"/>
                                </a:rPr>
                                <m:t>𝛻</m:t>
                              </m:r>
                              <m:r>
                                <a:rPr lang="ja-JP" altLang="en-US" i="1">
                                  <a:latin typeface="Cambria Math"/>
                                </a:rPr>
                                <m:t>𝜑</m:t>
                              </m:r>
                            </m:num>
                            <m:den>
                              <m:r>
                                <a:rPr lang="en-US" altLang="ja-JP" i="1">
                                  <a:latin typeface="Cambria Math"/>
                                  <a:ea typeface="Cambria Math"/>
                                </a:rPr>
                                <m:t>||</m:t>
                              </m:r>
                              <m:r>
                                <a:rPr lang="en-US" altLang="ja-JP" i="1">
                                  <a:latin typeface="Cambria Math"/>
                                  <a:ea typeface="Cambria Math"/>
                                </a:rPr>
                                <m:t>𝛻𝜑</m:t>
                              </m:r>
                              <m:r>
                                <a:rPr lang="en-US" altLang="ja-JP" i="1">
                                  <a:latin typeface="Cambria Math"/>
                                  <a:ea typeface="Cambria Math"/>
                                </a:rPr>
                                <m:t>||</m:t>
                              </m:r>
                            </m:den>
                          </m:f>
                        </m:e>
                      </m:d>
                    </m:oMath>
                  </a14:m>
                  <a:r>
                    <a:rPr lang="ja-JP" altLang="en-US"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内挿関数の曲率</a:t>
                  </a:r>
                </a:p>
              </p:txBody>
            </p:sp>
          </mc:Choice>
          <mc:Fallback xmlns="">
            <p:sp>
              <p:nvSpPr>
                <p:cNvPr id="5" name="正方形/長方形 4"/>
                <p:cNvSpPr>
                  <a:spLocks noRot="1" noChangeAspect="1" noMove="1" noResize="1" noEditPoints="1" noAdjustHandles="1" noChangeArrowheads="1" noChangeShapeType="1" noTextEdit="1"/>
                </p:cNvSpPr>
                <p:nvPr/>
              </p:nvSpPr>
              <p:spPr>
                <a:xfrm flipH="1">
                  <a:off x="6862673" y="5883799"/>
                  <a:ext cx="3489513" cy="533929"/>
                </a:xfrm>
                <a:prstGeom prst="rect">
                  <a:avLst/>
                </a:prstGeom>
                <a:blipFill rotWithShape="0">
                  <a:blip r:embed="rId10"/>
                  <a:stretch>
                    <a:fillRect r="-698" b="-5682"/>
                  </a:stretch>
                </a:blipFill>
              </p:spPr>
              <p:txBody>
                <a:bodyPr/>
                <a:lstStyle/>
                <a:p>
                  <a:r>
                    <a:rPr lang="ja-JP" altLang="en-US">
                      <a:noFill/>
                    </a:rPr>
                    <a:t> </a:t>
                  </a:r>
                </a:p>
              </p:txBody>
            </p:sp>
          </mc:Fallback>
        </mc:AlternateContent>
        <p:sp>
          <p:nvSpPr>
            <p:cNvPr id="21" name="正方形/長方形 20"/>
            <p:cNvSpPr/>
            <p:nvPr/>
          </p:nvSpPr>
          <p:spPr>
            <a:xfrm>
              <a:off x="6700086" y="955752"/>
              <a:ext cx="3839513" cy="461665"/>
            </a:xfrm>
            <a:prstGeom prst="rect">
              <a:avLst/>
            </a:prstGeom>
          </p:spPr>
          <p:txBody>
            <a:bodyPr wrap="none">
              <a:spAutoFit/>
            </a:bodyPr>
            <a:lstStyle/>
            <a:p>
              <a:r>
                <a:rPr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内挿関数</a:t>
              </a:r>
              <a:r>
                <a:rPr lang="en-US" altLang="ja-JP" sz="240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空間全体</a:t>
              </a:r>
              <a:r>
                <a:rPr lang="en-US" altLang="ja-JP" sz="240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へ拡張</a:t>
              </a:r>
            </a:p>
          </p:txBody>
        </p:sp>
      </p:grpSp>
      <p:sp>
        <p:nvSpPr>
          <p:cNvPr id="6" name="スライド番号プレースホルダー 5"/>
          <p:cNvSpPr>
            <a:spLocks noGrp="1"/>
          </p:cNvSpPr>
          <p:nvPr>
            <p:ph type="sldNum" sz="quarter" idx="12"/>
          </p:nvPr>
        </p:nvSpPr>
        <p:spPr/>
        <p:txBody>
          <a:bodyPr/>
          <a:lstStyle/>
          <a:p>
            <a:fld id="{F35DE295-420C-4265-BE54-AE59FA4027A6}" type="slidenum">
              <a:rPr lang="ja-JP" altLang="en-US" smtClean="0"/>
              <a:pPr/>
              <a:t>15</a:t>
            </a:fld>
            <a:endParaRPr lang="ja-JP" altLang="en-US"/>
          </a:p>
        </p:txBody>
      </p:sp>
      <p:sp>
        <p:nvSpPr>
          <p:cNvPr id="31" name="テキスト ボックス 30"/>
          <p:cNvSpPr txBox="1"/>
          <p:nvPr/>
        </p:nvSpPr>
        <p:spPr>
          <a:xfrm>
            <a:off x="10853633" y="-8897"/>
            <a:ext cx="1415772" cy="461665"/>
          </a:xfrm>
          <a:prstGeom prst="rect">
            <a:avLst/>
          </a:prstGeom>
          <a:noFill/>
        </p:spPr>
        <p:txBody>
          <a:bodyPr wrap="none" rtlCol="0">
            <a:spAutoFit/>
          </a:bodyPr>
          <a:lstStyle/>
          <a:p>
            <a:r>
              <a:rPr lang="ja-JP" altLang="en-US" sz="2400" dirty="0">
                <a:solidFill>
                  <a:srgbClr val="FF0000"/>
                </a:solidFill>
              </a:rPr>
              <a:t>参考資料</a:t>
            </a:r>
            <a:endParaRPr kumimoji="1" lang="ja-JP" altLang="en-US" sz="2400" dirty="0">
              <a:solidFill>
                <a:srgbClr val="FF0000"/>
              </a:solidFill>
            </a:endParaRPr>
          </a:p>
        </p:txBody>
      </p:sp>
    </p:spTree>
    <p:extLst>
      <p:ext uri="{BB962C8B-B14F-4D97-AF65-F5344CB8AC3E}">
        <p14:creationId xmlns:p14="http://schemas.microsoft.com/office/powerpoint/2010/main" val="11053890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18789" y="460464"/>
            <a:ext cx="11473211" cy="733270"/>
          </a:xfrm>
        </p:spPr>
        <p:txBody>
          <a:bodyPr>
            <a:normAutofit fontScale="90000"/>
          </a:bodyPr>
          <a:lstStyle/>
          <a:p>
            <a:pPr>
              <a:lnSpc>
                <a:spcPct val="100000"/>
              </a:lnSpc>
            </a:pPr>
            <a:r>
              <a:rPr kumimoji="1" lang="en-US" altLang="ja-JP" dirty="0"/>
              <a:t>Level</a:t>
            </a:r>
            <a:r>
              <a:rPr kumimoji="1" lang="ja-JP" altLang="en-US" dirty="0"/>
              <a:t> </a:t>
            </a:r>
            <a:r>
              <a:rPr kumimoji="1" lang="en-US" altLang="ja-JP" dirty="0"/>
              <a:t>set</a:t>
            </a:r>
            <a:r>
              <a:rPr kumimoji="1" lang="ja-JP" altLang="en-US" dirty="0"/>
              <a:t>法の特徴</a:t>
            </a:r>
          </a:p>
        </p:txBody>
      </p:sp>
      <mc:AlternateContent xmlns:mc="http://schemas.openxmlformats.org/markup-compatibility/2006" xmlns:a14="http://schemas.microsoft.com/office/drawing/2010/main">
        <mc:Choice Requires="a14">
          <p:sp>
            <p:nvSpPr>
              <p:cNvPr id="4" name="コンテンツ プレースホルダー 2"/>
              <p:cNvSpPr>
                <a:spLocks noGrp="1"/>
              </p:cNvSpPr>
              <p:nvPr>
                <p:ph idx="1"/>
              </p:nvPr>
            </p:nvSpPr>
            <p:spPr>
              <a:xfrm>
                <a:off x="718790" y="1947060"/>
                <a:ext cx="6451600" cy="4188269"/>
              </a:xfrm>
            </p:spPr>
            <p:txBody>
              <a:bodyPr>
                <a:normAutofit/>
              </a:bodyPr>
              <a:lstStyle/>
              <a:p>
                <a:pPr marL="0" indent="0">
                  <a:lnSpc>
                    <a:spcPct val="100000"/>
                  </a:lnSpc>
                  <a:buNone/>
                </a:pPr>
                <a:r>
                  <a:rPr lang="ja-JP" altLang="en-US" sz="2400" b="1" dirty="0"/>
                  <a:t>輪郭線をスカラー場のゼロセットで表現し，スカラー場を変更することで輪郭線を動かす</a:t>
                </a:r>
                <a:endParaRPr lang="en-US" altLang="ja-JP" sz="2400" b="1" dirty="0"/>
              </a:p>
              <a:p>
                <a:pPr marL="0" indent="0">
                  <a:lnSpc>
                    <a:spcPct val="100000"/>
                  </a:lnSpc>
                  <a:buNone/>
                </a:pPr>
                <a:r>
                  <a:rPr lang="ja-JP" altLang="en-US" sz="2400" b="1" dirty="0"/>
                  <a:t>利点</a:t>
                </a:r>
                <a:endParaRPr lang="en-US" altLang="ja-JP" sz="2400" b="1" dirty="0"/>
              </a:p>
              <a:p>
                <a:pPr>
                  <a:lnSpc>
                    <a:spcPct val="100000"/>
                  </a:lnSpc>
                </a:pPr>
                <a:r>
                  <a:rPr lang="ja-JP" altLang="en-US" sz="2400" dirty="0"/>
                  <a:t>ノイズに対し堅固・高速</a:t>
                </a:r>
                <a:endParaRPr lang="en-US" altLang="ja-JP" sz="2400" dirty="0"/>
              </a:p>
              <a:p>
                <a:pPr>
                  <a:lnSpc>
                    <a:spcPct val="100000"/>
                  </a:lnSpc>
                </a:pPr>
                <a:r>
                  <a:rPr lang="ja-JP" altLang="en-US" sz="2400" b="1" dirty="0">
                    <a:solidFill>
                      <a:srgbClr val="C00000"/>
                    </a:solidFill>
                  </a:rPr>
                  <a:t>トポロジー変化に対応 </a:t>
                </a:r>
                <a:endParaRPr lang="en-US" altLang="ja-JP" sz="2400" dirty="0"/>
              </a:p>
              <a:p>
                <a:pPr marL="0" indent="0">
                  <a:lnSpc>
                    <a:spcPct val="100000"/>
                  </a:lnSpc>
                  <a:buNone/>
                </a:pPr>
                <a:r>
                  <a:rPr lang="ja-JP" altLang="en-US" sz="2400" b="1" dirty="0"/>
                  <a:t>欠点</a:t>
                </a:r>
                <a:endParaRPr lang="en-US" altLang="ja-JP" sz="2400" b="1" dirty="0"/>
              </a:p>
              <a:p>
                <a:pPr>
                  <a:lnSpc>
                    <a:spcPct val="100000"/>
                  </a:lnSpc>
                </a:pPr>
                <a:r>
                  <a:rPr lang="ja-JP" altLang="en-US" sz="2400" dirty="0"/>
                  <a:t>速度</a:t>
                </a:r>
                <a14:m>
                  <m:oMath xmlns:m="http://schemas.openxmlformats.org/officeDocument/2006/math">
                    <m:r>
                      <a:rPr lang="en-US" altLang="ja-JP" sz="2400" i="1">
                        <a:latin typeface="Cambria Math"/>
                      </a:rPr>
                      <m:t>𝐹</m:t>
                    </m:r>
                    <m:d>
                      <m:dPr>
                        <m:ctrlPr>
                          <a:rPr lang="en-US" altLang="ja-JP" sz="2400" i="1">
                            <a:latin typeface="Cambria Math" panose="02040503050406030204" pitchFamily="18" charset="0"/>
                          </a:rPr>
                        </m:ctrlPr>
                      </m:dPr>
                      <m:e>
                        <m:sSub>
                          <m:sSubPr>
                            <m:ctrlPr>
                              <a:rPr lang="en-US" altLang="ja-JP" sz="2400" b="1" i="1">
                                <a:latin typeface="Cambria Math" panose="02040503050406030204" pitchFamily="18" charset="0"/>
                              </a:rPr>
                            </m:ctrlPr>
                          </m:sSubPr>
                          <m:e>
                            <m:r>
                              <a:rPr lang="ja-JP" altLang="en-US" sz="2400" i="1">
                                <a:latin typeface="Cambria Math"/>
                              </a:rPr>
                              <m:t>𝜅</m:t>
                            </m:r>
                          </m:e>
                          <m:sub>
                            <m:r>
                              <a:rPr lang="en-US" altLang="ja-JP" sz="2400" b="1">
                                <a:latin typeface="Cambria Math"/>
                              </a:rPr>
                              <m:t>𝐩</m:t>
                            </m:r>
                            <m:d>
                              <m:dPr>
                                <m:ctrlPr>
                                  <a:rPr lang="en-US" altLang="ja-JP" sz="2400" b="1" i="1">
                                    <a:latin typeface="Cambria Math" panose="02040503050406030204" pitchFamily="18" charset="0"/>
                                  </a:rPr>
                                </m:ctrlPr>
                              </m:dPr>
                              <m:e>
                                <m:r>
                                  <a:rPr lang="en-US" altLang="ja-JP" sz="2400" i="1">
                                    <a:latin typeface="Cambria Math"/>
                                  </a:rPr>
                                  <m:t>𝑡</m:t>
                                </m:r>
                              </m:e>
                            </m:d>
                          </m:sub>
                        </m:sSub>
                      </m:e>
                    </m:d>
                  </m:oMath>
                </a14:m>
                <a:r>
                  <a:rPr lang="ja-JP" altLang="en-US" sz="2400" dirty="0"/>
                  <a:t>の適切な選択が難しい</a:t>
                </a:r>
                <a:endParaRPr lang="en-US" altLang="ja-JP" sz="2400" dirty="0"/>
              </a:p>
              <a:p>
                <a:pPr>
                  <a:lnSpc>
                    <a:spcPct val="100000"/>
                  </a:lnSpc>
                </a:pPr>
                <a:r>
                  <a:rPr lang="ja-JP" altLang="en-US" sz="2400" dirty="0"/>
                  <a:t>パラメータ調節が大変</a:t>
                </a:r>
                <a:endParaRPr lang="en-US" altLang="ja-JP" sz="2400" dirty="0"/>
              </a:p>
            </p:txBody>
          </p:sp>
        </mc:Choice>
        <mc:Fallback xmlns="">
          <p:sp>
            <p:nvSpPr>
              <p:cNvPr id="4" name="コンテンツ プレースホルダー 2"/>
              <p:cNvSpPr>
                <a:spLocks noGrp="1" noRot="1" noChangeAspect="1" noMove="1" noResize="1" noEditPoints="1" noAdjustHandles="1" noChangeArrowheads="1" noChangeShapeType="1" noTextEdit="1"/>
              </p:cNvSpPr>
              <p:nvPr>
                <p:ph idx="1"/>
              </p:nvPr>
            </p:nvSpPr>
            <p:spPr>
              <a:xfrm>
                <a:off x="718790" y="1947060"/>
                <a:ext cx="6451600" cy="4188269"/>
              </a:xfrm>
              <a:blipFill rotWithShape="0">
                <a:blip r:embed="rId2"/>
                <a:stretch>
                  <a:fillRect l="-1512" t="-1164"/>
                </a:stretch>
              </a:blipFill>
            </p:spPr>
            <p:txBody>
              <a:bodyPr/>
              <a:lstStyle/>
              <a:p>
                <a:r>
                  <a:rPr lang="ja-JP" altLang="en-US">
                    <a:noFill/>
                  </a:rPr>
                  <a:t> </a:t>
                </a:r>
              </a:p>
            </p:txBody>
          </p:sp>
        </mc:Fallback>
      </mc:AlternateContent>
      <p:grpSp>
        <p:nvGrpSpPr>
          <p:cNvPr id="5" name="グループ化 4"/>
          <p:cNvGrpSpPr/>
          <p:nvPr/>
        </p:nvGrpSpPr>
        <p:grpSpPr>
          <a:xfrm>
            <a:off x="12565972" y="587828"/>
            <a:ext cx="4169000" cy="2060122"/>
            <a:chOff x="919628" y="5138964"/>
            <a:chExt cx="9175101" cy="453390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8005" y="5138964"/>
              <a:ext cx="4276724" cy="4486275"/>
            </a:xfrm>
            <a:prstGeom prst="rect">
              <a:avLst/>
            </a:prstGeom>
            <a:noFill/>
            <a:ln w="158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9628" y="5138964"/>
              <a:ext cx="4448175" cy="4533900"/>
            </a:xfrm>
            <a:prstGeom prst="rect">
              <a:avLst/>
            </a:prstGeom>
            <a:noFill/>
            <a:ln w="158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pic>
        <p:nvPicPr>
          <p:cNvPr id="9"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30181" y="1224239"/>
            <a:ext cx="2004955" cy="2004955"/>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44228" y="1224239"/>
            <a:ext cx="1990294" cy="2004955"/>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スライド番号プレースホルダー 2"/>
          <p:cNvSpPr>
            <a:spLocks noGrp="1"/>
          </p:cNvSpPr>
          <p:nvPr>
            <p:ph type="sldNum" sz="quarter" idx="12"/>
          </p:nvPr>
        </p:nvSpPr>
        <p:spPr/>
        <p:txBody>
          <a:bodyPr/>
          <a:lstStyle/>
          <a:p>
            <a:fld id="{F35DE295-420C-4265-BE54-AE59FA4027A6}" type="slidenum">
              <a:rPr lang="ja-JP" altLang="en-US" smtClean="0"/>
              <a:pPr/>
              <a:t>16</a:t>
            </a:fld>
            <a:endParaRPr lang="ja-JP" altLang="en-US"/>
          </a:p>
        </p:txBody>
      </p:sp>
      <p:pic>
        <p:nvPicPr>
          <p:cNvPr id="8" name="図 7">
            <a:extLst>
              <a:ext uri="{FF2B5EF4-FFF2-40B4-BE49-F238E27FC236}">
                <a16:creationId xmlns:a16="http://schemas.microsoft.com/office/drawing/2014/main" id="{CD734618-3DAC-450D-B4CC-C69A9E192FA8}"/>
              </a:ext>
            </a:extLst>
          </p:cNvPr>
          <p:cNvPicPr>
            <a:picLocks noChangeAspect="1"/>
          </p:cNvPicPr>
          <p:nvPr/>
        </p:nvPicPr>
        <p:blipFill rotWithShape="1">
          <a:blip r:embed="rId7"/>
          <a:srcRect l="4607" t="25425" r="54147" b="3259"/>
          <a:stretch/>
        </p:blipFill>
        <p:spPr>
          <a:xfrm>
            <a:off x="6840808" y="4018565"/>
            <a:ext cx="2502700" cy="2204761"/>
          </a:xfrm>
          <a:prstGeom prst="rect">
            <a:avLst/>
          </a:prstGeom>
        </p:spPr>
      </p:pic>
      <p:pic>
        <p:nvPicPr>
          <p:cNvPr id="11" name="図 10">
            <a:extLst>
              <a:ext uri="{FF2B5EF4-FFF2-40B4-BE49-F238E27FC236}">
                <a16:creationId xmlns:a16="http://schemas.microsoft.com/office/drawing/2014/main" id="{4C0B07E5-44F1-4333-8791-3F7E2D4BB6E5}"/>
              </a:ext>
            </a:extLst>
          </p:cNvPr>
          <p:cNvPicPr>
            <a:picLocks noChangeAspect="1"/>
          </p:cNvPicPr>
          <p:nvPr/>
        </p:nvPicPr>
        <p:blipFill rotWithShape="1">
          <a:blip r:embed="rId7"/>
          <a:srcRect l="53383" t="15806" r="12892" b="14181"/>
          <a:stretch/>
        </p:blipFill>
        <p:spPr>
          <a:xfrm>
            <a:off x="9644228" y="4033005"/>
            <a:ext cx="1990294" cy="2105249"/>
          </a:xfrm>
          <a:prstGeom prst="rect">
            <a:avLst/>
          </a:prstGeom>
        </p:spPr>
      </p:pic>
    </p:spTree>
    <p:extLst>
      <p:ext uri="{BB962C8B-B14F-4D97-AF65-F5344CB8AC3E}">
        <p14:creationId xmlns:p14="http://schemas.microsoft.com/office/powerpoint/2010/main" val="25628324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18789" y="283483"/>
            <a:ext cx="11473211" cy="733270"/>
          </a:xfrm>
        </p:spPr>
        <p:txBody>
          <a:bodyPr>
            <a:normAutofit/>
          </a:bodyPr>
          <a:lstStyle/>
          <a:p>
            <a:r>
              <a:rPr lang="ja-JP" altLang="en-US" sz="3600" dirty="0"/>
              <a:t>まとめ</a:t>
            </a:r>
            <a:r>
              <a:rPr lang="en-US" altLang="ja-JP" sz="3600" dirty="0"/>
              <a:t>: </a:t>
            </a:r>
            <a:r>
              <a:rPr lang="ja-JP" altLang="en-US" sz="3600" dirty="0"/>
              <a:t>動的輪郭モデル</a:t>
            </a:r>
            <a:endParaRPr kumimoji="1" lang="ja-JP" altLang="en-US" sz="3600" dirty="0"/>
          </a:p>
        </p:txBody>
      </p:sp>
      <p:sp>
        <p:nvSpPr>
          <p:cNvPr id="4" name="コンテンツ プレースホルダー 2"/>
          <p:cNvSpPr>
            <a:spLocks noGrp="1"/>
          </p:cNvSpPr>
          <p:nvPr>
            <p:ph idx="1"/>
          </p:nvPr>
        </p:nvSpPr>
        <p:spPr>
          <a:xfrm>
            <a:off x="743725" y="1317115"/>
            <a:ext cx="7239133" cy="3574199"/>
          </a:xfrm>
        </p:spPr>
        <p:txBody>
          <a:bodyPr>
            <a:normAutofit/>
          </a:bodyPr>
          <a:lstStyle/>
          <a:p>
            <a:pPr marL="0" indent="0">
              <a:lnSpc>
                <a:spcPct val="100000"/>
              </a:lnSpc>
              <a:spcBef>
                <a:spcPts val="1200"/>
              </a:spcBef>
              <a:buNone/>
            </a:pPr>
            <a:r>
              <a:rPr lang="ja-JP" altLang="en-US" sz="2400" dirty="0"/>
              <a:t>境界曲線を</a:t>
            </a:r>
            <a:r>
              <a:rPr lang="en-US" altLang="ja-JP" sz="2400" dirty="0"/>
              <a:t>『</a:t>
            </a:r>
            <a:r>
              <a:rPr lang="ja-JP" altLang="en-US" sz="2400" dirty="0"/>
              <a:t>形状が滑らかになるように</a:t>
            </a:r>
            <a:r>
              <a:rPr lang="en-US" altLang="ja-JP" sz="2400" dirty="0"/>
              <a:t>』『</a:t>
            </a:r>
            <a:r>
              <a:rPr lang="ja-JP" altLang="en-US" sz="2400" dirty="0"/>
              <a:t>画像のエッジを通る様に</a:t>
            </a:r>
            <a:r>
              <a:rPr lang="en-US" altLang="ja-JP" sz="2400" dirty="0"/>
              <a:t>』</a:t>
            </a:r>
            <a:r>
              <a:rPr lang="ja-JP" altLang="en-US" sz="2400" dirty="0"/>
              <a:t>変形する手法</a:t>
            </a:r>
            <a:endParaRPr lang="en-US" altLang="ja-JP" sz="2400" dirty="0"/>
          </a:p>
          <a:p>
            <a:pPr>
              <a:lnSpc>
                <a:spcPct val="100000"/>
              </a:lnSpc>
              <a:spcBef>
                <a:spcPts val="1200"/>
              </a:spcBef>
            </a:pPr>
            <a:r>
              <a:rPr lang="ja-JP" altLang="en-US" sz="2000" dirty="0"/>
              <a:t>境界を陽的に表現する </a:t>
            </a:r>
            <a:r>
              <a:rPr lang="en-US" altLang="ja-JP" sz="2000" dirty="0"/>
              <a:t>:</a:t>
            </a:r>
            <a:r>
              <a:rPr lang="ja-JP" altLang="en-US" sz="2000" dirty="0"/>
              <a:t> </a:t>
            </a:r>
            <a:r>
              <a:rPr lang="en-US" altLang="ja-JP" sz="2000" b="1" dirty="0">
                <a:solidFill>
                  <a:srgbClr val="FF0000"/>
                </a:solidFill>
              </a:rPr>
              <a:t>Snakes</a:t>
            </a:r>
            <a:r>
              <a:rPr lang="ja-JP" altLang="en-US" sz="2000" dirty="0">
                <a:solidFill>
                  <a:srgbClr val="FF0000"/>
                </a:solidFill>
              </a:rPr>
              <a:t> </a:t>
            </a:r>
            <a:r>
              <a:rPr lang="ja-JP" altLang="en-US" sz="2000" dirty="0"/>
              <a:t>法</a:t>
            </a:r>
            <a:endParaRPr lang="en-US" altLang="ja-JP" sz="2000" dirty="0"/>
          </a:p>
          <a:p>
            <a:pPr>
              <a:lnSpc>
                <a:spcPct val="100000"/>
              </a:lnSpc>
              <a:spcBef>
                <a:spcPts val="1200"/>
              </a:spcBef>
            </a:pPr>
            <a:r>
              <a:rPr lang="ja-JP" altLang="en-US" sz="2000" dirty="0"/>
              <a:t>境界を陰的に表現する </a:t>
            </a:r>
            <a:r>
              <a:rPr lang="en-US" altLang="ja-JP" sz="2000" dirty="0"/>
              <a:t>: </a:t>
            </a:r>
            <a:r>
              <a:rPr lang="en-US" altLang="ja-JP" sz="2000" b="1" dirty="0">
                <a:solidFill>
                  <a:srgbClr val="FF0000"/>
                </a:solidFill>
              </a:rPr>
              <a:t>Level Set</a:t>
            </a:r>
            <a:r>
              <a:rPr lang="en-US" altLang="ja-JP" sz="2000" dirty="0"/>
              <a:t> </a:t>
            </a:r>
            <a:r>
              <a:rPr lang="ja-JP" altLang="en-US" sz="2000" dirty="0"/>
              <a:t>法</a:t>
            </a:r>
            <a:endParaRPr lang="en-US" altLang="ja-JP" sz="2000" dirty="0"/>
          </a:p>
          <a:p>
            <a:pPr lvl="5">
              <a:lnSpc>
                <a:spcPct val="100000"/>
              </a:lnSpc>
              <a:spcBef>
                <a:spcPts val="1200"/>
              </a:spcBef>
            </a:pPr>
            <a:endParaRPr lang="en-US" altLang="ja-JP" sz="1000" dirty="0"/>
          </a:p>
          <a:p>
            <a:pPr marL="0" lvl="1" indent="0">
              <a:lnSpc>
                <a:spcPct val="100000"/>
              </a:lnSpc>
              <a:spcBef>
                <a:spcPts val="1200"/>
              </a:spcBef>
              <a:buNone/>
            </a:pPr>
            <a:r>
              <a:rPr lang="ja-JP" altLang="en-US" dirty="0"/>
              <a:t>変形モデル</a:t>
            </a:r>
            <a:r>
              <a:rPr lang="en-US" altLang="ja-JP" dirty="0"/>
              <a:t>(</a:t>
            </a:r>
            <a:r>
              <a:rPr lang="ja-JP" altLang="en-US" dirty="0"/>
              <a:t>速度の定義</a:t>
            </a:r>
            <a:r>
              <a:rPr lang="en-US" altLang="ja-JP" dirty="0"/>
              <a:t>)</a:t>
            </a:r>
            <a:r>
              <a:rPr lang="ja-JP" altLang="en-US" dirty="0"/>
              <a:t>・最適解の計算法・高次元化など、関連研究は多い</a:t>
            </a:r>
          </a:p>
          <a:p>
            <a:pPr>
              <a:lnSpc>
                <a:spcPct val="100000"/>
              </a:lnSpc>
              <a:spcBef>
                <a:spcPts val="1200"/>
              </a:spcBef>
            </a:pPr>
            <a:endParaRPr lang="en-US" altLang="ja-JP" sz="2000" dirty="0"/>
          </a:p>
        </p:txBody>
      </p:sp>
      <p:grpSp>
        <p:nvGrpSpPr>
          <p:cNvPr id="5" name="グループ化 4"/>
          <p:cNvGrpSpPr/>
          <p:nvPr/>
        </p:nvGrpSpPr>
        <p:grpSpPr>
          <a:xfrm>
            <a:off x="8900504" y="725791"/>
            <a:ext cx="2610177" cy="5395477"/>
            <a:chOff x="7271282" y="-4735825"/>
            <a:chExt cx="5210174" cy="10769913"/>
          </a:xfrm>
        </p:grpSpPr>
        <p:pic>
          <p:nvPicPr>
            <p:cNvPr id="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71282" y="-4735825"/>
              <a:ext cx="5210174" cy="5210175"/>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90332" y="823913"/>
              <a:ext cx="5172074" cy="5210175"/>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8" name="右矢印 7"/>
          <p:cNvSpPr/>
          <p:nvPr/>
        </p:nvSpPr>
        <p:spPr>
          <a:xfrm rot="5400000">
            <a:off x="9989164" y="3170844"/>
            <a:ext cx="422266" cy="427334"/>
          </a:xfrm>
          <a:prstGeom prst="rightArrow">
            <a:avLst/>
          </a:prstGeom>
          <a:solidFill>
            <a:schemeClr val="accent5">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9" name="グループ化 8"/>
          <p:cNvGrpSpPr/>
          <p:nvPr/>
        </p:nvGrpSpPr>
        <p:grpSpPr>
          <a:xfrm>
            <a:off x="824865" y="4565919"/>
            <a:ext cx="5995034" cy="2101214"/>
            <a:chOff x="5063491" y="2912113"/>
            <a:chExt cx="5265806" cy="1845626"/>
          </a:xfrm>
        </p:grpSpPr>
        <p:pic>
          <p:nvPicPr>
            <p:cNvPr id="10" name="Picture 8"/>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712" b="6493"/>
            <a:stretch/>
          </p:blipFill>
          <p:spPr bwMode="auto">
            <a:xfrm>
              <a:off x="5063491" y="2914651"/>
              <a:ext cx="2584238" cy="1843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9"/>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487" b="6664"/>
            <a:stretch/>
          </p:blipFill>
          <p:spPr bwMode="auto">
            <a:xfrm>
              <a:off x="7745301" y="2912113"/>
              <a:ext cx="2583996" cy="183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右矢印 11"/>
            <p:cNvSpPr/>
            <p:nvPr/>
          </p:nvSpPr>
          <p:spPr>
            <a:xfrm>
              <a:off x="7517534" y="3746485"/>
              <a:ext cx="370902" cy="375354"/>
            </a:xfrm>
            <a:prstGeom prst="rightArrow">
              <a:avLst/>
            </a:prstGeom>
            <a:solidFill>
              <a:schemeClr val="accent5">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3" name="スライド番号プレースホルダー 2"/>
          <p:cNvSpPr>
            <a:spLocks noGrp="1"/>
          </p:cNvSpPr>
          <p:nvPr>
            <p:ph type="sldNum" sz="quarter" idx="12"/>
          </p:nvPr>
        </p:nvSpPr>
        <p:spPr/>
        <p:txBody>
          <a:bodyPr/>
          <a:lstStyle/>
          <a:p>
            <a:fld id="{F35DE295-420C-4265-BE54-AE59FA4027A6}" type="slidenum">
              <a:rPr lang="ja-JP" altLang="en-US" smtClean="0"/>
              <a:pPr/>
              <a:t>17</a:t>
            </a:fld>
            <a:endParaRPr lang="ja-JP" altLang="en-US"/>
          </a:p>
        </p:txBody>
      </p:sp>
    </p:spTree>
    <p:extLst>
      <p:ext uri="{BB962C8B-B14F-4D97-AF65-F5344CB8AC3E}">
        <p14:creationId xmlns:p14="http://schemas.microsoft.com/office/powerpoint/2010/main" val="18638386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35242" y="365126"/>
            <a:ext cx="11220961" cy="733270"/>
          </a:xfrm>
        </p:spPr>
        <p:txBody>
          <a:bodyPr>
            <a:normAutofit/>
          </a:bodyPr>
          <a:lstStyle/>
          <a:p>
            <a:r>
              <a:rPr kumimoji="1" lang="en-US" altLang="ja-JP" sz="3600" dirty="0"/>
              <a:t>Contents :</a:t>
            </a:r>
            <a:r>
              <a:rPr lang="ja-JP" altLang="en-US" sz="3600" dirty="0"/>
              <a:t> 画像領域分割</a:t>
            </a:r>
            <a:endParaRPr kumimoji="1" lang="ja-JP" altLang="en-US" sz="3600" dirty="0"/>
          </a:p>
        </p:txBody>
      </p:sp>
      <p:sp>
        <p:nvSpPr>
          <p:cNvPr id="3" name="コンテンツ プレースホルダー 2"/>
          <p:cNvSpPr>
            <a:spLocks noGrp="1"/>
          </p:cNvSpPr>
          <p:nvPr>
            <p:ph idx="1"/>
          </p:nvPr>
        </p:nvSpPr>
        <p:spPr>
          <a:xfrm>
            <a:off x="635243" y="1343722"/>
            <a:ext cx="5314454" cy="5296829"/>
          </a:xfrm>
        </p:spPr>
        <p:txBody>
          <a:bodyPr>
            <a:normAutofit/>
          </a:bodyPr>
          <a:lstStyle/>
          <a:p>
            <a:pPr marL="0" indent="0">
              <a:spcBef>
                <a:spcPts val="600"/>
              </a:spcBef>
              <a:buNone/>
            </a:pPr>
            <a:r>
              <a:rPr lang="ja-JP" altLang="en-US" sz="4000" b="1" dirty="0"/>
              <a:t>曲面再構成法</a:t>
            </a:r>
            <a:endParaRPr lang="en-US" altLang="ja-JP" sz="4000" b="1" dirty="0"/>
          </a:p>
          <a:p>
            <a:pPr marL="0" indent="0">
              <a:spcBef>
                <a:spcPts val="600"/>
              </a:spcBef>
              <a:buNone/>
            </a:pPr>
            <a:endParaRPr lang="en-US" altLang="ja-JP" sz="4000" b="1" dirty="0"/>
          </a:p>
        </p:txBody>
      </p:sp>
      <p:sp>
        <p:nvSpPr>
          <p:cNvPr id="5" name="スライド番号プレースホルダー 4"/>
          <p:cNvSpPr>
            <a:spLocks noGrp="1"/>
          </p:cNvSpPr>
          <p:nvPr>
            <p:ph type="sldNum" sz="quarter" idx="12"/>
          </p:nvPr>
        </p:nvSpPr>
        <p:spPr/>
        <p:txBody>
          <a:bodyPr/>
          <a:lstStyle/>
          <a:p>
            <a:fld id="{F35DE295-420C-4265-BE54-AE59FA4027A6}" type="slidenum">
              <a:rPr lang="ja-JP" altLang="en-US" smtClean="0"/>
              <a:pPr/>
              <a:t>18</a:t>
            </a:fld>
            <a:endParaRPr lang="ja-JP" altLang="en-US"/>
          </a:p>
        </p:txBody>
      </p:sp>
      <p:sp>
        <p:nvSpPr>
          <p:cNvPr id="6" name="テキスト ボックス 5"/>
          <p:cNvSpPr txBox="1"/>
          <p:nvPr/>
        </p:nvSpPr>
        <p:spPr>
          <a:xfrm>
            <a:off x="10238491" y="0"/>
            <a:ext cx="2031325" cy="461665"/>
          </a:xfrm>
          <a:prstGeom prst="rect">
            <a:avLst/>
          </a:prstGeom>
          <a:noFill/>
        </p:spPr>
        <p:txBody>
          <a:bodyPr wrap="none" rtlCol="0">
            <a:spAutoFit/>
          </a:bodyPr>
          <a:lstStyle/>
          <a:p>
            <a:r>
              <a:rPr kumimoji="1" lang="ja-JP" altLang="en-US" sz="2400" dirty="0" smtClean="0">
                <a:solidFill>
                  <a:srgbClr val="FF0000"/>
                </a:solidFill>
              </a:rPr>
              <a:t>概要のみ紹介</a:t>
            </a:r>
            <a:endParaRPr kumimoji="1" lang="ja-JP" altLang="en-US" sz="2400" dirty="0">
              <a:solidFill>
                <a:srgbClr val="FF0000"/>
              </a:solidFill>
            </a:endParaRPr>
          </a:p>
        </p:txBody>
      </p:sp>
    </p:spTree>
    <p:extLst>
      <p:ext uri="{BB962C8B-B14F-4D97-AF65-F5344CB8AC3E}">
        <p14:creationId xmlns:p14="http://schemas.microsoft.com/office/powerpoint/2010/main" val="30420875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36754" y="234715"/>
            <a:ext cx="10844785" cy="733270"/>
          </a:xfrm>
        </p:spPr>
        <p:txBody>
          <a:bodyPr>
            <a:normAutofit/>
          </a:bodyPr>
          <a:lstStyle/>
          <a:p>
            <a:r>
              <a:rPr lang="ja-JP" altLang="en-US" sz="4000" dirty="0"/>
              <a:t>曲面再構成法による領域分割</a:t>
            </a:r>
            <a:endParaRPr kumimoji="1" lang="ja-JP" altLang="en-US" sz="4000" dirty="0"/>
          </a:p>
        </p:txBody>
      </p:sp>
      <p:sp>
        <p:nvSpPr>
          <p:cNvPr id="4" name="コンテンツ プレースホルダー 2"/>
          <p:cNvSpPr txBox="1">
            <a:spLocks/>
          </p:cNvSpPr>
          <p:nvPr/>
        </p:nvSpPr>
        <p:spPr>
          <a:xfrm>
            <a:off x="656947" y="1240162"/>
            <a:ext cx="8676006" cy="13397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spcBef>
                <a:spcPts val="600"/>
              </a:spcBef>
            </a:pPr>
            <a:r>
              <a:rPr lang="ja-JP" altLang="en-US" dirty="0"/>
              <a:t>形状モデリングのための曲面再構成法を転用</a:t>
            </a:r>
            <a:endParaRPr lang="en-US" altLang="ja-JP" dirty="0"/>
          </a:p>
          <a:p>
            <a:pPr>
              <a:spcBef>
                <a:spcPts val="600"/>
              </a:spcBef>
            </a:pPr>
            <a:r>
              <a:rPr lang="ja-JP" altLang="en-US" b="1" dirty="0">
                <a:solidFill>
                  <a:srgbClr val="FF0000"/>
                </a:solidFill>
              </a:rPr>
              <a:t>輪郭線制約から三次元境界曲面を生成</a:t>
            </a:r>
            <a:r>
              <a:rPr lang="ja-JP" altLang="en-US" dirty="0"/>
              <a:t>する</a:t>
            </a:r>
            <a:endParaRPr lang="en-US" altLang="ja-JP"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5073" y="3080021"/>
            <a:ext cx="2923305" cy="2540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971" y="3099232"/>
            <a:ext cx="6077901" cy="2610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正方形/長方形 6"/>
          <p:cNvSpPr/>
          <p:nvPr/>
        </p:nvSpPr>
        <p:spPr>
          <a:xfrm>
            <a:off x="4383126" y="5789287"/>
            <a:ext cx="2380780" cy="276999"/>
          </a:xfrm>
          <a:prstGeom prst="rect">
            <a:avLst/>
          </a:prstGeom>
        </p:spPr>
        <p:txBody>
          <a:bodyPr wrap="none">
            <a:spAutoFit/>
          </a:bodyPr>
          <a:lstStyle/>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図は論文</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[Lie et. al.</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2008]</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より</a:t>
            </a:r>
            <a:endParaRPr lang="ja-JP" altLang="en-US" sz="12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正方形/長方形 7"/>
          <p:cNvSpPr/>
          <p:nvPr/>
        </p:nvSpPr>
        <p:spPr>
          <a:xfrm>
            <a:off x="7294697" y="2720078"/>
            <a:ext cx="4897303" cy="830997"/>
          </a:xfrm>
          <a:prstGeom prst="rect">
            <a:avLst/>
          </a:prstGeom>
        </p:spPr>
        <p:txBody>
          <a:bodyPr wrap="none">
            <a:spAutoFit/>
          </a:bodyPr>
          <a:lstStyle/>
          <a:p>
            <a:r>
              <a:rPr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陰関数曲面再構成</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600" dirty="0" err="1">
                <a:latin typeface="メイリオ" panose="020B0604030504040204" pitchFamily="50" charset="-128"/>
                <a:ea typeface="メイリオ" panose="020B0604030504040204" pitchFamily="50" charset="-128"/>
                <a:cs typeface="メイリオ" panose="020B0604030504040204" pitchFamily="50" charset="-128"/>
              </a:rPr>
              <a:t>Heckel</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 et. al. 2011] </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 </a:t>
            </a:r>
          </a:p>
          <a:p>
            <a:endParaRPr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1072896" y="6396335"/>
            <a:ext cx="10303229" cy="461665"/>
          </a:xfrm>
          <a:prstGeom prst="rect">
            <a:avLst/>
          </a:prstGeom>
        </p:spPr>
        <p:txBody>
          <a:bodyPr wrap="square">
            <a:spAutoFit/>
          </a:bodyPr>
          <a:lstStyle/>
          <a:p>
            <a:r>
              <a:rPr lang="en-US" altLang="ja-JP" sz="1200" dirty="0" err="1">
                <a:latin typeface="メイリオ" panose="020B0604030504040204" pitchFamily="50" charset="-128"/>
                <a:ea typeface="メイリオ" panose="020B0604030504040204" pitchFamily="50" charset="-128"/>
                <a:cs typeface="メイリオ" panose="020B0604030504040204" pitchFamily="50" charset="-128"/>
              </a:rPr>
              <a:t>Heckel</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 F., et. al. : Interactive 3D medical image segmentation with energy-minimizing implicit function. VCBM 35, 2(2011),275–287.</a:t>
            </a:r>
          </a:p>
          <a:p>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Liu L. et. al. : Surface reconstruction from non-parallel curve networks. </a:t>
            </a:r>
            <a:r>
              <a:rPr lang="en-US" altLang="ja-JP" sz="1200" i="1" dirty="0">
                <a:latin typeface="メイリオ" panose="020B0604030504040204" pitchFamily="50" charset="-128"/>
                <a:ea typeface="メイリオ" panose="020B0604030504040204" pitchFamily="50" charset="-128"/>
                <a:cs typeface="メイリオ" panose="020B0604030504040204" pitchFamily="50" charset="-128"/>
              </a:rPr>
              <a:t>CGF </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27, 2(2008), 155–163.</a:t>
            </a:r>
          </a:p>
        </p:txBody>
      </p:sp>
      <p:sp>
        <p:nvSpPr>
          <p:cNvPr id="10" name="正方形/長方形 9"/>
          <p:cNvSpPr/>
          <p:nvPr/>
        </p:nvSpPr>
        <p:spPr>
          <a:xfrm>
            <a:off x="1779698" y="7581900"/>
            <a:ext cx="9039405" cy="738664"/>
          </a:xfrm>
          <a:prstGeom prst="rect">
            <a:avLst/>
          </a:prstGeom>
        </p:spPr>
        <p:txBody>
          <a:bodyPr wrap="square">
            <a:spAutoFit/>
          </a:bodyPr>
          <a:lstStyle/>
          <a:p>
            <a: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t>TURK G., O’BRIEN J. F.: </a:t>
            </a:r>
            <a:r>
              <a:rPr lang="en-US" altLang="ja-JP" sz="1050" dirty="0" err="1">
                <a:latin typeface="メイリオ" panose="020B0604030504040204" pitchFamily="50" charset="-128"/>
                <a:ea typeface="メイリオ" panose="020B0604030504040204" pitchFamily="50" charset="-128"/>
                <a:cs typeface="メイリオ" panose="020B0604030504040204" pitchFamily="50" charset="-128"/>
              </a:rPr>
              <a:t>Modelling</a:t>
            </a:r>
            <a: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t> with implicit surfaces that interpolate. </a:t>
            </a:r>
            <a:r>
              <a:rPr lang="en-US" altLang="ja-JP" sz="1050" i="1" dirty="0">
                <a:latin typeface="メイリオ" panose="020B0604030504040204" pitchFamily="50" charset="-128"/>
                <a:ea typeface="メイリオ" panose="020B0604030504040204" pitchFamily="50" charset="-128"/>
                <a:cs typeface="メイリオ" panose="020B0604030504040204" pitchFamily="50" charset="-128"/>
              </a:rPr>
              <a:t>ACM TOG </a:t>
            </a:r>
            <a: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t>21, 4(2002), 855–873.</a:t>
            </a:r>
          </a:p>
          <a:p>
            <a:r>
              <a:rPr lang="en-US" altLang="ja-JP" sz="1050" dirty="0" err="1">
                <a:latin typeface="メイリオ" panose="020B0604030504040204" pitchFamily="50" charset="-128"/>
                <a:ea typeface="メイリオ" panose="020B0604030504040204" pitchFamily="50" charset="-128"/>
                <a:cs typeface="メイリオ" panose="020B0604030504040204" pitchFamily="50" charset="-128"/>
              </a:rPr>
              <a:t>Heckel</a:t>
            </a:r>
            <a: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t> F., et. al. : Interactive 3D medical image segmentation with energy-minimizing implicit function. VCBM 35, 2(2011),275–287.</a:t>
            </a:r>
          </a:p>
          <a:p>
            <a: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t>Liu L. et. al. : Surface reconstruction from non-parallel curve networks. </a:t>
            </a:r>
            <a:r>
              <a:rPr lang="en-US" altLang="ja-JP" sz="1050" i="1" dirty="0">
                <a:latin typeface="メイリオ" panose="020B0604030504040204" pitchFamily="50" charset="-128"/>
                <a:ea typeface="メイリオ" panose="020B0604030504040204" pitchFamily="50" charset="-128"/>
                <a:cs typeface="メイリオ" panose="020B0604030504040204" pitchFamily="50" charset="-128"/>
              </a:rPr>
              <a:t>CGF </a:t>
            </a:r>
            <a: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t>27, 2(2008), 155–163.</a:t>
            </a:r>
          </a:p>
          <a:p>
            <a: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t>Takashi </a:t>
            </a:r>
            <a:r>
              <a:rPr lang="en-US" altLang="ja-JP" sz="1050" dirty="0" err="1">
                <a:latin typeface="メイリオ" panose="020B0604030504040204" pitchFamily="50" charset="-128"/>
                <a:ea typeface="メイリオ" panose="020B0604030504040204" pitchFamily="50" charset="-128"/>
                <a:cs typeface="メイリオ" panose="020B0604030504040204" pitchFamily="50" charset="-128"/>
              </a:rPr>
              <a:t>Ijiri</a:t>
            </a:r>
            <a: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t>, et. al. Bilateral </a:t>
            </a:r>
            <a:r>
              <a:rPr lang="en-US" altLang="ja-JP" sz="1050" dirty="0" err="1">
                <a:latin typeface="メイリオ" panose="020B0604030504040204" pitchFamily="50" charset="-128"/>
                <a:ea typeface="メイリオ" panose="020B0604030504040204" pitchFamily="50" charset="-128"/>
                <a:cs typeface="メイリオ" panose="020B0604030504040204" pitchFamily="50" charset="-128"/>
              </a:rPr>
              <a:t>Hermite</a:t>
            </a:r>
            <a: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t> Radial Basis Functions for Contour-based Volume Segmentation. CGF, 2013.</a:t>
            </a:r>
            <a:endParaRPr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正方形/長方形 10"/>
          <p:cNvSpPr/>
          <p:nvPr/>
        </p:nvSpPr>
        <p:spPr>
          <a:xfrm>
            <a:off x="1072896" y="2720078"/>
            <a:ext cx="4655442" cy="461665"/>
          </a:xfrm>
          <a:prstGeom prst="rect">
            <a:avLst/>
          </a:prstGeom>
        </p:spPr>
        <p:txBody>
          <a:bodyPr wrap="none">
            <a:spAutoFit/>
          </a:bodyPr>
          <a:lstStyle/>
          <a:p>
            <a:r>
              <a:rPr lang="ja-JP" altLang="en-US" sz="2400" b="1" dirty="0" smtClean="0">
                <a:latin typeface="メイリオ" panose="020B0604030504040204" pitchFamily="50" charset="-128"/>
                <a:ea typeface="メイリオ" panose="020B0604030504040204" pitchFamily="50" charset="-128"/>
                <a:cs typeface="メイリオ" panose="020B0604030504040204" pitchFamily="50" charset="-128"/>
              </a:rPr>
              <a:t>陽的</a:t>
            </a:r>
            <a:r>
              <a:rPr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曲面再構成法</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[Lie et. al.</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2008]</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 </a:t>
            </a:r>
            <a:endParaRPr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a:xfrm>
            <a:off x="8040726" y="5789287"/>
            <a:ext cx="2659959" cy="276999"/>
          </a:xfrm>
          <a:prstGeom prst="rect">
            <a:avLst/>
          </a:prstGeom>
        </p:spPr>
        <p:txBody>
          <a:bodyPr wrap="none">
            <a:spAutoFit/>
          </a:bodyPr>
          <a:lstStyle/>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図は論文</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dirty="0" err="1">
                <a:latin typeface="メイリオ" panose="020B0604030504040204" pitchFamily="50" charset="-128"/>
                <a:ea typeface="メイリオ" panose="020B0604030504040204" pitchFamily="50" charset="-128"/>
                <a:cs typeface="メイリオ" panose="020B0604030504040204" pitchFamily="50" charset="-128"/>
              </a:rPr>
              <a:t>Heckel</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 et. al. 2011]</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より</a:t>
            </a:r>
            <a:endParaRPr lang="ja-JP" altLang="en-US" sz="12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fld id="{F35DE295-420C-4265-BE54-AE59FA4027A6}" type="slidenum">
              <a:rPr lang="ja-JP" altLang="en-US" smtClean="0"/>
              <a:pPr/>
              <a:t>19</a:t>
            </a:fld>
            <a:endParaRPr lang="ja-JP" altLang="en-US"/>
          </a:p>
        </p:txBody>
      </p:sp>
    </p:spTree>
    <p:extLst>
      <p:ext uri="{BB962C8B-B14F-4D97-AF65-F5344CB8AC3E}">
        <p14:creationId xmlns:p14="http://schemas.microsoft.com/office/powerpoint/2010/main" val="17432588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42950" y="124494"/>
            <a:ext cx="9715500" cy="733270"/>
          </a:xfrm>
        </p:spPr>
        <p:txBody>
          <a:bodyPr>
            <a:normAutofit/>
          </a:bodyPr>
          <a:lstStyle/>
          <a:p>
            <a:r>
              <a:rPr lang="en-US" altLang="ja-JP" sz="3600" b="1" dirty="0"/>
              <a:t>Contents</a:t>
            </a:r>
            <a:endParaRPr kumimoji="1" lang="ja-JP" altLang="en-US" sz="3600" b="1" dirty="0"/>
          </a:p>
        </p:txBody>
      </p:sp>
      <p:sp>
        <p:nvSpPr>
          <p:cNvPr id="3" name="コンテンツ プレースホルダー 2"/>
          <p:cNvSpPr>
            <a:spLocks noGrp="1"/>
          </p:cNvSpPr>
          <p:nvPr>
            <p:ph idx="1"/>
          </p:nvPr>
        </p:nvSpPr>
        <p:spPr>
          <a:xfrm>
            <a:off x="742950" y="848026"/>
            <a:ext cx="11329076" cy="6009974"/>
          </a:xfrm>
        </p:spPr>
        <p:txBody>
          <a:bodyPr>
            <a:normAutofit/>
          </a:bodyPr>
          <a:lstStyle/>
          <a:p>
            <a:pPr marL="0" indent="0">
              <a:lnSpc>
                <a:spcPct val="100000"/>
              </a:lnSpc>
              <a:spcBef>
                <a:spcPts val="600"/>
              </a:spcBef>
              <a:spcAft>
                <a:spcPts val="600"/>
              </a:spcAft>
              <a:buNone/>
            </a:pPr>
            <a:r>
              <a:rPr lang="en-US" altLang="ja-JP" sz="1800" dirty="0"/>
              <a:t>01.   </a:t>
            </a:r>
            <a:r>
              <a:rPr lang="ja-JP" altLang="en-US" sz="1800" dirty="0"/>
              <a:t>序論</a:t>
            </a:r>
            <a:r>
              <a:rPr lang="en-US" altLang="ja-JP" sz="1800" dirty="0"/>
              <a:t>	  	: </a:t>
            </a:r>
            <a:r>
              <a:rPr lang="ja-JP" altLang="en-US" sz="1800" dirty="0"/>
              <a:t>イントロダクション</a:t>
            </a:r>
            <a:endParaRPr lang="en-US" altLang="ja-JP" sz="1800" dirty="0"/>
          </a:p>
          <a:p>
            <a:pPr marL="0" indent="0">
              <a:lnSpc>
                <a:spcPct val="100000"/>
              </a:lnSpc>
              <a:spcBef>
                <a:spcPts val="600"/>
              </a:spcBef>
              <a:spcAft>
                <a:spcPts val="600"/>
              </a:spcAft>
              <a:buNone/>
            </a:pPr>
            <a:r>
              <a:rPr lang="en-US" altLang="ja-JP" sz="1800" dirty="0"/>
              <a:t>02.</a:t>
            </a:r>
            <a:r>
              <a:rPr lang="ja-JP" altLang="en-US" sz="1800" dirty="0"/>
              <a:t>　特徴検出</a:t>
            </a:r>
            <a:r>
              <a:rPr lang="en-US" altLang="ja-JP" sz="1800" dirty="0"/>
              <a:t>1 		: </a:t>
            </a:r>
            <a:r>
              <a:rPr lang="ja-JP" altLang="en-US" sz="1800" dirty="0"/>
              <a:t>テンプレートマッチング、コーナー検出、エッジ検出</a:t>
            </a:r>
            <a:r>
              <a:rPr lang="en-US" altLang="ja-JP" sz="1800" dirty="0"/>
              <a:t>	</a:t>
            </a:r>
          </a:p>
          <a:p>
            <a:pPr marL="0" indent="0">
              <a:lnSpc>
                <a:spcPct val="100000"/>
              </a:lnSpc>
              <a:spcBef>
                <a:spcPts val="600"/>
              </a:spcBef>
              <a:spcAft>
                <a:spcPts val="600"/>
              </a:spcAft>
              <a:buNone/>
            </a:pPr>
            <a:r>
              <a:rPr lang="en-US" altLang="ja-JP" sz="1800" dirty="0"/>
              <a:t>03.   </a:t>
            </a:r>
            <a:r>
              <a:rPr lang="ja-JP" altLang="en-US" sz="1800" dirty="0"/>
              <a:t>特徴検出</a:t>
            </a:r>
            <a:r>
              <a:rPr lang="en-US" altLang="ja-JP" sz="1800" dirty="0"/>
              <a:t>2 		: </a:t>
            </a:r>
            <a:r>
              <a:rPr lang="ja-JP" altLang="en-US" sz="1800" dirty="0"/>
              <a:t>ハフ変換、</a:t>
            </a:r>
            <a:r>
              <a:rPr lang="en-US" altLang="ja-JP" sz="1800" dirty="0"/>
              <a:t> </a:t>
            </a:r>
            <a:r>
              <a:rPr lang="en-US" altLang="ja-JP" sz="1800" dirty="0" err="1"/>
              <a:t>DoG</a:t>
            </a:r>
            <a:r>
              <a:rPr lang="ja-JP" altLang="en-US" sz="1800" dirty="0"/>
              <a:t>，</a:t>
            </a:r>
            <a:r>
              <a:rPr lang="en-US" altLang="ja-JP" sz="1800" dirty="0"/>
              <a:t>SIFT</a:t>
            </a:r>
            <a:r>
              <a:rPr lang="ja-JP" altLang="en-US" sz="1800" dirty="0"/>
              <a:t>特徴</a:t>
            </a:r>
            <a:r>
              <a:rPr lang="en-US" altLang="ja-JP" sz="1800" dirty="0"/>
              <a:t>			</a:t>
            </a:r>
          </a:p>
          <a:p>
            <a:pPr marL="0" indent="0">
              <a:lnSpc>
                <a:spcPct val="100000"/>
              </a:lnSpc>
              <a:spcBef>
                <a:spcPts val="600"/>
              </a:spcBef>
              <a:spcAft>
                <a:spcPts val="600"/>
              </a:spcAft>
              <a:buNone/>
            </a:pPr>
            <a:r>
              <a:rPr lang="en-US" altLang="ja-JP" sz="1800" dirty="0"/>
              <a:t>04.</a:t>
            </a:r>
            <a:r>
              <a:rPr lang="ja-JP" altLang="en-US" sz="1800" dirty="0"/>
              <a:t>　領域分割</a:t>
            </a:r>
            <a:r>
              <a:rPr lang="en-US" altLang="ja-JP" sz="1800" dirty="0"/>
              <a:t>		: </a:t>
            </a:r>
            <a:r>
              <a:rPr lang="ja-JP" altLang="en-US" sz="1800" dirty="0"/>
              <a:t>領域分割とは，閾値法，領域拡張法，グラフカット法</a:t>
            </a:r>
            <a:r>
              <a:rPr lang="en-US" altLang="ja-JP" sz="1800" dirty="0"/>
              <a:t>, 	</a:t>
            </a:r>
          </a:p>
          <a:p>
            <a:pPr marL="0" indent="0">
              <a:lnSpc>
                <a:spcPct val="100000"/>
              </a:lnSpc>
              <a:spcBef>
                <a:spcPts val="600"/>
              </a:spcBef>
              <a:spcAft>
                <a:spcPts val="600"/>
              </a:spcAft>
              <a:buNone/>
            </a:pPr>
            <a:r>
              <a:rPr lang="en-US" altLang="ja-JP" sz="1800" dirty="0"/>
              <a:t>05. </a:t>
            </a:r>
            <a:r>
              <a:rPr lang="ja-JP" altLang="en-US" sz="1800" dirty="0"/>
              <a:t>  オプティカルフロー </a:t>
            </a:r>
            <a:r>
              <a:rPr lang="en-US" altLang="ja-JP" sz="1800" dirty="0"/>
              <a:t>: </a:t>
            </a:r>
            <a:r>
              <a:rPr lang="ja-JP" altLang="en-US" sz="1800" dirty="0"/>
              <a:t>領域分割残り，</a:t>
            </a:r>
            <a:r>
              <a:rPr lang="en-US" altLang="ja-JP" sz="1800" dirty="0"/>
              <a:t>Lucas-</a:t>
            </a:r>
            <a:r>
              <a:rPr lang="en-US" altLang="ja-JP" sz="1800" dirty="0" err="1"/>
              <a:t>Kanade</a:t>
            </a:r>
            <a:r>
              <a:rPr lang="ja-JP" altLang="en-US" sz="1800" dirty="0"/>
              <a:t>法 </a:t>
            </a:r>
            <a:r>
              <a:rPr lang="en-US" altLang="ja-JP" sz="1800" dirty="0"/>
              <a:t>	</a:t>
            </a:r>
          </a:p>
          <a:p>
            <a:pPr marL="0" indent="0">
              <a:lnSpc>
                <a:spcPct val="100000"/>
              </a:lnSpc>
              <a:spcBef>
                <a:spcPts val="600"/>
              </a:spcBef>
              <a:spcAft>
                <a:spcPts val="600"/>
              </a:spcAft>
              <a:buNone/>
            </a:pPr>
            <a:r>
              <a:rPr lang="en-US" altLang="ja-JP" sz="1800" dirty="0"/>
              <a:t>06.</a:t>
            </a:r>
            <a:r>
              <a:rPr kumimoji="1" lang="ja-JP" altLang="en-US" sz="1800" dirty="0"/>
              <a:t>　</a:t>
            </a:r>
            <a:r>
              <a:rPr lang="ja-JP" altLang="en-US" sz="1800" dirty="0"/>
              <a:t>パターン認識基礎</a:t>
            </a:r>
            <a:r>
              <a:rPr lang="en-US" altLang="ja-JP" sz="1800" dirty="0"/>
              <a:t>1	: </a:t>
            </a:r>
            <a:r>
              <a:rPr lang="ja-JP" altLang="en-US" sz="1800" dirty="0"/>
              <a:t>パターン認識概論，サポートベクタマシン</a:t>
            </a:r>
            <a:r>
              <a:rPr kumimoji="1" lang="en-US" altLang="ja-JP" sz="1800" dirty="0"/>
              <a:t>	</a:t>
            </a:r>
          </a:p>
          <a:p>
            <a:pPr marL="0" indent="0">
              <a:lnSpc>
                <a:spcPct val="100000"/>
              </a:lnSpc>
              <a:spcBef>
                <a:spcPts val="600"/>
              </a:spcBef>
              <a:spcAft>
                <a:spcPts val="600"/>
              </a:spcAft>
              <a:buNone/>
            </a:pPr>
            <a:r>
              <a:rPr lang="en-US" altLang="ja-JP" sz="1800" dirty="0"/>
              <a:t>07.</a:t>
            </a:r>
            <a:r>
              <a:rPr lang="ja-JP" altLang="en-US" sz="1800" dirty="0"/>
              <a:t>　パターン認識基礎</a:t>
            </a:r>
            <a:r>
              <a:rPr lang="en-US" altLang="ja-JP" sz="1800" dirty="0"/>
              <a:t>2	: </a:t>
            </a:r>
            <a:r>
              <a:rPr lang="ja-JP" altLang="en-US" sz="1800" dirty="0"/>
              <a:t>ニューラルネットワーク、深層学習</a:t>
            </a:r>
            <a:endParaRPr lang="en-US" altLang="ja-JP" sz="1800" dirty="0"/>
          </a:p>
          <a:p>
            <a:pPr marL="0" indent="0">
              <a:lnSpc>
                <a:spcPct val="100000"/>
              </a:lnSpc>
              <a:spcBef>
                <a:spcPts val="600"/>
              </a:spcBef>
              <a:spcAft>
                <a:spcPts val="600"/>
              </a:spcAft>
              <a:buNone/>
            </a:pPr>
            <a:r>
              <a:rPr lang="en-US" altLang="ja-JP" sz="1800" dirty="0"/>
              <a:t>08.</a:t>
            </a:r>
            <a:r>
              <a:rPr lang="ja-JP" altLang="en-US" sz="1800" dirty="0"/>
              <a:t>　パターン認識基礎</a:t>
            </a:r>
            <a:r>
              <a:rPr lang="en-US" altLang="ja-JP" sz="1800" dirty="0"/>
              <a:t>3	: </a:t>
            </a:r>
            <a:r>
              <a:rPr lang="ja-JP" altLang="en-US" sz="1800" dirty="0"/>
              <a:t>主成分分析</a:t>
            </a:r>
            <a:r>
              <a:rPr lang="en-US" altLang="ja-JP" sz="1800" dirty="0"/>
              <a:t>, </a:t>
            </a:r>
            <a:r>
              <a:rPr lang="ja-JP" altLang="en-US" sz="1800" dirty="0"/>
              <a:t>オートエンコーダ</a:t>
            </a:r>
            <a:endParaRPr lang="en-US" altLang="ja-JP" sz="1800" dirty="0"/>
          </a:p>
          <a:p>
            <a:pPr marL="0" indent="0">
              <a:lnSpc>
                <a:spcPct val="100000"/>
              </a:lnSpc>
              <a:spcBef>
                <a:spcPts val="600"/>
              </a:spcBef>
              <a:spcAft>
                <a:spcPts val="600"/>
              </a:spcAft>
              <a:buNone/>
            </a:pPr>
            <a:r>
              <a:rPr lang="en-US" altLang="ja-JP" sz="1800" dirty="0" smtClean="0">
                <a:solidFill>
                  <a:srgbClr val="0070C0"/>
                </a:solidFill>
              </a:rPr>
              <a:t>09.</a:t>
            </a:r>
            <a:r>
              <a:rPr lang="ja-JP" altLang="en-US" sz="1800" dirty="0">
                <a:solidFill>
                  <a:srgbClr val="0070C0"/>
                </a:solidFill>
              </a:rPr>
              <a:t>　プログラミング演習  </a:t>
            </a:r>
            <a:r>
              <a:rPr lang="en-US" altLang="ja-JP" sz="1800" dirty="0">
                <a:solidFill>
                  <a:srgbClr val="0070C0"/>
                </a:solidFill>
              </a:rPr>
              <a:t>1</a:t>
            </a:r>
            <a:r>
              <a:rPr lang="ja-JP" altLang="en-US" sz="1800" dirty="0">
                <a:solidFill>
                  <a:srgbClr val="0070C0"/>
                </a:solidFill>
              </a:rPr>
              <a:t> </a:t>
            </a:r>
            <a:r>
              <a:rPr lang="en-US" altLang="ja-JP" sz="1800" dirty="0">
                <a:solidFill>
                  <a:srgbClr val="0070C0"/>
                </a:solidFill>
              </a:rPr>
              <a:t>: PC</a:t>
            </a:r>
            <a:r>
              <a:rPr lang="ja-JP" altLang="en-US" sz="1800" dirty="0">
                <a:solidFill>
                  <a:srgbClr val="0070C0"/>
                </a:solidFill>
              </a:rPr>
              <a:t>室</a:t>
            </a:r>
            <a:endParaRPr lang="en-US" altLang="ja-JP" sz="1800" dirty="0">
              <a:solidFill>
                <a:srgbClr val="0070C0"/>
              </a:solidFill>
            </a:endParaRPr>
          </a:p>
          <a:p>
            <a:pPr marL="0" indent="0">
              <a:lnSpc>
                <a:spcPct val="100000"/>
              </a:lnSpc>
              <a:spcBef>
                <a:spcPts val="600"/>
              </a:spcBef>
              <a:spcAft>
                <a:spcPts val="600"/>
              </a:spcAft>
              <a:buNone/>
            </a:pPr>
            <a:r>
              <a:rPr lang="en-US" altLang="ja-JP" sz="1800" dirty="0" smtClean="0">
                <a:solidFill>
                  <a:srgbClr val="0070C0"/>
                </a:solidFill>
              </a:rPr>
              <a:t>10</a:t>
            </a:r>
            <a:r>
              <a:rPr lang="en-US" altLang="ja-JP" sz="1800" dirty="0">
                <a:solidFill>
                  <a:srgbClr val="0070C0"/>
                </a:solidFill>
              </a:rPr>
              <a:t>.</a:t>
            </a:r>
            <a:r>
              <a:rPr lang="ja-JP" altLang="en-US" sz="1800" dirty="0">
                <a:solidFill>
                  <a:srgbClr val="0070C0"/>
                </a:solidFill>
              </a:rPr>
              <a:t>　プログラミング演習  </a:t>
            </a:r>
            <a:r>
              <a:rPr lang="en-US" altLang="ja-JP" sz="1800" dirty="0">
                <a:solidFill>
                  <a:srgbClr val="0070C0"/>
                </a:solidFill>
              </a:rPr>
              <a:t>2</a:t>
            </a:r>
            <a:r>
              <a:rPr lang="ja-JP" altLang="en-US" sz="1800" dirty="0" smtClean="0">
                <a:solidFill>
                  <a:srgbClr val="0070C0"/>
                </a:solidFill>
              </a:rPr>
              <a:t> </a:t>
            </a:r>
            <a:r>
              <a:rPr lang="en-US" altLang="ja-JP" sz="1800" dirty="0">
                <a:solidFill>
                  <a:srgbClr val="0070C0"/>
                </a:solidFill>
              </a:rPr>
              <a:t>: PC</a:t>
            </a:r>
            <a:r>
              <a:rPr lang="ja-JP" altLang="en-US" sz="1800" dirty="0" smtClean="0">
                <a:solidFill>
                  <a:srgbClr val="0070C0"/>
                </a:solidFill>
              </a:rPr>
              <a:t>室</a:t>
            </a:r>
            <a:endParaRPr lang="en-US" altLang="ja-JP" sz="1800" dirty="0">
              <a:solidFill>
                <a:srgbClr val="0070C0"/>
              </a:solidFill>
            </a:endParaRPr>
          </a:p>
          <a:p>
            <a:pPr marL="0" indent="0">
              <a:lnSpc>
                <a:spcPct val="100000"/>
              </a:lnSpc>
              <a:spcBef>
                <a:spcPts val="600"/>
              </a:spcBef>
              <a:spcAft>
                <a:spcPts val="600"/>
              </a:spcAft>
              <a:buNone/>
            </a:pPr>
            <a:r>
              <a:rPr lang="en-US" altLang="ja-JP" sz="1800" dirty="0">
                <a:solidFill>
                  <a:srgbClr val="0070C0"/>
                </a:solidFill>
              </a:rPr>
              <a:t>11.</a:t>
            </a:r>
            <a:r>
              <a:rPr lang="ja-JP" altLang="en-US" sz="1800" dirty="0">
                <a:solidFill>
                  <a:srgbClr val="0070C0"/>
                </a:solidFill>
              </a:rPr>
              <a:t>　プログラミング演習</a:t>
            </a:r>
            <a:r>
              <a:rPr lang="en-US" altLang="ja-JP" sz="1800" dirty="0">
                <a:solidFill>
                  <a:srgbClr val="0070C0"/>
                </a:solidFill>
              </a:rPr>
              <a:t>  </a:t>
            </a:r>
            <a:r>
              <a:rPr lang="en-US" altLang="ja-JP" sz="1800" dirty="0" smtClean="0">
                <a:solidFill>
                  <a:srgbClr val="0070C0"/>
                </a:solidFill>
              </a:rPr>
              <a:t>3 </a:t>
            </a:r>
            <a:r>
              <a:rPr lang="en-US" altLang="ja-JP" sz="1800" dirty="0">
                <a:solidFill>
                  <a:srgbClr val="0070C0"/>
                </a:solidFill>
              </a:rPr>
              <a:t>: PC</a:t>
            </a:r>
            <a:r>
              <a:rPr lang="ja-JP" altLang="en-US" sz="1800" dirty="0" smtClean="0">
                <a:solidFill>
                  <a:srgbClr val="0070C0"/>
                </a:solidFill>
              </a:rPr>
              <a:t>室</a:t>
            </a:r>
            <a:endParaRPr lang="en-US" altLang="ja-JP" sz="1800" dirty="0">
              <a:solidFill>
                <a:srgbClr val="0070C0"/>
              </a:solidFill>
            </a:endParaRPr>
          </a:p>
          <a:p>
            <a:pPr marL="0" indent="0">
              <a:lnSpc>
                <a:spcPct val="100000"/>
              </a:lnSpc>
              <a:spcBef>
                <a:spcPts val="600"/>
              </a:spcBef>
              <a:spcAft>
                <a:spcPts val="600"/>
              </a:spcAft>
              <a:buNone/>
            </a:pPr>
            <a:r>
              <a:rPr lang="en-US" altLang="ja-JP" sz="1800" dirty="0">
                <a:solidFill>
                  <a:srgbClr val="0070C0"/>
                </a:solidFill>
              </a:rPr>
              <a:t>12.   </a:t>
            </a:r>
            <a:r>
              <a:rPr lang="ja-JP" altLang="en-US" sz="1800" dirty="0">
                <a:solidFill>
                  <a:srgbClr val="0070C0"/>
                </a:solidFill>
              </a:rPr>
              <a:t>プログラミング演習  </a:t>
            </a:r>
            <a:r>
              <a:rPr lang="en-US" altLang="ja-JP" sz="1800" dirty="0">
                <a:solidFill>
                  <a:srgbClr val="0070C0"/>
                </a:solidFill>
              </a:rPr>
              <a:t>4</a:t>
            </a:r>
            <a:r>
              <a:rPr lang="en-US" altLang="ja-JP" sz="1800" dirty="0" smtClean="0">
                <a:solidFill>
                  <a:srgbClr val="0070C0"/>
                </a:solidFill>
              </a:rPr>
              <a:t> </a:t>
            </a:r>
            <a:r>
              <a:rPr lang="en-US" altLang="ja-JP" sz="1800" dirty="0">
                <a:solidFill>
                  <a:srgbClr val="0070C0"/>
                </a:solidFill>
              </a:rPr>
              <a:t>: PC</a:t>
            </a:r>
            <a:r>
              <a:rPr lang="ja-JP" altLang="en-US" sz="1800" dirty="0" smtClean="0">
                <a:solidFill>
                  <a:srgbClr val="0070C0"/>
                </a:solidFill>
              </a:rPr>
              <a:t>室</a:t>
            </a:r>
            <a:endParaRPr lang="en-US" altLang="ja-JP" sz="1800" dirty="0">
              <a:solidFill>
                <a:srgbClr val="0070C0"/>
              </a:solidFill>
            </a:endParaRPr>
          </a:p>
          <a:p>
            <a:pPr marL="0" indent="0">
              <a:lnSpc>
                <a:spcPct val="100000"/>
              </a:lnSpc>
              <a:spcBef>
                <a:spcPts val="600"/>
              </a:spcBef>
              <a:spcAft>
                <a:spcPts val="600"/>
              </a:spcAft>
              <a:buNone/>
            </a:pPr>
            <a:r>
              <a:rPr lang="en-US" altLang="ja-JP" sz="1800" dirty="0">
                <a:solidFill>
                  <a:srgbClr val="0070C0"/>
                </a:solidFill>
              </a:rPr>
              <a:t>13.</a:t>
            </a:r>
            <a:r>
              <a:rPr lang="ja-JP" altLang="en-US" sz="1800" dirty="0">
                <a:solidFill>
                  <a:srgbClr val="0070C0"/>
                </a:solidFill>
              </a:rPr>
              <a:t>　プログラミング演習  </a:t>
            </a:r>
            <a:r>
              <a:rPr lang="en-US" altLang="ja-JP" sz="1800" dirty="0">
                <a:solidFill>
                  <a:srgbClr val="0070C0"/>
                </a:solidFill>
              </a:rPr>
              <a:t>5</a:t>
            </a:r>
            <a:r>
              <a:rPr lang="en-US" altLang="ja-JP" sz="1800" dirty="0" smtClean="0">
                <a:solidFill>
                  <a:srgbClr val="0070C0"/>
                </a:solidFill>
              </a:rPr>
              <a:t> </a:t>
            </a:r>
            <a:r>
              <a:rPr lang="en-US" altLang="ja-JP" sz="1800" dirty="0">
                <a:solidFill>
                  <a:srgbClr val="0070C0"/>
                </a:solidFill>
              </a:rPr>
              <a:t>: PC</a:t>
            </a:r>
            <a:r>
              <a:rPr lang="ja-JP" altLang="en-US" sz="1800" dirty="0" smtClean="0">
                <a:solidFill>
                  <a:srgbClr val="0070C0"/>
                </a:solidFill>
              </a:rPr>
              <a:t>室</a:t>
            </a:r>
            <a:endParaRPr lang="en-US" altLang="ja-JP" sz="1800" dirty="0">
              <a:solidFill>
                <a:srgbClr val="0070C0"/>
              </a:solidFill>
            </a:endParaRPr>
          </a:p>
          <a:p>
            <a:pPr marL="0" indent="0">
              <a:lnSpc>
                <a:spcPct val="100000"/>
              </a:lnSpc>
              <a:spcBef>
                <a:spcPts val="600"/>
              </a:spcBef>
              <a:spcAft>
                <a:spcPts val="600"/>
              </a:spcAft>
              <a:buNone/>
            </a:pPr>
            <a:r>
              <a:rPr lang="en-US" altLang="ja-JP" sz="1800" dirty="0">
                <a:solidFill>
                  <a:srgbClr val="0070C0"/>
                </a:solidFill>
              </a:rPr>
              <a:t>14.</a:t>
            </a:r>
            <a:r>
              <a:rPr lang="ja-JP" altLang="en-US" sz="1800" dirty="0">
                <a:solidFill>
                  <a:srgbClr val="0070C0"/>
                </a:solidFill>
              </a:rPr>
              <a:t>　プログラミング演習  </a:t>
            </a:r>
            <a:r>
              <a:rPr lang="en-US" altLang="ja-JP" sz="1800" dirty="0">
                <a:solidFill>
                  <a:srgbClr val="0070C0"/>
                </a:solidFill>
              </a:rPr>
              <a:t>6</a:t>
            </a:r>
            <a:r>
              <a:rPr lang="en-US" altLang="ja-JP" sz="1800" dirty="0" smtClean="0">
                <a:solidFill>
                  <a:srgbClr val="0070C0"/>
                </a:solidFill>
              </a:rPr>
              <a:t> </a:t>
            </a:r>
            <a:r>
              <a:rPr lang="en-US" altLang="ja-JP" sz="1800" dirty="0">
                <a:solidFill>
                  <a:srgbClr val="0070C0"/>
                </a:solidFill>
              </a:rPr>
              <a:t>: PC</a:t>
            </a:r>
            <a:r>
              <a:rPr lang="ja-JP" altLang="en-US" sz="1800" dirty="0" smtClean="0">
                <a:solidFill>
                  <a:srgbClr val="0070C0"/>
                </a:solidFill>
              </a:rPr>
              <a:t>室</a:t>
            </a:r>
            <a:endParaRPr lang="en-US" altLang="ja-JP" sz="1800" dirty="0">
              <a:solidFill>
                <a:srgbClr val="0070C0"/>
              </a:solidFill>
            </a:endParaRPr>
          </a:p>
          <a:p>
            <a:pPr marL="0" indent="0">
              <a:lnSpc>
                <a:spcPct val="100000"/>
              </a:lnSpc>
              <a:spcBef>
                <a:spcPts val="600"/>
              </a:spcBef>
              <a:spcAft>
                <a:spcPts val="600"/>
              </a:spcAft>
              <a:buNone/>
            </a:pPr>
            <a:endParaRPr lang="en-US" altLang="ja-JP" sz="1800" dirty="0"/>
          </a:p>
          <a:p>
            <a:pPr marL="0" indent="0">
              <a:lnSpc>
                <a:spcPct val="100000"/>
              </a:lnSpc>
              <a:spcBef>
                <a:spcPts val="600"/>
              </a:spcBef>
              <a:spcAft>
                <a:spcPts val="600"/>
              </a:spcAft>
              <a:buNone/>
            </a:pPr>
            <a:endParaRPr lang="en-US" altLang="ja-JP" sz="1800" dirty="0"/>
          </a:p>
        </p:txBody>
      </p:sp>
    </p:spTree>
    <p:extLst>
      <p:ext uri="{BB962C8B-B14F-4D97-AF65-F5344CB8AC3E}">
        <p14:creationId xmlns:p14="http://schemas.microsoft.com/office/powerpoint/2010/main" val="7838690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18789" y="258083"/>
            <a:ext cx="11473211" cy="733270"/>
          </a:xfrm>
        </p:spPr>
        <p:txBody>
          <a:bodyPr>
            <a:normAutofit/>
          </a:bodyPr>
          <a:lstStyle/>
          <a:p>
            <a:r>
              <a:rPr lang="ja-JP" altLang="en-US" sz="3600" dirty="0" smtClean="0"/>
              <a:t>陽的曲面</a:t>
            </a:r>
            <a:r>
              <a:rPr lang="ja-JP" altLang="en-US" sz="3600" dirty="0"/>
              <a:t>再構成による領域分割</a:t>
            </a:r>
            <a:endParaRPr kumimoji="1" lang="ja-JP" altLang="en-US" sz="3600" dirty="0"/>
          </a:p>
        </p:txBody>
      </p:sp>
      <p:sp>
        <p:nvSpPr>
          <p:cNvPr id="3" name="コンテンツ プレースホルダー 2"/>
          <p:cNvSpPr>
            <a:spLocks noGrp="1"/>
          </p:cNvSpPr>
          <p:nvPr>
            <p:ph idx="1"/>
          </p:nvPr>
        </p:nvSpPr>
        <p:spPr>
          <a:xfrm>
            <a:off x="558799" y="4762500"/>
            <a:ext cx="11473211" cy="2095500"/>
          </a:xfrm>
        </p:spPr>
        <p:txBody>
          <a:bodyPr>
            <a:normAutofit/>
          </a:bodyPr>
          <a:lstStyle/>
          <a:p>
            <a:pPr marL="0" indent="0">
              <a:buNone/>
            </a:pPr>
            <a:r>
              <a:rPr lang="ja-JP" altLang="en-US" sz="2000" dirty="0"/>
              <a:t>入力 </a:t>
            </a:r>
            <a:r>
              <a:rPr lang="en-US" altLang="ja-JP" sz="2000" dirty="0"/>
              <a:t>: </a:t>
            </a:r>
            <a:r>
              <a:rPr lang="ja-JP" altLang="en-US" sz="2000" dirty="0" smtClean="0"/>
              <a:t>複数の輪郭線（ポリライン）</a:t>
            </a:r>
            <a:endParaRPr lang="en-US" altLang="ja-JP" sz="2000" dirty="0" smtClean="0"/>
          </a:p>
          <a:p>
            <a:pPr marL="0" indent="0">
              <a:buNone/>
            </a:pPr>
            <a:r>
              <a:rPr lang="en-US" altLang="ja-JP" sz="2000" dirty="0" smtClean="0"/>
              <a:t>+ </a:t>
            </a:r>
            <a:r>
              <a:rPr lang="ja-JP" altLang="en-US" sz="2000" dirty="0" smtClean="0"/>
              <a:t>輪郭</a:t>
            </a:r>
            <a:r>
              <a:rPr lang="ja-JP" altLang="en-US" sz="2000" dirty="0"/>
              <a:t>線頂点</a:t>
            </a:r>
            <a:r>
              <a:rPr lang="ja-JP" altLang="en-US" sz="2000" dirty="0" smtClean="0"/>
              <a:t>をうまくつなぐことで初期メッシュモデルを生成 </a:t>
            </a:r>
            <a:endParaRPr lang="en-US" altLang="ja-JP" sz="2000" dirty="0"/>
          </a:p>
          <a:p>
            <a:pPr marL="0" indent="0">
              <a:buNone/>
            </a:pPr>
            <a:r>
              <a:rPr kumimoji="1" lang="en-US" altLang="ja-JP" sz="2000" dirty="0" smtClean="0"/>
              <a:t>+ </a:t>
            </a:r>
            <a:r>
              <a:rPr kumimoji="1" lang="ja-JP" altLang="en-US" sz="2000" dirty="0" smtClean="0"/>
              <a:t>初期メッシュモデルを平滑化することで滑らかな境界面を取得する</a:t>
            </a:r>
            <a:endParaRPr kumimoji="1" lang="ja-JP" altLang="en-US" sz="2000"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523" y="1521383"/>
            <a:ext cx="6444677" cy="2768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正方形/長方形 6"/>
          <p:cNvSpPr/>
          <p:nvPr/>
        </p:nvSpPr>
        <p:spPr>
          <a:xfrm>
            <a:off x="1888771" y="891401"/>
            <a:ext cx="10303229" cy="261610"/>
          </a:xfrm>
          <a:prstGeom prst="rect">
            <a:avLst/>
          </a:prstGeom>
        </p:spPr>
        <p:txBody>
          <a:bodyPr wrap="square">
            <a:spAutoFit/>
          </a:bodyPr>
          <a:lstStyle/>
          <a:p>
            <a:pPr algn="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図は</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[Liu L. et. al. : Surface reconstruction from non-parallel curve networks. </a:t>
            </a:r>
            <a:r>
              <a:rPr lang="en-US" altLang="ja-JP" sz="1100" i="1" dirty="0">
                <a:latin typeface="メイリオ" panose="020B0604030504040204" pitchFamily="50" charset="-128"/>
                <a:ea typeface="メイリオ" panose="020B0604030504040204" pitchFamily="50" charset="-128"/>
                <a:cs typeface="メイリオ" panose="020B0604030504040204" pitchFamily="50" charset="-128"/>
              </a:rPr>
              <a:t>CGF </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27, 2(2008), 155–163.]</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より</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8" name="図 7"/>
          <p:cNvPicPr>
            <a:picLocks noChangeAspect="1"/>
          </p:cNvPicPr>
          <p:nvPr/>
        </p:nvPicPr>
        <p:blipFill>
          <a:blip r:embed="rId3"/>
          <a:stretch>
            <a:fillRect/>
          </a:stretch>
        </p:blipFill>
        <p:spPr>
          <a:xfrm>
            <a:off x="8097837" y="1549400"/>
            <a:ext cx="3509963" cy="1645503"/>
          </a:xfrm>
          <a:prstGeom prst="rect">
            <a:avLst/>
          </a:prstGeom>
        </p:spPr>
      </p:pic>
      <p:pic>
        <p:nvPicPr>
          <p:cNvPr id="10" name="図 9"/>
          <p:cNvPicPr>
            <a:picLocks noChangeAspect="1"/>
          </p:cNvPicPr>
          <p:nvPr/>
        </p:nvPicPr>
        <p:blipFill>
          <a:blip r:embed="rId4"/>
          <a:stretch>
            <a:fillRect/>
          </a:stretch>
        </p:blipFill>
        <p:spPr>
          <a:xfrm>
            <a:off x="8078871" y="3287713"/>
            <a:ext cx="3705141" cy="1741488"/>
          </a:xfrm>
          <a:prstGeom prst="rect">
            <a:avLst/>
          </a:prstGeom>
        </p:spPr>
      </p:pic>
      <p:sp>
        <p:nvSpPr>
          <p:cNvPr id="5" name="スライド番号プレースホルダー 4"/>
          <p:cNvSpPr>
            <a:spLocks noGrp="1"/>
          </p:cNvSpPr>
          <p:nvPr>
            <p:ph type="sldNum" sz="quarter" idx="12"/>
          </p:nvPr>
        </p:nvSpPr>
        <p:spPr/>
        <p:txBody>
          <a:bodyPr/>
          <a:lstStyle/>
          <a:p>
            <a:fld id="{F35DE295-420C-4265-BE54-AE59FA4027A6}" type="slidenum">
              <a:rPr lang="ja-JP" altLang="en-US" smtClean="0"/>
              <a:pPr/>
              <a:t>20</a:t>
            </a:fld>
            <a:endParaRPr lang="ja-JP" altLang="en-US"/>
          </a:p>
        </p:txBody>
      </p:sp>
    </p:spTree>
    <p:extLst>
      <p:ext uri="{BB962C8B-B14F-4D97-AF65-F5344CB8AC3E}">
        <p14:creationId xmlns:p14="http://schemas.microsoft.com/office/powerpoint/2010/main" val="1537824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66674" y="480696"/>
            <a:ext cx="9958070" cy="560070"/>
          </a:xfrm>
        </p:spPr>
        <p:txBody>
          <a:bodyPr>
            <a:noAutofit/>
          </a:bodyPr>
          <a:lstStyle/>
          <a:p>
            <a:pPr algn="l"/>
            <a:r>
              <a:rPr lang="ja-JP" altLang="en-US" sz="3600" dirty="0"/>
              <a:t>曲面再構成法 </a:t>
            </a:r>
            <a:r>
              <a:rPr lang="en-US" altLang="ja-JP" sz="3600" dirty="0"/>
              <a:t>: </a:t>
            </a:r>
            <a:r>
              <a:rPr lang="ja-JP" altLang="en-US" sz="3600" dirty="0"/>
              <a:t>陰関数曲面再構成 </a:t>
            </a:r>
            <a:r>
              <a:rPr lang="en-US" altLang="ja-JP" sz="1800" dirty="0"/>
              <a:t>[Turk and O’Brien 02]</a:t>
            </a:r>
            <a:endParaRPr lang="ja-JP" altLang="en-US" sz="3600" dirty="0"/>
          </a:p>
        </p:txBody>
      </p:sp>
      <p:sp>
        <p:nvSpPr>
          <p:cNvPr id="102" name="正方形/長方形 101"/>
          <p:cNvSpPr/>
          <p:nvPr/>
        </p:nvSpPr>
        <p:spPr>
          <a:xfrm>
            <a:off x="6130144" y="2576053"/>
            <a:ext cx="6061856" cy="2431435"/>
          </a:xfrm>
          <a:prstGeom prst="rect">
            <a:avLst/>
          </a:prstGeom>
        </p:spPr>
        <p:txBody>
          <a:bodyPr wrap="square">
            <a:spAutoFit/>
          </a:bodyPr>
          <a:lstStyle/>
          <a:p>
            <a:pPr marL="457200" indent="-457200">
              <a:spcBef>
                <a:spcPts val="1200"/>
              </a:spcBef>
              <a:spcAft>
                <a:spcPts val="1200"/>
              </a:spcAft>
              <a:buAutoNum type="arabicPeriod"/>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境界の通る点・法線を指定</a:t>
            </a:r>
            <a:endParaRPr lang="en-US" altLang="ja-JP" sz="2800" dirty="0">
              <a:latin typeface="メイリオ" panose="020B0604030504040204" pitchFamily="50" charset="-128"/>
              <a:ea typeface="メイリオ" panose="020B0604030504040204" pitchFamily="50" charset="-128"/>
              <a:cs typeface="メイリオ" panose="020B0604030504040204" pitchFamily="50" charset="-128"/>
            </a:endParaRPr>
          </a:p>
          <a:p>
            <a:pPr marL="457200" indent="-457200">
              <a:spcBef>
                <a:spcPts val="1200"/>
              </a:spcBef>
              <a:spcAft>
                <a:spcPts val="1200"/>
              </a:spcAft>
              <a:buAutoNum type="arabicPeriod"/>
            </a:pPr>
            <a:r>
              <a:rPr lang="en-US" altLang="ja-JP" sz="2800" dirty="0" err="1">
                <a:latin typeface="メイリオ" panose="020B0604030504040204" pitchFamily="50" charset="-128"/>
                <a:ea typeface="メイリオ" panose="020B0604030504040204" pitchFamily="50" charset="-128"/>
                <a:cs typeface="メイリオ" panose="020B0604030504040204" pitchFamily="50" charset="-128"/>
              </a:rPr>
              <a:t>uv</a:t>
            </a: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空間にスカラー場</a:t>
            </a:r>
            <a:r>
              <a:rPr lang="en-US" altLang="ja-JP" sz="2800" i="1" dirty="0">
                <a:latin typeface="メイリオ" panose="020B0604030504040204" pitchFamily="50" charset="-128"/>
                <a:ea typeface="メイリオ" panose="020B0604030504040204" pitchFamily="50" charset="-128"/>
                <a:cs typeface="メイリオ" panose="020B0604030504040204" pitchFamily="50" charset="-128"/>
              </a:rPr>
              <a:t>f</a:t>
            </a: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を構築     </a:t>
            </a:r>
            <a:r>
              <a:rPr lang="en-US" altLang="ja-JP" sz="2800" i="1" dirty="0">
                <a:latin typeface="Times New Roman" panose="02020603050405020304" pitchFamily="18" charset="0"/>
                <a:ea typeface="メイリオ" panose="020B0604030504040204" pitchFamily="50" charset="-128"/>
                <a:cs typeface="Times New Roman" panose="02020603050405020304" pitchFamily="18" charset="0"/>
              </a:rPr>
              <a:t>f</a:t>
            </a:r>
            <a:r>
              <a:rPr lang="en-US" altLang="ja-JP" sz="2800" dirty="0">
                <a:latin typeface="Times New Roman" panose="02020603050405020304" pitchFamily="18" charset="0"/>
                <a:ea typeface="メイリオ" panose="020B0604030504040204" pitchFamily="50" charset="-128"/>
                <a:cs typeface="Times New Roman" panose="02020603050405020304" pitchFamily="18" charset="0"/>
              </a:rPr>
              <a:t>(</a:t>
            </a:r>
            <a:r>
              <a:rPr lang="en-US" altLang="ja-JP" sz="2800" b="1" dirty="0">
                <a:latin typeface="Times New Roman" panose="02020603050405020304" pitchFamily="18" charset="0"/>
                <a:ea typeface="メイリオ" panose="020B0604030504040204" pitchFamily="50" charset="-128"/>
                <a:cs typeface="Times New Roman" panose="02020603050405020304" pitchFamily="18" charset="0"/>
              </a:rPr>
              <a:t>x</a:t>
            </a:r>
            <a:r>
              <a:rPr lang="en-US" altLang="ja-JP" sz="2800" dirty="0">
                <a:latin typeface="Times New Roman" panose="02020603050405020304" pitchFamily="18" charset="0"/>
                <a:ea typeface="メイリオ" panose="020B0604030504040204" pitchFamily="50" charset="-128"/>
                <a:cs typeface="Times New Roman" panose="02020603050405020304" pitchFamily="18" charset="0"/>
              </a:rPr>
              <a:t>) = 0</a:t>
            </a:r>
            <a:r>
              <a:rPr lang="ja-JP" altLang="en-US" sz="2800" dirty="0" err="1">
                <a:latin typeface="Times New Roman" panose="02020603050405020304" pitchFamily="18" charset="0"/>
                <a:ea typeface="メイリオ" panose="020B0604030504040204" pitchFamily="50" charset="-128"/>
                <a:cs typeface="Times New Roman" panose="02020603050405020304" pitchFamily="18" charset="0"/>
              </a:rPr>
              <a:t>、</a:t>
            </a:r>
            <a:r>
              <a:rPr lang="ja-JP" altLang="en-US" sz="2800" dirty="0">
                <a:latin typeface="Times New Roman" panose="02020603050405020304" pitchFamily="18" charset="0"/>
                <a:ea typeface="メイリオ" panose="020B0604030504040204" pitchFamily="50" charset="-128"/>
                <a:cs typeface="Times New Roman" panose="02020603050405020304" pitchFamily="18" charset="0"/>
              </a:rPr>
              <a:t>∇</a:t>
            </a:r>
            <a:r>
              <a:rPr lang="en-US" altLang="ja-JP" sz="2800" i="1" dirty="0">
                <a:latin typeface="Times New Roman" panose="02020603050405020304" pitchFamily="18" charset="0"/>
                <a:ea typeface="メイリオ" panose="020B0604030504040204" pitchFamily="50" charset="-128"/>
                <a:cs typeface="Times New Roman" panose="02020603050405020304" pitchFamily="18" charset="0"/>
              </a:rPr>
              <a:t>f</a:t>
            </a:r>
            <a:r>
              <a:rPr lang="en-US" altLang="ja-JP" sz="2800" dirty="0">
                <a:latin typeface="Times New Roman" panose="02020603050405020304" pitchFamily="18" charset="0"/>
                <a:ea typeface="メイリオ" panose="020B0604030504040204" pitchFamily="50" charset="-128"/>
                <a:cs typeface="Times New Roman" panose="02020603050405020304" pitchFamily="18" charset="0"/>
              </a:rPr>
              <a:t>(</a:t>
            </a:r>
            <a:r>
              <a:rPr lang="en-US" altLang="ja-JP" sz="2800" b="1" dirty="0">
                <a:latin typeface="Times New Roman" panose="02020603050405020304" pitchFamily="18" charset="0"/>
                <a:ea typeface="メイリオ" panose="020B0604030504040204" pitchFamily="50" charset="-128"/>
                <a:cs typeface="Times New Roman" panose="02020603050405020304" pitchFamily="18" charset="0"/>
              </a:rPr>
              <a:t>x</a:t>
            </a:r>
            <a:r>
              <a:rPr lang="en-US" altLang="ja-JP" sz="2800" dirty="0">
                <a:latin typeface="Times New Roman" panose="02020603050405020304" pitchFamily="18" charset="0"/>
                <a:ea typeface="メイリオ" panose="020B0604030504040204" pitchFamily="50" charset="-128"/>
                <a:cs typeface="Times New Roman" panose="02020603050405020304" pitchFamily="18" charset="0"/>
              </a:rPr>
              <a:t>) = </a:t>
            </a:r>
            <a:r>
              <a:rPr lang="en-US" altLang="ja-JP" sz="2800" b="1" dirty="0">
                <a:latin typeface="Times New Roman" panose="02020603050405020304" pitchFamily="18" charset="0"/>
                <a:ea typeface="メイリオ" panose="020B0604030504040204" pitchFamily="50" charset="-128"/>
                <a:cs typeface="Times New Roman" panose="02020603050405020304" pitchFamily="18" charset="0"/>
              </a:rPr>
              <a:t>n</a:t>
            </a:r>
          </a:p>
          <a:p>
            <a:pPr marL="457200" indent="-457200">
              <a:spcBef>
                <a:spcPts val="1200"/>
              </a:spcBef>
              <a:spcAft>
                <a:spcPts val="1200"/>
              </a:spcAft>
              <a:buAutoNum type="arabicPeriod"/>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スカラー場のゼロセットを抽出</a:t>
            </a:r>
            <a:endParaRPr lang="en-US" altLang="ja-JP" sz="28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76" name="Picture 2" descr="C:\Users\takashi\Desktop\forDemo.bmp"/>
          <p:cNvPicPr>
            <a:picLocks noChangeAspect="1" noChangeArrowheads="1"/>
          </p:cNvPicPr>
          <p:nvPr/>
        </p:nvPicPr>
        <p:blipFill rotWithShape="1">
          <a:blip r:embed="rId3">
            <a:extLst>
              <a:ext uri="{28A0092B-C50C-407E-A947-70E740481C1C}">
                <a14:useLocalDpi xmlns:a14="http://schemas.microsoft.com/office/drawing/2010/main" val="0"/>
              </a:ext>
            </a:extLst>
          </a:blip>
          <a:srcRect l="167" r="-320"/>
          <a:stretch/>
        </p:blipFill>
        <p:spPr bwMode="auto">
          <a:xfrm>
            <a:off x="631915" y="1702925"/>
            <a:ext cx="4713384" cy="4317121"/>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80" t="-100" b="-100"/>
          <a:stretch/>
        </p:blipFill>
        <p:spPr bwMode="auto">
          <a:xfrm>
            <a:off x="670733" y="1693223"/>
            <a:ext cx="4746015" cy="4317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8" name="フリーフォーム 77"/>
          <p:cNvSpPr/>
          <p:nvPr/>
        </p:nvSpPr>
        <p:spPr>
          <a:xfrm>
            <a:off x="1351242" y="2247176"/>
            <a:ext cx="3327171" cy="3109422"/>
          </a:xfrm>
          <a:custGeom>
            <a:avLst/>
            <a:gdLst>
              <a:gd name="connsiteX0" fmla="*/ 4029474 w 10337821"/>
              <a:gd name="connsiteY0" fmla="*/ 3481107 h 10377554"/>
              <a:gd name="connsiteX1" fmla="*/ 4827760 w 10337821"/>
              <a:gd name="connsiteY1" fmla="*/ 2203850 h 10377554"/>
              <a:gd name="connsiteX2" fmla="*/ 5335760 w 10337821"/>
              <a:gd name="connsiteY2" fmla="*/ 999164 h 10377554"/>
              <a:gd name="connsiteX3" fmla="*/ 6366274 w 10337821"/>
              <a:gd name="connsiteY3" fmla="*/ 142821 h 10377554"/>
              <a:gd name="connsiteX4" fmla="*/ 7846731 w 10337821"/>
              <a:gd name="connsiteY4" fmla="*/ 70250 h 10377554"/>
              <a:gd name="connsiteX5" fmla="*/ 8978845 w 10337821"/>
              <a:gd name="connsiteY5" fmla="*/ 854021 h 10377554"/>
              <a:gd name="connsiteX6" fmla="*/ 9646502 w 10337821"/>
              <a:gd name="connsiteY6" fmla="*/ 1579735 h 10377554"/>
              <a:gd name="connsiteX7" fmla="*/ 10139988 w 10337821"/>
              <a:gd name="connsiteY7" fmla="*/ 2552193 h 10377554"/>
              <a:gd name="connsiteX8" fmla="*/ 10328674 w 10337821"/>
              <a:gd name="connsiteY8" fmla="*/ 3960078 h 10377554"/>
              <a:gd name="connsiteX9" fmla="*/ 10183531 w 10337821"/>
              <a:gd name="connsiteY9" fmla="*/ 6108193 h 10377554"/>
              <a:gd name="connsiteX10" fmla="*/ 9153017 w 10337821"/>
              <a:gd name="connsiteY10" fmla="*/ 8111164 h 10377554"/>
              <a:gd name="connsiteX11" fmla="*/ 7454845 w 10337821"/>
              <a:gd name="connsiteY11" fmla="*/ 9591621 h 10377554"/>
              <a:gd name="connsiteX12" fmla="*/ 5393817 w 10337821"/>
              <a:gd name="connsiteY12" fmla="*/ 10230250 h 10377554"/>
              <a:gd name="connsiteX13" fmla="*/ 3245702 w 10337821"/>
              <a:gd name="connsiteY13" fmla="*/ 10317335 h 10377554"/>
              <a:gd name="connsiteX14" fmla="*/ 1257245 w 10337821"/>
              <a:gd name="connsiteY14" fmla="*/ 9475507 h 10377554"/>
              <a:gd name="connsiteX15" fmla="*/ 67074 w 10337821"/>
              <a:gd name="connsiteY15" fmla="*/ 7748307 h 10377554"/>
              <a:gd name="connsiteX16" fmla="*/ 284788 w 10337821"/>
              <a:gd name="connsiteY16" fmla="*/ 5426021 h 10377554"/>
              <a:gd name="connsiteX17" fmla="*/ 1416902 w 10337821"/>
              <a:gd name="connsiteY17" fmla="*/ 4410021 h 10377554"/>
              <a:gd name="connsiteX18" fmla="*/ 2563531 w 10337821"/>
              <a:gd name="connsiteY18" fmla="*/ 4308421 h 10377554"/>
              <a:gd name="connsiteX19" fmla="*/ 3521474 w 10337821"/>
              <a:gd name="connsiteY19" fmla="*/ 3931050 h 10377554"/>
              <a:gd name="connsiteX20" fmla="*/ 4029474 w 10337821"/>
              <a:gd name="connsiteY20" fmla="*/ 3481107 h 10377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337821" h="10377554">
                <a:moveTo>
                  <a:pt x="4029474" y="3481107"/>
                </a:moveTo>
                <a:cubicBezTo>
                  <a:pt x="4247188" y="3193240"/>
                  <a:pt x="4610046" y="2617507"/>
                  <a:pt x="4827760" y="2203850"/>
                </a:cubicBezTo>
                <a:cubicBezTo>
                  <a:pt x="5045474" y="1790193"/>
                  <a:pt x="5079341" y="1342669"/>
                  <a:pt x="5335760" y="999164"/>
                </a:cubicBezTo>
                <a:cubicBezTo>
                  <a:pt x="5592179" y="655659"/>
                  <a:pt x="5947779" y="297640"/>
                  <a:pt x="6366274" y="142821"/>
                </a:cubicBezTo>
                <a:cubicBezTo>
                  <a:pt x="6784769" y="-11998"/>
                  <a:pt x="7411303" y="-48283"/>
                  <a:pt x="7846731" y="70250"/>
                </a:cubicBezTo>
                <a:cubicBezTo>
                  <a:pt x="8282159" y="188783"/>
                  <a:pt x="8678883" y="602440"/>
                  <a:pt x="8978845" y="854021"/>
                </a:cubicBezTo>
                <a:cubicBezTo>
                  <a:pt x="9278807" y="1105602"/>
                  <a:pt x="9452978" y="1296706"/>
                  <a:pt x="9646502" y="1579735"/>
                </a:cubicBezTo>
                <a:cubicBezTo>
                  <a:pt x="9840026" y="1862764"/>
                  <a:pt x="10026293" y="2155469"/>
                  <a:pt x="10139988" y="2552193"/>
                </a:cubicBezTo>
                <a:cubicBezTo>
                  <a:pt x="10253683" y="2948917"/>
                  <a:pt x="10321417" y="3367411"/>
                  <a:pt x="10328674" y="3960078"/>
                </a:cubicBezTo>
                <a:cubicBezTo>
                  <a:pt x="10335931" y="4552745"/>
                  <a:pt x="10379474" y="5416345"/>
                  <a:pt x="10183531" y="6108193"/>
                </a:cubicBezTo>
                <a:cubicBezTo>
                  <a:pt x="9987588" y="6800041"/>
                  <a:pt x="9607798" y="7530593"/>
                  <a:pt x="9153017" y="8111164"/>
                </a:cubicBezTo>
                <a:cubicBezTo>
                  <a:pt x="8698236" y="8691735"/>
                  <a:pt x="8081378" y="9238440"/>
                  <a:pt x="7454845" y="9591621"/>
                </a:cubicBezTo>
                <a:cubicBezTo>
                  <a:pt x="6828312" y="9944802"/>
                  <a:pt x="6095341" y="10109298"/>
                  <a:pt x="5393817" y="10230250"/>
                </a:cubicBezTo>
                <a:cubicBezTo>
                  <a:pt x="4692293" y="10351202"/>
                  <a:pt x="3935131" y="10443125"/>
                  <a:pt x="3245702" y="10317335"/>
                </a:cubicBezTo>
                <a:cubicBezTo>
                  <a:pt x="2556273" y="10191545"/>
                  <a:pt x="1787016" y="9903678"/>
                  <a:pt x="1257245" y="9475507"/>
                </a:cubicBezTo>
                <a:cubicBezTo>
                  <a:pt x="727474" y="9047336"/>
                  <a:pt x="229150" y="8423221"/>
                  <a:pt x="67074" y="7748307"/>
                </a:cubicBezTo>
                <a:cubicBezTo>
                  <a:pt x="-95002" y="7073393"/>
                  <a:pt x="59817" y="5982402"/>
                  <a:pt x="284788" y="5426021"/>
                </a:cubicBezTo>
                <a:cubicBezTo>
                  <a:pt x="509759" y="4869640"/>
                  <a:pt x="1037112" y="4596288"/>
                  <a:pt x="1416902" y="4410021"/>
                </a:cubicBezTo>
                <a:cubicBezTo>
                  <a:pt x="1796692" y="4223754"/>
                  <a:pt x="2212769" y="4388249"/>
                  <a:pt x="2563531" y="4308421"/>
                </a:cubicBezTo>
                <a:cubicBezTo>
                  <a:pt x="2914293" y="4228593"/>
                  <a:pt x="3277150" y="4064098"/>
                  <a:pt x="3521474" y="3931050"/>
                </a:cubicBezTo>
                <a:cubicBezTo>
                  <a:pt x="3765798" y="3798002"/>
                  <a:pt x="3811760" y="3768974"/>
                  <a:pt x="4029474" y="3481107"/>
                </a:cubicBezTo>
                <a:close/>
              </a:path>
            </a:pathLst>
          </a:custGeom>
          <a:noFill/>
          <a:ln w="38100">
            <a:solidFill>
              <a:srgbClr val="FFC000"/>
            </a:solidFill>
          </a:ln>
          <a:effectLst>
            <a:outerShdw blurRad="50800" dist="38100" dir="2700000" algn="tl" rotWithShape="0">
              <a:prstClr val="black">
                <a:alpha val="40000"/>
              </a:prstClr>
            </a:outerShdw>
          </a:effectLst>
          <a:scene3d>
            <a:camera prst="orthographicFront"/>
            <a:lightRig rig="threePt" dir="t"/>
          </a:scene3d>
          <a:sp3d>
            <a:bevelT w="2540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9" name="テキスト ボックス 78"/>
          <p:cNvSpPr txBox="1"/>
          <p:nvPr/>
        </p:nvSpPr>
        <p:spPr>
          <a:xfrm>
            <a:off x="5489668" y="5662100"/>
            <a:ext cx="420079" cy="815614"/>
          </a:xfrm>
          <a:prstGeom prst="rect">
            <a:avLst/>
          </a:prstGeom>
          <a:noFill/>
        </p:spPr>
        <p:txBody>
          <a:bodyPr wrap="none" lIns="0" tIns="0" rIns="0" bIns="0" rtlCol="0">
            <a:spAutoFit/>
          </a:bodyPr>
          <a:lstStyle/>
          <a:p>
            <a:pPr algn="ctr"/>
            <a:r>
              <a:rPr lang="en-US" altLang="ja-JP" sz="3600" i="1" dirty="0">
                <a:latin typeface="メイリオ" panose="020B0604030504040204" pitchFamily="50" charset="-128"/>
                <a:ea typeface="メイリオ" panose="020B0604030504040204" pitchFamily="50" charset="-128"/>
                <a:cs typeface="メイリオ" panose="020B0604030504040204" pitchFamily="50" charset="-128"/>
              </a:rPr>
              <a:t>u</a:t>
            </a:r>
            <a:endParaRPr lang="ja-JP" altLang="en-US" sz="1400" i="1"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80" name="直線矢印コネクタ 79"/>
          <p:cNvCxnSpPr/>
          <p:nvPr/>
        </p:nvCxnSpPr>
        <p:spPr>
          <a:xfrm>
            <a:off x="609344" y="6062272"/>
            <a:ext cx="4858381" cy="0"/>
          </a:xfrm>
          <a:prstGeom prst="straightConnector1">
            <a:avLst/>
          </a:prstGeom>
          <a:ln w="63500" cap="rnd">
            <a:solidFill>
              <a:srgbClr val="00FFFF"/>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1" name="直線矢印コネクタ 80"/>
          <p:cNvCxnSpPr/>
          <p:nvPr/>
        </p:nvCxnSpPr>
        <p:spPr>
          <a:xfrm flipV="1">
            <a:off x="631915" y="1521750"/>
            <a:ext cx="0" cy="4540518"/>
          </a:xfrm>
          <a:prstGeom prst="straightConnector1">
            <a:avLst/>
          </a:prstGeom>
          <a:ln w="63500" cap="rnd">
            <a:solidFill>
              <a:srgbClr val="00FFFF"/>
            </a:solidFill>
            <a:tailEnd type="stealth" w="lg" len="lg"/>
          </a:ln>
        </p:spPr>
        <p:style>
          <a:lnRef idx="1">
            <a:schemeClr val="accent1"/>
          </a:lnRef>
          <a:fillRef idx="0">
            <a:schemeClr val="accent1"/>
          </a:fillRef>
          <a:effectRef idx="0">
            <a:schemeClr val="accent1"/>
          </a:effectRef>
          <a:fontRef idx="minor">
            <a:schemeClr val="tx1"/>
          </a:fontRef>
        </p:style>
      </p:cxnSp>
      <p:grpSp>
        <p:nvGrpSpPr>
          <p:cNvPr id="84" name="グループ化 83"/>
          <p:cNvGrpSpPr/>
          <p:nvPr/>
        </p:nvGrpSpPr>
        <p:grpSpPr>
          <a:xfrm>
            <a:off x="1214231" y="2282941"/>
            <a:ext cx="3594719" cy="3203533"/>
            <a:chOff x="1265996" y="2128830"/>
            <a:chExt cx="1764065" cy="1572096"/>
          </a:xfrm>
        </p:grpSpPr>
        <p:sp>
          <p:nvSpPr>
            <p:cNvPr id="85" name="円/楕円 84"/>
            <p:cNvSpPr/>
            <p:nvPr/>
          </p:nvSpPr>
          <p:spPr>
            <a:xfrm>
              <a:off x="1265996" y="2979969"/>
              <a:ext cx="134474" cy="133935"/>
            </a:xfrm>
            <a:prstGeom prst="ellipse">
              <a:avLst/>
            </a:prstGeom>
            <a:solidFill>
              <a:srgbClr val="31FF2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6" name="円/楕円 85"/>
            <p:cNvSpPr/>
            <p:nvPr/>
          </p:nvSpPr>
          <p:spPr>
            <a:xfrm>
              <a:off x="1514112" y="2700242"/>
              <a:ext cx="134474" cy="133935"/>
            </a:xfrm>
            <a:prstGeom prst="ellipse">
              <a:avLst/>
            </a:prstGeom>
            <a:solidFill>
              <a:srgbClr val="31FF2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7" name="円/楕円 86"/>
            <p:cNvSpPr/>
            <p:nvPr/>
          </p:nvSpPr>
          <p:spPr>
            <a:xfrm>
              <a:off x="1774734" y="2648361"/>
              <a:ext cx="134474" cy="133935"/>
            </a:xfrm>
            <a:prstGeom prst="ellipse">
              <a:avLst/>
            </a:prstGeom>
            <a:solidFill>
              <a:srgbClr val="31FF2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8" name="円/楕円 87"/>
            <p:cNvSpPr/>
            <p:nvPr/>
          </p:nvSpPr>
          <p:spPr>
            <a:xfrm>
              <a:off x="2191580" y="2128830"/>
              <a:ext cx="134474" cy="133935"/>
            </a:xfrm>
            <a:prstGeom prst="ellipse">
              <a:avLst/>
            </a:prstGeom>
            <a:solidFill>
              <a:srgbClr val="31FF2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9" name="円/楕円 88"/>
            <p:cNvSpPr/>
            <p:nvPr/>
          </p:nvSpPr>
          <p:spPr>
            <a:xfrm>
              <a:off x="2616442" y="2128830"/>
              <a:ext cx="134474" cy="133935"/>
            </a:xfrm>
            <a:prstGeom prst="ellipse">
              <a:avLst/>
            </a:prstGeom>
            <a:solidFill>
              <a:srgbClr val="31FF2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0" name="円/楕円 89"/>
            <p:cNvSpPr/>
            <p:nvPr/>
          </p:nvSpPr>
          <p:spPr>
            <a:xfrm>
              <a:off x="2895587" y="2557306"/>
              <a:ext cx="134474" cy="133935"/>
            </a:xfrm>
            <a:prstGeom prst="ellipse">
              <a:avLst/>
            </a:prstGeom>
            <a:solidFill>
              <a:srgbClr val="31FF2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1" name="円/楕円 90"/>
            <p:cNvSpPr/>
            <p:nvPr/>
          </p:nvSpPr>
          <p:spPr>
            <a:xfrm>
              <a:off x="1896464" y="3566991"/>
              <a:ext cx="134474" cy="133935"/>
            </a:xfrm>
            <a:prstGeom prst="ellipse">
              <a:avLst/>
            </a:prstGeom>
            <a:solidFill>
              <a:srgbClr val="31FF2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92" name="グループ化 91"/>
          <p:cNvGrpSpPr/>
          <p:nvPr/>
        </p:nvGrpSpPr>
        <p:grpSpPr>
          <a:xfrm>
            <a:off x="1382937" y="2428785"/>
            <a:ext cx="3277838" cy="2920904"/>
            <a:chOff x="1348787" y="2200401"/>
            <a:chExt cx="1608560" cy="1433399"/>
          </a:xfrm>
        </p:grpSpPr>
        <p:cxnSp>
          <p:nvCxnSpPr>
            <p:cNvPr id="93" name="直線矢印コネクタ 92"/>
            <p:cNvCxnSpPr/>
            <p:nvPr/>
          </p:nvCxnSpPr>
          <p:spPr>
            <a:xfrm>
              <a:off x="1581245" y="2772590"/>
              <a:ext cx="76423" cy="188751"/>
            </a:xfrm>
            <a:prstGeom prst="straightConnector1">
              <a:avLst/>
            </a:prstGeom>
            <a:ln w="41275">
              <a:solidFill>
                <a:srgbClr val="FF0000"/>
              </a:solidFill>
              <a:tailEnd type="stealth" w="lg" len="med"/>
            </a:ln>
          </p:spPr>
          <p:style>
            <a:lnRef idx="1">
              <a:schemeClr val="accent1"/>
            </a:lnRef>
            <a:fillRef idx="0">
              <a:schemeClr val="accent1"/>
            </a:fillRef>
            <a:effectRef idx="0">
              <a:schemeClr val="accent1"/>
            </a:effectRef>
            <a:fontRef idx="minor">
              <a:schemeClr val="tx1"/>
            </a:fontRef>
          </p:style>
        </p:cxnSp>
        <p:cxnSp>
          <p:nvCxnSpPr>
            <p:cNvPr id="94" name="直線矢印コネクタ 93"/>
            <p:cNvCxnSpPr/>
            <p:nvPr/>
          </p:nvCxnSpPr>
          <p:spPr>
            <a:xfrm>
              <a:off x="1848658" y="2725119"/>
              <a:ext cx="159434" cy="113251"/>
            </a:xfrm>
            <a:prstGeom prst="straightConnector1">
              <a:avLst/>
            </a:prstGeom>
            <a:ln w="41275">
              <a:solidFill>
                <a:srgbClr val="FF0000"/>
              </a:solidFill>
              <a:tailEnd type="stealth"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5" name="直線矢印コネクタ 94"/>
            <p:cNvCxnSpPr/>
            <p:nvPr/>
          </p:nvCxnSpPr>
          <p:spPr>
            <a:xfrm>
              <a:off x="2252992" y="2200401"/>
              <a:ext cx="168658" cy="123293"/>
            </a:xfrm>
            <a:prstGeom prst="straightConnector1">
              <a:avLst/>
            </a:prstGeom>
            <a:ln w="41275">
              <a:solidFill>
                <a:srgbClr val="FF0000"/>
              </a:solidFill>
              <a:tailEnd type="stealth"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6" name="直線矢印コネクタ 95"/>
            <p:cNvCxnSpPr/>
            <p:nvPr/>
          </p:nvCxnSpPr>
          <p:spPr>
            <a:xfrm flipH="1">
              <a:off x="2574498" y="2207943"/>
              <a:ext cx="94871" cy="163463"/>
            </a:xfrm>
            <a:prstGeom prst="straightConnector1">
              <a:avLst/>
            </a:prstGeom>
            <a:ln w="41275">
              <a:solidFill>
                <a:srgbClr val="FF0000"/>
              </a:solidFill>
              <a:tailEnd type="stealth"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7" name="直線矢印コネクタ 96"/>
            <p:cNvCxnSpPr/>
            <p:nvPr/>
          </p:nvCxnSpPr>
          <p:spPr>
            <a:xfrm flipH="1" flipV="1">
              <a:off x="2727106" y="2624748"/>
              <a:ext cx="230241" cy="2"/>
            </a:xfrm>
            <a:prstGeom prst="straightConnector1">
              <a:avLst/>
            </a:prstGeom>
            <a:ln w="41275">
              <a:solidFill>
                <a:srgbClr val="FF0000"/>
              </a:solidFill>
              <a:tailEnd type="stealth"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8" name="直線矢印コネクタ 97"/>
            <p:cNvCxnSpPr/>
            <p:nvPr/>
          </p:nvCxnSpPr>
          <p:spPr>
            <a:xfrm flipH="1" flipV="1">
              <a:off x="1916028" y="3404168"/>
              <a:ext cx="44330" cy="229632"/>
            </a:xfrm>
            <a:prstGeom prst="straightConnector1">
              <a:avLst/>
            </a:prstGeom>
            <a:ln w="41275">
              <a:solidFill>
                <a:srgbClr val="FF0000"/>
              </a:solidFill>
              <a:tailEnd type="stealth"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9" name="直線矢印コネクタ 98"/>
            <p:cNvCxnSpPr/>
            <p:nvPr/>
          </p:nvCxnSpPr>
          <p:spPr>
            <a:xfrm>
              <a:off x="1348787" y="3047498"/>
              <a:ext cx="195013" cy="0"/>
            </a:xfrm>
            <a:prstGeom prst="straightConnector1">
              <a:avLst/>
            </a:prstGeom>
            <a:ln w="41275">
              <a:solidFill>
                <a:srgbClr val="FF0000"/>
              </a:solidFill>
              <a:tailEnd type="stealth"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205" name="テキスト ボックス 204"/>
          <p:cNvSpPr txBox="1"/>
          <p:nvPr/>
        </p:nvSpPr>
        <p:spPr>
          <a:xfrm>
            <a:off x="256032" y="1124299"/>
            <a:ext cx="382318" cy="815614"/>
          </a:xfrm>
          <a:prstGeom prst="rect">
            <a:avLst/>
          </a:prstGeom>
          <a:noFill/>
        </p:spPr>
        <p:txBody>
          <a:bodyPr wrap="none" lIns="0" tIns="0" rIns="0" bIns="0" rtlCol="0">
            <a:spAutoFit/>
          </a:bodyPr>
          <a:lstStyle/>
          <a:p>
            <a:pPr algn="ctr"/>
            <a:r>
              <a:rPr lang="en-US" altLang="ja-JP" sz="3600" i="1" dirty="0">
                <a:latin typeface="メイリオ" panose="020B0604030504040204" pitchFamily="50" charset="-128"/>
                <a:ea typeface="メイリオ" panose="020B0604030504040204" pitchFamily="50" charset="-128"/>
                <a:cs typeface="メイリオ" panose="020B0604030504040204" pitchFamily="50" charset="-128"/>
              </a:rPr>
              <a:t>v</a:t>
            </a:r>
            <a:endParaRPr lang="ja-JP" altLang="en-US" sz="1400" i="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正方形/長方形 28"/>
          <p:cNvSpPr/>
          <p:nvPr/>
        </p:nvSpPr>
        <p:spPr>
          <a:xfrm>
            <a:off x="1039876" y="6196655"/>
            <a:ext cx="3898900" cy="307777"/>
          </a:xfrm>
          <a:prstGeom prst="rect">
            <a:avLst/>
          </a:prstGeom>
        </p:spPr>
        <p:txBody>
          <a:bodyPr wrap="square">
            <a:spAutoFit/>
          </a:bodyPr>
          <a:lstStyle/>
          <a:p>
            <a:pPr>
              <a:spcBef>
                <a:spcPts val="1200"/>
              </a:spcBef>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図は</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[Ijiri et al. EUROGRAPHICS 2013]</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より</a:t>
            </a:r>
          </a:p>
        </p:txBody>
      </p:sp>
      <p:sp>
        <p:nvSpPr>
          <p:cNvPr id="3" name="スライド番号プレースホルダー 2"/>
          <p:cNvSpPr>
            <a:spLocks noGrp="1"/>
          </p:cNvSpPr>
          <p:nvPr>
            <p:ph type="sldNum" sz="quarter" idx="12"/>
          </p:nvPr>
        </p:nvSpPr>
        <p:spPr/>
        <p:txBody>
          <a:bodyPr/>
          <a:lstStyle/>
          <a:p>
            <a:fld id="{F35DE295-420C-4265-BE54-AE59FA4027A6}" type="slidenum">
              <a:rPr lang="ja-JP" altLang="en-US" smtClean="0"/>
              <a:pPr/>
              <a:t>21</a:t>
            </a:fld>
            <a:endParaRPr lang="ja-JP" altLang="en-US"/>
          </a:p>
        </p:txBody>
      </p:sp>
    </p:spTree>
    <p:extLst>
      <p:ext uri="{BB962C8B-B14F-4D97-AF65-F5344CB8AC3E}">
        <p14:creationId xmlns:p14="http://schemas.microsoft.com/office/powerpoint/2010/main" val="4006092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500"/>
                                        <p:tgtEl>
                                          <p:spTgt spid="8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fade">
                                      <p:cBhvr>
                                        <p:cTn id="12" dur="500"/>
                                        <p:tgtEl>
                                          <p:spTgt spid="9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fade">
                                      <p:cBhvr>
                                        <p:cTn id="17" dur="500"/>
                                        <p:tgtEl>
                                          <p:spTgt spid="7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8"/>
                                        </p:tgtEl>
                                        <p:attrNameLst>
                                          <p:attrName>style.visibility</p:attrName>
                                        </p:attrNameLst>
                                      </p:cBhvr>
                                      <p:to>
                                        <p:strVal val="visible"/>
                                      </p:to>
                                    </p:set>
                                    <p:animEffect transition="in" filter="fade">
                                      <p:cBhvr>
                                        <p:cTn id="22" dur="500"/>
                                        <p:tgtEl>
                                          <p:spTgt spid="7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77"/>
                                        </p:tgtEl>
                                      </p:cBhvr>
                                    </p:animEffect>
                                    <p:set>
                                      <p:cBhvr>
                                        <p:cTn id="27" dur="1" fill="hold">
                                          <p:stCondLst>
                                            <p:cond delay="499"/>
                                          </p:stCondLst>
                                        </p:cTn>
                                        <p:tgtEl>
                                          <p:spTgt spid="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66674" y="480696"/>
            <a:ext cx="9958070" cy="560070"/>
          </a:xfrm>
        </p:spPr>
        <p:txBody>
          <a:bodyPr>
            <a:noAutofit/>
          </a:bodyPr>
          <a:lstStyle/>
          <a:p>
            <a:pPr algn="l"/>
            <a:r>
              <a:rPr lang="ja-JP" altLang="en-US" sz="3600" dirty="0"/>
              <a:t>陰関数曲面再構成による領域分割</a:t>
            </a:r>
          </a:p>
        </p:txBody>
      </p:sp>
      <p:pic>
        <p:nvPicPr>
          <p:cNvPr id="76" name="Picture 2" descr="C:\Users\takashi\Desktop\forDemo.bmp"/>
          <p:cNvPicPr>
            <a:picLocks noChangeAspect="1" noChangeArrowheads="1"/>
          </p:cNvPicPr>
          <p:nvPr/>
        </p:nvPicPr>
        <p:blipFill rotWithShape="1">
          <a:blip r:embed="rId3">
            <a:extLst>
              <a:ext uri="{28A0092B-C50C-407E-A947-70E740481C1C}">
                <a14:useLocalDpi xmlns:a14="http://schemas.microsoft.com/office/drawing/2010/main" val="0"/>
              </a:ext>
            </a:extLst>
          </a:blip>
          <a:srcRect l="167" r="-320"/>
          <a:stretch/>
        </p:blipFill>
        <p:spPr bwMode="auto">
          <a:xfrm>
            <a:off x="631915" y="1702925"/>
            <a:ext cx="4713384" cy="4317121"/>
          </a:xfrm>
          <a:prstGeom prst="rect">
            <a:avLst/>
          </a:prstGeom>
          <a:noFill/>
          <a:extLst>
            <a:ext uri="{909E8E84-426E-40DD-AFC4-6F175D3DCCD1}">
              <a14:hiddenFill xmlns:a14="http://schemas.microsoft.com/office/drawing/2010/main">
                <a:solidFill>
                  <a:srgbClr val="FFFFFF"/>
                </a:solidFill>
              </a14:hiddenFill>
            </a:ext>
          </a:extLst>
        </p:spPr>
      </p:pic>
      <p:sp>
        <p:nvSpPr>
          <p:cNvPr id="78" name="フリーフォーム 77"/>
          <p:cNvSpPr/>
          <p:nvPr/>
        </p:nvSpPr>
        <p:spPr>
          <a:xfrm>
            <a:off x="1351242" y="2247176"/>
            <a:ext cx="3327171" cy="3109422"/>
          </a:xfrm>
          <a:custGeom>
            <a:avLst/>
            <a:gdLst>
              <a:gd name="connsiteX0" fmla="*/ 4029474 w 10337821"/>
              <a:gd name="connsiteY0" fmla="*/ 3481107 h 10377554"/>
              <a:gd name="connsiteX1" fmla="*/ 4827760 w 10337821"/>
              <a:gd name="connsiteY1" fmla="*/ 2203850 h 10377554"/>
              <a:gd name="connsiteX2" fmla="*/ 5335760 w 10337821"/>
              <a:gd name="connsiteY2" fmla="*/ 999164 h 10377554"/>
              <a:gd name="connsiteX3" fmla="*/ 6366274 w 10337821"/>
              <a:gd name="connsiteY3" fmla="*/ 142821 h 10377554"/>
              <a:gd name="connsiteX4" fmla="*/ 7846731 w 10337821"/>
              <a:gd name="connsiteY4" fmla="*/ 70250 h 10377554"/>
              <a:gd name="connsiteX5" fmla="*/ 8978845 w 10337821"/>
              <a:gd name="connsiteY5" fmla="*/ 854021 h 10377554"/>
              <a:gd name="connsiteX6" fmla="*/ 9646502 w 10337821"/>
              <a:gd name="connsiteY6" fmla="*/ 1579735 h 10377554"/>
              <a:gd name="connsiteX7" fmla="*/ 10139988 w 10337821"/>
              <a:gd name="connsiteY7" fmla="*/ 2552193 h 10377554"/>
              <a:gd name="connsiteX8" fmla="*/ 10328674 w 10337821"/>
              <a:gd name="connsiteY8" fmla="*/ 3960078 h 10377554"/>
              <a:gd name="connsiteX9" fmla="*/ 10183531 w 10337821"/>
              <a:gd name="connsiteY9" fmla="*/ 6108193 h 10377554"/>
              <a:gd name="connsiteX10" fmla="*/ 9153017 w 10337821"/>
              <a:gd name="connsiteY10" fmla="*/ 8111164 h 10377554"/>
              <a:gd name="connsiteX11" fmla="*/ 7454845 w 10337821"/>
              <a:gd name="connsiteY11" fmla="*/ 9591621 h 10377554"/>
              <a:gd name="connsiteX12" fmla="*/ 5393817 w 10337821"/>
              <a:gd name="connsiteY12" fmla="*/ 10230250 h 10377554"/>
              <a:gd name="connsiteX13" fmla="*/ 3245702 w 10337821"/>
              <a:gd name="connsiteY13" fmla="*/ 10317335 h 10377554"/>
              <a:gd name="connsiteX14" fmla="*/ 1257245 w 10337821"/>
              <a:gd name="connsiteY14" fmla="*/ 9475507 h 10377554"/>
              <a:gd name="connsiteX15" fmla="*/ 67074 w 10337821"/>
              <a:gd name="connsiteY15" fmla="*/ 7748307 h 10377554"/>
              <a:gd name="connsiteX16" fmla="*/ 284788 w 10337821"/>
              <a:gd name="connsiteY16" fmla="*/ 5426021 h 10377554"/>
              <a:gd name="connsiteX17" fmla="*/ 1416902 w 10337821"/>
              <a:gd name="connsiteY17" fmla="*/ 4410021 h 10377554"/>
              <a:gd name="connsiteX18" fmla="*/ 2563531 w 10337821"/>
              <a:gd name="connsiteY18" fmla="*/ 4308421 h 10377554"/>
              <a:gd name="connsiteX19" fmla="*/ 3521474 w 10337821"/>
              <a:gd name="connsiteY19" fmla="*/ 3931050 h 10377554"/>
              <a:gd name="connsiteX20" fmla="*/ 4029474 w 10337821"/>
              <a:gd name="connsiteY20" fmla="*/ 3481107 h 10377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337821" h="10377554">
                <a:moveTo>
                  <a:pt x="4029474" y="3481107"/>
                </a:moveTo>
                <a:cubicBezTo>
                  <a:pt x="4247188" y="3193240"/>
                  <a:pt x="4610046" y="2617507"/>
                  <a:pt x="4827760" y="2203850"/>
                </a:cubicBezTo>
                <a:cubicBezTo>
                  <a:pt x="5045474" y="1790193"/>
                  <a:pt x="5079341" y="1342669"/>
                  <a:pt x="5335760" y="999164"/>
                </a:cubicBezTo>
                <a:cubicBezTo>
                  <a:pt x="5592179" y="655659"/>
                  <a:pt x="5947779" y="297640"/>
                  <a:pt x="6366274" y="142821"/>
                </a:cubicBezTo>
                <a:cubicBezTo>
                  <a:pt x="6784769" y="-11998"/>
                  <a:pt x="7411303" y="-48283"/>
                  <a:pt x="7846731" y="70250"/>
                </a:cubicBezTo>
                <a:cubicBezTo>
                  <a:pt x="8282159" y="188783"/>
                  <a:pt x="8678883" y="602440"/>
                  <a:pt x="8978845" y="854021"/>
                </a:cubicBezTo>
                <a:cubicBezTo>
                  <a:pt x="9278807" y="1105602"/>
                  <a:pt x="9452978" y="1296706"/>
                  <a:pt x="9646502" y="1579735"/>
                </a:cubicBezTo>
                <a:cubicBezTo>
                  <a:pt x="9840026" y="1862764"/>
                  <a:pt x="10026293" y="2155469"/>
                  <a:pt x="10139988" y="2552193"/>
                </a:cubicBezTo>
                <a:cubicBezTo>
                  <a:pt x="10253683" y="2948917"/>
                  <a:pt x="10321417" y="3367411"/>
                  <a:pt x="10328674" y="3960078"/>
                </a:cubicBezTo>
                <a:cubicBezTo>
                  <a:pt x="10335931" y="4552745"/>
                  <a:pt x="10379474" y="5416345"/>
                  <a:pt x="10183531" y="6108193"/>
                </a:cubicBezTo>
                <a:cubicBezTo>
                  <a:pt x="9987588" y="6800041"/>
                  <a:pt x="9607798" y="7530593"/>
                  <a:pt x="9153017" y="8111164"/>
                </a:cubicBezTo>
                <a:cubicBezTo>
                  <a:pt x="8698236" y="8691735"/>
                  <a:pt x="8081378" y="9238440"/>
                  <a:pt x="7454845" y="9591621"/>
                </a:cubicBezTo>
                <a:cubicBezTo>
                  <a:pt x="6828312" y="9944802"/>
                  <a:pt x="6095341" y="10109298"/>
                  <a:pt x="5393817" y="10230250"/>
                </a:cubicBezTo>
                <a:cubicBezTo>
                  <a:pt x="4692293" y="10351202"/>
                  <a:pt x="3935131" y="10443125"/>
                  <a:pt x="3245702" y="10317335"/>
                </a:cubicBezTo>
                <a:cubicBezTo>
                  <a:pt x="2556273" y="10191545"/>
                  <a:pt x="1787016" y="9903678"/>
                  <a:pt x="1257245" y="9475507"/>
                </a:cubicBezTo>
                <a:cubicBezTo>
                  <a:pt x="727474" y="9047336"/>
                  <a:pt x="229150" y="8423221"/>
                  <a:pt x="67074" y="7748307"/>
                </a:cubicBezTo>
                <a:cubicBezTo>
                  <a:pt x="-95002" y="7073393"/>
                  <a:pt x="59817" y="5982402"/>
                  <a:pt x="284788" y="5426021"/>
                </a:cubicBezTo>
                <a:cubicBezTo>
                  <a:pt x="509759" y="4869640"/>
                  <a:pt x="1037112" y="4596288"/>
                  <a:pt x="1416902" y="4410021"/>
                </a:cubicBezTo>
                <a:cubicBezTo>
                  <a:pt x="1796692" y="4223754"/>
                  <a:pt x="2212769" y="4388249"/>
                  <a:pt x="2563531" y="4308421"/>
                </a:cubicBezTo>
                <a:cubicBezTo>
                  <a:pt x="2914293" y="4228593"/>
                  <a:pt x="3277150" y="4064098"/>
                  <a:pt x="3521474" y="3931050"/>
                </a:cubicBezTo>
                <a:cubicBezTo>
                  <a:pt x="3765798" y="3798002"/>
                  <a:pt x="3811760" y="3768974"/>
                  <a:pt x="4029474" y="3481107"/>
                </a:cubicBezTo>
                <a:close/>
              </a:path>
            </a:pathLst>
          </a:custGeom>
          <a:noFill/>
          <a:ln w="38100">
            <a:solidFill>
              <a:srgbClr val="FFC000"/>
            </a:solidFill>
          </a:ln>
          <a:effectLst>
            <a:outerShdw blurRad="50800" dist="38100" dir="2700000" algn="tl" rotWithShape="0">
              <a:prstClr val="black">
                <a:alpha val="40000"/>
              </a:prstClr>
            </a:outerShdw>
          </a:effectLst>
          <a:scene3d>
            <a:camera prst="orthographicFront"/>
            <a:lightRig rig="threePt" dir="t"/>
          </a:scene3d>
          <a:sp3d>
            <a:bevelT w="2540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9" name="テキスト ボックス 78"/>
          <p:cNvSpPr txBox="1"/>
          <p:nvPr/>
        </p:nvSpPr>
        <p:spPr>
          <a:xfrm>
            <a:off x="5489668" y="5662100"/>
            <a:ext cx="420079" cy="815614"/>
          </a:xfrm>
          <a:prstGeom prst="rect">
            <a:avLst/>
          </a:prstGeom>
          <a:noFill/>
        </p:spPr>
        <p:txBody>
          <a:bodyPr wrap="none" lIns="0" tIns="0" rIns="0" bIns="0" rtlCol="0">
            <a:spAutoFit/>
          </a:bodyPr>
          <a:lstStyle/>
          <a:p>
            <a:pPr algn="ctr"/>
            <a:r>
              <a:rPr lang="en-US" altLang="ja-JP" sz="3600" i="1" dirty="0">
                <a:latin typeface="メイリオ" panose="020B0604030504040204" pitchFamily="50" charset="-128"/>
                <a:ea typeface="メイリオ" panose="020B0604030504040204" pitchFamily="50" charset="-128"/>
                <a:cs typeface="メイリオ" panose="020B0604030504040204" pitchFamily="50" charset="-128"/>
              </a:rPr>
              <a:t>u</a:t>
            </a:r>
            <a:endParaRPr lang="ja-JP" altLang="en-US" sz="1400" i="1"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80" name="直線矢印コネクタ 79"/>
          <p:cNvCxnSpPr/>
          <p:nvPr/>
        </p:nvCxnSpPr>
        <p:spPr>
          <a:xfrm>
            <a:off x="609344" y="6062272"/>
            <a:ext cx="4858381" cy="0"/>
          </a:xfrm>
          <a:prstGeom prst="straightConnector1">
            <a:avLst/>
          </a:prstGeom>
          <a:ln w="63500" cap="rnd">
            <a:solidFill>
              <a:srgbClr val="00FFFF"/>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1" name="直線矢印コネクタ 80"/>
          <p:cNvCxnSpPr/>
          <p:nvPr/>
        </p:nvCxnSpPr>
        <p:spPr>
          <a:xfrm flipV="1">
            <a:off x="631915" y="1521750"/>
            <a:ext cx="0" cy="4540518"/>
          </a:xfrm>
          <a:prstGeom prst="straightConnector1">
            <a:avLst/>
          </a:prstGeom>
          <a:ln w="63500" cap="rnd">
            <a:solidFill>
              <a:srgbClr val="00FFFF"/>
            </a:solidFill>
            <a:tailEnd type="stealth" w="lg" len="lg"/>
          </a:ln>
        </p:spPr>
        <p:style>
          <a:lnRef idx="1">
            <a:schemeClr val="accent1"/>
          </a:lnRef>
          <a:fillRef idx="0">
            <a:schemeClr val="accent1"/>
          </a:fillRef>
          <a:effectRef idx="0">
            <a:schemeClr val="accent1"/>
          </a:effectRef>
          <a:fontRef idx="minor">
            <a:schemeClr val="tx1"/>
          </a:fontRef>
        </p:style>
      </p:cxnSp>
      <p:grpSp>
        <p:nvGrpSpPr>
          <p:cNvPr id="84" name="グループ化 83"/>
          <p:cNvGrpSpPr/>
          <p:nvPr/>
        </p:nvGrpSpPr>
        <p:grpSpPr>
          <a:xfrm>
            <a:off x="1214231" y="2282941"/>
            <a:ext cx="3594719" cy="3203533"/>
            <a:chOff x="1265996" y="2128830"/>
            <a:chExt cx="1764065" cy="1572096"/>
          </a:xfrm>
        </p:grpSpPr>
        <p:sp>
          <p:nvSpPr>
            <p:cNvPr id="85" name="円/楕円 84"/>
            <p:cNvSpPr/>
            <p:nvPr/>
          </p:nvSpPr>
          <p:spPr>
            <a:xfrm>
              <a:off x="1265996" y="2979969"/>
              <a:ext cx="134474" cy="133935"/>
            </a:xfrm>
            <a:prstGeom prst="ellipse">
              <a:avLst/>
            </a:prstGeom>
            <a:solidFill>
              <a:srgbClr val="31FF2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6" name="円/楕円 85"/>
            <p:cNvSpPr/>
            <p:nvPr/>
          </p:nvSpPr>
          <p:spPr>
            <a:xfrm>
              <a:off x="1514112" y="2700242"/>
              <a:ext cx="134474" cy="133935"/>
            </a:xfrm>
            <a:prstGeom prst="ellipse">
              <a:avLst/>
            </a:prstGeom>
            <a:solidFill>
              <a:srgbClr val="31FF2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7" name="円/楕円 86"/>
            <p:cNvSpPr/>
            <p:nvPr/>
          </p:nvSpPr>
          <p:spPr>
            <a:xfrm>
              <a:off x="1774734" y="2648361"/>
              <a:ext cx="134474" cy="133935"/>
            </a:xfrm>
            <a:prstGeom prst="ellipse">
              <a:avLst/>
            </a:prstGeom>
            <a:solidFill>
              <a:srgbClr val="31FF2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8" name="円/楕円 87"/>
            <p:cNvSpPr/>
            <p:nvPr/>
          </p:nvSpPr>
          <p:spPr>
            <a:xfrm>
              <a:off x="2191580" y="2128830"/>
              <a:ext cx="134474" cy="133935"/>
            </a:xfrm>
            <a:prstGeom prst="ellipse">
              <a:avLst/>
            </a:prstGeom>
            <a:solidFill>
              <a:srgbClr val="31FF2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9" name="円/楕円 88"/>
            <p:cNvSpPr/>
            <p:nvPr/>
          </p:nvSpPr>
          <p:spPr>
            <a:xfrm>
              <a:off x="2616442" y="2128830"/>
              <a:ext cx="134474" cy="133935"/>
            </a:xfrm>
            <a:prstGeom prst="ellipse">
              <a:avLst/>
            </a:prstGeom>
            <a:solidFill>
              <a:srgbClr val="31FF2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0" name="円/楕円 89"/>
            <p:cNvSpPr/>
            <p:nvPr/>
          </p:nvSpPr>
          <p:spPr>
            <a:xfrm>
              <a:off x="2895587" y="2557306"/>
              <a:ext cx="134474" cy="133935"/>
            </a:xfrm>
            <a:prstGeom prst="ellipse">
              <a:avLst/>
            </a:prstGeom>
            <a:solidFill>
              <a:srgbClr val="31FF2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1" name="円/楕円 90"/>
            <p:cNvSpPr/>
            <p:nvPr/>
          </p:nvSpPr>
          <p:spPr>
            <a:xfrm>
              <a:off x="1896464" y="3566991"/>
              <a:ext cx="134474" cy="133935"/>
            </a:xfrm>
            <a:prstGeom prst="ellipse">
              <a:avLst/>
            </a:prstGeom>
            <a:solidFill>
              <a:srgbClr val="31FF2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92" name="グループ化 91"/>
          <p:cNvGrpSpPr/>
          <p:nvPr/>
        </p:nvGrpSpPr>
        <p:grpSpPr>
          <a:xfrm>
            <a:off x="1382937" y="2428785"/>
            <a:ext cx="3277838" cy="2920904"/>
            <a:chOff x="1348787" y="2200401"/>
            <a:chExt cx="1608560" cy="1433399"/>
          </a:xfrm>
        </p:grpSpPr>
        <p:cxnSp>
          <p:nvCxnSpPr>
            <p:cNvPr id="93" name="直線矢印コネクタ 92"/>
            <p:cNvCxnSpPr/>
            <p:nvPr/>
          </p:nvCxnSpPr>
          <p:spPr>
            <a:xfrm>
              <a:off x="1581245" y="2772590"/>
              <a:ext cx="76423" cy="188751"/>
            </a:xfrm>
            <a:prstGeom prst="straightConnector1">
              <a:avLst/>
            </a:prstGeom>
            <a:ln w="41275">
              <a:solidFill>
                <a:srgbClr val="FF0000"/>
              </a:solidFill>
              <a:tailEnd type="stealth" w="lg" len="med"/>
            </a:ln>
          </p:spPr>
          <p:style>
            <a:lnRef idx="1">
              <a:schemeClr val="accent1"/>
            </a:lnRef>
            <a:fillRef idx="0">
              <a:schemeClr val="accent1"/>
            </a:fillRef>
            <a:effectRef idx="0">
              <a:schemeClr val="accent1"/>
            </a:effectRef>
            <a:fontRef idx="minor">
              <a:schemeClr val="tx1"/>
            </a:fontRef>
          </p:style>
        </p:cxnSp>
        <p:cxnSp>
          <p:nvCxnSpPr>
            <p:cNvPr id="94" name="直線矢印コネクタ 93"/>
            <p:cNvCxnSpPr/>
            <p:nvPr/>
          </p:nvCxnSpPr>
          <p:spPr>
            <a:xfrm>
              <a:off x="1848658" y="2725119"/>
              <a:ext cx="159434" cy="113251"/>
            </a:xfrm>
            <a:prstGeom prst="straightConnector1">
              <a:avLst/>
            </a:prstGeom>
            <a:ln w="41275">
              <a:solidFill>
                <a:srgbClr val="FF0000"/>
              </a:solidFill>
              <a:tailEnd type="stealth"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5" name="直線矢印コネクタ 94"/>
            <p:cNvCxnSpPr/>
            <p:nvPr/>
          </p:nvCxnSpPr>
          <p:spPr>
            <a:xfrm>
              <a:off x="2252992" y="2200401"/>
              <a:ext cx="168658" cy="123293"/>
            </a:xfrm>
            <a:prstGeom prst="straightConnector1">
              <a:avLst/>
            </a:prstGeom>
            <a:ln w="41275">
              <a:solidFill>
                <a:srgbClr val="FF0000"/>
              </a:solidFill>
              <a:tailEnd type="stealth"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6" name="直線矢印コネクタ 95"/>
            <p:cNvCxnSpPr/>
            <p:nvPr/>
          </p:nvCxnSpPr>
          <p:spPr>
            <a:xfrm flipH="1">
              <a:off x="2574498" y="2207943"/>
              <a:ext cx="94871" cy="163463"/>
            </a:xfrm>
            <a:prstGeom prst="straightConnector1">
              <a:avLst/>
            </a:prstGeom>
            <a:ln w="41275">
              <a:solidFill>
                <a:srgbClr val="FF0000"/>
              </a:solidFill>
              <a:tailEnd type="stealth"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7" name="直線矢印コネクタ 96"/>
            <p:cNvCxnSpPr/>
            <p:nvPr/>
          </p:nvCxnSpPr>
          <p:spPr>
            <a:xfrm flipH="1" flipV="1">
              <a:off x="2727106" y="2624748"/>
              <a:ext cx="230241" cy="2"/>
            </a:xfrm>
            <a:prstGeom prst="straightConnector1">
              <a:avLst/>
            </a:prstGeom>
            <a:ln w="41275">
              <a:solidFill>
                <a:srgbClr val="FF0000"/>
              </a:solidFill>
              <a:tailEnd type="stealth"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8" name="直線矢印コネクタ 97"/>
            <p:cNvCxnSpPr/>
            <p:nvPr/>
          </p:nvCxnSpPr>
          <p:spPr>
            <a:xfrm flipH="1" flipV="1">
              <a:off x="1916028" y="3404168"/>
              <a:ext cx="44330" cy="229632"/>
            </a:xfrm>
            <a:prstGeom prst="straightConnector1">
              <a:avLst/>
            </a:prstGeom>
            <a:ln w="41275">
              <a:solidFill>
                <a:srgbClr val="FF0000"/>
              </a:solidFill>
              <a:tailEnd type="stealth"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9" name="直線矢印コネクタ 98"/>
            <p:cNvCxnSpPr/>
            <p:nvPr/>
          </p:nvCxnSpPr>
          <p:spPr>
            <a:xfrm>
              <a:off x="1348787" y="3047498"/>
              <a:ext cx="195013" cy="0"/>
            </a:xfrm>
            <a:prstGeom prst="straightConnector1">
              <a:avLst/>
            </a:prstGeom>
            <a:ln w="41275">
              <a:solidFill>
                <a:srgbClr val="FF0000"/>
              </a:solidFill>
              <a:tailEnd type="stealth"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205" name="テキスト ボックス 204"/>
          <p:cNvSpPr txBox="1"/>
          <p:nvPr/>
        </p:nvSpPr>
        <p:spPr>
          <a:xfrm>
            <a:off x="256032" y="1124299"/>
            <a:ext cx="382318" cy="815614"/>
          </a:xfrm>
          <a:prstGeom prst="rect">
            <a:avLst/>
          </a:prstGeom>
          <a:noFill/>
        </p:spPr>
        <p:txBody>
          <a:bodyPr wrap="none" lIns="0" tIns="0" rIns="0" bIns="0" rtlCol="0">
            <a:spAutoFit/>
          </a:bodyPr>
          <a:lstStyle/>
          <a:p>
            <a:pPr algn="ctr"/>
            <a:r>
              <a:rPr lang="en-US" altLang="ja-JP" sz="3600" i="1" dirty="0">
                <a:latin typeface="メイリオ" panose="020B0604030504040204" pitchFamily="50" charset="-128"/>
                <a:ea typeface="メイリオ" panose="020B0604030504040204" pitchFamily="50" charset="-128"/>
                <a:cs typeface="メイリオ" panose="020B0604030504040204" pitchFamily="50" charset="-128"/>
              </a:rPr>
              <a:t>v</a:t>
            </a:r>
            <a:endParaRPr lang="ja-JP" altLang="en-US" sz="1400" i="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正方形/長方形 29"/>
          <p:cNvSpPr/>
          <p:nvPr/>
        </p:nvSpPr>
        <p:spPr>
          <a:xfrm>
            <a:off x="1039876" y="6196655"/>
            <a:ext cx="3898900" cy="307777"/>
          </a:xfrm>
          <a:prstGeom prst="rect">
            <a:avLst/>
          </a:prstGeom>
        </p:spPr>
        <p:txBody>
          <a:bodyPr wrap="square">
            <a:spAutoFit/>
          </a:bodyPr>
          <a:lstStyle/>
          <a:p>
            <a:pPr>
              <a:spcBef>
                <a:spcPts val="1200"/>
              </a:spcBef>
            </a:pP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図の出典</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[Ijiri et al. EUROGRAPHICS 2013]</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正方形/長方形 27"/>
          <p:cNvSpPr/>
          <p:nvPr/>
        </p:nvSpPr>
        <p:spPr>
          <a:xfrm>
            <a:off x="5863444" y="2482073"/>
            <a:ext cx="6328556" cy="2431435"/>
          </a:xfrm>
          <a:prstGeom prst="rect">
            <a:avLst/>
          </a:prstGeom>
        </p:spPr>
        <p:txBody>
          <a:bodyPr wrap="square">
            <a:spAutoFit/>
          </a:bodyPr>
          <a:lstStyle/>
          <a:p>
            <a:pPr>
              <a:spcBef>
                <a:spcPts val="1200"/>
              </a:spcBef>
            </a:pPr>
            <a:r>
              <a:rPr lang="ja-JP" altLang="en-US" sz="2800" b="1" u="sng" dirty="0">
                <a:latin typeface="メイリオ" panose="020B0604030504040204" pitchFamily="50" charset="-128"/>
                <a:ea typeface="メイリオ" panose="020B0604030504040204" pitchFamily="50" charset="-128"/>
                <a:cs typeface="メイリオ" panose="020B0604030504040204" pitchFamily="50" charset="-128"/>
              </a:rPr>
              <a:t>問題：画像のエッジを追従しない</a:t>
            </a:r>
            <a:endParaRPr lang="en-US" altLang="ja-JP" sz="2800" b="1" u="sng" dirty="0">
              <a:latin typeface="メイリオ" panose="020B0604030504040204" pitchFamily="50" charset="-128"/>
              <a:ea typeface="メイリオ" panose="020B0604030504040204" pitchFamily="50" charset="-128"/>
              <a:cs typeface="メイリオ" panose="020B0604030504040204" pitchFamily="50" charset="-128"/>
            </a:endParaRPr>
          </a:p>
          <a:p>
            <a:pPr marL="342900" indent="-342900">
              <a:spcBef>
                <a:spcPts val="1200"/>
              </a:spcBef>
              <a:buFont typeface="Wingdings"/>
              <a:buChar char="à"/>
            </a:pP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sym typeface="Wingdings" pitchFamily="2" charset="2"/>
              </a:rPr>
              <a:t>動的輪郭モデルで境界を動かす                       </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sym typeface="Wingdings" pitchFamily="2" charset="2"/>
              </a:rPr>
              <a:t>[</a:t>
            </a:r>
            <a:r>
              <a:rPr lang="en-US" altLang="ja-JP" sz="2400" dirty="0" err="1">
                <a:latin typeface="メイリオ" panose="020B0604030504040204" pitchFamily="50" charset="-128"/>
                <a:ea typeface="メイリオ" panose="020B0604030504040204" pitchFamily="50" charset="-128"/>
                <a:cs typeface="メイリオ" panose="020B0604030504040204" pitchFamily="50" charset="-128"/>
              </a:rPr>
              <a:t>Aliroteh</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 M et. al. 2007</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sym typeface="Wingdings" pitchFamily="2" charset="2"/>
              </a:rPr>
              <a:t>]</a:t>
            </a:r>
          </a:p>
          <a:p>
            <a:pPr marL="342900" indent="-342900">
              <a:spcBef>
                <a:spcPts val="1200"/>
              </a:spcBef>
              <a:buFont typeface="Wingdings"/>
              <a:buChar char="à"/>
            </a:pPr>
            <a: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t>Bilateral</a:t>
            </a: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空間への拡張                                           </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[Ijiri et al 2013]</a:t>
            </a:r>
            <a:endParaRPr lang="en-US" altLang="ja-JP" sz="2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fld id="{F35DE295-420C-4265-BE54-AE59FA4027A6}" type="slidenum">
              <a:rPr lang="ja-JP" altLang="en-US" smtClean="0"/>
              <a:pPr/>
              <a:t>22</a:t>
            </a:fld>
            <a:endParaRPr lang="ja-JP" altLang="en-US"/>
          </a:p>
        </p:txBody>
      </p:sp>
      <p:sp>
        <p:nvSpPr>
          <p:cNvPr id="29" name="テキスト ボックス 28"/>
          <p:cNvSpPr txBox="1"/>
          <p:nvPr/>
        </p:nvSpPr>
        <p:spPr>
          <a:xfrm>
            <a:off x="10853633" y="-8897"/>
            <a:ext cx="1415772" cy="461665"/>
          </a:xfrm>
          <a:prstGeom prst="rect">
            <a:avLst/>
          </a:prstGeom>
          <a:noFill/>
        </p:spPr>
        <p:txBody>
          <a:bodyPr wrap="none" rtlCol="0">
            <a:spAutoFit/>
          </a:bodyPr>
          <a:lstStyle/>
          <a:p>
            <a:r>
              <a:rPr lang="ja-JP" altLang="en-US" sz="2400" dirty="0">
                <a:solidFill>
                  <a:srgbClr val="FF0000"/>
                </a:solidFill>
              </a:rPr>
              <a:t>参考資料</a:t>
            </a:r>
            <a:endParaRPr kumimoji="1" lang="ja-JP" altLang="en-US" sz="2400" dirty="0">
              <a:solidFill>
                <a:srgbClr val="FF0000"/>
              </a:solidFill>
            </a:endParaRPr>
          </a:p>
        </p:txBody>
      </p:sp>
    </p:spTree>
    <p:extLst>
      <p:ext uri="{BB962C8B-B14F-4D97-AF65-F5344CB8AC3E}">
        <p14:creationId xmlns:p14="http://schemas.microsoft.com/office/powerpoint/2010/main" val="27149105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66674" y="480696"/>
            <a:ext cx="9958070" cy="560070"/>
          </a:xfrm>
        </p:spPr>
        <p:txBody>
          <a:bodyPr>
            <a:noAutofit/>
          </a:bodyPr>
          <a:lstStyle/>
          <a:p>
            <a:pPr algn="l"/>
            <a:r>
              <a:rPr lang="ja-JP" altLang="en-US" sz="3600" dirty="0"/>
              <a:t>陰関数曲面再構成による領域分割 </a:t>
            </a:r>
            <a:r>
              <a:rPr lang="en-US" altLang="ja-JP" sz="1800" dirty="0"/>
              <a:t>[Ijiri</a:t>
            </a:r>
            <a:r>
              <a:rPr lang="ja-JP" altLang="en-US" sz="1800" dirty="0"/>
              <a:t> </a:t>
            </a:r>
            <a:r>
              <a:rPr lang="en-US" altLang="ja-JP" sz="1800" dirty="0"/>
              <a:t>et</a:t>
            </a:r>
            <a:r>
              <a:rPr lang="ja-JP" altLang="en-US" sz="1800" dirty="0"/>
              <a:t> </a:t>
            </a:r>
            <a:r>
              <a:rPr lang="en-US" altLang="ja-JP" sz="1800" dirty="0"/>
              <a:t>al</a:t>
            </a:r>
            <a:r>
              <a:rPr lang="ja-JP" altLang="en-US" sz="1800" dirty="0"/>
              <a:t> </a:t>
            </a:r>
            <a:r>
              <a:rPr lang="en-US" altLang="ja-JP" sz="1800" dirty="0"/>
              <a:t>2013]</a:t>
            </a:r>
            <a:endParaRPr lang="ja-JP" altLang="en-US" sz="3600" dirty="0"/>
          </a:p>
        </p:txBody>
      </p:sp>
      <p:pic>
        <p:nvPicPr>
          <p:cNvPr id="54" name="Picture 7"/>
          <p:cNvPicPr>
            <a:picLocks noChangeAspect="1" noChangeArrowheads="1"/>
          </p:cNvPicPr>
          <p:nvPr/>
        </p:nvPicPr>
        <p:blipFill rotWithShape="1">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rcRect b="1420"/>
          <a:stretch/>
        </p:blipFill>
        <p:spPr bwMode="auto">
          <a:xfrm>
            <a:off x="4331422" y="3736000"/>
            <a:ext cx="3345968" cy="240909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5" name="グループ化 54"/>
          <p:cNvGrpSpPr/>
          <p:nvPr/>
        </p:nvGrpSpPr>
        <p:grpSpPr>
          <a:xfrm>
            <a:off x="8711387" y="4008210"/>
            <a:ext cx="2200452" cy="2056496"/>
            <a:chOff x="-1780917" y="5575512"/>
            <a:chExt cx="1505045" cy="1406582"/>
          </a:xfrm>
        </p:grpSpPr>
        <p:pic>
          <p:nvPicPr>
            <p:cNvPr id="5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80147" y="5640575"/>
              <a:ext cx="1472951" cy="1331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7" name="直線矢印コネクタ 56"/>
            <p:cNvCxnSpPr/>
            <p:nvPr/>
          </p:nvCxnSpPr>
          <p:spPr>
            <a:xfrm>
              <a:off x="-1780917" y="6982094"/>
              <a:ext cx="1505045" cy="0"/>
            </a:xfrm>
            <a:prstGeom prst="straightConnector1">
              <a:avLst/>
            </a:prstGeom>
            <a:ln w="34925" cap="rnd">
              <a:solidFill>
                <a:srgbClr val="00FFFF"/>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8" name="直線矢印コネクタ 57"/>
            <p:cNvCxnSpPr/>
            <p:nvPr/>
          </p:nvCxnSpPr>
          <p:spPr>
            <a:xfrm flipV="1">
              <a:off x="-1773925" y="5575512"/>
              <a:ext cx="0" cy="1406581"/>
            </a:xfrm>
            <a:prstGeom prst="straightConnector1">
              <a:avLst/>
            </a:prstGeom>
            <a:ln w="34925" cap="rnd">
              <a:solidFill>
                <a:srgbClr val="00FFFF"/>
              </a:solidFill>
              <a:tailEnd type="stealth" w="lg" len="lg"/>
            </a:ln>
          </p:spPr>
          <p:style>
            <a:lnRef idx="1">
              <a:schemeClr val="accent1"/>
            </a:lnRef>
            <a:fillRef idx="0">
              <a:schemeClr val="accent1"/>
            </a:fillRef>
            <a:effectRef idx="0">
              <a:schemeClr val="accent1"/>
            </a:effectRef>
            <a:fontRef idx="minor">
              <a:schemeClr val="tx1"/>
            </a:fontRef>
          </p:style>
        </p:cxnSp>
        <p:sp>
          <p:nvSpPr>
            <p:cNvPr id="60" name="フリーフォーム 59"/>
            <p:cNvSpPr/>
            <p:nvPr/>
          </p:nvSpPr>
          <p:spPr>
            <a:xfrm>
              <a:off x="-1551090" y="5825820"/>
              <a:ext cx="1028695" cy="926101"/>
            </a:xfrm>
            <a:custGeom>
              <a:avLst/>
              <a:gdLst>
                <a:gd name="connsiteX0" fmla="*/ 3729138 w 4092892"/>
                <a:gd name="connsiteY0" fmla="*/ 599390 h 4014108"/>
                <a:gd name="connsiteX1" fmla="*/ 4029176 w 4092892"/>
                <a:gd name="connsiteY1" fmla="*/ 1032777 h 4014108"/>
                <a:gd name="connsiteX2" fmla="*/ 4067276 w 4092892"/>
                <a:gd name="connsiteY2" fmla="*/ 1442352 h 4014108"/>
                <a:gd name="connsiteX3" fmla="*/ 3719613 w 4092892"/>
                <a:gd name="connsiteY3" fmla="*/ 1870977 h 4014108"/>
                <a:gd name="connsiteX4" fmla="*/ 3367188 w 4092892"/>
                <a:gd name="connsiteY4" fmla="*/ 2228165 h 4014108"/>
                <a:gd name="connsiteX5" fmla="*/ 3219551 w 4092892"/>
                <a:gd name="connsiteY5" fmla="*/ 2518677 h 4014108"/>
                <a:gd name="connsiteX6" fmla="*/ 2829026 w 4092892"/>
                <a:gd name="connsiteY6" fmla="*/ 2880627 h 4014108"/>
                <a:gd name="connsiteX7" fmla="*/ 2729013 w 4092892"/>
                <a:gd name="connsiteY7" fmla="*/ 3056840 h 4014108"/>
                <a:gd name="connsiteX8" fmla="*/ 2614713 w 4092892"/>
                <a:gd name="connsiteY8" fmla="*/ 3385452 h 4014108"/>
                <a:gd name="connsiteX9" fmla="*/ 2395638 w 4092892"/>
                <a:gd name="connsiteY9" fmla="*/ 3575952 h 4014108"/>
                <a:gd name="connsiteX10" fmla="*/ 2162276 w 4092892"/>
                <a:gd name="connsiteY10" fmla="*/ 3604527 h 4014108"/>
                <a:gd name="connsiteX11" fmla="*/ 1833663 w 4092892"/>
                <a:gd name="connsiteY11" fmla="*/ 3875990 h 4014108"/>
                <a:gd name="connsiteX12" fmla="*/ 1595538 w 4092892"/>
                <a:gd name="connsiteY12" fmla="*/ 4014102 h 4014108"/>
                <a:gd name="connsiteX13" fmla="*/ 1224063 w 4092892"/>
                <a:gd name="connsiteY13" fmla="*/ 3871227 h 4014108"/>
                <a:gd name="connsiteX14" fmla="*/ 919263 w 4092892"/>
                <a:gd name="connsiteY14" fmla="*/ 3675965 h 4014108"/>
                <a:gd name="connsiteX15" fmla="*/ 676376 w 4092892"/>
                <a:gd name="connsiteY15" fmla="*/ 3518802 h 4014108"/>
                <a:gd name="connsiteX16" fmla="*/ 338238 w 4092892"/>
                <a:gd name="connsiteY16" fmla="*/ 3414027 h 4014108"/>
                <a:gd name="connsiteX17" fmla="*/ 71538 w 4092892"/>
                <a:gd name="connsiteY17" fmla="*/ 3209240 h 4014108"/>
                <a:gd name="connsiteX18" fmla="*/ 101 w 4092892"/>
                <a:gd name="connsiteY18" fmla="*/ 2842527 h 4014108"/>
                <a:gd name="connsiteX19" fmla="*/ 81063 w 4092892"/>
                <a:gd name="connsiteY19" fmla="*/ 2337702 h 4014108"/>
                <a:gd name="connsiteX20" fmla="*/ 214413 w 4092892"/>
                <a:gd name="connsiteY20" fmla="*/ 1913840 h 4014108"/>
                <a:gd name="connsiteX21" fmla="*/ 547788 w 4092892"/>
                <a:gd name="connsiteY21" fmla="*/ 1680477 h 4014108"/>
                <a:gd name="connsiteX22" fmla="*/ 1028801 w 4092892"/>
                <a:gd name="connsiteY22" fmla="*/ 1685240 h 4014108"/>
                <a:gd name="connsiteX23" fmla="*/ 1457426 w 4092892"/>
                <a:gd name="connsiteY23" fmla="*/ 1432827 h 4014108"/>
                <a:gd name="connsiteX24" fmla="*/ 1871763 w 4092892"/>
                <a:gd name="connsiteY24" fmla="*/ 847040 h 4014108"/>
                <a:gd name="connsiteX25" fmla="*/ 2028926 w 4092892"/>
                <a:gd name="connsiteY25" fmla="*/ 432702 h 4014108"/>
                <a:gd name="connsiteX26" fmla="*/ 2338488 w 4092892"/>
                <a:gd name="connsiteY26" fmla="*/ 104090 h 4014108"/>
                <a:gd name="connsiteX27" fmla="*/ 2362301 w 4092892"/>
                <a:gd name="connsiteY27" fmla="*/ 4077 h 4014108"/>
                <a:gd name="connsiteX28" fmla="*/ 2695676 w 4092892"/>
                <a:gd name="connsiteY28" fmla="*/ 18365 h 4014108"/>
                <a:gd name="connsiteX29" fmla="*/ 3095726 w 4092892"/>
                <a:gd name="connsiteY29" fmla="*/ 8840 h 4014108"/>
                <a:gd name="connsiteX30" fmla="*/ 3376713 w 4092892"/>
                <a:gd name="connsiteY30" fmla="*/ 156477 h 4014108"/>
                <a:gd name="connsiteX31" fmla="*/ 3729138 w 4092892"/>
                <a:gd name="connsiteY31" fmla="*/ 599390 h 4014108"/>
                <a:gd name="connsiteX0" fmla="*/ 3729138 w 4092892"/>
                <a:gd name="connsiteY0" fmla="*/ 600803 h 4015521"/>
                <a:gd name="connsiteX1" fmla="*/ 4029176 w 4092892"/>
                <a:gd name="connsiteY1" fmla="*/ 1034190 h 4015521"/>
                <a:gd name="connsiteX2" fmla="*/ 4067276 w 4092892"/>
                <a:gd name="connsiteY2" fmla="*/ 1443765 h 4015521"/>
                <a:gd name="connsiteX3" fmla="*/ 3719613 w 4092892"/>
                <a:gd name="connsiteY3" fmla="*/ 1872390 h 4015521"/>
                <a:gd name="connsiteX4" fmla="*/ 3367188 w 4092892"/>
                <a:gd name="connsiteY4" fmla="*/ 2229578 h 4015521"/>
                <a:gd name="connsiteX5" fmla="*/ 3219551 w 4092892"/>
                <a:gd name="connsiteY5" fmla="*/ 2520090 h 4015521"/>
                <a:gd name="connsiteX6" fmla="*/ 2829026 w 4092892"/>
                <a:gd name="connsiteY6" fmla="*/ 2882040 h 4015521"/>
                <a:gd name="connsiteX7" fmla="*/ 2729013 w 4092892"/>
                <a:gd name="connsiteY7" fmla="*/ 3058253 h 4015521"/>
                <a:gd name="connsiteX8" fmla="*/ 2614713 w 4092892"/>
                <a:gd name="connsiteY8" fmla="*/ 3386865 h 4015521"/>
                <a:gd name="connsiteX9" fmla="*/ 2395638 w 4092892"/>
                <a:gd name="connsiteY9" fmla="*/ 3577365 h 4015521"/>
                <a:gd name="connsiteX10" fmla="*/ 2162276 w 4092892"/>
                <a:gd name="connsiteY10" fmla="*/ 3605940 h 4015521"/>
                <a:gd name="connsiteX11" fmla="*/ 1833663 w 4092892"/>
                <a:gd name="connsiteY11" fmla="*/ 3877403 h 4015521"/>
                <a:gd name="connsiteX12" fmla="*/ 1595538 w 4092892"/>
                <a:gd name="connsiteY12" fmla="*/ 4015515 h 4015521"/>
                <a:gd name="connsiteX13" fmla="*/ 1224063 w 4092892"/>
                <a:gd name="connsiteY13" fmla="*/ 3872640 h 4015521"/>
                <a:gd name="connsiteX14" fmla="*/ 919263 w 4092892"/>
                <a:gd name="connsiteY14" fmla="*/ 3677378 h 4015521"/>
                <a:gd name="connsiteX15" fmla="*/ 676376 w 4092892"/>
                <a:gd name="connsiteY15" fmla="*/ 3520215 h 4015521"/>
                <a:gd name="connsiteX16" fmla="*/ 338238 w 4092892"/>
                <a:gd name="connsiteY16" fmla="*/ 3415440 h 4015521"/>
                <a:gd name="connsiteX17" fmla="*/ 71538 w 4092892"/>
                <a:gd name="connsiteY17" fmla="*/ 3210653 h 4015521"/>
                <a:gd name="connsiteX18" fmla="*/ 101 w 4092892"/>
                <a:gd name="connsiteY18" fmla="*/ 2843940 h 4015521"/>
                <a:gd name="connsiteX19" fmla="*/ 81063 w 4092892"/>
                <a:gd name="connsiteY19" fmla="*/ 2339115 h 4015521"/>
                <a:gd name="connsiteX20" fmla="*/ 214413 w 4092892"/>
                <a:gd name="connsiteY20" fmla="*/ 1915253 h 4015521"/>
                <a:gd name="connsiteX21" fmla="*/ 547788 w 4092892"/>
                <a:gd name="connsiteY21" fmla="*/ 1681890 h 4015521"/>
                <a:gd name="connsiteX22" fmla="*/ 1028801 w 4092892"/>
                <a:gd name="connsiteY22" fmla="*/ 1686653 h 4015521"/>
                <a:gd name="connsiteX23" fmla="*/ 1457426 w 4092892"/>
                <a:gd name="connsiteY23" fmla="*/ 1434240 h 4015521"/>
                <a:gd name="connsiteX24" fmla="*/ 1871763 w 4092892"/>
                <a:gd name="connsiteY24" fmla="*/ 848453 h 4015521"/>
                <a:gd name="connsiteX25" fmla="*/ 2028926 w 4092892"/>
                <a:gd name="connsiteY25" fmla="*/ 434115 h 4015521"/>
                <a:gd name="connsiteX26" fmla="*/ 2307532 w 4092892"/>
                <a:gd name="connsiteY26" fmla="*/ 126934 h 4015521"/>
                <a:gd name="connsiteX27" fmla="*/ 2362301 w 4092892"/>
                <a:gd name="connsiteY27" fmla="*/ 5490 h 4015521"/>
                <a:gd name="connsiteX28" fmla="*/ 2695676 w 4092892"/>
                <a:gd name="connsiteY28" fmla="*/ 19778 h 4015521"/>
                <a:gd name="connsiteX29" fmla="*/ 3095726 w 4092892"/>
                <a:gd name="connsiteY29" fmla="*/ 10253 h 4015521"/>
                <a:gd name="connsiteX30" fmla="*/ 3376713 w 4092892"/>
                <a:gd name="connsiteY30" fmla="*/ 157890 h 4015521"/>
                <a:gd name="connsiteX31" fmla="*/ 3729138 w 4092892"/>
                <a:gd name="connsiteY31" fmla="*/ 600803 h 4015521"/>
                <a:gd name="connsiteX0" fmla="*/ 3729138 w 4092892"/>
                <a:gd name="connsiteY0" fmla="*/ 617091 h 4031809"/>
                <a:gd name="connsiteX1" fmla="*/ 4029176 w 4092892"/>
                <a:gd name="connsiteY1" fmla="*/ 1050478 h 4031809"/>
                <a:gd name="connsiteX2" fmla="*/ 4067276 w 4092892"/>
                <a:gd name="connsiteY2" fmla="*/ 1460053 h 4031809"/>
                <a:gd name="connsiteX3" fmla="*/ 3719613 w 4092892"/>
                <a:gd name="connsiteY3" fmla="*/ 1888678 h 4031809"/>
                <a:gd name="connsiteX4" fmla="*/ 3367188 w 4092892"/>
                <a:gd name="connsiteY4" fmla="*/ 2245866 h 4031809"/>
                <a:gd name="connsiteX5" fmla="*/ 3219551 w 4092892"/>
                <a:gd name="connsiteY5" fmla="*/ 2536378 h 4031809"/>
                <a:gd name="connsiteX6" fmla="*/ 2829026 w 4092892"/>
                <a:gd name="connsiteY6" fmla="*/ 2898328 h 4031809"/>
                <a:gd name="connsiteX7" fmla="*/ 2729013 w 4092892"/>
                <a:gd name="connsiteY7" fmla="*/ 3074541 h 4031809"/>
                <a:gd name="connsiteX8" fmla="*/ 2614713 w 4092892"/>
                <a:gd name="connsiteY8" fmla="*/ 3403153 h 4031809"/>
                <a:gd name="connsiteX9" fmla="*/ 2395638 w 4092892"/>
                <a:gd name="connsiteY9" fmla="*/ 3593653 h 4031809"/>
                <a:gd name="connsiteX10" fmla="*/ 2162276 w 4092892"/>
                <a:gd name="connsiteY10" fmla="*/ 3622228 h 4031809"/>
                <a:gd name="connsiteX11" fmla="*/ 1833663 w 4092892"/>
                <a:gd name="connsiteY11" fmla="*/ 3893691 h 4031809"/>
                <a:gd name="connsiteX12" fmla="*/ 1595538 w 4092892"/>
                <a:gd name="connsiteY12" fmla="*/ 4031803 h 4031809"/>
                <a:gd name="connsiteX13" fmla="*/ 1224063 w 4092892"/>
                <a:gd name="connsiteY13" fmla="*/ 3888928 h 4031809"/>
                <a:gd name="connsiteX14" fmla="*/ 919263 w 4092892"/>
                <a:gd name="connsiteY14" fmla="*/ 3693666 h 4031809"/>
                <a:gd name="connsiteX15" fmla="*/ 676376 w 4092892"/>
                <a:gd name="connsiteY15" fmla="*/ 3536503 h 4031809"/>
                <a:gd name="connsiteX16" fmla="*/ 338238 w 4092892"/>
                <a:gd name="connsiteY16" fmla="*/ 3431728 h 4031809"/>
                <a:gd name="connsiteX17" fmla="*/ 71538 w 4092892"/>
                <a:gd name="connsiteY17" fmla="*/ 3226941 h 4031809"/>
                <a:gd name="connsiteX18" fmla="*/ 101 w 4092892"/>
                <a:gd name="connsiteY18" fmla="*/ 2860228 h 4031809"/>
                <a:gd name="connsiteX19" fmla="*/ 81063 w 4092892"/>
                <a:gd name="connsiteY19" fmla="*/ 2355403 h 4031809"/>
                <a:gd name="connsiteX20" fmla="*/ 214413 w 4092892"/>
                <a:gd name="connsiteY20" fmla="*/ 1931541 h 4031809"/>
                <a:gd name="connsiteX21" fmla="*/ 547788 w 4092892"/>
                <a:gd name="connsiteY21" fmla="*/ 1698178 h 4031809"/>
                <a:gd name="connsiteX22" fmla="*/ 1028801 w 4092892"/>
                <a:gd name="connsiteY22" fmla="*/ 1702941 h 4031809"/>
                <a:gd name="connsiteX23" fmla="*/ 1457426 w 4092892"/>
                <a:gd name="connsiteY23" fmla="*/ 1450528 h 4031809"/>
                <a:gd name="connsiteX24" fmla="*/ 1871763 w 4092892"/>
                <a:gd name="connsiteY24" fmla="*/ 864741 h 4031809"/>
                <a:gd name="connsiteX25" fmla="*/ 2028926 w 4092892"/>
                <a:gd name="connsiteY25" fmla="*/ 450403 h 4031809"/>
                <a:gd name="connsiteX26" fmla="*/ 2307532 w 4092892"/>
                <a:gd name="connsiteY26" fmla="*/ 143222 h 4031809"/>
                <a:gd name="connsiteX27" fmla="*/ 2362301 w 4092892"/>
                <a:gd name="connsiteY27" fmla="*/ 21778 h 4031809"/>
                <a:gd name="connsiteX28" fmla="*/ 2695676 w 4092892"/>
                <a:gd name="connsiteY28" fmla="*/ 36066 h 4031809"/>
                <a:gd name="connsiteX29" fmla="*/ 3095726 w 4092892"/>
                <a:gd name="connsiteY29" fmla="*/ 26541 h 4031809"/>
                <a:gd name="connsiteX30" fmla="*/ 3376713 w 4092892"/>
                <a:gd name="connsiteY30" fmla="*/ 174178 h 4031809"/>
                <a:gd name="connsiteX31" fmla="*/ 3729138 w 4092892"/>
                <a:gd name="connsiteY31" fmla="*/ 617091 h 4031809"/>
                <a:gd name="connsiteX0" fmla="*/ 3729138 w 4092892"/>
                <a:gd name="connsiteY0" fmla="*/ 602752 h 4017470"/>
                <a:gd name="connsiteX1" fmla="*/ 4029176 w 4092892"/>
                <a:gd name="connsiteY1" fmla="*/ 1036139 h 4017470"/>
                <a:gd name="connsiteX2" fmla="*/ 4067276 w 4092892"/>
                <a:gd name="connsiteY2" fmla="*/ 1445714 h 4017470"/>
                <a:gd name="connsiteX3" fmla="*/ 3719613 w 4092892"/>
                <a:gd name="connsiteY3" fmla="*/ 1874339 h 4017470"/>
                <a:gd name="connsiteX4" fmla="*/ 3367188 w 4092892"/>
                <a:gd name="connsiteY4" fmla="*/ 2231527 h 4017470"/>
                <a:gd name="connsiteX5" fmla="*/ 3219551 w 4092892"/>
                <a:gd name="connsiteY5" fmla="*/ 2522039 h 4017470"/>
                <a:gd name="connsiteX6" fmla="*/ 2829026 w 4092892"/>
                <a:gd name="connsiteY6" fmla="*/ 2883989 h 4017470"/>
                <a:gd name="connsiteX7" fmla="*/ 2729013 w 4092892"/>
                <a:gd name="connsiteY7" fmla="*/ 3060202 h 4017470"/>
                <a:gd name="connsiteX8" fmla="*/ 2614713 w 4092892"/>
                <a:gd name="connsiteY8" fmla="*/ 3388814 h 4017470"/>
                <a:gd name="connsiteX9" fmla="*/ 2395638 w 4092892"/>
                <a:gd name="connsiteY9" fmla="*/ 3579314 h 4017470"/>
                <a:gd name="connsiteX10" fmla="*/ 2162276 w 4092892"/>
                <a:gd name="connsiteY10" fmla="*/ 3607889 h 4017470"/>
                <a:gd name="connsiteX11" fmla="*/ 1833663 w 4092892"/>
                <a:gd name="connsiteY11" fmla="*/ 3879352 h 4017470"/>
                <a:gd name="connsiteX12" fmla="*/ 1595538 w 4092892"/>
                <a:gd name="connsiteY12" fmla="*/ 4017464 h 4017470"/>
                <a:gd name="connsiteX13" fmla="*/ 1224063 w 4092892"/>
                <a:gd name="connsiteY13" fmla="*/ 3874589 h 4017470"/>
                <a:gd name="connsiteX14" fmla="*/ 919263 w 4092892"/>
                <a:gd name="connsiteY14" fmla="*/ 3679327 h 4017470"/>
                <a:gd name="connsiteX15" fmla="*/ 676376 w 4092892"/>
                <a:gd name="connsiteY15" fmla="*/ 3522164 h 4017470"/>
                <a:gd name="connsiteX16" fmla="*/ 338238 w 4092892"/>
                <a:gd name="connsiteY16" fmla="*/ 3417389 h 4017470"/>
                <a:gd name="connsiteX17" fmla="*/ 71538 w 4092892"/>
                <a:gd name="connsiteY17" fmla="*/ 3212602 h 4017470"/>
                <a:gd name="connsiteX18" fmla="*/ 101 w 4092892"/>
                <a:gd name="connsiteY18" fmla="*/ 2845889 h 4017470"/>
                <a:gd name="connsiteX19" fmla="*/ 81063 w 4092892"/>
                <a:gd name="connsiteY19" fmla="*/ 2341064 h 4017470"/>
                <a:gd name="connsiteX20" fmla="*/ 214413 w 4092892"/>
                <a:gd name="connsiteY20" fmla="*/ 1917202 h 4017470"/>
                <a:gd name="connsiteX21" fmla="*/ 547788 w 4092892"/>
                <a:gd name="connsiteY21" fmla="*/ 1683839 h 4017470"/>
                <a:gd name="connsiteX22" fmla="*/ 1028801 w 4092892"/>
                <a:gd name="connsiteY22" fmla="*/ 1688602 h 4017470"/>
                <a:gd name="connsiteX23" fmla="*/ 1457426 w 4092892"/>
                <a:gd name="connsiteY23" fmla="*/ 1436189 h 4017470"/>
                <a:gd name="connsiteX24" fmla="*/ 1871763 w 4092892"/>
                <a:gd name="connsiteY24" fmla="*/ 850402 h 4017470"/>
                <a:gd name="connsiteX25" fmla="*/ 2028926 w 4092892"/>
                <a:gd name="connsiteY25" fmla="*/ 436064 h 4017470"/>
                <a:gd name="connsiteX26" fmla="*/ 2307532 w 4092892"/>
                <a:gd name="connsiteY26" fmla="*/ 128883 h 4017470"/>
                <a:gd name="connsiteX27" fmla="*/ 2362301 w 4092892"/>
                <a:gd name="connsiteY27" fmla="*/ 7439 h 4017470"/>
                <a:gd name="connsiteX28" fmla="*/ 2695676 w 4092892"/>
                <a:gd name="connsiteY28" fmla="*/ 21727 h 4017470"/>
                <a:gd name="connsiteX29" fmla="*/ 3095726 w 4092892"/>
                <a:gd name="connsiteY29" fmla="*/ 12202 h 4017470"/>
                <a:gd name="connsiteX30" fmla="*/ 3376713 w 4092892"/>
                <a:gd name="connsiteY30" fmla="*/ 159839 h 4017470"/>
                <a:gd name="connsiteX31" fmla="*/ 3729138 w 4092892"/>
                <a:gd name="connsiteY31" fmla="*/ 602752 h 4017470"/>
                <a:gd name="connsiteX0" fmla="*/ 3729138 w 4092892"/>
                <a:gd name="connsiteY0" fmla="*/ 615010 h 4029728"/>
                <a:gd name="connsiteX1" fmla="*/ 4029176 w 4092892"/>
                <a:gd name="connsiteY1" fmla="*/ 1048397 h 4029728"/>
                <a:gd name="connsiteX2" fmla="*/ 4067276 w 4092892"/>
                <a:gd name="connsiteY2" fmla="*/ 1457972 h 4029728"/>
                <a:gd name="connsiteX3" fmla="*/ 3719613 w 4092892"/>
                <a:gd name="connsiteY3" fmla="*/ 1886597 h 4029728"/>
                <a:gd name="connsiteX4" fmla="*/ 3367188 w 4092892"/>
                <a:gd name="connsiteY4" fmla="*/ 2243785 h 4029728"/>
                <a:gd name="connsiteX5" fmla="*/ 3219551 w 4092892"/>
                <a:gd name="connsiteY5" fmla="*/ 2534297 h 4029728"/>
                <a:gd name="connsiteX6" fmla="*/ 2829026 w 4092892"/>
                <a:gd name="connsiteY6" fmla="*/ 2896247 h 4029728"/>
                <a:gd name="connsiteX7" fmla="*/ 2729013 w 4092892"/>
                <a:gd name="connsiteY7" fmla="*/ 3072460 h 4029728"/>
                <a:gd name="connsiteX8" fmla="*/ 2614713 w 4092892"/>
                <a:gd name="connsiteY8" fmla="*/ 3401072 h 4029728"/>
                <a:gd name="connsiteX9" fmla="*/ 2395638 w 4092892"/>
                <a:gd name="connsiteY9" fmla="*/ 3591572 h 4029728"/>
                <a:gd name="connsiteX10" fmla="*/ 2162276 w 4092892"/>
                <a:gd name="connsiteY10" fmla="*/ 3620147 h 4029728"/>
                <a:gd name="connsiteX11" fmla="*/ 1833663 w 4092892"/>
                <a:gd name="connsiteY11" fmla="*/ 3891610 h 4029728"/>
                <a:gd name="connsiteX12" fmla="*/ 1595538 w 4092892"/>
                <a:gd name="connsiteY12" fmla="*/ 4029722 h 4029728"/>
                <a:gd name="connsiteX13" fmla="*/ 1224063 w 4092892"/>
                <a:gd name="connsiteY13" fmla="*/ 3886847 h 4029728"/>
                <a:gd name="connsiteX14" fmla="*/ 919263 w 4092892"/>
                <a:gd name="connsiteY14" fmla="*/ 3691585 h 4029728"/>
                <a:gd name="connsiteX15" fmla="*/ 676376 w 4092892"/>
                <a:gd name="connsiteY15" fmla="*/ 3534422 h 4029728"/>
                <a:gd name="connsiteX16" fmla="*/ 338238 w 4092892"/>
                <a:gd name="connsiteY16" fmla="*/ 3429647 h 4029728"/>
                <a:gd name="connsiteX17" fmla="*/ 71538 w 4092892"/>
                <a:gd name="connsiteY17" fmla="*/ 3224860 h 4029728"/>
                <a:gd name="connsiteX18" fmla="*/ 101 w 4092892"/>
                <a:gd name="connsiteY18" fmla="*/ 2858147 h 4029728"/>
                <a:gd name="connsiteX19" fmla="*/ 81063 w 4092892"/>
                <a:gd name="connsiteY19" fmla="*/ 2353322 h 4029728"/>
                <a:gd name="connsiteX20" fmla="*/ 214413 w 4092892"/>
                <a:gd name="connsiteY20" fmla="*/ 1929460 h 4029728"/>
                <a:gd name="connsiteX21" fmla="*/ 547788 w 4092892"/>
                <a:gd name="connsiteY21" fmla="*/ 1696097 h 4029728"/>
                <a:gd name="connsiteX22" fmla="*/ 1028801 w 4092892"/>
                <a:gd name="connsiteY22" fmla="*/ 1700860 h 4029728"/>
                <a:gd name="connsiteX23" fmla="*/ 1457426 w 4092892"/>
                <a:gd name="connsiteY23" fmla="*/ 1448447 h 4029728"/>
                <a:gd name="connsiteX24" fmla="*/ 1871763 w 4092892"/>
                <a:gd name="connsiteY24" fmla="*/ 862660 h 4029728"/>
                <a:gd name="connsiteX25" fmla="*/ 2028926 w 4092892"/>
                <a:gd name="connsiteY25" fmla="*/ 448322 h 4029728"/>
                <a:gd name="connsiteX26" fmla="*/ 2307532 w 4092892"/>
                <a:gd name="connsiteY26" fmla="*/ 141141 h 4029728"/>
                <a:gd name="connsiteX27" fmla="*/ 2362301 w 4092892"/>
                <a:gd name="connsiteY27" fmla="*/ 19697 h 4029728"/>
                <a:gd name="connsiteX28" fmla="*/ 2695676 w 4092892"/>
                <a:gd name="connsiteY28" fmla="*/ 33985 h 4029728"/>
                <a:gd name="connsiteX29" fmla="*/ 3095726 w 4092892"/>
                <a:gd name="connsiteY29" fmla="*/ 24460 h 4029728"/>
                <a:gd name="connsiteX30" fmla="*/ 3376713 w 4092892"/>
                <a:gd name="connsiteY30" fmla="*/ 172097 h 4029728"/>
                <a:gd name="connsiteX31" fmla="*/ 3729138 w 4092892"/>
                <a:gd name="connsiteY31" fmla="*/ 615010 h 4029728"/>
                <a:gd name="connsiteX0" fmla="*/ 3729138 w 4092892"/>
                <a:gd name="connsiteY0" fmla="*/ 609132 h 4023850"/>
                <a:gd name="connsiteX1" fmla="*/ 4029176 w 4092892"/>
                <a:gd name="connsiteY1" fmla="*/ 1042519 h 4023850"/>
                <a:gd name="connsiteX2" fmla="*/ 4067276 w 4092892"/>
                <a:gd name="connsiteY2" fmla="*/ 1452094 h 4023850"/>
                <a:gd name="connsiteX3" fmla="*/ 3719613 w 4092892"/>
                <a:gd name="connsiteY3" fmla="*/ 1880719 h 4023850"/>
                <a:gd name="connsiteX4" fmla="*/ 3367188 w 4092892"/>
                <a:gd name="connsiteY4" fmla="*/ 2237907 h 4023850"/>
                <a:gd name="connsiteX5" fmla="*/ 3219551 w 4092892"/>
                <a:gd name="connsiteY5" fmla="*/ 2528419 h 4023850"/>
                <a:gd name="connsiteX6" fmla="*/ 2829026 w 4092892"/>
                <a:gd name="connsiteY6" fmla="*/ 2890369 h 4023850"/>
                <a:gd name="connsiteX7" fmla="*/ 2729013 w 4092892"/>
                <a:gd name="connsiteY7" fmla="*/ 3066582 h 4023850"/>
                <a:gd name="connsiteX8" fmla="*/ 2614713 w 4092892"/>
                <a:gd name="connsiteY8" fmla="*/ 3395194 h 4023850"/>
                <a:gd name="connsiteX9" fmla="*/ 2395638 w 4092892"/>
                <a:gd name="connsiteY9" fmla="*/ 3585694 h 4023850"/>
                <a:gd name="connsiteX10" fmla="*/ 2162276 w 4092892"/>
                <a:gd name="connsiteY10" fmla="*/ 3614269 h 4023850"/>
                <a:gd name="connsiteX11" fmla="*/ 1833663 w 4092892"/>
                <a:gd name="connsiteY11" fmla="*/ 3885732 h 4023850"/>
                <a:gd name="connsiteX12" fmla="*/ 1595538 w 4092892"/>
                <a:gd name="connsiteY12" fmla="*/ 4023844 h 4023850"/>
                <a:gd name="connsiteX13" fmla="*/ 1224063 w 4092892"/>
                <a:gd name="connsiteY13" fmla="*/ 3880969 h 4023850"/>
                <a:gd name="connsiteX14" fmla="*/ 919263 w 4092892"/>
                <a:gd name="connsiteY14" fmla="*/ 3685707 h 4023850"/>
                <a:gd name="connsiteX15" fmla="*/ 676376 w 4092892"/>
                <a:gd name="connsiteY15" fmla="*/ 3528544 h 4023850"/>
                <a:gd name="connsiteX16" fmla="*/ 338238 w 4092892"/>
                <a:gd name="connsiteY16" fmla="*/ 3423769 h 4023850"/>
                <a:gd name="connsiteX17" fmla="*/ 71538 w 4092892"/>
                <a:gd name="connsiteY17" fmla="*/ 3218982 h 4023850"/>
                <a:gd name="connsiteX18" fmla="*/ 101 w 4092892"/>
                <a:gd name="connsiteY18" fmla="*/ 2852269 h 4023850"/>
                <a:gd name="connsiteX19" fmla="*/ 81063 w 4092892"/>
                <a:gd name="connsiteY19" fmla="*/ 2347444 h 4023850"/>
                <a:gd name="connsiteX20" fmla="*/ 214413 w 4092892"/>
                <a:gd name="connsiteY20" fmla="*/ 1923582 h 4023850"/>
                <a:gd name="connsiteX21" fmla="*/ 547788 w 4092892"/>
                <a:gd name="connsiteY21" fmla="*/ 1690219 h 4023850"/>
                <a:gd name="connsiteX22" fmla="*/ 1028801 w 4092892"/>
                <a:gd name="connsiteY22" fmla="*/ 1694982 h 4023850"/>
                <a:gd name="connsiteX23" fmla="*/ 1457426 w 4092892"/>
                <a:gd name="connsiteY23" fmla="*/ 1442569 h 4023850"/>
                <a:gd name="connsiteX24" fmla="*/ 1871763 w 4092892"/>
                <a:gd name="connsiteY24" fmla="*/ 856782 h 4023850"/>
                <a:gd name="connsiteX25" fmla="*/ 2028926 w 4092892"/>
                <a:gd name="connsiteY25" fmla="*/ 442444 h 4023850"/>
                <a:gd name="connsiteX26" fmla="*/ 2307532 w 4092892"/>
                <a:gd name="connsiteY26" fmla="*/ 135263 h 4023850"/>
                <a:gd name="connsiteX27" fmla="*/ 2355157 w 4092892"/>
                <a:gd name="connsiteY27" fmla="*/ 20963 h 4023850"/>
                <a:gd name="connsiteX28" fmla="*/ 2695676 w 4092892"/>
                <a:gd name="connsiteY28" fmla="*/ 28107 h 4023850"/>
                <a:gd name="connsiteX29" fmla="*/ 3095726 w 4092892"/>
                <a:gd name="connsiteY29" fmla="*/ 18582 h 4023850"/>
                <a:gd name="connsiteX30" fmla="*/ 3376713 w 4092892"/>
                <a:gd name="connsiteY30" fmla="*/ 166219 h 4023850"/>
                <a:gd name="connsiteX31" fmla="*/ 3729138 w 4092892"/>
                <a:gd name="connsiteY31" fmla="*/ 609132 h 4023850"/>
                <a:gd name="connsiteX0" fmla="*/ 3729138 w 4092892"/>
                <a:gd name="connsiteY0" fmla="*/ 599425 h 4014143"/>
                <a:gd name="connsiteX1" fmla="*/ 4029176 w 4092892"/>
                <a:gd name="connsiteY1" fmla="*/ 1032812 h 4014143"/>
                <a:gd name="connsiteX2" fmla="*/ 4067276 w 4092892"/>
                <a:gd name="connsiteY2" fmla="*/ 1442387 h 4014143"/>
                <a:gd name="connsiteX3" fmla="*/ 3719613 w 4092892"/>
                <a:gd name="connsiteY3" fmla="*/ 1871012 h 4014143"/>
                <a:gd name="connsiteX4" fmla="*/ 3367188 w 4092892"/>
                <a:gd name="connsiteY4" fmla="*/ 2228200 h 4014143"/>
                <a:gd name="connsiteX5" fmla="*/ 3219551 w 4092892"/>
                <a:gd name="connsiteY5" fmla="*/ 2518712 h 4014143"/>
                <a:gd name="connsiteX6" fmla="*/ 2829026 w 4092892"/>
                <a:gd name="connsiteY6" fmla="*/ 2880662 h 4014143"/>
                <a:gd name="connsiteX7" fmla="*/ 2729013 w 4092892"/>
                <a:gd name="connsiteY7" fmla="*/ 3056875 h 4014143"/>
                <a:gd name="connsiteX8" fmla="*/ 2614713 w 4092892"/>
                <a:gd name="connsiteY8" fmla="*/ 3385487 h 4014143"/>
                <a:gd name="connsiteX9" fmla="*/ 2395638 w 4092892"/>
                <a:gd name="connsiteY9" fmla="*/ 3575987 h 4014143"/>
                <a:gd name="connsiteX10" fmla="*/ 2162276 w 4092892"/>
                <a:gd name="connsiteY10" fmla="*/ 3604562 h 4014143"/>
                <a:gd name="connsiteX11" fmla="*/ 1833663 w 4092892"/>
                <a:gd name="connsiteY11" fmla="*/ 3876025 h 4014143"/>
                <a:gd name="connsiteX12" fmla="*/ 1595538 w 4092892"/>
                <a:gd name="connsiteY12" fmla="*/ 4014137 h 4014143"/>
                <a:gd name="connsiteX13" fmla="*/ 1224063 w 4092892"/>
                <a:gd name="connsiteY13" fmla="*/ 3871262 h 4014143"/>
                <a:gd name="connsiteX14" fmla="*/ 919263 w 4092892"/>
                <a:gd name="connsiteY14" fmla="*/ 3676000 h 4014143"/>
                <a:gd name="connsiteX15" fmla="*/ 676376 w 4092892"/>
                <a:gd name="connsiteY15" fmla="*/ 3518837 h 4014143"/>
                <a:gd name="connsiteX16" fmla="*/ 338238 w 4092892"/>
                <a:gd name="connsiteY16" fmla="*/ 3414062 h 4014143"/>
                <a:gd name="connsiteX17" fmla="*/ 71538 w 4092892"/>
                <a:gd name="connsiteY17" fmla="*/ 3209275 h 4014143"/>
                <a:gd name="connsiteX18" fmla="*/ 101 w 4092892"/>
                <a:gd name="connsiteY18" fmla="*/ 2842562 h 4014143"/>
                <a:gd name="connsiteX19" fmla="*/ 81063 w 4092892"/>
                <a:gd name="connsiteY19" fmla="*/ 2337737 h 4014143"/>
                <a:gd name="connsiteX20" fmla="*/ 214413 w 4092892"/>
                <a:gd name="connsiteY20" fmla="*/ 1913875 h 4014143"/>
                <a:gd name="connsiteX21" fmla="*/ 547788 w 4092892"/>
                <a:gd name="connsiteY21" fmla="*/ 1680512 h 4014143"/>
                <a:gd name="connsiteX22" fmla="*/ 1028801 w 4092892"/>
                <a:gd name="connsiteY22" fmla="*/ 1685275 h 4014143"/>
                <a:gd name="connsiteX23" fmla="*/ 1457426 w 4092892"/>
                <a:gd name="connsiteY23" fmla="*/ 1432862 h 4014143"/>
                <a:gd name="connsiteX24" fmla="*/ 1871763 w 4092892"/>
                <a:gd name="connsiteY24" fmla="*/ 847075 h 4014143"/>
                <a:gd name="connsiteX25" fmla="*/ 2028926 w 4092892"/>
                <a:gd name="connsiteY25" fmla="*/ 432737 h 4014143"/>
                <a:gd name="connsiteX26" fmla="*/ 2307532 w 4092892"/>
                <a:gd name="connsiteY26" fmla="*/ 125556 h 4014143"/>
                <a:gd name="connsiteX27" fmla="*/ 2352776 w 4092892"/>
                <a:gd name="connsiteY27" fmla="*/ 32687 h 4014143"/>
                <a:gd name="connsiteX28" fmla="*/ 2695676 w 4092892"/>
                <a:gd name="connsiteY28" fmla="*/ 18400 h 4014143"/>
                <a:gd name="connsiteX29" fmla="*/ 3095726 w 4092892"/>
                <a:gd name="connsiteY29" fmla="*/ 8875 h 4014143"/>
                <a:gd name="connsiteX30" fmla="*/ 3376713 w 4092892"/>
                <a:gd name="connsiteY30" fmla="*/ 156512 h 4014143"/>
                <a:gd name="connsiteX31" fmla="*/ 3729138 w 4092892"/>
                <a:gd name="connsiteY31" fmla="*/ 599425 h 4014143"/>
                <a:gd name="connsiteX0" fmla="*/ 3729138 w 4092892"/>
                <a:gd name="connsiteY0" fmla="*/ 604838 h 4019556"/>
                <a:gd name="connsiteX1" fmla="*/ 4029176 w 4092892"/>
                <a:gd name="connsiteY1" fmla="*/ 1038225 h 4019556"/>
                <a:gd name="connsiteX2" fmla="*/ 4067276 w 4092892"/>
                <a:gd name="connsiteY2" fmla="*/ 1447800 h 4019556"/>
                <a:gd name="connsiteX3" fmla="*/ 3719613 w 4092892"/>
                <a:gd name="connsiteY3" fmla="*/ 1876425 h 4019556"/>
                <a:gd name="connsiteX4" fmla="*/ 3367188 w 4092892"/>
                <a:gd name="connsiteY4" fmla="*/ 2233613 h 4019556"/>
                <a:gd name="connsiteX5" fmla="*/ 3219551 w 4092892"/>
                <a:gd name="connsiteY5" fmla="*/ 2524125 h 4019556"/>
                <a:gd name="connsiteX6" fmla="*/ 2829026 w 4092892"/>
                <a:gd name="connsiteY6" fmla="*/ 2886075 h 4019556"/>
                <a:gd name="connsiteX7" fmla="*/ 2729013 w 4092892"/>
                <a:gd name="connsiteY7" fmla="*/ 3062288 h 4019556"/>
                <a:gd name="connsiteX8" fmla="*/ 2614713 w 4092892"/>
                <a:gd name="connsiteY8" fmla="*/ 3390900 h 4019556"/>
                <a:gd name="connsiteX9" fmla="*/ 2395638 w 4092892"/>
                <a:gd name="connsiteY9" fmla="*/ 3581400 h 4019556"/>
                <a:gd name="connsiteX10" fmla="*/ 2162276 w 4092892"/>
                <a:gd name="connsiteY10" fmla="*/ 3609975 h 4019556"/>
                <a:gd name="connsiteX11" fmla="*/ 1833663 w 4092892"/>
                <a:gd name="connsiteY11" fmla="*/ 3881438 h 4019556"/>
                <a:gd name="connsiteX12" fmla="*/ 1595538 w 4092892"/>
                <a:gd name="connsiteY12" fmla="*/ 4019550 h 4019556"/>
                <a:gd name="connsiteX13" fmla="*/ 1224063 w 4092892"/>
                <a:gd name="connsiteY13" fmla="*/ 3876675 h 4019556"/>
                <a:gd name="connsiteX14" fmla="*/ 919263 w 4092892"/>
                <a:gd name="connsiteY14" fmla="*/ 3681413 h 4019556"/>
                <a:gd name="connsiteX15" fmla="*/ 676376 w 4092892"/>
                <a:gd name="connsiteY15" fmla="*/ 3524250 h 4019556"/>
                <a:gd name="connsiteX16" fmla="*/ 338238 w 4092892"/>
                <a:gd name="connsiteY16" fmla="*/ 3419475 h 4019556"/>
                <a:gd name="connsiteX17" fmla="*/ 71538 w 4092892"/>
                <a:gd name="connsiteY17" fmla="*/ 3214688 h 4019556"/>
                <a:gd name="connsiteX18" fmla="*/ 101 w 4092892"/>
                <a:gd name="connsiteY18" fmla="*/ 2847975 h 4019556"/>
                <a:gd name="connsiteX19" fmla="*/ 81063 w 4092892"/>
                <a:gd name="connsiteY19" fmla="*/ 2343150 h 4019556"/>
                <a:gd name="connsiteX20" fmla="*/ 214413 w 4092892"/>
                <a:gd name="connsiteY20" fmla="*/ 1919288 h 4019556"/>
                <a:gd name="connsiteX21" fmla="*/ 547788 w 4092892"/>
                <a:gd name="connsiteY21" fmla="*/ 1685925 h 4019556"/>
                <a:gd name="connsiteX22" fmla="*/ 1028801 w 4092892"/>
                <a:gd name="connsiteY22" fmla="*/ 1690688 h 4019556"/>
                <a:gd name="connsiteX23" fmla="*/ 1457426 w 4092892"/>
                <a:gd name="connsiteY23" fmla="*/ 1438275 h 4019556"/>
                <a:gd name="connsiteX24" fmla="*/ 1871763 w 4092892"/>
                <a:gd name="connsiteY24" fmla="*/ 852488 h 4019556"/>
                <a:gd name="connsiteX25" fmla="*/ 2028926 w 4092892"/>
                <a:gd name="connsiteY25" fmla="*/ 438150 h 4019556"/>
                <a:gd name="connsiteX26" fmla="*/ 2307532 w 4092892"/>
                <a:gd name="connsiteY26" fmla="*/ 130969 h 4019556"/>
                <a:gd name="connsiteX27" fmla="*/ 2352776 w 4092892"/>
                <a:gd name="connsiteY27" fmla="*/ 38100 h 4019556"/>
                <a:gd name="connsiteX28" fmla="*/ 2693295 w 4092892"/>
                <a:gd name="connsiteY28" fmla="*/ 0 h 4019556"/>
                <a:gd name="connsiteX29" fmla="*/ 3095726 w 4092892"/>
                <a:gd name="connsiteY29" fmla="*/ 14288 h 4019556"/>
                <a:gd name="connsiteX30" fmla="*/ 3376713 w 4092892"/>
                <a:gd name="connsiteY30" fmla="*/ 161925 h 4019556"/>
                <a:gd name="connsiteX31" fmla="*/ 3729138 w 4092892"/>
                <a:gd name="connsiteY31" fmla="*/ 604838 h 4019556"/>
                <a:gd name="connsiteX0" fmla="*/ 3729138 w 4092892"/>
                <a:gd name="connsiteY0" fmla="*/ 604838 h 4019556"/>
                <a:gd name="connsiteX1" fmla="*/ 4029176 w 4092892"/>
                <a:gd name="connsiteY1" fmla="*/ 1038225 h 4019556"/>
                <a:gd name="connsiteX2" fmla="*/ 4067276 w 4092892"/>
                <a:gd name="connsiteY2" fmla="*/ 1447800 h 4019556"/>
                <a:gd name="connsiteX3" fmla="*/ 3719613 w 4092892"/>
                <a:gd name="connsiteY3" fmla="*/ 1876425 h 4019556"/>
                <a:gd name="connsiteX4" fmla="*/ 3367188 w 4092892"/>
                <a:gd name="connsiteY4" fmla="*/ 2233613 h 4019556"/>
                <a:gd name="connsiteX5" fmla="*/ 3219551 w 4092892"/>
                <a:gd name="connsiteY5" fmla="*/ 2524125 h 4019556"/>
                <a:gd name="connsiteX6" fmla="*/ 2829026 w 4092892"/>
                <a:gd name="connsiteY6" fmla="*/ 2886075 h 4019556"/>
                <a:gd name="connsiteX7" fmla="*/ 2729013 w 4092892"/>
                <a:gd name="connsiteY7" fmla="*/ 3062288 h 4019556"/>
                <a:gd name="connsiteX8" fmla="*/ 2614713 w 4092892"/>
                <a:gd name="connsiteY8" fmla="*/ 3390900 h 4019556"/>
                <a:gd name="connsiteX9" fmla="*/ 2395638 w 4092892"/>
                <a:gd name="connsiteY9" fmla="*/ 3581400 h 4019556"/>
                <a:gd name="connsiteX10" fmla="*/ 2162276 w 4092892"/>
                <a:gd name="connsiteY10" fmla="*/ 3609975 h 4019556"/>
                <a:gd name="connsiteX11" fmla="*/ 1833663 w 4092892"/>
                <a:gd name="connsiteY11" fmla="*/ 3881438 h 4019556"/>
                <a:gd name="connsiteX12" fmla="*/ 1595538 w 4092892"/>
                <a:gd name="connsiteY12" fmla="*/ 4019550 h 4019556"/>
                <a:gd name="connsiteX13" fmla="*/ 1224063 w 4092892"/>
                <a:gd name="connsiteY13" fmla="*/ 3876675 h 4019556"/>
                <a:gd name="connsiteX14" fmla="*/ 919263 w 4092892"/>
                <a:gd name="connsiteY14" fmla="*/ 3681413 h 4019556"/>
                <a:gd name="connsiteX15" fmla="*/ 676376 w 4092892"/>
                <a:gd name="connsiteY15" fmla="*/ 3524250 h 4019556"/>
                <a:gd name="connsiteX16" fmla="*/ 338238 w 4092892"/>
                <a:gd name="connsiteY16" fmla="*/ 3419475 h 4019556"/>
                <a:gd name="connsiteX17" fmla="*/ 71538 w 4092892"/>
                <a:gd name="connsiteY17" fmla="*/ 3214688 h 4019556"/>
                <a:gd name="connsiteX18" fmla="*/ 101 w 4092892"/>
                <a:gd name="connsiteY18" fmla="*/ 2847975 h 4019556"/>
                <a:gd name="connsiteX19" fmla="*/ 81063 w 4092892"/>
                <a:gd name="connsiteY19" fmla="*/ 2343150 h 4019556"/>
                <a:gd name="connsiteX20" fmla="*/ 214413 w 4092892"/>
                <a:gd name="connsiteY20" fmla="*/ 1919288 h 4019556"/>
                <a:gd name="connsiteX21" fmla="*/ 547788 w 4092892"/>
                <a:gd name="connsiteY21" fmla="*/ 1685925 h 4019556"/>
                <a:gd name="connsiteX22" fmla="*/ 1028801 w 4092892"/>
                <a:gd name="connsiteY22" fmla="*/ 1690688 h 4019556"/>
                <a:gd name="connsiteX23" fmla="*/ 1457426 w 4092892"/>
                <a:gd name="connsiteY23" fmla="*/ 1438275 h 4019556"/>
                <a:gd name="connsiteX24" fmla="*/ 1871763 w 4092892"/>
                <a:gd name="connsiteY24" fmla="*/ 852488 h 4019556"/>
                <a:gd name="connsiteX25" fmla="*/ 2028926 w 4092892"/>
                <a:gd name="connsiteY25" fmla="*/ 438150 h 4019556"/>
                <a:gd name="connsiteX26" fmla="*/ 2255145 w 4092892"/>
                <a:gd name="connsiteY26" fmla="*/ 185738 h 4019556"/>
                <a:gd name="connsiteX27" fmla="*/ 2352776 w 4092892"/>
                <a:gd name="connsiteY27" fmla="*/ 38100 h 4019556"/>
                <a:gd name="connsiteX28" fmla="*/ 2693295 w 4092892"/>
                <a:gd name="connsiteY28" fmla="*/ 0 h 4019556"/>
                <a:gd name="connsiteX29" fmla="*/ 3095726 w 4092892"/>
                <a:gd name="connsiteY29" fmla="*/ 14288 h 4019556"/>
                <a:gd name="connsiteX30" fmla="*/ 3376713 w 4092892"/>
                <a:gd name="connsiteY30" fmla="*/ 161925 h 4019556"/>
                <a:gd name="connsiteX31" fmla="*/ 3729138 w 4092892"/>
                <a:gd name="connsiteY31" fmla="*/ 604838 h 4019556"/>
                <a:gd name="connsiteX0" fmla="*/ 3729138 w 4092892"/>
                <a:gd name="connsiteY0" fmla="*/ 604838 h 4019556"/>
                <a:gd name="connsiteX1" fmla="*/ 4029176 w 4092892"/>
                <a:gd name="connsiteY1" fmla="*/ 1038225 h 4019556"/>
                <a:gd name="connsiteX2" fmla="*/ 4067276 w 4092892"/>
                <a:gd name="connsiteY2" fmla="*/ 1447800 h 4019556"/>
                <a:gd name="connsiteX3" fmla="*/ 3719613 w 4092892"/>
                <a:gd name="connsiteY3" fmla="*/ 1876425 h 4019556"/>
                <a:gd name="connsiteX4" fmla="*/ 3367188 w 4092892"/>
                <a:gd name="connsiteY4" fmla="*/ 2233613 h 4019556"/>
                <a:gd name="connsiteX5" fmla="*/ 3219551 w 4092892"/>
                <a:gd name="connsiteY5" fmla="*/ 2524125 h 4019556"/>
                <a:gd name="connsiteX6" fmla="*/ 2829026 w 4092892"/>
                <a:gd name="connsiteY6" fmla="*/ 2886075 h 4019556"/>
                <a:gd name="connsiteX7" fmla="*/ 2729013 w 4092892"/>
                <a:gd name="connsiteY7" fmla="*/ 3062288 h 4019556"/>
                <a:gd name="connsiteX8" fmla="*/ 2614713 w 4092892"/>
                <a:gd name="connsiteY8" fmla="*/ 3390900 h 4019556"/>
                <a:gd name="connsiteX9" fmla="*/ 2395638 w 4092892"/>
                <a:gd name="connsiteY9" fmla="*/ 3581400 h 4019556"/>
                <a:gd name="connsiteX10" fmla="*/ 2162276 w 4092892"/>
                <a:gd name="connsiteY10" fmla="*/ 3609975 h 4019556"/>
                <a:gd name="connsiteX11" fmla="*/ 1833663 w 4092892"/>
                <a:gd name="connsiteY11" fmla="*/ 3881438 h 4019556"/>
                <a:gd name="connsiteX12" fmla="*/ 1595538 w 4092892"/>
                <a:gd name="connsiteY12" fmla="*/ 4019550 h 4019556"/>
                <a:gd name="connsiteX13" fmla="*/ 1224063 w 4092892"/>
                <a:gd name="connsiteY13" fmla="*/ 3876675 h 4019556"/>
                <a:gd name="connsiteX14" fmla="*/ 919263 w 4092892"/>
                <a:gd name="connsiteY14" fmla="*/ 3681413 h 4019556"/>
                <a:gd name="connsiteX15" fmla="*/ 676376 w 4092892"/>
                <a:gd name="connsiteY15" fmla="*/ 3524250 h 4019556"/>
                <a:gd name="connsiteX16" fmla="*/ 338238 w 4092892"/>
                <a:gd name="connsiteY16" fmla="*/ 3419475 h 4019556"/>
                <a:gd name="connsiteX17" fmla="*/ 71538 w 4092892"/>
                <a:gd name="connsiteY17" fmla="*/ 3214688 h 4019556"/>
                <a:gd name="connsiteX18" fmla="*/ 101 w 4092892"/>
                <a:gd name="connsiteY18" fmla="*/ 2847975 h 4019556"/>
                <a:gd name="connsiteX19" fmla="*/ 81063 w 4092892"/>
                <a:gd name="connsiteY19" fmla="*/ 2343150 h 4019556"/>
                <a:gd name="connsiteX20" fmla="*/ 214413 w 4092892"/>
                <a:gd name="connsiteY20" fmla="*/ 1919288 h 4019556"/>
                <a:gd name="connsiteX21" fmla="*/ 547788 w 4092892"/>
                <a:gd name="connsiteY21" fmla="*/ 1685925 h 4019556"/>
                <a:gd name="connsiteX22" fmla="*/ 1028801 w 4092892"/>
                <a:gd name="connsiteY22" fmla="*/ 1690688 h 4019556"/>
                <a:gd name="connsiteX23" fmla="*/ 1457426 w 4092892"/>
                <a:gd name="connsiteY23" fmla="*/ 1438275 h 4019556"/>
                <a:gd name="connsiteX24" fmla="*/ 1871763 w 4092892"/>
                <a:gd name="connsiteY24" fmla="*/ 852488 h 4019556"/>
                <a:gd name="connsiteX25" fmla="*/ 2028926 w 4092892"/>
                <a:gd name="connsiteY25" fmla="*/ 438150 h 4019556"/>
                <a:gd name="connsiteX26" fmla="*/ 2255145 w 4092892"/>
                <a:gd name="connsiteY26" fmla="*/ 185738 h 4019556"/>
                <a:gd name="connsiteX27" fmla="*/ 2352776 w 4092892"/>
                <a:gd name="connsiteY27" fmla="*/ 38100 h 4019556"/>
                <a:gd name="connsiteX28" fmla="*/ 2693295 w 4092892"/>
                <a:gd name="connsiteY28" fmla="*/ 0 h 4019556"/>
                <a:gd name="connsiteX29" fmla="*/ 3095726 w 4092892"/>
                <a:gd name="connsiteY29" fmla="*/ 14288 h 4019556"/>
                <a:gd name="connsiteX30" fmla="*/ 3376713 w 4092892"/>
                <a:gd name="connsiteY30" fmla="*/ 161925 h 4019556"/>
                <a:gd name="connsiteX31" fmla="*/ 3729138 w 4092892"/>
                <a:gd name="connsiteY31" fmla="*/ 604838 h 4019556"/>
                <a:gd name="connsiteX0" fmla="*/ 3729138 w 4092892"/>
                <a:gd name="connsiteY0" fmla="*/ 607701 h 4022419"/>
                <a:gd name="connsiteX1" fmla="*/ 4029176 w 4092892"/>
                <a:gd name="connsiteY1" fmla="*/ 1041088 h 4022419"/>
                <a:gd name="connsiteX2" fmla="*/ 4067276 w 4092892"/>
                <a:gd name="connsiteY2" fmla="*/ 1450663 h 4022419"/>
                <a:gd name="connsiteX3" fmla="*/ 3719613 w 4092892"/>
                <a:gd name="connsiteY3" fmla="*/ 1879288 h 4022419"/>
                <a:gd name="connsiteX4" fmla="*/ 3367188 w 4092892"/>
                <a:gd name="connsiteY4" fmla="*/ 2236476 h 4022419"/>
                <a:gd name="connsiteX5" fmla="*/ 3219551 w 4092892"/>
                <a:gd name="connsiteY5" fmla="*/ 2526988 h 4022419"/>
                <a:gd name="connsiteX6" fmla="*/ 2829026 w 4092892"/>
                <a:gd name="connsiteY6" fmla="*/ 2888938 h 4022419"/>
                <a:gd name="connsiteX7" fmla="*/ 2729013 w 4092892"/>
                <a:gd name="connsiteY7" fmla="*/ 3065151 h 4022419"/>
                <a:gd name="connsiteX8" fmla="*/ 2614713 w 4092892"/>
                <a:gd name="connsiteY8" fmla="*/ 3393763 h 4022419"/>
                <a:gd name="connsiteX9" fmla="*/ 2395638 w 4092892"/>
                <a:gd name="connsiteY9" fmla="*/ 3584263 h 4022419"/>
                <a:gd name="connsiteX10" fmla="*/ 2162276 w 4092892"/>
                <a:gd name="connsiteY10" fmla="*/ 3612838 h 4022419"/>
                <a:gd name="connsiteX11" fmla="*/ 1833663 w 4092892"/>
                <a:gd name="connsiteY11" fmla="*/ 3884301 h 4022419"/>
                <a:gd name="connsiteX12" fmla="*/ 1595538 w 4092892"/>
                <a:gd name="connsiteY12" fmla="*/ 4022413 h 4022419"/>
                <a:gd name="connsiteX13" fmla="*/ 1224063 w 4092892"/>
                <a:gd name="connsiteY13" fmla="*/ 3879538 h 4022419"/>
                <a:gd name="connsiteX14" fmla="*/ 919263 w 4092892"/>
                <a:gd name="connsiteY14" fmla="*/ 3684276 h 4022419"/>
                <a:gd name="connsiteX15" fmla="*/ 676376 w 4092892"/>
                <a:gd name="connsiteY15" fmla="*/ 3527113 h 4022419"/>
                <a:gd name="connsiteX16" fmla="*/ 338238 w 4092892"/>
                <a:gd name="connsiteY16" fmla="*/ 3422338 h 4022419"/>
                <a:gd name="connsiteX17" fmla="*/ 71538 w 4092892"/>
                <a:gd name="connsiteY17" fmla="*/ 3217551 h 4022419"/>
                <a:gd name="connsiteX18" fmla="*/ 101 w 4092892"/>
                <a:gd name="connsiteY18" fmla="*/ 2850838 h 4022419"/>
                <a:gd name="connsiteX19" fmla="*/ 81063 w 4092892"/>
                <a:gd name="connsiteY19" fmla="*/ 2346013 h 4022419"/>
                <a:gd name="connsiteX20" fmla="*/ 214413 w 4092892"/>
                <a:gd name="connsiteY20" fmla="*/ 1922151 h 4022419"/>
                <a:gd name="connsiteX21" fmla="*/ 547788 w 4092892"/>
                <a:gd name="connsiteY21" fmla="*/ 1688788 h 4022419"/>
                <a:gd name="connsiteX22" fmla="*/ 1028801 w 4092892"/>
                <a:gd name="connsiteY22" fmla="*/ 1693551 h 4022419"/>
                <a:gd name="connsiteX23" fmla="*/ 1457426 w 4092892"/>
                <a:gd name="connsiteY23" fmla="*/ 1441138 h 4022419"/>
                <a:gd name="connsiteX24" fmla="*/ 1871763 w 4092892"/>
                <a:gd name="connsiteY24" fmla="*/ 855351 h 4022419"/>
                <a:gd name="connsiteX25" fmla="*/ 2028926 w 4092892"/>
                <a:gd name="connsiteY25" fmla="*/ 441013 h 4022419"/>
                <a:gd name="connsiteX26" fmla="*/ 2255145 w 4092892"/>
                <a:gd name="connsiteY26" fmla="*/ 188601 h 4022419"/>
                <a:gd name="connsiteX27" fmla="*/ 2352776 w 4092892"/>
                <a:gd name="connsiteY27" fmla="*/ 40963 h 4022419"/>
                <a:gd name="connsiteX28" fmla="*/ 2693295 w 4092892"/>
                <a:gd name="connsiteY28" fmla="*/ 2863 h 4022419"/>
                <a:gd name="connsiteX29" fmla="*/ 3095726 w 4092892"/>
                <a:gd name="connsiteY29" fmla="*/ 17151 h 4022419"/>
                <a:gd name="connsiteX30" fmla="*/ 3376713 w 4092892"/>
                <a:gd name="connsiteY30" fmla="*/ 164788 h 4022419"/>
                <a:gd name="connsiteX31" fmla="*/ 3729138 w 4092892"/>
                <a:gd name="connsiteY31" fmla="*/ 607701 h 4022419"/>
                <a:gd name="connsiteX0" fmla="*/ 3729138 w 4092892"/>
                <a:gd name="connsiteY0" fmla="*/ 607701 h 4022419"/>
                <a:gd name="connsiteX1" fmla="*/ 4029176 w 4092892"/>
                <a:gd name="connsiteY1" fmla="*/ 1041088 h 4022419"/>
                <a:gd name="connsiteX2" fmla="*/ 4067276 w 4092892"/>
                <a:gd name="connsiteY2" fmla="*/ 1450663 h 4022419"/>
                <a:gd name="connsiteX3" fmla="*/ 3719613 w 4092892"/>
                <a:gd name="connsiteY3" fmla="*/ 1879288 h 4022419"/>
                <a:gd name="connsiteX4" fmla="*/ 3367188 w 4092892"/>
                <a:gd name="connsiteY4" fmla="*/ 2236476 h 4022419"/>
                <a:gd name="connsiteX5" fmla="*/ 3219551 w 4092892"/>
                <a:gd name="connsiteY5" fmla="*/ 2526988 h 4022419"/>
                <a:gd name="connsiteX6" fmla="*/ 2829026 w 4092892"/>
                <a:gd name="connsiteY6" fmla="*/ 2888938 h 4022419"/>
                <a:gd name="connsiteX7" fmla="*/ 2729013 w 4092892"/>
                <a:gd name="connsiteY7" fmla="*/ 3065151 h 4022419"/>
                <a:gd name="connsiteX8" fmla="*/ 2614713 w 4092892"/>
                <a:gd name="connsiteY8" fmla="*/ 3393763 h 4022419"/>
                <a:gd name="connsiteX9" fmla="*/ 2395638 w 4092892"/>
                <a:gd name="connsiteY9" fmla="*/ 3584263 h 4022419"/>
                <a:gd name="connsiteX10" fmla="*/ 2162276 w 4092892"/>
                <a:gd name="connsiteY10" fmla="*/ 3612838 h 4022419"/>
                <a:gd name="connsiteX11" fmla="*/ 1833663 w 4092892"/>
                <a:gd name="connsiteY11" fmla="*/ 3884301 h 4022419"/>
                <a:gd name="connsiteX12" fmla="*/ 1595538 w 4092892"/>
                <a:gd name="connsiteY12" fmla="*/ 4022413 h 4022419"/>
                <a:gd name="connsiteX13" fmla="*/ 1224063 w 4092892"/>
                <a:gd name="connsiteY13" fmla="*/ 3879538 h 4022419"/>
                <a:gd name="connsiteX14" fmla="*/ 919263 w 4092892"/>
                <a:gd name="connsiteY14" fmla="*/ 3684276 h 4022419"/>
                <a:gd name="connsiteX15" fmla="*/ 676376 w 4092892"/>
                <a:gd name="connsiteY15" fmla="*/ 3527113 h 4022419"/>
                <a:gd name="connsiteX16" fmla="*/ 338238 w 4092892"/>
                <a:gd name="connsiteY16" fmla="*/ 3422338 h 4022419"/>
                <a:gd name="connsiteX17" fmla="*/ 71538 w 4092892"/>
                <a:gd name="connsiteY17" fmla="*/ 3217551 h 4022419"/>
                <a:gd name="connsiteX18" fmla="*/ 101 w 4092892"/>
                <a:gd name="connsiteY18" fmla="*/ 2850838 h 4022419"/>
                <a:gd name="connsiteX19" fmla="*/ 81063 w 4092892"/>
                <a:gd name="connsiteY19" fmla="*/ 2346013 h 4022419"/>
                <a:gd name="connsiteX20" fmla="*/ 214413 w 4092892"/>
                <a:gd name="connsiteY20" fmla="*/ 1922151 h 4022419"/>
                <a:gd name="connsiteX21" fmla="*/ 547788 w 4092892"/>
                <a:gd name="connsiteY21" fmla="*/ 1688788 h 4022419"/>
                <a:gd name="connsiteX22" fmla="*/ 1062138 w 4092892"/>
                <a:gd name="connsiteY22" fmla="*/ 1667358 h 4022419"/>
                <a:gd name="connsiteX23" fmla="*/ 1457426 w 4092892"/>
                <a:gd name="connsiteY23" fmla="*/ 1441138 h 4022419"/>
                <a:gd name="connsiteX24" fmla="*/ 1871763 w 4092892"/>
                <a:gd name="connsiteY24" fmla="*/ 855351 h 4022419"/>
                <a:gd name="connsiteX25" fmla="*/ 2028926 w 4092892"/>
                <a:gd name="connsiteY25" fmla="*/ 441013 h 4022419"/>
                <a:gd name="connsiteX26" fmla="*/ 2255145 w 4092892"/>
                <a:gd name="connsiteY26" fmla="*/ 188601 h 4022419"/>
                <a:gd name="connsiteX27" fmla="*/ 2352776 w 4092892"/>
                <a:gd name="connsiteY27" fmla="*/ 40963 h 4022419"/>
                <a:gd name="connsiteX28" fmla="*/ 2693295 w 4092892"/>
                <a:gd name="connsiteY28" fmla="*/ 2863 h 4022419"/>
                <a:gd name="connsiteX29" fmla="*/ 3095726 w 4092892"/>
                <a:gd name="connsiteY29" fmla="*/ 17151 h 4022419"/>
                <a:gd name="connsiteX30" fmla="*/ 3376713 w 4092892"/>
                <a:gd name="connsiteY30" fmla="*/ 164788 h 4022419"/>
                <a:gd name="connsiteX31" fmla="*/ 3729138 w 4092892"/>
                <a:gd name="connsiteY31" fmla="*/ 607701 h 402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092892" h="4022419">
                  <a:moveTo>
                    <a:pt x="3729138" y="607701"/>
                  </a:moveTo>
                  <a:cubicBezTo>
                    <a:pt x="3837882" y="753751"/>
                    <a:pt x="3972820" y="900594"/>
                    <a:pt x="4029176" y="1041088"/>
                  </a:cubicBezTo>
                  <a:cubicBezTo>
                    <a:pt x="4085532" y="1181582"/>
                    <a:pt x="4118870" y="1310963"/>
                    <a:pt x="4067276" y="1450663"/>
                  </a:cubicBezTo>
                  <a:cubicBezTo>
                    <a:pt x="4015682" y="1590363"/>
                    <a:pt x="3836294" y="1748319"/>
                    <a:pt x="3719613" y="1879288"/>
                  </a:cubicBezTo>
                  <a:cubicBezTo>
                    <a:pt x="3602932" y="2010257"/>
                    <a:pt x="3450532" y="2128526"/>
                    <a:pt x="3367188" y="2236476"/>
                  </a:cubicBezTo>
                  <a:cubicBezTo>
                    <a:pt x="3283844" y="2344426"/>
                    <a:pt x="3309245" y="2418244"/>
                    <a:pt x="3219551" y="2526988"/>
                  </a:cubicBezTo>
                  <a:cubicBezTo>
                    <a:pt x="3129857" y="2635732"/>
                    <a:pt x="2910782" y="2799244"/>
                    <a:pt x="2829026" y="2888938"/>
                  </a:cubicBezTo>
                  <a:cubicBezTo>
                    <a:pt x="2747270" y="2978632"/>
                    <a:pt x="2764732" y="2981014"/>
                    <a:pt x="2729013" y="3065151"/>
                  </a:cubicBezTo>
                  <a:cubicBezTo>
                    <a:pt x="2693294" y="3149288"/>
                    <a:pt x="2670275" y="3307244"/>
                    <a:pt x="2614713" y="3393763"/>
                  </a:cubicBezTo>
                  <a:cubicBezTo>
                    <a:pt x="2559151" y="3480282"/>
                    <a:pt x="2471044" y="3547751"/>
                    <a:pt x="2395638" y="3584263"/>
                  </a:cubicBezTo>
                  <a:cubicBezTo>
                    <a:pt x="2320232" y="3620775"/>
                    <a:pt x="2255938" y="3562832"/>
                    <a:pt x="2162276" y="3612838"/>
                  </a:cubicBezTo>
                  <a:cubicBezTo>
                    <a:pt x="2068614" y="3662844"/>
                    <a:pt x="1928119" y="3816039"/>
                    <a:pt x="1833663" y="3884301"/>
                  </a:cubicBezTo>
                  <a:cubicBezTo>
                    <a:pt x="1739207" y="3952563"/>
                    <a:pt x="1697138" y="4023207"/>
                    <a:pt x="1595538" y="4022413"/>
                  </a:cubicBezTo>
                  <a:cubicBezTo>
                    <a:pt x="1493938" y="4021619"/>
                    <a:pt x="1336775" y="3935894"/>
                    <a:pt x="1224063" y="3879538"/>
                  </a:cubicBezTo>
                  <a:cubicBezTo>
                    <a:pt x="1111351" y="3823182"/>
                    <a:pt x="919263" y="3684276"/>
                    <a:pt x="919263" y="3684276"/>
                  </a:cubicBezTo>
                  <a:cubicBezTo>
                    <a:pt x="827982" y="3625539"/>
                    <a:pt x="773213" y="3570769"/>
                    <a:pt x="676376" y="3527113"/>
                  </a:cubicBezTo>
                  <a:cubicBezTo>
                    <a:pt x="579539" y="3483457"/>
                    <a:pt x="439044" y="3473932"/>
                    <a:pt x="338238" y="3422338"/>
                  </a:cubicBezTo>
                  <a:cubicBezTo>
                    <a:pt x="237432" y="3370744"/>
                    <a:pt x="127894" y="3312801"/>
                    <a:pt x="71538" y="3217551"/>
                  </a:cubicBezTo>
                  <a:cubicBezTo>
                    <a:pt x="15182" y="3122301"/>
                    <a:pt x="-1487" y="2996094"/>
                    <a:pt x="101" y="2850838"/>
                  </a:cubicBezTo>
                  <a:cubicBezTo>
                    <a:pt x="1688" y="2705582"/>
                    <a:pt x="45344" y="2500794"/>
                    <a:pt x="81063" y="2346013"/>
                  </a:cubicBezTo>
                  <a:cubicBezTo>
                    <a:pt x="116782" y="2191232"/>
                    <a:pt x="136626" y="2031688"/>
                    <a:pt x="214413" y="1922151"/>
                  </a:cubicBezTo>
                  <a:cubicBezTo>
                    <a:pt x="292200" y="1812614"/>
                    <a:pt x="406501" y="1731253"/>
                    <a:pt x="547788" y="1688788"/>
                  </a:cubicBezTo>
                  <a:cubicBezTo>
                    <a:pt x="689075" y="1646323"/>
                    <a:pt x="910532" y="1708633"/>
                    <a:pt x="1062138" y="1667358"/>
                  </a:cubicBezTo>
                  <a:cubicBezTo>
                    <a:pt x="1213744" y="1626083"/>
                    <a:pt x="1322489" y="1576473"/>
                    <a:pt x="1457426" y="1441138"/>
                  </a:cubicBezTo>
                  <a:cubicBezTo>
                    <a:pt x="1592364" y="1305804"/>
                    <a:pt x="1776513" y="1022038"/>
                    <a:pt x="1871763" y="855351"/>
                  </a:cubicBezTo>
                  <a:cubicBezTo>
                    <a:pt x="1967013" y="688664"/>
                    <a:pt x="1965029" y="552138"/>
                    <a:pt x="2028926" y="441013"/>
                  </a:cubicBezTo>
                  <a:cubicBezTo>
                    <a:pt x="2092823" y="329888"/>
                    <a:pt x="2201170" y="255276"/>
                    <a:pt x="2255145" y="188601"/>
                  </a:cubicBezTo>
                  <a:cubicBezTo>
                    <a:pt x="2309120" y="121926"/>
                    <a:pt x="2315470" y="102875"/>
                    <a:pt x="2352776" y="40963"/>
                  </a:cubicBezTo>
                  <a:cubicBezTo>
                    <a:pt x="2390082" y="-20949"/>
                    <a:pt x="2569470" y="6832"/>
                    <a:pt x="2693295" y="2863"/>
                  </a:cubicBezTo>
                  <a:lnTo>
                    <a:pt x="3095726" y="17151"/>
                  </a:lnTo>
                  <a:cubicBezTo>
                    <a:pt x="3209232" y="40170"/>
                    <a:pt x="3264794" y="63188"/>
                    <a:pt x="3376713" y="164788"/>
                  </a:cubicBezTo>
                  <a:cubicBezTo>
                    <a:pt x="3488632" y="266388"/>
                    <a:pt x="3620394" y="461651"/>
                    <a:pt x="3729138" y="607701"/>
                  </a:cubicBezTo>
                  <a:close/>
                </a:path>
              </a:pathLst>
            </a:custGeom>
            <a:noFill/>
            <a:ln w="38100">
              <a:solidFill>
                <a:srgbClr val="FFFF00">
                  <a:alpha val="9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1" name="円/楕円 60"/>
            <p:cNvSpPr/>
            <p:nvPr/>
          </p:nvSpPr>
          <p:spPr>
            <a:xfrm>
              <a:off x="-1593534" y="6348608"/>
              <a:ext cx="84888" cy="84548"/>
            </a:xfrm>
            <a:prstGeom prst="ellips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2" name="円/楕円 61"/>
            <p:cNvSpPr/>
            <p:nvPr/>
          </p:nvSpPr>
          <p:spPr>
            <a:xfrm>
              <a:off x="-1436908" y="6172027"/>
              <a:ext cx="84888" cy="84548"/>
            </a:xfrm>
            <a:prstGeom prst="ellips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3" name="円/楕円 62"/>
            <p:cNvSpPr/>
            <p:nvPr/>
          </p:nvSpPr>
          <p:spPr>
            <a:xfrm>
              <a:off x="-1272388" y="6139277"/>
              <a:ext cx="84888" cy="84548"/>
            </a:xfrm>
            <a:prstGeom prst="ellips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4" name="円/楕円 63"/>
            <p:cNvSpPr/>
            <p:nvPr/>
          </p:nvSpPr>
          <p:spPr>
            <a:xfrm>
              <a:off x="-1009250" y="5811317"/>
              <a:ext cx="84888" cy="84548"/>
            </a:xfrm>
            <a:prstGeom prst="ellips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5" name="円/楕円 64"/>
            <p:cNvSpPr/>
            <p:nvPr/>
          </p:nvSpPr>
          <p:spPr>
            <a:xfrm>
              <a:off x="-741052" y="5811317"/>
              <a:ext cx="84888" cy="84548"/>
            </a:xfrm>
            <a:prstGeom prst="ellips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6" name="円/楕円 65"/>
            <p:cNvSpPr/>
            <p:nvPr/>
          </p:nvSpPr>
          <p:spPr>
            <a:xfrm>
              <a:off x="-564839" y="6081797"/>
              <a:ext cx="84888" cy="84548"/>
            </a:xfrm>
            <a:prstGeom prst="ellips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 name="円/楕円 66"/>
            <p:cNvSpPr/>
            <p:nvPr/>
          </p:nvSpPr>
          <p:spPr>
            <a:xfrm>
              <a:off x="-1195545" y="6719173"/>
              <a:ext cx="84888" cy="84548"/>
            </a:xfrm>
            <a:prstGeom prst="ellips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68" name="直線矢印コネクタ 67"/>
            <p:cNvCxnSpPr/>
            <p:nvPr/>
          </p:nvCxnSpPr>
          <p:spPr>
            <a:xfrm>
              <a:off x="-1394530" y="6217698"/>
              <a:ext cx="48243" cy="119151"/>
            </a:xfrm>
            <a:prstGeom prst="straightConnector1">
              <a:avLst/>
            </a:prstGeom>
            <a:ln w="28575">
              <a:solidFill>
                <a:srgbClr val="FF0000"/>
              </a:solidFill>
              <a:tailEnd type="stealth" w="lg" len="med"/>
            </a:ln>
          </p:spPr>
          <p:style>
            <a:lnRef idx="1">
              <a:schemeClr val="accent1"/>
            </a:lnRef>
            <a:fillRef idx="0">
              <a:schemeClr val="accent1"/>
            </a:fillRef>
            <a:effectRef idx="0">
              <a:schemeClr val="accent1"/>
            </a:effectRef>
            <a:fontRef idx="minor">
              <a:schemeClr val="tx1"/>
            </a:fontRef>
          </p:style>
        </p:cxnSp>
        <p:cxnSp>
          <p:nvCxnSpPr>
            <p:cNvPr id="69" name="直線矢印コネクタ 68"/>
            <p:cNvCxnSpPr/>
            <p:nvPr/>
          </p:nvCxnSpPr>
          <p:spPr>
            <a:xfrm>
              <a:off x="-1225723" y="6187731"/>
              <a:ext cx="100644" cy="71491"/>
            </a:xfrm>
            <a:prstGeom prst="straightConnector1">
              <a:avLst/>
            </a:prstGeom>
            <a:ln w="28575">
              <a:solidFill>
                <a:srgbClr val="FF0000"/>
              </a:solidFill>
              <a:tailEnd type="stealth" w="lg" len="med"/>
            </a:ln>
          </p:spPr>
          <p:style>
            <a:lnRef idx="1">
              <a:schemeClr val="accent1"/>
            </a:lnRef>
            <a:fillRef idx="0">
              <a:schemeClr val="accent1"/>
            </a:fillRef>
            <a:effectRef idx="0">
              <a:schemeClr val="accent1"/>
            </a:effectRef>
            <a:fontRef idx="minor">
              <a:schemeClr val="tx1"/>
            </a:fontRef>
          </p:style>
        </p:cxnSp>
        <p:cxnSp>
          <p:nvCxnSpPr>
            <p:cNvPr id="70" name="直線矢印コネクタ 69"/>
            <p:cNvCxnSpPr/>
            <p:nvPr/>
          </p:nvCxnSpPr>
          <p:spPr>
            <a:xfrm>
              <a:off x="-970483" y="5856497"/>
              <a:ext cx="106467" cy="77830"/>
            </a:xfrm>
            <a:prstGeom prst="straightConnector1">
              <a:avLst/>
            </a:prstGeom>
            <a:ln w="28575">
              <a:solidFill>
                <a:srgbClr val="FF0000"/>
              </a:solidFill>
              <a:tailEnd type="stealth" w="lg" len="med"/>
            </a:ln>
          </p:spPr>
          <p:style>
            <a:lnRef idx="1">
              <a:schemeClr val="accent1"/>
            </a:lnRef>
            <a:fillRef idx="0">
              <a:schemeClr val="accent1"/>
            </a:fillRef>
            <a:effectRef idx="0">
              <a:schemeClr val="accent1"/>
            </a:effectRef>
            <a:fontRef idx="minor">
              <a:schemeClr val="tx1"/>
            </a:fontRef>
          </p:style>
        </p:cxnSp>
        <p:cxnSp>
          <p:nvCxnSpPr>
            <p:cNvPr id="71" name="直線矢印コネクタ 70"/>
            <p:cNvCxnSpPr/>
            <p:nvPr/>
          </p:nvCxnSpPr>
          <p:spPr>
            <a:xfrm flipH="1">
              <a:off x="-767529" y="5861258"/>
              <a:ext cx="59888" cy="103188"/>
            </a:xfrm>
            <a:prstGeom prst="straightConnector1">
              <a:avLst/>
            </a:prstGeom>
            <a:ln w="28575">
              <a:solidFill>
                <a:srgbClr val="FF0000"/>
              </a:solidFill>
              <a:tailEnd type="stealth" w="lg" len="med"/>
            </a:ln>
          </p:spPr>
          <p:style>
            <a:lnRef idx="1">
              <a:schemeClr val="accent1"/>
            </a:lnRef>
            <a:fillRef idx="0">
              <a:schemeClr val="accent1"/>
            </a:fillRef>
            <a:effectRef idx="0">
              <a:schemeClr val="accent1"/>
            </a:effectRef>
            <a:fontRef idx="minor">
              <a:schemeClr val="tx1"/>
            </a:fontRef>
          </p:style>
        </p:cxnSp>
        <p:cxnSp>
          <p:nvCxnSpPr>
            <p:cNvPr id="72" name="直線矢印コネクタ 71"/>
            <p:cNvCxnSpPr/>
            <p:nvPr/>
          </p:nvCxnSpPr>
          <p:spPr>
            <a:xfrm flipH="1" flipV="1">
              <a:off x="-689084" y="6124071"/>
              <a:ext cx="178263" cy="300"/>
            </a:xfrm>
            <a:prstGeom prst="straightConnector1">
              <a:avLst/>
            </a:prstGeom>
            <a:ln w="28575">
              <a:solidFill>
                <a:srgbClr val="FF0000"/>
              </a:solidFill>
              <a:tailEnd type="stealth" w="lg" len="med"/>
            </a:ln>
          </p:spPr>
          <p:style>
            <a:lnRef idx="1">
              <a:schemeClr val="accent1"/>
            </a:lnRef>
            <a:fillRef idx="0">
              <a:schemeClr val="accent1"/>
            </a:fillRef>
            <a:effectRef idx="0">
              <a:schemeClr val="accent1"/>
            </a:effectRef>
            <a:fontRef idx="minor">
              <a:schemeClr val="tx1"/>
            </a:fontRef>
          </p:style>
        </p:cxnSp>
        <p:cxnSp>
          <p:nvCxnSpPr>
            <p:cNvPr id="73" name="直線矢印コネクタ 72"/>
            <p:cNvCxnSpPr/>
            <p:nvPr/>
          </p:nvCxnSpPr>
          <p:spPr>
            <a:xfrm flipH="1" flipV="1">
              <a:off x="-1177183" y="6628417"/>
              <a:ext cx="27984" cy="144958"/>
            </a:xfrm>
            <a:prstGeom prst="straightConnector1">
              <a:avLst/>
            </a:prstGeom>
            <a:ln w="28575">
              <a:solidFill>
                <a:srgbClr val="FF0000"/>
              </a:solidFill>
              <a:tailEnd type="stealth" w="lg" len="med"/>
            </a:ln>
          </p:spPr>
          <p:style>
            <a:lnRef idx="1">
              <a:schemeClr val="accent1"/>
            </a:lnRef>
            <a:fillRef idx="0">
              <a:schemeClr val="accent1"/>
            </a:fillRef>
            <a:effectRef idx="0">
              <a:schemeClr val="accent1"/>
            </a:effectRef>
            <a:fontRef idx="minor">
              <a:schemeClr val="tx1"/>
            </a:fontRef>
          </p:style>
        </p:cxnSp>
        <p:cxnSp>
          <p:nvCxnSpPr>
            <p:cNvPr id="74" name="直線矢印コネクタ 73"/>
            <p:cNvCxnSpPr/>
            <p:nvPr/>
          </p:nvCxnSpPr>
          <p:spPr>
            <a:xfrm>
              <a:off x="-1544408" y="6384964"/>
              <a:ext cx="123104" cy="0"/>
            </a:xfrm>
            <a:prstGeom prst="straightConnector1">
              <a:avLst/>
            </a:prstGeom>
            <a:ln w="28575">
              <a:solidFill>
                <a:srgbClr val="FF0000"/>
              </a:solidFill>
              <a:tailEnd type="stealth" w="lg" len="med"/>
            </a:ln>
          </p:spPr>
          <p:style>
            <a:lnRef idx="1">
              <a:schemeClr val="accent1"/>
            </a:lnRef>
            <a:fillRef idx="0">
              <a:schemeClr val="accent1"/>
            </a:fillRef>
            <a:effectRef idx="0">
              <a:schemeClr val="accent1"/>
            </a:effectRef>
            <a:fontRef idx="minor">
              <a:schemeClr val="tx1"/>
            </a:fontRef>
          </p:style>
        </p:cxnSp>
      </p:grpSp>
      <p:pic>
        <p:nvPicPr>
          <p:cNvPr id="75" name="Picture 3"/>
          <p:cNvPicPr>
            <a:picLocks noChangeAspect="1" noChangeArrowheads="1"/>
          </p:cNvPicPr>
          <p:nvPr/>
        </p:nvPicPr>
        <p:blipFill>
          <a:blip r:embed="rId5"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211591" y="1230714"/>
            <a:ext cx="3101493" cy="21534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7" name="正方形/長方形 76"/>
          <p:cNvSpPr/>
          <p:nvPr/>
        </p:nvSpPr>
        <p:spPr>
          <a:xfrm>
            <a:off x="6264231" y="1490802"/>
            <a:ext cx="5219700" cy="461665"/>
          </a:xfrm>
          <a:prstGeom prst="rect">
            <a:avLst/>
          </a:prstGeom>
        </p:spPr>
        <p:txBody>
          <a:bodyPr wrap="square">
            <a:spAutoFit/>
          </a:bodyPr>
          <a:lstStyle/>
          <a:p>
            <a:pPr>
              <a:spcBef>
                <a:spcPts val="1200"/>
              </a:spcBef>
            </a:pP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1) Bilateral</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空間の画像多様体を構築</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82" name="Picture 2"/>
          <p:cNvPicPr>
            <a:picLocks noChangeAspect="1" noChangeArrowheads="1"/>
          </p:cNvPicPr>
          <p:nvPr/>
        </p:nvPicPr>
        <p:blipFill>
          <a:blip r:embed="rId6"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22120" y="3700309"/>
            <a:ext cx="3309217" cy="2473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3" name="正方形/長方形 82"/>
          <p:cNvSpPr/>
          <p:nvPr/>
        </p:nvSpPr>
        <p:spPr>
          <a:xfrm>
            <a:off x="773548" y="6150114"/>
            <a:ext cx="2445140" cy="707886"/>
          </a:xfrm>
          <a:prstGeom prst="rect">
            <a:avLst/>
          </a:prstGeom>
        </p:spPr>
        <p:txBody>
          <a:bodyPr wrap="square">
            <a:spAutoFit/>
          </a:bodyPr>
          <a:lstStyle/>
          <a:p>
            <a:pPr>
              <a:spcBef>
                <a:spcPts val="1200"/>
              </a:spcBef>
            </a:pP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2) Bilateral</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空間に</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スカラー場構築</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0" name="正方形/長方形 99"/>
          <p:cNvSpPr/>
          <p:nvPr/>
        </p:nvSpPr>
        <p:spPr>
          <a:xfrm>
            <a:off x="4345392" y="6150114"/>
            <a:ext cx="3640368" cy="707886"/>
          </a:xfrm>
          <a:prstGeom prst="rect">
            <a:avLst/>
          </a:prstGeom>
        </p:spPr>
        <p:txBody>
          <a:bodyPr wrap="square">
            <a:spAutoFit/>
          </a:bodyPr>
          <a:lstStyle/>
          <a:p>
            <a:pPr>
              <a:spcBef>
                <a:spcPts val="1200"/>
              </a:spcBef>
            </a:pP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3) </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画像多様体上でスカラー値をサンプリング</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1" name="正方形/長方形 100"/>
          <p:cNvSpPr/>
          <p:nvPr/>
        </p:nvSpPr>
        <p:spPr>
          <a:xfrm>
            <a:off x="6530521" y="2244710"/>
            <a:ext cx="2752725" cy="707886"/>
          </a:xfrm>
          <a:prstGeom prst="rect">
            <a:avLst/>
          </a:prstGeom>
        </p:spPr>
        <p:txBody>
          <a:bodyPr wrap="square">
            <a:spAutoFit/>
          </a:bodyPr>
          <a:lstStyle/>
          <a:p>
            <a:pPr>
              <a:spcBef>
                <a:spcPts val="1200"/>
              </a:spcBef>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画素値を高さとみなすと画像は曲面をなす</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2" name="正方形/長方形 101"/>
          <p:cNvSpPr/>
          <p:nvPr/>
        </p:nvSpPr>
        <p:spPr>
          <a:xfrm>
            <a:off x="8698699" y="6150114"/>
            <a:ext cx="2371723" cy="707886"/>
          </a:xfrm>
          <a:prstGeom prst="rect">
            <a:avLst/>
          </a:prstGeom>
        </p:spPr>
        <p:txBody>
          <a:bodyPr wrap="square">
            <a:spAutoFit/>
          </a:bodyPr>
          <a:lstStyle/>
          <a:p>
            <a:pPr>
              <a:spcBef>
                <a:spcPts val="1200"/>
              </a:spcBef>
            </a:pP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ゼロ等値面を　　　　境界として出力</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03" name="グループ化 102"/>
          <p:cNvGrpSpPr/>
          <p:nvPr/>
        </p:nvGrpSpPr>
        <p:grpSpPr>
          <a:xfrm>
            <a:off x="452210" y="1204443"/>
            <a:ext cx="2667135" cy="2197358"/>
            <a:chOff x="-5079471" y="1335788"/>
            <a:chExt cx="4238183" cy="3491687"/>
          </a:xfrm>
        </p:grpSpPr>
        <p:pic>
          <p:nvPicPr>
            <p:cNvPr id="104" name="Picture 2" descr="C:\Users\takashi\Desktop\forDemo.bmp"/>
            <p:cNvPicPr>
              <a:picLocks noChangeAspect="1" noChangeArrowheads="1"/>
            </p:cNvPicPr>
            <p:nvPr/>
          </p:nvPicPr>
          <p:blipFill rotWithShape="1">
            <a:blip r:embed="rId7">
              <a:extLst>
                <a:ext uri="{28A0092B-C50C-407E-A947-70E740481C1C}">
                  <a14:useLocalDpi xmlns:a14="http://schemas.microsoft.com/office/drawing/2010/main" val="0"/>
                </a:ext>
              </a:extLst>
            </a:blip>
            <a:srcRect l="167" r="-320"/>
            <a:stretch/>
          </p:blipFill>
          <p:spPr bwMode="auto">
            <a:xfrm>
              <a:off x="-4532341" y="1679126"/>
              <a:ext cx="3201522" cy="2932364"/>
            </a:xfrm>
            <a:prstGeom prst="rect">
              <a:avLst/>
            </a:prstGeom>
            <a:noFill/>
            <a:extLst>
              <a:ext uri="{909E8E84-426E-40DD-AFC4-6F175D3DCCD1}">
                <a14:hiddenFill xmlns:a14="http://schemas.microsoft.com/office/drawing/2010/main">
                  <a:solidFill>
                    <a:srgbClr val="FFFFFF"/>
                  </a:solidFill>
                </a14:hiddenFill>
              </a:ext>
            </a:extLst>
          </p:spPr>
        </p:pic>
        <p:sp>
          <p:nvSpPr>
            <p:cNvPr id="105" name="テキスト ボックス 104"/>
            <p:cNvSpPr txBox="1"/>
            <p:nvPr/>
          </p:nvSpPr>
          <p:spPr>
            <a:xfrm>
              <a:off x="-1294697" y="3947151"/>
              <a:ext cx="453409" cy="880324"/>
            </a:xfrm>
            <a:prstGeom prst="rect">
              <a:avLst/>
            </a:prstGeom>
            <a:noFill/>
          </p:spPr>
          <p:txBody>
            <a:bodyPr wrap="none" lIns="0" tIns="0" rIns="0" bIns="0" rtlCol="0">
              <a:spAutoFit/>
            </a:bodyPr>
            <a:lstStyle/>
            <a:p>
              <a:pPr algn="ctr"/>
              <a:r>
                <a:rPr lang="en-US" altLang="ja-JP" sz="3600" i="1" dirty="0">
                  <a:latin typeface="メイリオ" panose="020B0604030504040204" pitchFamily="50" charset="-128"/>
                  <a:ea typeface="メイリオ" panose="020B0604030504040204" pitchFamily="50" charset="-128"/>
                  <a:cs typeface="メイリオ" panose="020B0604030504040204" pitchFamily="50" charset="-128"/>
                </a:rPr>
                <a:t>u</a:t>
              </a:r>
              <a:endParaRPr kumimoji="1" lang="ja-JP" altLang="en-US" sz="1400" i="1"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06" name="直線矢印コネクタ 105"/>
            <p:cNvCxnSpPr/>
            <p:nvPr/>
          </p:nvCxnSpPr>
          <p:spPr>
            <a:xfrm>
              <a:off x="-4547672" y="4640172"/>
              <a:ext cx="3300010" cy="0"/>
            </a:xfrm>
            <a:prstGeom prst="straightConnector1">
              <a:avLst/>
            </a:prstGeom>
            <a:ln w="44450" cap="rnd">
              <a:solidFill>
                <a:srgbClr val="00FFFF"/>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7" name="直線矢印コネクタ 106"/>
            <p:cNvCxnSpPr/>
            <p:nvPr/>
          </p:nvCxnSpPr>
          <p:spPr>
            <a:xfrm flipV="1">
              <a:off x="-4532341" y="1556065"/>
              <a:ext cx="0" cy="3084104"/>
            </a:xfrm>
            <a:prstGeom prst="straightConnector1">
              <a:avLst/>
            </a:prstGeom>
            <a:ln w="44450" cap="rnd">
              <a:solidFill>
                <a:srgbClr val="00FFFF"/>
              </a:solidFill>
              <a:tailEnd type="stealth" w="lg" len="lg"/>
            </a:ln>
          </p:spPr>
          <p:style>
            <a:lnRef idx="1">
              <a:schemeClr val="accent1"/>
            </a:lnRef>
            <a:fillRef idx="0">
              <a:schemeClr val="accent1"/>
            </a:fillRef>
            <a:effectRef idx="0">
              <a:schemeClr val="accent1"/>
            </a:effectRef>
            <a:fontRef idx="minor">
              <a:schemeClr val="tx1"/>
            </a:fontRef>
          </p:style>
        </p:cxnSp>
        <p:grpSp>
          <p:nvGrpSpPr>
            <p:cNvPr id="108" name="グループ化 107"/>
            <p:cNvGrpSpPr/>
            <p:nvPr/>
          </p:nvGrpSpPr>
          <p:grpSpPr>
            <a:xfrm>
              <a:off x="-4136809" y="2073097"/>
              <a:ext cx="2441679" cy="2175970"/>
              <a:chOff x="1265996" y="2128830"/>
              <a:chExt cx="1764065" cy="1572096"/>
            </a:xfrm>
          </p:grpSpPr>
          <p:sp>
            <p:nvSpPr>
              <p:cNvPr id="118" name="円/楕円 117"/>
              <p:cNvSpPr/>
              <p:nvPr/>
            </p:nvSpPr>
            <p:spPr>
              <a:xfrm>
                <a:off x="1265996" y="2979969"/>
                <a:ext cx="134474" cy="133935"/>
              </a:xfrm>
              <a:prstGeom prst="ellipse">
                <a:avLst/>
              </a:prstGeom>
              <a:solidFill>
                <a:srgbClr val="31FF2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9" name="円/楕円 118"/>
              <p:cNvSpPr/>
              <p:nvPr/>
            </p:nvSpPr>
            <p:spPr>
              <a:xfrm>
                <a:off x="1514112" y="2700242"/>
                <a:ext cx="134474" cy="133935"/>
              </a:xfrm>
              <a:prstGeom prst="ellipse">
                <a:avLst/>
              </a:prstGeom>
              <a:solidFill>
                <a:srgbClr val="31FF2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0" name="円/楕円 119"/>
              <p:cNvSpPr/>
              <p:nvPr/>
            </p:nvSpPr>
            <p:spPr>
              <a:xfrm>
                <a:off x="1774734" y="2648361"/>
                <a:ext cx="134474" cy="133935"/>
              </a:xfrm>
              <a:prstGeom prst="ellipse">
                <a:avLst/>
              </a:prstGeom>
              <a:solidFill>
                <a:srgbClr val="31FF2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1" name="円/楕円 120"/>
              <p:cNvSpPr/>
              <p:nvPr/>
            </p:nvSpPr>
            <p:spPr>
              <a:xfrm>
                <a:off x="2191580" y="2128830"/>
                <a:ext cx="134474" cy="133935"/>
              </a:xfrm>
              <a:prstGeom prst="ellipse">
                <a:avLst/>
              </a:prstGeom>
              <a:solidFill>
                <a:srgbClr val="31FF2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2" name="円/楕円 121"/>
              <p:cNvSpPr/>
              <p:nvPr/>
            </p:nvSpPr>
            <p:spPr>
              <a:xfrm>
                <a:off x="2616442" y="2128830"/>
                <a:ext cx="134474" cy="133935"/>
              </a:xfrm>
              <a:prstGeom prst="ellipse">
                <a:avLst/>
              </a:prstGeom>
              <a:solidFill>
                <a:srgbClr val="31FF2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3" name="円/楕円 122"/>
              <p:cNvSpPr/>
              <p:nvPr/>
            </p:nvSpPr>
            <p:spPr>
              <a:xfrm>
                <a:off x="2895587" y="2557306"/>
                <a:ext cx="134474" cy="133935"/>
              </a:xfrm>
              <a:prstGeom prst="ellipse">
                <a:avLst/>
              </a:prstGeom>
              <a:solidFill>
                <a:srgbClr val="31FF2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4" name="円/楕円 123"/>
              <p:cNvSpPr/>
              <p:nvPr/>
            </p:nvSpPr>
            <p:spPr>
              <a:xfrm>
                <a:off x="1896464" y="3566991"/>
                <a:ext cx="134474" cy="133935"/>
              </a:xfrm>
              <a:prstGeom prst="ellipse">
                <a:avLst/>
              </a:prstGeom>
              <a:solidFill>
                <a:srgbClr val="31FF2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109" name="グループ化 108"/>
            <p:cNvGrpSpPr/>
            <p:nvPr/>
          </p:nvGrpSpPr>
          <p:grpSpPr>
            <a:xfrm>
              <a:off x="-4022217" y="2172159"/>
              <a:ext cx="2226441" cy="1983997"/>
              <a:chOff x="1348787" y="2200401"/>
              <a:chExt cx="1608560" cy="1433399"/>
            </a:xfrm>
          </p:grpSpPr>
          <p:cxnSp>
            <p:nvCxnSpPr>
              <p:cNvPr id="111" name="直線矢印コネクタ 110"/>
              <p:cNvCxnSpPr/>
              <p:nvPr/>
            </p:nvCxnSpPr>
            <p:spPr>
              <a:xfrm>
                <a:off x="1581245" y="2772590"/>
                <a:ext cx="76423" cy="188751"/>
              </a:xfrm>
              <a:prstGeom prst="straightConnector1">
                <a:avLst/>
              </a:prstGeom>
              <a:ln w="41275">
                <a:solidFill>
                  <a:srgbClr val="FF0000"/>
                </a:solidFill>
                <a:tailEnd type="stealth" w="lg" len="med"/>
              </a:ln>
            </p:spPr>
            <p:style>
              <a:lnRef idx="1">
                <a:schemeClr val="accent1"/>
              </a:lnRef>
              <a:fillRef idx="0">
                <a:schemeClr val="accent1"/>
              </a:fillRef>
              <a:effectRef idx="0">
                <a:schemeClr val="accent1"/>
              </a:effectRef>
              <a:fontRef idx="minor">
                <a:schemeClr val="tx1"/>
              </a:fontRef>
            </p:style>
          </p:cxnSp>
          <p:cxnSp>
            <p:nvCxnSpPr>
              <p:cNvPr id="112" name="直線矢印コネクタ 111"/>
              <p:cNvCxnSpPr/>
              <p:nvPr/>
            </p:nvCxnSpPr>
            <p:spPr>
              <a:xfrm>
                <a:off x="1848658" y="2725119"/>
                <a:ext cx="159434" cy="113251"/>
              </a:xfrm>
              <a:prstGeom prst="straightConnector1">
                <a:avLst/>
              </a:prstGeom>
              <a:ln w="41275">
                <a:solidFill>
                  <a:srgbClr val="FF0000"/>
                </a:solidFill>
                <a:tailEnd type="stealth"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3" name="直線矢印コネクタ 112"/>
              <p:cNvCxnSpPr/>
              <p:nvPr/>
            </p:nvCxnSpPr>
            <p:spPr>
              <a:xfrm>
                <a:off x="2252992" y="2200401"/>
                <a:ext cx="168658" cy="123293"/>
              </a:xfrm>
              <a:prstGeom prst="straightConnector1">
                <a:avLst/>
              </a:prstGeom>
              <a:ln w="41275">
                <a:solidFill>
                  <a:srgbClr val="FF0000"/>
                </a:solidFill>
                <a:tailEnd type="stealth"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4" name="直線矢印コネクタ 113"/>
              <p:cNvCxnSpPr/>
              <p:nvPr/>
            </p:nvCxnSpPr>
            <p:spPr>
              <a:xfrm flipH="1">
                <a:off x="2574498" y="2207943"/>
                <a:ext cx="94871" cy="163463"/>
              </a:xfrm>
              <a:prstGeom prst="straightConnector1">
                <a:avLst/>
              </a:prstGeom>
              <a:ln w="41275">
                <a:solidFill>
                  <a:srgbClr val="FF0000"/>
                </a:solidFill>
                <a:tailEnd type="stealth"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5" name="直線矢印コネクタ 114"/>
              <p:cNvCxnSpPr/>
              <p:nvPr/>
            </p:nvCxnSpPr>
            <p:spPr>
              <a:xfrm flipH="1" flipV="1">
                <a:off x="2727106" y="2624748"/>
                <a:ext cx="230241" cy="2"/>
              </a:xfrm>
              <a:prstGeom prst="straightConnector1">
                <a:avLst/>
              </a:prstGeom>
              <a:ln w="41275">
                <a:solidFill>
                  <a:srgbClr val="FF0000"/>
                </a:solidFill>
                <a:tailEnd type="stealth"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6" name="直線矢印コネクタ 115"/>
              <p:cNvCxnSpPr/>
              <p:nvPr/>
            </p:nvCxnSpPr>
            <p:spPr>
              <a:xfrm flipH="1" flipV="1">
                <a:off x="1916028" y="3404168"/>
                <a:ext cx="44330" cy="229632"/>
              </a:xfrm>
              <a:prstGeom prst="straightConnector1">
                <a:avLst/>
              </a:prstGeom>
              <a:ln w="41275">
                <a:solidFill>
                  <a:srgbClr val="FF0000"/>
                </a:solidFill>
                <a:tailEnd type="stealth"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7" name="直線矢印コネクタ 116"/>
              <p:cNvCxnSpPr/>
              <p:nvPr/>
            </p:nvCxnSpPr>
            <p:spPr>
              <a:xfrm>
                <a:off x="1348787" y="3047498"/>
                <a:ext cx="195013" cy="0"/>
              </a:xfrm>
              <a:prstGeom prst="straightConnector1">
                <a:avLst/>
              </a:prstGeom>
              <a:ln w="41275">
                <a:solidFill>
                  <a:srgbClr val="FF0000"/>
                </a:solidFill>
                <a:tailEnd type="stealth" w="lg"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110" name="テキスト ボックス 109"/>
            <p:cNvSpPr txBox="1"/>
            <p:nvPr/>
          </p:nvSpPr>
          <p:spPr>
            <a:xfrm>
              <a:off x="-5079471" y="1335788"/>
              <a:ext cx="412651" cy="880324"/>
            </a:xfrm>
            <a:prstGeom prst="rect">
              <a:avLst/>
            </a:prstGeom>
            <a:noFill/>
          </p:spPr>
          <p:txBody>
            <a:bodyPr wrap="none" lIns="0" tIns="0" rIns="0" bIns="0" rtlCol="0">
              <a:spAutoFit/>
            </a:bodyPr>
            <a:lstStyle/>
            <a:p>
              <a:pPr algn="ctr"/>
              <a:r>
                <a:rPr lang="en-US" altLang="ja-JP" sz="3600" i="1" dirty="0">
                  <a:latin typeface="メイリオ" panose="020B0604030504040204" pitchFamily="50" charset="-128"/>
                  <a:ea typeface="メイリオ" panose="020B0604030504040204" pitchFamily="50" charset="-128"/>
                  <a:cs typeface="メイリオ" panose="020B0604030504040204" pitchFamily="50" charset="-128"/>
                </a:rPr>
                <a:t>v</a:t>
              </a:r>
              <a:endParaRPr kumimoji="1" lang="ja-JP" altLang="en-US" sz="1400" i="1" dirty="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3" name="スライド番号プレースホルダー 2"/>
          <p:cNvSpPr>
            <a:spLocks noGrp="1"/>
          </p:cNvSpPr>
          <p:nvPr>
            <p:ph type="sldNum" sz="quarter" idx="12"/>
          </p:nvPr>
        </p:nvSpPr>
        <p:spPr/>
        <p:txBody>
          <a:bodyPr/>
          <a:lstStyle/>
          <a:p>
            <a:fld id="{F35DE295-420C-4265-BE54-AE59FA4027A6}" type="slidenum">
              <a:rPr lang="ja-JP" altLang="en-US" smtClean="0"/>
              <a:pPr/>
              <a:t>23</a:t>
            </a:fld>
            <a:endParaRPr lang="ja-JP" altLang="en-US"/>
          </a:p>
        </p:txBody>
      </p:sp>
      <p:sp>
        <p:nvSpPr>
          <p:cNvPr id="53" name="テキスト ボックス 52"/>
          <p:cNvSpPr txBox="1"/>
          <p:nvPr/>
        </p:nvSpPr>
        <p:spPr>
          <a:xfrm>
            <a:off x="10853633" y="-8897"/>
            <a:ext cx="1415772" cy="461665"/>
          </a:xfrm>
          <a:prstGeom prst="rect">
            <a:avLst/>
          </a:prstGeom>
          <a:noFill/>
        </p:spPr>
        <p:txBody>
          <a:bodyPr wrap="none" rtlCol="0">
            <a:spAutoFit/>
          </a:bodyPr>
          <a:lstStyle/>
          <a:p>
            <a:r>
              <a:rPr lang="ja-JP" altLang="en-US" sz="2400" dirty="0">
                <a:solidFill>
                  <a:srgbClr val="FF0000"/>
                </a:solidFill>
              </a:rPr>
              <a:t>参考資料</a:t>
            </a:r>
            <a:endParaRPr kumimoji="1" lang="ja-JP" altLang="en-US" sz="2400" dirty="0">
              <a:solidFill>
                <a:srgbClr val="FF0000"/>
              </a:solidFill>
            </a:endParaRPr>
          </a:p>
        </p:txBody>
      </p:sp>
    </p:spTree>
    <p:extLst>
      <p:ext uri="{BB962C8B-B14F-4D97-AF65-F5344CB8AC3E}">
        <p14:creationId xmlns:p14="http://schemas.microsoft.com/office/powerpoint/2010/main" val="2225126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g13_mouseSegm.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10468" y="972051"/>
            <a:ext cx="7847932" cy="5885949"/>
          </a:xfrm>
          <a:prstGeom prst="rect">
            <a:avLst/>
          </a:prstGeom>
        </p:spPr>
      </p:pic>
      <p:sp>
        <p:nvSpPr>
          <p:cNvPr id="7" name="タイトル 1"/>
          <p:cNvSpPr txBox="1">
            <a:spLocks/>
          </p:cNvSpPr>
          <p:nvPr/>
        </p:nvSpPr>
        <p:spPr>
          <a:xfrm>
            <a:off x="1204686" y="406310"/>
            <a:ext cx="10203542" cy="56007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4000" dirty="0">
                <a:latin typeface="メイリオ" panose="020B0604030504040204" pitchFamily="50" charset="-128"/>
                <a:ea typeface="メイリオ" panose="020B0604030504040204" pitchFamily="50" charset="-128"/>
                <a:cs typeface="メイリオ" panose="020B0604030504040204" pitchFamily="50" charset="-128"/>
              </a:rPr>
              <a:t>陰関数曲面再構成による領域分割 </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[Ijiri</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et</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al</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2013]</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スライド番号プレースホルダー 1"/>
          <p:cNvSpPr>
            <a:spLocks noGrp="1"/>
          </p:cNvSpPr>
          <p:nvPr>
            <p:ph type="sldNum" sz="quarter" idx="12"/>
          </p:nvPr>
        </p:nvSpPr>
        <p:spPr/>
        <p:txBody>
          <a:bodyPr/>
          <a:lstStyle/>
          <a:p>
            <a:fld id="{F35DE295-420C-4265-BE54-AE59FA4027A6}" type="slidenum">
              <a:rPr lang="ja-JP" altLang="en-US" smtClean="0"/>
              <a:pPr/>
              <a:t>24</a:t>
            </a:fld>
            <a:endParaRPr lang="ja-JP" altLang="en-US"/>
          </a:p>
        </p:txBody>
      </p:sp>
      <p:sp>
        <p:nvSpPr>
          <p:cNvPr id="6" name="テキスト ボックス 5"/>
          <p:cNvSpPr txBox="1"/>
          <p:nvPr/>
        </p:nvSpPr>
        <p:spPr>
          <a:xfrm>
            <a:off x="10853633" y="-8897"/>
            <a:ext cx="1415772" cy="461665"/>
          </a:xfrm>
          <a:prstGeom prst="rect">
            <a:avLst/>
          </a:prstGeom>
          <a:noFill/>
        </p:spPr>
        <p:txBody>
          <a:bodyPr wrap="none" rtlCol="0">
            <a:spAutoFit/>
          </a:bodyPr>
          <a:lstStyle/>
          <a:p>
            <a:r>
              <a:rPr lang="ja-JP" altLang="en-US" sz="2400" dirty="0">
                <a:solidFill>
                  <a:srgbClr val="FF0000"/>
                </a:solidFill>
              </a:rPr>
              <a:t>参考資料</a:t>
            </a:r>
            <a:endParaRPr kumimoji="1" lang="ja-JP" altLang="en-US" sz="2400" dirty="0">
              <a:solidFill>
                <a:srgbClr val="FF0000"/>
              </a:solidFill>
            </a:endParaRPr>
          </a:p>
        </p:txBody>
      </p:sp>
    </p:spTree>
    <p:extLst>
      <p:ext uri="{BB962C8B-B14F-4D97-AF65-F5344CB8AC3E}">
        <p14:creationId xmlns:p14="http://schemas.microsoft.com/office/powerpoint/2010/main" val="12355894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600" dirty="0"/>
              <a:t>まとめ </a:t>
            </a:r>
            <a:r>
              <a:rPr lang="en-US" altLang="ja-JP" sz="3600" dirty="0"/>
              <a:t>: </a:t>
            </a:r>
            <a:r>
              <a:rPr lang="ja-JP" altLang="en-US" sz="3600" dirty="0"/>
              <a:t>曲面再構成法を応用した領域分割</a:t>
            </a:r>
            <a:endParaRPr kumimoji="1" lang="ja-JP" altLang="en-US" sz="3600" dirty="0"/>
          </a:p>
        </p:txBody>
      </p:sp>
      <p:sp>
        <p:nvSpPr>
          <p:cNvPr id="4" name="コンテンツ プレースホルダー 2"/>
          <p:cNvSpPr>
            <a:spLocks noGrp="1"/>
          </p:cNvSpPr>
          <p:nvPr>
            <p:ph idx="1"/>
          </p:nvPr>
        </p:nvSpPr>
        <p:spPr>
          <a:xfrm>
            <a:off x="442594" y="1216025"/>
            <a:ext cx="11597006" cy="1790700"/>
          </a:xfrm>
        </p:spPr>
        <p:txBody>
          <a:bodyPr>
            <a:normAutofit/>
          </a:bodyPr>
          <a:lstStyle/>
          <a:p>
            <a:pPr marL="0" indent="0">
              <a:buNone/>
            </a:pPr>
            <a:r>
              <a:rPr lang="ja-JP" altLang="en-US" sz="2400" dirty="0" smtClean="0"/>
              <a:t>輪郭</a:t>
            </a:r>
            <a:r>
              <a:rPr lang="ja-JP" altLang="en-US" sz="2400" dirty="0"/>
              <a:t>線制約</a:t>
            </a:r>
            <a:r>
              <a:rPr lang="ja-JP" altLang="en-US" sz="2400" dirty="0" smtClean="0"/>
              <a:t>から境界面</a:t>
            </a:r>
            <a:r>
              <a:rPr lang="ja-JP" altLang="en-US" sz="2400" dirty="0"/>
              <a:t>を生成する</a:t>
            </a:r>
            <a:endParaRPr lang="en-US" altLang="ja-JP" sz="2400" dirty="0"/>
          </a:p>
          <a:p>
            <a:pPr marL="0" indent="0">
              <a:buNone/>
            </a:pPr>
            <a:r>
              <a:rPr lang="ja-JP" altLang="en-US" sz="2400" b="1" dirty="0" smtClean="0"/>
              <a:t>陽的</a:t>
            </a:r>
            <a:r>
              <a:rPr lang="ja-JP" altLang="en-US" sz="2400" b="1" dirty="0"/>
              <a:t>曲面再構成</a:t>
            </a:r>
            <a:r>
              <a:rPr lang="ja-JP" altLang="en-US" sz="2400" dirty="0"/>
              <a:t> </a:t>
            </a:r>
            <a:r>
              <a:rPr lang="en-US" altLang="ja-JP" sz="2400" dirty="0"/>
              <a:t>: </a:t>
            </a:r>
            <a:r>
              <a:rPr lang="ja-JP" altLang="en-US" sz="2400" dirty="0"/>
              <a:t>輪郭線頂点を直接つなぎ境界面を構築</a:t>
            </a:r>
            <a:endParaRPr lang="en-US" altLang="ja-JP" sz="2400" dirty="0"/>
          </a:p>
          <a:p>
            <a:pPr marL="0" indent="0">
              <a:buNone/>
            </a:pPr>
            <a:r>
              <a:rPr lang="ja-JP" altLang="en-US" sz="2400" b="1" dirty="0"/>
              <a:t>陰関数曲面再構成</a:t>
            </a:r>
            <a:r>
              <a:rPr lang="ja-JP" altLang="en-US" sz="2400" dirty="0"/>
              <a:t> </a:t>
            </a:r>
            <a:r>
              <a:rPr lang="en-US" altLang="ja-JP" sz="2400" dirty="0"/>
              <a:t>: </a:t>
            </a:r>
            <a:r>
              <a:rPr lang="ja-JP" altLang="en-US" sz="2400" dirty="0"/>
              <a:t>輪郭線から滑らかなスカラー場を構築しそのゼロ等値面を出力</a:t>
            </a:r>
            <a:endParaRPr lang="en-US" altLang="ja-JP" sz="2400"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48535" y="3182265"/>
            <a:ext cx="2507860" cy="2179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801" y="3154550"/>
            <a:ext cx="5202989" cy="2234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正方形/長方形 6"/>
          <p:cNvSpPr/>
          <p:nvPr/>
        </p:nvSpPr>
        <p:spPr>
          <a:xfrm>
            <a:off x="1474055" y="5396349"/>
            <a:ext cx="4240263" cy="369332"/>
          </a:xfrm>
          <a:prstGeom prst="rect">
            <a:avLst/>
          </a:prstGeom>
        </p:spPr>
        <p:txBody>
          <a:bodyPr wrap="none">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直接的再構成 </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[Lie et. al.</a:t>
            </a:r>
            <a:r>
              <a:rPr lang="en-US" altLang="ja-JP" i="1" dirty="0">
                <a:latin typeface="メイリオ" panose="020B0604030504040204" pitchFamily="50" charset="-128"/>
                <a:ea typeface="メイリオ" panose="020B0604030504040204" pitchFamily="50" charset="-128"/>
                <a:cs typeface="メイリオ" panose="020B0604030504040204" pitchFamily="50" charset="-128"/>
              </a:rPr>
              <a:t> CGF 2008</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8" name="正方形/長方形 7"/>
          <p:cNvSpPr/>
          <p:nvPr/>
        </p:nvSpPr>
        <p:spPr>
          <a:xfrm>
            <a:off x="6656163" y="5396349"/>
            <a:ext cx="5327356" cy="369332"/>
          </a:xfrm>
          <a:prstGeom prst="rect">
            <a:avLst/>
          </a:prstGeom>
        </p:spPr>
        <p:txBody>
          <a:bodyPr wrap="none">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陰関数曲面再構成 </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dirty="0" err="1">
                <a:latin typeface="メイリオ" panose="020B0604030504040204" pitchFamily="50" charset="-128"/>
                <a:ea typeface="メイリオ" panose="020B0604030504040204" pitchFamily="50" charset="-128"/>
                <a:cs typeface="メイリオ" panose="020B0604030504040204" pitchFamily="50" charset="-128"/>
              </a:rPr>
              <a:t>Heckel</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 et. al. VCBM 2011] </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9" name="正方形/長方形 8"/>
          <p:cNvSpPr/>
          <p:nvPr/>
        </p:nvSpPr>
        <p:spPr>
          <a:xfrm>
            <a:off x="452437" y="6150114"/>
            <a:ext cx="8820150" cy="707886"/>
          </a:xfrm>
          <a:prstGeom prst="rect">
            <a:avLst/>
          </a:prstGeom>
        </p:spPr>
        <p:txBody>
          <a:bodyPr wrap="square">
            <a:spAutoFit/>
          </a:bodyPr>
          <a:lstStyle/>
          <a:p>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TURK G., O’BRIEN J. F.: </a:t>
            </a:r>
            <a:r>
              <a:rPr lang="en-US" altLang="ja-JP" sz="1000" dirty="0" err="1">
                <a:latin typeface="メイリオ" panose="020B0604030504040204" pitchFamily="50" charset="-128"/>
                <a:ea typeface="メイリオ" panose="020B0604030504040204" pitchFamily="50" charset="-128"/>
                <a:cs typeface="メイリオ" panose="020B0604030504040204" pitchFamily="50" charset="-128"/>
              </a:rPr>
              <a:t>Modelling</a:t>
            </a: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 with implicit surfaces that interpolate. </a:t>
            </a:r>
            <a:r>
              <a:rPr lang="en-US" altLang="ja-JP" sz="1000" i="1" dirty="0">
                <a:latin typeface="メイリオ" panose="020B0604030504040204" pitchFamily="50" charset="-128"/>
                <a:ea typeface="メイリオ" panose="020B0604030504040204" pitchFamily="50" charset="-128"/>
                <a:cs typeface="メイリオ" panose="020B0604030504040204" pitchFamily="50" charset="-128"/>
              </a:rPr>
              <a:t>ACM TOG </a:t>
            </a: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21, 4(2002), 855–873.</a:t>
            </a:r>
          </a:p>
          <a:p>
            <a:r>
              <a:rPr lang="en-US" altLang="ja-JP" sz="1000" dirty="0" err="1">
                <a:latin typeface="メイリオ" panose="020B0604030504040204" pitchFamily="50" charset="-128"/>
                <a:ea typeface="メイリオ" panose="020B0604030504040204" pitchFamily="50" charset="-128"/>
                <a:cs typeface="メイリオ" panose="020B0604030504040204" pitchFamily="50" charset="-128"/>
              </a:rPr>
              <a:t>Heckel</a:t>
            </a: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 F., et. al. : Interactive 3D medical image segmentation with energy-minimizing implicit function. VCBM 35, 2(2011),275–287.</a:t>
            </a:r>
          </a:p>
          <a:p>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Liu L. et. al. : Surface reconstruction from non-parallel curve networks. </a:t>
            </a:r>
            <a:r>
              <a:rPr lang="en-US" altLang="ja-JP" sz="1000" i="1" dirty="0">
                <a:latin typeface="メイリオ" panose="020B0604030504040204" pitchFamily="50" charset="-128"/>
                <a:ea typeface="メイリオ" panose="020B0604030504040204" pitchFamily="50" charset="-128"/>
                <a:cs typeface="メイリオ" panose="020B0604030504040204" pitchFamily="50" charset="-128"/>
              </a:rPr>
              <a:t>CGF </a:t>
            </a: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27, 2(2008), 155–163.</a:t>
            </a:r>
          </a:p>
          <a:p>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Takashi </a:t>
            </a:r>
            <a:r>
              <a:rPr lang="en-US" altLang="ja-JP" sz="1000" dirty="0" err="1">
                <a:latin typeface="メイリオ" panose="020B0604030504040204" pitchFamily="50" charset="-128"/>
                <a:ea typeface="メイリオ" panose="020B0604030504040204" pitchFamily="50" charset="-128"/>
                <a:cs typeface="メイリオ" panose="020B0604030504040204" pitchFamily="50" charset="-128"/>
              </a:rPr>
              <a:t>Ijiri</a:t>
            </a: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 et. al. Bilateral </a:t>
            </a:r>
            <a:r>
              <a:rPr lang="en-US" altLang="ja-JP" sz="1000" dirty="0" err="1">
                <a:latin typeface="メイリオ" panose="020B0604030504040204" pitchFamily="50" charset="-128"/>
                <a:ea typeface="メイリオ" panose="020B0604030504040204" pitchFamily="50" charset="-128"/>
                <a:cs typeface="メイリオ" panose="020B0604030504040204" pitchFamily="50" charset="-128"/>
              </a:rPr>
              <a:t>Hermite</a:t>
            </a: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 Radial Basis Functions for Contour-based Volume Segmentation. CGF, 2013.</a:t>
            </a:r>
            <a:endParaRPr lang="ja-JP" altLang="en-US" sz="1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fld id="{F35DE295-420C-4265-BE54-AE59FA4027A6}" type="slidenum">
              <a:rPr lang="ja-JP" altLang="en-US" smtClean="0"/>
              <a:pPr/>
              <a:t>25</a:t>
            </a:fld>
            <a:endParaRPr lang="ja-JP" altLang="en-US"/>
          </a:p>
        </p:txBody>
      </p:sp>
    </p:spTree>
    <p:extLst>
      <p:ext uri="{BB962C8B-B14F-4D97-AF65-F5344CB8AC3E}">
        <p14:creationId xmlns:p14="http://schemas.microsoft.com/office/powerpoint/2010/main" val="28362799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52100" y="562783"/>
            <a:ext cx="8229600" cy="576064"/>
          </a:xfrm>
        </p:spPr>
        <p:txBody>
          <a:bodyPr>
            <a:noAutofit/>
          </a:bodyPr>
          <a:lstStyle/>
          <a:p>
            <a:pPr algn="l"/>
            <a:r>
              <a:rPr lang="ja-JP" altLang="en-US" sz="3600" dirty="0"/>
              <a:t>まとめ</a:t>
            </a:r>
            <a:r>
              <a:rPr lang="en-US" altLang="ja-JP" sz="3600" dirty="0"/>
              <a:t> : </a:t>
            </a:r>
            <a:r>
              <a:rPr lang="ja-JP" altLang="en-US" sz="3600" dirty="0"/>
              <a:t>画像領域分割</a:t>
            </a:r>
            <a:r>
              <a:rPr lang="en-US" altLang="ja-JP" sz="3600" dirty="0"/>
              <a:t> </a:t>
            </a:r>
            <a:endParaRPr lang="ja-JP" altLang="en-US" sz="3600" dirty="0"/>
          </a:p>
        </p:txBody>
      </p:sp>
      <p:sp>
        <p:nvSpPr>
          <p:cNvPr id="3" name="コンテンツ プレースホルダー 2"/>
          <p:cNvSpPr>
            <a:spLocks noGrp="1"/>
          </p:cNvSpPr>
          <p:nvPr>
            <p:ph idx="1"/>
          </p:nvPr>
        </p:nvSpPr>
        <p:spPr>
          <a:xfrm>
            <a:off x="829058" y="1567544"/>
            <a:ext cx="9897854" cy="4617356"/>
          </a:xfrm>
        </p:spPr>
        <p:txBody>
          <a:bodyPr>
            <a:noAutofit/>
          </a:bodyPr>
          <a:lstStyle/>
          <a:p>
            <a:pPr>
              <a:lnSpc>
                <a:spcPct val="100000"/>
              </a:lnSpc>
              <a:spcBef>
                <a:spcPts val="1800"/>
              </a:spcBef>
            </a:pPr>
            <a:r>
              <a:rPr lang="ja-JP" altLang="en-US" sz="2400" dirty="0"/>
              <a:t>ここで</a:t>
            </a:r>
            <a:r>
              <a:rPr lang="ja-JP" altLang="en-US" sz="2400" dirty="0" smtClean="0"/>
              <a:t>は多様な領域分割法を広く浅く紹介した</a:t>
            </a:r>
            <a:endParaRPr lang="en-US" altLang="ja-JP" sz="2400" dirty="0" smtClean="0"/>
          </a:p>
          <a:p>
            <a:pPr lvl="1">
              <a:lnSpc>
                <a:spcPct val="100000"/>
              </a:lnSpc>
              <a:spcBef>
                <a:spcPts val="1800"/>
              </a:spcBef>
            </a:pPr>
            <a:r>
              <a:rPr lang="ja-JP" altLang="en-US" sz="2000" dirty="0" smtClean="0"/>
              <a:t>閾値法、領域成長法、クラスタリング、グラフカット法、動的輪郭モデル、曲面再構成法</a:t>
            </a:r>
            <a:endParaRPr lang="en-US" altLang="ja-JP" sz="2000" dirty="0" smtClean="0"/>
          </a:p>
          <a:p>
            <a:pPr>
              <a:lnSpc>
                <a:spcPct val="100000"/>
              </a:lnSpc>
              <a:spcBef>
                <a:spcPts val="1800"/>
              </a:spcBef>
            </a:pPr>
            <a:r>
              <a:rPr lang="ja-JP" altLang="en-US" sz="2400" dirty="0" smtClean="0"/>
              <a:t>任意</a:t>
            </a:r>
            <a:r>
              <a:rPr lang="ja-JP" altLang="en-US" sz="2400" dirty="0"/>
              <a:t>の画像（写真</a:t>
            </a:r>
            <a:r>
              <a:rPr lang="en-US" altLang="ja-JP" sz="2400" dirty="0"/>
              <a:t>, CT, MRI, </a:t>
            </a:r>
            <a:r>
              <a:rPr lang="ja-JP" altLang="en-US" sz="2400" dirty="0"/>
              <a:t>顕微鏡）、任意の関心領域</a:t>
            </a:r>
            <a:r>
              <a:rPr lang="en-US" altLang="ja-JP" sz="2400" dirty="0"/>
              <a:t>(</a:t>
            </a:r>
            <a:r>
              <a:rPr lang="ja-JP" altLang="en-US" sz="2400" dirty="0"/>
              <a:t>人物、臓器、腫瘍、細胞内小器官</a:t>
            </a:r>
            <a:r>
              <a:rPr lang="en-US" altLang="ja-JP" sz="2400" dirty="0"/>
              <a:t>)</a:t>
            </a:r>
            <a:r>
              <a:rPr lang="ja-JP" altLang="en-US" sz="2400" dirty="0"/>
              <a:t>に対し良い結果を出せる</a:t>
            </a:r>
            <a:r>
              <a:rPr lang="en-US" altLang="ja-JP" sz="2400" dirty="0"/>
              <a:t>『</a:t>
            </a:r>
            <a:r>
              <a:rPr lang="ja-JP" altLang="en-US" sz="2400" dirty="0"/>
              <a:t>オールマイティ</a:t>
            </a:r>
            <a:r>
              <a:rPr lang="en-US" altLang="ja-JP" sz="2400" dirty="0"/>
              <a:t>』</a:t>
            </a:r>
            <a:r>
              <a:rPr lang="ja-JP" altLang="en-US" sz="2400" dirty="0"/>
              <a:t>な領域分割法は未だ実現されていない</a:t>
            </a:r>
            <a:endParaRPr lang="en-US" altLang="ja-JP" sz="2400" dirty="0"/>
          </a:p>
          <a:p>
            <a:pPr>
              <a:lnSpc>
                <a:spcPct val="100000"/>
              </a:lnSpc>
              <a:spcBef>
                <a:spcPts val="1800"/>
              </a:spcBef>
            </a:pPr>
            <a:r>
              <a:rPr lang="ja-JP" altLang="en-US" sz="2400" dirty="0"/>
              <a:t>ユーザは、対象に応じて手法を注意深く選択することが大切</a:t>
            </a:r>
            <a:r>
              <a:rPr lang="en-US" altLang="ja-JP" sz="2400" dirty="0"/>
              <a:t>(</a:t>
            </a:r>
            <a:r>
              <a:rPr lang="ja-JP" altLang="en-US" sz="2400" dirty="0"/>
              <a:t>選択肢が多くあることを知っておくだけでも</a:t>
            </a:r>
            <a:r>
              <a:rPr lang="en-US" altLang="ja-JP" sz="2400" dirty="0" smtClean="0"/>
              <a:t>)</a:t>
            </a:r>
            <a:endParaRPr lang="en-US" altLang="ja-JP" sz="2400" dirty="0"/>
          </a:p>
        </p:txBody>
      </p:sp>
      <p:sp>
        <p:nvSpPr>
          <p:cNvPr id="4" name="スライド番号プレースホルダー 3"/>
          <p:cNvSpPr>
            <a:spLocks noGrp="1"/>
          </p:cNvSpPr>
          <p:nvPr>
            <p:ph type="sldNum" sz="quarter" idx="12"/>
          </p:nvPr>
        </p:nvSpPr>
        <p:spPr/>
        <p:txBody>
          <a:bodyPr/>
          <a:lstStyle/>
          <a:p>
            <a:fld id="{F35DE295-420C-4265-BE54-AE59FA4027A6}" type="slidenum">
              <a:rPr lang="ja-JP" altLang="en-US" smtClean="0"/>
              <a:pPr/>
              <a:t>26</a:t>
            </a:fld>
            <a:endParaRPr lang="ja-JP" altLang="en-US"/>
          </a:p>
        </p:txBody>
      </p:sp>
    </p:spTree>
    <p:extLst>
      <p:ext uri="{BB962C8B-B14F-4D97-AF65-F5344CB8AC3E}">
        <p14:creationId xmlns:p14="http://schemas.microsoft.com/office/powerpoint/2010/main" val="17569842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199" y="607622"/>
            <a:ext cx="11473211" cy="733270"/>
          </a:xfrm>
        </p:spPr>
        <p:txBody>
          <a:bodyPr/>
          <a:lstStyle/>
          <a:p>
            <a:pPr algn="r"/>
            <a:r>
              <a:rPr kumimoji="1" lang="ja-JP" altLang="en-US" b="1" dirty="0" smtClean="0"/>
              <a:t>モーフォロジー演算</a:t>
            </a:r>
            <a:endParaRPr kumimoji="1" lang="ja-JP" altLang="en-US" b="1" dirty="0"/>
          </a:p>
        </p:txBody>
      </p:sp>
      <p:sp>
        <p:nvSpPr>
          <p:cNvPr id="4" name="スライド番号プレースホルダー 3"/>
          <p:cNvSpPr>
            <a:spLocks noGrp="1"/>
          </p:cNvSpPr>
          <p:nvPr>
            <p:ph type="sldNum" sz="quarter" idx="12"/>
          </p:nvPr>
        </p:nvSpPr>
        <p:spPr/>
        <p:txBody>
          <a:bodyPr/>
          <a:lstStyle/>
          <a:p>
            <a:fld id="{F35DE295-420C-4265-BE54-AE59FA4027A6}" type="slidenum">
              <a:rPr lang="ja-JP" altLang="en-US" smtClean="0"/>
              <a:pPr/>
              <a:t>27</a:t>
            </a:fld>
            <a:endParaRPr lang="ja-JP" altLang="en-US"/>
          </a:p>
        </p:txBody>
      </p:sp>
    </p:spTree>
    <p:extLst>
      <p:ext uri="{BB962C8B-B14F-4D97-AF65-F5344CB8AC3E}">
        <p14:creationId xmlns:p14="http://schemas.microsoft.com/office/powerpoint/2010/main" val="37273870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11351" y="124990"/>
            <a:ext cx="8229600" cy="539430"/>
          </a:xfrm>
        </p:spPr>
        <p:txBody>
          <a:bodyPr>
            <a:noAutofit/>
          </a:bodyPr>
          <a:lstStyle/>
          <a:p>
            <a:r>
              <a:rPr lang="ja-JP" altLang="en-US" sz="3200" b="1" dirty="0"/>
              <a:t>モーフォロジー</a:t>
            </a:r>
            <a:r>
              <a:rPr lang="ja-JP" altLang="en-US" sz="3200" b="1" dirty="0" smtClean="0"/>
              <a:t>演算</a:t>
            </a:r>
            <a:endParaRPr lang="ja-JP" altLang="en-US" sz="3200" dirty="0"/>
          </a:p>
        </p:txBody>
      </p:sp>
      <p:sp>
        <p:nvSpPr>
          <p:cNvPr id="3" name="コンテンツ プレースホルダー 2"/>
          <p:cNvSpPr>
            <a:spLocks noGrp="1"/>
          </p:cNvSpPr>
          <p:nvPr>
            <p:ph idx="1"/>
          </p:nvPr>
        </p:nvSpPr>
        <p:spPr>
          <a:xfrm>
            <a:off x="1911352" y="908710"/>
            <a:ext cx="9061449" cy="1070611"/>
          </a:xfrm>
        </p:spPr>
        <p:txBody>
          <a:bodyPr>
            <a:noAutofit/>
          </a:bodyPr>
          <a:lstStyle/>
          <a:p>
            <a:pPr marL="0" indent="0">
              <a:lnSpc>
                <a:spcPts val="3000"/>
              </a:lnSpc>
              <a:buNone/>
            </a:pPr>
            <a:r>
              <a:rPr lang="ja-JP" altLang="en-US" sz="2400" dirty="0"/>
              <a:t>集合論の概念を利用した画像変換法</a:t>
            </a:r>
            <a:endParaRPr lang="en-US" altLang="ja-JP" sz="2400" dirty="0"/>
          </a:p>
          <a:p>
            <a:pPr marL="0" indent="0">
              <a:lnSpc>
                <a:spcPts val="3000"/>
              </a:lnSpc>
              <a:buNone/>
            </a:pPr>
            <a:r>
              <a:rPr lang="ja-JP" altLang="en-US" sz="2400" dirty="0"/>
              <a:t>空隙</a:t>
            </a:r>
            <a:r>
              <a:rPr lang="en-US" altLang="ja-JP" sz="2400" dirty="0"/>
              <a:t>/</a:t>
            </a:r>
            <a:r>
              <a:rPr lang="ja-JP" altLang="en-US" sz="2400" dirty="0"/>
              <a:t>ノイズ除去・背景グラデーション除去などに利用可能</a:t>
            </a:r>
          </a:p>
        </p:txBody>
      </p:sp>
      <p:sp>
        <p:nvSpPr>
          <p:cNvPr id="5" name="正方形/長方形 4"/>
          <p:cNvSpPr/>
          <p:nvPr/>
        </p:nvSpPr>
        <p:spPr>
          <a:xfrm>
            <a:off x="2013785" y="6443867"/>
            <a:ext cx="3018775" cy="369332"/>
          </a:xfrm>
          <a:prstGeom prst="rect">
            <a:avLst/>
          </a:prstGeom>
        </p:spPr>
        <p:txBody>
          <a:bodyPr wrap="none">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Closing: </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領域内の穴を除去</a:t>
            </a:r>
          </a:p>
        </p:txBody>
      </p:sp>
      <p:sp>
        <p:nvSpPr>
          <p:cNvPr id="24" name="正方形/長方形 23"/>
          <p:cNvSpPr/>
          <p:nvPr/>
        </p:nvSpPr>
        <p:spPr>
          <a:xfrm>
            <a:off x="6642100" y="6434330"/>
            <a:ext cx="3539110" cy="369332"/>
          </a:xfrm>
          <a:prstGeom prst="rect">
            <a:avLst/>
          </a:prstGeom>
        </p:spPr>
        <p:txBody>
          <a:bodyPr wrap="none">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Top-hat: </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グラデーションを除去</a:t>
            </a:r>
          </a:p>
        </p:txBody>
      </p:sp>
      <p:grpSp>
        <p:nvGrpSpPr>
          <p:cNvPr id="7" name="グループ化 6"/>
          <p:cNvGrpSpPr/>
          <p:nvPr/>
        </p:nvGrpSpPr>
        <p:grpSpPr>
          <a:xfrm>
            <a:off x="6704021" y="2065624"/>
            <a:ext cx="3592198" cy="1805295"/>
            <a:chOff x="4444289" y="2994318"/>
            <a:chExt cx="1566890" cy="787456"/>
          </a:xfrm>
        </p:grpSpPr>
        <p:pic>
          <p:nvPicPr>
            <p:cNvPr id="14343" name="Picture 7" descr="C:\Users\takashi\Desktop\edgeByDilattionMinusErosion.tif"/>
            <p:cNvPicPr>
              <a:picLocks noChangeAspect="1" noChangeArrowheads="1"/>
            </p:cNvPicPr>
            <p:nvPr/>
          </p:nvPicPr>
          <p:blipFill rotWithShape="1">
            <a:blip r:embed="rId3">
              <a:extLst>
                <a:ext uri="{28A0092B-C50C-407E-A947-70E740481C1C}">
                  <a14:useLocalDpi xmlns:a14="http://schemas.microsoft.com/office/drawing/2010/main" val="0"/>
                </a:ext>
              </a:extLst>
            </a:blip>
            <a:srcRect l="33444" t="51751" r="28524"/>
            <a:stretch/>
          </p:blipFill>
          <p:spPr bwMode="auto">
            <a:xfrm>
              <a:off x="5291026" y="2995579"/>
              <a:ext cx="720153" cy="786195"/>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C:\Users\takashi\Desktop\講義_北大2013\2013後期\sample1gray.bmp"/>
            <p:cNvPicPr>
              <a:picLocks noChangeAspect="1" noChangeArrowheads="1"/>
            </p:cNvPicPr>
            <p:nvPr/>
          </p:nvPicPr>
          <p:blipFill rotWithShape="1">
            <a:blip r:embed="rId4">
              <a:extLst>
                <a:ext uri="{28A0092B-C50C-407E-A947-70E740481C1C}">
                  <a14:useLocalDpi xmlns:a14="http://schemas.microsoft.com/office/drawing/2010/main" val="0"/>
                </a:ext>
              </a:extLst>
            </a:blip>
            <a:srcRect l="34181" t="51963" r="28524"/>
            <a:stretch/>
          </p:blipFill>
          <p:spPr bwMode="auto">
            <a:xfrm>
              <a:off x="4444289" y="2994318"/>
              <a:ext cx="710459" cy="787456"/>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正方形/長方形 27"/>
          <p:cNvSpPr/>
          <p:nvPr/>
        </p:nvSpPr>
        <p:spPr>
          <a:xfrm>
            <a:off x="7021101" y="3878038"/>
            <a:ext cx="3219151" cy="369332"/>
          </a:xfrm>
          <a:prstGeom prst="rect">
            <a:avLst/>
          </a:prstGeom>
        </p:spPr>
        <p:txBody>
          <a:bodyPr wrap="none">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Dilation-Erosion</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で</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Edge</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抽出</a:t>
            </a:r>
          </a:p>
        </p:txBody>
      </p:sp>
      <p:grpSp>
        <p:nvGrpSpPr>
          <p:cNvPr id="11" name="グループ化 10"/>
          <p:cNvGrpSpPr/>
          <p:nvPr/>
        </p:nvGrpSpPr>
        <p:grpSpPr>
          <a:xfrm>
            <a:off x="6702207" y="4308524"/>
            <a:ext cx="3595829" cy="2033364"/>
            <a:chOff x="918822" y="2640325"/>
            <a:chExt cx="6605021" cy="3734998"/>
          </a:xfrm>
        </p:grpSpPr>
        <p:pic>
          <p:nvPicPr>
            <p:cNvPr id="9" name="図 8"/>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539661" y="2640325"/>
              <a:ext cx="2984182" cy="3734998"/>
            </a:xfrm>
            <a:prstGeom prst="rect">
              <a:avLst/>
            </a:prstGeom>
          </p:spPr>
        </p:pic>
        <p:pic>
          <p:nvPicPr>
            <p:cNvPr id="10" name="図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822" y="2640325"/>
              <a:ext cx="2978303" cy="3727642"/>
            </a:xfrm>
            <a:prstGeom prst="rect">
              <a:avLst/>
            </a:prstGeom>
          </p:spPr>
        </p:pic>
      </p:grpSp>
      <p:sp>
        <p:nvSpPr>
          <p:cNvPr id="16" name="正方形/長方形 15"/>
          <p:cNvSpPr/>
          <p:nvPr/>
        </p:nvSpPr>
        <p:spPr>
          <a:xfrm>
            <a:off x="1950285" y="3886711"/>
            <a:ext cx="3143809" cy="369332"/>
          </a:xfrm>
          <a:prstGeom prst="rect">
            <a:avLst/>
          </a:prstGeom>
        </p:spPr>
        <p:txBody>
          <a:bodyPr wrap="none">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Opening: </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細かなごみを除去</a:t>
            </a:r>
          </a:p>
        </p:txBody>
      </p:sp>
      <p:grpSp>
        <p:nvGrpSpPr>
          <p:cNvPr id="14" name="グループ化 13"/>
          <p:cNvGrpSpPr/>
          <p:nvPr/>
        </p:nvGrpSpPr>
        <p:grpSpPr>
          <a:xfrm>
            <a:off x="2026484" y="2001950"/>
            <a:ext cx="3830977" cy="1868969"/>
            <a:chOff x="1923829" y="314325"/>
            <a:chExt cx="12520960" cy="6286500"/>
          </a:xfrm>
        </p:grpSpPr>
        <p:pic>
          <p:nvPicPr>
            <p:cNvPr id="15" name="図 14"/>
            <p:cNvPicPr>
              <a:picLocks noChangeAspect="1"/>
            </p:cNvPicPr>
            <p:nvPr/>
          </p:nvPicPr>
          <p:blipFill>
            <a:blip r:embed="rId8"/>
            <a:stretch>
              <a:fillRect/>
            </a:stretch>
          </p:blipFill>
          <p:spPr>
            <a:xfrm>
              <a:off x="1923829" y="319933"/>
              <a:ext cx="6196012" cy="6280888"/>
            </a:xfrm>
            <a:prstGeom prst="rect">
              <a:avLst/>
            </a:prstGeom>
          </p:spPr>
        </p:pic>
        <p:pic>
          <p:nvPicPr>
            <p:cNvPr id="17" name="図 16"/>
            <p:cNvPicPr>
              <a:picLocks noChangeAspect="1"/>
            </p:cNvPicPr>
            <p:nvPr/>
          </p:nvPicPr>
          <p:blipFill>
            <a:blip r:embed="rId9"/>
            <a:stretch>
              <a:fillRect/>
            </a:stretch>
          </p:blipFill>
          <p:spPr>
            <a:xfrm>
              <a:off x="8586915" y="314325"/>
              <a:ext cx="5857874" cy="6286500"/>
            </a:xfrm>
            <a:prstGeom prst="rect">
              <a:avLst/>
            </a:prstGeom>
          </p:spPr>
        </p:pic>
      </p:grpSp>
      <p:grpSp>
        <p:nvGrpSpPr>
          <p:cNvPr id="18" name="グループ化 17"/>
          <p:cNvGrpSpPr/>
          <p:nvPr/>
        </p:nvGrpSpPr>
        <p:grpSpPr>
          <a:xfrm>
            <a:off x="2026485" y="4520885"/>
            <a:ext cx="3830977" cy="1897441"/>
            <a:chOff x="5095664" y="4449950"/>
            <a:chExt cx="3551534" cy="1646690"/>
          </a:xfrm>
        </p:grpSpPr>
        <p:pic>
          <p:nvPicPr>
            <p:cNvPr id="20" name="図 19"/>
            <p:cNvPicPr>
              <a:picLocks noChangeAspect="1"/>
            </p:cNvPicPr>
            <p:nvPr/>
          </p:nvPicPr>
          <p:blipFill>
            <a:blip r:embed="rId10"/>
            <a:stretch>
              <a:fillRect/>
            </a:stretch>
          </p:blipFill>
          <p:spPr>
            <a:xfrm>
              <a:off x="5095664" y="4457001"/>
              <a:ext cx="1718777" cy="1639639"/>
            </a:xfrm>
            <a:prstGeom prst="rect">
              <a:avLst/>
            </a:prstGeom>
          </p:spPr>
        </p:pic>
        <p:pic>
          <p:nvPicPr>
            <p:cNvPr id="21" name="図 20"/>
            <p:cNvPicPr>
              <a:picLocks noChangeAspect="1"/>
            </p:cNvPicPr>
            <p:nvPr/>
          </p:nvPicPr>
          <p:blipFill>
            <a:blip r:embed="rId11"/>
            <a:stretch>
              <a:fillRect/>
            </a:stretch>
          </p:blipFill>
          <p:spPr>
            <a:xfrm>
              <a:off x="6925949" y="4449950"/>
              <a:ext cx="1721249" cy="1637165"/>
            </a:xfrm>
            <a:prstGeom prst="rect">
              <a:avLst/>
            </a:prstGeom>
          </p:spPr>
        </p:pic>
      </p:grpSp>
    </p:spTree>
    <p:extLst>
      <p:ext uri="{BB962C8B-B14F-4D97-AF65-F5344CB8AC3E}">
        <p14:creationId xmlns:p14="http://schemas.microsoft.com/office/powerpoint/2010/main" val="103954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124990"/>
            <a:ext cx="8229600" cy="539430"/>
          </a:xfrm>
        </p:spPr>
        <p:txBody>
          <a:bodyPr>
            <a:noAutofit/>
          </a:bodyPr>
          <a:lstStyle/>
          <a:p>
            <a:pPr algn="ctr"/>
            <a:r>
              <a:rPr lang="ja-JP" altLang="en-US" sz="3200" b="1" dirty="0"/>
              <a:t>モーフォロジー演算</a:t>
            </a:r>
            <a:endParaRPr lang="ja-JP" altLang="en-US" sz="3200" dirty="0"/>
          </a:p>
        </p:txBody>
      </p:sp>
      <p:pic>
        <p:nvPicPr>
          <p:cNvPr id="13314" name="Picture 2" descr="http://upload.wikimedia.org/wikipedia/commons/8/8d/Dilation.png"/>
          <p:cNvPicPr>
            <a:picLocks noChangeAspect="1" noChangeArrowheads="1"/>
          </p:cNvPicPr>
          <p:nvPr/>
        </p:nvPicPr>
        <p:blipFill rotWithShape="1">
          <a:blip r:embed="rId3">
            <a:extLst>
              <a:ext uri="{28A0092B-C50C-407E-A947-70E740481C1C}">
                <a14:useLocalDpi xmlns:a14="http://schemas.microsoft.com/office/drawing/2010/main" val="0"/>
              </a:ext>
            </a:extLst>
          </a:blip>
          <a:srcRect l="5452" t="7306" r="8892" b="10023"/>
          <a:stretch/>
        </p:blipFill>
        <p:spPr bwMode="auto">
          <a:xfrm>
            <a:off x="2645634" y="2971649"/>
            <a:ext cx="2120911" cy="2018062"/>
          </a:xfrm>
          <a:prstGeom prst="rect">
            <a:avLst/>
          </a:prstGeom>
          <a:noFill/>
          <a:extLst>
            <a:ext uri="{909E8E84-426E-40DD-AFC4-6F175D3DCCD1}">
              <a14:hiddenFill xmlns:a14="http://schemas.microsoft.com/office/drawing/2010/main">
                <a:solidFill>
                  <a:srgbClr val="FFFFFF"/>
                </a:solidFill>
              </a14:hiddenFill>
            </a:ext>
          </a:extLst>
        </p:spPr>
      </p:pic>
      <p:sp>
        <p:nvSpPr>
          <p:cNvPr id="309" name="正方形/長方形 308"/>
          <p:cNvSpPr/>
          <p:nvPr/>
        </p:nvSpPr>
        <p:spPr>
          <a:xfrm>
            <a:off x="3035061" y="894008"/>
            <a:ext cx="1342056" cy="1322025"/>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314" name="グループ化 313"/>
          <p:cNvGrpSpPr/>
          <p:nvPr/>
        </p:nvGrpSpPr>
        <p:grpSpPr>
          <a:xfrm>
            <a:off x="7588041" y="1484819"/>
            <a:ext cx="519906" cy="519906"/>
            <a:chOff x="2733675" y="3616325"/>
            <a:chExt cx="519906" cy="519906"/>
          </a:xfrm>
        </p:grpSpPr>
        <p:sp>
          <p:nvSpPr>
            <p:cNvPr id="315" name="円/楕円 314"/>
            <p:cNvSpPr/>
            <p:nvPr/>
          </p:nvSpPr>
          <p:spPr>
            <a:xfrm>
              <a:off x="2733675" y="3616325"/>
              <a:ext cx="519906" cy="51990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6" name="円/楕円 315"/>
            <p:cNvSpPr/>
            <p:nvPr/>
          </p:nvSpPr>
          <p:spPr>
            <a:xfrm>
              <a:off x="2970769" y="3853419"/>
              <a:ext cx="45719" cy="45719"/>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313" name="テキスト ボックス 312"/>
          <p:cNvSpPr txBox="1"/>
          <p:nvPr/>
        </p:nvSpPr>
        <p:spPr>
          <a:xfrm>
            <a:off x="2414127" y="2341951"/>
            <a:ext cx="2638864" cy="400110"/>
          </a:xfrm>
          <a:prstGeom prst="rect">
            <a:avLst/>
          </a:prstGeom>
          <a:noFill/>
        </p:spPr>
        <p:txBody>
          <a:bodyPr wrap="none" rtlCol="0">
            <a:spAutoFit/>
          </a:bodyPr>
          <a:lstStyle/>
          <a:p>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集合</a:t>
            </a:r>
            <a:r>
              <a:rPr lang="en-US" altLang="ja-JP" sz="2000" b="1" dirty="0">
                <a:latin typeface="メイリオ" panose="020B0604030504040204" pitchFamily="50" charset="-128"/>
                <a:ea typeface="メイリオ" panose="020B0604030504040204" pitchFamily="50" charset="-128"/>
                <a:cs typeface="メイリオ" panose="020B0604030504040204" pitchFamily="50" charset="-128"/>
              </a:rPr>
              <a:t>A</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入力</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値画像</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8" name="テキスト ボックス 317"/>
          <p:cNvSpPr txBox="1"/>
          <p:nvPr/>
        </p:nvSpPr>
        <p:spPr>
          <a:xfrm>
            <a:off x="6058956" y="2327853"/>
            <a:ext cx="3470822" cy="400110"/>
          </a:xfrm>
          <a:prstGeom prst="rect">
            <a:avLst/>
          </a:prstGeom>
          <a:noFill/>
        </p:spPr>
        <p:txBody>
          <a:bodyPr wrap="none" rtlCol="0">
            <a:spAutoFit/>
          </a:bodyPr>
          <a:lstStyle/>
          <a:p>
            <a:pPr algn="ct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集合</a:t>
            </a:r>
            <a:r>
              <a:rPr lang="en-US" altLang="ja-JP" sz="2000" b="1" dirty="0">
                <a:latin typeface="メイリオ" panose="020B0604030504040204" pitchFamily="50" charset="-128"/>
                <a:ea typeface="メイリオ" panose="020B0604030504040204" pitchFamily="50" charset="-128"/>
                <a:cs typeface="メイリオ" panose="020B0604030504040204" pitchFamily="50" charset="-128"/>
              </a:rPr>
              <a:t>B</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 (Structure Element)</a:t>
            </a: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mc:AlternateContent xmlns:mc="http://schemas.openxmlformats.org/markup-compatibility/2006" xmlns:a14="http://schemas.microsoft.com/office/drawing/2010/main">
        <mc:Choice Requires="a14">
          <p:sp>
            <p:nvSpPr>
              <p:cNvPr id="319" name="テキスト ボックス 318"/>
              <p:cNvSpPr txBox="1"/>
              <p:nvPr/>
            </p:nvSpPr>
            <p:spPr>
              <a:xfrm>
                <a:off x="1706006" y="5027435"/>
                <a:ext cx="4196533" cy="1384995"/>
              </a:xfrm>
              <a:prstGeom prst="rect">
                <a:avLst/>
              </a:prstGeom>
              <a:noFill/>
            </p:spPr>
            <p:txBody>
              <a:bodyPr wrap="none" rtlCol="0">
                <a:spAutoFit/>
              </a:bodyPr>
              <a:lstStyle/>
              <a:p>
                <a:pPr algn="ct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Dilation (</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膨張</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 </a:t>
                </a:r>
              </a:p>
              <a:p>
                <a14:m>
                  <m:oMath xmlns:m="http://schemas.openxmlformats.org/officeDocument/2006/math">
                    <m:r>
                      <a:rPr lang="en-US" altLang="ja-JP" sz="2000" b="1">
                        <a:latin typeface="Cambria Math"/>
                        <a:cs typeface="Times New Roman" panose="02020603050405020304" pitchFamily="18" charset="0"/>
                      </a:rPr>
                      <m:t>𝐀</m:t>
                    </m:r>
                    <m:r>
                      <a:rPr lang="en-US" altLang="ja-JP" sz="2000" i="1">
                        <a:latin typeface="Cambria Math"/>
                        <a:ea typeface="Cambria Math"/>
                        <a:cs typeface="Times New Roman" panose="02020603050405020304" pitchFamily="18" charset="0"/>
                      </a:rPr>
                      <m:t>⊕</m:t>
                    </m:r>
                    <m:r>
                      <a:rPr lang="en-US" altLang="ja-JP" sz="2000" b="1">
                        <a:latin typeface="Cambria Math"/>
                        <a:ea typeface="Cambria Math"/>
                        <a:cs typeface="Times New Roman" panose="02020603050405020304" pitchFamily="18" charset="0"/>
                      </a:rPr>
                      <m:t>𝐁</m:t>
                    </m:r>
                    <m:r>
                      <a:rPr lang="en-US" altLang="ja-JP" sz="2000">
                        <a:latin typeface="Cambria Math"/>
                        <a:ea typeface="Cambria Math"/>
                        <a:cs typeface="Times New Roman" panose="02020603050405020304" pitchFamily="18" charset="0"/>
                      </a:rPr>
                      <m:t>=</m:t>
                    </m:r>
                    <m:d>
                      <m:dPr>
                        <m:begChr m:val="{"/>
                        <m:endChr m:val="|"/>
                        <m:ctrlPr>
                          <a:rPr lang="en-US" altLang="ja-JP" sz="2000" b="1" i="1">
                            <a:latin typeface="Cambria Math" panose="02040503050406030204" pitchFamily="18" charset="0"/>
                            <a:ea typeface="Cambria Math"/>
                            <a:cs typeface="Times New Roman" panose="02020603050405020304" pitchFamily="18" charset="0"/>
                          </a:rPr>
                        </m:ctrlPr>
                      </m:dPr>
                      <m:e>
                        <m:r>
                          <a:rPr lang="en-US" altLang="ja-JP" sz="2000" b="1">
                            <a:latin typeface="Cambria Math"/>
                            <a:ea typeface="Cambria Math"/>
                            <a:cs typeface="Times New Roman" panose="02020603050405020304" pitchFamily="18" charset="0"/>
                          </a:rPr>
                          <m:t>𝐜</m:t>
                        </m:r>
                      </m:e>
                    </m:d>
                    <m:r>
                      <a:rPr lang="en-US" altLang="ja-JP" sz="2000" b="1">
                        <a:latin typeface="Cambria Math"/>
                        <a:ea typeface="Cambria Math"/>
                        <a:cs typeface="Times New Roman" panose="02020603050405020304" pitchFamily="18" charset="0"/>
                      </a:rPr>
                      <m:t>𝐜</m:t>
                    </m:r>
                    <m:r>
                      <a:rPr lang="en-US" altLang="ja-JP" sz="2000" b="1">
                        <a:latin typeface="Cambria Math"/>
                        <a:ea typeface="Cambria Math"/>
                        <a:cs typeface="Times New Roman" panose="02020603050405020304" pitchFamily="18" charset="0"/>
                      </a:rPr>
                      <m:t>=</m:t>
                    </m:r>
                    <m:r>
                      <a:rPr lang="en-US" altLang="ja-JP" sz="2000" b="1">
                        <a:latin typeface="Cambria Math"/>
                        <a:ea typeface="Cambria Math"/>
                        <a:cs typeface="Times New Roman" panose="02020603050405020304" pitchFamily="18" charset="0"/>
                      </a:rPr>
                      <m:t>𝐚</m:t>
                    </m:r>
                    <m:r>
                      <a:rPr lang="en-US" altLang="ja-JP" sz="2000" b="1">
                        <a:latin typeface="Cambria Math"/>
                        <a:ea typeface="Cambria Math"/>
                        <a:cs typeface="Times New Roman" panose="02020603050405020304" pitchFamily="18" charset="0"/>
                      </a:rPr>
                      <m:t>+</m:t>
                    </m:r>
                    <m:r>
                      <a:rPr lang="en-US" altLang="ja-JP" sz="2000" b="1">
                        <a:latin typeface="Cambria Math"/>
                        <a:ea typeface="Cambria Math"/>
                        <a:cs typeface="Times New Roman" panose="02020603050405020304" pitchFamily="18" charset="0"/>
                      </a:rPr>
                      <m:t>𝐛</m:t>
                    </m:r>
                    <m:r>
                      <a:rPr lang="en-US" altLang="ja-JP" sz="2000" b="1">
                        <a:latin typeface="Cambria Math"/>
                        <a:ea typeface="Cambria Math"/>
                        <a:cs typeface="Times New Roman" panose="02020603050405020304" pitchFamily="18" charset="0"/>
                      </a:rPr>
                      <m:t>,</m:t>
                    </m:r>
                    <m:r>
                      <a:rPr lang="en-US" altLang="ja-JP" sz="2000" b="1">
                        <a:latin typeface="Cambria Math"/>
                        <a:ea typeface="Cambria Math"/>
                        <a:cs typeface="Times New Roman" panose="02020603050405020304" pitchFamily="18" charset="0"/>
                      </a:rPr>
                      <m:t>𝐛</m:t>
                    </m:r>
                    <m:r>
                      <a:rPr lang="en-US" altLang="ja-JP" sz="2000" b="1">
                        <a:latin typeface="Cambria Math"/>
                        <a:ea typeface="Cambria Math"/>
                        <a:cs typeface="Times New Roman" panose="02020603050405020304" pitchFamily="18" charset="0"/>
                      </a:rPr>
                      <m:t>∈</m:t>
                    </m:r>
                    <m:r>
                      <a:rPr lang="en-US" altLang="ja-JP" sz="2000" b="1">
                        <a:latin typeface="Cambria Math"/>
                        <a:ea typeface="Cambria Math"/>
                        <a:cs typeface="Times New Roman" panose="02020603050405020304" pitchFamily="18" charset="0"/>
                      </a:rPr>
                      <m:t>𝐁</m:t>
                    </m:r>
                    <m:r>
                      <a:rPr lang="en-US" altLang="ja-JP" sz="2000" b="1">
                        <a:latin typeface="Cambria Math"/>
                        <a:ea typeface="Cambria Math"/>
                        <a:cs typeface="Times New Roman" panose="02020603050405020304" pitchFamily="18" charset="0"/>
                      </a:rPr>
                      <m:t>,</m:t>
                    </m:r>
                    <m:r>
                      <a:rPr lang="en-US" altLang="ja-JP" sz="2000" b="1">
                        <a:latin typeface="Cambria Math"/>
                        <a:ea typeface="Cambria Math"/>
                        <a:cs typeface="Times New Roman" panose="02020603050405020304" pitchFamily="18" charset="0"/>
                      </a:rPr>
                      <m:t>𝐚</m:t>
                    </m:r>
                    <m:r>
                      <a:rPr lang="en-US" altLang="ja-JP" sz="2000" b="1">
                        <a:latin typeface="Cambria Math"/>
                        <a:ea typeface="Cambria Math"/>
                        <a:cs typeface="Times New Roman" panose="02020603050405020304" pitchFamily="18" charset="0"/>
                      </a:rPr>
                      <m:t>∈</m:t>
                    </m:r>
                    <m:r>
                      <a:rPr lang="en-US" altLang="ja-JP" sz="2000" b="1">
                        <a:latin typeface="Cambria Math"/>
                        <a:ea typeface="Cambria Math"/>
                        <a:cs typeface="Times New Roman" panose="02020603050405020304" pitchFamily="18" charset="0"/>
                      </a:rPr>
                      <m:t>𝐀</m:t>
                    </m:r>
                    <m:r>
                      <a:rPr lang="en-US" altLang="ja-JP" sz="2000" i="1">
                        <a:latin typeface="Cambria Math"/>
                        <a:ea typeface="Cambria Math"/>
                        <a:cs typeface="Times New Roman" panose="02020603050405020304" pitchFamily="18" charset="0"/>
                      </a:rPr>
                      <m:t>}</m:t>
                    </m:r>
                  </m:oMath>
                </a14:m>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 </a:t>
                </a:r>
              </a:p>
              <a:p>
                <a:r>
                  <a:rPr lang="en-US" altLang="ja-JP" sz="2000" b="1" dirty="0">
                    <a:latin typeface="メイリオ" panose="020B0604030504040204" pitchFamily="50" charset="-128"/>
                    <a:ea typeface="メイリオ" panose="020B0604030504040204" pitchFamily="50" charset="-128"/>
                    <a:cs typeface="メイリオ" panose="020B0604030504040204" pitchFamily="50" charset="-128"/>
                  </a:rPr>
                  <a:t>B</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の原点を</a:t>
                </a:r>
                <a:r>
                  <a:rPr lang="en-US" altLang="ja-JP" sz="2000" b="1" dirty="0">
                    <a:latin typeface="メイリオ" panose="020B0604030504040204" pitchFamily="50" charset="-128"/>
                    <a:ea typeface="メイリオ" panose="020B0604030504040204" pitchFamily="50" charset="-128"/>
                    <a:cs typeface="メイリオ" panose="020B0604030504040204" pitchFamily="50" charset="-128"/>
                  </a:rPr>
                  <a:t>A</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内で動かしたとき</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2000" b="1" dirty="0">
                    <a:latin typeface="メイリオ" panose="020B0604030504040204" pitchFamily="50" charset="-128"/>
                    <a:ea typeface="メイリオ" panose="020B0604030504040204" pitchFamily="50" charset="-128"/>
                    <a:cs typeface="メイリオ" panose="020B0604030504040204" pitchFamily="50" charset="-128"/>
                  </a:rPr>
                  <a:t>B</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が描く図形</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 </a:t>
                </a: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319" name="テキスト ボックス 318"/>
              <p:cNvSpPr txBox="1">
                <a:spLocks noRot="1" noChangeAspect="1" noMove="1" noResize="1" noEditPoints="1" noAdjustHandles="1" noChangeArrowheads="1" noChangeShapeType="1" noTextEdit="1"/>
              </p:cNvSpPr>
              <p:nvPr/>
            </p:nvSpPr>
            <p:spPr>
              <a:xfrm>
                <a:off x="182005" y="5027434"/>
                <a:ext cx="4196533" cy="1384995"/>
              </a:xfrm>
              <a:prstGeom prst="rect">
                <a:avLst/>
              </a:prstGeom>
              <a:blipFill rotWithShape="0">
                <a:blip r:embed="rId4"/>
                <a:stretch>
                  <a:fillRect l="-1599" t="-3524" b="-660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21" name="テキスト ボックス 320"/>
              <p:cNvSpPr txBox="1"/>
              <p:nvPr/>
            </p:nvSpPr>
            <p:spPr>
              <a:xfrm>
                <a:off x="6130673" y="5027435"/>
                <a:ext cx="4392549" cy="1384995"/>
              </a:xfrm>
              <a:prstGeom prst="rect">
                <a:avLst/>
              </a:prstGeom>
              <a:noFill/>
            </p:spPr>
            <p:txBody>
              <a:bodyPr wrap="none" rtlCol="0">
                <a:spAutoFit/>
              </a:bodyPr>
              <a:lstStyle/>
              <a:p>
                <a:pPr algn="ct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Erosion (</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収縮</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a:t>
                </a:r>
              </a:p>
              <a:p>
                <a14:m>
                  <m:oMath xmlns:m="http://schemas.openxmlformats.org/officeDocument/2006/math">
                    <m:r>
                      <a:rPr lang="en-US" altLang="ja-JP" sz="2000" b="1">
                        <a:latin typeface="Cambria Math"/>
                        <a:cs typeface="Times New Roman" panose="02020603050405020304" pitchFamily="18" charset="0"/>
                      </a:rPr>
                      <m:t>𝐀</m:t>
                    </m:r>
                    <m:r>
                      <a:rPr lang="en-US" altLang="ja-JP" sz="2000" i="1">
                        <a:latin typeface="Cambria Math"/>
                        <a:ea typeface="Cambria Math"/>
                        <a:cs typeface="Times New Roman" panose="02020603050405020304" pitchFamily="18" charset="0"/>
                      </a:rPr>
                      <m:t>⊝</m:t>
                    </m:r>
                    <m:r>
                      <a:rPr lang="en-US" altLang="ja-JP" sz="2000" b="1">
                        <a:latin typeface="Cambria Math"/>
                        <a:ea typeface="Cambria Math"/>
                        <a:cs typeface="Times New Roman" panose="02020603050405020304" pitchFamily="18" charset="0"/>
                      </a:rPr>
                      <m:t>𝐁</m:t>
                    </m:r>
                    <m:r>
                      <a:rPr lang="en-US" altLang="ja-JP" sz="2000">
                        <a:latin typeface="Cambria Math"/>
                        <a:ea typeface="Cambria Math"/>
                        <a:cs typeface="Times New Roman" panose="02020603050405020304" pitchFamily="18" charset="0"/>
                      </a:rPr>
                      <m:t>=</m:t>
                    </m:r>
                    <m:d>
                      <m:dPr>
                        <m:begChr m:val="{"/>
                        <m:endChr m:val="|"/>
                        <m:ctrlPr>
                          <a:rPr lang="en-US" altLang="ja-JP" sz="2000" b="1" i="1">
                            <a:latin typeface="Cambria Math" panose="02040503050406030204" pitchFamily="18" charset="0"/>
                            <a:ea typeface="Cambria Math"/>
                            <a:cs typeface="Times New Roman" panose="02020603050405020304" pitchFamily="18" charset="0"/>
                          </a:rPr>
                        </m:ctrlPr>
                      </m:dPr>
                      <m:e>
                        <m:r>
                          <a:rPr lang="en-US" altLang="ja-JP" sz="2000" b="1">
                            <a:latin typeface="Cambria Math"/>
                            <a:ea typeface="Cambria Math"/>
                            <a:cs typeface="Times New Roman" panose="02020603050405020304" pitchFamily="18" charset="0"/>
                          </a:rPr>
                          <m:t>𝐜</m:t>
                        </m:r>
                      </m:e>
                    </m:d>
                    <m:r>
                      <a:rPr lang="en-US" altLang="ja-JP" sz="2000" b="1">
                        <a:latin typeface="Cambria Math"/>
                        <a:ea typeface="Cambria Math"/>
                        <a:cs typeface="Times New Roman" panose="02020603050405020304" pitchFamily="18" charset="0"/>
                      </a:rPr>
                      <m:t>𝐜</m:t>
                    </m:r>
                    <m:r>
                      <a:rPr lang="en-US" altLang="ja-JP" sz="2000" b="1">
                        <a:latin typeface="Cambria Math"/>
                        <a:ea typeface="Cambria Math"/>
                        <a:cs typeface="Times New Roman" panose="02020603050405020304" pitchFamily="18" charset="0"/>
                      </a:rPr>
                      <m:t>+</m:t>
                    </m:r>
                    <m:r>
                      <a:rPr lang="en-US" altLang="ja-JP" sz="2000" b="1">
                        <a:latin typeface="Cambria Math"/>
                        <a:ea typeface="Cambria Math"/>
                        <a:cs typeface="Times New Roman" panose="02020603050405020304" pitchFamily="18" charset="0"/>
                      </a:rPr>
                      <m:t>𝐛</m:t>
                    </m:r>
                    <m:r>
                      <a:rPr lang="en-US" altLang="ja-JP" sz="2000" b="1">
                        <a:latin typeface="Cambria Math"/>
                        <a:ea typeface="Cambria Math"/>
                        <a:cs typeface="Times New Roman" panose="02020603050405020304" pitchFamily="18" charset="0"/>
                      </a:rPr>
                      <m:t>∈</m:t>
                    </m:r>
                    <m:r>
                      <a:rPr lang="en-US" altLang="ja-JP" sz="2000" b="1">
                        <a:latin typeface="Cambria Math"/>
                        <a:ea typeface="Cambria Math"/>
                        <a:cs typeface="Times New Roman" panose="02020603050405020304" pitchFamily="18" charset="0"/>
                      </a:rPr>
                      <m:t>𝐀</m:t>
                    </m:r>
                    <m:r>
                      <a:rPr lang="en-US" altLang="ja-JP" sz="2000" i="1">
                        <a:latin typeface="Cambria Math"/>
                        <a:ea typeface="Cambria Math"/>
                        <a:cs typeface="Times New Roman" panose="02020603050405020304" pitchFamily="18" charset="0"/>
                      </a:rPr>
                      <m:t>,∀</m:t>
                    </m:r>
                    <m:r>
                      <a:rPr lang="en-US" altLang="ja-JP" sz="2000" b="1">
                        <a:latin typeface="Cambria Math"/>
                        <a:ea typeface="Cambria Math"/>
                        <a:cs typeface="Times New Roman" panose="02020603050405020304" pitchFamily="18" charset="0"/>
                      </a:rPr>
                      <m:t>𝐛</m:t>
                    </m:r>
                    <m:r>
                      <a:rPr lang="en-US" altLang="ja-JP" sz="2000" b="1">
                        <a:latin typeface="Cambria Math"/>
                        <a:ea typeface="Cambria Math"/>
                        <a:cs typeface="Times New Roman" panose="02020603050405020304" pitchFamily="18" charset="0"/>
                      </a:rPr>
                      <m:t>∈</m:t>
                    </m:r>
                    <m:r>
                      <a:rPr lang="en-US" altLang="ja-JP" sz="2000" b="1">
                        <a:latin typeface="Cambria Math"/>
                        <a:ea typeface="Cambria Math"/>
                        <a:cs typeface="Times New Roman" panose="02020603050405020304" pitchFamily="18" charset="0"/>
                      </a:rPr>
                      <m:t>𝐁</m:t>
                    </m:r>
                    <m:r>
                      <a:rPr lang="en-US" altLang="ja-JP" sz="2000" i="1">
                        <a:latin typeface="Cambria Math"/>
                        <a:ea typeface="Cambria Math"/>
                        <a:cs typeface="Times New Roman" panose="02020603050405020304" pitchFamily="18" charset="0"/>
                      </a:rPr>
                      <m:t>}</m:t>
                    </m:r>
                  </m:oMath>
                </a14:m>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2000" b="1" dirty="0">
                    <a:latin typeface="メイリオ" panose="020B0604030504040204" pitchFamily="50" charset="-128"/>
                    <a:ea typeface="メイリオ" panose="020B0604030504040204" pitchFamily="50" charset="-128"/>
                    <a:cs typeface="メイリオ" panose="020B0604030504040204" pitchFamily="50" charset="-128"/>
                  </a:rPr>
                  <a:t>B</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全体が</a:t>
                </a:r>
                <a:r>
                  <a:rPr lang="en-US" altLang="ja-JP" sz="2000" b="1" dirty="0">
                    <a:latin typeface="メイリオ" panose="020B0604030504040204" pitchFamily="50" charset="-128"/>
                    <a:ea typeface="メイリオ" panose="020B0604030504040204" pitchFamily="50" charset="-128"/>
                    <a:cs typeface="メイリオ" panose="020B0604030504040204" pitchFamily="50" charset="-128"/>
                  </a:rPr>
                  <a:t>A</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に含まれるよう</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2000" b="1" dirty="0">
                    <a:latin typeface="メイリオ" panose="020B0604030504040204" pitchFamily="50" charset="-128"/>
                    <a:ea typeface="メイリオ" panose="020B0604030504040204" pitchFamily="50" charset="-128"/>
                    <a:cs typeface="メイリオ" panose="020B0604030504040204" pitchFamily="50" charset="-128"/>
                  </a:rPr>
                  <a:t>B</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を動かしたとき</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B</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の原点が描く図形</a:t>
                </a:r>
              </a:p>
            </p:txBody>
          </p:sp>
        </mc:Choice>
        <mc:Fallback xmlns="">
          <p:sp>
            <p:nvSpPr>
              <p:cNvPr id="321" name="テキスト ボックス 320"/>
              <p:cNvSpPr txBox="1">
                <a:spLocks noRot="1" noChangeAspect="1" noMove="1" noResize="1" noEditPoints="1" noAdjustHandles="1" noChangeArrowheads="1" noChangeShapeType="1" noTextEdit="1"/>
              </p:cNvSpPr>
              <p:nvPr/>
            </p:nvSpPr>
            <p:spPr>
              <a:xfrm>
                <a:off x="4606672" y="5027434"/>
                <a:ext cx="4392549" cy="1384995"/>
              </a:xfrm>
              <a:prstGeom prst="rect">
                <a:avLst/>
              </a:prstGeom>
              <a:blipFill rotWithShape="0">
                <a:blip r:embed="rId5"/>
                <a:stretch>
                  <a:fillRect l="-1528" t="-3524" r="-972" b="-6608"/>
                </a:stretch>
              </a:blipFill>
            </p:spPr>
            <p:txBody>
              <a:bodyPr/>
              <a:lstStyle/>
              <a:p>
                <a:r>
                  <a:rPr lang="ja-JP" altLang="en-US">
                    <a:noFill/>
                  </a:rPr>
                  <a:t> </a:t>
                </a:r>
              </a:p>
            </p:txBody>
          </p:sp>
        </mc:Fallback>
      </mc:AlternateContent>
      <p:pic>
        <p:nvPicPr>
          <p:cNvPr id="13316" name="Picture 4" descr="http://upload.wikimedia.org/wikipedia/commons/3/3a/Erosion.png"/>
          <p:cNvPicPr>
            <a:picLocks noChangeAspect="1" noChangeArrowheads="1"/>
          </p:cNvPicPr>
          <p:nvPr/>
        </p:nvPicPr>
        <p:blipFill rotWithShape="1">
          <a:blip r:embed="rId6">
            <a:extLst>
              <a:ext uri="{28A0092B-C50C-407E-A947-70E740481C1C}">
                <a14:useLocalDpi xmlns:a14="http://schemas.microsoft.com/office/drawing/2010/main" val="0"/>
              </a:ext>
            </a:extLst>
          </a:blip>
          <a:srcRect l="19184" t="16619" r="18223" b="21080"/>
          <a:stretch/>
        </p:blipFill>
        <p:spPr bwMode="auto">
          <a:xfrm>
            <a:off x="7196155" y="3252099"/>
            <a:ext cx="1532978" cy="1504257"/>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6130673" y="6519446"/>
            <a:ext cx="5652638" cy="338554"/>
          </a:xfrm>
          <a:prstGeom prst="rect">
            <a:avLst/>
          </a:prstGeom>
        </p:spPr>
        <p:txBody>
          <a:bodyPr wrap="none">
            <a:spAutoFit/>
          </a:bodyPr>
          <a:lstStyle/>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図は</a:t>
            </a:r>
            <a:r>
              <a:rPr lang="en-US" altLang="ja-JP" sz="1600" dirty="0" err="1">
                <a:latin typeface="メイリオ" panose="020B0604030504040204" pitchFamily="50" charset="-128"/>
                <a:ea typeface="メイリオ" panose="020B0604030504040204" pitchFamily="50" charset="-128"/>
                <a:cs typeface="メイリオ" panose="020B0604030504040204" pitchFamily="50" charset="-128"/>
              </a:rPr>
              <a:t>wikipedia</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より </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右下の図 </a:t>
            </a:r>
            <a:r>
              <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rPr>
              <a:t>: CC-BY-SA</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 BY Renato </a:t>
            </a:r>
            <a:r>
              <a:rPr lang="en-US" altLang="ja-JP" sz="1400" dirty="0" err="1" smtClean="0">
                <a:latin typeface="メイリオ" panose="020B0604030504040204" pitchFamily="50" charset="-128"/>
                <a:ea typeface="メイリオ" panose="020B0604030504040204" pitchFamily="50" charset="-128"/>
                <a:cs typeface="メイリオ" panose="020B0604030504040204" pitchFamily="50" charset="-128"/>
              </a:rPr>
              <a:t>Keshet</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413373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35242" y="365126"/>
            <a:ext cx="11220961" cy="733270"/>
          </a:xfrm>
        </p:spPr>
        <p:txBody>
          <a:bodyPr>
            <a:normAutofit/>
          </a:bodyPr>
          <a:lstStyle/>
          <a:p>
            <a:r>
              <a:rPr kumimoji="1" lang="en-US" altLang="ja-JP" sz="3600" dirty="0"/>
              <a:t>Contents </a:t>
            </a:r>
            <a:r>
              <a:rPr kumimoji="1" lang="en-US" altLang="ja-JP" sz="3600" dirty="0" smtClean="0"/>
              <a:t>:</a:t>
            </a:r>
            <a:endParaRPr kumimoji="1" lang="ja-JP" altLang="en-US" sz="3600" dirty="0"/>
          </a:p>
        </p:txBody>
      </p:sp>
      <p:sp>
        <p:nvSpPr>
          <p:cNvPr id="3" name="コンテンツ プレースホルダー 2"/>
          <p:cNvSpPr>
            <a:spLocks noGrp="1"/>
          </p:cNvSpPr>
          <p:nvPr>
            <p:ph idx="1"/>
          </p:nvPr>
        </p:nvSpPr>
        <p:spPr>
          <a:xfrm>
            <a:off x="635242" y="1343722"/>
            <a:ext cx="7080007" cy="5296829"/>
          </a:xfrm>
        </p:spPr>
        <p:txBody>
          <a:bodyPr>
            <a:normAutofit/>
          </a:bodyPr>
          <a:lstStyle/>
          <a:p>
            <a:pPr marL="0" indent="0">
              <a:spcBef>
                <a:spcPts val="600"/>
              </a:spcBef>
              <a:buNone/>
            </a:pPr>
            <a:r>
              <a:rPr lang="ja-JP" altLang="en-US" dirty="0"/>
              <a:t>画像領域</a:t>
            </a:r>
            <a:r>
              <a:rPr lang="ja-JP" altLang="en-US" dirty="0" smtClean="0"/>
              <a:t>分割の続き</a:t>
            </a:r>
            <a:endParaRPr lang="en-US" altLang="ja-JP" dirty="0" smtClean="0">
              <a:solidFill>
                <a:schemeClr val="bg1">
                  <a:lumMod val="75000"/>
                </a:schemeClr>
              </a:solidFill>
            </a:endParaRPr>
          </a:p>
          <a:p>
            <a:pPr lvl="1">
              <a:spcBef>
                <a:spcPts val="600"/>
              </a:spcBef>
            </a:pPr>
            <a:r>
              <a:rPr lang="ja-JP" altLang="en-US" sz="2000" dirty="0" smtClean="0"/>
              <a:t>動的</a:t>
            </a:r>
            <a:r>
              <a:rPr lang="ja-JP" altLang="en-US" sz="2000" dirty="0"/>
              <a:t>輪郭モデル</a:t>
            </a:r>
            <a:endParaRPr lang="en-US" altLang="ja-JP" sz="2000" dirty="0"/>
          </a:p>
          <a:p>
            <a:pPr lvl="1">
              <a:spcBef>
                <a:spcPts val="600"/>
              </a:spcBef>
            </a:pPr>
            <a:r>
              <a:rPr lang="ja-JP" altLang="en-US" sz="2000" dirty="0"/>
              <a:t>曲面再構成法 　</a:t>
            </a:r>
            <a:endParaRPr lang="en-US" altLang="ja-JP" sz="2000" dirty="0"/>
          </a:p>
          <a:p>
            <a:pPr marL="0" indent="0">
              <a:spcBef>
                <a:spcPts val="600"/>
              </a:spcBef>
              <a:buNone/>
            </a:pPr>
            <a:endParaRPr lang="en-US" altLang="ja-JP" sz="2400" dirty="0" smtClean="0"/>
          </a:p>
          <a:p>
            <a:pPr marL="0" indent="0">
              <a:spcBef>
                <a:spcPts val="600"/>
              </a:spcBef>
              <a:buNone/>
            </a:pPr>
            <a:r>
              <a:rPr lang="ja-JP" altLang="en-US" sz="2400" dirty="0" smtClean="0"/>
              <a:t>モーフォロジー演算</a:t>
            </a:r>
            <a:endParaRPr lang="en-US" altLang="ja-JP" sz="2400" dirty="0" smtClean="0"/>
          </a:p>
          <a:p>
            <a:pPr marL="0" indent="0">
              <a:spcBef>
                <a:spcPts val="600"/>
              </a:spcBef>
              <a:buNone/>
            </a:pPr>
            <a:endParaRPr lang="en-US" altLang="ja-JP" sz="2400" dirty="0" smtClean="0"/>
          </a:p>
          <a:p>
            <a:pPr marL="0" indent="0">
              <a:spcBef>
                <a:spcPts val="600"/>
              </a:spcBef>
              <a:buNone/>
            </a:pPr>
            <a:r>
              <a:rPr lang="ja-JP" altLang="en-US" sz="2400" dirty="0" smtClean="0"/>
              <a:t>オプティカルフロー</a:t>
            </a:r>
            <a:endParaRPr lang="en-US" altLang="ja-JP" sz="2400" dirty="0" smtClean="0"/>
          </a:p>
          <a:p>
            <a:pPr marL="0" indent="0">
              <a:spcBef>
                <a:spcPts val="600"/>
              </a:spcBef>
              <a:buNone/>
            </a:pPr>
            <a:endParaRPr lang="en-US" altLang="ja-JP" sz="2400" dirty="0">
              <a:solidFill>
                <a:schemeClr val="bg1">
                  <a:lumMod val="75000"/>
                </a:schemeClr>
              </a:solidFill>
            </a:endParaRPr>
          </a:p>
        </p:txBody>
      </p:sp>
      <p:sp>
        <p:nvSpPr>
          <p:cNvPr id="5" name="スライド番号プレースホルダー 4"/>
          <p:cNvSpPr>
            <a:spLocks noGrp="1"/>
          </p:cNvSpPr>
          <p:nvPr>
            <p:ph type="sldNum" sz="quarter" idx="12"/>
          </p:nvPr>
        </p:nvSpPr>
        <p:spPr/>
        <p:txBody>
          <a:bodyPr/>
          <a:lstStyle/>
          <a:p>
            <a:fld id="{F35DE295-420C-4265-BE54-AE59FA4027A6}" type="slidenum">
              <a:rPr lang="ja-JP" altLang="en-US" smtClean="0"/>
              <a:pPr/>
              <a:t>3</a:t>
            </a:fld>
            <a:endParaRPr lang="ja-JP" altLang="en-US"/>
          </a:p>
        </p:txBody>
      </p:sp>
    </p:spTree>
    <p:extLst>
      <p:ext uri="{BB962C8B-B14F-4D97-AF65-F5344CB8AC3E}">
        <p14:creationId xmlns:p14="http://schemas.microsoft.com/office/powerpoint/2010/main" val="22384817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124990"/>
            <a:ext cx="8229600" cy="539430"/>
          </a:xfrm>
        </p:spPr>
        <p:txBody>
          <a:bodyPr>
            <a:noAutofit/>
          </a:bodyPr>
          <a:lstStyle/>
          <a:p>
            <a:pPr algn="l"/>
            <a:r>
              <a:rPr lang="en-US" altLang="ja-JP" sz="3200" dirty="0"/>
              <a:t>2</a:t>
            </a:r>
            <a:r>
              <a:rPr lang="ja-JP" altLang="en-US" sz="3200" dirty="0"/>
              <a:t>値画像の</a:t>
            </a:r>
            <a:r>
              <a:rPr lang="en-US" altLang="ja-JP" sz="3200" dirty="0"/>
              <a:t>Morphological operation (1/3)</a:t>
            </a:r>
            <a:endParaRPr lang="ja-JP" altLang="en-US" sz="3200" dirty="0"/>
          </a:p>
        </p:txBody>
      </p:sp>
      <p:sp>
        <p:nvSpPr>
          <p:cNvPr id="173" name="正方形/長方形 172"/>
          <p:cNvSpPr/>
          <p:nvPr/>
        </p:nvSpPr>
        <p:spPr>
          <a:xfrm>
            <a:off x="6880807" y="833897"/>
            <a:ext cx="2508572" cy="400110"/>
          </a:xfrm>
          <a:prstGeom prst="rect">
            <a:avLst/>
          </a:prstGeom>
        </p:spPr>
        <p:txBody>
          <a:bodyPr wrap="none">
            <a:spAutoFit/>
          </a:bodyPr>
          <a:lstStyle/>
          <a:p>
            <a:r>
              <a:rPr lang="en-US" altLang="ja-JP" sz="2000" b="1" dirty="0">
                <a:latin typeface="メイリオ" panose="020B0604030504040204" pitchFamily="50" charset="-128"/>
                <a:ea typeface="メイリオ" panose="020B0604030504040204" pitchFamily="50" charset="-128"/>
                <a:cs typeface="メイリオ" panose="020B0604030504040204" pitchFamily="50" charset="-128"/>
              </a:rPr>
              <a:t>Basic operations </a:t>
            </a: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mc:AlternateContent xmlns:mc="http://schemas.openxmlformats.org/markup-compatibility/2006" xmlns:a14="http://schemas.microsoft.com/office/drawing/2010/main">
        <mc:Choice Requires="a14">
          <p:sp>
            <p:nvSpPr>
              <p:cNvPr id="175" name="正方形/長方形 174"/>
              <p:cNvSpPr/>
              <p:nvPr/>
            </p:nvSpPr>
            <p:spPr>
              <a:xfrm>
                <a:off x="8485439" y="3319368"/>
                <a:ext cx="2047997" cy="80073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d>
                        <m:dPr>
                          <m:ctrlPr>
                            <a:rPr lang="en-US" altLang="ja-JP" sz="2000" b="1" i="1">
                              <a:latin typeface="Cambria Math" panose="02040503050406030204" pitchFamily="18" charset="0"/>
                              <a:cs typeface="Times New Roman" panose="02020603050405020304" pitchFamily="18" charset="0"/>
                            </a:rPr>
                          </m:ctrlPr>
                        </m:dPr>
                        <m:e>
                          <m:r>
                            <a:rPr lang="en-US" altLang="ja-JP" sz="2000" i="1">
                              <a:latin typeface="Cambria Math"/>
                              <a:cs typeface="Times New Roman" panose="02020603050405020304" pitchFamily="18" charset="0"/>
                            </a:rPr>
                            <m:t>𝐼</m:t>
                          </m:r>
                          <m:r>
                            <a:rPr lang="en-US" altLang="ja-JP" sz="2000" i="1">
                              <a:latin typeface="Cambria Math"/>
                              <a:ea typeface="Cambria Math"/>
                              <a:cs typeface="Times New Roman" panose="02020603050405020304" pitchFamily="18" charset="0"/>
                            </a:rPr>
                            <m:t>⊖</m:t>
                          </m:r>
                          <m:r>
                            <a:rPr lang="en-US" altLang="ja-JP" sz="2000" i="1">
                              <a:latin typeface="Cambria Math"/>
                              <a:ea typeface="Cambria Math"/>
                              <a:cs typeface="Times New Roman" panose="02020603050405020304" pitchFamily="18" charset="0"/>
                            </a:rPr>
                            <m:t>𝐵</m:t>
                          </m:r>
                        </m:e>
                      </m:d>
                      <m:d>
                        <m:dPr>
                          <m:ctrlPr>
                            <a:rPr lang="en-US" altLang="ja-JP" sz="2000" b="1" i="1">
                              <a:latin typeface="Cambria Math" panose="02040503050406030204" pitchFamily="18" charset="0"/>
                              <a:ea typeface="Cambria Math"/>
                              <a:cs typeface="Times New Roman" panose="02020603050405020304" pitchFamily="18" charset="0"/>
                            </a:rPr>
                          </m:ctrlPr>
                        </m:dPr>
                        <m:e>
                          <m:r>
                            <a:rPr lang="en-US" altLang="ja-JP" sz="2000" i="1">
                              <a:latin typeface="Cambria Math"/>
                              <a:cs typeface="Times New Roman" panose="02020603050405020304" pitchFamily="18" charset="0"/>
                            </a:rPr>
                            <m:t>𝑥</m:t>
                          </m:r>
                        </m:e>
                      </m:d>
                    </m:oMath>
                  </m:oMathPara>
                </a14:m>
                <a:endParaRPr lang="en-US" altLang="ja-JP" sz="2000" b="1" dirty="0">
                  <a:latin typeface="メイリオ" panose="020B0604030504040204" pitchFamily="50" charset="-128"/>
                  <a:ea typeface="メイリオ" panose="020B0604030504040204" pitchFamily="50" charset="-128"/>
                  <a:cs typeface="メイリオ" panose="020B0604030504040204" pitchFamily="50" charset="-128"/>
                </a:endParaRPr>
              </a:p>
              <a:p>
                <a:pPr algn="ctr"/>
                <a14:m>
                  <m:oMath xmlns:m="http://schemas.openxmlformats.org/officeDocument/2006/math">
                    <m:r>
                      <a:rPr lang="en-US" altLang="ja-JP" sz="2000" b="1">
                        <a:latin typeface="Cambria Math"/>
                        <a:ea typeface="Cambria Math"/>
                        <a:cs typeface="Times New Roman" panose="02020603050405020304" pitchFamily="18" charset="0"/>
                      </a:rPr>
                      <m:t>=</m:t>
                    </m:r>
                    <m:limLow>
                      <m:limLowPr>
                        <m:ctrlPr>
                          <a:rPr lang="en-US" altLang="ja-JP" sz="2000" i="1">
                            <a:latin typeface="Cambria Math" panose="02040503050406030204" pitchFamily="18" charset="0"/>
                            <a:ea typeface="Cambria Math"/>
                            <a:cs typeface="Times New Roman" panose="02020603050405020304" pitchFamily="18" charset="0"/>
                          </a:rPr>
                        </m:ctrlPr>
                      </m:limLowPr>
                      <m:e>
                        <m:r>
                          <m:rPr>
                            <m:sty m:val="p"/>
                          </m:rPr>
                          <a:rPr lang="en-US" altLang="ja-JP" sz="2000">
                            <a:latin typeface="Cambria Math"/>
                            <a:ea typeface="Cambria Math"/>
                            <a:cs typeface="Times New Roman" panose="02020603050405020304" pitchFamily="18" charset="0"/>
                          </a:rPr>
                          <m:t>min</m:t>
                        </m:r>
                      </m:e>
                      <m:lim>
                        <m:r>
                          <a:rPr lang="en-US" altLang="ja-JP" sz="2000" i="1">
                            <a:latin typeface="Cambria Math"/>
                            <a:ea typeface="Cambria Math"/>
                            <a:cs typeface="Times New Roman" panose="02020603050405020304" pitchFamily="18" charset="0"/>
                          </a:rPr>
                          <m:t>𝑡</m:t>
                        </m:r>
                        <m:r>
                          <a:rPr lang="en-US" altLang="ja-JP" sz="2000" i="1">
                            <a:latin typeface="Cambria Math"/>
                            <a:ea typeface="Cambria Math"/>
                            <a:cs typeface="Times New Roman" panose="02020603050405020304" pitchFamily="18" charset="0"/>
                          </a:rPr>
                          <m:t>∈</m:t>
                        </m:r>
                        <m:r>
                          <a:rPr lang="en-US" altLang="ja-JP" sz="2000" i="1">
                            <a:latin typeface="Cambria Math"/>
                            <a:ea typeface="Cambria Math"/>
                            <a:cs typeface="Times New Roman" panose="02020603050405020304" pitchFamily="18" charset="0"/>
                          </a:rPr>
                          <m:t>𝐵</m:t>
                        </m:r>
                      </m:lim>
                    </m:limLow>
                    <m:r>
                      <a:rPr lang="en-US" altLang="ja-JP" sz="2000">
                        <a:latin typeface="Cambria Math"/>
                        <a:ea typeface="Cambria Math"/>
                        <a:cs typeface="Times New Roman" panose="02020603050405020304" pitchFamily="18" charset="0"/>
                      </a:rPr>
                      <m:t>(</m:t>
                    </m:r>
                    <m:r>
                      <a:rPr lang="en-US" altLang="ja-JP" sz="2000" i="1">
                        <a:latin typeface="Cambria Math"/>
                        <a:ea typeface="Cambria Math"/>
                        <a:cs typeface="Times New Roman" panose="02020603050405020304" pitchFamily="18" charset="0"/>
                      </a:rPr>
                      <m:t>𝐼</m:t>
                    </m:r>
                    <m:r>
                      <a:rPr lang="en-US" altLang="ja-JP" sz="2000">
                        <a:latin typeface="Cambria Math"/>
                        <a:ea typeface="Cambria Math"/>
                        <a:cs typeface="Times New Roman" panose="02020603050405020304" pitchFamily="18" charset="0"/>
                      </a:rPr>
                      <m:t>(</m:t>
                    </m:r>
                    <m:r>
                      <a:rPr lang="en-US" altLang="ja-JP" sz="2000" i="1">
                        <a:latin typeface="Cambria Math"/>
                        <a:ea typeface="Cambria Math"/>
                        <a:cs typeface="Times New Roman" panose="02020603050405020304" pitchFamily="18" charset="0"/>
                      </a:rPr>
                      <m:t>𝑥</m:t>
                    </m:r>
                    <m:r>
                      <a:rPr lang="en-US" altLang="ja-JP" sz="2000" i="1">
                        <a:latin typeface="Cambria Math"/>
                        <a:ea typeface="Cambria Math"/>
                        <a:cs typeface="Times New Roman" panose="02020603050405020304" pitchFamily="18" charset="0"/>
                      </a:rPr>
                      <m:t>−</m:t>
                    </m:r>
                    <m:r>
                      <a:rPr lang="en-US" altLang="ja-JP" sz="2000" i="1">
                        <a:latin typeface="Cambria Math"/>
                        <a:ea typeface="Cambria Math"/>
                        <a:cs typeface="Times New Roman" panose="02020603050405020304" pitchFamily="18" charset="0"/>
                      </a:rPr>
                      <m:t>𝑡</m:t>
                    </m:r>
                    <m:r>
                      <a:rPr lang="en-US" altLang="ja-JP" sz="2000">
                        <a:latin typeface="Cambria Math"/>
                        <a:ea typeface="Cambria Math"/>
                        <a:cs typeface="Times New Roman" panose="02020603050405020304" pitchFamily="18" charset="0"/>
                      </a:rPr>
                      <m:t>))</m:t>
                    </m:r>
                  </m:oMath>
                </a14:m>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 </a:t>
                </a:r>
              </a:p>
            </p:txBody>
          </p:sp>
        </mc:Choice>
        <mc:Fallback xmlns="">
          <p:sp>
            <p:nvSpPr>
              <p:cNvPr id="175" name="正方形/長方形 174"/>
              <p:cNvSpPr>
                <a:spLocks noRot="1" noChangeAspect="1" noMove="1" noResize="1" noEditPoints="1" noAdjustHandles="1" noChangeArrowheads="1" noChangeShapeType="1" noTextEdit="1"/>
              </p:cNvSpPr>
              <p:nvPr/>
            </p:nvSpPr>
            <p:spPr>
              <a:xfrm>
                <a:off x="8485439" y="3319368"/>
                <a:ext cx="2047997" cy="800732"/>
              </a:xfrm>
              <a:prstGeom prst="rect">
                <a:avLst/>
              </a:prstGeom>
              <a:blipFill>
                <a:blip r:embed="rId3"/>
                <a:stretch>
                  <a:fillRect b="-1527"/>
                </a:stretch>
              </a:blipFill>
            </p:spPr>
            <p:txBody>
              <a:bodyPr/>
              <a:lstStyle/>
              <a:p>
                <a:r>
                  <a:rPr lang="ja-JP" altLang="en-US">
                    <a:noFill/>
                  </a:rPr>
                  <a:t> </a:t>
                </a:r>
              </a:p>
            </p:txBody>
          </p:sp>
        </mc:Fallback>
      </mc:AlternateContent>
      <p:grpSp>
        <p:nvGrpSpPr>
          <p:cNvPr id="242" name="グループ化 241"/>
          <p:cNvGrpSpPr/>
          <p:nvPr/>
        </p:nvGrpSpPr>
        <p:grpSpPr>
          <a:xfrm>
            <a:off x="1821160" y="1543324"/>
            <a:ext cx="1755720" cy="1762096"/>
            <a:chOff x="883304" y="4271993"/>
            <a:chExt cx="1324153" cy="1328962"/>
          </a:xfrm>
        </p:grpSpPr>
        <p:sp>
          <p:nvSpPr>
            <p:cNvPr id="180" name="正方形/長方形 179"/>
            <p:cNvSpPr/>
            <p:nvPr/>
          </p:nvSpPr>
          <p:spPr>
            <a:xfrm>
              <a:off x="1642709" y="4651697"/>
              <a:ext cx="189851" cy="189851"/>
            </a:xfrm>
            <a:prstGeom prst="rect">
              <a:avLst/>
            </a:prstGeom>
            <a:solidFill>
              <a:srgbClr val="FFC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1" name="正方形/長方形 180"/>
            <p:cNvSpPr/>
            <p:nvPr/>
          </p:nvSpPr>
          <p:spPr>
            <a:xfrm>
              <a:off x="1263006" y="4841549"/>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2" name="正方形/長方形 181"/>
            <p:cNvSpPr/>
            <p:nvPr/>
          </p:nvSpPr>
          <p:spPr>
            <a:xfrm>
              <a:off x="1452857" y="4841549"/>
              <a:ext cx="189851" cy="189851"/>
            </a:xfrm>
            <a:prstGeom prst="rect">
              <a:avLst/>
            </a:prstGeom>
            <a:solidFill>
              <a:srgbClr val="FFC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3" name="正方形/長方形 182"/>
            <p:cNvSpPr/>
            <p:nvPr/>
          </p:nvSpPr>
          <p:spPr>
            <a:xfrm>
              <a:off x="1642709" y="4841549"/>
              <a:ext cx="189851" cy="189851"/>
            </a:xfrm>
            <a:prstGeom prst="rect">
              <a:avLst/>
            </a:prstGeom>
            <a:solidFill>
              <a:srgbClr val="FFC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4" name="正方形/長方形 183"/>
            <p:cNvSpPr/>
            <p:nvPr/>
          </p:nvSpPr>
          <p:spPr>
            <a:xfrm>
              <a:off x="1263006" y="5031400"/>
              <a:ext cx="189851" cy="189851"/>
            </a:xfrm>
            <a:prstGeom prst="rect">
              <a:avLst/>
            </a:prstGeom>
            <a:solidFill>
              <a:srgbClr val="FFC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5" name="正方形/長方形 184"/>
            <p:cNvSpPr/>
            <p:nvPr/>
          </p:nvSpPr>
          <p:spPr>
            <a:xfrm>
              <a:off x="1452857" y="5031400"/>
              <a:ext cx="189851" cy="189851"/>
            </a:xfrm>
            <a:prstGeom prst="rect">
              <a:avLst/>
            </a:prstGeom>
            <a:solidFill>
              <a:srgbClr val="FFC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6" name="正方形/長方形 185"/>
            <p:cNvSpPr/>
            <p:nvPr/>
          </p:nvSpPr>
          <p:spPr>
            <a:xfrm>
              <a:off x="1642709" y="5031400"/>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7" name="正方形/長方形 186"/>
            <p:cNvSpPr/>
            <p:nvPr/>
          </p:nvSpPr>
          <p:spPr>
            <a:xfrm>
              <a:off x="1832560" y="5031400"/>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8" name="正方形/長方形 187"/>
            <p:cNvSpPr/>
            <p:nvPr/>
          </p:nvSpPr>
          <p:spPr>
            <a:xfrm>
              <a:off x="1832560" y="4841549"/>
              <a:ext cx="189851" cy="189851"/>
            </a:xfrm>
            <a:prstGeom prst="rect">
              <a:avLst/>
            </a:prstGeom>
            <a:solidFill>
              <a:srgbClr val="FFC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9" name="正方形/長方形 188"/>
            <p:cNvSpPr/>
            <p:nvPr/>
          </p:nvSpPr>
          <p:spPr>
            <a:xfrm>
              <a:off x="1832560" y="4651697"/>
              <a:ext cx="189851" cy="189851"/>
            </a:xfrm>
            <a:prstGeom prst="rect">
              <a:avLst/>
            </a:prstGeom>
            <a:solidFill>
              <a:srgbClr val="FFC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0" name="正方形/長方形 189"/>
            <p:cNvSpPr/>
            <p:nvPr/>
          </p:nvSpPr>
          <p:spPr>
            <a:xfrm>
              <a:off x="1073155" y="5031400"/>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1" name="正方形/長方形 190"/>
            <p:cNvSpPr/>
            <p:nvPr/>
          </p:nvSpPr>
          <p:spPr>
            <a:xfrm>
              <a:off x="1073155" y="4841549"/>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2" name="正方形/長方形 191"/>
            <p:cNvSpPr/>
            <p:nvPr/>
          </p:nvSpPr>
          <p:spPr>
            <a:xfrm>
              <a:off x="1073155" y="4651697"/>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3" name="正方形/長方形 192"/>
            <p:cNvSpPr/>
            <p:nvPr/>
          </p:nvSpPr>
          <p:spPr>
            <a:xfrm>
              <a:off x="1263006" y="5221252"/>
              <a:ext cx="189851" cy="189851"/>
            </a:xfrm>
            <a:prstGeom prst="rect">
              <a:avLst/>
            </a:prstGeom>
            <a:solidFill>
              <a:srgbClr val="FFC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4" name="正方形/長方形 193"/>
            <p:cNvSpPr/>
            <p:nvPr/>
          </p:nvSpPr>
          <p:spPr>
            <a:xfrm>
              <a:off x="1073155" y="5221251"/>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5" name="正方形/長方形 194"/>
            <p:cNvSpPr/>
            <p:nvPr/>
          </p:nvSpPr>
          <p:spPr>
            <a:xfrm>
              <a:off x="1642709" y="5221252"/>
              <a:ext cx="189851" cy="189851"/>
            </a:xfrm>
            <a:prstGeom prst="rect">
              <a:avLst/>
            </a:prstGeom>
            <a:solidFill>
              <a:srgbClr val="FFC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6" name="正方形/長方形 195"/>
            <p:cNvSpPr/>
            <p:nvPr/>
          </p:nvSpPr>
          <p:spPr>
            <a:xfrm>
              <a:off x="1452857" y="5221251"/>
              <a:ext cx="189851" cy="189851"/>
            </a:xfrm>
            <a:prstGeom prst="rect">
              <a:avLst/>
            </a:prstGeom>
            <a:solidFill>
              <a:srgbClr val="FFC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7" name="正方形/長方形 196"/>
            <p:cNvSpPr/>
            <p:nvPr/>
          </p:nvSpPr>
          <p:spPr>
            <a:xfrm>
              <a:off x="1832560" y="5221252"/>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8" name="正方形/長方形 197"/>
            <p:cNvSpPr/>
            <p:nvPr/>
          </p:nvSpPr>
          <p:spPr>
            <a:xfrm>
              <a:off x="1263006" y="4461846"/>
              <a:ext cx="189851" cy="189851"/>
            </a:xfrm>
            <a:prstGeom prst="rect">
              <a:avLst/>
            </a:prstGeom>
            <a:solidFill>
              <a:srgbClr val="FFC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9" name="正方形/長方形 198"/>
            <p:cNvSpPr/>
            <p:nvPr/>
          </p:nvSpPr>
          <p:spPr>
            <a:xfrm>
              <a:off x="1073155" y="4461846"/>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0" name="正方形/長方形 199"/>
            <p:cNvSpPr/>
            <p:nvPr/>
          </p:nvSpPr>
          <p:spPr>
            <a:xfrm>
              <a:off x="1642709" y="4461846"/>
              <a:ext cx="189851" cy="189851"/>
            </a:xfrm>
            <a:prstGeom prst="rect">
              <a:avLst/>
            </a:prstGeom>
            <a:solidFill>
              <a:srgbClr val="FFC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1" name="正方形/長方形 200"/>
            <p:cNvSpPr/>
            <p:nvPr/>
          </p:nvSpPr>
          <p:spPr>
            <a:xfrm>
              <a:off x="1452857" y="4461846"/>
              <a:ext cx="189851" cy="189851"/>
            </a:xfrm>
            <a:prstGeom prst="rect">
              <a:avLst/>
            </a:prstGeom>
            <a:solidFill>
              <a:srgbClr val="FFC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2" name="正方形/長方形 201"/>
            <p:cNvSpPr/>
            <p:nvPr/>
          </p:nvSpPr>
          <p:spPr>
            <a:xfrm>
              <a:off x="1832560" y="4461846"/>
              <a:ext cx="189851" cy="189851"/>
            </a:xfrm>
            <a:prstGeom prst="rect">
              <a:avLst/>
            </a:prstGeom>
            <a:solidFill>
              <a:srgbClr val="FFC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3" name="正方形/長方形 202"/>
            <p:cNvSpPr/>
            <p:nvPr/>
          </p:nvSpPr>
          <p:spPr>
            <a:xfrm>
              <a:off x="1642709" y="5031401"/>
              <a:ext cx="189851" cy="189851"/>
            </a:xfrm>
            <a:prstGeom prst="rect">
              <a:avLst/>
            </a:prstGeom>
            <a:solidFill>
              <a:srgbClr val="FFC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4" name="正方形/長方形 203"/>
            <p:cNvSpPr/>
            <p:nvPr/>
          </p:nvSpPr>
          <p:spPr>
            <a:xfrm>
              <a:off x="1832560" y="5031401"/>
              <a:ext cx="189851" cy="189851"/>
            </a:xfrm>
            <a:prstGeom prst="rect">
              <a:avLst/>
            </a:prstGeom>
            <a:solidFill>
              <a:srgbClr val="FFC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5" name="正方形/長方形 204"/>
            <p:cNvSpPr/>
            <p:nvPr/>
          </p:nvSpPr>
          <p:spPr>
            <a:xfrm>
              <a:off x="1832560" y="5221253"/>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6" name="正方形/長方形 205"/>
            <p:cNvSpPr/>
            <p:nvPr/>
          </p:nvSpPr>
          <p:spPr>
            <a:xfrm>
              <a:off x="2017606" y="5031400"/>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7" name="正方形/長方形 206"/>
            <p:cNvSpPr/>
            <p:nvPr/>
          </p:nvSpPr>
          <p:spPr>
            <a:xfrm>
              <a:off x="2017606" y="4841549"/>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8" name="正方形/長方形 207"/>
            <p:cNvSpPr/>
            <p:nvPr/>
          </p:nvSpPr>
          <p:spPr>
            <a:xfrm>
              <a:off x="2017606" y="4651697"/>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9" name="正方形/長方形 208"/>
            <p:cNvSpPr/>
            <p:nvPr/>
          </p:nvSpPr>
          <p:spPr>
            <a:xfrm>
              <a:off x="2017606" y="5221252"/>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0" name="正方形/長方形 209"/>
            <p:cNvSpPr/>
            <p:nvPr/>
          </p:nvSpPr>
          <p:spPr>
            <a:xfrm>
              <a:off x="2017606" y="4461846"/>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1" name="正方形/長方形 210"/>
            <p:cNvSpPr/>
            <p:nvPr/>
          </p:nvSpPr>
          <p:spPr>
            <a:xfrm>
              <a:off x="2017606" y="5031401"/>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2" name="正方形/長方形 211"/>
            <p:cNvSpPr/>
            <p:nvPr/>
          </p:nvSpPr>
          <p:spPr>
            <a:xfrm>
              <a:off x="2017606" y="5221253"/>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3" name="正方形/長方形 212"/>
            <p:cNvSpPr/>
            <p:nvPr/>
          </p:nvSpPr>
          <p:spPr>
            <a:xfrm>
              <a:off x="883304" y="5031400"/>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4" name="正方形/長方形 213"/>
            <p:cNvSpPr/>
            <p:nvPr/>
          </p:nvSpPr>
          <p:spPr>
            <a:xfrm>
              <a:off x="883304" y="4841549"/>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5" name="正方形/長方形 214"/>
            <p:cNvSpPr/>
            <p:nvPr/>
          </p:nvSpPr>
          <p:spPr>
            <a:xfrm>
              <a:off x="883304" y="4651697"/>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6" name="正方形/長方形 215"/>
            <p:cNvSpPr/>
            <p:nvPr/>
          </p:nvSpPr>
          <p:spPr>
            <a:xfrm>
              <a:off x="883304" y="5221252"/>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7" name="正方形/長方形 216"/>
            <p:cNvSpPr/>
            <p:nvPr/>
          </p:nvSpPr>
          <p:spPr>
            <a:xfrm>
              <a:off x="883304" y="4461846"/>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8" name="正方形/長方形 217"/>
            <p:cNvSpPr/>
            <p:nvPr/>
          </p:nvSpPr>
          <p:spPr>
            <a:xfrm>
              <a:off x="883304" y="5031401"/>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9" name="正方形/長方形 218"/>
            <p:cNvSpPr/>
            <p:nvPr/>
          </p:nvSpPr>
          <p:spPr>
            <a:xfrm>
              <a:off x="883304" y="5221253"/>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0" name="正方形/長方形 219"/>
            <p:cNvSpPr/>
            <p:nvPr/>
          </p:nvSpPr>
          <p:spPr>
            <a:xfrm>
              <a:off x="1263006" y="5411103"/>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1" name="正方形/長方形 220"/>
            <p:cNvSpPr/>
            <p:nvPr/>
          </p:nvSpPr>
          <p:spPr>
            <a:xfrm>
              <a:off x="1073155" y="5411102"/>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2" name="正方形/長方形 221"/>
            <p:cNvSpPr/>
            <p:nvPr/>
          </p:nvSpPr>
          <p:spPr>
            <a:xfrm>
              <a:off x="1642709" y="5411103"/>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3" name="正方形/長方形 222"/>
            <p:cNvSpPr/>
            <p:nvPr/>
          </p:nvSpPr>
          <p:spPr>
            <a:xfrm>
              <a:off x="1452857" y="5411102"/>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4" name="正方形/長方形 223"/>
            <p:cNvSpPr/>
            <p:nvPr/>
          </p:nvSpPr>
          <p:spPr>
            <a:xfrm>
              <a:off x="1832560" y="5411103"/>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5" name="正方形/長方形 224"/>
            <p:cNvSpPr/>
            <p:nvPr/>
          </p:nvSpPr>
          <p:spPr>
            <a:xfrm>
              <a:off x="1832560" y="5411104"/>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6" name="正方形/長方形 225"/>
            <p:cNvSpPr/>
            <p:nvPr/>
          </p:nvSpPr>
          <p:spPr>
            <a:xfrm>
              <a:off x="2017606" y="5411103"/>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7" name="正方形/長方形 226"/>
            <p:cNvSpPr/>
            <p:nvPr/>
          </p:nvSpPr>
          <p:spPr>
            <a:xfrm>
              <a:off x="2017606" y="5411104"/>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8" name="正方形/長方形 227"/>
            <p:cNvSpPr/>
            <p:nvPr/>
          </p:nvSpPr>
          <p:spPr>
            <a:xfrm>
              <a:off x="883304" y="5411103"/>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9" name="正方形/長方形 228"/>
            <p:cNvSpPr/>
            <p:nvPr/>
          </p:nvSpPr>
          <p:spPr>
            <a:xfrm>
              <a:off x="883304" y="5411104"/>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0" name="正方形/長方形 229"/>
            <p:cNvSpPr/>
            <p:nvPr/>
          </p:nvSpPr>
          <p:spPr>
            <a:xfrm>
              <a:off x="1263006" y="4271994"/>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1" name="正方形/長方形 230"/>
            <p:cNvSpPr/>
            <p:nvPr/>
          </p:nvSpPr>
          <p:spPr>
            <a:xfrm>
              <a:off x="1073155" y="4271993"/>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2" name="正方形/長方形 231"/>
            <p:cNvSpPr/>
            <p:nvPr/>
          </p:nvSpPr>
          <p:spPr>
            <a:xfrm>
              <a:off x="1642709" y="4271994"/>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3" name="正方形/長方形 232"/>
            <p:cNvSpPr/>
            <p:nvPr/>
          </p:nvSpPr>
          <p:spPr>
            <a:xfrm>
              <a:off x="1452857" y="4271993"/>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4" name="正方形/長方形 233"/>
            <p:cNvSpPr/>
            <p:nvPr/>
          </p:nvSpPr>
          <p:spPr>
            <a:xfrm>
              <a:off x="1832560" y="4271994"/>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5" name="正方形/長方形 234"/>
            <p:cNvSpPr/>
            <p:nvPr/>
          </p:nvSpPr>
          <p:spPr>
            <a:xfrm>
              <a:off x="1832560" y="4271995"/>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6" name="正方形/長方形 235"/>
            <p:cNvSpPr/>
            <p:nvPr/>
          </p:nvSpPr>
          <p:spPr>
            <a:xfrm>
              <a:off x="2017606" y="4271994"/>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7" name="正方形/長方形 236"/>
            <p:cNvSpPr/>
            <p:nvPr/>
          </p:nvSpPr>
          <p:spPr>
            <a:xfrm>
              <a:off x="2017606" y="4271995"/>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8" name="正方形/長方形 237"/>
            <p:cNvSpPr/>
            <p:nvPr/>
          </p:nvSpPr>
          <p:spPr>
            <a:xfrm>
              <a:off x="883304" y="4271994"/>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9" name="正方形/長方形 238"/>
            <p:cNvSpPr/>
            <p:nvPr/>
          </p:nvSpPr>
          <p:spPr>
            <a:xfrm>
              <a:off x="883304" y="4271995"/>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8" name="正方形/長方形 177"/>
            <p:cNvSpPr/>
            <p:nvPr/>
          </p:nvSpPr>
          <p:spPr>
            <a:xfrm>
              <a:off x="1263006" y="4651698"/>
              <a:ext cx="189851" cy="189851"/>
            </a:xfrm>
            <a:prstGeom prst="rect">
              <a:avLst/>
            </a:prstGeom>
            <a:solidFill>
              <a:schemeClr val="bg1"/>
            </a:solid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9" name="正方形/長方形 178"/>
            <p:cNvSpPr/>
            <p:nvPr/>
          </p:nvSpPr>
          <p:spPr>
            <a:xfrm>
              <a:off x="1452857" y="4651697"/>
              <a:ext cx="189851" cy="189851"/>
            </a:xfrm>
            <a:prstGeom prst="rect">
              <a:avLst/>
            </a:prstGeom>
            <a:solidFill>
              <a:srgbClr val="FFC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243" name="正方形/長方形 242"/>
          <p:cNvSpPr/>
          <p:nvPr/>
        </p:nvSpPr>
        <p:spPr>
          <a:xfrm>
            <a:off x="1799604" y="3345333"/>
            <a:ext cx="1790875" cy="400110"/>
          </a:xfrm>
          <a:prstGeom prst="rect">
            <a:avLst/>
          </a:prstGeom>
        </p:spPr>
        <p:txBody>
          <a:bodyPr wrap="none">
            <a:spAutoFit/>
          </a:bodyPr>
          <a:lstStyle/>
          <a:p>
            <a:pPr algn="ct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入力画像 </a:t>
            </a:r>
            <a:r>
              <a:rPr lang="en-US" altLang="ja-JP" sz="2000" i="1" dirty="0">
                <a:latin typeface="メイリオ" panose="020B0604030504040204" pitchFamily="50" charset="-128"/>
                <a:ea typeface="メイリオ" panose="020B0604030504040204" pitchFamily="50" charset="-128"/>
                <a:cs typeface="メイリオ" panose="020B0604030504040204" pitchFamily="50" charset="-128"/>
              </a:rPr>
              <a:t>I</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000" b="1" dirty="0">
                <a:latin typeface="メイリオ" panose="020B0604030504040204" pitchFamily="50" charset="-128"/>
                <a:ea typeface="メイリオ" panose="020B0604030504040204" pitchFamily="50" charset="-128"/>
                <a:cs typeface="メイリオ" panose="020B0604030504040204" pitchFamily="50" charset="-128"/>
              </a:rPr>
              <a:t>x</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mc:AlternateContent xmlns:mc="http://schemas.openxmlformats.org/markup-compatibility/2006" xmlns:a14="http://schemas.microsoft.com/office/drawing/2010/main">
        <mc:Choice Requires="a14">
          <p:sp>
            <p:nvSpPr>
              <p:cNvPr id="6" name="正方形/長方形 5"/>
              <p:cNvSpPr/>
              <p:nvPr/>
            </p:nvSpPr>
            <p:spPr>
              <a:xfrm>
                <a:off x="5619581" y="3317572"/>
                <a:ext cx="2083263" cy="802784"/>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d>
                        <m:dPr>
                          <m:ctrlPr>
                            <a:rPr lang="en-US" altLang="ja-JP" sz="2000" b="1" i="1">
                              <a:latin typeface="Cambria Math" panose="02040503050406030204" pitchFamily="18" charset="0"/>
                              <a:cs typeface="Times New Roman" panose="02020603050405020304" pitchFamily="18" charset="0"/>
                            </a:rPr>
                          </m:ctrlPr>
                        </m:dPr>
                        <m:e>
                          <m:r>
                            <a:rPr lang="en-US" altLang="ja-JP" sz="2000" i="1">
                              <a:latin typeface="Cambria Math"/>
                              <a:cs typeface="Times New Roman" panose="02020603050405020304" pitchFamily="18" charset="0"/>
                            </a:rPr>
                            <m:t>𝐼</m:t>
                          </m:r>
                          <m:r>
                            <a:rPr lang="en-US" altLang="ja-JP" sz="2000" i="1">
                              <a:latin typeface="Cambria Math"/>
                              <a:ea typeface="Cambria Math"/>
                              <a:cs typeface="Times New Roman" panose="02020603050405020304" pitchFamily="18" charset="0"/>
                            </a:rPr>
                            <m:t>⊕</m:t>
                          </m:r>
                          <m:r>
                            <a:rPr lang="en-US" altLang="ja-JP" sz="2000" i="1">
                              <a:latin typeface="Cambria Math"/>
                              <a:ea typeface="Cambria Math"/>
                              <a:cs typeface="Times New Roman" panose="02020603050405020304" pitchFamily="18" charset="0"/>
                            </a:rPr>
                            <m:t>𝐵</m:t>
                          </m:r>
                        </m:e>
                      </m:d>
                      <m:d>
                        <m:dPr>
                          <m:ctrlPr>
                            <a:rPr lang="en-US" altLang="ja-JP" sz="2000" b="1" i="1">
                              <a:latin typeface="Cambria Math" panose="02040503050406030204" pitchFamily="18" charset="0"/>
                              <a:ea typeface="Cambria Math"/>
                              <a:cs typeface="Times New Roman" panose="02020603050405020304" pitchFamily="18" charset="0"/>
                            </a:rPr>
                          </m:ctrlPr>
                        </m:dPr>
                        <m:e>
                          <m:r>
                            <a:rPr lang="en-US" altLang="ja-JP" sz="2000" i="1">
                              <a:latin typeface="Cambria Math"/>
                              <a:cs typeface="Times New Roman" panose="02020603050405020304" pitchFamily="18" charset="0"/>
                            </a:rPr>
                            <m:t>𝑥</m:t>
                          </m:r>
                        </m:e>
                      </m:d>
                    </m:oMath>
                  </m:oMathPara>
                </a14:m>
                <a:endParaRPr lang="en-US" altLang="ja-JP" sz="2000" b="1" dirty="0">
                  <a:latin typeface="メイリオ" panose="020B0604030504040204" pitchFamily="50" charset="-128"/>
                  <a:ea typeface="メイリオ" panose="020B0604030504040204" pitchFamily="50" charset="-128"/>
                  <a:cs typeface="メイリオ" panose="020B0604030504040204" pitchFamily="50" charset="-128"/>
                </a:endParaRPr>
              </a:p>
              <a:p>
                <a:pPr algn="ctr"/>
                <a14:m>
                  <m:oMath xmlns:m="http://schemas.openxmlformats.org/officeDocument/2006/math">
                    <m:r>
                      <a:rPr lang="en-US" altLang="ja-JP" sz="2000" b="1">
                        <a:latin typeface="Cambria Math"/>
                        <a:ea typeface="Cambria Math"/>
                        <a:cs typeface="Times New Roman" panose="02020603050405020304" pitchFamily="18" charset="0"/>
                      </a:rPr>
                      <m:t>=</m:t>
                    </m:r>
                    <m:limLow>
                      <m:limLowPr>
                        <m:ctrlPr>
                          <a:rPr lang="en-US" altLang="ja-JP" sz="2000" i="1">
                            <a:latin typeface="Cambria Math" panose="02040503050406030204" pitchFamily="18" charset="0"/>
                            <a:ea typeface="Cambria Math"/>
                            <a:cs typeface="Times New Roman" panose="02020603050405020304" pitchFamily="18" charset="0"/>
                          </a:rPr>
                        </m:ctrlPr>
                      </m:limLowPr>
                      <m:e>
                        <m:r>
                          <m:rPr>
                            <m:sty m:val="p"/>
                          </m:rPr>
                          <a:rPr lang="en-US" altLang="ja-JP" sz="2000">
                            <a:latin typeface="Cambria Math"/>
                            <a:ea typeface="Cambria Math"/>
                            <a:cs typeface="Times New Roman" panose="02020603050405020304" pitchFamily="18" charset="0"/>
                          </a:rPr>
                          <m:t>max</m:t>
                        </m:r>
                      </m:e>
                      <m:lim>
                        <m:r>
                          <a:rPr lang="en-US" altLang="ja-JP" sz="2000" i="1">
                            <a:latin typeface="Cambria Math"/>
                            <a:ea typeface="Cambria Math"/>
                            <a:cs typeface="Times New Roman" panose="02020603050405020304" pitchFamily="18" charset="0"/>
                          </a:rPr>
                          <m:t>𝑡</m:t>
                        </m:r>
                        <m:r>
                          <a:rPr lang="en-US" altLang="ja-JP" sz="2000" i="1">
                            <a:latin typeface="Cambria Math"/>
                            <a:ea typeface="Cambria Math"/>
                            <a:cs typeface="Times New Roman" panose="02020603050405020304" pitchFamily="18" charset="0"/>
                          </a:rPr>
                          <m:t>∈</m:t>
                        </m:r>
                        <m:r>
                          <m:rPr>
                            <m:sty m:val="p"/>
                          </m:rPr>
                          <a:rPr lang="en-US" altLang="ja-JP" sz="2000">
                            <a:latin typeface="Cambria Math"/>
                            <a:ea typeface="Cambria Math"/>
                            <a:cs typeface="Times New Roman" panose="02020603050405020304" pitchFamily="18" charset="0"/>
                          </a:rPr>
                          <m:t>B</m:t>
                        </m:r>
                      </m:lim>
                    </m:limLow>
                    <m:r>
                      <a:rPr lang="en-US" altLang="ja-JP" sz="2000">
                        <a:latin typeface="Cambria Math"/>
                        <a:ea typeface="Cambria Math"/>
                        <a:cs typeface="Times New Roman" panose="02020603050405020304" pitchFamily="18" charset="0"/>
                      </a:rPr>
                      <m:t>(</m:t>
                    </m:r>
                    <m:r>
                      <a:rPr lang="en-US" altLang="ja-JP" sz="2000" i="1">
                        <a:latin typeface="Cambria Math"/>
                        <a:ea typeface="Cambria Math"/>
                        <a:cs typeface="Times New Roman" panose="02020603050405020304" pitchFamily="18" charset="0"/>
                      </a:rPr>
                      <m:t>𝐼</m:t>
                    </m:r>
                    <m:r>
                      <a:rPr lang="en-US" altLang="ja-JP" sz="2000">
                        <a:latin typeface="Cambria Math"/>
                        <a:ea typeface="Cambria Math"/>
                        <a:cs typeface="Times New Roman" panose="02020603050405020304" pitchFamily="18" charset="0"/>
                      </a:rPr>
                      <m:t>(</m:t>
                    </m:r>
                    <m:r>
                      <a:rPr lang="en-US" altLang="ja-JP" sz="2000" i="1">
                        <a:latin typeface="Cambria Math"/>
                        <a:ea typeface="Cambria Math"/>
                        <a:cs typeface="Times New Roman" panose="02020603050405020304" pitchFamily="18" charset="0"/>
                      </a:rPr>
                      <m:t>𝑥</m:t>
                    </m:r>
                    <m:r>
                      <a:rPr lang="en-US" altLang="ja-JP" sz="2000" i="1">
                        <a:latin typeface="Cambria Math"/>
                        <a:ea typeface="Cambria Math"/>
                        <a:cs typeface="Times New Roman" panose="02020603050405020304" pitchFamily="18" charset="0"/>
                      </a:rPr>
                      <m:t>−</m:t>
                    </m:r>
                    <m:r>
                      <a:rPr lang="en-US" altLang="ja-JP" sz="2000" i="1">
                        <a:latin typeface="Cambria Math"/>
                        <a:ea typeface="Cambria Math"/>
                        <a:cs typeface="Times New Roman" panose="02020603050405020304" pitchFamily="18" charset="0"/>
                      </a:rPr>
                      <m:t>𝑡</m:t>
                    </m:r>
                    <m:r>
                      <a:rPr lang="en-US" altLang="ja-JP" sz="2000">
                        <a:latin typeface="Cambria Math"/>
                        <a:ea typeface="Cambria Math"/>
                        <a:cs typeface="Times New Roman" panose="02020603050405020304" pitchFamily="18" charset="0"/>
                      </a:rPr>
                      <m:t>))</m:t>
                    </m:r>
                  </m:oMath>
                </a14:m>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 </a:t>
                </a: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6" name="正方形/長方形 5"/>
              <p:cNvSpPr>
                <a:spLocks noRot="1" noChangeAspect="1" noMove="1" noResize="1" noEditPoints="1" noAdjustHandles="1" noChangeArrowheads="1" noChangeShapeType="1" noTextEdit="1"/>
              </p:cNvSpPr>
              <p:nvPr/>
            </p:nvSpPr>
            <p:spPr>
              <a:xfrm>
                <a:off x="5619581" y="3317572"/>
                <a:ext cx="2083263" cy="802784"/>
              </a:xfrm>
              <a:prstGeom prst="rect">
                <a:avLst/>
              </a:prstGeom>
              <a:blipFill>
                <a:blip r:embed="rId4"/>
                <a:stretch>
                  <a:fillRect b="-1515"/>
                </a:stretch>
              </a:blipFill>
            </p:spPr>
            <p:txBody>
              <a:bodyPr/>
              <a:lstStyle/>
              <a:p>
                <a:r>
                  <a:rPr lang="ja-JP" altLang="en-US">
                    <a:noFill/>
                  </a:rPr>
                  <a:t> </a:t>
                </a:r>
              </a:p>
            </p:txBody>
          </p:sp>
        </mc:Fallback>
      </mc:AlternateContent>
      <p:sp>
        <p:nvSpPr>
          <p:cNvPr id="435" name="正方形/長方形 434"/>
          <p:cNvSpPr/>
          <p:nvPr/>
        </p:nvSpPr>
        <p:spPr>
          <a:xfrm>
            <a:off x="1583749" y="6396336"/>
            <a:ext cx="9643051" cy="430887"/>
          </a:xfrm>
          <a:prstGeom prst="rect">
            <a:avLst/>
          </a:prstGeom>
        </p:spPr>
        <p:txBody>
          <a:bodyPr wrap="square">
            <a:spAutoFit/>
          </a:bodyPr>
          <a:lstStyle/>
          <a:p>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細かいことだが、</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max(</a:t>
            </a:r>
            <a:r>
              <a:rPr lang="en-US" altLang="ja-JP" sz="1100" i="1" dirty="0">
                <a:latin typeface="メイリオ" panose="020B0604030504040204" pitchFamily="50" charset="-128"/>
                <a:ea typeface="メイリオ" panose="020B0604030504040204" pitchFamily="50" charset="-128"/>
                <a:cs typeface="メイリオ" panose="020B0604030504040204" pitchFamily="50" charset="-128"/>
              </a:rPr>
              <a:t>I</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100" i="1" dirty="0">
                <a:latin typeface="メイリオ" panose="020B0604030504040204" pitchFamily="50" charset="-128"/>
                <a:ea typeface="メイリオ" panose="020B0604030504040204" pitchFamily="50" charset="-128"/>
                <a:cs typeface="メイリオ" panose="020B0604030504040204" pitchFamily="50" charset="-128"/>
              </a:rPr>
              <a:t>x-t</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の</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マイナス </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は、</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ほとんどないけど</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左右</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上下非対称な</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Structure element</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を利用するとき大切</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 </a:t>
            </a:r>
          </a:p>
          <a:p>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計算時は注目画素の周囲の領域の </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max / min</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を見るため </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Structure Element</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をひっくり返す必要が有る。</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499" name="グループ化 498"/>
          <p:cNvGrpSpPr/>
          <p:nvPr/>
        </p:nvGrpSpPr>
        <p:grpSpPr>
          <a:xfrm>
            <a:off x="3811894" y="1544360"/>
            <a:ext cx="1258629" cy="1258636"/>
            <a:chOff x="327667" y="3206248"/>
            <a:chExt cx="2043977" cy="2043981"/>
          </a:xfrm>
        </p:grpSpPr>
        <p:sp>
          <p:nvSpPr>
            <p:cNvPr id="500" name="正方形/長方形 499"/>
            <p:cNvSpPr/>
            <p:nvPr/>
          </p:nvSpPr>
          <p:spPr>
            <a:xfrm>
              <a:off x="736462" y="3615044"/>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01" name="正方形/長方形 500"/>
            <p:cNvSpPr/>
            <p:nvPr/>
          </p:nvSpPr>
          <p:spPr>
            <a:xfrm>
              <a:off x="1145257" y="3615042"/>
              <a:ext cx="408795" cy="408794"/>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02" name="正方形/長方形 501"/>
            <p:cNvSpPr/>
            <p:nvPr/>
          </p:nvSpPr>
          <p:spPr>
            <a:xfrm>
              <a:off x="1554054" y="3615042"/>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03" name="正方形/長方形 502"/>
            <p:cNvSpPr/>
            <p:nvPr/>
          </p:nvSpPr>
          <p:spPr>
            <a:xfrm>
              <a:off x="736462" y="4023837"/>
              <a:ext cx="408795" cy="408794"/>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04" name="正方形/長方形 503"/>
            <p:cNvSpPr/>
            <p:nvPr/>
          </p:nvSpPr>
          <p:spPr>
            <a:xfrm>
              <a:off x="1145257" y="4023837"/>
              <a:ext cx="408795" cy="408794"/>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05" name="正方形/長方形 504"/>
            <p:cNvSpPr/>
            <p:nvPr/>
          </p:nvSpPr>
          <p:spPr>
            <a:xfrm>
              <a:off x="1554054" y="4023837"/>
              <a:ext cx="408795" cy="408794"/>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06" name="正方形/長方形 505"/>
            <p:cNvSpPr/>
            <p:nvPr/>
          </p:nvSpPr>
          <p:spPr>
            <a:xfrm>
              <a:off x="736462" y="4432631"/>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07" name="正方形/長方形 506"/>
            <p:cNvSpPr/>
            <p:nvPr/>
          </p:nvSpPr>
          <p:spPr>
            <a:xfrm>
              <a:off x="1145257" y="4432631"/>
              <a:ext cx="408795" cy="408794"/>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08" name="正方形/長方形 507"/>
            <p:cNvSpPr/>
            <p:nvPr/>
          </p:nvSpPr>
          <p:spPr>
            <a:xfrm>
              <a:off x="1554054" y="4432631"/>
              <a:ext cx="408795" cy="408794"/>
            </a:xfrm>
            <a:prstGeom prst="rect">
              <a:avLst/>
            </a:prstGeom>
            <a:solidFill>
              <a:schemeClr val="tx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09" name="正方形/長方形 508"/>
            <p:cNvSpPr/>
            <p:nvPr/>
          </p:nvSpPr>
          <p:spPr>
            <a:xfrm>
              <a:off x="1962849" y="4432631"/>
              <a:ext cx="408795" cy="408794"/>
            </a:xfrm>
            <a:prstGeom prst="rect">
              <a:avLst/>
            </a:prstGeom>
            <a:solidFill>
              <a:schemeClr val="tx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0" name="正方形/長方形 509"/>
            <p:cNvSpPr/>
            <p:nvPr/>
          </p:nvSpPr>
          <p:spPr>
            <a:xfrm>
              <a:off x="1962849" y="4023837"/>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1" name="正方形/長方形 510"/>
            <p:cNvSpPr/>
            <p:nvPr/>
          </p:nvSpPr>
          <p:spPr>
            <a:xfrm>
              <a:off x="1962849" y="3615042"/>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2" name="正方形/長方形 511"/>
            <p:cNvSpPr/>
            <p:nvPr/>
          </p:nvSpPr>
          <p:spPr>
            <a:xfrm>
              <a:off x="327667" y="4432631"/>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3" name="正方形/長方形 512"/>
            <p:cNvSpPr/>
            <p:nvPr/>
          </p:nvSpPr>
          <p:spPr>
            <a:xfrm>
              <a:off x="327667" y="4023837"/>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4" name="正方形/長方形 513"/>
            <p:cNvSpPr/>
            <p:nvPr/>
          </p:nvSpPr>
          <p:spPr>
            <a:xfrm>
              <a:off x="327667" y="3615042"/>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5" name="正方形/長方形 514"/>
            <p:cNvSpPr/>
            <p:nvPr/>
          </p:nvSpPr>
          <p:spPr>
            <a:xfrm>
              <a:off x="736462" y="4841427"/>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6" name="正方形/長方形 515"/>
            <p:cNvSpPr/>
            <p:nvPr/>
          </p:nvSpPr>
          <p:spPr>
            <a:xfrm>
              <a:off x="327667" y="4841425"/>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7" name="正方形/長方形 516"/>
            <p:cNvSpPr/>
            <p:nvPr/>
          </p:nvSpPr>
          <p:spPr>
            <a:xfrm>
              <a:off x="1554054" y="4841427"/>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8" name="正方形/長方形 517"/>
            <p:cNvSpPr/>
            <p:nvPr/>
          </p:nvSpPr>
          <p:spPr>
            <a:xfrm>
              <a:off x="1145257" y="4841425"/>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9" name="正方形/長方形 518"/>
            <p:cNvSpPr/>
            <p:nvPr/>
          </p:nvSpPr>
          <p:spPr>
            <a:xfrm>
              <a:off x="1962849" y="4841427"/>
              <a:ext cx="408795" cy="408794"/>
            </a:xfrm>
            <a:prstGeom prst="rect">
              <a:avLst/>
            </a:prstGeom>
            <a:solidFill>
              <a:schemeClr val="tx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20" name="正方形/長方形 519"/>
            <p:cNvSpPr/>
            <p:nvPr/>
          </p:nvSpPr>
          <p:spPr>
            <a:xfrm>
              <a:off x="736462" y="3206248"/>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21" name="正方形/長方形 520"/>
            <p:cNvSpPr/>
            <p:nvPr/>
          </p:nvSpPr>
          <p:spPr>
            <a:xfrm>
              <a:off x="327667" y="3206248"/>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22" name="正方形/長方形 521"/>
            <p:cNvSpPr/>
            <p:nvPr/>
          </p:nvSpPr>
          <p:spPr>
            <a:xfrm>
              <a:off x="1554054" y="3206248"/>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23" name="正方形/長方形 522"/>
            <p:cNvSpPr/>
            <p:nvPr/>
          </p:nvSpPr>
          <p:spPr>
            <a:xfrm>
              <a:off x="1145257" y="3206248"/>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24" name="正方形/長方形 523"/>
            <p:cNvSpPr/>
            <p:nvPr/>
          </p:nvSpPr>
          <p:spPr>
            <a:xfrm>
              <a:off x="1962849" y="3206248"/>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25" name="正方形/長方形 524"/>
            <p:cNvSpPr/>
            <p:nvPr/>
          </p:nvSpPr>
          <p:spPr>
            <a:xfrm>
              <a:off x="1554054" y="4432633"/>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26" name="正方形/長方形 525"/>
            <p:cNvSpPr/>
            <p:nvPr/>
          </p:nvSpPr>
          <p:spPr>
            <a:xfrm>
              <a:off x="1962849" y="4432635"/>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27" name="正方形/長方形 526"/>
            <p:cNvSpPr/>
            <p:nvPr/>
          </p:nvSpPr>
          <p:spPr>
            <a:xfrm>
              <a:off x="1962847" y="4841435"/>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528" name="正方形/長方形 527"/>
          <p:cNvSpPr/>
          <p:nvPr/>
        </p:nvSpPr>
        <p:spPr>
          <a:xfrm>
            <a:off x="3599919" y="2842575"/>
            <a:ext cx="1682577" cy="400110"/>
          </a:xfrm>
          <a:prstGeom prst="rect">
            <a:avLst/>
          </a:prstGeom>
        </p:spPr>
        <p:txBody>
          <a:bodyPr wrap="none">
            <a:spAutoFit/>
          </a:bodyPr>
          <a:lstStyle/>
          <a:p>
            <a:pPr algn="ct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Str. Elem:</a:t>
            </a:r>
            <a:r>
              <a:rPr lang="en-US" altLang="ja-JP" sz="2000" i="1" dirty="0">
                <a:latin typeface="メイリオ" panose="020B0604030504040204" pitchFamily="50" charset="-128"/>
                <a:ea typeface="メイリオ" panose="020B0604030504040204" pitchFamily="50" charset="-128"/>
                <a:cs typeface="メイリオ" panose="020B0604030504040204" pitchFamily="50" charset="-128"/>
              </a:rPr>
              <a:t> B</a:t>
            </a:r>
            <a:endParaRPr lang="ja-JP" altLang="en-US" sz="2000" i="1"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9" name="グループ化 8"/>
          <p:cNvGrpSpPr/>
          <p:nvPr/>
        </p:nvGrpSpPr>
        <p:grpSpPr>
          <a:xfrm>
            <a:off x="5783351" y="1142452"/>
            <a:ext cx="4603947" cy="2160927"/>
            <a:chOff x="4007623" y="2764330"/>
            <a:chExt cx="4603947" cy="2160927"/>
          </a:xfrm>
        </p:grpSpPr>
        <p:grpSp>
          <p:nvGrpSpPr>
            <p:cNvPr id="5" name="グループ化 4"/>
            <p:cNvGrpSpPr/>
            <p:nvPr/>
          </p:nvGrpSpPr>
          <p:grpSpPr>
            <a:xfrm>
              <a:off x="4007623" y="3163161"/>
              <a:ext cx="1755720" cy="1762096"/>
              <a:chOff x="6527877" y="3754930"/>
              <a:chExt cx="1755720" cy="1762096"/>
            </a:xfrm>
          </p:grpSpPr>
          <p:sp>
            <p:nvSpPr>
              <p:cNvPr id="309" name="正方形/長方形 308"/>
              <p:cNvSpPr/>
              <p:nvPr/>
            </p:nvSpPr>
            <p:spPr>
              <a:xfrm>
                <a:off x="7283058" y="4258387"/>
                <a:ext cx="251727" cy="251727"/>
              </a:xfrm>
              <a:prstGeom prst="rect">
                <a:avLst/>
              </a:prstGeom>
              <a:solidFill>
                <a:srgbClr val="FFC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0" name="正方形/長方形 309"/>
              <p:cNvSpPr/>
              <p:nvPr/>
            </p:nvSpPr>
            <p:spPr>
              <a:xfrm>
                <a:off x="7534787" y="4258387"/>
                <a:ext cx="251727" cy="251727"/>
              </a:xfrm>
              <a:prstGeom prst="rect">
                <a:avLst/>
              </a:prstGeom>
              <a:solidFill>
                <a:srgbClr val="FFC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1" name="正方形/長方形 310"/>
              <p:cNvSpPr/>
              <p:nvPr/>
            </p:nvSpPr>
            <p:spPr>
              <a:xfrm>
                <a:off x="7031331" y="4510115"/>
                <a:ext cx="251727" cy="251727"/>
              </a:xfrm>
              <a:prstGeom prst="rect">
                <a:avLst/>
              </a:prstGeom>
              <a:solidFill>
                <a:srgbClr val="FFC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2" name="正方形/長方形 311"/>
              <p:cNvSpPr/>
              <p:nvPr/>
            </p:nvSpPr>
            <p:spPr>
              <a:xfrm>
                <a:off x="7283058" y="4510115"/>
                <a:ext cx="251727" cy="251727"/>
              </a:xfrm>
              <a:prstGeom prst="rect">
                <a:avLst/>
              </a:prstGeom>
              <a:solidFill>
                <a:srgbClr val="FFC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3" name="正方形/長方形 312"/>
              <p:cNvSpPr/>
              <p:nvPr/>
            </p:nvSpPr>
            <p:spPr>
              <a:xfrm>
                <a:off x="7534787" y="4510115"/>
                <a:ext cx="251727" cy="251727"/>
              </a:xfrm>
              <a:prstGeom prst="rect">
                <a:avLst/>
              </a:prstGeom>
              <a:solidFill>
                <a:srgbClr val="FFC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4" name="正方形/長方形 313"/>
              <p:cNvSpPr/>
              <p:nvPr/>
            </p:nvSpPr>
            <p:spPr>
              <a:xfrm>
                <a:off x="7031331" y="4761842"/>
                <a:ext cx="251727" cy="251727"/>
              </a:xfrm>
              <a:prstGeom prst="rect">
                <a:avLst/>
              </a:prstGeom>
              <a:solidFill>
                <a:srgbClr val="FFC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5" name="正方形/長方形 314"/>
              <p:cNvSpPr/>
              <p:nvPr/>
            </p:nvSpPr>
            <p:spPr>
              <a:xfrm>
                <a:off x="7283058" y="4761842"/>
                <a:ext cx="251727" cy="251727"/>
              </a:xfrm>
              <a:prstGeom prst="rect">
                <a:avLst/>
              </a:prstGeom>
              <a:solidFill>
                <a:srgbClr val="FFC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6" name="正方形/長方形 315"/>
              <p:cNvSpPr/>
              <p:nvPr/>
            </p:nvSpPr>
            <p:spPr>
              <a:xfrm>
                <a:off x="7534787" y="4761842"/>
                <a:ext cx="251727" cy="251727"/>
              </a:xfrm>
              <a:prstGeom prst="rect">
                <a:avLst/>
              </a:prstGeom>
              <a:solidFill>
                <a:srgbClr val="FFC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7" name="正方形/長方形 316"/>
              <p:cNvSpPr/>
              <p:nvPr/>
            </p:nvSpPr>
            <p:spPr>
              <a:xfrm>
                <a:off x="7786514" y="4761842"/>
                <a:ext cx="251727" cy="251727"/>
              </a:xfrm>
              <a:prstGeom prst="rect">
                <a:avLst/>
              </a:prstGeom>
              <a:solidFill>
                <a:srgbClr val="FFC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8" name="正方形/長方形 317"/>
              <p:cNvSpPr/>
              <p:nvPr/>
            </p:nvSpPr>
            <p:spPr>
              <a:xfrm>
                <a:off x="7786514" y="4510115"/>
                <a:ext cx="251727" cy="251727"/>
              </a:xfrm>
              <a:prstGeom prst="rect">
                <a:avLst/>
              </a:prstGeom>
              <a:solidFill>
                <a:srgbClr val="FFC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9" name="正方形/長方形 318"/>
              <p:cNvSpPr/>
              <p:nvPr/>
            </p:nvSpPr>
            <p:spPr>
              <a:xfrm>
                <a:off x="7786514" y="4258387"/>
                <a:ext cx="251727" cy="251727"/>
              </a:xfrm>
              <a:prstGeom prst="rect">
                <a:avLst/>
              </a:prstGeom>
              <a:solidFill>
                <a:srgbClr val="FFC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0" name="正方形/長方形 319"/>
              <p:cNvSpPr/>
              <p:nvPr/>
            </p:nvSpPr>
            <p:spPr>
              <a:xfrm>
                <a:off x="6779604" y="4761842"/>
                <a:ext cx="251727" cy="251727"/>
              </a:xfrm>
              <a:prstGeom prst="rect">
                <a:avLst/>
              </a:prstGeom>
              <a:solidFill>
                <a:srgbClr val="FFC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1" name="正方形/長方形 320"/>
              <p:cNvSpPr/>
              <p:nvPr/>
            </p:nvSpPr>
            <p:spPr>
              <a:xfrm>
                <a:off x="6779604" y="4510115"/>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2" name="正方形/長方形 321"/>
              <p:cNvSpPr/>
              <p:nvPr/>
            </p:nvSpPr>
            <p:spPr>
              <a:xfrm>
                <a:off x="6779604" y="4258387"/>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3" name="正方形/長方形 322"/>
              <p:cNvSpPr/>
              <p:nvPr/>
            </p:nvSpPr>
            <p:spPr>
              <a:xfrm>
                <a:off x="7031331" y="5013571"/>
                <a:ext cx="251727" cy="251727"/>
              </a:xfrm>
              <a:prstGeom prst="rect">
                <a:avLst/>
              </a:prstGeom>
              <a:solidFill>
                <a:srgbClr val="FFC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4" name="正方形/長方形 323"/>
              <p:cNvSpPr/>
              <p:nvPr/>
            </p:nvSpPr>
            <p:spPr>
              <a:xfrm>
                <a:off x="6779604" y="5013569"/>
                <a:ext cx="251727" cy="251727"/>
              </a:xfrm>
              <a:prstGeom prst="rect">
                <a:avLst/>
              </a:prstGeom>
              <a:solidFill>
                <a:srgbClr val="FFC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5" name="正方形/長方形 324"/>
              <p:cNvSpPr/>
              <p:nvPr/>
            </p:nvSpPr>
            <p:spPr>
              <a:xfrm>
                <a:off x="7534787" y="5013571"/>
                <a:ext cx="251727" cy="251727"/>
              </a:xfrm>
              <a:prstGeom prst="rect">
                <a:avLst/>
              </a:prstGeom>
              <a:solidFill>
                <a:srgbClr val="FFC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6" name="正方形/長方形 325"/>
              <p:cNvSpPr/>
              <p:nvPr/>
            </p:nvSpPr>
            <p:spPr>
              <a:xfrm>
                <a:off x="7283058" y="5013569"/>
                <a:ext cx="251727" cy="251727"/>
              </a:xfrm>
              <a:prstGeom prst="rect">
                <a:avLst/>
              </a:prstGeom>
              <a:solidFill>
                <a:srgbClr val="FFC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7" name="正方形/長方形 326"/>
              <p:cNvSpPr/>
              <p:nvPr/>
            </p:nvSpPr>
            <p:spPr>
              <a:xfrm>
                <a:off x="7786514" y="5013571"/>
                <a:ext cx="251727" cy="251727"/>
              </a:xfrm>
              <a:prstGeom prst="rect">
                <a:avLst/>
              </a:prstGeom>
              <a:solidFill>
                <a:srgbClr val="FFC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8" name="正方形/長方形 327"/>
              <p:cNvSpPr/>
              <p:nvPr/>
            </p:nvSpPr>
            <p:spPr>
              <a:xfrm>
                <a:off x="7031331" y="4006660"/>
                <a:ext cx="251727" cy="251727"/>
              </a:xfrm>
              <a:prstGeom prst="rect">
                <a:avLst/>
              </a:prstGeom>
              <a:solidFill>
                <a:srgbClr val="FFC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9" name="正方形/長方形 328"/>
              <p:cNvSpPr/>
              <p:nvPr/>
            </p:nvSpPr>
            <p:spPr>
              <a:xfrm>
                <a:off x="6779604" y="4006660"/>
                <a:ext cx="251727" cy="251727"/>
              </a:xfrm>
              <a:prstGeom prst="rect">
                <a:avLst/>
              </a:prstGeom>
              <a:solidFill>
                <a:srgbClr val="FFC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0" name="正方形/長方形 329"/>
              <p:cNvSpPr/>
              <p:nvPr/>
            </p:nvSpPr>
            <p:spPr>
              <a:xfrm>
                <a:off x="7534787" y="4006660"/>
                <a:ext cx="251727" cy="251727"/>
              </a:xfrm>
              <a:prstGeom prst="rect">
                <a:avLst/>
              </a:prstGeom>
              <a:solidFill>
                <a:srgbClr val="FFC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1" name="正方形/長方形 330"/>
              <p:cNvSpPr/>
              <p:nvPr/>
            </p:nvSpPr>
            <p:spPr>
              <a:xfrm>
                <a:off x="7283058" y="4006660"/>
                <a:ext cx="251727" cy="251727"/>
              </a:xfrm>
              <a:prstGeom prst="rect">
                <a:avLst/>
              </a:prstGeom>
              <a:solidFill>
                <a:srgbClr val="FFC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2" name="正方形/長方形 331"/>
              <p:cNvSpPr/>
              <p:nvPr/>
            </p:nvSpPr>
            <p:spPr>
              <a:xfrm>
                <a:off x="7786514" y="4006660"/>
                <a:ext cx="251727" cy="251727"/>
              </a:xfrm>
              <a:prstGeom prst="rect">
                <a:avLst/>
              </a:prstGeom>
              <a:solidFill>
                <a:srgbClr val="FFC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3" name="正方形/長方形 332"/>
              <p:cNvSpPr/>
              <p:nvPr/>
            </p:nvSpPr>
            <p:spPr>
              <a:xfrm>
                <a:off x="7534787" y="4761844"/>
                <a:ext cx="251727" cy="251727"/>
              </a:xfrm>
              <a:prstGeom prst="rect">
                <a:avLst/>
              </a:prstGeom>
              <a:solidFill>
                <a:srgbClr val="FFC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4" name="正方形/長方形 333"/>
              <p:cNvSpPr/>
              <p:nvPr/>
            </p:nvSpPr>
            <p:spPr>
              <a:xfrm>
                <a:off x="7786514" y="4761844"/>
                <a:ext cx="251727" cy="251727"/>
              </a:xfrm>
              <a:prstGeom prst="rect">
                <a:avLst/>
              </a:prstGeom>
              <a:solidFill>
                <a:srgbClr val="FFC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5" name="正方形/長方形 334"/>
              <p:cNvSpPr/>
              <p:nvPr/>
            </p:nvSpPr>
            <p:spPr>
              <a:xfrm>
                <a:off x="7786514" y="5013572"/>
                <a:ext cx="251727" cy="251727"/>
              </a:xfrm>
              <a:prstGeom prst="rect">
                <a:avLst/>
              </a:prstGeom>
              <a:solidFill>
                <a:srgbClr val="FFC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6" name="正方形/長方形 335"/>
              <p:cNvSpPr/>
              <p:nvPr/>
            </p:nvSpPr>
            <p:spPr>
              <a:xfrm>
                <a:off x="8031870" y="4761842"/>
                <a:ext cx="251727" cy="251727"/>
              </a:xfrm>
              <a:prstGeom prst="rect">
                <a:avLst/>
              </a:prstGeom>
              <a:solidFill>
                <a:srgbClr val="FFC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7" name="正方形/長方形 336"/>
              <p:cNvSpPr/>
              <p:nvPr/>
            </p:nvSpPr>
            <p:spPr>
              <a:xfrm>
                <a:off x="8031870" y="4510115"/>
                <a:ext cx="251727" cy="251727"/>
              </a:xfrm>
              <a:prstGeom prst="rect">
                <a:avLst/>
              </a:prstGeom>
              <a:solidFill>
                <a:srgbClr val="FFC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8" name="正方形/長方形 337"/>
              <p:cNvSpPr/>
              <p:nvPr/>
            </p:nvSpPr>
            <p:spPr>
              <a:xfrm>
                <a:off x="8031870" y="4258387"/>
                <a:ext cx="251727" cy="251727"/>
              </a:xfrm>
              <a:prstGeom prst="rect">
                <a:avLst/>
              </a:prstGeom>
              <a:solidFill>
                <a:srgbClr val="FFC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9" name="正方形/長方形 338"/>
              <p:cNvSpPr/>
              <p:nvPr/>
            </p:nvSpPr>
            <p:spPr>
              <a:xfrm>
                <a:off x="8031870" y="5013571"/>
                <a:ext cx="251727" cy="251727"/>
              </a:xfrm>
              <a:prstGeom prst="rect">
                <a:avLst/>
              </a:prstGeom>
              <a:solidFill>
                <a:srgbClr val="FFC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0" name="正方形/長方形 339"/>
              <p:cNvSpPr/>
              <p:nvPr/>
            </p:nvSpPr>
            <p:spPr>
              <a:xfrm>
                <a:off x="8031870" y="4006660"/>
                <a:ext cx="251727" cy="251727"/>
              </a:xfrm>
              <a:prstGeom prst="rect">
                <a:avLst/>
              </a:prstGeom>
              <a:solidFill>
                <a:srgbClr val="FFC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1" name="正方形/長方形 340"/>
              <p:cNvSpPr/>
              <p:nvPr/>
            </p:nvSpPr>
            <p:spPr>
              <a:xfrm>
                <a:off x="8031870" y="4761844"/>
                <a:ext cx="251727" cy="251727"/>
              </a:xfrm>
              <a:prstGeom prst="rect">
                <a:avLst/>
              </a:prstGeom>
              <a:solidFill>
                <a:srgbClr val="FFC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2" name="正方形/長方形 341"/>
              <p:cNvSpPr/>
              <p:nvPr/>
            </p:nvSpPr>
            <p:spPr>
              <a:xfrm>
                <a:off x="8031870" y="5013572"/>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3" name="正方形/長方形 342"/>
              <p:cNvSpPr/>
              <p:nvPr/>
            </p:nvSpPr>
            <p:spPr>
              <a:xfrm>
                <a:off x="6527877" y="4761842"/>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4" name="正方形/長方形 343"/>
              <p:cNvSpPr/>
              <p:nvPr/>
            </p:nvSpPr>
            <p:spPr>
              <a:xfrm>
                <a:off x="6527877" y="4510115"/>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5" name="正方形/長方形 344"/>
              <p:cNvSpPr/>
              <p:nvPr/>
            </p:nvSpPr>
            <p:spPr>
              <a:xfrm>
                <a:off x="6527877" y="4258387"/>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6" name="正方形/長方形 345"/>
              <p:cNvSpPr/>
              <p:nvPr/>
            </p:nvSpPr>
            <p:spPr>
              <a:xfrm>
                <a:off x="6527877" y="5013571"/>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7" name="正方形/長方形 346"/>
              <p:cNvSpPr/>
              <p:nvPr/>
            </p:nvSpPr>
            <p:spPr>
              <a:xfrm>
                <a:off x="6527877" y="4006660"/>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8" name="正方形/長方形 347"/>
              <p:cNvSpPr/>
              <p:nvPr/>
            </p:nvSpPr>
            <p:spPr>
              <a:xfrm>
                <a:off x="6527877" y="4761844"/>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9" name="正方形/長方形 348"/>
              <p:cNvSpPr/>
              <p:nvPr/>
            </p:nvSpPr>
            <p:spPr>
              <a:xfrm>
                <a:off x="6527877" y="5013572"/>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0" name="正方形/長方形 349"/>
              <p:cNvSpPr/>
              <p:nvPr/>
            </p:nvSpPr>
            <p:spPr>
              <a:xfrm>
                <a:off x="7031331" y="5265298"/>
                <a:ext cx="251727" cy="251727"/>
              </a:xfrm>
              <a:prstGeom prst="rect">
                <a:avLst/>
              </a:prstGeom>
              <a:solidFill>
                <a:srgbClr val="FFC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1" name="正方形/長方形 350"/>
              <p:cNvSpPr/>
              <p:nvPr/>
            </p:nvSpPr>
            <p:spPr>
              <a:xfrm>
                <a:off x="6779604" y="5265296"/>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2" name="正方形/長方形 351"/>
              <p:cNvSpPr/>
              <p:nvPr/>
            </p:nvSpPr>
            <p:spPr>
              <a:xfrm>
                <a:off x="7534787" y="5265298"/>
                <a:ext cx="251727" cy="251727"/>
              </a:xfrm>
              <a:prstGeom prst="rect">
                <a:avLst/>
              </a:prstGeom>
              <a:solidFill>
                <a:srgbClr val="FFC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3" name="正方形/長方形 352"/>
              <p:cNvSpPr/>
              <p:nvPr/>
            </p:nvSpPr>
            <p:spPr>
              <a:xfrm>
                <a:off x="7283058" y="5265296"/>
                <a:ext cx="251727" cy="251727"/>
              </a:xfrm>
              <a:prstGeom prst="rect">
                <a:avLst/>
              </a:prstGeom>
              <a:solidFill>
                <a:srgbClr val="FFC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4" name="正方形/長方形 353"/>
              <p:cNvSpPr/>
              <p:nvPr/>
            </p:nvSpPr>
            <p:spPr>
              <a:xfrm>
                <a:off x="7786514" y="5265298"/>
                <a:ext cx="251727" cy="251727"/>
              </a:xfrm>
              <a:prstGeom prst="rect">
                <a:avLst/>
              </a:prstGeom>
              <a:solidFill>
                <a:srgbClr val="FFC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5" name="正方形/長方形 354"/>
              <p:cNvSpPr/>
              <p:nvPr/>
            </p:nvSpPr>
            <p:spPr>
              <a:xfrm>
                <a:off x="7786514" y="5265299"/>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6" name="正方形/長方形 355"/>
              <p:cNvSpPr/>
              <p:nvPr/>
            </p:nvSpPr>
            <p:spPr>
              <a:xfrm>
                <a:off x="8031870" y="5265298"/>
                <a:ext cx="251727" cy="251727"/>
              </a:xfrm>
              <a:prstGeom prst="rect">
                <a:avLst/>
              </a:prstGeom>
              <a:solidFill>
                <a:srgbClr val="FFC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7" name="正方形/長方形 356"/>
              <p:cNvSpPr/>
              <p:nvPr/>
            </p:nvSpPr>
            <p:spPr>
              <a:xfrm>
                <a:off x="8031870" y="5265299"/>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8" name="正方形/長方形 357"/>
              <p:cNvSpPr/>
              <p:nvPr/>
            </p:nvSpPr>
            <p:spPr>
              <a:xfrm>
                <a:off x="6527877" y="5265298"/>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9" name="正方形/長方形 358"/>
              <p:cNvSpPr/>
              <p:nvPr/>
            </p:nvSpPr>
            <p:spPr>
              <a:xfrm>
                <a:off x="6527877" y="5265299"/>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0" name="正方形/長方形 359"/>
              <p:cNvSpPr/>
              <p:nvPr/>
            </p:nvSpPr>
            <p:spPr>
              <a:xfrm>
                <a:off x="7031331" y="3754931"/>
                <a:ext cx="251727" cy="251727"/>
              </a:xfrm>
              <a:prstGeom prst="rect">
                <a:avLst/>
              </a:prstGeom>
              <a:solidFill>
                <a:srgbClr val="FFC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1" name="正方形/長方形 360"/>
              <p:cNvSpPr/>
              <p:nvPr/>
            </p:nvSpPr>
            <p:spPr>
              <a:xfrm>
                <a:off x="6779604" y="3754930"/>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2" name="正方形/長方形 361"/>
              <p:cNvSpPr/>
              <p:nvPr/>
            </p:nvSpPr>
            <p:spPr>
              <a:xfrm>
                <a:off x="7534787" y="3754931"/>
                <a:ext cx="251727" cy="251727"/>
              </a:xfrm>
              <a:prstGeom prst="rect">
                <a:avLst/>
              </a:prstGeom>
              <a:solidFill>
                <a:srgbClr val="FFC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3" name="正方形/長方形 362"/>
              <p:cNvSpPr/>
              <p:nvPr/>
            </p:nvSpPr>
            <p:spPr>
              <a:xfrm>
                <a:off x="7283058" y="3754930"/>
                <a:ext cx="251727" cy="251727"/>
              </a:xfrm>
              <a:prstGeom prst="rect">
                <a:avLst/>
              </a:prstGeom>
              <a:solidFill>
                <a:srgbClr val="FFC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4" name="正方形/長方形 363"/>
              <p:cNvSpPr/>
              <p:nvPr/>
            </p:nvSpPr>
            <p:spPr>
              <a:xfrm>
                <a:off x="7786514" y="3754931"/>
                <a:ext cx="251727" cy="251727"/>
              </a:xfrm>
              <a:prstGeom prst="rect">
                <a:avLst/>
              </a:prstGeom>
              <a:solidFill>
                <a:srgbClr val="FFC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5" name="正方形/長方形 364"/>
              <p:cNvSpPr/>
              <p:nvPr/>
            </p:nvSpPr>
            <p:spPr>
              <a:xfrm>
                <a:off x="7786514" y="3754933"/>
                <a:ext cx="251727" cy="251727"/>
              </a:xfrm>
              <a:prstGeom prst="rect">
                <a:avLst/>
              </a:prstGeom>
              <a:solidFill>
                <a:srgbClr val="FFC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6" name="正方形/長方形 365"/>
              <p:cNvSpPr/>
              <p:nvPr/>
            </p:nvSpPr>
            <p:spPr>
              <a:xfrm>
                <a:off x="8031870" y="3754931"/>
                <a:ext cx="251727" cy="251727"/>
              </a:xfrm>
              <a:prstGeom prst="rect">
                <a:avLst/>
              </a:prstGeom>
              <a:solidFill>
                <a:srgbClr val="FFC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7" name="正方形/長方形 366"/>
              <p:cNvSpPr/>
              <p:nvPr/>
            </p:nvSpPr>
            <p:spPr>
              <a:xfrm>
                <a:off x="8031870" y="3754933"/>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8" name="正方形/長方形 367"/>
              <p:cNvSpPr/>
              <p:nvPr/>
            </p:nvSpPr>
            <p:spPr>
              <a:xfrm>
                <a:off x="6527877" y="3754931"/>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9" name="正方形/長方形 368"/>
              <p:cNvSpPr/>
              <p:nvPr/>
            </p:nvSpPr>
            <p:spPr>
              <a:xfrm>
                <a:off x="6527877" y="3754933"/>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0" name="正方形/長方形 369"/>
              <p:cNvSpPr/>
              <p:nvPr/>
            </p:nvSpPr>
            <p:spPr>
              <a:xfrm>
                <a:off x="7031331" y="4258388"/>
                <a:ext cx="251727" cy="251727"/>
              </a:xfrm>
              <a:prstGeom prst="rect">
                <a:avLst/>
              </a:prstGeom>
              <a:solidFill>
                <a:srgbClr val="FFC000"/>
              </a:solid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371" name="グループ化 370"/>
            <p:cNvGrpSpPr/>
            <p:nvPr/>
          </p:nvGrpSpPr>
          <p:grpSpPr>
            <a:xfrm>
              <a:off x="6855850" y="3163161"/>
              <a:ext cx="1755720" cy="1762096"/>
              <a:chOff x="883304" y="4271993"/>
              <a:chExt cx="1324153" cy="1328962"/>
            </a:xfrm>
          </p:grpSpPr>
          <p:sp>
            <p:nvSpPr>
              <p:cNvPr id="372" name="正方形/長方形 371"/>
              <p:cNvSpPr/>
              <p:nvPr/>
            </p:nvSpPr>
            <p:spPr>
              <a:xfrm>
                <a:off x="1452857" y="4651697"/>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3" name="正方形/長方形 372"/>
              <p:cNvSpPr/>
              <p:nvPr/>
            </p:nvSpPr>
            <p:spPr>
              <a:xfrm>
                <a:off x="1642709" y="4651697"/>
                <a:ext cx="189851" cy="189851"/>
              </a:xfrm>
              <a:prstGeom prst="rect">
                <a:avLst/>
              </a:prstGeom>
              <a:solidFill>
                <a:srgbClr val="FFC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4" name="正方形/長方形 373"/>
              <p:cNvSpPr/>
              <p:nvPr/>
            </p:nvSpPr>
            <p:spPr>
              <a:xfrm>
                <a:off x="1263006" y="4841549"/>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5" name="正方形/長方形 374"/>
              <p:cNvSpPr/>
              <p:nvPr/>
            </p:nvSpPr>
            <p:spPr>
              <a:xfrm>
                <a:off x="1452857" y="4841549"/>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6" name="正方形/長方形 375"/>
              <p:cNvSpPr/>
              <p:nvPr/>
            </p:nvSpPr>
            <p:spPr>
              <a:xfrm>
                <a:off x="1642709" y="4841549"/>
                <a:ext cx="189851" cy="189851"/>
              </a:xfrm>
              <a:prstGeom prst="rect">
                <a:avLst/>
              </a:prstGeom>
              <a:solidFill>
                <a:srgbClr val="FFC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7" name="正方形/長方形 376"/>
              <p:cNvSpPr/>
              <p:nvPr/>
            </p:nvSpPr>
            <p:spPr>
              <a:xfrm>
                <a:off x="1263006" y="5031400"/>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8" name="正方形/長方形 377"/>
              <p:cNvSpPr/>
              <p:nvPr/>
            </p:nvSpPr>
            <p:spPr>
              <a:xfrm>
                <a:off x="1452857" y="5031400"/>
                <a:ext cx="189851" cy="189851"/>
              </a:xfrm>
              <a:prstGeom prst="rect">
                <a:avLst/>
              </a:prstGeom>
              <a:solidFill>
                <a:srgbClr val="FFC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9" name="正方形/長方形 378"/>
              <p:cNvSpPr/>
              <p:nvPr/>
            </p:nvSpPr>
            <p:spPr>
              <a:xfrm>
                <a:off x="1642709" y="5031400"/>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0" name="正方形/長方形 379"/>
              <p:cNvSpPr/>
              <p:nvPr/>
            </p:nvSpPr>
            <p:spPr>
              <a:xfrm>
                <a:off x="1832560" y="5031400"/>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1" name="正方形/長方形 380"/>
              <p:cNvSpPr/>
              <p:nvPr/>
            </p:nvSpPr>
            <p:spPr>
              <a:xfrm>
                <a:off x="1832560" y="4841549"/>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2" name="正方形/長方形 381"/>
              <p:cNvSpPr/>
              <p:nvPr/>
            </p:nvSpPr>
            <p:spPr>
              <a:xfrm>
                <a:off x="1832560" y="4651697"/>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3" name="正方形/長方形 382"/>
              <p:cNvSpPr/>
              <p:nvPr/>
            </p:nvSpPr>
            <p:spPr>
              <a:xfrm>
                <a:off x="1073155" y="5031400"/>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4" name="正方形/長方形 383"/>
              <p:cNvSpPr/>
              <p:nvPr/>
            </p:nvSpPr>
            <p:spPr>
              <a:xfrm>
                <a:off x="1073155" y="4841549"/>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5" name="正方形/長方形 384"/>
              <p:cNvSpPr/>
              <p:nvPr/>
            </p:nvSpPr>
            <p:spPr>
              <a:xfrm>
                <a:off x="1073155" y="4651697"/>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6" name="正方形/長方形 385"/>
              <p:cNvSpPr/>
              <p:nvPr/>
            </p:nvSpPr>
            <p:spPr>
              <a:xfrm>
                <a:off x="1263006" y="5221252"/>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7" name="正方形/長方形 386"/>
              <p:cNvSpPr/>
              <p:nvPr/>
            </p:nvSpPr>
            <p:spPr>
              <a:xfrm>
                <a:off x="1073155" y="5221251"/>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8" name="正方形/長方形 387"/>
              <p:cNvSpPr/>
              <p:nvPr/>
            </p:nvSpPr>
            <p:spPr>
              <a:xfrm>
                <a:off x="1642709" y="5221252"/>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9" name="正方形/長方形 388"/>
              <p:cNvSpPr/>
              <p:nvPr/>
            </p:nvSpPr>
            <p:spPr>
              <a:xfrm>
                <a:off x="1452857" y="5221251"/>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0" name="正方形/長方形 389"/>
              <p:cNvSpPr/>
              <p:nvPr/>
            </p:nvSpPr>
            <p:spPr>
              <a:xfrm>
                <a:off x="1832560" y="5221252"/>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1" name="正方形/長方形 390"/>
              <p:cNvSpPr/>
              <p:nvPr/>
            </p:nvSpPr>
            <p:spPr>
              <a:xfrm>
                <a:off x="1263006" y="4461846"/>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2" name="正方形/長方形 391"/>
              <p:cNvSpPr/>
              <p:nvPr/>
            </p:nvSpPr>
            <p:spPr>
              <a:xfrm>
                <a:off x="1073155" y="4461846"/>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3" name="正方形/長方形 392"/>
              <p:cNvSpPr/>
              <p:nvPr/>
            </p:nvSpPr>
            <p:spPr>
              <a:xfrm>
                <a:off x="1642709" y="4461846"/>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4" name="正方形/長方形 393"/>
              <p:cNvSpPr/>
              <p:nvPr/>
            </p:nvSpPr>
            <p:spPr>
              <a:xfrm>
                <a:off x="1452857" y="4461846"/>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5" name="正方形/長方形 394"/>
              <p:cNvSpPr/>
              <p:nvPr/>
            </p:nvSpPr>
            <p:spPr>
              <a:xfrm>
                <a:off x="1832560" y="4461846"/>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6" name="正方形/長方形 395"/>
              <p:cNvSpPr/>
              <p:nvPr/>
            </p:nvSpPr>
            <p:spPr>
              <a:xfrm>
                <a:off x="1642709" y="5031401"/>
                <a:ext cx="189851" cy="189851"/>
              </a:xfrm>
              <a:prstGeom prst="rect">
                <a:avLst/>
              </a:prstGeom>
              <a:solidFill>
                <a:srgbClr val="FFC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7" name="正方形/長方形 396"/>
              <p:cNvSpPr/>
              <p:nvPr/>
            </p:nvSpPr>
            <p:spPr>
              <a:xfrm>
                <a:off x="1832560" y="5031401"/>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8" name="正方形/長方形 397"/>
              <p:cNvSpPr/>
              <p:nvPr/>
            </p:nvSpPr>
            <p:spPr>
              <a:xfrm>
                <a:off x="1832560" y="5221253"/>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9" name="正方形/長方形 398"/>
              <p:cNvSpPr/>
              <p:nvPr/>
            </p:nvSpPr>
            <p:spPr>
              <a:xfrm>
                <a:off x="2017606" y="5031400"/>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0" name="正方形/長方形 399"/>
              <p:cNvSpPr/>
              <p:nvPr/>
            </p:nvSpPr>
            <p:spPr>
              <a:xfrm>
                <a:off x="2017606" y="4841549"/>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1" name="正方形/長方形 400"/>
              <p:cNvSpPr/>
              <p:nvPr/>
            </p:nvSpPr>
            <p:spPr>
              <a:xfrm>
                <a:off x="2017606" y="4651697"/>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2" name="正方形/長方形 401"/>
              <p:cNvSpPr/>
              <p:nvPr/>
            </p:nvSpPr>
            <p:spPr>
              <a:xfrm>
                <a:off x="2017606" y="5221252"/>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3" name="正方形/長方形 402"/>
              <p:cNvSpPr/>
              <p:nvPr/>
            </p:nvSpPr>
            <p:spPr>
              <a:xfrm>
                <a:off x="2017606" y="4461846"/>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4" name="正方形/長方形 403"/>
              <p:cNvSpPr/>
              <p:nvPr/>
            </p:nvSpPr>
            <p:spPr>
              <a:xfrm>
                <a:off x="2017606" y="5031401"/>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5" name="正方形/長方形 404"/>
              <p:cNvSpPr/>
              <p:nvPr/>
            </p:nvSpPr>
            <p:spPr>
              <a:xfrm>
                <a:off x="2017606" y="5221253"/>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6" name="正方形/長方形 405"/>
              <p:cNvSpPr/>
              <p:nvPr/>
            </p:nvSpPr>
            <p:spPr>
              <a:xfrm>
                <a:off x="883304" y="5031400"/>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7" name="正方形/長方形 406"/>
              <p:cNvSpPr/>
              <p:nvPr/>
            </p:nvSpPr>
            <p:spPr>
              <a:xfrm>
                <a:off x="883304" y="4841549"/>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8" name="正方形/長方形 407"/>
              <p:cNvSpPr/>
              <p:nvPr/>
            </p:nvSpPr>
            <p:spPr>
              <a:xfrm>
                <a:off x="883304" y="4651697"/>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9" name="正方形/長方形 408"/>
              <p:cNvSpPr/>
              <p:nvPr/>
            </p:nvSpPr>
            <p:spPr>
              <a:xfrm>
                <a:off x="883304" y="5221252"/>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0" name="正方形/長方形 409"/>
              <p:cNvSpPr/>
              <p:nvPr/>
            </p:nvSpPr>
            <p:spPr>
              <a:xfrm>
                <a:off x="883304" y="4461846"/>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1" name="正方形/長方形 410"/>
              <p:cNvSpPr/>
              <p:nvPr/>
            </p:nvSpPr>
            <p:spPr>
              <a:xfrm>
                <a:off x="883304" y="5031401"/>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2" name="正方形/長方形 411"/>
              <p:cNvSpPr/>
              <p:nvPr/>
            </p:nvSpPr>
            <p:spPr>
              <a:xfrm>
                <a:off x="883304" y="5221253"/>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3" name="正方形/長方形 412"/>
              <p:cNvSpPr/>
              <p:nvPr/>
            </p:nvSpPr>
            <p:spPr>
              <a:xfrm>
                <a:off x="1263006" y="5411103"/>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4" name="正方形/長方形 413"/>
              <p:cNvSpPr/>
              <p:nvPr/>
            </p:nvSpPr>
            <p:spPr>
              <a:xfrm>
                <a:off x="1073155" y="5411102"/>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5" name="正方形/長方形 414"/>
              <p:cNvSpPr/>
              <p:nvPr/>
            </p:nvSpPr>
            <p:spPr>
              <a:xfrm>
                <a:off x="1642709" y="5411103"/>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6" name="正方形/長方形 415"/>
              <p:cNvSpPr/>
              <p:nvPr/>
            </p:nvSpPr>
            <p:spPr>
              <a:xfrm>
                <a:off x="1452857" y="5411102"/>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7" name="正方形/長方形 416"/>
              <p:cNvSpPr/>
              <p:nvPr/>
            </p:nvSpPr>
            <p:spPr>
              <a:xfrm>
                <a:off x="1832560" y="5411103"/>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8" name="正方形/長方形 417"/>
              <p:cNvSpPr/>
              <p:nvPr/>
            </p:nvSpPr>
            <p:spPr>
              <a:xfrm>
                <a:off x="1832560" y="5411104"/>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9" name="正方形/長方形 418"/>
              <p:cNvSpPr/>
              <p:nvPr/>
            </p:nvSpPr>
            <p:spPr>
              <a:xfrm>
                <a:off x="2017606" y="5411103"/>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0" name="正方形/長方形 419"/>
              <p:cNvSpPr/>
              <p:nvPr/>
            </p:nvSpPr>
            <p:spPr>
              <a:xfrm>
                <a:off x="2017606" y="5411104"/>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1" name="正方形/長方形 420"/>
              <p:cNvSpPr/>
              <p:nvPr/>
            </p:nvSpPr>
            <p:spPr>
              <a:xfrm>
                <a:off x="883304" y="5411103"/>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2" name="正方形/長方形 421"/>
              <p:cNvSpPr/>
              <p:nvPr/>
            </p:nvSpPr>
            <p:spPr>
              <a:xfrm>
                <a:off x="883304" y="5411104"/>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3" name="正方形/長方形 422"/>
              <p:cNvSpPr/>
              <p:nvPr/>
            </p:nvSpPr>
            <p:spPr>
              <a:xfrm>
                <a:off x="1263006" y="4271994"/>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4" name="正方形/長方形 423"/>
              <p:cNvSpPr/>
              <p:nvPr/>
            </p:nvSpPr>
            <p:spPr>
              <a:xfrm>
                <a:off x="1073155" y="4271993"/>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5" name="正方形/長方形 424"/>
              <p:cNvSpPr/>
              <p:nvPr/>
            </p:nvSpPr>
            <p:spPr>
              <a:xfrm>
                <a:off x="1642709" y="4271994"/>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6" name="正方形/長方形 425"/>
              <p:cNvSpPr/>
              <p:nvPr/>
            </p:nvSpPr>
            <p:spPr>
              <a:xfrm>
                <a:off x="1452857" y="4271993"/>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7" name="正方形/長方形 426"/>
              <p:cNvSpPr/>
              <p:nvPr/>
            </p:nvSpPr>
            <p:spPr>
              <a:xfrm>
                <a:off x="1832560" y="4271994"/>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8" name="正方形/長方形 427"/>
              <p:cNvSpPr/>
              <p:nvPr/>
            </p:nvSpPr>
            <p:spPr>
              <a:xfrm>
                <a:off x="1832560" y="4271995"/>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9" name="正方形/長方形 428"/>
              <p:cNvSpPr/>
              <p:nvPr/>
            </p:nvSpPr>
            <p:spPr>
              <a:xfrm>
                <a:off x="2017606" y="4271994"/>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0" name="正方形/長方形 429"/>
              <p:cNvSpPr/>
              <p:nvPr/>
            </p:nvSpPr>
            <p:spPr>
              <a:xfrm>
                <a:off x="2017606" y="4271995"/>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1" name="正方形/長方形 430"/>
              <p:cNvSpPr/>
              <p:nvPr/>
            </p:nvSpPr>
            <p:spPr>
              <a:xfrm>
                <a:off x="883304" y="4271994"/>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2" name="正方形/長方形 431"/>
              <p:cNvSpPr/>
              <p:nvPr/>
            </p:nvSpPr>
            <p:spPr>
              <a:xfrm>
                <a:off x="883304" y="4271995"/>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3" name="正方形/長方形 432"/>
              <p:cNvSpPr/>
              <p:nvPr/>
            </p:nvSpPr>
            <p:spPr>
              <a:xfrm>
                <a:off x="1263006" y="4651698"/>
                <a:ext cx="189851" cy="189851"/>
              </a:xfrm>
              <a:prstGeom prst="rect">
                <a:avLst/>
              </a:prstGeom>
              <a:solidFill>
                <a:schemeClr val="bg1"/>
              </a:solid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7" name="正方形/長方形 6"/>
            <p:cNvSpPr/>
            <p:nvPr/>
          </p:nvSpPr>
          <p:spPr>
            <a:xfrm>
              <a:off x="4421293" y="2764330"/>
              <a:ext cx="1132041" cy="400110"/>
            </a:xfrm>
            <a:prstGeom prst="rect">
              <a:avLst/>
            </a:prstGeom>
          </p:spPr>
          <p:txBody>
            <a:bodyPr wrap="none">
              <a:spAutoFit/>
            </a:bodyPr>
            <a:lstStyle/>
            <a:p>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Dilation</a:t>
              </a: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正方形/長方形 7"/>
            <p:cNvSpPr/>
            <p:nvPr/>
          </p:nvSpPr>
          <p:spPr>
            <a:xfrm>
              <a:off x="7246841" y="2764330"/>
              <a:ext cx="1106393" cy="400110"/>
            </a:xfrm>
            <a:prstGeom prst="rect">
              <a:avLst/>
            </a:prstGeom>
          </p:spPr>
          <p:txBody>
            <a:bodyPr wrap="none">
              <a:spAutoFit/>
            </a:bodyPr>
            <a:lstStyle/>
            <a:p>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Erosion</a:t>
              </a: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3" name="グループ化 2"/>
          <p:cNvGrpSpPr/>
          <p:nvPr/>
        </p:nvGrpSpPr>
        <p:grpSpPr>
          <a:xfrm>
            <a:off x="1981200" y="4492528"/>
            <a:ext cx="8213753" cy="1695276"/>
            <a:chOff x="1981200" y="4492528"/>
            <a:chExt cx="8213753" cy="1695276"/>
          </a:xfrm>
        </p:grpSpPr>
        <p:sp>
          <p:nvSpPr>
            <p:cNvPr id="434" name="角丸四角形 433"/>
            <p:cNvSpPr/>
            <p:nvPr/>
          </p:nvSpPr>
          <p:spPr>
            <a:xfrm>
              <a:off x="1981200" y="4492528"/>
              <a:ext cx="8161632" cy="1632259"/>
            </a:xfrm>
            <a:prstGeom prst="round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436" name="グループ化 435"/>
            <p:cNvGrpSpPr/>
            <p:nvPr/>
          </p:nvGrpSpPr>
          <p:grpSpPr>
            <a:xfrm>
              <a:off x="6022791" y="4708593"/>
              <a:ext cx="949256" cy="949261"/>
              <a:chOff x="327667" y="3206248"/>
              <a:chExt cx="2043977" cy="2043981"/>
            </a:xfrm>
          </p:grpSpPr>
          <p:sp>
            <p:nvSpPr>
              <p:cNvPr id="437" name="正方形/長方形 436"/>
              <p:cNvSpPr/>
              <p:nvPr/>
            </p:nvSpPr>
            <p:spPr>
              <a:xfrm>
                <a:off x="736462" y="3615044"/>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8" name="正方形/長方形 437"/>
              <p:cNvSpPr/>
              <p:nvPr/>
            </p:nvSpPr>
            <p:spPr>
              <a:xfrm>
                <a:off x="1145257" y="3615042"/>
                <a:ext cx="408795" cy="408794"/>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9" name="正方形/長方形 438"/>
              <p:cNvSpPr/>
              <p:nvPr/>
            </p:nvSpPr>
            <p:spPr>
              <a:xfrm>
                <a:off x="1554054" y="3615042"/>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40" name="正方形/長方形 439"/>
              <p:cNvSpPr/>
              <p:nvPr/>
            </p:nvSpPr>
            <p:spPr>
              <a:xfrm>
                <a:off x="736462" y="4023837"/>
                <a:ext cx="408795" cy="408794"/>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41" name="正方形/長方形 440"/>
              <p:cNvSpPr/>
              <p:nvPr/>
            </p:nvSpPr>
            <p:spPr>
              <a:xfrm>
                <a:off x="1145257" y="4023837"/>
                <a:ext cx="408795" cy="408794"/>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42" name="正方形/長方形 441"/>
              <p:cNvSpPr/>
              <p:nvPr/>
            </p:nvSpPr>
            <p:spPr>
              <a:xfrm>
                <a:off x="1554054" y="4023837"/>
                <a:ext cx="408795" cy="408794"/>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43" name="正方形/長方形 442"/>
              <p:cNvSpPr/>
              <p:nvPr/>
            </p:nvSpPr>
            <p:spPr>
              <a:xfrm>
                <a:off x="736462" y="4432631"/>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44" name="正方形/長方形 443"/>
              <p:cNvSpPr/>
              <p:nvPr/>
            </p:nvSpPr>
            <p:spPr>
              <a:xfrm>
                <a:off x="1145257" y="4432631"/>
                <a:ext cx="408795" cy="408794"/>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45" name="正方形/長方形 444"/>
              <p:cNvSpPr/>
              <p:nvPr/>
            </p:nvSpPr>
            <p:spPr>
              <a:xfrm>
                <a:off x="1554054" y="4432631"/>
                <a:ext cx="408795" cy="408794"/>
              </a:xfrm>
              <a:prstGeom prst="rect">
                <a:avLst/>
              </a:prstGeom>
              <a:solidFill>
                <a:schemeClr val="tx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46" name="正方形/長方形 445"/>
              <p:cNvSpPr/>
              <p:nvPr/>
            </p:nvSpPr>
            <p:spPr>
              <a:xfrm>
                <a:off x="1962849" y="4432631"/>
                <a:ext cx="408795" cy="408794"/>
              </a:xfrm>
              <a:prstGeom prst="rect">
                <a:avLst/>
              </a:prstGeom>
              <a:solidFill>
                <a:schemeClr val="tx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47" name="正方形/長方形 446"/>
              <p:cNvSpPr/>
              <p:nvPr/>
            </p:nvSpPr>
            <p:spPr>
              <a:xfrm>
                <a:off x="1962849" y="4023837"/>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48" name="正方形/長方形 447"/>
              <p:cNvSpPr/>
              <p:nvPr/>
            </p:nvSpPr>
            <p:spPr>
              <a:xfrm>
                <a:off x="1962849" y="3615042"/>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49" name="正方形/長方形 448"/>
              <p:cNvSpPr/>
              <p:nvPr/>
            </p:nvSpPr>
            <p:spPr>
              <a:xfrm>
                <a:off x="327667" y="4432631"/>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0" name="正方形/長方形 449"/>
              <p:cNvSpPr/>
              <p:nvPr/>
            </p:nvSpPr>
            <p:spPr>
              <a:xfrm>
                <a:off x="327667" y="4023837"/>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1" name="正方形/長方形 450"/>
              <p:cNvSpPr/>
              <p:nvPr/>
            </p:nvSpPr>
            <p:spPr>
              <a:xfrm>
                <a:off x="327667" y="3615042"/>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2" name="正方形/長方形 451"/>
              <p:cNvSpPr/>
              <p:nvPr/>
            </p:nvSpPr>
            <p:spPr>
              <a:xfrm>
                <a:off x="736462" y="4841427"/>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3" name="正方形/長方形 452"/>
              <p:cNvSpPr/>
              <p:nvPr/>
            </p:nvSpPr>
            <p:spPr>
              <a:xfrm>
                <a:off x="327667" y="4841425"/>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4" name="正方形/長方形 453"/>
              <p:cNvSpPr/>
              <p:nvPr/>
            </p:nvSpPr>
            <p:spPr>
              <a:xfrm>
                <a:off x="1554054" y="4841427"/>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5" name="正方形/長方形 454"/>
              <p:cNvSpPr/>
              <p:nvPr/>
            </p:nvSpPr>
            <p:spPr>
              <a:xfrm>
                <a:off x="1145257" y="4841425"/>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6" name="正方形/長方形 455"/>
              <p:cNvSpPr/>
              <p:nvPr/>
            </p:nvSpPr>
            <p:spPr>
              <a:xfrm>
                <a:off x="1962849" y="4841427"/>
                <a:ext cx="408795" cy="408794"/>
              </a:xfrm>
              <a:prstGeom prst="rect">
                <a:avLst/>
              </a:prstGeom>
              <a:solidFill>
                <a:schemeClr val="tx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7" name="正方形/長方形 456"/>
              <p:cNvSpPr/>
              <p:nvPr/>
            </p:nvSpPr>
            <p:spPr>
              <a:xfrm>
                <a:off x="736462" y="3206248"/>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8" name="正方形/長方形 457"/>
              <p:cNvSpPr/>
              <p:nvPr/>
            </p:nvSpPr>
            <p:spPr>
              <a:xfrm>
                <a:off x="327667" y="3206248"/>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9" name="正方形/長方形 458"/>
              <p:cNvSpPr/>
              <p:nvPr/>
            </p:nvSpPr>
            <p:spPr>
              <a:xfrm>
                <a:off x="1554054" y="3206248"/>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60" name="正方形/長方形 459"/>
              <p:cNvSpPr/>
              <p:nvPr/>
            </p:nvSpPr>
            <p:spPr>
              <a:xfrm>
                <a:off x="1145257" y="3206248"/>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61" name="正方形/長方形 460"/>
              <p:cNvSpPr/>
              <p:nvPr/>
            </p:nvSpPr>
            <p:spPr>
              <a:xfrm>
                <a:off x="1962849" y="3206248"/>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62" name="正方形/長方形 461"/>
              <p:cNvSpPr/>
              <p:nvPr/>
            </p:nvSpPr>
            <p:spPr>
              <a:xfrm>
                <a:off x="1554054" y="4432633"/>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63" name="正方形/長方形 462"/>
              <p:cNvSpPr/>
              <p:nvPr/>
            </p:nvSpPr>
            <p:spPr>
              <a:xfrm>
                <a:off x="1962849" y="4432635"/>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64" name="正方形/長方形 463"/>
              <p:cNvSpPr/>
              <p:nvPr/>
            </p:nvSpPr>
            <p:spPr>
              <a:xfrm>
                <a:off x="1962847" y="4841435"/>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465" name="グループ化 464"/>
            <p:cNvGrpSpPr/>
            <p:nvPr/>
          </p:nvGrpSpPr>
          <p:grpSpPr>
            <a:xfrm>
              <a:off x="7269916" y="4708593"/>
              <a:ext cx="949256" cy="949261"/>
              <a:chOff x="327667" y="3206248"/>
              <a:chExt cx="2043977" cy="2043981"/>
            </a:xfrm>
          </p:grpSpPr>
          <p:sp>
            <p:nvSpPr>
              <p:cNvPr id="466" name="正方形/長方形 465"/>
              <p:cNvSpPr/>
              <p:nvPr/>
            </p:nvSpPr>
            <p:spPr>
              <a:xfrm>
                <a:off x="736462" y="3615044"/>
                <a:ext cx="408795" cy="408794"/>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67" name="正方形/長方形 466"/>
              <p:cNvSpPr/>
              <p:nvPr/>
            </p:nvSpPr>
            <p:spPr>
              <a:xfrm>
                <a:off x="1145257" y="3615042"/>
                <a:ext cx="408795" cy="408794"/>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68" name="正方形/長方形 467"/>
              <p:cNvSpPr/>
              <p:nvPr/>
            </p:nvSpPr>
            <p:spPr>
              <a:xfrm>
                <a:off x="1554054" y="3615042"/>
                <a:ext cx="408795" cy="408794"/>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69" name="正方形/長方形 468"/>
              <p:cNvSpPr/>
              <p:nvPr/>
            </p:nvSpPr>
            <p:spPr>
              <a:xfrm>
                <a:off x="736462" y="4023837"/>
                <a:ext cx="408795" cy="408794"/>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70" name="正方形/長方形 469"/>
              <p:cNvSpPr/>
              <p:nvPr/>
            </p:nvSpPr>
            <p:spPr>
              <a:xfrm>
                <a:off x="1145257" y="4023837"/>
                <a:ext cx="408795" cy="408794"/>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71" name="正方形/長方形 470"/>
              <p:cNvSpPr/>
              <p:nvPr/>
            </p:nvSpPr>
            <p:spPr>
              <a:xfrm>
                <a:off x="1554054" y="4023837"/>
                <a:ext cx="408795" cy="408794"/>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72" name="正方形/長方形 471"/>
              <p:cNvSpPr/>
              <p:nvPr/>
            </p:nvSpPr>
            <p:spPr>
              <a:xfrm>
                <a:off x="736462" y="4432631"/>
                <a:ext cx="408795" cy="408794"/>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73" name="正方形/長方形 472"/>
              <p:cNvSpPr/>
              <p:nvPr/>
            </p:nvSpPr>
            <p:spPr>
              <a:xfrm>
                <a:off x="1145257" y="4432631"/>
                <a:ext cx="408795" cy="408794"/>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74" name="正方形/長方形 473"/>
              <p:cNvSpPr/>
              <p:nvPr/>
            </p:nvSpPr>
            <p:spPr>
              <a:xfrm>
                <a:off x="1554054" y="4432631"/>
                <a:ext cx="408795" cy="408794"/>
              </a:xfrm>
              <a:prstGeom prst="rect">
                <a:avLst/>
              </a:prstGeom>
              <a:solidFill>
                <a:schemeClr val="tx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75" name="正方形/長方形 474"/>
              <p:cNvSpPr/>
              <p:nvPr/>
            </p:nvSpPr>
            <p:spPr>
              <a:xfrm>
                <a:off x="1962849" y="4432631"/>
                <a:ext cx="408795" cy="408794"/>
              </a:xfrm>
              <a:prstGeom prst="rect">
                <a:avLst/>
              </a:prstGeom>
              <a:solidFill>
                <a:schemeClr val="tx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76" name="正方形/長方形 475"/>
              <p:cNvSpPr/>
              <p:nvPr/>
            </p:nvSpPr>
            <p:spPr>
              <a:xfrm>
                <a:off x="1962849" y="4023837"/>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77" name="正方形/長方形 476"/>
              <p:cNvSpPr/>
              <p:nvPr/>
            </p:nvSpPr>
            <p:spPr>
              <a:xfrm>
                <a:off x="1962849" y="3615042"/>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78" name="正方形/長方形 477"/>
              <p:cNvSpPr/>
              <p:nvPr/>
            </p:nvSpPr>
            <p:spPr>
              <a:xfrm>
                <a:off x="327667" y="4432631"/>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79" name="正方形/長方形 478"/>
              <p:cNvSpPr/>
              <p:nvPr/>
            </p:nvSpPr>
            <p:spPr>
              <a:xfrm>
                <a:off x="327667" y="4023837"/>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80" name="正方形/長方形 479"/>
              <p:cNvSpPr/>
              <p:nvPr/>
            </p:nvSpPr>
            <p:spPr>
              <a:xfrm>
                <a:off x="327667" y="3615042"/>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81" name="正方形/長方形 480"/>
              <p:cNvSpPr/>
              <p:nvPr/>
            </p:nvSpPr>
            <p:spPr>
              <a:xfrm>
                <a:off x="736462" y="4841427"/>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82" name="正方形/長方形 481"/>
              <p:cNvSpPr/>
              <p:nvPr/>
            </p:nvSpPr>
            <p:spPr>
              <a:xfrm>
                <a:off x="327667" y="4841425"/>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83" name="正方形/長方形 482"/>
              <p:cNvSpPr/>
              <p:nvPr/>
            </p:nvSpPr>
            <p:spPr>
              <a:xfrm>
                <a:off x="1554054" y="4841427"/>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84" name="正方形/長方形 483"/>
              <p:cNvSpPr/>
              <p:nvPr/>
            </p:nvSpPr>
            <p:spPr>
              <a:xfrm>
                <a:off x="1145257" y="4841425"/>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85" name="正方形/長方形 484"/>
              <p:cNvSpPr/>
              <p:nvPr/>
            </p:nvSpPr>
            <p:spPr>
              <a:xfrm>
                <a:off x="1962849" y="4841427"/>
                <a:ext cx="408795" cy="408794"/>
              </a:xfrm>
              <a:prstGeom prst="rect">
                <a:avLst/>
              </a:prstGeom>
              <a:solidFill>
                <a:schemeClr val="tx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86" name="正方形/長方形 485"/>
              <p:cNvSpPr/>
              <p:nvPr/>
            </p:nvSpPr>
            <p:spPr>
              <a:xfrm>
                <a:off x="736462" y="3206248"/>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87" name="正方形/長方形 486"/>
              <p:cNvSpPr/>
              <p:nvPr/>
            </p:nvSpPr>
            <p:spPr>
              <a:xfrm>
                <a:off x="327667" y="3206248"/>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88" name="正方形/長方形 487"/>
              <p:cNvSpPr/>
              <p:nvPr/>
            </p:nvSpPr>
            <p:spPr>
              <a:xfrm>
                <a:off x="1554054" y="3206248"/>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89" name="正方形/長方形 488"/>
              <p:cNvSpPr/>
              <p:nvPr/>
            </p:nvSpPr>
            <p:spPr>
              <a:xfrm>
                <a:off x="1145257" y="3206248"/>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90" name="正方形/長方形 489"/>
              <p:cNvSpPr/>
              <p:nvPr/>
            </p:nvSpPr>
            <p:spPr>
              <a:xfrm>
                <a:off x="1962849" y="3206248"/>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91" name="正方形/長方形 490"/>
              <p:cNvSpPr/>
              <p:nvPr/>
            </p:nvSpPr>
            <p:spPr>
              <a:xfrm>
                <a:off x="1554054" y="4432633"/>
                <a:ext cx="408795" cy="408794"/>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92" name="正方形/長方形 491"/>
              <p:cNvSpPr/>
              <p:nvPr/>
            </p:nvSpPr>
            <p:spPr>
              <a:xfrm>
                <a:off x="1962849" y="4432635"/>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93" name="正方形/長方形 492"/>
              <p:cNvSpPr/>
              <p:nvPr/>
            </p:nvSpPr>
            <p:spPr>
              <a:xfrm>
                <a:off x="1962847" y="4841435"/>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494" name="正方形/長方形 493"/>
            <p:cNvSpPr/>
            <p:nvPr/>
          </p:nvSpPr>
          <p:spPr>
            <a:xfrm>
              <a:off x="2120901" y="4785936"/>
              <a:ext cx="3855937" cy="954107"/>
            </a:xfrm>
            <a:prstGeom prst="rect">
              <a:avLst/>
            </a:prstGeom>
          </p:spPr>
          <p:txBody>
            <a:bodyPr wrap="square">
              <a:spAutoFit/>
            </a:bodyPr>
            <a:lstStyle/>
            <a:p>
              <a:r>
                <a:rPr lang="en-US" altLang="ja-JP" sz="2000" b="1" dirty="0">
                  <a:latin typeface="メイリオ" panose="020B0604030504040204" pitchFamily="50" charset="-128"/>
                  <a:ea typeface="メイリオ" panose="020B0604030504040204" pitchFamily="50" charset="-128"/>
                  <a:cs typeface="メイリオ" panose="020B0604030504040204" pitchFamily="50" charset="-128"/>
                </a:rPr>
                <a:t>Structure Element</a:t>
              </a:r>
              <a:endParaRPr lang="en-US" altLang="ja-JP" b="1" dirty="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+ 2</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値の線形フィルタのようなもの</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円形のものが良く用いられる</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495" name="グループ化 494"/>
            <p:cNvGrpSpPr/>
            <p:nvPr/>
          </p:nvGrpSpPr>
          <p:grpSpPr>
            <a:xfrm>
              <a:off x="8639542" y="4601913"/>
              <a:ext cx="1158413" cy="1162620"/>
              <a:chOff x="2021088" y="4536269"/>
              <a:chExt cx="1324150" cy="1328958"/>
            </a:xfrm>
          </p:grpSpPr>
          <p:sp>
            <p:nvSpPr>
              <p:cNvPr id="496" name="正方形/長方形 495"/>
              <p:cNvSpPr/>
              <p:nvPr/>
            </p:nvSpPr>
            <p:spPr>
              <a:xfrm>
                <a:off x="2400789" y="4915970"/>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97" name="正方形/長方形 496"/>
              <p:cNvSpPr/>
              <p:nvPr/>
            </p:nvSpPr>
            <p:spPr>
              <a:xfrm>
                <a:off x="2590639" y="4915969"/>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98" name="正方形/長方形 497"/>
              <p:cNvSpPr/>
              <p:nvPr/>
            </p:nvSpPr>
            <p:spPr>
              <a:xfrm>
                <a:off x="2780490" y="4915969"/>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29" name="正方形/長方形 528"/>
              <p:cNvSpPr/>
              <p:nvPr/>
            </p:nvSpPr>
            <p:spPr>
              <a:xfrm>
                <a:off x="2400789" y="5105820"/>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30" name="正方形/長方形 529"/>
              <p:cNvSpPr/>
              <p:nvPr/>
            </p:nvSpPr>
            <p:spPr>
              <a:xfrm>
                <a:off x="2590639" y="5105820"/>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31" name="正方形/長方形 530"/>
              <p:cNvSpPr/>
              <p:nvPr/>
            </p:nvSpPr>
            <p:spPr>
              <a:xfrm>
                <a:off x="2780490" y="5105820"/>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32" name="正方形/長方形 531"/>
              <p:cNvSpPr/>
              <p:nvPr/>
            </p:nvSpPr>
            <p:spPr>
              <a:xfrm>
                <a:off x="2400789" y="5295671"/>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33" name="正方形/長方形 532"/>
              <p:cNvSpPr/>
              <p:nvPr/>
            </p:nvSpPr>
            <p:spPr>
              <a:xfrm>
                <a:off x="2590639" y="5295671"/>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34" name="正方形/長方形 533"/>
              <p:cNvSpPr/>
              <p:nvPr/>
            </p:nvSpPr>
            <p:spPr>
              <a:xfrm>
                <a:off x="2780490" y="5295671"/>
                <a:ext cx="189851" cy="189850"/>
              </a:xfrm>
              <a:prstGeom prst="rect">
                <a:avLst/>
              </a:prstGeom>
              <a:solidFill>
                <a:schemeClr val="tx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35" name="正方形/長方形 534"/>
              <p:cNvSpPr/>
              <p:nvPr/>
            </p:nvSpPr>
            <p:spPr>
              <a:xfrm>
                <a:off x="2970341" y="5295671"/>
                <a:ext cx="189851" cy="189850"/>
              </a:xfrm>
              <a:prstGeom prst="rect">
                <a:avLst/>
              </a:prstGeom>
              <a:solidFill>
                <a:schemeClr val="tx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36" name="正方形/長方形 535"/>
              <p:cNvSpPr/>
              <p:nvPr/>
            </p:nvSpPr>
            <p:spPr>
              <a:xfrm>
                <a:off x="2970341" y="5105820"/>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37" name="正方形/長方形 536"/>
              <p:cNvSpPr/>
              <p:nvPr/>
            </p:nvSpPr>
            <p:spPr>
              <a:xfrm>
                <a:off x="2970341" y="4915969"/>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38" name="正方形/長方形 537"/>
              <p:cNvSpPr/>
              <p:nvPr/>
            </p:nvSpPr>
            <p:spPr>
              <a:xfrm>
                <a:off x="2210939" y="5295671"/>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39" name="正方形/長方形 538"/>
              <p:cNvSpPr/>
              <p:nvPr/>
            </p:nvSpPr>
            <p:spPr>
              <a:xfrm>
                <a:off x="2210939" y="5105820"/>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40" name="正方形/長方形 539"/>
              <p:cNvSpPr/>
              <p:nvPr/>
            </p:nvSpPr>
            <p:spPr>
              <a:xfrm>
                <a:off x="2210939" y="4915969"/>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41" name="正方形/長方形 540"/>
              <p:cNvSpPr/>
              <p:nvPr/>
            </p:nvSpPr>
            <p:spPr>
              <a:xfrm>
                <a:off x="2400789" y="5485523"/>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42" name="正方形/長方形 541"/>
              <p:cNvSpPr/>
              <p:nvPr/>
            </p:nvSpPr>
            <p:spPr>
              <a:xfrm>
                <a:off x="2210939" y="5485521"/>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43" name="正方形/長方形 542"/>
              <p:cNvSpPr/>
              <p:nvPr/>
            </p:nvSpPr>
            <p:spPr>
              <a:xfrm>
                <a:off x="2780490" y="5485523"/>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44" name="正方形/長方形 543"/>
              <p:cNvSpPr/>
              <p:nvPr/>
            </p:nvSpPr>
            <p:spPr>
              <a:xfrm>
                <a:off x="2590639" y="5485521"/>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45" name="正方形/長方形 544"/>
              <p:cNvSpPr/>
              <p:nvPr/>
            </p:nvSpPr>
            <p:spPr>
              <a:xfrm>
                <a:off x="2970341" y="5485523"/>
                <a:ext cx="189851" cy="189850"/>
              </a:xfrm>
              <a:prstGeom prst="rect">
                <a:avLst/>
              </a:prstGeom>
              <a:solidFill>
                <a:schemeClr val="tx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46" name="正方形/長方形 545"/>
              <p:cNvSpPr/>
              <p:nvPr/>
            </p:nvSpPr>
            <p:spPr>
              <a:xfrm>
                <a:off x="2400789" y="4726119"/>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47" name="正方形/長方形 546"/>
              <p:cNvSpPr/>
              <p:nvPr/>
            </p:nvSpPr>
            <p:spPr>
              <a:xfrm>
                <a:off x="2210939" y="4726119"/>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48" name="正方形/長方形 547"/>
              <p:cNvSpPr/>
              <p:nvPr/>
            </p:nvSpPr>
            <p:spPr>
              <a:xfrm>
                <a:off x="2780490" y="4726119"/>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49" name="正方形/長方形 548"/>
              <p:cNvSpPr/>
              <p:nvPr/>
            </p:nvSpPr>
            <p:spPr>
              <a:xfrm>
                <a:off x="2590639" y="4726119"/>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50" name="正方形/長方形 549"/>
              <p:cNvSpPr/>
              <p:nvPr/>
            </p:nvSpPr>
            <p:spPr>
              <a:xfrm>
                <a:off x="2970341" y="4726119"/>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51" name="正方形/長方形 550"/>
              <p:cNvSpPr/>
              <p:nvPr/>
            </p:nvSpPr>
            <p:spPr>
              <a:xfrm>
                <a:off x="2780490" y="5295672"/>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52" name="正方形/長方形 551"/>
              <p:cNvSpPr/>
              <p:nvPr/>
            </p:nvSpPr>
            <p:spPr>
              <a:xfrm>
                <a:off x="2970341" y="5295672"/>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53" name="正方形/長方形 552"/>
              <p:cNvSpPr/>
              <p:nvPr/>
            </p:nvSpPr>
            <p:spPr>
              <a:xfrm>
                <a:off x="2970341" y="5485523"/>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54" name="正方形/長方形 553"/>
              <p:cNvSpPr/>
              <p:nvPr/>
            </p:nvSpPr>
            <p:spPr>
              <a:xfrm>
                <a:off x="3155386" y="5295671"/>
                <a:ext cx="189851" cy="189850"/>
              </a:xfrm>
              <a:prstGeom prst="rect">
                <a:avLst/>
              </a:prstGeom>
              <a:solidFill>
                <a:schemeClr val="tx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55" name="正方形/長方形 554"/>
              <p:cNvSpPr/>
              <p:nvPr/>
            </p:nvSpPr>
            <p:spPr>
              <a:xfrm>
                <a:off x="3155386" y="5105820"/>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56" name="正方形/長方形 555"/>
              <p:cNvSpPr/>
              <p:nvPr/>
            </p:nvSpPr>
            <p:spPr>
              <a:xfrm>
                <a:off x="3155386" y="4915969"/>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57" name="正方形/長方形 556"/>
              <p:cNvSpPr/>
              <p:nvPr/>
            </p:nvSpPr>
            <p:spPr>
              <a:xfrm>
                <a:off x="3155386" y="5485523"/>
                <a:ext cx="189851" cy="189850"/>
              </a:xfrm>
              <a:prstGeom prst="rect">
                <a:avLst/>
              </a:prstGeom>
              <a:solidFill>
                <a:schemeClr val="tx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58" name="正方形/長方形 557"/>
              <p:cNvSpPr/>
              <p:nvPr/>
            </p:nvSpPr>
            <p:spPr>
              <a:xfrm>
                <a:off x="3155386" y="4726119"/>
                <a:ext cx="189851" cy="189850"/>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59" name="正方形/長方形 558"/>
              <p:cNvSpPr/>
              <p:nvPr/>
            </p:nvSpPr>
            <p:spPr>
              <a:xfrm>
                <a:off x="3155386" y="5295672"/>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60" name="正方形/長方形 559"/>
              <p:cNvSpPr/>
              <p:nvPr/>
            </p:nvSpPr>
            <p:spPr>
              <a:xfrm>
                <a:off x="3155386" y="5485523"/>
                <a:ext cx="189851" cy="189850"/>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61" name="正方形/長方形 560"/>
              <p:cNvSpPr/>
              <p:nvPr/>
            </p:nvSpPr>
            <p:spPr>
              <a:xfrm>
                <a:off x="2021088" y="5295671"/>
                <a:ext cx="189851" cy="189850"/>
              </a:xfrm>
              <a:prstGeom prst="rect">
                <a:avLst/>
              </a:prstGeom>
              <a:solidFill>
                <a:schemeClr val="tx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62" name="正方形/長方形 561"/>
              <p:cNvSpPr/>
              <p:nvPr/>
            </p:nvSpPr>
            <p:spPr>
              <a:xfrm>
                <a:off x="2021088" y="5105820"/>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63" name="正方形/長方形 562"/>
              <p:cNvSpPr/>
              <p:nvPr/>
            </p:nvSpPr>
            <p:spPr>
              <a:xfrm>
                <a:off x="2021088" y="4915969"/>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64" name="正方形/長方形 563"/>
              <p:cNvSpPr/>
              <p:nvPr/>
            </p:nvSpPr>
            <p:spPr>
              <a:xfrm>
                <a:off x="2021088" y="5485523"/>
                <a:ext cx="189851" cy="189850"/>
              </a:xfrm>
              <a:prstGeom prst="rect">
                <a:avLst/>
              </a:prstGeom>
              <a:solidFill>
                <a:schemeClr val="tx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65" name="正方形/長方形 564"/>
              <p:cNvSpPr/>
              <p:nvPr/>
            </p:nvSpPr>
            <p:spPr>
              <a:xfrm>
                <a:off x="2021088" y="4726119"/>
                <a:ext cx="189851" cy="189850"/>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66" name="正方形/長方形 565"/>
              <p:cNvSpPr/>
              <p:nvPr/>
            </p:nvSpPr>
            <p:spPr>
              <a:xfrm>
                <a:off x="2021088" y="5295672"/>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67" name="正方形/長方形 566"/>
              <p:cNvSpPr/>
              <p:nvPr/>
            </p:nvSpPr>
            <p:spPr>
              <a:xfrm>
                <a:off x="2021088" y="5485523"/>
                <a:ext cx="189851" cy="189850"/>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68" name="正方形/長方形 567"/>
              <p:cNvSpPr/>
              <p:nvPr/>
            </p:nvSpPr>
            <p:spPr>
              <a:xfrm>
                <a:off x="2400789" y="5675372"/>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69" name="正方形/長方形 568"/>
              <p:cNvSpPr/>
              <p:nvPr/>
            </p:nvSpPr>
            <p:spPr>
              <a:xfrm>
                <a:off x="2210939" y="5675371"/>
                <a:ext cx="189851" cy="189850"/>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0" name="正方形/長方形 569"/>
              <p:cNvSpPr/>
              <p:nvPr/>
            </p:nvSpPr>
            <p:spPr>
              <a:xfrm>
                <a:off x="2780490" y="5675372"/>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1" name="正方形/長方形 570"/>
              <p:cNvSpPr/>
              <p:nvPr/>
            </p:nvSpPr>
            <p:spPr>
              <a:xfrm>
                <a:off x="2590639" y="5675371"/>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2" name="正方形/長方形 571"/>
              <p:cNvSpPr/>
              <p:nvPr/>
            </p:nvSpPr>
            <p:spPr>
              <a:xfrm>
                <a:off x="2970341" y="5675372"/>
                <a:ext cx="189851" cy="189850"/>
              </a:xfrm>
              <a:prstGeom prst="rect">
                <a:avLst/>
              </a:prstGeom>
              <a:solidFill>
                <a:schemeClr val="tx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3" name="正方形/長方形 572"/>
              <p:cNvSpPr/>
              <p:nvPr/>
            </p:nvSpPr>
            <p:spPr>
              <a:xfrm>
                <a:off x="2970341" y="5675373"/>
                <a:ext cx="189851" cy="189850"/>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4" name="正方形/長方形 573"/>
              <p:cNvSpPr/>
              <p:nvPr/>
            </p:nvSpPr>
            <p:spPr>
              <a:xfrm>
                <a:off x="3155386" y="5675372"/>
                <a:ext cx="189851" cy="189850"/>
              </a:xfrm>
              <a:prstGeom prst="rect">
                <a:avLst/>
              </a:prstGeom>
              <a:solidFill>
                <a:schemeClr val="tx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5" name="正方形/長方形 574"/>
              <p:cNvSpPr/>
              <p:nvPr/>
            </p:nvSpPr>
            <p:spPr>
              <a:xfrm>
                <a:off x="3155386" y="5675373"/>
                <a:ext cx="189851" cy="189850"/>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6" name="正方形/長方形 575"/>
              <p:cNvSpPr/>
              <p:nvPr/>
            </p:nvSpPr>
            <p:spPr>
              <a:xfrm>
                <a:off x="2021088" y="5675372"/>
                <a:ext cx="189851" cy="189850"/>
              </a:xfrm>
              <a:prstGeom prst="rect">
                <a:avLst/>
              </a:prstGeom>
              <a:solidFill>
                <a:schemeClr val="tx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7" name="正方形/長方形 576"/>
              <p:cNvSpPr/>
              <p:nvPr/>
            </p:nvSpPr>
            <p:spPr>
              <a:xfrm>
                <a:off x="2021089" y="5675376"/>
                <a:ext cx="189851" cy="189851"/>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8" name="正方形/長方形 577"/>
              <p:cNvSpPr/>
              <p:nvPr/>
            </p:nvSpPr>
            <p:spPr>
              <a:xfrm>
                <a:off x="2400790" y="4536270"/>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9" name="正方形/長方形 578"/>
              <p:cNvSpPr/>
              <p:nvPr/>
            </p:nvSpPr>
            <p:spPr>
              <a:xfrm>
                <a:off x="2210939" y="4536269"/>
                <a:ext cx="189851" cy="189851"/>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80" name="正方形/長方形 579"/>
              <p:cNvSpPr/>
              <p:nvPr/>
            </p:nvSpPr>
            <p:spPr>
              <a:xfrm>
                <a:off x="2780491" y="4536277"/>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81" name="正方形/長方形 580"/>
              <p:cNvSpPr/>
              <p:nvPr/>
            </p:nvSpPr>
            <p:spPr>
              <a:xfrm>
                <a:off x="2590640" y="4536279"/>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82" name="正方形/長方形 581"/>
              <p:cNvSpPr/>
              <p:nvPr/>
            </p:nvSpPr>
            <p:spPr>
              <a:xfrm>
                <a:off x="2970342" y="4536280"/>
                <a:ext cx="189851" cy="189851"/>
              </a:xfrm>
              <a:prstGeom prst="rect">
                <a:avLst/>
              </a:prstGeom>
              <a:solidFill>
                <a:schemeClr val="tx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83" name="正方形/長方形 582"/>
              <p:cNvSpPr/>
              <p:nvPr/>
            </p:nvSpPr>
            <p:spPr>
              <a:xfrm>
                <a:off x="2970342" y="4536281"/>
                <a:ext cx="189851" cy="189851"/>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84" name="正方形/長方形 583"/>
              <p:cNvSpPr/>
              <p:nvPr/>
            </p:nvSpPr>
            <p:spPr>
              <a:xfrm>
                <a:off x="3155387" y="4536280"/>
                <a:ext cx="189851" cy="189851"/>
              </a:xfrm>
              <a:prstGeom prst="rect">
                <a:avLst/>
              </a:prstGeom>
              <a:solidFill>
                <a:schemeClr val="tx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85" name="正方形/長方形 584"/>
              <p:cNvSpPr/>
              <p:nvPr/>
            </p:nvSpPr>
            <p:spPr>
              <a:xfrm>
                <a:off x="3155387" y="4536288"/>
                <a:ext cx="189851" cy="189851"/>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86" name="正方形/長方形 585"/>
              <p:cNvSpPr/>
              <p:nvPr/>
            </p:nvSpPr>
            <p:spPr>
              <a:xfrm>
                <a:off x="2021092" y="4536280"/>
                <a:ext cx="189851" cy="189851"/>
              </a:xfrm>
              <a:prstGeom prst="rect">
                <a:avLst/>
              </a:prstGeom>
              <a:solidFill>
                <a:schemeClr val="tx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87" name="正方形/長方形 586"/>
              <p:cNvSpPr/>
              <p:nvPr/>
            </p:nvSpPr>
            <p:spPr>
              <a:xfrm>
                <a:off x="2021094" y="4536286"/>
                <a:ext cx="189851" cy="189851"/>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588" name="テキスト ボックス 587"/>
            <p:cNvSpPr txBox="1"/>
            <p:nvPr/>
          </p:nvSpPr>
          <p:spPr>
            <a:xfrm>
              <a:off x="6089808" y="5684458"/>
              <a:ext cx="788999" cy="369332"/>
            </a:xfrm>
            <a:prstGeom prst="rect">
              <a:avLst/>
            </a:prstGeom>
            <a:noFill/>
          </p:spPr>
          <p:txBody>
            <a:bodyPr wrap="none"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4</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近傍</a:t>
              </a:r>
            </a:p>
          </p:txBody>
        </p:sp>
        <p:sp>
          <p:nvSpPr>
            <p:cNvPr id="589" name="テキスト ボックス 588"/>
            <p:cNvSpPr txBox="1"/>
            <p:nvPr/>
          </p:nvSpPr>
          <p:spPr>
            <a:xfrm>
              <a:off x="7351951" y="5684458"/>
              <a:ext cx="788999" cy="369332"/>
            </a:xfrm>
            <a:prstGeom prst="rect">
              <a:avLst/>
            </a:prstGeom>
            <a:noFill/>
          </p:spPr>
          <p:txBody>
            <a:bodyPr wrap="none"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8</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近傍</a:t>
              </a:r>
            </a:p>
          </p:txBody>
        </p:sp>
        <p:sp>
          <p:nvSpPr>
            <p:cNvPr id="590" name="テキスト ボックス 589"/>
            <p:cNvSpPr txBox="1"/>
            <p:nvPr/>
          </p:nvSpPr>
          <p:spPr>
            <a:xfrm>
              <a:off x="8425879" y="5818472"/>
              <a:ext cx="1769074" cy="369332"/>
            </a:xfrm>
            <a:prstGeom prst="rect">
              <a:avLst/>
            </a:prstGeom>
            <a:noFill/>
          </p:spPr>
          <p:txBody>
            <a:bodyPr wrap="none" rtlCol="0">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半径</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3pixel</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の円</a:t>
              </a:r>
            </a:p>
          </p:txBody>
        </p:sp>
      </p:grpSp>
    </p:spTree>
    <p:extLst>
      <p:ext uri="{BB962C8B-B14F-4D97-AF65-F5344CB8AC3E}">
        <p14:creationId xmlns:p14="http://schemas.microsoft.com/office/powerpoint/2010/main" val="1883767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0833E-6 1.11111E-6 L -0.1638 -0.00116 " pathEditMode="relative" rAng="0" ptsTypes="AA">
                                      <p:cBhvr>
                                        <p:cTn id="6" dur="2000" fill="hold"/>
                                        <p:tgtEl>
                                          <p:spTgt spid="499"/>
                                        </p:tgtEl>
                                        <p:attrNameLst>
                                          <p:attrName>ppt_x</p:attrName>
                                          <p:attrName>ppt_y</p:attrName>
                                        </p:attrNameLst>
                                      </p:cBhvr>
                                      <p:rCtr x="-8190" y="-69"/>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124990"/>
            <a:ext cx="8229600" cy="539430"/>
          </a:xfrm>
        </p:spPr>
        <p:txBody>
          <a:bodyPr>
            <a:noAutofit/>
          </a:bodyPr>
          <a:lstStyle/>
          <a:p>
            <a:pPr algn="l"/>
            <a:r>
              <a:rPr lang="en-US" altLang="ja-JP" sz="3200" dirty="0"/>
              <a:t>2</a:t>
            </a:r>
            <a:r>
              <a:rPr lang="ja-JP" altLang="en-US" sz="3200" dirty="0"/>
              <a:t>値画像の</a:t>
            </a:r>
            <a:r>
              <a:rPr lang="en-US" altLang="ja-JP" sz="3200" dirty="0"/>
              <a:t>Morphological operation  (2/3)</a:t>
            </a:r>
            <a:endParaRPr lang="ja-JP" altLang="en-US" sz="3200" dirty="0"/>
          </a:p>
        </p:txBody>
      </p:sp>
      <p:sp>
        <p:nvSpPr>
          <p:cNvPr id="6" name="正方形/長方形 5"/>
          <p:cNvSpPr/>
          <p:nvPr/>
        </p:nvSpPr>
        <p:spPr>
          <a:xfrm>
            <a:off x="887031" y="1105848"/>
            <a:ext cx="1790875" cy="400110"/>
          </a:xfrm>
          <a:prstGeom prst="rect">
            <a:avLst/>
          </a:prstGeom>
        </p:spPr>
        <p:txBody>
          <a:bodyPr wrap="none">
            <a:spAutoFit/>
          </a:bodyPr>
          <a:lstStyle/>
          <a:p>
            <a:pPr algn="ct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入力画像 </a:t>
            </a:r>
            <a:r>
              <a:rPr lang="en-US" altLang="ja-JP" sz="2000" i="1" dirty="0">
                <a:latin typeface="メイリオ" panose="020B0604030504040204" pitchFamily="50" charset="-128"/>
                <a:ea typeface="メイリオ" panose="020B0604030504040204" pitchFamily="50" charset="-128"/>
                <a:cs typeface="メイリオ" panose="020B0604030504040204" pitchFamily="50" charset="-128"/>
              </a:rPr>
              <a:t>I</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000" b="1" dirty="0">
                <a:latin typeface="メイリオ" panose="020B0604030504040204" pitchFamily="50" charset="-128"/>
                <a:ea typeface="メイリオ" panose="020B0604030504040204" pitchFamily="50" charset="-128"/>
                <a:cs typeface="メイリオ" panose="020B0604030504040204" pitchFamily="50" charset="-128"/>
              </a:rPr>
              <a:t>x</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正方形/長方形 9"/>
          <p:cNvSpPr/>
          <p:nvPr/>
        </p:nvSpPr>
        <p:spPr>
          <a:xfrm>
            <a:off x="629003" y="3880008"/>
            <a:ext cx="2459328" cy="707886"/>
          </a:xfrm>
          <a:prstGeom prst="rect">
            <a:avLst/>
          </a:prstGeom>
        </p:spPr>
        <p:txBody>
          <a:bodyPr wrap="none">
            <a:spAutoFit/>
          </a:bodyPr>
          <a:lstStyle/>
          <a:p>
            <a:pPr algn="ct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Structure Element</a:t>
            </a:r>
          </a:p>
          <a:p>
            <a:pPr algn="ct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Radius : r-pixel</a:t>
            </a:r>
          </a:p>
        </p:txBody>
      </p:sp>
      <p:sp>
        <p:nvSpPr>
          <p:cNvPr id="12" name="正方形/長方形 11"/>
          <p:cNvSpPr/>
          <p:nvPr/>
        </p:nvSpPr>
        <p:spPr>
          <a:xfrm>
            <a:off x="4304724" y="2903575"/>
            <a:ext cx="1566455" cy="400110"/>
          </a:xfrm>
          <a:prstGeom prst="rect">
            <a:avLst/>
          </a:prstGeom>
        </p:spPr>
        <p:txBody>
          <a:bodyPr wrap="none">
            <a:spAutoFit/>
          </a:bodyPr>
          <a:lstStyle/>
          <a:p>
            <a:pPr algn="ct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Dilate(</a:t>
            </a:r>
            <a:r>
              <a:rPr lang="en-US" altLang="ja-JP" sz="2000" i="1" dirty="0">
                <a:latin typeface="メイリオ" panose="020B0604030504040204" pitchFamily="50" charset="-128"/>
                <a:ea typeface="メイリオ" panose="020B0604030504040204" pitchFamily="50" charset="-128"/>
                <a:cs typeface="メイリオ" panose="020B0604030504040204" pitchFamily="50" charset="-128"/>
              </a:rPr>
              <a:t>I</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 3</a:t>
            </a:r>
            <a:r>
              <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a:xfrm>
            <a:off x="6695466" y="2903575"/>
            <a:ext cx="1566454" cy="400110"/>
          </a:xfrm>
          <a:prstGeom prst="rect">
            <a:avLst/>
          </a:prstGeom>
        </p:spPr>
        <p:txBody>
          <a:bodyPr wrap="none">
            <a:spAutoFit/>
          </a:bodyPr>
          <a:lstStyle/>
          <a:p>
            <a:pPr algn="ct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Dilate(</a:t>
            </a:r>
            <a:r>
              <a:rPr lang="en-US" altLang="ja-JP" sz="2000" i="1" dirty="0">
                <a:latin typeface="メイリオ" panose="020B0604030504040204" pitchFamily="50" charset="-128"/>
                <a:ea typeface="メイリオ" panose="020B0604030504040204" pitchFamily="50" charset="-128"/>
                <a:cs typeface="メイリオ" panose="020B0604030504040204" pitchFamily="50" charset="-128"/>
              </a:rPr>
              <a:t>I</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rPr>
              <a:t>6)</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正方形/長方形 19"/>
          <p:cNvSpPr/>
          <p:nvPr/>
        </p:nvSpPr>
        <p:spPr>
          <a:xfrm>
            <a:off x="4303922" y="5412619"/>
            <a:ext cx="1568058" cy="400110"/>
          </a:xfrm>
          <a:prstGeom prst="rect">
            <a:avLst/>
          </a:prstGeom>
        </p:spPr>
        <p:txBody>
          <a:bodyPr wrap="none">
            <a:spAutoFit/>
          </a:bodyPr>
          <a:lstStyle/>
          <a:p>
            <a:pPr algn="ctr"/>
            <a:r>
              <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rPr>
              <a:t>Erode(</a:t>
            </a:r>
            <a:r>
              <a:rPr lang="en-US" altLang="ja-JP" sz="2000" i="1" dirty="0" smtClean="0">
                <a:latin typeface="メイリオ" panose="020B0604030504040204" pitchFamily="50" charset="-128"/>
                <a:ea typeface="メイリオ" panose="020B0604030504040204" pitchFamily="50" charset="-128"/>
                <a:cs typeface="メイリオ" panose="020B0604030504040204" pitchFamily="50" charset="-128"/>
              </a:rPr>
              <a:t>I</a:t>
            </a:r>
            <a:r>
              <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rPr>
              <a:t>, 3)</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正方形/長方形 22"/>
          <p:cNvSpPr/>
          <p:nvPr/>
        </p:nvSpPr>
        <p:spPr>
          <a:xfrm>
            <a:off x="6694664" y="5412619"/>
            <a:ext cx="1568058" cy="400110"/>
          </a:xfrm>
          <a:prstGeom prst="rect">
            <a:avLst/>
          </a:prstGeom>
        </p:spPr>
        <p:txBody>
          <a:bodyPr wrap="none">
            <a:spAutoFit/>
          </a:bodyPr>
          <a:lstStyle/>
          <a:p>
            <a:pPr algn="ct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Erode(</a:t>
            </a:r>
            <a:r>
              <a:rPr lang="en-US" altLang="ja-JP" sz="2000" i="1" dirty="0">
                <a:latin typeface="メイリオ" panose="020B0604030504040204" pitchFamily="50" charset="-128"/>
                <a:ea typeface="メイリオ" panose="020B0604030504040204" pitchFamily="50" charset="-128"/>
                <a:cs typeface="メイリオ" panose="020B0604030504040204" pitchFamily="50" charset="-128"/>
              </a:rPr>
              <a:t>I</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rPr>
              <a:t>6)</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正方形/長方形 15"/>
          <p:cNvSpPr/>
          <p:nvPr/>
        </p:nvSpPr>
        <p:spPr>
          <a:xfrm>
            <a:off x="8992967" y="2903575"/>
            <a:ext cx="1566454" cy="400110"/>
          </a:xfrm>
          <a:prstGeom prst="rect">
            <a:avLst/>
          </a:prstGeom>
        </p:spPr>
        <p:txBody>
          <a:bodyPr wrap="none">
            <a:spAutoFit/>
          </a:bodyPr>
          <a:lstStyle/>
          <a:p>
            <a:pPr algn="ct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Dilate(</a:t>
            </a:r>
            <a:r>
              <a:rPr lang="en-US" altLang="ja-JP" sz="2000" i="1" dirty="0">
                <a:latin typeface="メイリオ" panose="020B0604030504040204" pitchFamily="50" charset="-128"/>
                <a:ea typeface="メイリオ" panose="020B0604030504040204" pitchFamily="50" charset="-128"/>
                <a:cs typeface="メイリオ" panose="020B0604030504040204" pitchFamily="50" charset="-128"/>
              </a:rPr>
              <a:t>I</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rPr>
              <a:t>9)</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正方形/長方形 24"/>
          <p:cNvSpPr/>
          <p:nvPr/>
        </p:nvSpPr>
        <p:spPr>
          <a:xfrm>
            <a:off x="8992165" y="5412619"/>
            <a:ext cx="1568058" cy="400110"/>
          </a:xfrm>
          <a:prstGeom prst="rect">
            <a:avLst/>
          </a:prstGeom>
        </p:spPr>
        <p:txBody>
          <a:bodyPr wrap="none">
            <a:spAutoFit/>
          </a:bodyPr>
          <a:lstStyle/>
          <a:p>
            <a:pPr algn="ct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Erode(</a:t>
            </a:r>
            <a:r>
              <a:rPr lang="en-US" altLang="ja-JP" sz="2000" i="1" dirty="0">
                <a:latin typeface="メイリオ" panose="020B0604030504040204" pitchFamily="50" charset="-128"/>
                <a:ea typeface="メイリオ" panose="020B0604030504040204" pitchFamily="50" charset="-128"/>
                <a:cs typeface="メイリオ" panose="020B0604030504040204" pitchFamily="50" charset="-128"/>
              </a:rPr>
              <a:t>I</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rPr>
              <a:t>9)</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テキスト ボックス 14"/>
          <p:cNvSpPr txBox="1"/>
          <p:nvPr/>
        </p:nvSpPr>
        <p:spPr>
          <a:xfrm>
            <a:off x="4122618" y="5835302"/>
            <a:ext cx="6545382" cy="830997"/>
          </a:xfrm>
          <a:prstGeom prst="rect">
            <a:avLst/>
          </a:prstGeom>
          <a:noFill/>
        </p:spPr>
        <p:txBody>
          <a:bodyPr wrap="none" rtlCol="0">
            <a:spAutoFit/>
          </a:bodyPr>
          <a:lstStyle/>
          <a:p>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 Dilate(</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画像</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半径</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 Erode(</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画像</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半径</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 </a:t>
            </a:r>
          </a:p>
          <a:p>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 Dilate</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では、</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Structure element</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が円なので角が取れて膨張する</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 Erode</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では、</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Structure element</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半径より細い構造はすべて消える</a:t>
            </a:r>
          </a:p>
        </p:txBody>
      </p:sp>
      <p:grpSp>
        <p:nvGrpSpPr>
          <p:cNvPr id="22" name="グループ化 21"/>
          <p:cNvGrpSpPr/>
          <p:nvPr/>
        </p:nvGrpSpPr>
        <p:grpSpPr>
          <a:xfrm>
            <a:off x="944195" y="4713625"/>
            <a:ext cx="643408" cy="643411"/>
            <a:chOff x="327667" y="3206248"/>
            <a:chExt cx="2043977" cy="2043981"/>
          </a:xfrm>
        </p:grpSpPr>
        <p:sp>
          <p:nvSpPr>
            <p:cNvPr id="24" name="正方形/長方形 23"/>
            <p:cNvSpPr/>
            <p:nvPr/>
          </p:nvSpPr>
          <p:spPr>
            <a:xfrm>
              <a:off x="736462" y="3615044"/>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正方形/長方形 25"/>
            <p:cNvSpPr/>
            <p:nvPr/>
          </p:nvSpPr>
          <p:spPr>
            <a:xfrm>
              <a:off x="1145257" y="3615042"/>
              <a:ext cx="408795" cy="408794"/>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正方形/長方形 26"/>
            <p:cNvSpPr/>
            <p:nvPr/>
          </p:nvSpPr>
          <p:spPr>
            <a:xfrm>
              <a:off x="1554054" y="3615042"/>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正方形/長方形 27"/>
            <p:cNvSpPr/>
            <p:nvPr/>
          </p:nvSpPr>
          <p:spPr>
            <a:xfrm>
              <a:off x="736462" y="4023837"/>
              <a:ext cx="408795" cy="408794"/>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正方形/長方形 28"/>
            <p:cNvSpPr/>
            <p:nvPr/>
          </p:nvSpPr>
          <p:spPr>
            <a:xfrm>
              <a:off x="1145257" y="4023837"/>
              <a:ext cx="408795" cy="408794"/>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正方形/長方形 29"/>
            <p:cNvSpPr/>
            <p:nvPr/>
          </p:nvSpPr>
          <p:spPr>
            <a:xfrm>
              <a:off x="1554054" y="4023837"/>
              <a:ext cx="408795" cy="408794"/>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正方形/長方形 30"/>
            <p:cNvSpPr/>
            <p:nvPr/>
          </p:nvSpPr>
          <p:spPr>
            <a:xfrm>
              <a:off x="736462" y="4432631"/>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正方形/長方形 31"/>
            <p:cNvSpPr/>
            <p:nvPr/>
          </p:nvSpPr>
          <p:spPr>
            <a:xfrm>
              <a:off x="1145257" y="4432631"/>
              <a:ext cx="408795" cy="408794"/>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 name="正方形/長方形 32"/>
            <p:cNvSpPr/>
            <p:nvPr/>
          </p:nvSpPr>
          <p:spPr>
            <a:xfrm>
              <a:off x="1554054" y="4432631"/>
              <a:ext cx="408795" cy="408794"/>
            </a:xfrm>
            <a:prstGeom prst="rect">
              <a:avLst/>
            </a:prstGeom>
            <a:solidFill>
              <a:schemeClr val="tx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正方形/長方形 33"/>
            <p:cNvSpPr/>
            <p:nvPr/>
          </p:nvSpPr>
          <p:spPr>
            <a:xfrm>
              <a:off x="1962849" y="4432631"/>
              <a:ext cx="408795" cy="408794"/>
            </a:xfrm>
            <a:prstGeom prst="rect">
              <a:avLst/>
            </a:prstGeom>
            <a:solidFill>
              <a:schemeClr val="tx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 name="正方形/長方形 34"/>
            <p:cNvSpPr/>
            <p:nvPr/>
          </p:nvSpPr>
          <p:spPr>
            <a:xfrm>
              <a:off x="1962849" y="4023837"/>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 name="正方形/長方形 35"/>
            <p:cNvSpPr/>
            <p:nvPr/>
          </p:nvSpPr>
          <p:spPr>
            <a:xfrm>
              <a:off x="1962849" y="3615042"/>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正方形/長方形 36"/>
            <p:cNvSpPr/>
            <p:nvPr/>
          </p:nvSpPr>
          <p:spPr>
            <a:xfrm>
              <a:off x="327667" y="4432631"/>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 name="正方形/長方形 37"/>
            <p:cNvSpPr/>
            <p:nvPr/>
          </p:nvSpPr>
          <p:spPr>
            <a:xfrm>
              <a:off x="327667" y="4023837"/>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 name="正方形/長方形 38"/>
            <p:cNvSpPr/>
            <p:nvPr/>
          </p:nvSpPr>
          <p:spPr>
            <a:xfrm>
              <a:off x="327667" y="3615042"/>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 name="正方形/長方形 39"/>
            <p:cNvSpPr/>
            <p:nvPr/>
          </p:nvSpPr>
          <p:spPr>
            <a:xfrm>
              <a:off x="736462" y="4841427"/>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 name="正方形/長方形 40"/>
            <p:cNvSpPr/>
            <p:nvPr/>
          </p:nvSpPr>
          <p:spPr>
            <a:xfrm>
              <a:off x="327667" y="4841425"/>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 name="正方形/長方形 41"/>
            <p:cNvSpPr/>
            <p:nvPr/>
          </p:nvSpPr>
          <p:spPr>
            <a:xfrm>
              <a:off x="1554054" y="4841427"/>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 name="正方形/長方形 42"/>
            <p:cNvSpPr/>
            <p:nvPr/>
          </p:nvSpPr>
          <p:spPr>
            <a:xfrm>
              <a:off x="1145257" y="4841425"/>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4" name="正方形/長方形 43"/>
            <p:cNvSpPr/>
            <p:nvPr/>
          </p:nvSpPr>
          <p:spPr>
            <a:xfrm>
              <a:off x="1962849" y="4841427"/>
              <a:ext cx="408795" cy="408794"/>
            </a:xfrm>
            <a:prstGeom prst="rect">
              <a:avLst/>
            </a:prstGeom>
            <a:solidFill>
              <a:schemeClr val="tx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 name="正方形/長方形 44"/>
            <p:cNvSpPr/>
            <p:nvPr/>
          </p:nvSpPr>
          <p:spPr>
            <a:xfrm>
              <a:off x="736462" y="3206248"/>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6" name="正方形/長方形 45"/>
            <p:cNvSpPr/>
            <p:nvPr/>
          </p:nvSpPr>
          <p:spPr>
            <a:xfrm>
              <a:off x="327667" y="3206248"/>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7" name="正方形/長方形 46"/>
            <p:cNvSpPr/>
            <p:nvPr/>
          </p:nvSpPr>
          <p:spPr>
            <a:xfrm>
              <a:off x="1554054" y="3206248"/>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8" name="正方形/長方形 47"/>
            <p:cNvSpPr/>
            <p:nvPr/>
          </p:nvSpPr>
          <p:spPr>
            <a:xfrm>
              <a:off x="1145257" y="3206248"/>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9" name="正方形/長方形 48"/>
            <p:cNvSpPr/>
            <p:nvPr/>
          </p:nvSpPr>
          <p:spPr>
            <a:xfrm>
              <a:off x="1962849" y="3206248"/>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0" name="正方形/長方形 49"/>
            <p:cNvSpPr/>
            <p:nvPr/>
          </p:nvSpPr>
          <p:spPr>
            <a:xfrm>
              <a:off x="1554054" y="4432633"/>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 name="正方形/長方形 50"/>
            <p:cNvSpPr/>
            <p:nvPr/>
          </p:nvSpPr>
          <p:spPr>
            <a:xfrm>
              <a:off x="1962849" y="4432635"/>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2" name="正方形/長方形 51"/>
            <p:cNvSpPr/>
            <p:nvPr/>
          </p:nvSpPr>
          <p:spPr>
            <a:xfrm>
              <a:off x="1962847" y="4841435"/>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82" name="テキスト ボックス 81"/>
          <p:cNvSpPr txBox="1"/>
          <p:nvPr/>
        </p:nvSpPr>
        <p:spPr>
          <a:xfrm>
            <a:off x="977954" y="5465970"/>
            <a:ext cx="1818126" cy="369332"/>
          </a:xfrm>
          <a:prstGeom prst="rect">
            <a:avLst/>
          </a:prstGeom>
          <a:noFill/>
        </p:spPr>
        <p:txBody>
          <a:bodyPr wrap="none"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r=1,       r = 3</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83" name="グループ化 82"/>
          <p:cNvGrpSpPr/>
          <p:nvPr/>
        </p:nvGrpSpPr>
        <p:grpSpPr>
          <a:xfrm>
            <a:off x="1998846" y="4599325"/>
            <a:ext cx="846077" cy="849150"/>
            <a:chOff x="2021088" y="4536269"/>
            <a:chExt cx="1324150" cy="1328958"/>
          </a:xfrm>
        </p:grpSpPr>
        <p:sp>
          <p:nvSpPr>
            <p:cNvPr id="84" name="正方形/長方形 83"/>
            <p:cNvSpPr/>
            <p:nvPr/>
          </p:nvSpPr>
          <p:spPr>
            <a:xfrm>
              <a:off x="2400789" y="4915970"/>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5" name="正方形/長方形 84"/>
            <p:cNvSpPr/>
            <p:nvPr/>
          </p:nvSpPr>
          <p:spPr>
            <a:xfrm>
              <a:off x="2590639" y="4915969"/>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6" name="正方形/長方形 85"/>
            <p:cNvSpPr/>
            <p:nvPr/>
          </p:nvSpPr>
          <p:spPr>
            <a:xfrm>
              <a:off x="2780490" y="4915969"/>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7" name="正方形/長方形 86"/>
            <p:cNvSpPr/>
            <p:nvPr/>
          </p:nvSpPr>
          <p:spPr>
            <a:xfrm>
              <a:off x="2400789" y="5105820"/>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8" name="正方形/長方形 87"/>
            <p:cNvSpPr/>
            <p:nvPr/>
          </p:nvSpPr>
          <p:spPr>
            <a:xfrm>
              <a:off x="2590639" y="5105820"/>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9" name="正方形/長方形 88"/>
            <p:cNvSpPr/>
            <p:nvPr/>
          </p:nvSpPr>
          <p:spPr>
            <a:xfrm>
              <a:off x="2780490" y="5105820"/>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0" name="正方形/長方形 89"/>
            <p:cNvSpPr/>
            <p:nvPr/>
          </p:nvSpPr>
          <p:spPr>
            <a:xfrm>
              <a:off x="2400789" y="5295671"/>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1" name="正方形/長方形 90"/>
            <p:cNvSpPr/>
            <p:nvPr/>
          </p:nvSpPr>
          <p:spPr>
            <a:xfrm>
              <a:off x="2590639" y="5295671"/>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2" name="正方形/長方形 91"/>
            <p:cNvSpPr/>
            <p:nvPr/>
          </p:nvSpPr>
          <p:spPr>
            <a:xfrm>
              <a:off x="2780490" y="5295671"/>
              <a:ext cx="189851" cy="189850"/>
            </a:xfrm>
            <a:prstGeom prst="rect">
              <a:avLst/>
            </a:prstGeom>
            <a:solidFill>
              <a:schemeClr val="tx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3" name="正方形/長方形 92"/>
            <p:cNvSpPr/>
            <p:nvPr/>
          </p:nvSpPr>
          <p:spPr>
            <a:xfrm>
              <a:off x="2970341" y="5295671"/>
              <a:ext cx="189851" cy="189850"/>
            </a:xfrm>
            <a:prstGeom prst="rect">
              <a:avLst/>
            </a:prstGeom>
            <a:solidFill>
              <a:schemeClr val="tx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4" name="正方形/長方形 93"/>
            <p:cNvSpPr/>
            <p:nvPr/>
          </p:nvSpPr>
          <p:spPr>
            <a:xfrm>
              <a:off x="2970341" y="5105820"/>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5" name="正方形/長方形 94"/>
            <p:cNvSpPr/>
            <p:nvPr/>
          </p:nvSpPr>
          <p:spPr>
            <a:xfrm>
              <a:off x="2970341" y="4915969"/>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6" name="正方形/長方形 95"/>
            <p:cNvSpPr/>
            <p:nvPr/>
          </p:nvSpPr>
          <p:spPr>
            <a:xfrm>
              <a:off x="2210939" y="5295671"/>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7" name="正方形/長方形 96"/>
            <p:cNvSpPr/>
            <p:nvPr/>
          </p:nvSpPr>
          <p:spPr>
            <a:xfrm>
              <a:off x="2210939" y="5105820"/>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8" name="正方形/長方形 97"/>
            <p:cNvSpPr/>
            <p:nvPr/>
          </p:nvSpPr>
          <p:spPr>
            <a:xfrm>
              <a:off x="2210939" y="4915969"/>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9" name="正方形/長方形 98"/>
            <p:cNvSpPr/>
            <p:nvPr/>
          </p:nvSpPr>
          <p:spPr>
            <a:xfrm>
              <a:off x="2400789" y="5485523"/>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0" name="正方形/長方形 99"/>
            <p:cNvSpPr/>
            <p:nvPr/>
          </p:nvSpPr>
          <p:spPr>
            <a:xfrm>
              <a:off x="2210939" y="5485521"/>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1" name="正方形/長方形 100"/>
            <p:cNvSpPr/>
            <p:nvPr/>
          </p:nvSpPr>
          <p:spPr>
            <a:xfrm>
              <a:off x="2780490" y="5485523"/>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2" name="正方形/長方形 101"/>
            <p:cNvSpPr/>
            <p:nvPr/>
          </p:nvSpPr>
          <p:spPr>
            <a:xfrm>
              <a:off x="2590639" y="5485521"/>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3" name="正方形/長方形 102"/>
            <p:cNvSpPr/>
            <p:nvPr/>
          </p:nvSpPr>
          <p:spPr>
            <a:xfrm>
              <a:off x="2970341" y="5485523"/>
              <a:ext cx="189851" cy="189850"/>
            </a:xfrm>
            <a:prstGeom prst="rect">
              <a:avLst/>
            </a:prstGeom>
            <a:solidFill>
              <a:schemeClr val="tx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4" name="正方形/長方形 103"/>
            <p:cNvSpPr/>
            <p:nvPr/>
          </p:nvSpPr>
          <p:spPr>
            <a:xfrm>
              <a:off x="2400789" y="4726119"/>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5" name="正方形/長方形 104"/>
            <p:cNvSpPr/>
            <p:nvPr/>
          </p:nvSpPr>
          <p:spPr>
            <a:xfrm>
              <a:off x="2210939" y="4726119"/>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6" name="正方形/長方形 105"/>
            <p:cNvSpPr/>
            <p:nvPr/>
          </p:nvSpPr>
          <p:spPr>
            <a:xfrm>
              <a:off x="2780490" y="4726119"/>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7" name="正方形/長方形 106"/>
            <p:cNvSpPr/>
            <p:nvPr/>
          </p:nvSpPr>
          <p:spPr>
            <a:xfrm>
              <a:off x="2590639" y="4726119"/>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8" name="正方形/長方形 107"/>
            <p:cNvSpPr/>
            <p:nvPr/>
          </p:nvSpPr>
          <p:spPr>
            <a:xfrm>
              <a:off x="2970341" y="4726119"/>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9" name="正方形/長方形 108"/>
            <p:cNvSpPr/>
            <p:nvPr/>
          </p:nvSpPr>
          <p:spPr>
            <a:xfrm>
              <a:off x="2780490" y="5295672"/>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0" name="正方形/長方形 109"/>
            <p:cNvSpPr/>
            <p:nvPr/>
          </p:nvSpPr>
          <p:spPr>
            <a:xfrm>
              <a:off x="2970341" y="5295672"/>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1" name="正方形/長方形 110"/>
            <p:cNvSpPr/>
            <p:nvPr/>
          </p:nvSpPr>
          <p:spPr>
            <a:xfrm>
              <a:off x="2970341" y="5485523"/>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2" name="正方形/長方形 111"/>
            <p:cNvSpPr/>
            <p:nvPr/>
          </p:nvSpPr>
          <p:spPr>
            <a:xfrm>
              <a:off x="3155386" y="5295671"/>
              <a:ext cx="189851" cy="189850"/>
            </a:xfrm>
            <a:prstGeom prst="rect">
              <a:avLst/>
            </a:prstGeom>
            <a:solidFill>
              <a:schemeClr val="tx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3" name="正方形/長方形 112"/>
            <p:cNvSpPr/>
            <p:nvPr/>
          </p:nvSpPr>
          <p:spPr>
            <a:xfrm>
              <a:off x="3155386" y="5105820"/>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4" name="正方形/長方形 113"/>
            <p:cNvSpPr/>
            <p:nvPr/>
          </p:nvSpPr>
          <p:spPr>
            <a:xfrm>
              <a:off x="3155386" y="4915969"/>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5" name="正方形/長方形 114"/>
            <p:cNvSpPr/>
            <p:nvPr/>
          </p:nvSpPr>
          <p:spPr>
            <a:xfrm>
              <a:off x="3155386" y="5485523"/>
              <a:ext cx="189851" cy="189850"/>
            </a:xfrm>
            <a:prstGeom prst="rect">
              <a:avLst/>
            </a:prstGeom>
            <a:solidFill>
              <a:schemeClr val="tx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6" name="正方形/長方形 115"/>
            <p:cNvSpPr/>
            <p:nvPr/>
          </p:nvSpPr>
          <p:spPr>
            <a:xfrm>
              <a:off x="3155386" y="4726119"/>
              <a:ext cx="189851" cy="189850"/>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7" name="正方形/長方形 116"/>
            <p:cNvSpPr/>
            <p:nvPr/>
          </p:nvSpPr>
          <p:spPr>
            <a:xfrm>
              <a:off x="3155386" y="5295672"/>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8" name="正方形/長方形 117"/>
            <p:cNvSpPr/>
            <p:nvPr/>
          </p:nvSpPr>
          <p:spPr>
            <a:xfrm>
              <a:off x="3155386" y="5485523"/>
              <a:ext cx="189851" cy="189850"/>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9" name="正方形/長方形 118"/>
            <p:cNvSpPr/>
            <p:nvPr/>
          </p:nvSpPr>
          <p:spPr>
            <a:xfrm>
              <a:off x="2021088" y="5295671"/>
              <a:ext cx="189851" cy="189850"/>
            </a:xfrm>
            <a:prstGeom prst="rect">
              <a:avLst/>
            </a:prstGeom>
            <a:solidFill>
              <a:schemeClr val="tx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0" name="正方形/長方形 119"/>
            <p:cNvSpPr/>
            <p:nvPr/>
          </p:nvSpPr>
          <p:spPr>
            <a:xfrm>
              <a:off x="2021088" y="5105820"/>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1" name="正方形/長方形 120"/>
            <p:cNvSpPr/>
            <p:nvPr/>
          </p:nvSpPr>
          <p:spPr>
            <a:xfrm>
              <a:off x="2021088" y="4915969"/>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2" name="正方形/長方形 121"/>
            <p:cNvSpPr/>
            <p:nvPr/>
          </p:nvSpPr>
          <p:spPr>
            <a:xfrm>
              <a:off x="2021088" y="5485523"/>
              <a:ext cx="189851" cy="189850"/>
            </a:xfrm>
            <a:prstGeom prst="rect">
              <a:avLst/>
            </a:prstGeom>
            <a:solidFill>
              <a:schemeClr val="tx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3" name="正方形/長方形 122"/>
            <p:cNvSpPr/>
            <p:nvPr/>
          </p:nvSpPr>
          <p:spPr>
            <a:xfrm>
              <a:off x="2021088" y="4726119"/>
              <a:ext cx="189851" cy="189850"/>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4" name="正方形/長方形 123"/>
            <p:cNvSpPr/>
            <p:nvPr/>
          </p:nvSpPr>
          <p:spPr>
            <a:xfrm>
              <a:off x="2021088" y="5295672"/>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5" name="正方形/長方形 124"/>
            <p:cNvSpPr/>
            <p:nvPr/>
          </p:nvSpPr>
          <p:spPr>
            <a:xfrm>
              <a:off x="2021088" y="5485523"/>
              <a:ext cx="189851" cy="189850"/>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6" name="正方形/長方形 125"/>
            <p:cNvSpPr/>
            <p:nvPr/>
          </p:nvSpPr>
          <p:spPr>
            <a:xfrm>
              <a:off x="2400789" y="5675372"/>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7" name="正方形/長方形 126"/>
            <p:cNvSpPr/>
            <p:nvPr/>
          </p:nvSpPr>
          <p:spPr>
            <a:xfrm>
              <a:off x="2210939" y="5675371"/>
              <a:ext cx="189851" cy="189850"/>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8" name="正方形/長方形 127"/>
            <p:cNvSpPr/>
            <p:nvPr/>
          </p:nvSpPr>
          <p:spPr>
            <a:xfrm>
              <a:off x="2780490" y="5675372"/>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9" name="正方形/長方形 128"/>
            <p:cNvSpPr/>
            <p:nvPr/>
          </p:nvSpPr>
          <p:spPr>
            <a:xfrm>
              <a:off x="2590639" y="5675371"/>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0" name="正方形/長方形 129"/>
            <p:cNvSpPr/>
            <p:nvPr/>
          </p:nvSpPr>
          <p:spPr>
            <a:xfrm>
              <a:off x="2970341" y="5675372"/>
              <a:ext cx="189851" cy="189850"/>
            </a:xfrm>
            <a:prstGeom prst="rect">
              <a:avLst/>
            </a:prstGeom>
            <a:solidFill>
              <a:schemeClr val="tx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1" name="正方形/長方形 130"/>
            <p:cNvSpPr/>
            <p:nvPr/>
          </p:nvSpPr>
          <p:spPr>
            <a:xfrm>
              <a:off x="2970341" y="5675373"/>
              <a:ext cx="189851" cy="189850"/>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2" name="正方形/長方形 131"/>
            <p:cNvSpPr/>
            <p:nvPr/>
          </p:nvSpPr>
          <p:spPr>
            <a:xfrm>
              <a:off x="3155386" y="5675372"/>
              <a:ext cx="189851" cy="189850"/>
            </a:xfrm>
            <a:prstGeom prst="rect">
              <a:avLst/>
            </a:prstGeom>
            <a:solidFill>
              <a:schemeClr val="tx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3" name="正方形/長方形 132"/>
            <p:cNvSpPr/>
            <p:nvPr/>
          </p:nvSpPr>
          <p:spPr>
            <a:xfrm>
              <a:off x="3155386" y="5675373"/>
              <a:ext cx="189851" cy="189850"/>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4" name="正方形/長方形 133"/>
            <p:cNvSpPr/>
            <p:nvPr/>
          </p:nvSpPr>
          <p:spPr>
            <a:xfrm>
              <a:off x="2021088" y="5675372"/>
              <a:ext cx="189851" cy="189850"/>
            </a:xfrm>
            <a:prstGeom prst="rect">
              <a:avLst/>
            </a:prstGeom>
            <a:solidFill>
              <a:schemeClr val="tx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5" name="正方形/長方形 134"/>
            <p:cNvSpPr/>
            <p:nvPr/>
          </p:nvSpPr>
          <p:spPr>
            <a:xfrm>
              <a:off x="2021089" y="5675376"/>
              <a:ext cx="189851" cy="189851"/>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6" name="正方形/長方形 135"/>
            <p:cNvSpPr/>
            <p:nvPr/>
          </p:nvSpPr>
          <p:spPr>
            <a:xfrm>
              <a:off x="2400790" y="4536270"/>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7" name="正方形/長方形 136"/>
            <p:cNvSpPr/>
            <p:nvPr/>
          </p:nvSpPr>
          <p:spPr>
            <a:xfrm>
              <a:off x="2210939" y="4536269"/>
              <a:ext cx="189851" cy="189851"/>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8" name="正方形/長方形 137"/>
            <p:cNvSpPr/>
            <p:nvPr/>
          </p:nvSpPr>
          <p:spPr>
            <a:xfrm>
              <a:off x="2780491" y="4536277"/>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9" name="正方形/長方形 138"/>
            <p:cNvSpPr/>
            <p:nvPr/>
          </p:nvSpPr>
          <p:spPr>
            <a:xfrm>
              <a:off x="2590640" y="4536279"/>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0" name="正方形/長方形 139"/>
            <p:cNvSpPr/>
            <p:nvPr/>
          </p:nvSpPr>
          <p:spPr>
            <a:xfrm>
              <a:off x="2970342" y="4536280"/>
              <a:ext cx="189851" cy="189851"/>
            </a:xfrm>
            <a:prstGeom prst="rect">
              <a:avLst/>
            </a:prstGeom>
            <a:solidFill>
              <a:schemeClr val="tx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1" name="正方形/長方形 140"/>
            <p:cNvSpPr/>
            <p:nvPr/>
          </p:nvSpPr>
          <p:spPr>
            <a:xfrm>
              <a:off x="2970342" y="4536281"/>
              <a:ext cx="189851" cy="189851"/>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2" name="正方形/長方形 141"/>
            <p:cNvSpPr/>
            <p:nvPr/>
          </p:nvSpPr>
          <p:spPr>
            <a:xfrm>
              <a:off x="3155387" y="4536280"/>
              <a:ext cx="189851" cy="189851"/>
            </a:xfrm>
            <a:prstGeom prst="rect">
              <a:avLst/>
            </a:prstGeom>
            <a:solidFill>
              <a:schemeClr val="tx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3" name="正方形/長方形 142"/>
            <p:cNvSpPr/>
            <p:nvPr/>
          </p:nvSpPr>
          <p:spPr>
            <a:xfrm>
              <a:off x="3155387" y="4536288"/>
              <a:ext cx="189851" cy="189851"/>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4" name="正方形/長方形 143"/>
            <p:cNvSpPr/>
            <p:nvPr/>
          </p:nvSpPr>
          <p:spPr>
            <a:xfrm>
              <a:off x="2021092" y="4536280"/>
              <a:ext cx="189851" cy="189851"/>
            </a:xfrm>
            <a:prstGeom prst="rect">
              <a:avLst/>
            </a:prstGeom>
            <a:solidFill>
              <a:schemeClr val="tx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5" name="正方形/長方形 144"/>
            <p:cNvSpPr/>
            <p:nvPr/>
          </p:nvSpPr>
          <p:spPr>
            <a:xfrm>
              <a:off x="2021094" y="4536286"/>
              <a:ext cx="189851" cy="189851"/>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648" y="1444785"/>
            <a:ext cx="1783610" cy="1669001"/>
          </a:xfrm>
          <a:prstGeom prst="rect">
            <a:avLst/>
          </a:prstGeom>
        </p:spPr>
      </p:pic>
      <p:pic>
        <p:nvPicPr>
          <p:cNvPr id="8" name="図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6146" y="3688032"/>
            <a:ext cx="1783611" cy="1669001"/>
          </a:xfrm>
          <a:prstGeom prst="rect">
            <a:avLst/>
          </a:prstGeom>
        </p:spPr>
      </p:pic>
      <p:pic>
        <p:nvPicPr>
          <p:cNvPr id="9" name="図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86888" y="3688032"/>
            <a:ext cx="1783611" cy="1669001"/>
          </a:xfrm>
          <a:prstGeom prst="rect">
            <a:avLst/>
          </a:prstGeom>
        </p:spPr>
      </p:pic>
      <p:pic>
        <p:nvPicPr>
          <p:cNvPr id="11" name="図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84389" y="3688032"/>
            <a:ext cx="1783611" cy="1669001"/>
          </a:xfrm>
          <a:prstGeom prst="rect">
            <a:avLst/>
          </a:prstGeom>
        </p:spPr>
      </p:pic>
      <p:pic>
        <p:nvPicPr>
          <p:cNvPr id="13" name="図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86888" y="1150696"/>
            <a:ext cx="1783611" cy="1669001"/>
          </a:xfrm>
          <a:prstGeom prst="rect">
            <a:avLst/>
          </a:prstGeom>
        </p:spPr>
      </p:pic>
      <p:pic>
        <p:nvPicPr>
          <p:cNvPr id="17" name="図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84389" y="1150697"/>
            <a:ext cx="1783611" cy="1669001"/>
          </a:xfrm>
          <a:prstGeom prst="rect">
            <a:avLst/>
          </a:prstGeom>
        </p:spPr>
      </p:pic>
      <p:pic>
        <p:nvPicPr>
          <p:cNvPr id="18" name="図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96146" y="1150697"/>
            <a:ext cx="1783611" cy="1669001"/>
          </a:xfrm>
          <a:prstGeom prst="rect">
            <a:avLst/>
          </a:prstGeom>
        </p:spPr>
      </p:pic>
    </p:spTree>
    <p:extLst>
      <p:ext uri="{BB962C8B-B14F-4D97-AF65-F5344CB8AC3E}">
        <p14:creationId xmlns:p14="http://schemas.microsoft.com/office/powerpoint/2010/main" val="3517058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124990"/>
            <a:ext cx="8229600" cy="539430"/>
          </a:xfrm>
        </p:spPr>
        <p:txBody>
          <a:bodyPr>
            <a:noAutofit/>
          </a:bodyPr>
          <a:lstStyle/>
          <a:p>
            <a:pPr algn="l"/>
            <a:r>
              <a:rPr lang="en-US" altLang="ja-JP" sz="3200" dirty="0"/>
              <a:t>2</a:t>
            </a:r>
            <a:r>
              <a:rPr lang="ja-JP" altLang="en-US" sz="3200" dirty="0"/>
              <a:t>値画像の</a:t>
            </a:r>
            <a:r>
              <a:rPr lang="en-US" altLang="ja-JP" sz="3200" dirty="0"/>
              <a:t>Morphological operation (3/3)</a:t>
            </a:r>
            <a:endParaRPr lang="ja-JP" altLang="en-US" sz="3200" dirty="0"/>
          </a:p>
        </p:txBody>
      </p:sp>
      <p:sp>
        <p:nvSpPr>
          <p:cNvPr id="26" name="正方形/長方形 25"/>
          <p:cNvSpPr/>
          <p:nvPr/>
        </p:nvSpPr>
        <p:spPr>
          <a:xfrm>
            <a:off x="554793" y="927197"/>
            <a:ext cx="5779146" cy="707886"/>
          </a:xfrm>
          <a:prstGeom prst="rect">
            <a:avLst/>
          </a:prstGeom>
        </p:spPr>
        <p:txBody>
          <a:bodyPr wrap="none">
            <a:spAutoFit/>
          </a:bodyPr>
          <a:lstStyle/>
          <a:p>
            <a:r>
              <a:rPr lang="en-US" altLang="ja-JP" sz="2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Opening</a:t>
            </a:r>
            <a:r>
              <a:rPr lang="ja-JP" altLang="en-US" sz="2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（穴あけ）</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 - </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収縮させて </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Wingdings" panose="05000000000000000000" pitchFamily="2" charset="2"/>
              </a:rPr>
              <a:t></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Wingdings" panose="05000000000000000000" pitchFamily="2" charset="2"/>
              </a:rPr>
              <a:t>膨張させる</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Open(</a:t>
            </a:r>
            <a:r>
              <a:rPr lang="en-US" altLang="ja-JP" sz="2000" i="1" dirty="0" err="1">
                <a:latin typeface="メイリオ" panose="020B0604030504040204" pitchFamily="50" charset="-128"/>
                <a:ea typeface="メイリオ" panose="020B0604030504040204" pitchFamily="50" charset="-128"/>
                <a:cs typeface="メイリオ" panose="020B0604030504040204" pitchFamily="50" charset="-128"/>
              </a:rPr>
              <a:t>I,r</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 = Dilate(Erode (</a:t>
            </a:r>
            <a:r>
              <a:rPr lang="en-US" altLang="ja-JP" sz="2000" i="1" dirty="0" err="1">
                <a:latin typeface="メイリオ" panose="020B0604030504040204" pitchFamily="50" charset="-128"/>
                <a:ea typeface="メイリオ" panose="020B0604030504040204" pitchFamily="50" charset="-128"/>
                <a:cs typeface="メイリオ" panose="020B0604030504040204" pitchFamily="50" charset="-128"/>
              </a:rPr>
              <a:t>I,r</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000" i="1" dirty="0">
                <a:latin typeface="メイリオ" panose="020B0604030504040204" pitchFamily="50" charset="-128"/>
                <a:ea typeface="メイリオ" panose="020B0604030504040204" pitchFamily="50" charset="-128"/>
                <a:cs typeface="メイリオ" panose="020B0604030504040204" pitchFamily="50" charset="-128"/>
              </a:rPr>
              <a:t>r</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28" name="正方形/長方形 27"/>
          <p:cNvSpPr/>
          <p:nvPr/>
        </p:nvSpPr>
        <p:spPr>
          <a:xfrm>
            <a:off x="554793" y="3848052"/>
            <a:ext cx="5384807" cy="707886"/>
          </a:xfrm>
          <a:prstGeom prst="rect">
            <a:avLst/>
          </a:prstGeom>
        </p:spPr>
        <p:txBody>
          <a:bodyPr wrap="none">
            <a:spAutoFit/>
          </a:bodyPr>
          <a:lstStyle/>
          <a:p>
            <a:r>
              <a:rPr lang="en-US" altLang="ja-JP" sz="2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Closing</a:t>
            </a:r>
            <a:r>
              <a:rPr lang="ja-JP" altLang="en-US" sz="2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（穴うめ）</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 - </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膨張させて </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Wingdings" panose="05000000000000000000" pitchFamily="2" charset="2"/>
              </a:rPr>
              <a:t></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sym typeface="Wingdings" panose="05000000000000000000" pitchFamily="2" charset="2"/>
              </a:rPr>
              <a:t>収縮する</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Wingdings" panose="05000000000000000000" pitchFamily="2" charset="2"/>
            </a:endParaRPr>
          </a:p>
          <a:p>
            <a:r>
              <a:rPr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Wingdings" panose="05000000000000000000" pitchFamily="2" charset="2"/>
              </a:rPr>
              <a:t>Close</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000" i="1" dirty="0" err="1">
                <a:latin typeface="メイリオ" panose="020B0604030504040204" pitchFamily="50" charset="-128"/>
                <a:ea typeface="メイリオ" panose="020B0604030504040204" pitchFamily="50" charset="-128"/>
                <a:cs typeface="メイリオ" panose="020B0604030504040204" pitchFamily="50" charset="-128"/>
              </a:rPr>
              <a:t>I,r</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 = Erode(Dilate (</a:t>
            </a:r>
            <a:r>
              <a:rPr lang="en-US" altLang="ja-JP" sz="2000" i="1" dirty="0" err="1">
                <a:latin typeface="メイリオ" panose="020B0604030504040204" pitchFamily="50" charset="-128"/>
                <a:ea typeface="メイリオ" panose="020B0604030504040204" pitchFamily="50" charset="-128"/>
                <a:cs typeface="メイリオ" panose="020B0604030504040204" pitchFamily="50" charset="-128"/>
              </a:rPr>
              <a:t>I,r</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000" i="1" dirty="0">
                <a:latin typeface="メイリオ" panose="020B0604030504040204" pitchFamily="50" charset="-128"/>
                <a:ea typeface="メイリオ" panose="020B0604030504040204" pitchFamily="50" charset="-128"/>
                <a:cs typeface="メイリオ" panose="020B0604030504040204" pitchFamily="50" charset="-128"/>
              </a:rPr>
              <a:t>r</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13" name="正方形/長方形 12"/>
          <p:cNvSpPr/>
          <p:nvPr/>
        </p:nvSpPr>
        <p:spPr>
          <a:xfrm>
            <a:off x="3329660" y="3420261"/>
            <a:ext cx="766557" cy="369332"/>
          </a:xfrm>
          <a:prstGeom prst="rect">
            <a:avLst/>
          </a:prstGeom>
        </p:spPr>
        <p:txBody>
          <a:bodyPr wrap="none">
            <a:spAutoFit/>
          </a:bodyPr>
          <a:lstStyle/>
          <a:p>
            <a:r>
              <a:rPr lang="en-US" altLang="ja-JP" i="1" dirty="0">
                <a:latin typeface="メイリオ" panose="020B0604030504040204" pitchFamily="50" charset="-128"/>
                <a:ea typeface="メイリオ" panose="020B0604030504040204" pitchFamily="50" charset="-128"/>
                <a:cs typeface="メイリオ" panose="020B0604030504040204" pitchFamily="50" charset="-128"/>
              </a:rPr>
              <a:t>r </a:t>
            </a:r>
            <a:r>
              <a:rPr lang="en-US" altLang="ja-JP" i="1" dirty="0" smtClean="0">
                <a:latin typeface="メイリオ" panose="020B0604030504040204" pitchFamily="50" charset="-128"/>
                <a:ea typeface="メイリオ" panose="020B0604030504040204" pitchFamily="50" charset="-128"/>
                <a:cs typeface="メイリオ" panose="020B0604030504040204" pitchFamily="50" charset="-128"/>
              </a:rPr>
              <a:t>= 5</a:t>
            </a:r>
            <a:endParaRPr lang="ja-JP" altLang="en-US" i="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 name="正方形/長方形 34"/>
          <p:cNvSpPr/>
          <p:nvPr/>
        </p:nvSpPr>
        <p:spPr>
          <a:xfrm>
            <a:off x="3329660" y="6419670"/>
            <a:ext cx="845103" cy="369332"/>
          </a:xfrm>
          <a:prstGeom prst="rect">
            <a:avLst/>
          </a:prstGeom>
        </p:spPr>
        <p:txBody>
          <a:bodyPr wrap="none">
            <a:spAutoFit/>
          </a:bodyPr>
          <a:lstStyle/>
          <a:p>
            <a:r>
              <a:rPr lang="en-US" altLang="ja-JP" i="1" dirty="0">
                <a:latin typeface="メイリオ" panose="020B0604030504040204" pitchFamily="50" charset="-128"/>
                <a:ea typeface="メイリオ" panose="020B0604030504040204" pitchFamily="50" charset="-128"/>
                <a:cs typeface="メイリオ" panose="020B0604030504040204" pitchFamily="50" charset="-128"/>
              </a:rPr>
              <a:t>r </a:t>
            </a:r>
            <a:r>
              <a:rPr lang="en-US" altLang="ja-JP" i="1" dirty="0" smtClean="0">
                <a:latin typeface="メイリオ" panose="020B0604030504040204" pitchFamily="50" charset="-128"/>
                <a:ea typeface="メイリオ" panose="020B0604030504040204" pitchFamily="50" charset="-128"/>
                <a:cs typeface="メイリオ" panose="020B0604030504040204" pitchFamily="50" charset="-128"/>
              </a:rPr>
              <a:t>= 5 </a:t>
            </a:r>
            <a:endParaRPr lang="ja-JP" altLang="en-US" i="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正方形/長方形 14"/>
          <p:cNvSpPr/>
          <p:nvPr/>
        </p:nvSpPr>
        <p:spPr>
          <a:xfrm>
            <a:off x="4061469" y="7769136"/>
            <a:ext cx="4572000" cy="3970318"/>
          </a:xfrm>
          <a:prstGeom prst="rect">
            <a:avLst/>
          </a:prstGeom>
        </p:spPr>
        <p:txBody>
          <a:bodyPr>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hlinkClick r:id="rId3"/>
              </a:rPr>
              <a:t>http://wiki.livedoor.jp/imagej/d/ImageJ%A5%DE%A5%CB%A5%E5%A5%A2%A5%EB%A1%A7Process%A1%CA%BD%E8%CD%FD%A1%CB%A5%E1%A5%CB%A5%E5%A1%BC#binary</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Image J</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使うとき注意</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なぜかデフォルトは </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前景が黒で 値</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255</a:t>
            </a:r>
          </a:p>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背景が白で値</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255</a:t>
            </a:r>
          </a:p>
          <a:p>
            <a:r>
              <a:rPr lang="ja-JP" altLang="en-US" dirty="0" err="1">
                <a:latin typeface="メイリオ" panose="020B0604030504040204" pitchFamily="50" charset="-128"/>
                <a:ea typeface="メイリオ" panose="020B0604030504040204" pitchFamily="50" charset="-128"/>
                <a:cs typeface="メイリオ" panose="020B0604030504040204" pitchFamily="50" charset="-128"/>
              </a:rPr>
              <a:t>だっ</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たりする</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a:t>
            </a:r>
          </a:p>
          <a:p>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Process &gt; Binary &gt; option &gt; black background</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をチェック</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正方形/長方形 20"/>
          <p:cNvSpPr/>
          <p:nvPr/>
        </p:nvSpPr>
        <p:spPr>
          <a:xfrm>
            <a:off x="7260942" y="3160844"/>
            <a:ext cx="3877985" cy="369332"/>
          </a:xfrm>
          <a:prstGeom prst="rect">
            <a:avLst/>
          </a:prstGeom>
        </p:spPr>
        <p:txBody>
          <a:bodyPr wrap="none">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前景の小さな構造（線・点）を除去</a:t>
            </a:r>
          </a:p>
        </p:txBody>
      </p:sp>
      <p:sp>
        <p:nvSpPr>
          <p:cNvPr id="22" name="正方形/長方形 21"/>
          <p:cNvSpPr/>
          <p:nvPr/>
        </p:nvSpPr>
        <p:spPr>
          <a:xfrm>
            <a:off x="7235554" y="6136190"/>
            <a:ext cx="4339650" cy="369332"/>
          </a:xfrm>
          <a:prstGeom prst="rect">
            <a:avLst/>
          </a:prstGeom>
        </p:spPr>
        <p:txBody>
          <a:bodyPr wrap="none">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背景の小さな構造（穴）を除去する効果</a:t>
            </a:r>
          </a:p>
        </p:txBody>
      </p:sp>
      <p:sp>
        <p:nvSpPr>
          <p:cNvPr id="24" name="右矢印 23"/>
          <p:cNvSpPr/>
          <p:nvPr/>
        </p:nvSpPr>
        <p:spPr>
          <a:xfrm>
            <a:off x="9391379" y="2058985"/>
            <a:ext cx="347836" cy="3352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9" name="グループ化 8"/>
          <p:cNvGrpSpPr/>
          <p:nvPr/>
        </p:nvGrpSpPr>
        <p:grpSpPr>
          <a:xfrm>
            <a:off x="7352416" y="1155700"/>
            <a:ext cx="4485243" cy="1982005"/>
            <a:chOff x="1923829" y="314325"/>
            <a:chExt cx="14226242" cy="6286500"/>
          </a:xfrm>
        </p:grpSpPr>
        <p:pic>
          <p:nvPicPr>
            <p:cNvPr id="7" name="図 6"/>
            <p:cNvPicPr>
              <a:picLocks noChangeAspect="1"/>
            </p:cNvPicPr>
            <p:nvPr/>
          </p:nvPicPr>
          <p:blipFill>
            <a:blip r:embed="rId4"/>
            <a:stretch>
              <a:fillRect/>
            </a:stretch>
          </p:blipFill>
          <p:spPr>
            <a:xfrm>
              <a:off x="1923829" y="319933"/>
              <a:ext cx="6196013" cy="6280889"/>
            </a:xfrm>
            <a:prstGeom prst="rect">
              <a:avLst/>
            </a:prstGeom>
          </p:spPr>
        </p:pic>
        <p:pic>
          <p:nvPicPr>
            <p:cNvPr id="8" name="図 7"/>
            <p:cNvPicPr>
              <a:picLocks noChangeAspect="1"/>
            </p:cNvPicPr>
            <p:nvPr/>
          </p:nvPicPr>
          <p:blipFill>
            <a:blip r:embed="rId5"/>
            <a:stretch>
              <a:fillRect/>
            </a:stretch>
          </p:blipFill>
          <p:spPr>
            <a:xfrm>
              <a:off x="10292197" y="314325"/>
              <a:ext cx="5857874" cy="6286500"/>
            </a:xfrm>
            <a:prstGeom prst="rect">
              <a:avLst/>
            </a:prstGeom>
          </p:spPr>
        </p:pic>
      </p:grpSp>
      <p:grpSp>
        <p:nvGrpSpPr>
          <p:cNvPr id="12" name="グループ化 11"/>
          <p:cNvGrpSpPr/>
          <p:nvPr/>
        </p:nvGrpSpPr>
        <p:grpSpPr>
          <a:xfrm>
            <a:off x="7352416" y="4203659"/>
            <a:ext cx="4617067" cy="1892981"/>
            <a:chOff x="5095664" y="4449950"/>
            <a:chExt cx="4016352" cy="1646690"/>
          </a:xfrm>
        </p:grpSpPr>
        <p:sp>
          <p:nvSpPr>
            <p:cNvPr id="25" name="右矢印 24"/>
            <p:cNvSpPr/>
            <p:nvPr/>
          </p:nvSpPr>
          <p:spPr>
            <a:xfrm>
              <a:off x="6889126" y="5197775"/>
              <a:ext cx="347836" cy="3352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0" name="図 9"/>
            <p:cNvPicPr>
              <a:picLocks noChangeAspect="1"/>
            </p:cNvPicPr>
            <p:nvPr/>
          </p:nvPicPr>
          <p:blipFill>
            <a:blip r:embed="rId6"/>
            <a:stretch>
              <a:fillRect/>
            </a:stretch>
          </p:blipFill>
          <p:spPr>
            <a:xfrm>
              <a:off x="5095664" y="4457001"/>
              <a:ext cx="1718777" cy="1639639"/>
            </a:xfrm>
            <a:prstGeom prst="rect">
              <a:avLst/>
            </a:prstGeom>
          </p:spPr>
        </p:pic>
        <p:pic>
          <p:nvPicPr>
            <p:cNvPr id="11" name="図 10"/>
            <p:cNvPicPr>
              <a:picLocks noChangeAspect="1"/>
            </p:cNvPicPr>
            <p:nvPr/>
          </p:nvPicPr>
          <p:blipFill>
            <a:blip r:embed="rId7"/>
            <a:stretch>
              <a:fillRect/>
            </a:stretch>
          </p:blipFill>
          <p:spPr>
            <a:xfrm>
              <a:off x="7390767" y="4449950"/>
              <a:ext cx="1721249" cy="1637165"/>
            </a:xfrm>
            <a:prstGeom prst="rect">
              <a:avLst/>
            </a:prstGeom>
          </p:spPr>
        </p:pic>
      </p:grpSp>
      <p:pic>
        <p:nvPicPr>
          <p:cNvPr id="3" name="図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7451" y="1620180"/>
            <a:ext cx="1907150" cy="1784602"/>
          </a:xfrm>
          <a:prstGeom prst="rect">
            <a:avLst/>
          </a:prstGeom>
        </p:spPr>
      </p:pic>
      <p:pic>
        <p:nvPicPr>
          <p:cNvPr id="4" name="図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36118" y="4569691"/>
            <a:ext cx="1907150" cy="1784602"/>
          </a:xfrm>
          <a:prstGeom prst="rect">
            <a:avLst/>
          </a:prstGeom>
        </p:spPr>
      </p:pic>
      <p:pic>
        <p:nvPicPr>
          <p:cNvPr id="5" name="図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65539" y="4569691"/>
            <a:ext cx="1907150" cy="1784602"/>
          </a:xfrm>
          <a:prstGeom prst="rect">
            <a:avLst/>
          </a:prstGeom>
        </p:spPr>
      </p:pic>
      <p:pic>
        <p:nvPicPr>
          <p:cNvPr id="6" name="図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36118" y="1606536"/>
            <a:ext cx="1907150" cy="1784602"/>
          </a:xfrm>
          <a:prstGeom prst="rect">
            <a:avLst/>
          </a:prstGeom>
        </p:spPr>
      </p:pic>
      <p:pic>
        <p:nvPicPr>
          <p:cNvPr id="14" name="図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65539" y="1600227"/>
            <a:ext cx="1907150" cy="1784602"/>
          </a:xfrm>
          <a:prstGeom prst="rect">
            <a:avLst/>
          </a:prstGeom>
        </p:spPr>
      </p:pic>
      <p:pic>
        <p:nvPicPr>
          <p:cNvPr id="31" name="図 3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7451" y="4569691"/>
            <a:ext cx="1907150" cy="1784602"/>
          </a:xfrm>
          <a:prstGeom prst="rect">
            <a:avLst/>
          </a:prstGeom>
        </p:spPr>
      </p:pic>
    </p:spTree>
    <p:extLst>
      <p:ext uri="{BB962C8B-B14F-4D97-AF65-F5344CB8AC3E}">
        <p14:creationId xmlns:p14="http://schemas.microsoft.com/office/powerpoint/2010/main" val="250066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9604" y="443778"/>
            <a:ext cx="8229600" cy="539430"/>
          </a:xfrm>
        </p:spPr>
        <p:txBody>
          <a:bodyPr>
            <a:noAutofit/>
          </a:bodyPr>
          <a:lstStyle/>
          <a:p>
            <a:pPr algn="l"/>
            <a:r>
              <a:rPr lang="ja-JP" altLang="en-US" sz="2800" dirty="0"/>
              <a:t>グレースケール画像の</a:t>
            </a:r>
            <a:r>
              <a:rPr lang="en-US" altLang="ja-JP" sz="2800" dirty="0"/>
              <a:t>Morphological operation</a:t>
            </a:r>
            <a:endParaRPr lang="ja-JP" altLang="en-US" sz="2800" dirty="0"/>
          </a:p>
        </p:txBody>
      </p:sp>
      <p:grpSp>
        <p:nvGrpSpPr>
          <p:cNvPr id="242" name="グループ化 241"/>
          <p:cNvGrpSpPr/>
          <p:nvPr/>
        </p:nvGrpSpPr>
        <p:grpSpPr>
          <a:xfrm>
            <a:off x="1820364" y="2210366"/>
            <a:ext cx="1755720" cy="1762096"/>
            <a:chOff x="883304" y="4271993"/>
            <a:chExt cx="1324153" cy="1328962"/>
          </a:xfrm>
        </p:grpSpPr>
        <p:sp>
          <p:nvSpPr>
            <p:cNvPr id="179" name="正方形/長方形 178"/>
            <p:cNvSpPr/>
            <p:nvPr/>
          </p:nvSpPr>
          <p:spPr>
            <a:xfrm>
              <a:off x="1452857" y="4651697"/>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rPr>
                <a:t>1</a:t>
              </a:r>
              <a:endParaRPr lang="ja-JP" altLang="en-US" sz="1400" dirty="0">
                <a:solidFill>
                  <a:schemeClr val="tx1"/>
                </a:solidFill>
              </a:endParaRPr>
            </a:p>
          </p:txBody>
        </p:sp>
        <p:sp>
          <p:nvSpPr>
            <p:cNvPr id="180" name="正方形/長方形 179"/>
            <p:cNvSpPr/>
            <p:nvPr/>
          </p:nvSpPr>
          <p:spPr>
            <a:xfrm>
              <a:off x="1642709" y="4651697"/>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rPr>
                <a:t>23</a:t>
              </a:r>
              <a:endParaRPr lang="ja-JP" altLang="en-US" sz="1400" dirty="0">
                <a:solidFill>
                  <a:schemeClr val="tx1"/>
                </a:solidFill>
              </a:endParaRPr>
            </a:p>
          </p:txBody>
        </p:sp>
        <p:sp>
          <p:nvSpPr>
            <p:cNvPr id="181" name="正方形/長方形 180"/>
            <p:cNvSpPr/>
            <p:nvPr/>
          </p:nvSpPr>
          <p:spPr>
            <a:xfrm>
              <a:off x="1263006" y="4841549"/>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rPr>
                <a:t>4</a:t>
              </a:r>
              <a:endParaRPr lang="ja-JP" altLang="en-US" sz="1400" dirty="0">
                <a:solidFill>
                  <a:schemeClr val="tx1"/>
                </a:solidFill>
              </a:endParaRPr>
            </a:p>
          </p:txBody>
        </p:sp>
        <p:sp>
          <p:nvSpPr>
            <p:cNvPr id="182" name="正方形/長方形 181"/>
            <p:cNvSpPr/>
            <p:nvPr/>
          </p:nvSpPr>
          <p:spPr>
            <a:xfrm>
              <a:off x="1452857" y="4841549"/>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rPr>
                <a:t>2</a:t>
              </a:r>
              <a:endParaRPr lang="ja-JP" altLang="en-US" sz="1400" dirty="0">
                <a:solidFill>
                  <a:schemeClr val="tx1"/>
                </a:solidFill>
              </a:endParaRPr>
            </a:p>
          </p:txBody>
        </p:sp>
        <p:sp>
          <p:nvSpPr>
            <p:cNvPr id="183" name="正方形/長方形 182"/>
            <p:cNvSpPr/>
            <p:nvPr/>
          </p:nvSpPr>
          <p:spPr>
            <a:xfrm>
              <a:off x="1642709" y="4841549"/>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rPr>
                <a:t>42</a:t>
              </a:r>
              <a:endParaRPr lang="ja-JP" altLang="en-US" sz="1400" dirty="0">
                <a:solidFill>
                  <a:schemeClr val="tx1"/>
                </a:solidFill>
              </a:endParaRPr>
            </a:p>
          </p:txBody>
        </p:sp>
        <p:sp>
          <p:nvSpPr>
            <p:cNvPr id="184" name="正方形/長方形 183"/>
            <p:cNvSpPr/>
            <p:nvPr/>
          </p:nvSpPr>
          <p:spPr>
            <a:xfrm>
              <a:off x="1263006" y="5031400"/>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rPr>
                <a:t>58</a:t>
              </a:r>
              <a:endParaRPr lang="ja-JP" altLang="en-US" sz="1400" dirty="0">
                <a:solidFill>
                  <a:schemeClr val="tx1"/>
                </a:solidFill>
              </a:endParaRPr>
            </a:p>
          </p:txBody>
        </p:sp>
        <p:sp>
          <p:nvSpPr>
            <p:cNvPr id="185" name="正方形/長方形 184"/>
            <p:cNvSpPr/>
            <p:nvPr/>
          </p:nvSpPr>
          <p:spPr>
            <a:xfrm>
              <a:off x="1452857" y="5031400"/>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rPr>
                <a:t>4</a:t>
              </a:r>
              <a:endParaRPr lang="ja-JP" altLang="en-US" sz="1400" dirty="0">
                <a:solidFill>
                  <a:schemeClr val="tx1"/>
                </a:solidFill>
              </a:endParaRPr>
            </a:p>
          </p:txBody>
        </p:sp>
        <p:sp>
          <p:nvSpPr>
            <p:cNvPr id="186" name="正方形/長方形 185"/>
            <p:cNvSpPr/>
            <p:nvPr/>
          </p:nvSpPr>
          <p:spPr>
            <a:xfrm>
              <a:off x="1642709" y="5031400"/>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a:solidFill>
                  <a:schemeClr val="tx1"/>
                </a:solidFill>
              </a:endParaRPr>
            </a:p>
          </p:txBody>
        </p:sp>
        <p:sp>
          <p:nvSpPr>
            <p:cNvPr id="187" name="正方形/長方形 186"/>
            <p:cNvSpPr/>
            <p:nvPr/>
          </p:nvSpPr>
          <p:spPr>
            <a:xfrm>
              <a:off x="1832560" y="5031400"/>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a:solidFill>
                  <a:schemeClr val="tx1"/>
                </a:solidFill>
              </a:endParaRPr>
            </a:p>
          </p:txBody>
        </p:sp>
        <p:sp>
          <p:nvSpPr>
            <p:cNvPr id="188" name="正方形/長方形 187"/>
            <p:cNvSpPr/>
            <p:nvPr/>
          </p:nvSpPr>
          <p:spPr>
            <a:xfrm>
              <a:off x="1832560" y="4841549"/>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rPr>
                <a:t>2</a:t>
              </a:r>
              <a:endParaRPr lang="ja-JP" altLang="en-US" sz="1400" dirty="0">
                <a:solidFill>
                  <a:schemeClr val="tx1"/>
                </a:solidFill>
              </a:endParaRPr>
            </a:p>
          </p:txBody>
        </p:sp>
        <p:sp>
          <p:nvSpPr>
            <p:cNvPr id="189" name="正方形/長方形 188"/>
            <p:cNvSpPr/>
            <p:nvPr/>
          </p:nvSpPr>
          <p:spPr>
            <a:xfrm>
              <a:off x="1832560" y="4651697"/>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rPr>
                <a:t>4</a:t>
              </a:r>
              <a:endParaRPr lang="ja-JP" altLang="en-US" sz="1400" dirty="0">
                <a:solidFill>
                  <a:schemeClr val="tx1"/>
                </a:solidFill>
              </a:endParaRPr>
            </a:p>
          </p:txBody>
        </p:sp>
        <p:sp>
          <p:nvSpPr>
            <p:cNvPr id="190" name="正方形/長方形 189"/>
            <p:cNvSpPr/>
            <p:nvPr/>
          </p:nvSpPr>
          <p:spPr>
            <a:xfrm>
              <a:off x="1073155" y="5031400"/>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rPr>
                <a:t>14</a:t>
              </a:r>
              <a:endParaRPr lang="ja-JP" altLang="en-US" sz="1400" dirty="0">
                <a:solidFill>
                  <a:schemeClr val="tx1"/>
                </a:solidFill>
              </a:endParaRPr>
            </a:p>
          </p:txBody>
        </p:sp>
        <p:sp>
          <p:nvSpPr>
            <p:cNvPr id="191" name="正方形/長方形 190"/>
            <p:cNvSpPr/>
            <p:nvPr/>
          </p:nvSpPr>
          <p:spPr>
            <a:xfrm>
              <a:off x="1073155" y="4841549"/>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rPr>
                <a:t>3</a:t>
              </a:r>
              <a:endParaRPr lang="ja-JP" altLang="en-US" sz="1400" dirty="0">
                <a:solidFill>
                  <a:schemeClr val="tx1"/>
                </a:solidFill>
              </a:endParaRPr>
            </a:p>
          </p:txBody>
        </p:sp>
        <p:sp>
          <p:nvSpPr>
            <p:cNvPr id="192" name="正方形/長方形 191"/>
            <p:cNvSpPr/>
            <p:nvPr/>
          </p:nvSpPr>
          <p:spPr>
            <a:xfrm>
              <a:off x="1073155" y="4651697"/>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rPr>
                <a:t>15</a:t>
              </a:r>
              <a:endParaRPr lang="ja-JP" altLang="en-US" sz="1400" dirty="0">
                <a:solidFill>
                  <a:schemeClr val="tx1"/>
                </a:solidFill>
              </a:endParaRPr>
            </a:p>
          </p:txBody>
        </p:sp>
        <p:sp>
          <p:nvSpPr>
            <p:cNvPr id="193" name="正方形/長方形 192"/>
            <p:cNvSpPr/>
            <p:nvPr/>
          </p:nvSpPr>
          <p:spPr>
            <a:xfrm>
              <a:off x="1263006" y="5221252"/>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rPr>
                <a:t>6</a:t>
              </a:r>
              <a:endParaRPr lang="ja-JP" altLang="en-US" sz="1400" dirty="0">
                <a:solidFill>
                  <a:schemeClr val="tx1"/>
                </a:solidFill>
              </a:endParaRPr>
            </a:p>
          </p:txBody>
        </p:sp>
        <p:sp>
          <p:nvSpPr>
            <p:cNvPr id="194" name="正方形/長方形 193"/>
            <p:cNvSpPr/>
            <p:nvPr/>
          </p:nvSpPr>
          <p:spPr>
            <a:xfrm>
              <a:off x="1073155" y="5221251"/>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rPr>
                <a:t>12</a:t>
              </a:r>
              <a:endParaRPr lang="ja-JP" altLang="en-US" sz="1400" dirty="0">
                <a:solidFill>
                  <a:schemeClr val="tx1"/>
                </a:solidFill>
              </a:endParaRPr>
            </a:p>
          </p:txBody>
        </p:sp>
        <p:sp>
          <p:nvSpPr>
            <p:cNvPr id="195" name="正方形/長方形 194"/>
            <p:cNvSpPr/>
            <p:nvPr/>
          </p:nvSpPr>
          <p:spPr>
            <a:xfrm>
              <a:off x="1642709" y="5221252"/>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rPr>
                <a:t>2</a:t>
              </a:r>
              <a:endParaRPr lang="ja-JP" altLang="en-US" sz="1400" dirty="0">
                <a:solidFill>
                  <a:schemeClr val="tx1"/>
                </a:solidFill>
              </a:endParaRPr>
            </a:p>
          </p:txBody>
        </p:sp>
        <p:sp>
          <p:nvSpPr>
            <p:cNvPr id="196" name="正方形/長方形 195"/>
            <p:cNvSpPr/>
            <p:nvPr/>
          </p:nvSpPr>
          <p:spPr>
            <a:xfrm>
              <a:off x="1452857" y="5221251"/>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rPr>
                <a:t>5</a:t>
              </a:r>
              <a:endParaRPr lang="ja-JP" altLang="en-US" sz="1400" dirty="0">
                <a:solidFill>
                  <a:schemeClr val="tx1"/>
                </a:solidFill>
              </a:endParaRPr>
            </a:p>
          </p:txBody>
        </p:sp>
        <p:sp>
          <p:nvSpPr>
            <p:cNvPr id="197" name="正方形/長方形 196"/>
            <p:cNvSpPr/>
            <p:nvPr/>
          </p:nvSpPr>
          <p:spPr>
            <a:xfrm>
              <a:off x="1832560" y="5221252"/>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a:solidFill>
                  <a:schemeClr val="tx1"/>
                </a:solidFill>
              </a:endParaRPr>
            </a:p>
          </p:txBody>
        </p:sp>
        <p:sp>
          <p:nvSpPr>
            <p:cNvPr id="198" name="正方形/長方形 197"/>
            <p:cNvSpPr/>
            <p:nvPr/>
          </p:nvSpPr>
          <p:spPr>
            <a:xfrm>
              <a:off x="1263006" y="4461846"/>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rPr>
                <a:t>46</a:t>
              </a:r>
              <a:endParaRPr lang="ja-JP" altLang="en-US" sz="1400" dirty="0">
                <a:solidFill>
                  <a:schemeClr val="tx1"/>
                </a:solidFill>
              </a:endParaRPr>
            </a:p>
          </p:txBody>
        </p:sp>
        <p:sp>
          <p:nvSpPr>
            <p:cNvPr id="199" name="正方形/長方形 198"/>
            <p:cNvSpPr/>
            <p:nvPr/>
          </p:nvSpPr>
          <p:spPr>
            <a:xfrm>
              <a:off x="1073155" y="4461846"/>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rPr>
                <a:t>20</a:t>
              </a:r>
              <a:endParaRPr lang="ja-JP" altLang="en-US" sz="1400" dirty="0">
                <a:solidFill>
                  <a:schemeClr val="tx1"/>
                </a:solidFill>
              </a:endParaRPr>
            </a:p>
          </p:txBody>
        </p:sp>
        <p:sp>
          <p:nvSpPr>
            <p:cNvPr id="200" name="正方形/長方形 199"/>
            <p:cNvSpPr/>
            <p:nvPr/>
          </p:nvSpPr>
          <p:spPr>
            <a:xfrm>
              <a:off x="1642709" y="4461846"/>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rPr>
                <a:t>12</a:t>
              </a:r>
              <a:endParaRPr lang="ja-JP" altLang="en-US" sz="1400" dirty="0">
                <a:solidFill>
                  <a:schemeClr val="tx1"/>
                </a:solidFill>
              </a:endParaRPr>
            </a:p>
          </p:txBody>
        </p:sp>
        <p:sp>
          <p:nvSpPr>
            <p:cNvPr id="201" name="正方形/長方形 200"/>
            <p:cNvSpPr/>
            <p:nvPr/>
          </p:nvSpPr>
          <p:spPr>
            <a:xfrm>
              <a:off x="1452857" y="4461846"/>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rPr>
                <a:t>24</a:t>
              </a:r>
              <a:endParaRPr lang="ja-JP" altLang="en-US" sz="1400" dirty="0">
                <a:solidFill>
                  <a:schemeClr val="tx1"/>
                </a:solidFill>
              </a:endParaRPr>
            </a:p>
          </p:txBody>
        </p:sp>
        <p:sp>
          <p:nvSpPr>
            <p:cNvPr id="202" name="正方形/長方形 201"/>
            <p:cNvSpPr/>
            <p:nvPr/>
          </p:nvSpPr>
          <p:spPr>
            <a:xfrm>
              <a:off x="1832560" y="4461846"/>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rPr>
                <a:t>3</a:t>
              </a:r>
              <a:endParaRPr lang="ja-JP" altLang="en-US" sz="1400" dirty="0">
                <a:solidFill>
                  <a:schemeClr val="tx1"/>
                </a:solidFill>
              </a:endParaRPr>
            </a:p>
          </p:txBody>
        </p:sp>
        <p:sp>
          <p:nvSpPr>
            <p:cNvPr id="203" name="正方形/長方形 202"/>
            <p:cNvSpPr/>
            <p:nvPr/>
          </p:nvSpPr>
          <p:spPr>
            <a:xfrm>
              <a:off x="1642709" y="5031401"/>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rPr>
                <a:t>2</a:t>
              </a:r>
              <a:endParaRPr lang="ja-JP" altLang="en-US" sz="1400" dirty="0">
                <a:solidFill>
                  <a:schemeClr val="tx1"/>
                </a:solidFill>
              </a:endParaRPr>
            </a:p>
          </p:txBody>
        </p:sp>
        <p:sp>
          <p:nvSpPr>
            <p:cNvPr id="204" name="正方形/長方形 203"/>
            <p:cNvSpPr/>
            <p:nvPr/>
          </p:nvSpPr>
          <p:spPr>
            <a:xfrm>
              <a:off x="1832560" y="5031401"/>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rPr>
                <a:t>23</a:t>
              </a:r>
              <a:endParaRPr lang="ja-JP" altLang="en-US" sz="1400" dirty="0">
                <a:solidFill>
                  <a:schemeClr val="tx1"/>
                </a:solidFill>
              </a:endParaRPr>
            </a:p>
          </p:txBody>
        </p:sp>
        <p:sp>
          <p:nvSpPr>
            <p:cNvPr id="205" name="正方形/長方形 204"/>
            <p:cNvSpPr/>
            <p:nvPr/>
          </p:nvSpPr>
          <p:spPr>
            <a:xfrm>
              <a:off x="1832560" y="5221253"/>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rPr>
                <a:t>2</a:t>
              </a:r>
              <a:endParaRPr lang="ja-JP" altLang="en-US" sz="1400" dirty="0">
                <a:solidFill>
                  <a:schemeClr val="tx1"/>
                </a:solidFill>
              </a:endParaRPr>
            </a:p>
          </p:txBody>
        </p:sp>
        <p:sp>
          <p:nvSpPr>
            <p:cNvPr id="206" name="正方形/長方形 205"/>
            <p:cNvSpPr/>
            <p:nvPr/>
          </p:nvSpPr>
          <p:spPr>
            <a:xfrm>
              <a:off x="2017606" y="5031400"/>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a:solidFill>
                  <a:schemeClr val="tx1"/>
                </a:solidFill>
              </a:endParaRPr>
            </a:p>
          </p:txBody>
        </p:sp>
        <p:sp>
          <p:nvSpPr>
            <p:cNvPr id="207" name="正方形/長方形 206"/>
            <p:cNvSpPr/>
            <p:nvPr/>
          </p:nvSpPr>
          <p:spPr>
            <a:xfrm>
              <a:off x="2017606" y="4841549"/>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rPr>
                <a:t>66</a:t>
              </a:r>
              <a:endParaRPr lang="ja-JP" altLang="en-US" sz="1400" dirty="0">
                <a:solidFill>
                  <a:schemeClr val="tx1"/>
                </a:solidFill>
              </a:endParaRPr>
            </a:p>
          </p:txBody>
        </p:sp>
        <p:sp>
          <p:nvSpPr>
            <p:cNvPr id="208" name="正方形/長方形 207"/>
            <p:cNvSpPr/>
            <p:nvPr/>
          </p:nvSpPr>
          <p:spPr>
            <a:xfrm>
              <a:off x="2017606" y="4651697"/>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rPr>
                <a:t>5</a:t>
              </a:r>
              <a:endParaRPr lang="ja-JP" altLang="en-US" sz="1400" dirty="0">
                <a:solidFill>
                  <a:schemeClr val="tx1"/>
                </a:solidFill>
              </a:endParaRPr>
            </a:p>
          </p:txBody>
        </p:sp>
        <p:sp>
          <p:nvSpPr>
            <p:cNvPr id="209" name="正方形/長方形 208"/>
            <p:cNvSpPr/>
            <p:nvPr/>
          </p:nvSpPr>
          <p:spPr>
            <a:xfrm>
              <a:off x="2017606" y="5221252"/>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a:solidFill>
                  <a:schemeClr val="tx1"/>
                </a:solidFill>
              </a:endParaRPr>
            </a:p>
          </p:txBody>
        </p:sp>
        <p:sp>
          <p:nvSpPr>
            <p:cNvPr id="210" name="正方形/長方形 209"/>
            <p:cNvSpPr/>
            <p:nvPr/>
          </p:nvSpPr>
          <p:spPr>
            <a:xfrm>
              <a:off x="2017606" y="4461846"/>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rPr>
                <a:t>32</a:t>
              </a:r>
              <a:endParaRPr lang="ja-JP" altLang="en-US" sz="1400" dirty="0">
                <a:solidFill>
                  <a:schemeClr val="tx1"/>
                </a:solidFill>
              </a:endParaRPr>
            </a:p>
          </p:txBody>
        </p:sp>
        <p:sp>
          <p:nvSpPr>
            <p:cNvPr id="211" name="正方形/長方形 210"/>
            <p:cNvSpPr/>
            <p:nvPr/>
          </p:nvSpPr>
          <p:spPr>
            <a:xfrm>
              <a:off x="2017606" y="5031401"/>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rPr>
                <a:t>13</a:t>
              </a:r>
              <a:endParaRPr lang="ja-JP" altLang="en-US" sz="1400" dirty="0">
                <a:solidFill>
                  <a:schemeClr val="tx1"/>
                </a:solidFill>
              </a:endParaRPr>
            </a:p>
          </p:txBody>
        </p:sp>
        <p:sp>
          <p:nvSpPr>
            <p:cNvPr id="212" name="正方形/長方形 211"/>
            <p:cNvSpPr/>
            <p:nvPr/>
          </p:nvSpPr>
          <p:spPr>
            <a:xfrm>
              <a:off x="2017606" y="5221253"/>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rPr>
                <a:t>12</a:t>
              </a:r>
              <a:endParaRPr lang="ja-JP" altLang="en-US" sz="1400" dirty="0">
                <a:solidFill>
                  <a:schemeClr val="tx1"/>
                </a:solidFill>
              </a:endParaRPr>
            </a:p>
          </p:txBody>
        </p:sp>
        <p:sp>
          <p:nvSpPr>
            <p:cNvPr id="213" name="正方形/長方形 212"/>
            <p:cNvSpPr/>
            <p:nvPr/>
          </p:nvSpPr>
          <p:spPr>
            <a:xfrm>
              <a:off x="883304" y="5031400"/>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a:solidFill>
                  <a:schemeClr val="tx1"/>
                </a:solidFill>
              </a:endParaRPr>
            </a:p>
          </p:txBody>
        </p:sp>
        <p:sp>
          <p:nvSpPr>
            <p:cNvPr id="214" name="正方形/長方形 213"/>
            <p:cNvSpPr/>
            <p:nvPr/>
          </p:nvSpPr>
          <p:spPr>
            <a:xfrm>
              <a:off x="883304" y="4841549"/>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rPr>
                <a:t>24</a:t>
              </a:r>
              <a:endParaRPr lang="ja-JP" altLang="en-US" sz="1400" dirty="0">
                <a:solidFill>
                  <a:schemeClr val="tx1"/>
                </a:solidFill>
              </a:endParaRPr>
            </a:p>
          </p:txBody>
        </p:sp>
        <p:sp>
          <p:nvSpPr>
            <p:cNvPr id="215" name="正方形/長方形 214"/>
            <p:cNvSpPr/>
            <p:nvPr/>
          </p:nvSpPr>
          <p:spPr>
            <a:xfrm>
              <a:off x="883304" y="4651697"/>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rPr>
                <a:t>23</a:t>
              </a:r>
              <a:endParaRPr lang="ja-JP" altLang="en-US" sz="1400" dirty="0">
                <a:solidFill>
                  <a:schemeClr val="tx1"/>
                </a:solidFill>
              </a:endParaRPr>
            </a:p>
          </p:txBody>
        </p:sp>
        <p:sp>
          <p:nvSpPr>
            <p:cNvPr id="216" name="正方形/長方形 215"/>
            <p:cNvSpPr/>
            <p:nvPr/>
          </p:nvSpPr>
          <p:spPr>
            <a:xfrm>
              <a:off x="883304" y="5221252"/>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a:solidFill>
                  <a:schemeClr val="tx1"/>
                </a:solidFill>
              </a:endParaRPr>
            </a:p>
          </p:txBody>
        </p:sp>
        <p:sp>
          <p:nvSpPr>
            <p:cNvPr id="217" name="正方形/長方形 216"/>
            <p:cNvSpPr/>
            <p:nvPr/>
          </p:nvSpPr>
          <p:spPr>
            <a:xfrm>
              <a:off x="883304" y="4461846"/>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rPr>
                <a:t>42</a:t>
              </a:r>
              <a:endParaRPr lang="ja-JP" altLang="en-US" sz="1400" dirty="0">
                <a:solidFill>
                  <a:schemeClr val="tx1"/>
                </a:solidFill>
              </a:endParaRPr>
            </a:p>
          </p:txBody>
        </p:sp>
        <p:sp>
          <p:nvSpPr>
            <p:cNvPr id="218" name="正方形/長方形 217"/>
            <p:cNvSpPr/>
            <p:nvPr/>
          </p:nvSpPr>
          <p:spPr>
            <a:xfrm>
              <a:off x="883304" y="5031401"/>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rPr>
                <a:t>45</a:t>
              </a:r>
              <a:endParaRPr lang="ja-JP" altLang="en-US" sz="1400" dirty="0">
                <a:solidFill>
                  <a:schemeClr val="tx1"/>
                </a:solidFill>
              </a:endParaRPr>
            </a:p>
          </p:txBody>
        </p:sp>
        <p:sp>
          <p:nvSpPr>
            <p:cNvPr id="219" name="正方形/長方形 218"/>
            <p:cNvSpPr/>
            <p:nvPr/>
          </p:nvSpPr>
          <p:spPr>
            <a:xfrm>
              <a:off x="883304" y="5221253"/>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rPr>
                <a:t>2</a:t>
              </a:r>
              <a:endParaRPr lang="ja-JP" altLang="en-US" sz="1400" dirty="0">
                <a:solidFill>
                  <a:schemeClr val="tx1"/>
                </a:solidFill>
              </a:endParaRPr>
            </a:p>
          </p:txBody>
        </p:sp>
        <p:sp>
          <p:nvSpPr>
            <p:cNvPr id="220" name="正方形/長方形 219"/>
            <p:cNvSpPr/>
            <p:nvPr/>
          </p:nvSpPr>
          <p:spPr>
            <a:xfrm>
              <a:off x="1263006" y="5411103"/>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rPr>
                <a:t>56</a:t>
              </a:r>
              <a:endParaRPr lang="ja-JP" altLang="en-US" sz="1400" dirty="0">
                <a:solidFill>
                  <a:schemeClr val="tx1"/>
                </a:solidFill>
              </a:endParaRPr>
            </a:p>
          </p:txBody>
        </p:sp>
        <p:sp>
          <p:nvSpPr>
            <p:cNvPr id="221" name="正方形/長方形 220"/>
            <p:cNvSpPr/>
            <p:nvPr/>
          </p:nvSpPr>
          <p:spPr>
            <a:xfrm>
              <a:off x="1073155" y="5411102"/>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rPr>
                <a:t>23</a:t>
              </a:r>
              <a:endParaRPr lang="ja-JP" altLang="en-US" sz="1400" dirty="0">
                <a:solidFill>
                  <a:schemeClr val="tx1"/>
                </a:solidFill>
              </a:endParaRPr>
            </a:p>
          </p:txBody>
        </p:sp>
        <p:sp>
          <p:nvSpPr>
            <p:cNvPr id="222" name="正方形/長方形 221"/>
            <p:cNvSpPr/>
            <p:nvPr/>
          </p:nvSpPr>
          <p:spPr>
            <a:xfrm>
              <a:off x="1642709" y="5411103"/>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rPr>
                <a:t>67</a:t>
              </a:r>
              <a:endParaRPr lang="ja-JP" altLang="en-US" sz="1400" dirty="0">
                <a:solidFill>
                  <a:schemeClr val="tx1"/>
                </a:solidFill>
              </a:endParaRPr>
            </a:p>
          </p:txBody>
        </p:sp>
        <p:sp>
          <p:nvSpPr>
            <p:cNvPr id="223" name="正方形/長方形 222"/>
            <p:cNvSpPr/>
            <p:nvPr/>
          </p:nvSpPr>
          <p:spPr>
            <a:xfrm>
              <a:off x="1452857" y="5411102"/>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rPr>
                <a:t>75</a:t>
              </a:r>
              <a:endParaRPr lang="ja-JP" altLang="en-US" sz="1400" dirty="0">
                <a:solidFill>
                  <a:schemeClr val="tx1"/>
                </a:solidFill>
              </a:endParaRPr>
            </a:p>
          </p:txBody>
        </p:sp>
        <p:sp>
          <p:nvSpPr>
            <p:cNvPr id="224" name="正方形/長方形 223"/>
            <p:cNvSpPr/>
            <p:nvPr/>
          </p:nvSpPr>
          <p:spPr>
            <a:xfrm>
              <a:off x="1832560" y="5411103"/>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a:solidFill>
                  <a:schemeClr val="tx1"/>
                </a:solidFill>
              </a:endParaRPr>
            </a:p>
          </p:txBody>
        </p:sp>
        <p:sp>
          <p:nvSpPr>
            <p:cNvPr id="225" name="正方形/長方形 224"/>
            <p:cNvSpPr/>
            <p:nvPr/>
          </p:nvSpPr>
          <p:spPr>
            <a:xfrm>
              <a:off x="1832560" y="5411104"/>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rPr>
                <a:t>7</a:t>
              </a:r>
              <a:endParaRPr lang="ja-JP" altLang="en-US" sz="1400" dirty="0">
                <a:solidFill>
                  <a:schemeClr val="tx1"/>
                </a:solidFill>
              </a:endParaRPr>
            </a:p>
          </p:txBody>
        </p:sp>
        <p:sp>
          <p:nvSpPr>
            <p:cNvPr id="226" name="正方形/長方形 225"/>
            <p:cNvSpPr/>
            <p:nvPr/>
          </p:nvSpPr>
          <p:spPr>
            <a:xfrm>
              <a:off x="2017606" y="5411103"/>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a:solidFill>
                  <a:schemeClr val="tx1"/>
                </a:solidFill>
              </a:endParaRPr>
            </a:p>
          </p:txBody>
        </p:sp>
        <p:sp>
          <p:nvSpPr>
            <p:cNvPr id="227" name="正方形/長方形 226"/>
            <p:cNvSpPr/>
            <p:nvPr/>
          </p:nvSpPr>
          <p:spPr>
            <a:xfrm>
              <a:off x="2017606" y="5411104"/>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rPr>
                <a:t>12</a:t>
              </a:r>
              <a:endParaRPr lang="ja-JP" altLang="en-US" sz="1400" dirty="0">
                <a:solidFill>
                  <a:schemeClr val="tx1"/>
                </a:solidFill>
              </a:endParaRPr>
            </a:p>
          </p:txBody>
        </p:sp>
        <p:sp>
          <p:nvSpPr>
            <p:cNvPr id="228" name="正方形/長方形 227"/>
            <p:cNvSpPr/>
            <p:nvPr/>
          </p:nvSpPr>
          <p:spPr>
            <a:xfrm>
              <a:off x="883304" y="5411103"/>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rPr>
                <a:t>3</a:t>
              </a:r>
              <a:endParaRPr lang="ja-JP" altLang="en-US" sz="1400" dirty="0">
                <a:solidFill>
                  <a:schemeClr val="tx1"/>
                </a:solidFill>
              </a:endParaRPr>
            </a:p>
          </p:txBody>
        </p:sp>
        <p:sp>
          <p:nvSpPr>
            <p:cNvPr id="229" name="正方形/長方形 228"/>
            <p:cNvSpPr/>
            <p:nvPr/>
          </p:nvSpPr>
          <p:spPr>
            <a:xfrm>
              <a:off x="883304" y="5411104"/>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rPr>
                <a:t>11</a:t>
              </a:r>
              <a:endParaRPr lang="ja-JP" altLang="en-US" sz="1400" dirty="0">
                <a:solidFill>
                  <a:schemeClr val="tx1"/>
                </a:solidFill>
              </a:endParaRPr>
            </a:p>
          </p:txBody>
        </p:sp>
        <p:sp>
          <p:nvSpPr>
            <p:cNvPr id="230" name="正方形/長方形 229"/>
            <p:cNvSpPr/>
            <p:nvPr/>
          </p:nvSpPr>
          <p:spPr>
            <a:xfrm>
              <a:off x="1263006" y="4271994"/>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rPr>
                <a:t>3</a:t>
              </a:r>
              <a:endParaRPr lang="ja-JP" altLang="en-US" sz="1400" dirty="0">
                <a:solidFill>
                  <a:schemeClr val="tx1"/>
                </a:solidFill>
              </a:endParaRPr>
            </a:p>
          </p:txBody>
        </p:sp>
        <p:sp>
          <p:nvSpPr>
            <p:cNvPr id="231" name="正方形/長方形 230"/>
            <p:cNvSpPr/>
            <p:nvPr/>
          </p:nvSpPr>
          <p:spPr>
            <a:xfrm>
              <a:off x="1073155" y="4271993"/>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rPr>
                <a:t>2</a:t>
              </a:r>
              <a:endParaRPr lang="ja-JP" altLang="en-US" sz="1400" dirty="0">
                <a:solidFill>
                  <a:schemeClr val="tx1"/>
                </a:solidFill>
              </a:endParaRPr>
            </a:p>
          </p:txBody>
        </p:sp>
        <p:sp>
          <p:nvSpPr>
            <p:cNvPr id="232" name="正方形/長方形 231"/>
            <p:cNvSpPr/>
            <p:nvPr/>
          </p:nvSpPr>
          <p:spPr>
            <a:xfrm>
              <a:off x="1642709" y="4271994"/>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rPr>
                <a:t>34</a:t>
              </a:r>
              <a:endParaRPr lang="ja-JP" altLang="en-US" sz="1400" dirty="0">
                <a:solidFill>
                  <a:schemeClr val="tx1"/>
                </a:solidFill>
              </a:endParaRPr>
            </a:p>
          </p:txBody>
        </p:sp>
        <p:sp>
          <p:nvSpPr>
            <p:cNvPr id="233" name="正方形/長方形 232"/>
            <p:cNvSpPr/>
            <p:nvPr/>
          </p:nvSpPr>
          <p:spPr>
            <a:xfrm>
              <a:off x="1452857" y="4271993"/>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rPr>
                <a:t>90</a:t>
              </a:r>
              <a:endParaRPr lang="ja-JP" altLang="en-US" sz="1400" dirty="0">
                <a:solidFill>
                  <a:schemeClr val="tx1"/>
                </a:solidFill>
              </a:endParaRPr>
            </a:p>
          </p:txBody>
        </p:sp>
        <p:sp>
          <p:nvSpPr>
            <p:cNvPr id="234" name="正方形/長方形 233"/>
            <p:cNvSpPr/>
            <p:nvPr/>
          </p:nvSpPr>
          <p:spPr>
            <a:xfrm>
              <a:off x="1832560" y="4271994"/>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a:solidFill>
                  <a:schemeClr val="tx1"/>
                </a:solidFill>
              </a:endParaRPr>
            </a:p>
          </p:txBody>
        </p:sp>
        <p:sp>
          <p:nvSpPr>
            <p:cNvPr id="235" name="正方形/長方形 234"/>
            <p:cNvSpPr/>
            <p:nvPr/>
          </p:nvSpPr>
          <p:spPr>
            <a:xfrm>
              <a:off x="1832560" y="4271995"/>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rPr>
                <a:t>53</a:t>
              </a:r>
              <a:endParaRPr lang="ja-JP" altLang="en-US" sz="1400" dirty="0">
                <a:solidFill>
                  <a:schemeClr val="tx1"/>
                </a:solidFill>
              </a:endParaRPr>
            </a:p>
          </p:txBody>
        </p:sp>
        <p:sp>
          <p:nvSpPr>
            <p:cNvPr id="236" name="正方形/長方形 235"/>
            <p:cNvSpPr/>
            <p:nvPr/>
          </p:nvSpPr>
          <p:spPr>
            <a:xfrm>
              <a:off x="2017606" y="4271994"/>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a:solidFill>
                  <a:schemeClr val="tx1"/>
                </a:solidFill>
              </a:endParaRPr>
            </a:p>
          </p:txBody>
        </p:sp>
        <p:sp>
          <p:nvSpPr>
            <p:cNvPr id="237" name="正方形/長方形 236"/>
            <p:cNvSpPr/>
            <p:nvPr/>
          </p:nvSpPr>
          <p:spPr>
            <a:xfrm>
              <a:off x="2017606" y="4271995"/>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rPr>
                <a:t>42</a:t>
              </a:r>
              <a:endParaRPr lang="ja-JP" altLang="en-US" sz="1400" dirty="0">
                <a:solidFill>
                  <a:schemeClr val="tx1"/>
                </a:solidFill>
              </a:endParaRPr>
            </a:p>
          </p:txBody>
        </p:sp>
        <p:sp>
          <p:nvSpPr>
            <p:cNvPr id="238" name="正方形/長方形 237"/>
            <p:cNvSpPr/>
            <p:nvPr/>
          </p:nvSpPr>
          <p:spPr>
            <a:xfrm>
              <a:off x="883304" y="4271994"/>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a:solidFill>
                  <a:schemeClr val="tx1"/>
                </a:solidFill>
              </a:endParaRPr>
            </a:p>
          </p:txBody>
        </p:sp>
        <p:sp>
          <p:nvSpPr>
            <p:cNvPr id="239" name="正方形/長方形 238"/>
            <p:cNvSpPr/>
            <p:nvPr/>
          </p:nvSpPr>
          <p:spPr>
            <a:xfrm>
              <a:off x="883304" y="4271995"/>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rPr>
                <a:t>52</a:t>
              </a:r>
              <a:endParaRPr lang="ja-JP" altLang="en-US" sz="1400" dirty="0">
                <a:solidFill>
                  <a:schemeClr val="tx1"/>
                </a:solidFill>
              </a:endParaRPr>
            </a:p>
          </p:txBody>
        </p:sp>
        <p:sp>
          <p:nvSpPr>
            <p:cNvPr id="178" name="正方形/長方形 177"/>
            <p:cNvSpPr/>
            <p:nvPr/>
          </p:nvSpPr>
          <p:spPr>
            <a:xfrm>
              <a:off x="1263006" y="4651698"/>
              <a:ext cx="189851" cy="189851"/>
            </a:xfrm>
            <a:prstGeom prst="rect">
              <a:avLst/>
            </a:prstGeom>
            <a:solidFill>
              <a:srgbClr val="FF0000"/>
            </a:solid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rPr>
                <a:t>10</a:t>
              </a:r>
              <a:endParaRPr lang="ja-JP" altLang="en-US" sz="1400" dirty="0">
                <a:solidFill>
                  <a:schemeClr val="tx1"/>
                </a:solidFill>
              </a:endParaRPr>
            </a:p>
          </p:txBody>
        </p:sp>
      </p:grpSp>
      <p:sp>
        <p:nvSpPr>
          <p:cNvPr id="308" name="角丸四角形 307"/>
          <p:cNvSpPr/>
          <p:nvPr/>
        </p:nvSpPr>
        <p:spPr>
          <a:xfrm>
            <a:off x="1946228" y="7408224"/>
            <a:ext cx="8102165" cy="1632259"/>
          </a:xfrm>
          <a:prstGeom prst="round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309" name="グループ化 308"/>
          <p:cNvGrpSpPr/>
          <p:nvPr/>
        </p:nvGrpSpPr>
        <p:grpSpPr>
          <a:xfrm>
            <a:off x="5807459" y="7624289"/>
            <a:ext cx="949256" cy="949261"/>
            <a:chOff x="327667" y="3206248"/>
            <a:chExt cx="2043977" cy="2043981"/>
          </a:xfrm>
        </p:grpSpPr>
        <p:sp>
          <p:nvSpPr>
            <p:cNvPr id="310" name="正方形/長方形 309"/>
            <p:cNvSpPr/>
            <p:nvPr/>
          </p:nvSpPr>
          <p:spPr>
            <a:xfrm>
              <a:off x="736462" y="3615044"/>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1" name="正方形/長方形 310"/>
            <p:cNvSpPr/>
            <p:nvPr/>
          </p:nvSpPr>
          <p:spPr>
            <a:xfrm>
              <a:off x="1145257" y="3615042"/>
              <a:ext cx="408795" cy="408794"/>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2" name="正方形/長方形 311"/>
            <p:cNvSpPr/>
            <p:nvPr/>
          </p:nvSpPr>
          <p:spPr>
            <a:xfrm>
              <a:off x="1554054" y="3615042"/>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3" name="正方形/長方形 312"/>
            <p:cNvSpPr/>
            <p:nvPr/>
          </p:nvSpPr>
          <p:spPr>
            <a:xfrm>
              <a:off x="736462" y="4023837"/>
              <a:ext cx="408795" cy="408794"/>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4" name="正方形/長方形 313"/>
            <p:cNvSpPr/>
            <p:nvPr/>
          </p:nvSpPr>
          <p:spPr>
            <a:xfrm>
              <a:off x="1145257" y="4023837"/>
              <a:ext cx="408795" cy="408794"/>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5" name="正方形/長方形 314"/>
            <p:cNvSpPr/>
            <p:nvPr/>
          </p:nvSpPr>
          <p:spPr>
            <a:xfrm>
              <a:off x="1554054" y="4023837"/>
              <a:ext cx="408795" cy="408794"/>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6" name="正方形/長方形 315"/>
            <p:cNvSpPr/>
            <p:nvPr/>
          </p:nvSpPr>
          <p:spPr>
            <a:xfrm>
              <a:off x="736462" y="4432631"/>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7" name="正方形/長方形 316"/>
            <p:cNvSpPr/>
            <p:nvPr/>
          </p:nvSpPr>
          <p:spPr>
            <a:xfrm>
              <a:off x="1145257" y="4432631"/>
              <a:ext cx="408795" cy="408794"/>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8" name="正方形/長方形 317"/>
            <p:cNvSpPr/>
            <p:nvPr/>
          </p:nvSpPr>
          <p:spPr>
            <a:xfrm>
              <a:off x="1554054" y="4432631"/>
              <a:ext cx="408795" cy="408794"/>
            </a:xfrm>
            <a:prstGeom prst="rect">
              <a:avLst/>
            </a:prstGeom>
            <a:solidFill>
              <a:schemeClr val="tx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9" name="正方形/長方形 318"/>
            <p:cNvSpPr/>
            <p:nvPr/>
          </p:nvSpPr>
          <p:spPr>
            <a:xfrm>
              <a:off x="1962849" y="4432631"/>
              <a:ext cx="408795" cy="408794"/>
            </a:xfrm>
            <a:prstGeom prst="rect">
              <a:avLst/>
            </a:prstGeom>
            <a:solidFill>
              <a:schemeClr val="tx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0" name="正方形/長方形 319"/>
            <p:cNvSpPr/>
            <p:nvPr/>
          </p:nvSpPr>
          <p:spPr>
            <a:xfrm>
              <a:off x="1962849" y="4023837"/>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1" name="正方形/長方形 320"/>
            <p:cNvSpPr/>
            <p:nvPr/>
          </p:nvSpPr>
          <p:spPr>
            <a:xfrm>
              <a:off x="1962849" y="3615042"/>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2" name="正方形/長方形 321"/>
            <p:cNvSpPr/>
            <p:nvPr/>
          </p:nvSpPr>
          <p:spPr>
            <a:xfrm>
              <a:off x="327667" y="4432631"/>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3" name="正方形/長方形 322"/>
            <p:cNvSpPr/>
            <p:nvPr/>
          </p:nvSpPr>
          <p:spPr>
            <a:xfrm>
              <a:off x="327667" y="4023837"/>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4" name="正方形/長方形 323"/>
            <p:cNvSpPr/>
            <p:nvPr/>
          </p:nvSpPr>
          <p:spPr>
            <a:xfrm>
              <a:off x="327667" y="3615042"/>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5" name="正方形/長方形 324"/>
            <p:cNvSpPr/>
            <p:nvPr/>
          </p:nvSpPr>
          <p:spPr>
            <a:xfrm>
              <a:off x="736462" y="4841427"/>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6" name="正方形/長方形 325"/>
            <p:cNvSpPr/>
            <p:nvPr/>
          </p:nvSpPr>
          <p:spPr>
            <a:xfrm>
              <a:off x="327667" y="4841425"/>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7" name="正方形/長方形 326"/>
            <p:cNvSpPr/>
            <p:nvPr/>
          </p:nvSpPr>
          <p:spPr>
            <a:xfrm>
              <a:off x="1554054" y="4841427"/>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8" name="正方形/長方形 327"/>
            <p:cNvSpPr/>
            <p:nvPr/>
          </p:nvSpPr>
          <p:spPr>
            <a:xfrm>
              <a:off x="1145257" y="4841425"/>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9" name="正方形/長方形 328"/>
            <p:cNvSpPr/>
            <p:nvPr/>
          </p:nvSpPr>
          <p:spPr>
            <a:xfrm>
              <a:off x="1962849" y="4841427"/>
              <a:ext cx="408795" cy="408794"/>
            </a:xfrm>
            <a:prstGeom prst="rect">
              <a:avLst/>
            </a:prstGeom>
            <a:solidFill>
              <a:schemeClr val="tx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0" name="正方形/長方形 329"/>
            <p:cNvSpPr/>
            <p:nvPr/>
          </p:nvSpPr>
          <p:spPr>
            <a:xfrm>
              <a:off x="736462" y="3206248"/>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1" name="正方形/長方形 330"/>
            <p:cNvSpPr/>
            <p:nvPr/>
          </p:nvSpPr>
          <p:spPr>
            <a:xfrm>
              <a:off x="327667" y="3206248"/>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2" name="正方形/長方形 331"/>
            <p:cNvSpPr/>
            <p:nvPr/>
          </p:nvSpPr>
          <p:spPr>
            <a:xfrm>
              <a:off x="1554054" y="3206248"/>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3" name="正方形/長方形 332"/>
            <p:cNvSpPr/>
            <p:nvPr/>
          </p:nvSpPr>
          <p:spPr>
            <a:xfrm>
              <a:off x="1145257" y="3206248"/>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4" name="正方形/長方形 333"/>
            <p:cNvSpPr/>
            <p:nvPr/>
          </p:nvSpPr>
          <p:spPr>
            <a:xfrm>
              <a:off x="1962849" y="3206248"/>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5" name="正方形/長方形 334"/>
            <p:cNvSpPr/>
            <p:nvPr/>
          </p:nvSpPr>
          <p:spPr>
            <a:xfrm>
              <a:off x="1554054" y="4432633"/>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6" name="正方形/長方形 335"/>
            <p:cNvSpPr/>
            <p:nvPr/>
          </p:nvSpPr>
          <p:spPr>
            <a:xfrm>
              <a:off x="1962849" y="4432635"/>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7" name="正方形/長方形 336"/>
            <p:cNvSpPr/>
            <p:nvPr/>
          </p:nvSpPr>
          <p:spPr>
            <a:xfrm>
              <a:off x="1962847" y="4841435"/>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338" name="グループ化 337"/>
          <p:cNvGrpSpPr/>
          <p:nvPr/>
        </p:nvGrpSpPr>
        <p:grpSpPr>
          <a:xfrm>
            <a:off x="7054584" y="7624289"/>
            <a:ext cx="949256" cy="949261"/>
            <a:chOff x="327667" y="3206248"/>
            <a:chExt cx="2043977" cy="2043981"/>
          </a:xfrm>
        </p:grpSpPr>
        <p:sp>
          <p:nvSpPr>
            <p:cNvPr id="339" name="正方形/長方形 338"/>
            <p:cNvSpPr/>
            <p:nvPr/>
          </p:nvSpPr>
          <p:spPr>
            <a:xfrm>
              <a:off x="736462" y="3615044"/>
              <a:ext cx="408795" cy="408794"/>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0" name="正方形/長方形 339"/>
            <p:cNvSpPr/>
            <p:nvPr/>
          </p:nvSpPr>
          <p:spPr>
            <a:xfrm>
              <a:off x="1145257" y="3615042"/>
              <a:ext cx="408795" cy="408794"/>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1" name="正方形/長方形 340"/>
            <p:cNvSpPr/>
            <p:nvPr/>
          </p:nvSpPr>
          <p:spPr>
            <a:xfrm>
              <a:off x="1554054" y="3615042"/>
              <a:ext cx="408795" cy="408794"/>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2" name="正方形/長方形 341"/>
            <p:cNvSpPr/>
            <p:nvPr/>
          </p:nvSpPr>
          <p:spPr>
            <a:xfrm>
              <a:off x="736462" y="4023837"/>
              <a:ext cx="408795" cy="408794"/>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3" name="正方形/長方形 342"/>
            <p:cNvSpPr/>
            <p:nvPr/>
          </p:nvSpPr>
          <p:spPr>
            <a:xfrm>
              <a:off x="1145257" y="4023837"/>
              <a:ext cx="408795" cy="408794"/>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4" name="正方形/長方形 343"/>
            <p:cNvSpPr/>
            <p:nvPr/>
          </p:nvSpPr>
          <p:spPr>
            <a:xfrm>
              <a:off x="1554054" y="4023837"/>
              <a:ext cx="408795" cy="408794"/>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5" name="正方形/長方形 344"/>
            <p:cNvSpPr/>
            <p:nvPr/>
          </p:nvSpPr>
          <p:spPr>
            <a:xfrm>
              <a:off x="736462" y="4432631"/>
              <a:ext cx="408795" cy="408794"/>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6" name="正方形/長方形 345"/>
            <p:cNvSpPr/>
            <p:nvPr/>
          </p:nvSpPr>
          <p:spPr>
            <a:xfrm>
              <a:off x="1145257" y="4432631"/>
              <a:ext cx="408795" cy="408794"/>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7" name="正方形/長方形 346"/>
            <p:cNvSpPr/>
            <p:nvPr/>
          </p:nvSpPr>
          <p:spPr>
            <a:xfrm>
              <a:off x="1554054" y="4432631"/>
              <a:ext cx="408795" cy="408794"/>
            </a:xfrm>
            <a:prstGeom prst="rect">
              <a:avLst/>
            </a:prstGeom>
            <a:solidFill>
              <a:schemeClr val="tx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8" name="正方形/長方形 347"/>
            <p:cNvSpPr/>
            <p:nvPr/>
          </p:nvSpPr>
          <p:spPr>
            <a:xfrm>
              <a:off x="1962849" y="4432631"/>
              <a:ext cx="408795" cy="408794"/>
            </a:xfrm>
            <a:prstGeom prst="rect">
              <a:avLst/>
            </a:prstGeom>
            <a:solidFill>
              <a:schemeClr val="tx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9" name="正方形/長方形 348"/>
            <p:cNvSpPr/>
            <p:nvPr/>
          </p:nvSpPr>
          <p:spPr>
            <a:xfrm>
              <a:off x="1962849" y="4023837"/>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0" name="正方形/長方形 349"/>
            <p:cNvSpPr/>
            <p:nvPr/>
          </p:nvSpPr>
          <p:spPr>
            <a:xfrm>
              <a:off x="1962849" y="3615042"/>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1" name="正方形/長方形 350"/>
            <p:cNvSpPr/>
            <p:nvPr/>
          </p:nvSpPr>
          <p:spPr>
            <a:xfrm>
              <a:off x="327667" y="4432631"/>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2" name="正方形/長方形 351"/>
            <p:cNvSpPr/>
            <p:nvPr/>
          </p:nvSpPr>
          <p:spPr>
            <a:xfrm>
              <a:off x="327667" y="4023837"/>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3" name="正方形/長方形 352"/>
            <p:cNvSpPr/>
            <p:nvPr/>
          </p:nvSpPr>
          <p:spPr>
            <a:xfrm>
              <a:off x="327667" y="3615042"/>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4" name="正方形/長方形 353"/>
            <p:cNvSpPr/>
            <p:nvPr/>
          </p:nvSpPr>
          <p:spPr>
            <a:xfrm>
              <a:off x="736462" y="4841427"/>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5" name="正方形/長方形 354"/>
            <p:cNvSpPr/>
            <p:nvPr/>
          </p:nvSpPr>
          <p:spPr>
            <a:xfrm>
              <a:off x="327667" y="4841425"/>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6" name="正方形/長方形 355"/>
            <p:cNvSpPr/>
            <p:nvPr/>
          </p:nvSpPr>
          <p:spPr>
            <a:xfrm>
              <a:off x="1554054" y="4841427"/>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7" name="正方形/長方形 356"/>
            <p:cNvSpPr/>
            <p:nvPr/>
          </p:nvSpPr>
          <p:spPr>
            <a:xfrm>
              <a:off x="1145257" y="4841425"/>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8" name="正方形/長方形 357"/>
            <p:cNvSpPr/>
            <p:nvPr/>
          </p:nvSpPr>
          <p:spPr>
            <a:xfrm>
              <a:off x="1962849" y="4841427"/>
              <a:ext cx="408795" cy="408794"/>
            </a:xfrm>
            <a:prstGeom prst="rect">
              <a:avLst/>
            </a:prstGeom>
            <a:solidFill>
              <a:schemeClr val="tx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9" name="正方形/長方形 358"/>
            <p:cNvSpPr/>
            <p:nvPr/>
          </p:nvSpPr>
          <p:spPr>
            <a:xfrm>
              <a:off x="736462" y="3206248"/>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0" name="正方形/長方形 359"/>
            <p:cNvSpPr/>
            <p:nvPr/>
          </p:nvSpPr>
          <p:spPr>
            <a:xfrm>
              <a:off x="327667" y="3206248"/>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1" name="正方形/長方形 360"/>
            <p:cNvSpPr/>
            <p:nvPr/>
          </p:nvSpPr>
          <p:spPr>
            <a:xfrm>
              <a:off x="1554054" y="3206248"/>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2" name="正方形/長方形 361"/>
            <p:cNvSpPr/>
            <p:nvPr/>
          </p:nvSpPr>
          <p:spPr>
            <a:xfrm>
              <a:off x="1145257" y="3206248"/>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3" name="正方形/長方形 362"/>
            <p:cNvSpPr/>
            <p:nvPr/>
          </p:nvSpPr>
          <p:spPr>
            <a:xfrm>
              <a:off x="1962849" y="3206248"/>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4" name="正方形/長方形 363"/>
            <p:cNvSpPr/>
            <p:nvPr/>
          </p:nvSpPr>
          <p:spPr>
            <a:xfrm>
              <a:off x="1554054" y="4432633"/>
              <a:ext cx="408795" cy="408794"/>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5" name="正方形/長方形 364"/>
            <p:cNvSpPr/>
            <p:nvPr/>
          </p:nvSpPr>
          <p:spPr>
            <a:xfrm>
              <a:off x="1962849" y="4432635"/>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6" name="正方形/長方形 365"/>
            <p:cNvSpPr/>
            <p:nvPr/>
          </p:nvSpPr>
          <p:spPr>
            <a:xfrm>
              <a:off x="1962847" y="4841435"/>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367" name="正方形/長方形 366"/>
          <p:cNvSpPr/>
          <p:nvPr/>
        </p:nvSpPr>
        <p:spPr>
          <a:xfrm>
            <a:off x="2094955" y="7624289"/>
            <a:ext cx="3779520" cy="1384995"/>
          </a:xfrm>
          <a:prstGeom prst="rect">
            <a:avLst/>
          </a:prstGeom>
        </p:spPr>
        <p:txBody>
          <a:bodyPr wrap="square">
            <a:spAutoFit/>
          </a:bodyPr>
          <a:lstStyle/>
          <a:p>
            <a:r>
              <a:rPr lang="en-US" altLang="ja-JP" sz="2400" b="1" dirty="0">
                <a:latin typeface="メイリオ" panose="020B0604030504040204" pitchFamily="50" charset="-128"/>
                <a:ea typeface="メイリオ" panose="020B0604030504040204" pitchFamily="50" charset="-128"/>
                <a:cs typeface="メイリオ" panose="020B0604030504040204" pitchFamily="50" charset="-128"/>
              </a:rPr>
              <a:t>Structure Element</a:t>
            </a:r>
            <a:endParaRPr lang="en-US" altLang="ja-JP" sz="2000" b="1" dirty="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+ 2</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値の線形フィルタのようなもの</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円形のものが良く用いられる</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368" name="グループ化 367"/>
          <p:cNvGrpSpPr/>
          <p:nvPr/>
        </p:nvGrpSpPr>
        <p:grpSpPr>
          <a:xfrm>
            <a:off x="8424210" y="7517610"/>
            <a:ext cx="1158413" cy="1162620"/>
            <a:chOff x="2021088" y="4536269"/>
            <a:chExt cx="1324150" cy="1328958"/>
          </a:xfrm>
        </p:grpSpPr>
        <p:sp>
          <p:nvSpPr>
            <p:cNvPr id="369" name="正方形/長方形 368"/>
            <p:cNvSpPr/>
            <p:nvPr/>
          </p:nvSpPr>
          <p:spPr>
            <a:xfrm>
              <a:off x="2400789" y="4915970"/>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0" name="正方形/長方形 369"/>
            <p:cNvSpPr/>
            <p:nvPr/>
          </p:nvSpPr>
          <p:spPr>
            <a:xfrm>
              <a:off x="2590639" y="4915969"/>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1" name="正方形/長方形 370"/>
            <p:cNvSpPr/>
            <p:nvPr/>
          </p:nvSpPr>
          <p:spPr>
            <a:xfrm>
              <a:off x="2780490" y="4915969"/>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2" name="正方形/長方形 371"/>
            <p:cNvSpPr/>
            <p:nvPr/>
          </p:nvSpPr>
          <p:spPr>
            <a:xfrm>
              <a:off x="2400789" y="5105820"/>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3" name="正方形/長方形 372"/>
            <p:cNvSpPr/>
            <p:nvPr/>
          </p:nvSpPr>
          <p:spPr>
            <a:xfrm>
              <a:off x="2590639" y="5105820"/>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4" name="正方形/長方形 373"/>
            <p:cNvSpPr/>
            <p:nvPr/>
          </p:nvSpPr>
          <p:spPr>
            <a:xfrm>
              <a:off x="2780490" y="5105820"/>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5" name="正方形/長方形 374"/>
            <p:cNvSpPr/>
            <p:nvPr/>
          </p:nvSpPr>
          <p:spPr>
            <a:xfrm>
              <a:off x="2400789" y="5295671"/>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6" name="正方形/長方形 375"/>
            <p:cNvSpPr/>
            <p:nvPr/>
          </p:nvSpPr>
          <p:spPr>
            <a:xfrm>
              <a:off x="2590639" y="5295671"/>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7" name="正方形/長方形 376"/>
            <p:cNvSpPr/>
            <p:nvPr/>
          </p:nvSpPr>
          <p:spPr>
            <a:xfrm>
              <a:off x="2780490" y="5295671"/>
              <a:ext cx="189851" cy="189850"/>
            </a:xfrm>
            <a:prstGeom prst="rect">
              <a:avLst/>
            </a:prstGeom>
            <a:solidFill>
              <a:schemeClr val="tx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8" name="正方形/長方形 377"/>
            <p:cNvSpPr/>
            <p:nvPr/>
          </p:nvSpPr>
          <p:spPr>
            <a:xfrm>
              <a:off x="2970341" y="5295671"/>
              <a:ext cx="189851" cy="189850"/>
            </a:xfrm>
            <a:prstGeom prst="rect">
              <a:avLst/>
            </a:prstGeom>
            <a:solidFill>
              <a:schemeClr val="tx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9" name="正方形/長方形 378"/>
            <p:cNvSpPr/>
            <p:nvPr/>
          </p:nvSpPr>
          <p:spPr>
            <a:xfrm>
              <a:off x="2970341" y="5105820"/>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0" name="正方形/長方形 379"/>
            <p:cNvSpPr/>
            <p:nvPr/>
          </p:nvSpPr>
          <p:spPr>
            <a:xfrm>
              <a:off x="2970341" y="4915969"/>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1" name="正方形/長方形 380"/>
            <p:cNvSpPr/>
            <p:nvPr/>
          </p:nvSpPr>
          <p:spPr>
            <a:xfrm>
              <a:off x="2210939" y="5295671"/>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2" name="正方形/長方形 381"/>
            <p:cNvSpPr/>
            <p:nvPr/>
          </p:nvSpPr>
          <p:spPr>
            <a:xfrm>
              <a:off x="2210939" y="5105820"/>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3" name="正方形/長方形 382"/>
            <p:cNvSpPr/>
            <p:nvPr/>
          </p:nvSpPr>
          <p:spPr>
            <a:xfrm>
              <a:off x="2210939" y="4915969"/>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4" name="正方形/長方形 383"/>
            <p:cNvSpPr/>
            <p:nvPr/>
          </p:nvSpPr>
          <p:spPr>
            <a:xfrm>
              <a:off x="2400789" y="5485523"/>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5" name="正方形/長方形 384"/>
            <p:cNvSpPr/>
            <p:nvPr/>
          </p:nvSpPr>
          <p:spPr>
            <a:xfrm>
              <a:off x="2210939" y="5485521"/>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6" name="正方形/長方形 385"/>
            <p:cNvSpPr/>
            <p:nvPr/>
          </p:nvSpPr>
          <p:spPr>
            <a:xfrm>
              <a:off x="2780490" y="5485523"/>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7" name="正方形/長方形 386"/>
            <p:cNvSpPr/>
            <p:nvPr/>
          </p:nvSpPr>
          <p:spPr>
            <a:xfrm>
              <a:off x="2590639" y="5485521"/>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8" name="正方形/長方形 387"/>
            <p:cNvSpPr/>
            <p:nvPr/>
          </p:nvSpPr>
          <p:spPr>
            <a:xfrm>
              <a:off x="2970341" y="5485523"/>
              <a:ext cx="189851" cy="189850"/>
            </a:xfrm>
            <a:prstGeom prst="rect">
              <a:avLst/>
            </a:prstGeom>
            <a:solidFill>
              <a:schemeClr val="tx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9" name="正方形/長方形 388"/>
            <p:cNvSpPr/>
            <p:nvPr/>
          </p:nvSpPr>
          <p:spPr>
            <a:xfrm>
              <a:off x="2400789" y="4726119"/>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0" name="正方形/長方形 389"/>
            <p:cNvSpPr/>
            <p:nvPr/>
          </p:nvSpPr>
          <p:spPr>
            <a:xfrm>
              <a:off x="2210939" y="4726119"/>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1" name="正方形/長方形 390"/>
            <p:cNvSpPr/>
            <p:nvPr/>
          </p:nvSpPr>
          <p:spPr>
            <a:xfrm>
              <a:off x="2780490" y="4726119"/>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2" name="正方形/長方形 391"/>
            <p:cNvSpPr/>
            <p:nvPr/>
          </p:nvSpPr>
          <p:spPr>
            <a:xfrm>
              <a:off x="2590639" y="4726119"/>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3" name="正方形/長方形 392"/>
            <p:cNvSpPr/>
            <p:nvPr/>
          </p:nvSpPr>
          <p:spPr>
            <a:xfrm>
              <a:off x="2970341" y="4726119"/>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4" name="正方形/長方形 393"/>
            <p:cNvSpPr/>
            <p:nvPr/>
          </p:nvSpPr>
          <p:spPr>
            <a:xfrm>
              <a:off x="2780490" y="5295672"/>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5" name="正方形/長方形 394"/>
            <p:cNvSpPr/>
            <p:nvPr/>
          </p:nvSpPr>
          <p:spPr>
            <a:xfrm>
              <a:off x="2970341" y="5295672"/>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6" name="正方形/長方形 395"/>
            <p:cNvSpPr/>
            <p:nvPr/>
          </p:nvSpPr>
          <p:spPr>
            <a:xfrm>
              <a:off x="2970341" y="5485523"/>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7" name="正方形/長方形 396"/>
            <p:cNvSpPr/>
            <p:nvPr/>
          </p:nvSpPr>
          <p:spPr>
            <a:xfrm>
              <a:off x="3155386" y="5295671"/>
              <a:ext cx="189851" cy="189850"/>
            </a:xfrm>
            <a:prstGeom prst="rect">
              <a:avLst/>
            </a:prstGeom>
            <a:solidFill>
              <a:schemeClr val="tx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8" name="正方形/長方形 397"/>
            <p:cNvSpPr/>
            <p:nvPr/>
          </p:nvSpPr>
          <p:spPr>
            <a:xfrm>
              <a:off x="3155386" y="5105820"/>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9" name="正方形/長方形 398"/>
            <p:cNvSpPr/>
            <p:nvPr/>
          </p:nvSpPr>
          <p:spPr>
            <a:xfrm>
              <a:off x="3155386" y="4915969"/>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0" name="正方形/長方形 399"/>
            <p:cNvSpPr/>
            <p:nvPr/>
          </p:nvSpPr>
          <p:spPr>
            <a:xfrm>
              <a:off x="3155386" y="5485523"/>
              <a:ext cx="189851" cy="189850"/>
            </a:xfrm>
            <a:prstGeom prst="rect">
              <a:avLst/>
            </a:prstGeom>
            <a:solidFill>
              <a:schemeClr val="tx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1" name="正方形/長方形 400"/>
            <p:cNvSpPr/>
            <p:nvPr/>
          </p:nvSpPr>
          <p:spPr>
            <a:xfrm>
              <a:off x="3155386" y="4726119"/>
              <a:ext cx="189851" cy="189850"/>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2" name="正方形/長方形 401"/>
            <p:cNvSpPr/>
            <p:nvPr/>
          </p:nvSpPr>
          <p:spPr>
            <a:xfrm>
              <a:off x="3155386" y="5295672"/>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3" name="正方形/長方形 402"/>
            <p:cNvSpPr/>
            <p:nvPr/>
          </p:nvSpPr>
          <p:spPr>
            <a:xfrm>
              <a:off x="3155386" y="5485523"/>
              <a:ext cx="189851" cy="189850"/>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4" name="正方形/長方形 403"/>
            <p:cNvSpPr/>
            <p:nvPr/>
          </p:nvSpPr>
          <p:spPr>
            <a:xfrm>
              <a:off x="2021088" y="5295671"/>
              <a:ext cx="189851" cy="189850"/>
            </a:xfrm>
            <a:prstGeom prst="rect">
              <a:avLst/>
            </a:prstGeom>
            <a:solidFill>
              <a:schemeClr val="tx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5" name="正方形/長方形 404"/>
            <p:cNvSpPr/>
            <p:nvPr/>
          </p:nvSpPr>
          <p:spPr>
            <a:xfrm>
              <a:off x="2021088" y="5105820"/>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6" name="正方形/長方形 405"/>
            <p:cNvSpPr/>
            <p:nvPr/>
          </p:nvSpPr>
          <p:spPr>
            <a:xfrm>
              <a:off x="2021088" y="4915969"/>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7" name="正方形/長方形 406"/>
            <p:cNvSpPr/>
            <p:nvPr/>
          </p:nvSpPr>
          <p:spPr>
            <a:xfrm>
              <a:off x="2021088" y="5485523"/>
              <a:ext cx="189851" cy="189850"/>
            </a:xfrm>
            <a:prstGeom prst="rect">
              <a:avLst/>
            </a:prstGeom>
            <a:solidFill>
              <a:schemeClr val="tx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8" name="正方形/長方形 407"/>
            <p:cNvSpPr/>
            <p:nvPr/>
          </p:nvSpPr>
          <p:spPr>
            <a:xfrm>
              <a:off x="2021088" y="4726119"/>
              <a:ext cx="189851" cy="189850"/>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9" name="正方形/長方形 408"/>
            <p:cNvSpPr/>
            <p:nvPr/>
          </p:nvSpPr>
          <p:spPr>
            <a:xfrm>
              <a:off x="2021088" y="5295672"/>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0" name="正方形/長方形 409"/>
            <p:cNvSpPr/>
            <p:nvPr/>
          </p:nvSpPr>
          <p:spPr>
            <a:xfrm>
              <a:off x="2021088" y="5485523"/>
              <a:ext cx="189851" cy="189850"/>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1" name="正方形/長方形 410"/>
            <p:cNvSpPr/>
            <p:nvPr/>
          </p:nvSpPr>
          <p:spPr>
            <a:xfrm>
              <a:off x="2400789" y="5675372"/>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2" name="正方形/長方形 411"/>
            <p:cNvSpPr/>
            <p:nvPr/>
          </p:nvSpPr>
          <p:spPr>
            <a:xfrm>
              <a:off x="2210939" y="5675371"/>
              <a:ext cx="189851" cy="189850"/>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3" name="正方形/長方形 412"/>
            <p:cNvSpPr/>
            <p:nvPr/>
          </p:nvSpPr>
          <p:spPr>
            <a:xfrm>
              <a:off x="2780490" y="5675372"/>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4" name="正方形/長方形 413"/>
            <p:cNvSpPr/>
            <p:nvPr/>
          </p:nvSpPr>
          <p:spPr>
            <a:xfrm>
              <a:off x="2590639" y="5675371"/>
              <a:ext cx="189851" cy="189850"/>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5" name="正方形/長方形 414"/>
            <p:cNvSpPr/>
            <p:nvPr/>
          </p:nvSpPr>
          <p:spPr>
            <a:xfrm>
              <a:off x="2970341" y="5675372"/>
              <a:ext cx="189851" cy="189850"/>
            </a:xfrm>
            <a:prstGeom prst="rect">
              <a:avLst/>
            </a:prstGeom>
            <a:solidFill>
              <a:schemeClr val="tx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6" name="正方形/長方形 415"/>
            <p:cNvSpPr/>
            <p:nvPr/>
          </p:nvSpPr>
          <p:spPr>
            <a:xfrm>
              <a:off x="2970341" y="5675373"/>
              <a:ext cx="189851" cy="189850"/>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7" name="正方形/長方形 416"/>
            <p:cNvSpPr/>
            <p:nvPr/>
          </p:nvSpPr>
          <p:spPr>
            <a:xfrm>
              <a:off x="3155386" y="5675372"/>
              <a:ext cx="189851" cy="189850"/>
            </a:xfrm>
            <a:prstGeom prst="rect">
              <a:avLst/>
            </a:prstGeom>
            <a:solidFill>
              <a:schemeClr val="tx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8" name="正方形/長方形 417"/>
            <p:cNvSpPr/>
            <p:nvPr/>
          </p:nvSpPr>
          <p:spPr>
            <a:xfrm>
              <a:off x="3155386" y="5675373"/>
              <a:ext cx="189851" cy="189850"/>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9" name="正方形/長方形 418"/>
            <p:cNvSpPr/>
            <p:nvPr/>
          </p:nvSpPr>
          <p:spPr>
            <a:xfrm>
              <a:off x="2021088" y="5675372"/>
              <a:ext cx="189851" cy="189850"/>
            </a:xfrm>
            <a:prstGeom prst="rect">
              <a:avLst/>
            </a:prstGeom>
            <a:solidFill>
              <a:schemeClr val="tx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0" name="正方形/長方形 419"/>
            <p:cNvSpPr/>
            <p:nvPr/>
          </p:nvSpPr>
          <p:spPr>
            <a:xfrm>
              <a:off x="2021089" y="5675376"/>
              <a:ext cx="189851" cy="189851"/>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1" name="正方形/長方形 420"/>
            <p:cNvSpPr/>
            <p:nvPr/>
          </p:nvSpPr>
          <p:spPr>
            <a:xfrm>
              <a:off x="2400790" y="4536270"/>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2" name="正方形/長方形 421"/>
            <p:cNvSpPr/>
            <p:nvPr/>
          </p:nvSpPr>
          <p:spPr>
            <a:xfrm>
              <a:off x="2210939" y="4536269"/>
              <a:ext cx="189851" cy="189851"/>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3" name="正方形/長方形 422"/>
            <p:cNvSpPr/>
            <p:nvPr/>
          </p:nvSpPr>
          <p:spPr>
            <a:xfrm>
              <a:off x="2780491" y="4536277"/>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4" name="正方形/長方形 423"/>
            <p:cNvSpPr/>
            <p:nvPr/>
          </p:nvSpPr>
          <p:spPr>
            <a:xfrm>
              <a:off x="2590640" y="4536279"/>
              <a:ext cx="189851" cy="18985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5" name="正方形/長方形 424"/>
            <p:cNvSpPr/>
            <p:nvPr/>
          </p:nvSpPr>
          <p:spPr>
            <a:xfrm>
              <a:off x="2970342" y="4536280"/>
              <a:ext cx="189851" cy="189851"/>
            </a:xfrm>
            <a:prstGeom prst="rect">
              <a:avLst/>
            </a:prstGeom>
            <a:solidFill>
              <a:schemeClr val="tx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6" name="正方形/長方形 425"/>
            <p:cNvSpPr/>
            <p:nvPr/>
          </p:nvSpPr>
          <p:spPr>
            <a:xfrm>
              <a:off x="2970342" y="4536281"/>
              <a:ext cx="189851" cy="189851"/>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7" name="正方形/長方形 426"/>
            <p:cNvSpPr/>
            <p:nvPr/>
          </p:nvSpPr>
          <p:spPr>
            <a:xfrm>
              <a:off x="3155387" y="4536280"/>
              <a:ext cx="189851" cy="189851"/>
            </a:xfrm>
            <a:prstGeom prst="rect">
              <a:avLst/>
            </a:prstGeom>
            <a:solidFill>
              <a:schemeClr val="tx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8" name="正方形/長方形 427"/>
            <p:cNvSpPr/>
            <p:nvPr/>
          </p:nvSpPr>
          <p:spPr>
            <a:xfrm>
              <a:off x="3155387" y="4536288"/>
              <a:ext cx="189851" cy="189851"/>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9" name="正方形/長方形 428"/>
            <p:cNvSpPr/>
            <p:nvPr/>
          </p:nvSpPr>
          <p:spPr>
            <a:xfrm>
              <a:off x="2021092" y="4536280"/>
              <a:ext cx="189851" cy="189851"/>
            </a:xfrm>
            <a:prstGeom prst="rect">
              <a:avLst/>
            </a:prstGeom>
            <a:solidFill>
              <a:schemeClr val="tx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0" name="正方形/長方形 429"/>
            <p:cNvSpPr/>
            <p:nvPr/>
          </p:nvSpPr>
          <p:spPr>
            <a:xfrm>
              <a:off x="2021094" y="4536286"/>
              <a:ext cx="189851" cy="189851"/>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431" name="テキスト ボックス 430"/>
          <p:cNvSpPr txBox="1"/>
          <p:nvPr/>
        </p:nvSpPr>
        <p:spPr>
          <a:xfrm>
            <a:off x="5874476" y="8536655"/>
            <a:ext cx="788999" cy="369332"/>
          </a:xfrm>
          <a:prstGeom prst="rect">
            <a:avLst/>
          </a:prstGeom>
          <a:noFill/>
        </p:spPr>
        <p:txBody>
          <a:bodyPr wrap="none"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4</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近傍</a:t>
            </a:r>
          </a:p>
        </p:txBody>
      </p:sp>
      <p:sp>
        <p:nvSpPr>
          <p:cNvPr id="432" name="テキスト ボックス 431"/>
          <p:cNvSpPr txBox="1"/>
          <p:nvPr/>
        </p:nvSpPr>
        <p:spPr>
          <a:xfrm>
            <a:off x="7136619" y="8536655"/>
            <a:ext cx="788999" cy="369332"/>
          </a:xfrm>
          <a:prstGeom prst="rect">
            <a:avLst/>
          </a:prstGeom>
          <a:noFill/>
        </p:spPr>
        <p:txBody>
          <a:bodyPr wrap="none" rtlCol="0">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8</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近傍</a:t>
            </a:r>
          </a:p>
        </p:txBody>
      </p:sp>
      <p:sp>
        <p:nvSpPr>
          <p:cNvPr id="433" name="テキスト ボックス 432"/>
          <p:cNvSpPr txBox="1"/>
          <p:nvPr/>
        </p:nvSpPr>
        <p:spPr>
          <a:xfrm>
            <a:off x="8210547" y="8670669"/>
            <a:ext cx="1769074" cy="369332"/>
          </a:xfrm>
          <a:prstGeom prst="rect">
            <a:avLst/>
          </a:prstGeom>
          <a:noFill/>
        </p:spPr>
        <p:txBody>
          <a:bodyPr wrap="none" rtlCol="0">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半径</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3pixel</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の円</a:t>
            </a:r>
          </a:p>
        </p:txBody>
      </p:sp>
      <mc:AlternateContent xmlns:mc="http://schemas.openxmlformats.org/markup-compatibility/2006" xmlns:a14="http://schemas.microsoft.com/office/drawing/2010/main">
        <mc:Choice Requires="a14">
          <p:sp>
            <p:nvSpPr>
              <p:cNvPr id="435" name="正方形/長方形 434"/>
              <p:cNvSpPr/>
              <p:nvPr/>
            </p:nvSpPr>
            <p:spPr>
              <a:xfrm>
                <a:off x="8485439" y="3653880"/>
                <a:ext cx="2047997" cy="80073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d>
                        <m:dPr>
                          <m:ctrlPr>
                            <a:rPr lang="en-US" altLang="ja-JP" sz="2000" b="1" i="1">
                              <a:latin typeface="Cambria Math" panose="02040503050406030204" pitchFamily="18" charset="0"/>
                              <a:cs typeface="Times New Roman" panose="02020603050405020304" pitchFamily="18" charset="0"/>
                            </a:rPr>
                          </m:ctrlPr>
                        </m:dPr>
                        <m:e>
                          <m:r>
                            <a:rPr lang="en-US" altLang="ja-JP" sz="2000" i="1">
                              <a:latin typeface="Cambria Math"/>
                              <a:cs typeface="Times New Roman" panose="02020603050405020304" pitchFamily="18" charset="0"/>
                            </a:rPr>
                            <m:t>𝐼</m:t>
                          </m:r>
                          <m:r>
                            <a:rPr lang="en-US" altLang="ja-JP" sz="2000" i="1">
                              <a:latin typeface="Cambria Math"/>
                              <a:ea typeface="Cambria Math"/>
                              <a:cs typeface="Times New Roman" panose="02020603050405020304" pitchFamily="18" charset="0"/>
                            </a:rPr>
                            <m:t>⊖</m:t>
                          </m:r>
                          <m:r>
                            <a:rPr lang="en-US" altLang="ja-JP" sz="2000" i="1">
                              <a:latin typeface="Cambria Math"/>
                              <a:ea typeface="Cambria Math"/>
                              <a:cs typeface="Times New Roman" panose="02020603050405020304" pitchFamily="18" charset="0"/>
                            </a:rPr>
                            <m:t>𝐵</m:t>
                          </m:r>
                        </m:e>
                      </m:d>
                      <m:d>
                        <m:dPr>
                          <m:ctrlPr>
                            <a:rPr lang="en-US" altLang="ja-JP" sz="2000" b="1" i="1">
                              <a:latin typeface="Cambria Math" panose="02040503050406030204" pitchFamily="18" charset="0"/>
                              <a:ea typeface="Cambria Math"/>
                              <a:cs typeface="Times New Roman" panose="02020603050405020304" pitchFamily="18" charset="0"/>
                            </a:rPr>
                          </m:ctrlPr>
                        </m:dPr>
                        <m:e>
                          <m:r>
                            <a:rPr lang="en-US" altLang="ja-JP" sz="2000" i="1">
                              <a:latin typeface="Cambria Math"/>
                              <a:cs typeface="Times New Roman" panose="02020603050405020304" pitchFamily="18" charset="0"/>
                            </a:rPr>
                            <m:t>𝑥</m:t>
                          </m:r>
                        </m:e>
                      </m:d>
                    </m:oMath>
                  </m:oMathPara>
                </a14:m>
                <a:endParaRPr lang="en-US" altLang="ja-JP" sz="2000" b="1" dirty="0">
                  <a:latin typeface="メイリオ" panose="020B0604030504040204" pitchFamily="50" charset="-128"/>
                  <a:ea typeface="メイリオ" panose="020B0604030504040204" pitchFamily="50" charset="-128"/>
                  <a:cs typeface="メイリオ" panose="020B0604030504040204" pitchFamily="50" charset="-128"/>
                </a:endParaRPr>
              </a:p>
              <a:p>
                <a:pPr algn="ctr"/>
                <a14:m>
                  <m:oMath xmlns:m="http://schemas.openxmlformats.org/officeDocument/2006/math">
                    <m:r>
                      <a:rPr lang="en-US" altLang="ja-JP" sz="2000" b="1">
                        <a:latin typeface="Cambria Math"/>
                        <a:ea typeface="Cambria Math"/>
                        <a:cs typeface="Times New Roman" panose="02020603050405020304" pitchFamily="18" charset="0"/>
                      </a:rPr>
                      <m:t>=</m:t>
                    </m:r>
                    <m:limLow>
                      <m:limLowPr>
                        <m:ctrlPr>
                          <a:rPr lang="en-US" altLang="ja-JP" sz="2000" i="1">
                            <a:latin typeface="Cambria Math" panose="02040503050406030204" pitchFamily="18" charset="0"/>
                            <a:ea typeface="Cambria Math"/>
                            <a:cs typeface="Times New Roman" panose="02020603050405020304" pitchFamily="18" charset="0"/>
                          </a:rPr>
                        </m:ctrlPr>
                      </m:limLowPr>
                      <m:e>
                        <m:r>
                          <m:rPr>
                            <m:sty m:val="p"/>
                          </m:rPr>
                          <a:rPr lang="en-US" altLang="ja-JP" sz="2000">
                            <a:latin typeface="Cambria Math"/>
                            <a:ea typeface="Cambria Math"/>
                            <a:cs typeface="Times New Roman" panose="02020603050405020304" pitchFamily="18" charset="0"/>
                          </a:rPr>
                          <m:t>min</m:t>
                        </m:r>
                      </m:e>
                      <m:lim>
                        <m:r>
                          <a:rPr lang="en-US" altLang="ja-JP" sz="2000" i="1">
                            <a:latin typeface="Cambria Math"/>
                            <a:ea typeface="Cambria Math"/>
                            <a:cs typeface="Times New Roman" panose="02020603050405020304" pitchFamily="18" charset="0"/>
                          </a:rPr>
                          <m:t>𝑡</m:t>
                        </m:r>
                        <m:r>
                          <a:rPr lang="en-US" altLang="ja-JP" sz="2000" i="1">
                            <a:latin typeface="Cambria Math"/>
                            <a:ea typeface="Cambria Math"/>
                            <a:cs typeface="Times New Roman" panose="02020603050405020304" pitchFamily="18" charset="0"/>
                          </a:rPr>
                          <m:t>∈</m:t>
                        </m:r>
                        <m:r>
                          <a:rPr lang="en-US" altLang="ja-JP" sz="2000" i="1">
                            <a:latin typeface="Cambria Math"/>
                            <a:ea typeface="Cambria Math"/>
                            <a:cs typeface="Times New Roman" panose="02020603050405020304" pitchFamily="18" charset="0"/>
                          </a:rPr>
                          <m:t>𝐵</m:t>
                        </m:r>
                      </m:lim>
                    </m:limLow>
                    <m:r>
                      <a:rPr lang="en-US" altLang="ja-JP" sz="2000">
                        <a:latin typeface="Cambria Math"/>
                        <a:ea typeface="Cambria Math"/>
                        <a:cs typeface="Times New Roman" panose="02020603050405020304" pitchFamily="18" charset="0"/>
                      </a:rPr>
                      <m:t>(</m:t>
                    </m:r>
                    <m:r>
                      <a:rPr lang="en-US" altLang="ja-JP" sz="2000" i="1">
                        <a:latin typeface="Cambria Math"/>
                        <a:ea typeface="Cambria Math"/>
                        <a:cs typeface="Times New Roman" panose="02020603050405020304" pitchFamily="18" charset="0"/>
                      </a:rPr>
                      <m:t>𝐼</m:t>
                    </m:r>
                    <m:r>
                      <a:rPr lang="en-US" altLang="ja-JP" sz="2000">
                        <a:latin typeface="Cambria Math"/>
                        <a:ea typeface="Cambria Math"/>
                        <a:cs typeface="Times New Roman" panose="02020603050405020304" pitchFamily="18" charset="0"/>
                      </a:rPr>
                      <m:t>(</m:t>
                    </m:r>
                    <m:r>
                      <a:rPr lang="en-US" altLang="ja-JP" sz="2000" i="1">
                        <a:latin typeface="Cambria Math"/>
                        <a:ea typeface="Cambria Math"/>
                        <a:cs typeface="Times New Roman" panose="02020603050405020304" pitchFamily="18" charset="0"/>
                      </a:rPr>
                      <m:t>𝑥</m:t>
                    </m:r>
                    <m:r>
                      <a:rPr lang="en-US" altLang="ja-JP" sz="2000" i="1">
                        <a:latin typeface="Cambria Math"/>
                        <a:ea typeface="Cambria Math"/>
                        <a:cs typeface="Times New Roman" panose="02020603050405020304" pitchFamily="18" charset="0"/>
                      </a:rPr>
                      <m:t>−</m:t>
                    </m:r>
                    <m:r>
                      <a:rPr lang="en-US" altLang="ja-JP" sz="2000" i="1">
                        <a:latin typeface="Cambria Math"/>
                        <a:ea typeface="Cambria Math"/>
                        <a:cs typeface="Times New Roman" panose="02020603050405020304" pitchFamily="18" charset="0"/>
                      </a:rPr>
                      <m:t>𝑡</m:t>
                    </m:r>
                    <m:r>
                      <a:rPr lang="en-US" altLang="ja-JP" sz="2000">
                        <a:latin typeface="Cambria Math"/>
                        <a:ea typeface="Cambria Math"/>
                        <a:cs typeface="Times New Roman" panose="02020603050405020304" pitchFamily="18" charset="0"/>
                      </a:rPr>
                      <m:t>))</m:t>
                    </m:r>
                  </m:oMath>
                </a14:m>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 </a:t>
                </a:r>
              </a:p>
            </p:txBody>
          </p:sp>
        </mc:Choice>
        <mc:Fallback xmlns="">
          <p:sp>
            <p:nvSpPr>
              <p:cNvPr id="435" name="正方形/長方形 434"/>
              <p:cNvSpPr>
                <a:spLocks noRot="1" noChangeAspect="1" noMove="1" noResize="1" noEditPoints="1" noAdjustHandles="1" noChangeArrowheads="1" noChangeShapeType="1" noTextEdit="1"/>
              </p:cNvSpPr>
              <p:nvPr/>
            </p:nvSpPr>
            <p:spPr>
              <a:xfrm>
                <a:off x="6961438" y="3653880"/>
                <a:ext cx="2047997" cy="800732"/>
              </a:xfrm>
              <a:prstGeom prst="rect">
                <a:avLst/>
              </a:prstGeom>
              <a:blipFill rotWithShape="0">
                <a:blip r:embed="rId2"/>
                <a:stretch>
                  <a:fillRect b="-758"/>
                </a:stretch>
              </a:blipFill>
            </p:spPr>
            <p:txBody>
              <a:bodyPr/>
              <a:lstStyle/>
              <a:p>
                <a:r>
                  <a:rPr lang="ja-JP" altLang="en-US">
                    <a:noFill/>
                  </a:rPr>
                  <a:t> </a:t>
                </a:r>
              </a:p>
            </p:txBody>
          </p:sp>
        </mc:Fallback>
      </mc:AlternateContent>
      <p:sp>
        <p:nvSpPr>
          <p:cNvPr id="499" name="正方形/長方形 498"/>
          <p:cNvSpPr/>
          <p:nvPr/>
        </p:nvSpPr>
        <p:spPr>
          <a:xfrm>
            <a:off x="1799604" y="4009261"/>
            <a:ext cx="1790875" cy="400110"/>
          </a:xfrm>
          <a:prstGeom prst="rect">
            <a:avLst/>
          </a:prstGeom>
        </p:spPr>
        <p:txBody>
          <a:bodyPr wrap="none">
            <a:spAutoFit/>
          </a:bodyPr>
          <a:lstStyle/>
          <a:p>
            <a:pPr algn="ct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入力画像 </a:t>
            </a:r>
            <a:r>
              <a:rPr lang="en-US" altLang="ja-JP" sz="2000" i="1" dirty="0">
                <a:latin typeface="メイリオ" panose="020B0604030504040204" pitchFamily="50" charset="-128"/>
                <a:ea typeface="メイリオ" panose="020B0604030504040204" pitchFamily="50" charset="-128"/>
                <a:cs typeface="メイリオ" panose="020B0604030504040204" pitchFamily="50" charset="-128"/>
              </a:rPr>
              <a:t>I</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000" b="1" dirty="0">
                <a:latin typeface="メイリオ" panose="020B0604030504040204" pitchFamily="50" charset="-128"/>
                <a:ea typeface="メイリオ" panose="020B0604030504040204" pitchFamily="50" charset="-128"/>
                <a:cs typeface="メイリオ" panose="020B0604030504040204" pitchFamily="50" charset="-128"/>
              </a:rPr>
              <a:t>x</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mc:AlternateContent xmlns:mc="http://schemas.openxmlformats.org/markup-compatibility/2006" xmlns:a14="http://schemas.microsoft.com/office/drawing/2010/main">
        <mc:Choice Requires="a14">
          <p:sp>
            <p:nvSpPr>
              <p:cNvPr id="500" name="正方形/長方形 499"/>
              <p:cNvSpPr/>
              <p:nvPr/>
            </p:nvSpPr>
            <p:spPr>
              <a:xfrm>
                <a:off x="5619581" y="3652084"/>
                <a:ext cx="2083263" cy="802784"/>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d>
                        <m:dPr>
                          <m:ctrlPr>
                            <a:rPr lang="en-US" altLang="ja-JP" sz="2000" b="1" i="1">
                              <a:latin typeface="Cambria Math" panose="02040503050406030204" pitchFamily="18" charset="0"/>
                              <a:cs typeface="Times New Roman" panose="02020603050405020304" pitchFamily="18" charset="0"/>
                            </a:rPr>
                          </m:ctrlPr>
                        </m:dPr>
                        <m:e>
                          <m:r>
                            <a:rPr lang="en-US" altLang="ja-JP" sz="2000" i="1">
                              <a:latin typeface="Cambria Math"/>
                              <a:cs typeface="Times New Roman" panose="02020603050405020304" pitchFamily="18" charset="0"/>
                            </a:rPr>
                            <m:t>𝐼</m:t>
                          </m:r>
                          <m:r>
                            <a:rPr lang="en-US" altLang="ja-JP" sz="2000" i="1">
                              <a:latin typeface="Cambria Math"/>
                              <a:ea typeface="Cambria Math"/>
                              <a:cs typeface="Times New Roman" panose="02020603050405020304" pitchFamily="18" charset="0"/>
                            </a:rPr>
                            <m:t>⊕</m:t>
                          </m:r>
                          <m:r>
                            <a:rPr lang="en-US" altLang="ja-JP" sz="2000" i="1">
                              <a:latin typeface="Cambria Math"/>
                              <a:ea typeface="Cambria Math"/>
                              <a:cs typeface="Times New Roman" panose="02020603050405020304" pitchFamily="18" charset="0"/>
                            </a:rPr>
                            <m:t>𝐵</m:t>
                          </m:r>
                        </m:e>
                      </m:d>
                      <m:d>
                        <m:dPr>
                          <m:ctrlPr>
                            <a:rPr lang="en-US" altLang="ja-JP" sz="2000" b="1" i="1">
                              <a:latin typeface="Cambria Math" panose="02040503050406030204" pitchFamily="18" charset="0"/>
                              <a:ea typeface="Cambria Math"/>
                              <a:cs typeface="Times New Roman" panose="02020603050405020304" pitchFamily="18" charset="0"/>
                            </a:rPr>
                          </m:ctrlPr>
                        </m:dPr>
                        <m:e>
                          <m:r>
                            <a:rPr lang="en-US" altLang="ja-JP" sz="2000" i="1">
                              <a:latin typeface="Cambria Math"/>
                              <a:cs typeface="Times New Roman" panose="02020603050405020304" pitchFamily="18" charset="0"/>
                            </a:rPr>
                            <m:t>𝑥</m:t>
                          </m:r>
                        </m:e>
                      </m:d>
                    </m:oMath>
                  </m:oMathPara>
                </a14:m>
                <a:endParaRPr lang="en-US" altLang="ja-JP" sz="2000" b="1" dirty="0">
                  <a:latin typeface="メイリオ" panose="020B0604030504040204" pitchFamily="50" charset="-128"/>
                  <a:ea typeface="メイリオ" panose="020B0604030504040204" pitchFamily="50" charset="-128"/>
                  <a:cs typeface="メイリオ" panose="020B0604030504040204" pitchFamily="50" charset="-128"/>
                </a:endParaRPr>
              </a:p>
              <a:p>
                <a:pPr algn="ctr"/>
                <a14:m>
                  <m:oMath xmlns:m="http://schemas.openxmlformats.org/officeDocument/2006/math">
                    <m:r>
                      <a:rPr lang="en-US" altLang="ja-JP" sz="2000" b="1">
                        <a:latin typeface="Cambria Math"/>
                        <a:ea typeface="Cambria Math"/>
                        <a:cs typeface="Times New Roman" panose="02020603050405020304" pitchFamily="18" charset="0"/>
                      </a:rPr>
                      <m:t>=</m:t>
                    </m:r>
                    <m:limLow>
                      <m:limLowPr>
                        <m:ctrlPr>
                          <a:rPr lang="en-US" altLang="ja-JP" sz="2000" i="1">
                            <a:latin typeface="Cambria Math" panose="02040503050406030204" pitchFamily="18" charset="0"/>
                            <a:ea typeface="Cambria Math"/>
                            <a:cs typeface="Times New Roman" panose="02020603050405020304" pitchFamily="18" charset="0"/>
                          </a:rPr>
                        </m:ctrlPr>
                      </m:limLowPr>
                      <m:e>
                        <m:r>
                          <m:rPr>
                            <m:sty m:val="p"/>
                          </m:rPr>
                          <a:rPr lang="en-US" altLang="ja-JP" sz="2000">
                            <a:latin typeface="Cambria Math"/>
                            <a:ea typeface="Cambria Math"/>
                            <a:cs typeface="Times New Roman" panose="02020603050405020304" pitchFamily="18" charset="0"/>
                          </a:rPr>
                          <m:t>max</m:t>
                        </m:r>
                      </m:e>
                      <m:lim>
                        <m:r>
                          <a:rPr lang="en-US" altLang="ja-JP" sz="2000" i="1">
                            <a:latin typeface="Cambria Math"/>
                            <a:ea typeface="Cambria Math"/>
                            <a:cs typeface="Times New Roman" panose="02020603050405020304" pitchFamily="18" charset="0"/>
                          </a:rPr>
                          <m:t>𝑡</m:t>
                        </m:r>
                        <m:r>
                          <a:rPr lang="en-US" altLang="ja-JP" sz="2000" i="1">
                            <a:latin typeface="Cambria Math"/>
                            <a:ea typeface="Cambria Math"/>
                            <a:cs typeface="Times New Roman" panose="02020603050405020304" pitchFamily="18" charset="0"/>
                          </a:rPr>
                          <m:t>∈</m:t>
                        </m:r>
                        <m:r>
                          <m:rPr>
                            <m:sty m:val="p"/>
                          </m:rPr>
                          <a:rPr lang="en-US" altLang="ja-JP" sz="2000">
                            <a:latin typeface="Cambria Math"/>
                            <a:ea typeface="Cambria Math"/>
                            <a:cs typeface="Times New Roman" panose="02020603050405020304" pitchFamily="18" charset="0"/>
                          </a:rPr>
                          <m:t>B</m:t>
                        </m:r>
                      </m:lim>
                    </m:limLow>
                    <m:r>
                      <a:rPr lang="en-US" altLang="ja-JP" sz="2000">
                        <a:latin typeface="Cambria Math"/>
                        <a:ea typeface="Cambria Math"/>
                        <a:cs typeface="Times New Roman" panose="02020603050405020304" pitchFamily="18" charset="0"/>
                      </a:rPr>
                      <m:t>(</m:t>
                    </m:r>
                    <m:r>
                      <a:rPr lang="en-US" altLang="ja-JP" sz="2000" i="1">
                        <a:latin typeface="Cambria Math"/>
                        <a:ea typeface="Cambria Math"/>
                        <a:cs typeface="Times New Roman" panose="02020603050405020304" pitchFamily="18" charset="0"/>
                      </a:rPr>
                      <m:t>𝐼</m:t>
                    </m:r>
                    <m:r>
                      <a:rPr lang="en-US" altLang="ja-JP" sz="2000">
                        <a:latin typeface="Cambria Math"/>
                        <a:ea typeface="Cambria Math"/>
                        <a:cs typeface="Times New Roman" panose="02020603050405020304" pitchFamily="18" charset="0"/>
                      </a:rPr>
                      <m:t>(</m:t>
                    </m:r>
                    <m:r>
                      <a:rPr lang="en-US" altLang="ja-JP" sz="2000" i="1">
                        <a:latin typeface="Cambria Math"/>
                        <a:ea typeface="Cambria Math"/>
                        <a:cs typeface="Times New Roman" panose="02020603050405020304" pitchFamily="18" charset="0"/>
                      </a:rPr>
                      <m:t>𝑥</m:t>
                    </m:r>
                    <m:r>
                      <a:rPr lang="en-US" altLang="ja-JP" sz="2000" i="1">
                        <a:latin typeface="Cambria Math"/>
                        <a:ea typeface="Cambria Math"/>
                        <a:cs typeface="Times New Roman" panose="02020603050405020304" pitchFamily="18" charset="0"/>
                      </a:rPr>
                      <m:t>−</m:t>
                    </m:r>
                    <m:r>
                      <a:rPr lang="en-US" altLang="ja-JP" sz="2000" i="1">
                        <a:latin typeface="Cambria Math"/>
                        <a:ea typeface="Cambria Math"/>
                        <a:cs typeface="Times New Roman" panose="02020603050405020304" pitchFamily="18" charset="0"/>
                      </a:rPr>
                      <m:t>𝑡</m:t>
                    </m:r>
                    <m:r>
                      <a:rPr lang="en-US" altLang="ja-JP" sz="2000">
                        <a:latin typeface="Cambria Math"/>
                        <a:ea typeface="Cambria Math"/>
                        <a:cs typeface="Times New Roman" panose="02020603050405020304" pitchFamily="18" charset="0"/>
                      </a:rPr>
                      <m:t>))</m:t>
                    </m:r>
                  </m:oMath>
                </a14:m>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 </a:t>
                </a: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500" name="正方形/長方形 499"/>
              <p:cNvSpPr>
                <a:spLocks noRot="1" noChangeAspect="1" noMove="1" noResize="1" noEditPoints="1" noAdjustHandles="1" noChangeArrowheads="1" noChangeShapeType="1" noTextEdit="1"/>
              </p:cNvSpPr>
              <p:nvPr/>
            </p:nvSpPr>
            <p:spPr>
              <a:xfrm>
                <a:off x="4095580" y="3652084"/>
                <a:ext cx="2083263" cy="802784"/>
              </a:xfrm>
              <a:prstGeom prst="rect">
                <a:avLst/>
              </a:prstGeom>
              <a:blipFill rotWithShape="0">
                <a:blip r:embed="rId3"/>
                <a:stretch>
                  <a:fillRect b="-1515"/>
                </a:stretch>
              </a:blipFill>
            </p:spPr>
            <p:txBody>
              <a:bodyPr/>
              <a:lstStyle/>
              <a:p>
                <a:r>
                  <a:rPr lang="ja-JP" altLang="en-US">
                    <a:noFill/>
                  </a:rPr>
                  <a:t> </a:t>
                </a:r>
              </a:p>
            </p:txBody>
          </p:sp>
        </mc:Fallback>
      </mc:AlternateContent>
      <p:grpSp>
        <p:nvGrpSpPr>
          <p:cNvPr id="501" name="グループ化 500"/>
          <p:cNvGrpSpPr/>
          <p:nvPr/>
        </p:nvGrpSpPr>
        <p:grpSpPr>
          <a:xfrm>
            <a:off x="3811894" y="2208288"/>
            <a:ext cx="1258629" cy="1258636"/>
            <a:chOff x="327667" y="3206248"/>
            <a:chExt cx="2043977" cy="2043981"/>
          </a:xfrm>
        </p:grpSpPr>
        <p:sp>
          <p:nvSpPr>
            <p:cNvPr id="502" name="正方形/長方形 501"/>
            <p:cNvSpPr/>
            <p:nvPr/>
          </p:nvSpPr>
          <p:spPr>
            <a:xfrm>
              <a:off x="736462" y="3615044"/>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03" name="正方形/長方形 502"/>
            <p:cNvSpPr/>
            <p:nvPr/>
          </p:nvSpPr>
          <p:spPr>
            <a:xfrm>
              <a:off x="1145257" y="3615042"/>
              <a:ext cx="408795" cy="408794"/>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04" name="正方形/長方形 503"/>
            <p:cNvSpPr/>
            <p:nvPr/>
          </p:nvSpPr>
          <p:spPr>
            <a:xfrm>
              <a:off x="1554054" y="3615042"/>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05" name="正方形/長方形 504"/>
            <p:cNvSpPr/>
            <p:nvPr/>
          </p:nvSpPr>
          <p:spPr>
            <a:xfrm>
              <a:off x="736462" y="4023837"/>
              <a:ext cx="408795" cy="408794"/>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06" name="正方形/長方形 505"/>
            <p:cNvSpPr/>
            <p:nvPr/>
          </p:nvSpPr>
          <p:spPr>
            <a:xfrm>
              <a:off x="1145257" y="4023837"/>
              <a:ext cx="408795" cy="408794"/>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07" name="正方形/長方形 506"/>
            <p:cNvSpPr/>
            <p:nvPr/>
          </p:nvSpPr>
          <p:spPr>
            <a:xfrm>
              <a:off x="1554054" y="4023837"/>
              <a:ext cx="408795" cy="408794"/>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08" name="正方形/長方形 507"/>
            <p:cNvSpPr/>
            <p:nvPr/>
          </p:nvSpPr>
          <p:spPr>
            <a:xfrm>
              <a:off x="736462" y="4432631"/>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09" name="正方形/長方形 508"/>
            <p:cNvSpPr/>
            <p:nvPr/>
          </p:nvSpPr>
          <p:spPr>
            <a:xfrm>
              <a:off x="1145257" y="4432631"/>
              <a:ext cx="408795" cy="408794"/>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0" name="正方形/長方形 509"/>
            <p:cNvSpPr/>
            <p:nvPr/>
          </p:nvSpPr>
          <p:spPr>
            <a:xfrm>
              <a:off x="1554054" y="4432631"/>
              <a:ext cx="408795" cy="408794"/>
            </a:xfrm>
            <a:prstGeom prst="rect">
              <a:avLst/>
            </a:prstGeom>
            <a:solidFill>
              <a:schemeClr val="tx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1" name="正方形/長方形 510"/>
            <p:cNvSpPr/>
            <p:nvPr/>
          </p:nvSpPr>
          <p:spPr>
            <a:xfrm>
              <a:off x="1962849" y="4432631"/>
              <a:ext cx="408795" cy="408794"/>
            </a:xfrm>
            <a:prstGeom prst="rect">
              <a:avLst/>
            </a:prstGeom>
            <a:solidFill>
              <a:schemeClr val="tx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2" name="正方形/長方形 511"/>
            <p:cNvSpPr/>
            <p:nvPr/>
          </p:nvSpPr>
          <p:spPr>
            <a:xfrm>
              <a:off x="1962849" y="4023837"/>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3" name="正方形/長方形 512"/>
            <p:cNvSpPr/>
            <p:nvPr/>
          </p:nvSpPr>
          <p:spPr>
            <a:xfrm>
              <a:off x="1962849" y="3615042"/>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4" name="正方形/長方形 513"/>
            <p:cNvSpPr/>
            <p:nvPr/>
          </p:nvSpPr>
          <p:spPr>
            <a:xfrm>
              <a:off x="327667" y="4432631"/>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5" name="正方形/長方形 514"/>
            <p:cNvSpPr/>
            <p:nvPr/>
          </p:nvSpPr>
          <p:spPr>
            <a:xfrm>
              <a:off x="327667" y="4023837"/>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6" name="正方形/長方形 515"/>
            <p:cNvSpPr/>
            <p:nvPr/>
          </p:nvSpPr>
          <p:spPr>
            <a:xfrm>
              <a:off x="327667" y="3615042"/>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7" name="正方形/長方形 516"/>
            <p:cNvSpPr/>
            <p:nvPr/>
          </p:nvSpPr>
          <p:spPr>
            <a:xfrm>
              <a:off x="736462" y="4841427"/>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8" name="正方形/長方形 517"/>
            <p:cNvSpPr/>
            <p:nvPr/>
          </p:nvSpPr>
          <p:spPr>
            <a:xfrm>
              <a:off x="327667" y="4841425"/>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9" name="正方形/長方形 518"/>
            <p:cNvSpPr/>
            <p:nvPr/>
          </p:nvSpPr>
          <p:spPr>
            <a:xfrm>
              <a:off x="1554054" y="4841427"/>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20" name="正方形/長方形 519"/>
            <p:cNvSpPr/>
            <p:nvPr/>
          </p:nvSpPr>
          <p:spPr>
            <a:xfrm>
              <a:off x="1145257" y="4841425"/>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21" name="正方形/長方形 520"/>
            <p:cNvSpPr/>
            <p:nvPr/>
          </p:nvSpPr>
          <p:spPr>
            <a:xfrm>
              <a:off x="1962849" y="4841427"/>
              <a:ext cx="408795" cy="408794"/>
            </a:xfrm>
            <a:prstGeom prst="rect">
              <a:avLst/>
            </a:prstGeom>
            <a:solidFill>
              <a:schemeClr val="tx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22" name="正方形/長方形 521"/>
            <p:cNvSpPr/>
            <p:nvPr/>
          </p:nvSpPr>
          <p:spPr>
            <a:xfrm>
              <a:off x="736462" y="3206248"/>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23" name="正方形/長方形 522"/>
            <p:cNvSpPr/>
            <p:nvPr/>
          </p:nvSpPr>
          <p:spPr>
            <a:xfrm>
              <a:off x="327667" y="3206248"/>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24" name="正方形/長方形 523"/>
            <p:cNvSpPr/>
            <p:nvPr/>
          </p:nvSpPr>
          <p:spPr>
            <a:xfrm>
              <a:off x="1554054" y="3206248"/>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25" name="正方形/長方形 524"/>
            <p:cNvSpPr/>
            <p:nvPr/>
          </p:nvSpPr>
          <p:spPr>
            <a:xfrm>
              <a:off x="1145257" y="3206248"/>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26" name="正方形/長方形 525"/>
            <p:cNvSpPr/>
            <p:nvPr/>
          </p:nvSpPr>
          <p:spPr>
            <a:xfrm>
              <a:off x="1962849" y="3206248"/>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27" name="正方形/長方形 526"/>
            <p:cNvSpPr/>
            <p:nvPr/>
          </p:nvSpPr>
          <p:spPr>
            <a:xfrm>
              <a:off x="1554054" y="4432633"/>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28" name="正方形/長方形 527"/>
            <p:cNvSpPr/>
            <p:nvPr/>
          </p:nvSpPr>
          <p:spPr>
            <a:xfrm>
              <a:off x="1962849" y="4432635"/>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29" name="正方形/長方形 528"/>
            <p:cNvSpPr/>
            <p:nvPr/>
          </p:nvSpPr>
          <p:spPr>
            <a:xfrm>
              <a:off x="1962847" y="4841435"/>
              <a:ext cx="408795" cy="408794"/>
            </a:xfrm>
            <a:prstGeom prst="rect">
              <a:avLst/>
            </a:prstGeom>
            <a:solidFill>
              <a:schemeClr val="tx1">
                <a:lumMod val="75000"/>
                <a:lumOff val="2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530" name="正方形/長方形 529"/>
          <p:cNvSpPr/>
          <p:nvPr/>
        </p:nvSpPr>
        <p:spPr>
          <a:xfrm>
            <a:off x="3599919" y="3506503"/>
            <a:ext cx="1682577" cy="400110"/>
          </a:xfrm>
          <a:prstGeom prst="rect">
            <a:avLst/>
          </a:prstGeom>
        </p:spPr>
        <p:txBody>
          <a:bodyPr wrap="none">
            <a:spAutoFit/>
          </a:bodyPr>
          <a:lstStyle/>
          <a:p>
            <a:pPr algn="ct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Str. Elem:</a:t>
            </a:r>
            <a:r>
              <a:rPr lang="en-US" altLang="ja-JP" sz="2000" i="1" dirty="0">
                <a:latin typeface="メイリオ" panose="020B0604030504040204" pitchFamily="50" charset="-128"/>
                <a:ea typeface="メイリオ" panose="020B0604030504040204" pitchFamily="50" charset="-128"/>
                <a:cs typeface="メイリオ" panose="020B0604030504040204" pitchFamily="50" charset="-128"/>
              </a:rPr>
              <a:t> B</a:t>
            </a:r>
            <a:endParaRPr lang="ja-JP" altLang="en-US" sz="2000" i="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34" name="正方形/長方形 533"/>
          <p:cNvSpPr/>
          <p:nvPr/>
        </p:nvSpPr>
        <p:spPr>
          <a:xfrm>
            <a:off x="6021760" y="1438864"/>
            <a:ext cx="1319592" cy="461665"/>
          </a:xfrm>
          <a:prstGeom prst="rect">
            <a:avLst/>
          </a:prstGeom>
        </p:spPr>
        <p:txBody>
          <a:bodyPr wrap="none">
            <a:spAutoFit/>
          </a:bodyPr>
          <a:lstStyle/>
          <a:p>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Dilation</a:t>
            </a: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35" name="正方形/長方形 534"/>
          <p:cNvSpPr/>
          <p:nvPr/>
        </p:nvSpPr>
        <p:spPr>
          <a:xfrm>
            <a:off x="8847308" y="1438864"/>
            <a:ext cx="1290738" cy="461665"/>
          </a:xfrm>
          <a:prstGeom prst="rect">
            <a:avLst/>
          </a:prstGeom>
        </p:spPr>
        <p:txBody>
          <a:bodyPr wrap="none">
            <a:spAutoFit/>
          </a:bodyPr>
          <a:lstStyle/>
          <a:p>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Erosion</a:t>
            </a: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4" name="グループ化 3"/>
          <p:cNvGrpSpPr/>
          <p:nvPr/>
        </p:nvGrpSpPr>
        <p:grpSpPr>
          <a:xfrm>
            <a:off x="5715107" y="1891784"/>
            <a:ext cx="1762089" cy="1762096"/>
            <a:chOff x="-3065424" y="5626272"/>
            <a:chExt cx="1762089" cy="1762096"/>
          </a:xfrm>
        </p:grpSpPr>
        <p:sp>
          <p:nvSpPr>
            <p:cNvPr id="660" name="正方形/長方形 659"/>
            <p:cNvSpPr/>
            <p:nvPr/>
          </p:nvSpPr>
          <p:spPr>
            <a:xfrm>
              <a:off x="-3065424" y="5626272"/>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661" name="正方形/長方形 660"/>
            <p:cNvSpPr/>
            <p:nvPr/>
          </p:nvSpPr>
          <p:spPr>
            <a:xfrm>
              <a:off x="-3065424" y="5877999"/>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662" name="正方形/長方形 661"/>
            <p:cNvSpPr/>
            <p:nvPr/>
          </p:nvSpPr>
          <p:spPr>
            <a:xfrm>
              <a:off x="-3065424" y="6129730"/>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663" name="正方形/長方形 662"/>
            <p:cNvSpPr/>
            <p:nvPr/>
          </p:nvSpPr>
          <p:spPr>
            <a:xfrm>
              <a:off x="-3065424" y="6381459"/>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664" name="正方形/長方形 663"/>
            <p:cNvSpPr/>
            <p:nvPr/>
          </p:nvSpPr>
          <p:spPr>
            <a:xfrm>
              <a:off x="-3065424" y="6633187"/>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665" name="正方形/長方形 664"/>
            <p:cNvSpPr/>
            <p:nvPr/>
          </p:nvSpPr>
          <p:spPr>
            <a:xfrm>
              <a:off x="-3065424" y="6884914"/>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666" name="正方形/長方形 665"/>
            <p:cNvSpPr/>
            <p:nvPr/>
          </p:nvSpPr>
          <p:spPr>
            <a:xfrm>
              <a:off x="-3065424" y="7136641"/>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667" name="正方形/長方形 666"/>
            <p:cNvSpPr/>
            <p:nvPr/>
          </p:nvSpPr>
          <p:spPr>
            <a:xfrm>
              <a:off x="-2813697" y="5626272"/>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668" name="正方形/長方形 667"/>
            <p:cNvSpPr/>
            <p:nvPr/>
          </p:nvSpPr>
          <p:spPr>
            <a:xfrm>
              <a:off x="-2813697" y="5877999"/>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669" name="正方形/長方形 668"/>
            <p:cNvSpPr/>
            <p:nvPr/>
          </p:nvSpPr>
          <p:spPr>
            <a:xfrm>
              <a:off x="-2813697" y="6129730"/>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670" name="正方形/長方形 669"/>
            <p:cNvSpPr/>
            <p:nvPr/>
          </p:nvSpPr>
          <p:spPr>
            <a:xfrm>
              <a:off x="-2813697" y="6381459"/>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671" name="正方形/長方形 670"/>
            <p:cNvSpPr/>
            <p:nvPr/>
          </p:nvSpPr>
          <p:spPr>
            <a:xfrm>
              <a:off x="-2813697" y="6633187"/>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672" name="正方形/長方形 671"/>
            <p:cNvSpPr/>
            <p:nvPr/>
          </p:nvSpPr>
          <p:spPr>
            <a:xfrm>
              <a:off x="-2813697" y="6884914"/>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673" name="正方形/長方形 672"/>
            <p:cNvSpPr/>
            <p:nvPr/>
          </p:nvSpPr>
          <p:spPr>
            <a:xfrm>
              <a:off x="-2813697" y="7136641"/>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674" name="正方形/長方形 673"/>
            <p:cNvSpPr/>
            <p:nvPr/>
          </p:nvSpPr>
          <p:spPr>
            <a:xfrm>
              <a:off x="-2561970" y="5626272"/>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675" name="正方形/長方形 674"/>
            <p:cNvSpPr/>
            <p:nvPr/>
          </p:nvSpPr>
          <p:spPr>
            <a:xfrm>
              <a:off x="-2561970" y="5877999"/>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676" name="正方形/長方形 675"/>
            <p:cNvSpPr/>
            <p:nvPr/>
          </p:nvSpPr>
          <p:spPr>
            <a:xfrm>
              <a:off x="-2561970" y="6129730"/>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rPr>
                <a:t>46</a:t>
              </a:r>
              <a:endParaRPr lang="ja-JP" altLang="en-US" sz="1400" dirty="0">
                <a:solidFill>
                  <a:schemeClr val="tx1"/>
                </a:solidFill>
              </a:endParaRPr>
            </a:p>
          </p:txBody>
        </p:sp>
        <p:sp>
          <p:nvSpPr>
            <p:cNvPr id="677" name="正方形/長方形 676"/>
            <p:cNvSpPr/>
            <p:nvPr/>
          </p:nvSpPr>
          <p:spPr>
            <a:xfrm>
              <a:off x="-2561970" y="6381459"/>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678" name="正方形/長方形 677"/>
            <p:cNvSpPr/>
            <p:nvPr/>
          </p:nvSpPr>
          <p:spPr>
            <a:xfrm>
              <a:off x="-2561970" y="6633187"/>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679" name="正方形/長方形 678"/>
            <p:cNvSpPr/>
            <p:nvPr/>
          </p:nvSpPr>
          <p:spPr>
            <a:xfrm>
              <a:off x="-2561970" y="6884914"/>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680" name="正方形/長方形 679"/>
            <p:cNvSpPr/>
            <p:nvPr/>
          </p:nvSpPr>
          <p:spPr>
            <a:xfrm>
              <a:off x="-2561970" y="7136641"/>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681" name="正方形/長方形 680"/>
            <p:cNvSpPr/>
            <p:nvPr/>
          </p:nvSpPr>
          <p:spPr>
            <a:xfrm>
              <a:off x="-2310243" y="5626272"/>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682" name="正方形/長方形 681"/>
            <p:cNvSpPr/>
            <p:nvPr/>
          </p:nvSpPr>
          <p:spPr>
            <a:xfrm>
              <a:off x="-2310243" y="5877999"/>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683" name="正方形/長方形 682"/>
            <p:cNvSpPr/>
            <p:nvPr/>
          </p:nvSpPr>
          <p:spPr>
            <a:xfrm>
              <a:off x="-2310243" y="6129730"/>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684" name="正方形/長方形 683"/>
            <p:cNvSpPr/>
            <p:nvPr/>
          </p:nvSpPr>
          <p:spPr>
            <a:xfrm>
              <a:off x="-2310243" y="6381459"/>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685" name="正方形/長方形 684"/>
            <p:cNvSpPr/>
            <p:nvPr/>
          </p:nvSpPr>
          <p:spPr>
            <a:xfrm>
              <a:off x="-2310243" y="6633187"/>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686" name="正方形/長方形 685"/>
            <p:cNvSpPr/>
            <p:nvPr/>
          </p:nvSpPr>
          <p:spPr>
            <a:xfrm>
              <a:off x="-2310243" y="6884914"/>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687" name="正方形/長方形 686"/>
            <p:cNvSpPr/>
            <p:nvPr/>
          </p:nvSpPr>
          <p:spPr>
            <a:xfrm>
              <a:off x="-2310243" y="7136641"/>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688" name="正方形/長方形 687"/>
            <p:cNvSpPr/>
            <p:nvPr/>
          </p:nvSpPr>
          <p:spPr>
            <a:xfrm>
              <a:off x="-2058516" y="5626272"/>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689" name="正方形/長方形 688"/>
            <p:cNvSpPr/>
            <p:nvPr/>
          </p:nvSpPr>
          <p:spPr>
            <a:xfrm>
              <a:off x="-2058516" y="5877999"/>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690" name="正方形/長方形 689"/>
            <p:cNvSpPr/>
            <p:nvPr/>
          </p:nvSpPr>
          <p:spPr>
            <a:xfrm>
              <a:off x="-2058516" y="6129730"/>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691" name="正方形/長方形 690"/>
            <p:cNvSpPr/>
            <p:nvPr/>
          </p:nvSpPr>
          <p:spPr>
            <a:xfrm>
              <a:off x="-2058516" y="6381459"/>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692" name="正方形/長方形 691"/>
            <p:cNvSpPr/>
            <p:nvPr/>
          </p:nvSpPr>
          <p:spPr>
            <a:xfrm>
              <a:off x="-2058516" y="6633187"/>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693" name="正方形/長方形 692"/>
            <p:cNvSpPr/>
            <p:nvPr/>
          </p:nvSpPr>
          <p:spPr>
            <a:xfrm>
              <a:off x="-2058516" y="6884914"/>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694" name="正方形/長方形 693"/>
            <p:cNvSpPr/>
            <p:nvPr/>
          </p:nvSpPr>
          <p:spPr>
            <a:xfrm>
              <a:off x="-2058516" y="7136641"/>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695" name="正方形/長方形 694"/>
            <p:cNvSpPr/>
            <p:nvPr/>
          </p:nvSpPr>
          <p:spPr>
            <a:xfrm>
              <a:off x="-1806789" y="5626272"/>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696" name="正方形/長方形 695"/>
            <p:cNvSpPr/>
            <p:nvPr/>
          </p:nvSpPr>
          <p:spPr>
            <a:xfrm>
              <a:off x="-1806789" y="5877999"/>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697" name="正方形/長方形 696"/>
            <p:cNvSpPr/>
            <p:nvPr/>
          </p:nvSpPr>
          <p:spPr>
            <a:xfrm>
              <a:off x="-1806789" y="6129730"/>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698" name="正方形/長方形 697"/>
            <p:cNvSpPr/>
            <p:nvPr/>
          </p:nvSpPr>
          <p:spPr>
            <a:xfrm>
              <a:off x="-1806789" y="6381459"/>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699" name="正方形/長方形 698"/>
            <p:cNvSpPr/>
            <p:nvPr/>
          </p:nvSpPr>
          <p:spPr>
            <a:xfrm>
              <a:off x="-1806789" y="6633187"/>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700" name="正方形/長方形 699"/>
            <p:cNvSpPr/>
            <p:nvPr/>
          </p:nvSpPr>
          <p:spPr>
            <a:xfrm>
              <a:off x="-1806789" y="6884914"/>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701" name="正方形/長方形 700"/>
            <p:cNvSpPr/>
            <p:nvPr/>
          </p:nvSpPr>
          <p:spPr>
            <a:xfrm>
              <a:off x="-1806789" y="7136641"/>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702" name="正方形/長方形 701"/>
            <p:cNvSpPr/>
            <p:nvPr/>
          </p:nvSpPr>
          <p:spPr>
            <a:xfrm>
              <a:off x="-1555062" y="5626272"/>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703" name="正方形/長方形 702"/>
            <p:cNvSpPr/>
            <p:nvPr/>
          </p:nvSpPr>
          <p:spPr>
            <a:xfrm>
              <a:off x="-1555062" y="5877999"/>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704" name="正方形/長方形 703"/>
            <p:cNvSpPr/>
            <p:nvPr/>
          </p:nvSpPr>
          <p:spPr>
            <a:xfrm>
              <a:off x="-1555062" y="6129730"/>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705" name="正方形/長方形 704"/>
            <p:cNvSpPr/>
            <p:nvPr/>
          </p:nvSpPr>
          <p:spPr>
            <a:xfrm>
              <a:off x="-1555062" y="6381459"/>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706" name="正方形/長方形 705"/>
            <p:cNvSpPr/>
            <p:nvPr/>
          </p:nvSpPr>
          <p:spPr>
            <a:xfrm>
              <a:off x="-1555062" y="6633187"/>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707" name="正方形/長方形 706"/>
            <p:cNvSpPr/>
            <p:nvPr/>
          </p:nvSpPr>
          <p:spPr>
            <a:xfrm>
              <a:off x="-1555062" y="6884914"/>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708" name="正方形/長方形 707"/>
            <p:cNvSpPr/>
            <p:nvPr/>
          </p:nvSpPr>
          <p:spPr>
            <a:xfrm>
              <a:off x="-1555062" y="7136641"/>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grpSp>
      <p:grpSp>
        <p:nvGrpSpPr>
          <p:cNvPr id="709" name="グループ化 708"/>
          <p:cNvGrpSpPr/>
          <p:nvPr/>
        </p:nvGrpSpPr>
        <p:grpSpPr>
          <a:xfrm>
            <a:off x="8597562" y="1891784"/>
            <a:ext cx="1762089" cy="1762096"/>
            <a:chOff x="-3065424" y="5626272"/>
            <a:chExt cx="1762089" cy="1762096"/>
          </a:xfrm>
        </p:grpSpPr>
        <p:sp>
          <p:nvSpPr>
            <p:cNvPr id="710" name="正方形/長方形 709"/>
            <p:cNvSpPr/>
            <p:nvPr/>
          </p:nvSpPr>
          <p:spPr>
            <a:xfrm>
              <a:off x="-3065424" y="5626272"/>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711" name="正方形/長方形 710"/>
            <p:cNvSpPr/>
            <p:nvPr/>
          </p:nvSpPr>
          <p:spPr>
            <a:xfrm>
              <a:off x="-3065424" y="5877999"/>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712" name="正方形/長方形 711"/>
            <p:cNvSpPr/>
            <p:nvPr/>
          </p:nvSpPr>
          <p:spPr>
            <a:xfrm>
              <a:off x="-3065424" y="6129730"/>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713" name="正方形/長方形 712"/>
            <p:cNvSpPr/>
            <p:nvPr/>
          </p:nvSpPr>
          <p:spPr>
            <a:xfrm>
              <a:off x="-3065424" y="6381459"/>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714" name="正方形/長方形 713"/>
            <p:cNvSpPr/>
            <p:nvPr/>
          </p:nvSpPr>
          <p:spPr>
            <a:xfrm>
              <a:off x="-3065424" y="6633187"/>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715" name="正方形/長方形 714"/>
            <p:cNvSpPr/>
            <p:nvPr/>
          </p:nvSpPr>
          <p:spPr>
            <a:xfrm>
              <a:off x="-3065424" y="6884914"/>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716" name="正方形/長方形 715"/>
            <p:cNvSpPr/>
            <p:nvPr/>
          </p:nvSpPr>
          <p:spPr>
            <a:xfrm>
              <a:off x="-3065424" y="7136641"/>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717" name="正方形/長方形 716"/>
            <p:cNvSpPr/>
            <p:nvPr/>
          </p:nvSpPr>
          <p:spPr>
            <a:xfrm>
              <a:off x="-2813697" y="5626272"/>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718" name="正方形/長方形 717"/>
            <p:cNvSpPr/>
            <p:nvPr/>
          </p:nvSpPr>
          <p:spPr>
            <a:xfrm>
              <a:off x="-2813697" y="5877999"/>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719" name="正方形/長方形 718"/>
            <p:cNvSpPr/>
            <p:nvPr/>
          </p:nvSpPr>
          <p:spPr>
            <a:xfrm>
              <a:off x="-2813697" y="6129730"/>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720" name="正方形/長方形 719"/>
            <p:cNvSpPr/>
            <p:nvPr/>
          </p:nvSpPr>
          <p:spPr>
            <a:xfrm>
              <a:off x="-2813697" y="6381459"/>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721" name="正方形/長方形 720"/>
            <p:cNvSpPr/>
            <p:nvPr/>
          </p:nvSpPr>
          <p:spPr>
            <a:xfrm>
              <a:off x="-2813697" y="6633187"/>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722" name="正方形/長方形 721"/>
            <p:cNvSpPr/>
            <p:nvPr/>
          </p:nvSpPr>
          <p:spPr>
            <a:xfrm>
              <a:off x="-2813697" y="6884914"/>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723" name="正方形/長方形 722"/>
            <p:cNvSpPr/>
            <p:nvPr/>
          </p:nvSpPr>
          <p:spPr>
            <a:xfrm>
              <a:off x="-2813697" y="7136641"/>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724" name="正方形/長方形 723"/>
            <p:cNvSpPr/>
            <p:nvPr/>
          </p:nvSpPr>
          <p:spPr>
            <a:xfrm>
              <a:off x="-2561970" y="5626272"/>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725" name="正方形/長方形 724"/>
            <p:cNvSpPr/>
            <p:nvPr/>
          </p:nvSpPr>
          <p:spPr>
            <a:xfrm>
              <a:off x="-2561970" y="5877999"/>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726" name="正方形/長方形 725"/>
            <p:cNvSpPr/>
            <p:nvPr/>
          </p:nvSpPr>
          <p:spPr>
            <a:xfrm>
              <a:off x="-2561970" y="6129730"/>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rPr>
                <a:t>1</a:t>
              </a:r>
              <a:endParaRPr lang="ja-JP" altLang="en-US" sz="1400" dirty="0">
                <a:solidFill>
                  <a:schemeClr val="tx1"/>
                </a:solidFill>
              </a:endParaRPr>
            </a:p>
          </p:txBody>
        </p:sp>
        <p:sp>
          <p:nvSpPr>
            <p:cNvPr id="727" name="正方形/長方形 726"/>
            <p:cNvSpPr/>
            <p:nvPr/>
          </p:nvSpPr>
          <p:spPr>
            <a:xfrm>
              <a:off x="-2561970" y="6381459"/>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728" name="正方形/長方形 727"/>
            <p:cNvSpPr/>
            <p:nvPr/>
          </p:nvSpPr>
          <p:spPr>
            <a:xfrm>
              <a:off x="-2561970" y="6633187"/>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729" name="正方形/長方形 728"/>
            <p:cNvSpPr/>
            <p:nvPr/>
          </p:nvSpPr>
          <p:spPr>
            <a:xfrm>
              <a:off x="-2561970" y="6884914"/>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730" name="正方形/長方形 729"/>
            <p:cNvSpPr/>
            <p:nvPr/>
          </p:nvSpPr>
          <p:spPr>
            <a:xfrm>
              <a:off x="-2561970" y="7136641"/>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731" name="正方形/長方形 730"/>
            <p:cNvSpPr/>
            <p:nvPr/>
          </p:nvSpPr>
          <p:spPr>
            <a:xfrm>
              <a:off x="-2310243" y="5626272"/>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732" name="正方形/長方形 731"/>
            <p:cNvSpPr/>
            <p:nvPr/>
          </p:nvSpPr>
          <p:spPr>
            <a:xfrm>
              <a:off x="-2310243" y="5877999"/>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733" name="正方形/長方形 732"/>
            <p:cNvSpPr/>
            <p:nvPr/>
          </p:nvSpPr>
          <p:spPr>
            <a:xfrm>
              <a:off x="-2310243" y="6129730"/>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734" name="正方形/長方形 733"/>
            <p:cNvSpPr/>
            <p:nvPr/>
          </p:nvSpPr>
          <p:spPr>
            <a:xfrm>
              <a:off x="-2310243" y="6381459"/>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735" name="正方形/長方形 734"/>
            <p:cNvSpPr/>
            <p:nvPr/>
          </p:nvSpPr>
          <p:spPr>
            <a:xfrm>
              <a:off x="-2310243" y="6633187"/>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736" name="正方形/長方形 735"/>
            <p:cNvSpPr/>
            <p:nvPr/>
          </p:nvSpPr>
          <p:spPr>
            <a:xfrm>
              <a:off x="-2310243" y="6884914"/>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737" name="正方形/長方形 736"/>
            <p:cNvSpPr/>
            <p:nvPr/>
          </p:nvSpPr>
          <p:spPr>
            <a:xfrm>
              <a:off x="-2310243" y="7136641"/>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738" name="正方形/長方形 737"/>
            <p:cNvSpPr/>
            <p:nvPr/>
          </p:nvSpPr>
          <p:spPr>
            <a:xfrm>
              <a:off x="-2058516" y="5626272"/>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739" name="正方形/長方形 738"/>
            <p:cNvSpPr/>
            <p:nvPr/>
          </p:nvSpPr>
          <p:spPr>
            <a:xfrm>
              <a:off x="-2058516" y="5877999"/>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740" name="正方形/長方形 739"/>
            <p:cNvSpPr/>
            <p:nvPr/>
          </p:nvSpPr>
          <p:spPr>
            <a:xfrm>
              <a:off x="-2058516" y="6129730"/>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741" name="正方形/長方形 740"/>
            <p:cNvSpPr/>
            <p:nvPr/>
          </p:nvSpPr>
          <p:spPr>
            <a:xfrm>
              <a:off x="-2058516" y="6381459"/>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742" name="正方形/長方形 741"/>
            <p:cNvSpPr/>
            <p:nvPr/>
          </p:nvSpPr>
          <p:spPr>
            <a:xfrm>
              <a:off x="-2058516" y="6633187"/>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743" name="正方形/長方形 742"/>
            <p:cNvSpPr/>
            <p:nvPr/>
          </p:nvSpPr>
          <p:spPr>
            <a:xfrm>
              <a:off x="-2058516" y="6884914"/>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744" name="正方形/長方形 743"/>
            <p:cNvSpPr/>
            <p:nvPr/>
          </p:nvSpPr>
          <p:spPr>
            <a:xfrm>
              <a:off x="-2058516" y="7136641"/>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745" name="正方形/長方形 744"/>
            <p:cNvSpPr/>
            <p:nvPr/>
          </p:nvSpPr>
          <p:spPr>
            <a:xfrm>
              <a:off x="-1806789" y="5626272"/>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746" name="正方形/長方形 745"/>
            <p:cNvSpPr/>
            <p:nvPr/>
          </p:nvSpPr>
          <p:spPr>
            <a:xfrm>
              <a:off x="-1806789" y="5877999"/>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747" name="正方形/長方形 746"/>
            <p:cNvSpPr/>
            <p:nvPr/>
          </p:nvSpPr>
          <p:spPr>
            <a:xfrm>
              <a:off x="-1806789" y="6129730"/>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748" name="正方形/長方形 747"/>
            <p:cNvSpPr/>
            <p:nvPr/>
          </p:nvSpPr>
          <p:spPr>
            <a:xfrm>
              <a:off x="-1806789" y="6381459"/>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749" name="正方形/長方形 748"/>
            <p:cNvSpPr/>
            <p:nvPr/>
          </p:nvSpPr>
          <p:spPr>
            <a:xfrm>
              <a:off x="-1806789" y="6633187"/>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750" name="正方形/長方形 749"/>
            <p:cNvSpPr/>
            <p:nvPr/>
          </p:nvSpPr>
          <p:spPr>
            <a:xfrm>
              <a:off x="-1806789" y="6884914"/>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751" name="正方形/長方形 750"/>
            <p:cNvSpPr/>
            <p:nvPr/>
          </p:nvSpPr>
          <p:spPr>
            <a:xfrm>
              <a:off x="-1806789" y="7136641"/>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752" name="正方形/長方形 751"/>
            <p:cNvSpPr/>
            <p:nvPr/>
          </p:nvSpPr>
          <p:spPr>
            <a:xfrm>
              <a:off x="-1555062" y="5626272"/>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753" name="正方形/長方形 752"/>
            <p:cNvSpPr/>
            <p:nvPr/>
          </p:nvSpPr>
          <p:spPr>
            <a:xfrm>
              <a:off x="-1555062" y="5877999"/>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754" name="正方形/長方形 753"/>
            <p:cNvSpPr/>
            <p:nvPr/>
          </p:nvSpPr>
          <p:spPr>
            <a:xfrm>
              <a:off x="-1555062" y="6129730"/>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755" name="正方形/長方形 754"/>
            <p:cNvSpPr/>
            <p:nvPr/>
          </p:nvSpPr>
          <p:spPr>
            <a:xfrm>
              <a:off x="-1555062" y="6381459"/>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756" name="正方形/長方形 755"/>
            <p:cNvSpPr/>
            <p:nvPr/>
          </p:nvSpPr>
          <p:spPr>
            <a:xfrm>
              <a:off x="-1555062" y="6633187"/>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757" name="正方形/長方形 756"/>
            <p:cNvSpPr/>
            <p:nvPr/>
          </p:nvSpPr>
          <p:spPr>
            <a:xfrm>
              <a:off x="-1555062" y="6884914"/>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sp>
          <p:nvSpPr>
            <p:cNvPr id="758" name="正方形/長方形 757"/>
            <p:cNvSpPr/>
            <p:nvPr/>
          </p:nvSpPr>
          <p:spPr>
            <a:xfrm>
              <a:off x="-1555062" y="7136641"/>
              <a:ext cx="251727" cy="251727"/>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dirty="0">
                <a:solidFill>
                  <a:schemeClr val="tx1"/>
                </a:solidFill>
              </a:endParaRPr>
            </a:p>
          </p:txBody>
        </p:sp>
      </p:grpSp>
      <p:sp>
        <p:nvSpPr>
          <p:cNvPr id="759" name="正方形/長方形 758"/>
          <p:cNvSpPr/>
          <p:nvPr/>
        </p:nvSpPr>
        <p:spPr>
          <a:xfrm>
            <a:off x="1965577" y="4830770"/>
            <a:ext cx="6170279" cy="830997"/>
          </a:xfrm>
          <a:prstGeom prst="rect">
            <a:avLst/>
          </a:prstGeom>
        </p:spPr>
        <p:txBody>
          <a:bodyPr wrap="none">
            <a:spAutoFit/>
          </a:bodyPr>
          <a:lstStyle/>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注目画素に</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Structure Element</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を重ね、</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周囲の</a:t>
            </a:r>
            <a:r>
              <a:rPr lang="ja-JP" altLang="en-US" sz="24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最大値</a:t>
            </a:r>
            <a:r>
              <a:rPr lang="en-US" altLang="ja-JP" sz="24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最小値</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を新たな画素値とする</a:t>
            </a:r>
          </a:p>
        </p:txBody>
      </p:sp>
    </p:spTree>
    <p:extLst>
      <p:ext uri="{BB962C8B-B14F-4D97-AF65-F5344CB8AC3E}">
        <p14:creationId xmlns:p14="http://schemas.microsoft.com/office/powerpoint/2010/main" val="763932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0833E-6 2.59259E-6 L -0.16406 -0.00023 " pathEditMode="relative" rAng="0" ptsTypes="AA">
                                      <p:cBhvr>
                                        <p:cTn id="6" dur="1000" fill="hold"/>
                                        <p:tgtEl>
                                          <p:spTgt spid="501"/>
                                        </p:tgtEl>
                                        <p:attrNameLst>
                                          <p:attrName>ppt_x</p:attrName>
                                          <p:attrName>ppt_y</p:attrName>
                                        </p:attrNameLst>
                                      </p:cBhvr>
                                      <p:rCtr x="-8203"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p:cNvGrpSpPr/>
          <p:nvPr/>
        </p:nvGrpSpPr>
        <p:grpSpPr>
          <a:xfrm>
            <a:off x="2123262" y="877887"/>
            <a:ext cx="7622719" cy="4703594"/>
            <a:chOff x="180161" y="877887"/>
            <a:chExt cx="8054518" cy="4970035"/>
          </a:xfrm>
        </p:grpSpPr>
        <p:pic>
          <p:nvPicPr>
            <p:cNvPr id="18434" name="Picture 2" descr="C:\Users\takashi\Desktop\sample1gray - コピー.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162" y="877887"/>
              <a:ext cx="2316139" cy="2187107"/>
            </a:xfrm>
            <a:prstGeom prst="rect">
              <a:avLst/>
            </a:prstGeom>
            <a:noFill/>
            <a:extLst>
              <a:ext uri="{909E8E84-426E-40DD-AFC4-6F175D3DCCD1}">
                <a14:hiddenFill xmlns:a14="http://schemas.microsoft.com/office/drawing/2010/main">
                  <a:solidFill>
                    <a:srgbClr val="FFFFFF"/>
                  </a:solidFill>
                </a14:hiddenFill>
              </a:ext>
            </a:extLst>
          </p:spPr>
        </p:pic>
        <p:pic>
          <p:nvPicPr>
            <p:cNvPr id="18435" name="Picture 3" descr="C:\Users\takashi\Desktop\ero.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7441" y="877887"/>
              <a:ext cx="2316139" cy="2187107"/>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C:\Users\takashi\Desktop\edge.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161" y="3660815"/>
              <a:ext cx="2316139" cy="2187107"/>
            </a:xfrm>
            <a:prstGeom prst="rect">
              <a:avLst/>
            </a:prstGeom>
            <a:noFill/>
            <a:extLst>
              <a:ext uri="{909E8E84-426E-40DD-AFC4-6F175D3DCCD1}">
                <a14:hiddenFill xmlns:a14="http://schemas.microsoft.com/office/drawing/2010/main">
                  <a:solidFill>
                    <a:srgbClr val="FFFFFF"/>
                  </a:solidFill>
                </a14:hiddenFill>
              </a:ext>
            </a:extLst>
          </p:spPr>
        </p:pic>
        <p:pic>
          <p:nvPicPr>
            <p:cNvPr id="18437" name="Picture 5" descr="C:\Users\takashi\Desktop\dila.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8540" y="877887"/>
              <a:ext cx="2316139" cy="2187107"/>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C:\Users\takashi\Desktop\open.t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07440" y="3660815"/>
              <a:ext cx="2316139" cy="2187107"/>
            </a:xfrm>
            <a:prstGeom prst="rect">
              <a:avLst/>
            </a:prstGeom>
            <a:noFill/>
            <a:extLst>
              <a:ext uri="{909E8E84-426E-40DD-AFC4-6F175D3DCCD1}">
                <a14:hiddenFill xmlns:a14="http://schemas.microsoft.com/office/drawing/2010/main">
                  <a:solidFill>
                    <a:srgbClr val="FFFFFF"/>
                  </a:solidFill>
                </a14:hiddenFill>
              </a:ext>
            </a:extLst>
          </p:spPr>
        </p:pic>
        <p:pic>
          <p:nvPicPr>
            <p:cNvPr id="18439" name="Picture 7" descr="C:\Users\takashi\Desktop\close.t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18539" y="3660815"/>
              <a:ext cx="2316139" cy="2187107"/>
            </a:xfrm>
            <a:prstGeom prst="rect">
              <a:avLst/>
            </a:prstGeom>
            <a:noFill/>
            <a:extLst>
              <a:ext uri="{909E8E84-426E-40DD-AFC4-6F175D3DCCD1}">
                <a14:hiddenFill xmlns:a14="http://schemas.microsoft.com/office/drawing/2010/main">
                  <a:solidFill>
                    <a:srgbClr val="FFFFFF"/>
                  </a:solidFill>
                </a14:hiddenFill>
              </a:ext>
            </a:extLst>
          </p:spPr>
        </p:pic>
      </p:grpSp>
      <p:sp>
        <p:nvSpPr>
          <p:cNvPr id="760" name="正方形/長方形 759"/>
          <p:cNvSpPr/>
          <p:nvPr/>
        </p:nvSpPr>
        <p:spPr>
          <a:xfrm>
            <a:off x="5493186" y="6515582"/>
            <a:ext cx="4482317" cy="369332"/>
          </a:xfrm>
          <a:prstGeom prst="rect">
            <a:avLst/>
          </a:prstGeom>
        </p:spPr>
        <p:txBody>
          <a:bodyPr wrap="none">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Structure element</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は、すべて</a:t>
            </a:r>
            <a:r>
              <a:rPr lang="en-US" altLang="ja-JP" i="1" dirty="0">
                <a:latin typeface="メイリオ" panose="020B0604030504040204" pitchFamily="50" charset="-128"/>
                <a:ea typeface="メイリオ" panose="020B0604030504040204" pitchFamily="50" charset="-128"/>
                <a:cs typeface="メイリオ" panose="020B0604030504040204" pitchFamily="50" charset="-128"/>
              </a:rPr>
              <a:t>r =10</a:t>
            </a:r>
            <a:r>
              <a:rPr lang="ja-JP" altLang="en-US" i="1" dirty="0">
                <a:latin typeface="メイリオ" panose="020B0604030504040204" pitchFamily="50" charset="-128"/>
                <a:ea typeface="メイリオ" panose="020B0604030504040204" pitchFamily="50" charset="-128"/>
                <a:cs typeface="メイリオ" panose="020B0604030504040204" pitchFamily="50" charset="-128"/>
              </a:rPr>
              <a:t>の円</a:t>
            </a:r>
          </a:p>
        </p:txBody>
      </p:sp>
      <p:sp>
        <p:nvSpPr>
          <p:cNvPr id="761" name="正方形/長方形 760"/>
          <p:cNvSpPr/>
          <p:nvPr/>
        </p:nvSpPr>
        <p:spPr>
          <a:xfrm>
            <a:off x="2123262" y="2947744"/>
            <a:ext cx="877163" cy="369332"/>
          </a:xfrm>
          <a:prstGeom prst="rect">
            <a:avLst/>
          </a:prstGeom>
        </p:spPr>
        <p:txBody>
          <a:bodyPr wrap="none">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元画像</a:t>
            </a:r>
            <a:endParaRPr lang="ja-JP" altLang="en-US" i="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62" name="正方形/長方形 761"/>
          <p:cNvSpPr/>
          <p:nvPr/>
        </p:nvSpPr>
        <p:spPr>
          <a:xfrm>
            <a:off x="4305300" y="2947744"/>
            <a:ext cx="3384820" cy="369332"/>
          </a:xfrm>
          <a:prstGeom prst="rect">
            <a:avLst/>
          </a:prstGeom>
        </p:spPr>
        <p:txBody>
          <a:bodyPr wrap="square">
            <a:spAutoFit/>
          </a:bodyPr>
          <a:lstStyle/>
          <a:p>
            <a:r>
              <a:rPr lang="en-US" altLang="ja-JP" i="1" dirty="0">
                <a:latin typeface="メイリオ" panose="020B0604030504040204" pitchFamily="50" charset="-128"/>
                <a:ea typeface="メイリオ" panose="020B0604030504040204" pitchFamily="50" charset="-128"/>
                <a:cs typeface="メイリオ" panose="020B0604030504040204" pitchFamily="50" charset="-128"/>
              </a:rPr>
              <a:t>Erode</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 明るい領域が収縮</a:t>
            </a:r>
          </a:p>
        </p:txBody>
      </p:sp>
      <p:sp>
        <p:nvSpPr>
          <p:cNvPr id="763" name="正方形/長方形 762"/>
          <p:cNvSpPr/>
          <p:nvPr/>
        </p:nvSpPr>
        <p:spPr>
          <a:xfrm>
            <a:off x="7448821" y="2947744"/>
            <a:ext cx="3086191" cy="369332"/>
          </a:xfrm>
          <a:prstGeom prst="rect">
            <a:avLst/>
          </a:prstGeom>
        </p:spPr>
        <p:txBody>
          <a:bodyPr wrap="square">
            <a:spAutoFit/>
          </a:bodyPr>
          <a:lstStyle/>
          <a:p>
            <a:r>
              <a:rPr lang="en-US" altLang="ja-JP" i="1" dirty="0">
                <a:latin typeface="メイリオ" panose="020B0604030504040204" pitchFamily="50" charset="-128"/>
                <a:ea typeface="メイリオ" panose="020B0604030504040204" pitchFamily="50" charset="-128"/>
                <a:cs typeface="メイリオ" panose="020B0604030504040204" pitchFamily="50" charset="-128"/>
              </a:rPr>
              <a:t>Dilate</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 明るい領域が膨張</a:t>
            </a:r>
          </a:p>
        </p:txBody>
      </p:sp>
      <p:sp>
        <p:nvSpPr>
          <p:cNvPr id="764" name="正方形/長方形 763"/>
          <p:cNvSpPr/>
          <p:nvPr/>
        </p:nvSpPr>
        <p:spPr>
          <a:xfrm>
            <a:off x="1956724" y="5606881"/>
            <a:ext cx="2736647" cy="646331"/>
          </a:xfrm>
          <a:prstGeom prst="rect">
            <a:avLst/>
          </a:prstGeom>
        </p:spPr>
        <p:txBody>
          <a:bodyPr wrap="none">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Dilate – Erode: edge</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の</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dirty="0" err="1">
                <a:latin typeface="メイリオ" panose="020B0604030504040204" pitchFamily="50" charset="-128"/>
                <a:ea typeface="メイリオ" panose="020B0604030504040204" pitchFamily="50" charset="-128"/>
                <a:cs typeface="メイリオ" panose="020B0604030504040204" pitchFamily="50" charset="-128"/>
              </a:rPr>
              <a:t>ような</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ものが抽出出来る</a:t>
            </a:r>
          </a:p>
        </p:txBody>
      </p:sp>
      <p:sp>
        <p:nvSpPr>
          <p:cNvPr id="765" name="正方形/長方形 764"/>
          <p:cNvSpPr/>
          <p:nvPr/>
        </p:nvSpPr>
        <p:spPr>
          <a:xfrm>
            <a:off x="4660722" y="5606881"/>
            <a:ext cx="2972289" cy="646331"/>
          </a:xfrm>
          <a:prstGeom prst="rect">
            <a:avLst/>
          </a:prstGeom>
        </p:spPr>
        <p:txBody>
          <a:bodyPr wrap="none">
            <a:spAutoFit/>
          </a:bodyPr>
          <a:lstStyle/>
          <a:p>
            <a:r>
              <a:rPr lang="en-US" altLang="ja-JP" dirty="0" err="1">
                <a:latin typeface="メイリオ" panose="020B0604030504040204" pitchFamily="50" charset="-128"/>
                <a:ea typeface="メイリオ" panose="020B0604030504040204" pitchFamily="50" charset="-128"/>
                <a:cs typeface="メイリオ" panose="020B0604030504040204" pitchFamily="50" charset="-128"/>
              </a:rPr>
              <a:t>Openinig</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細かい明領域が</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閉じる</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無くなる</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766" name="正方形/長方形 765"/>
          <p:cNvSpPr/>
          <p:nvPr/>
        </p:nvSpPr>
        <p:spPr>
          <a:xfrm>
            <a:off x="7527416" y="5606881"/>
            <a:ext cx="2787943" cy="646331"/>
          </a:xfrm>
          <a:prstGeom prst="rect">
            <a:avLst/>
          </a:prstGeom>
        </p:spPr>
        <p:txBody>
          <a:bodyPr wrap="none">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Closing: </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細かい暗領域が</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閉じる</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無くなる</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36" name="タイトル 1"/>
          <p:cNvSpPr txBox="1">
            <a:spLocks/>
          </p:cNvSpPr>
          <p:nvPr/>
        </p:nvSpPr>
        <p:spPr>
          <a:xfrm>
            <a:off x="1981200" y="124990"/>
            <a:ext cx="8229600" cy="53943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800">
                <a:latin typeface="メイリオ" panose="020B0604030504040204" pitchFamily="50" charset="-128"/>
                <a:ea typeface="メイリオ" panose="020B0604030504040204" pitchFamily="50" charset="-128"/>
                <a:cs typeface="メイリオ" panose="020B0604030504040204" pitchFamily="50" charset="-128"/>
              </a:rPr>
              <a:t>グレースケール画像の</a:t>
            </a:r>
            <a:r>
              <a:rPr lang="en-US" altLang="ja-JP" sz="2800">
                <a:latin typeface="メイリオ" panose="020B0604030504040204" pitchFamily="50" charset="-128"/>
                <a:ea typeface="メイリオ" panose="020B0604030504040204" pitchFamily="50" charset="-128"/>
                <a:cs typeface="メイリオ" panose="020B0604030504040204" pitchFamily="50" charset="-128"/>
              </a:rPr>
              <a:t>Morphological operation</a:t>
            </a:r>
            <a:endParaRPr lang="ja-JP" altLang="en-US" sz="28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142142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124990"/>
            <a:ext cx="8229600" cy="539430"/>
          </a:xfrm>
        </p:spPr>
        <p:txBody>
          <a:bodyPr>
            <a:noAutofit/>
          </a:bodyPr>
          <a:lstStyle/>
          <a:p>
            <a:pPr algn="l"/>
            <a:r>
              <a:rPr lang="en-US" altLang="ja-JP" sz="3200" dirty="0"/>
              <a:t>Top-hat transform </a:t>
            </a:r>
            <a:r>
              <a:rPr lang="ja-JP" altLang="en-US" sz="3200" dirty="0"/>
              <a:t>による背景除去</a:t>
            </a:r>
          </a:p>
        </p:txBody>
      </p:sp>
      <p:sp>
        <p:nvSpPr>
          <p:cNvPr id="4" name="テキスト ボックス 3"/>
          <p:cNvSpPr txBox="1"/>
          <p:nvPr/>
        </p:nvSpPr>
        <p:spPr>
          <a:xfrm>
            <a:off x="2053241" y="3061466"/>
            <a:ext cx="1058303" cy="400110"/>
          </a:xfrm>
          <a:prstGeom prst="rect">
            <a:avLst/>
          </a:prstGeom>
          <a:noFill/>
        </p:spPr>
        <p:txBody>
          <a:bodyPr wrap="none" rtlCol="0">
            <a:spAutoFit/>
          </a:bodyPr>
          <a:lstStyle/>
          <a:p>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元画像</a:t>
            </a:r>
            <a:r>
              <a:rPr lang="en-US" altLang="ja-JP" sz="2000" i="1" dirty="0">
                <a:latin typeface="メイリオ" panose="020B0604030504040204" pitchFamily="50" charset="-128"/>
                <a:ea typeface="メイリオ" panose="020B0604030504040204" pitchFamily="50" charset="-128"/>
                <a:cs typeface="メイリオ" panose="020B0604030504040204" pitchFamily="50" charset="-128"/>
              </a:rPr>
              <a:t>I</a:t>
            </a:r>
            <a:endParaRPr lang="ja-JP" altLang="en-US" sz="2000" i="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 name="テキスト ボックス 42"/>
          <p:cNvSpPr txBox="1"/>
          <p:nvPr/>
        </p:nvSpPr>
        <p:spPr>
          <a:xfrm>
            <a:off x="4433160" y="3048766"/>
            <a:ext cx="1232453" cy="400110"/>
          </a:xfrm>
          <a:prstGeom prst="rect">
            <a:avLst/>
          </a:prstGeom>
          <a:noFill/>
        </p:spPr>
        <p:txBody>
          <a:bodyPr wrap="none" rtlCol="0">
            <a:spAutoFit/>
          </a:bodyPr>
          <a:lstStyle/>
          <a:p>
            <a:r>
              <a:rPr lang="en-US" altLang="ja-JP" sz="2000" i="1" dirty="0">
                <a:latin typeface="メイリオ" panose="020B0604030504040204" pitchFamily="50" charset="-128"/>
                <a:ea typeface="メイリオ" panose="020B0604030504040204" pitchFamily="50" charset="-128"/>
                <a:cs typeface="メイリオ" panose="020B0604030504040204" pitchFamily="50" charset="-128"/>
              </a:rPr>
              <a:t>Erode</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000" i="1" dirty="0">
                <a:latin typeface="メイリオ" panose="020B0604030504040204" pitchFamily="50" charset="-128"/>
                <a:ea typeface="メイリオ" panose="020B0604030504040204" pitchFamily="50" charset="-128"/>
                <a:cs typeface="メイリオ" panose="020B0604030504040204" pitchFamily="50" charset="-128"/>
              </a:rPr>
              <a:t>I</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4" name="テキスト ボックス 43"/>
          <p:cNvSpPr txBox="1"/>
          <p:nvPr/>
        </p:nvSpPr>
        <p:spPr>
          <a:xfrm>
            <a:off x="5958396" y="3061466"/>
            <a:ext cx="3401504" cy="707886"/>
          </a:xfrm>
          <a:prstGeom prst="rect">
            <a:avLst/>
          </a:prstGeom>
          <a:noFill/>
        </p:spPr>
        <p:txBody>
          <a:bodyPr wrap="square" rtlCol="0">
            <a:spAutoFit/>
          </a:bodyPr>
          <a:lstStyle/>
          <a:p>
            <a:r>
              <a:rPr lang="en-US" altLang="ja-JP" sz="2000" i="1" dirty="0">
                <a:latin typeface="メイリオ" panose="020B0604030504040204" pitchFamily="50" charset="-128"/>
                <a:ea typeface="メイリオ" panose="020B0604030504040204" pitchFamily="50" charset="-128"/>
                <a:cs typeface="メイリオ" panose="020B0604030504040204" pitchFamily="50" charset="-128"/>
              </a:rPr>
              <a:t>Open</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000" i="1" dirty="0">
                <a:latin typeface="メイリオ" panose="020B0604030504040204" pitchFamily="50" charset="-128"/>
                <a:ea typeface="メイリオ" panose="020B0604030504040204" pitchFamily="50" charset="-128"/>
                <a:cs typeface="メイリオ" panose="020B0604030504040204" pitchFamily="50" charset="-128"/>
              </a:rPr>
              <a:t>I</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a:t>
            </a:r>
          </a:p>
          <a:p>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     =Dilate(Erode(</a:t>
            </a:r>
            <a:r>
              <a:rPr lang="en-US" altLang="ja-JP" sz="2000" i="1" dirty="0">
                <a:latin typeface="メイリオ" panose="020B0604030504040204" pitchFamily="50" charset="-128"/>
                <a:ea typeface="メイリオ" panose="020B0604030504040204" pitchFamily="50" charset="-128"/>
                <a:cs typeface="メイリオ" panose="020B0604030504040204" pitchFamily="50" charset="-128"/>
              </a:rPr>
              <a:t>I</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 name="テキスト ボックス 44"/>
          <p:cNvSpPr txBox="1"/>
          <p:nvPr/>
        </p:nvSpPr>
        <p:spPr>
          <a:xfrm>
            <a:off x="8810214" y="3036066"/>
            <a:ext cx="1558440" cy="400110"/>
          </a:xfrm>
          <a:prstGeom prst="rect">
            <a:avLst/>
          </a:prstGeom>
          <a:noFill/>
        </p:spPr>
        <p:txBody>
          <a:bodyPr wrap="none" rtlCol="0">
            <a:spAutoFit/>
          </a:bodyPr>
          <a:lstStyle/>
          <a:p>
            <a:r>
              <a:rPr lang="en-US" altLang="ja-JP" sz="2000" i="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I - Open</a:t>
            </a:r>
            <a:r>
              <a:rPr lang="en-US" altLang="ja-JP" sz="2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000" i="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I</a:t>
            </a:r>
            <a:r>
              <a:rPr lang="en-US" altLang="ja-JP" sz="2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2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9" name="テキスト ボックス 48"/>
          <p:cNvSpPr txBox="1"/>
          <p:nvPr/>
        </p:nvSpPr>
        <p:spPr>
          <a:xfrm>
            <a:off x="6272790" y="3878588"/>
            <a:ext cx="3736087" cy="461665"/>
          </a:xfrm>
          <a:prstGeom prst="rect">
            <a:avLst/>
          </a:prstGeom>
          <a:noFill/>
        </p:spPr>
        <p:txBody>
          <a:bodyPr wrap="none" rtlCol="0">
            <a:spAutoFit/>
          </a:bodyPr>
          <a:lstStyle/>
          <a:p>
            <a:r>
              <a:rPr lang="en-US" altLang="ja-JP" sz="2400" i="1" dirty="0" err="1">
                <a:latin typeface="メイリオ" panose="020B0604030504040204" pitchFamily="50" charset="-128"/>
                <a:ea typeface="メイリオ" panose="020B0604030504040204" pitchFamily="50" charset="-128"/>
                <a:cs typeface="メイリオ" panose="020B0604030504040204" pitchFamily="50" charset="-128"/>
              </a:rPr>
              <a:t>TopHat</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400" i="1" dirty="0">
                <a:latin typeface="メイリオ" panose="020B0604030504040204" pitchFamily="50" charset="-128"/>
                <a:ea typeface="メイリオ" panose="020B0604030504040204" pitchFamily="50" charset="-128"/>
                <a:cs typeface="メイリオ" panose="020B0604030504040204" pitchFamily="50" charset="-128"/>
              </a:rPr>
              <a:t>I</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 = </a:t>
            </a:r>
            <a:r>
              <a:rPr lang="en-US" altLang="ja-JP" sz="2400" i="1" dirty="0">
                <a:latin typeface="メイリオ" panose="020B0604030504040204" pitchFamily="50" charset="-128"/>
                <a:ea typeface="メイリオ" panose="020B0604030504040204" pitchFamily="50" charset="-128"/>
                <a:cs typeface="メイリオ" panose="020B0604030504040204" pitchFamily="50" charset="-128"/>
              </a:rPr>
              <a:t>I - Open</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400" i="1" dirty="0">
                <a:latin typeface="メイリオ" panose="020B0604030504040204" pitchFamily="50" charset="-128"/>
                <a:ea typeface="メイリオ" panose="020B0604030504040204" pitchFamily="50" charset="-128"/>
                <a:cs typeface="メイリオ" panose="020B0604030504040204" pitchFamily="50" charset="-128"/>
              </a:rPr>
              <a:t>I</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 name="テキスト ボックス 50"/>
          <p:cNvSpPr txBox="1"/>
          <p:nvPr/>
        </p:nvSpPr>
        <p:spPr>
          <a:xfrm>
            <a:off x="6548074" y="4278698"/>
            <a:ext cx="3780202" cy="1015663"/>
          </a:xfrm>
          <a:prstGeom prst="rect">
            <a:avLst/>
          </a:prstGeom>
          <a:noFill/>
        </p:spPr>
        <p:txBody>
          <a:bodyPr wrap="none" rtlCol="0">
            <a:spAutoFit/>
          </a:bodyPr>
          <a:lstStyle/>
          <a:p>
            <a:r>
              <a:rPr lang="en-US" altLang="ja-JP" sz="2000" i="1" dirty="0">
                <a:latin typeface="メイリオ" panose="020B0604030504040204" pitchFamily="50" charset="-128"/>
                <a:ea typeface="メイリオ" panose="020B0604030504040204" pitchFamily="50" charset="-128"/>
                <a:cs typeface="メイリオ" panose="020B0604030504040204" pitchFamily="50" charset="-128"/>
              </a:rPr>
              <a:t>Open</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で消えた部分を強調</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背景の</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Shade</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を消す効果がある</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暗い背景に有向</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7" name="グループ化 6"/>
          <p:cNvGrpSpPr/>
          <p:nvPr/>
        </p:nvGrpSpPr>
        <p:grpSpPr>
          <a:xfrm>
            <a:off x="6357206" y="5354805"/>
            <a:ext cx="4310795" cy="1399295"/>
            <a:chOff x="5096729" y="5263279"/>
            <a:chExt cx="4310795" cy="1399295"/>
          </a:xfrm>
        </p:grpSpPr>
        <p:sp>
          <p:nvSpPr>
            <p:cNvPr id="50" name="テキスト ボックス 49"/>
            <p:cNvSpPr txBox="1"/>
            <p:nvPr/>
          </p:nvSpPr>
          <p:spPr>
            <a:xfrm>
              <a:off x="5096729" y="5263279"/>
              <a:ext cx="4310795" cy="461665"/>
            </a:xfrm>
            <a:prstGeom prst="rect">
              <a:avLst/>
            </a:prstGeom>
            <a:noFill/>
          </p:spPr>
          <p:txBody>
            <a:bodyPr wrap="none" rtlCol="0">
              <a:spAutoFit/>
            </a:bodyPr>
            <a:lstStyle/>
            <a:p>
              <a:r>
                <a:rPr lang="en-US" altLang="ja-JP" sz="2400" i="1" dirty="0" err="1">
                  <a:latin typeface="メイリオ" panose="020B0604030504040204" pitchFamily="50" charset="-128"/>
                  <a:ea typeface="メイリオ" panose="020B0604030504040204" pitchFamily="50" charset="-128"/>
                  <a:cs typeface="メイリオ" panose="020B0604030504040204" pitchFamily="50" charset="-128"/>
                </a:rPr>
                <a:t>BottomHat</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400" i="1" dirty="0">
                  <a:latin typeface="メイリオ" panose="020B0604030504040204" pitchFamily="50" charset="-128"/>
                  <a:ea typeface="メイリオ" panose="020B0604030504040204" pitchFamily="50" charset="-128"/>
                  <a:cs typeface="メイリオ" panose="020B0604030504040204" pitchFamily="50" charset="-128"/>
                </a:rPr>
                <a:t>I</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 = </a:t>
              </a:r>
              <a:r>
                <a:rPr lang="en-US" altLang="ja-JP" sz="2400" i="1" dirty="0">
                  <a:latin typeface="メイリオ" panose="020B0604030504040204" pitchFamily="50" charset="-128"/>
                  <a:ea typeface="メイリオ" panose="020B0604030504040204" pitchFamily="50" charset="-128"/>
                  <a:cs typeface="メイリオ" panose="020B0604030504040204" pitchFamily="50" charset="-128"/>
                </a:rPr>
                <a:t>Close</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400" i="1" dirty="0">
                  <a:latin typeface="メイリオ" panose="020B0604030504040204" pitchFamily="50" charset="-128"/>
                  <a:ea typeface="メイリオ" panose="020B0604030504040204" pitchFamily="50" charset="-128"/>
                  <a:cs typeface="メイリオ" panose="020B0604030504040204" pitchFamily="50" charset="-128"/>
                </a:rPr>
                <a:t>I</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 - I</a:t>
              </a: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2" name="テキスト ボックス 51"/>
            <p:cNvSpPr txBox="1"/>
            <p:nvPr/>
          </p:nvSpPr>
          <p:spPr>
            <a:xfrm>
              <a:off x="5372014" y="5646911"/>
              <a:ext cx="3780202" cy="1015663"/>
            </a:xfrm>
            <a:prstGeom prst="rect">
              <a:avLst/>
            </a:prstGeom>
            <a:noFill/>
          </p:spPr>
          <p:txBody>
            <a:bodyPr wrap="none" rtlCol="0">
              <a:spAutoFit/>
            </a:bodyPr>
            <a:lstStyle/>
            <a:p>
              <a:r>
                <a:rPr lang="en-US" altLang="ja-JP" sz="2000" i="1" dirty="0">
                  <a:latin typeface="メイリオ" panose="020B0604030504040204" pitchFamily="50" charset="-128"/>
                  <a:ea typeface="メイリオ" panose="020B0604030504040204" pitchFamily="50" charset="-128"/>
                  <a:cs typeface="メイリオ" panose="020B0604030504040204" pitchFamily="50" charset="-128"/>
                </a:rPr>
                <a:t>Open</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で消えた部分を強調</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背景の</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Shade</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を消す効果がある</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明るい背景に有向</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53" name="テキスト ボックス 52"/>
          <p:cNvSpPr txBox="1"/>
          <p:nvPr/>
        </p:nvSpPr>
        <p:spPr>
          <a:xfrm>
            <a:off x="2027710" y="6260712"/>
            <a:ext cx="1314784" cy="400110"/>
          </a:xfrm>
          <a:prstGeom prst="rect">
            <a:avLst/>
          </a:prstGeom>
          <a:noFill/>
        </p:spPr>
        <p:txBody>
          <a:bodyPr wrap="none" rtlCol="0">
            <a:spAutoFit/>
          </a:bodyPr>
          <a:lstStyle/>
          <a:p>
            <a:r>
              <a:rPr lang="en-US" altLang="ja-JP" sz="2000" i="1" dirty="0">
                <a:latin typeface="メイリオ" panose="020B0604030504040204" pitchFamily="50" charset="-128"/>
                <a:ea typeface="メイリオ" panose="020B0604030504040204" pitchFamily="50" charset="-128"/>
                <a:cs typeface="メイリオ" panose="020B0604030504040204" pitchFamily="50" charset="-128"/>
              </a:rPr>
              <a:t>I</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を二値化</a:t>
            </a:r>
          </a:p>
        </p:txBody>
      </p:sp>
      <p:sp>
        <p:nvSpPr>
          <p:cNvPr id="54" name="テキスト ボックス 53"/>
          <p:cNvSpPr txBox="1"/>
          <p:nvPr/>
        </p:nvSpPr>
        <p:spPr>
          <a:xfrm>
            <a:off x="3988886" y="6260712"/>
            <a:ext cx="2419060" cy="400110"/>
          </a:xfrm>
          <a:prstGeom prst="rect">
            <a:avLst/>
          </a:prstGeom>
          <a:noFill/>
        </p:spPr>
        <p:txBody>
          <a:bodyPr wrap="none" rtlCol="0">
            <a:spAutoFit/>
          </a:bodyPr>
          <a:lstStyle/>
          <a:p>
            <a:r>
              <a:rPr lang="en-US" altLang="ja-JP" sz="2000" i="1" dirty="0" err="1">
                <a:latin typeface="メイリオ" panose="020B0604030504040204" pitchFamily="50" charset="-128"/>
                <a:ea typeface="メイリオ" panose="020B0604030504040204" pitchFamily="50" charset="-128"/>
                <a:cs typeface="メイリオ" panose="020B0604030504040204" pitchFamily="50" charset="-128"/>
              </a:rPr>
              <a:t>TopHat</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000" i="1" dirty="0">
                <a:latin typeface="メイリオ" panose="020B0604030504040204" pitchFamily="50" charset="-128"/>
                <a:ea typeface="メイリオ" panose="020B0604030504040204" pitchFamily="50" charset="-128"/>
                <a:cs typeface="メイリオ" panose="020B0604030504040204" pitchFamily="50" charset="-128"/>
              </a:rPr>
              <a:t>I</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を二値化</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9" name="グループ化 8"/>
          <p:cNvGrpSpPr/>
          <p:nvPr/>
        </p:nvGrpSpPr>
        <p:grpSpPr>
          <a:xfrm>
            <a:off x="1717116" y="817907"/>
            <a:ext cx="8700599" cy="2230859"/>
            <a:chOff x="193114" y="619404"/>
            <a:chExt cx="9474781" cy="2429362"/>
          </a:xfrm>
        </p:grpSpPr>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114" y="619404"/>
              <a:ext cx="1941006" cy="2429362"/>
            </a:xfrm>
            <a:prstGeom prst="rect">
              <a:avLst/>
            </a:prstGeom>
          </p:spPr>
        </p:pic>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4372" y="619404"/>
              <a:ext cx="1941006" cy="2429362"/>
            </a:xfrm>
            <a:prstGeom prst="rect">
              <a:avLst/>
            </a:prstGeom>
          </p:spPr>
        </p:pic>
        <p:pic>
          <p:nvPicPr>
            <p:cNvPr id="6" name="図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15631" y="619404"/>
              <a:ext cx="1941006" cy="2429362"/>
            </a:xfrm>
            <a:prstGeom prst="rect">
              <a:avLst/>
            </a:prstGeom>
          </p:spPr>
        </p:pic>
        <p:pic>
          <p:nvPicPr>
            <p:cNvPr id="8" name="図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26889" y="619404"/>
              <a:ext cx="1941006" cy="2429362"/>
            </a:xfrm>
            <a:prstGeom prst="rect">
              <a:avLst/>
            </a:prstGeom>
          </p:spPr>
        </p:pic>
      </p:grpSp>
      <p:pic>
        <p:nvPicPr>
          <p:cNvPr id="10" name="図 9"/>
          <p:cNvPicPr>
            <a:picLocks noChangeAspect="1"/>
          </p:cNvPicPr>
          <p:nvPr/>
        </p:nvPicPr>
        <p:blipFill>
          <a:blip r:embed="rId7"/>
          <a:stretch>
            <a:fillRect/>
          </a:stretch>
        </p:blipFill>
        <p:spPr>
          <a:xfrm>
            <a:off x="1804432" y="4066403"/>
            <a:ext cx="1769749" cy="2222885"/>
          </a:xfrm>
          <a:prstGeom prst="rect">
            <a:avLst/>
          </a:prstGeom>
        </p:spPr>
      </p:pic>
      <p:pic>
        <p:nvPicPr>
          <p:cNvPr id="11" name="図 10"/>
          <p:cNvPicPr>
            <a:picLocks noChangeAspect="1"/>
          </p:cNvPicPr>
          <p:nvPr/>
        </p:nvPicPr>
        <p:blipFill>
          <a:blip r:embed="rId8"/>
          <a:stretch>
            <a:fillRect/>
          </a:stretch>
        </p:blipFill>
        <p:spPr>
          <a:xfrm>
            <a:off x="4204771" y="4052932"/>
            <a:ext cx="1757162" cy="2207781"/>
          </a:xfrm>
          <a:prstGeom prst="rect">
            <a:avLst/>
          </a:prstGeom>
        </p:spPr>
      </p:pic>
    </p:spTree>
    <p:extLst>
      <p:ext uri="{BB962C8B-B14F-4D97-AF65-F5344CB8AC3E}">
        <p14:creationId xmlns:p14="http://schemas.microsoft.com/office/powerpoint/2010/main" val="2261160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91219"/>
            <a:ext cx="8229600" cy="539430"/>
          </a:xfrm>
        </p:spPr>
        <p:txBody>
          <a:bodyPr>
            <a:noAutofit/>
          </a:bodyPr>
          <a:lstStyle/>
          <a:p>
            <a:r>
              <a:rPr lang="ja-JP" altLang="en-US" sz="3200" dirty="0"/>
              <a:t>まとめ </a:t>
            </a:r>
            <a:r>
              <a:rPr lang="en-US" altLang="ja-JP" sz="3200" dirty="0" smtClean="0"/>
              <a:t>: </a:t>
            </a:r>
            <a:r>
              <a:rPr lang="ja-JP" altLang="en-US" sz="3200" b="1" dirty="0" smtClean="0"/>
              <a:t>モーフォロジー</a:t>
            </a:r>
            <a:r>
              <a:rPr lang="ja-JP" altLang="en-US" sz="3200" b="1" dirty="0"/>
              <a:t>演算</a:t>
            </a:r>
            <a:endParaRPr lang="ja-JP" altLang="en-US" sz="3200" dirty="0"/>
          </a:p>
        </p:txBody>
      </p:sp>
      <p:sp>
        <p:nvSpPr>
          <p:cNvPr id="3" name="テキスト ボックス 2"/>
          <p:cNvSpPr txBox="1"/>
          <p:nvPr/>
        </p:nvSpPr>
        <p:spPr>
          <a:xfrm>
            <a:off x="2042161" y="1123942"/>
            <a:ext cx="4185761" cy="461665"/>
          </a:xfrm>
          <a:prstGeom prst="rect">
            <a:avLst/>
          </a:prstGeom>
          <a:noFill/>
        </p:spPr>
        <p:txBody>
          <a:bodyPr wrap="none" rtlCol="0">
            <a:spAutoFit/>
          </a:bodyPr>
          <a:lstStyle/>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集合理論に基づく画像処理法</a:t>
            </a:r>
          </a:p>
        </p:txBody>
      </p:sp>
      <p:sp>
        <p:nvSpPr>
          <p:cNvPr id="39" name="テキスト ボックス 38"/>
          <p:cNvSpPr txBox="1"/>
          <p:nvPr/>
        </p:nvSpPr>
        <p:spPr>
          <a:xfrm>
            <a:off x="2110740" y="2798424"/>
            <a:ext cx="1415772" cy="461665"/>
          </a:xfrm>
          <a:prstGeom prst="rect">
            <a:avLst/>
          </a:prstGeom>
          <a:noFill/>
        </p:spPr>
        <p:txBody>
          <a:bodyPr wrap="none" rtlCol="0">
            <a:spAutoFit/>
          </a:bodyPr>
          <a:lstStyle/>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入力画像</a:t>
            </a:r>
          </a:p>
        </p:txBody>
      </p:sp>
      <p:pic>
        <p:nvPicPr>
          <p:cNvPr id="40" name="Picture 2" descr="http://upload.wikimedia.org/wikipedia/commons/8/8d/Dilation.png"/>
          <p:cNvPicPr>
            <a:picLocks noChangeAspect="1" noChangeArrowheads="1"/>
          </p:cNvPicPr>
          <p:nvPr/>
        </p:nvPicPr>
        <p:blipFill rotWithShape="1">
          <a:blip r:embed="rId2">
            <a:extLst>
              <a:ext uri="{28A0092B-C50C-407E-A947-70E740481C1C}">
                <a14:useLocalDpi xmlns:a14="http://schemas.microsoft.com/office/drawing/2010/main" val="0"/>
              </a:ext>
            </a:extLst>
          </a:blip>
          <a:srcRect l="5452" t="7306" r="8892" b="10023"/>
          <a:stretch/>
        </p:blipFill>
        <p:spPr bwMode="auto">
          <a:xfrm>
            <a:off x="5864391" y="1548857"/>
            <a:ext cx="1461547" cy="1390672"/>
          </a:xfrm>
          <a:prstGeom prst="rect">
            <a:avLst/>
          </a:prstGeom>
          <a:noFill/>
          <a:extLst>
            <a:ext uri="{909E8E84-426E-40DD-AFC4-6F175D3DCCD1}">
              <a14:hiddenFill xmlns:a14="http://schemas.microsoft.com/office/drawing/2010/main">
                <a:solidFill>
                  <a:srgbClr val="FFFFFF"/>
                </a:solidFill>
              </a14:hiddenFill>
            </a:ext>
          </a:extLst>
        </p:spPr>
      </p:pic>
      <p:sp>
        <p:nvSpPr>
          <p:cNvPr id="41" name="正方形/長方形 40"/>
          <p:cNvSpPr/>
          <p:nvPr/>
        </p:nvSpPr>
        <p:spPr>
          <a:xfrm>
            <a:off x="2438000" y="1803467"/>
            <a:ext cx="913652" cy="900015"/>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42" name="グループ化 41"/>
          <p:cNvGrpSpPr/>
          <p:nvPr/>
        </p:nvGrpSpPr>
        <p:grpSpPr>
          <a:xfrm>
            <a:off x="4143842" y="2051610"/>
            <a:ext cx="447193" cy="447193"/>
            <a:chOff x="2733675" y="3616325"/>
            <a:chExt cx="519906" cy="519906"/>
          </a:xfrm>
        </p:grpSpPr>
        <p:sp>
          <p:nvSpPr>
            <p:cNvPr id="46" name="円/楕円 45"/>
            <p:cNvSpPr/>
            <p:nvPr/>
          </p:nvSpPr>
          <p:spPr>
            <a:xfrm>
              <a:off x="2733675" y="3616325"/>
              <a:ext cx="519906" cy="51990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7" name="円/楕円 46"/>
            <p:cNvSpPr/>
            <p:nvPr/>
          </p:nvSpPr>
          <p:spPr>
            <a:xfrm>
              <a:off x="2970769" y="3853419"/>
              <a:ext cx="45719" cy="45719"/>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grpSp>
      <p:pic>
        <p:nvPicPr>
          <p:cNvPr id="48" name="Picture 4" descr="http://upload.wikimedia.org/wikipedia/commons/3/3a/Erosion.png"/>
          <p:cNvPicPr>
            <a:picLocks noChangeAspect="1" noChangeArrowheads="1"/>
          </p:cNvPicPr>
          <p:nvPr/>
        </p:nvPicPr>
        <p:blipFill rotWithShape="1">
          <a:blip r:embed="rId3">
            <a:extLst>
              <a:ext uri="{28A0092B-C50C-407E-A947-70E740481C1C}">
                <a14:useLocalDpi xmlns:a14="http://schemas.microsoft.com/office/drawing/2010/main" val="0"/>
              </a:ext>
            </a:extLst>
          </a:blip>
          <a:srcRect l="19184" t="16619" r="18223" b="21080"/>
          <a:stretch/>
        </p:blipFill>
        <p:spPr bwMode="auto">
          <a:xfrm>
            <a:off x="8152412" y="1682341"/>
            <a:ext cx="1145158" cy="1123703"/>
          </a:xfrm>
          <a:prstGeom prst="rect">
            <a:avLst/>
          </a:prstGeom>
          <a:noFill/>
          <a:extLst>
            <a:ext uri="{909E8E84-426E-40DD-AFC4-6F175D3DCCD1}">
              <a14:hiddenFill xmlns:a14="http://schemas.microsoft.com/office/drawing/2010/main">
                <a:solidFill>
                  <a:srgbClr val="FFFFFF"/>
                </a:solidFill>
              </a14:hiddenFill>
            </a:ext>
          </a:extLst>
        </p:spPr>
      </p:pic>
      <p:sp>
        <p:nvSpPr>
          <p:cNvPr id="55" name="テキスト ボックス 54"/>
          <p:cNvSpPr txBox="1"/>
          <p:nvPr/>
        </p:nvSpPr>
        <p:spPr>
          <a:xfrm>
            <a:off x="3519547" y="2694722"/>
            <a:ext cx="1686680" cy="707886"/>
          </a:xfrm>
          <a:prstGeom prst="rect">
            <a:avLst/>
          </a:prstGeom>
          <a:noFill/>
        </p:spPr>
        <p:txBody>
          <a:bodyPr wrap="none" rtlCol="0">
            <a:spAutoFit/>
          </a:bodyPr>
          <a:lstStyle/>
          <a:p>
            <a:pPr algn="ctr">
              <a:lnSpc>
                <a:spcPts val="2400"/>
              </a:lnSpc>
            </a:pP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Structure </a:t>
            </a:r>
          </a:p>
          <a:p>
            <a:pPr algn="ctr">
              <a:lnSpc>
                <a:spcPts val="2400"/>
              </a:lnSpc>
            </a:pP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Element</a:t>
            </a: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6" name="テキスト ボックス 55"/>
          <p:cNvSpPr txBox="1"/>
          <p:nvPr/>
        </p:nvSpPr>
        <p:spPr>
          <a:xfrm>
            <a:off x="6075353" y="2894944"/>
            <a:ext cx="1045479" cy="461665"/>
          </a:xfrm>
          <a:prstGeom prst="rect">
            <a:avLst/>
          </a:prstGeom>
          <a:noFill/>
        </p:spPr>
        <p:txBody>
          <a:bodyPr wrap="none" rtlCol="0">
            <a:spAutoFit/>
          </a:bodyPr>
          <a:lstStyle/>
          <a:p>
            <a:r>
              <a:rPr lang="en-US" altLang="ja-JP" sz="2400" dirty="0">
                <a:solidFill>
                  <a:srgbClr val="FFC000"/>
                </a:solidFill>
                <a:latin typeface="メイリオ" panose="020B0604030504040204" pitchFamily="50" charset="-128"/>
                <a:ea typeface="メイリオ" panose="020B0604030504040204" pitchFamily="50" charset="-128"/>
                <a:cs typeface="メイリオ" panose="020B0604030504040204" pitchFamily="50" charset="-128"/>
              </a:rPr>
              <a:t>Dilate</a:t>
            </a:r>
            <a:endParaRPr lang="ja-JP" altLang="en-US" sz="2400" dirty="0">
              <a:solidFill>
                <a:srgbClr val="FFC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 name="テキスト ボックス 56"/>
          <p:cNvSpPr txBox="1"/>
          <p:nvPr/>
        </p:nvSpPr>
        <p:spPr>
          <a:xfrm>
            <a:off x="8203738" y="2894944"/>
            <a:ext cx="1050288" cy="461665"/>
          </a:xfrm>
          <a:prstGeom prst="rect">
            <a:avLst/>
          </a:prstGeom>
          <a:noFill/>
        </p:spPr>
        <p:txBody>
          <a:bodyPr wrap="none" rtlCol="0">
            <a:spAutoFit/>
          </a:bodyPr>
          <a:lstStyle/>
          <a:p>
            <a:r>
              <a:rPr lang="en-US" altLang="ja-JP" sz="2400" dirty="0">
                <a:solidFill>
                  <a:srgbClr val="FFC000"/>
                </a:solidFill>
                <a:latin typeface="メイリオ" panose="020B0604030504040204" pitchFamily="50" charset="-128"/>
                <a:ea typeface="メイリオ" panose="020B0604030504040204" pitchFamily="50" charset="-128"/>
                <a:cs typeface="メイリオ" panose="020B0604030504040204" pitchFamily="50" charset="-128"/>
              </a:rPr>
              <a:t>Erode</a:t>
            </a:r>
            <a:endParaRPr lang="ja-JP" altLang="en-US" sz="2400" dirty="0">
              <a:solidFill>
                <a:srgbClr val="FFC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8" name="テキスト ボックス 57"/>
          <p:cNvSpPr txBox="1"/>
          <p:nvPr/>
        </p:nvSpPr>
        <p:spPr>
          <a:xfrm>
            <a:off x="1698866" y="5424596"/>
            <a:ext cx="2757486" cy="830997"/>
          </a:xfrm>
          <a:prstGeom prst="rect">
            <a:avLst/>
          </a:prstGeom>
          <a:noFill/>
        </p:spPr>
        <p:txBody>
          <a:bodyPr wrap="none" rtlCol="0">
            <a:spAutoFit/>
          </a:bodyPr>
          <a:lstStyle/>
          <a:p>
            <a:pPr algn="ct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Opening</a:t>
            </a:r>
          </a:p>
          <a:p>
            <a:pPr algn="ct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Dilate(Erode(</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60" name="グループ化 59"/>
          <p:cNvGrpSpPr/>
          <p:nvPr/>
        </p:nvGrpSpPr>
        <p:grpSpPr>
          <a:xfrm>
            <a:off x="14389154" y="1863028"/>
            <a:ext cx="2756765" cy="1539580"/>
            <a:chOff x="6044735" y="1635083"/>
            <a:chExt cx="2476862" cy="1383262"/>
          </a:xfrm>
        </p:grpSpPr>
        <p:pic>
          <p:nvPicPr>
            <p:cNvPr id="6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1730"/>
            <a:stretch/>
          </p:blipFill>
          <p:spPr bwMode="auto">
            <a:xfrm>
              <a:off x="6044735" y="1635085"/>
              <a:ext cx="1201770" cy="1383260"/>
            </a:xfrm>
            <a:prstGeom prst="rect">
              <a:avLst/>
            </a:prstGeom>
            <a:noFill/>
            <a:ln w="9525">
              <a:solidFill>
                <a:srgbClr val="FFC000"/>
              </a:solidFill>
              <a:miter lim="800000"/>
              <a:headEnd/>
              <a:tailEnd/>
            </a:ln>
            <a:extLst>
              <a:ext uri="{909E8E84-426E-40DD-AFC4-6F175D3DCCD1}">
                <a14:hiddenFill xmlns:a14="http://schemas.microsoft.com/office/drawing/2010/main">
                  <a:solidFill>
                    <a:schemeClr val="accent1"/>
                  </a:solidFill>
                </a14:hiddenFill>
              </a:ext>
            </a:extLst>
          </p:spPr>
        </p:pic>
        <p:pic>
          <p:nvPicPr>
            <p:cNvPr id="63" name="Picture 5" descr="C:\Users\takashi\Desktop\1.tif"/>
            <p:cNvPicPr>
              <a:picLocks noChangeAspect="1" noChangeArrowheads="1"/>
            </p:cNvPicPr>
            <p:nvPr/>
          </p:nvPicPr>
          <p:blipFill rotWithShape="1">
            <a:blip r:embed="rId5">
              <a:extLst>
                <a:ext uri="{28A0092B-C50C-407E-A947-70E740481C1C}">
                  <a14:useLocalDpi xmlns:a14="http://schemas.microsoft.com/office/drawing/2010/main" val="0"/>
                </a:ext>
              </a:extLst>
            </a:blip>
            <a:srcRect l="51945" t="2312" r="24746" b="70472"/>
            <a:stretch/>
          </p:blipFill>
          <p:spPr bwMode="auto">
            <a:xfrm>
              <a:off x="7349820" y="1635083"/>
              <a:ext cx="1171777" cy="1383262"/>
            </a:xfrm>
            <a:prstGeom prst="rect">
              <a:avLst/>
            </a:prstGeom>
            <a:noFill/>
            <a:ln>
              <a:solidFill>
                <a:srgbClr val="FFC000"/>
              </a:solidFill>
            </a:ln>
            <a:extLst>
              <a:ext uri="{909E8E84-426E-40DD-AFC4-6F175D3DCCD1}">
                <a14:hiddenFill xmlns:a14="http://schemas.microsoft.com/office/drawing/2010/main">
                  <a:solidFill>
                    <a:srgbClr val="FFFFFF"/>
                  </a:solidFill>
                </a14:hiddenFill>
              </a:ext>
            </a:extLst>
          </p:spPr>
        </p:pic>
      </p:grpSp>
      <p:sp>
        <p:nvSpPr>
          <p:cNvPr id="65" name="テキスト ボックス 64"/>
          <p:cNvSpPr txBox="1"/>
          <p:nvPr/>
        </p:nvSpPr>
        <p:spPr>
          <a:xfrm>
            <a:off x="4760111" y="5424596"/>
            <a:ext cx="2757486" cy="830997"/>
          </a:xfrm>
          <a:prstGeom prst="rect">
            <a:avLst/>
          </a:prstGeom>
          <a:noFill/>
        </p:spPr>
        <p:txBody>
          <a:bodyPr wrap="none" rtlCol="0">
            <a:spAutoFit/>
          </a:bodyPr>
          <a:lstStyle/>
          <a:p>
            <a:pPr algn="ct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Closing</a:t>
            </a:r>
          </a:p>
          <a:p>
            <a:pPr algn="ct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Erode(Dilate(</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8" name="テキスト ボックス 67"/>
          <p:cNvSpPr txBox="1"/>
          <p:nvPr/>
        </p:nvSpPr>
        <p:spPr>
          <a:xfrm>
            <a:off x="7662137" y="5424596"/>
            <a:ext cx="3041217" cy="830997"/>
          </a:xfrm>
          <a:prstGeom prst="rect">
            <a:avLst/>
          </a:prstGeom>
          <a:noFill/>
        </p:spPr>
        <p:txBody>
          <a:bodyPr wrap="none" rtlCol="0">
            <a:spAutoFit/>
          </a:bodyPr>
          <a:lstStyle/>
          <a:p>
            <a:pPr algn="ctr"/>
            <a:r>
              <a:rPr lang="en-US" altLang="ja-JP" sz="2400" dirty="0" err="1">
                <a:latin typeface="メイリオ" panose="020B0604030504040204" pitchFamily="50" charset="-128"/>
                <a:ea typeface="メイリオ" panose="020B0604030504040204" pitchFamily="50" charset="-128"/>
                <a:cs typeface="メイリオ" panose="020B0604030504040204" pitchFamily="50" charset="-128"/>
              </a:rPr>
              <a:t>TopHat</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pPr algn="ctr"/>
            <a:r>
              <a:rPr lang="en-US" altLang="ja-JP" sz="2400" i="1" dirty="0">
                <a:latin typeface="メイリオ" panose="020B0604030504040204" pitchFamily="50" charset="-128"/>
                <a:ea typeface="メイリオ" panose="020B0604030504040204" pitchFamily="50" charset="-128"/>
                <a:cs typeface="メイリオ" panose="020B0604030504040204" pitchFamily="50" charset="-128"/>
              </a:rPr>
              <a:t>I</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 - Dilate(Erode(I))</a:t>
            </a: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6" name="グループ化 25"/>
          <p:cNvGrpSpPr/>
          <p:nvPr/>
        </p:nvGrpSpPr>
        <p:grpSpPr>
          <a:xfrm>
            <a:off x="7736675" y="3624754"/>
            <a:ext cx="2806377" cy="1724095"/>
            <a:chOff x="1066468" y="2640325"/>
            <a:chExt cx="6079601" cy="3734998"/>
          </a:xfrm>
        </p:grpSpPr>
        <p:pic>
          <p:nvPicPr>
            <p:cNvPr id="27" name="図 26"/>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161887" y="2640325"/>
              <a:ext cx="2984182" cy="3734998"/>
            </a:xfrm>
            <a:prstGeom prst="rect">
              <a:avLst/>
            </a:prstGeom>
          </p:spPr>
        </p:pic>
        <p:pic>
          <p:nvPicPr>
            <p:cNvPr id="28" name="図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6468" y="2640325"/>
              <a:ext cx="2978303" cy="3727641"/>
            </a:xfrm>
            <a:prstGeom prst="rect">
              <a:avLst/>
            </a:prstGeom>
          </p:spPr>
        </p:pic>
      </p:grpSp>
      <p:grpSp>
        <p:nvGrpSpPr>
          <p:cNvPr id="31" name="グループ化 30"/>
          <p:cNvGrpSpPr/>
          <p:nvPr/>
        </p:nvGrpSpPr>
        <p:grpSpPr>
          <a:xfrm>
            <a:off x="1618386" y="3855770"/>
            <a:ext cx="2918449" cy="1493078"/>
            <a:chOff x="1923829" y="314325"/>
            <a:chExt cx="12287923" cy="6286500"/>
          </a:xfrm>
        </p:grpSpPr>
        <p:pic>
          <p:nvPicPr>
            <p:cNvPr id="32" name="図 31"/>
            <p:cNvPicPr>
              <a:picLocks noChangeAspect="1"/>
            </p:cNvPicPr>
            <p:nvPr/>
          </p:nvPicPr>
          <p:blipFill>
            <a:blip r:embed="rId9"/>
            <a:stretch>
              <a:fillRect/>
            </a:stretch>
          </p:blipFill>
          <p:spPr>
            <a:xfrm>
              <a:off x="1923829" y="319933"/>
              <a:ext cx="6196012" cy="6280888"/>
            </a:xfrm>
            <a:prstGeom prst="rect">
              <a:avLst/>
            </a:prstGeom>
          </p:spPr>
        </p:pic>
        <p:pic>
          <p:nvPicPr>
            <p:cNvPr id="33" name="図 32"/>
            <p:cNvPicPr>
              <a:picLocks noChangeAspect="1"/>
            </p:cNvPicPr>
            <p:nvPr/>
          </p:nvPicPr>
          <p:blipFill>
            <a:blip r:embed="rId10"/>
            <a:stretch>
              <a:fillRect/>
            </a:stretch>
          </p:blipFill>
          <p:spPr>
            <a:xfrm>
              <a:off x="8353878" y="314325"/>
              <a:ext cx="5857874" cy="6286500"/>
            </a:xfrm>
            <a:prstGeom prst="rect">
              <a:avLst/>
            </a:prstGeom>
          </p:spPr>
        </p:pic>
      </p:grpSp>
      <p:grpSp>
        <p:nvGrpSpPr>
          <p:cNvPr id="34" name="グループ化 33"/>
          <p:cNvGrpSpPr/>
          <p:nvPr/>
        </p:nvGrpSpPr>
        <p:grpSpPr>
          <a:xfrm>
            <a:off x="4683881" y="3853386"/>
            <a:ext cx="2871643" cy="1495463"/>
            <a:chOff x="5407621" y="4449950"/>
            <a:chExt cx="3550590" cy="1646690"/>
          </a:xfrm>
        </p:grpSpPr>
        <p:pic>
          <p:nvPicPr>
            <p:cNvPr id="36" name="図 35"/>
            <p:cNvPicPr>
              <a:picLocks noChangeAspect="1"/>
            </p:cNvPicPr>
            <p:nvPr/>
          </p:nvPicPr>
          <p:blipFill>
            <a:blip r:embed="rId11"/>
            <a:stretch>
              <a:fillRect/>
            </a:stretch>
          </p:blipFill>
          <p:spPr>
            <a:xfrm>
              <a:off x="5407621" y="4457001"/>
              <a:ext cx="1718777" cy="1639639"/>
            </a:xfrm>
            <a:prstGeom prst="rect">
              <a:avLst/>
            </a:prstGeom>
          </p:spPr>
        </p:pic>
        <p:pic>
          <p:nvPicPr>
            <p:cNvPr id="37" name="図 36"/>
            <p:cNvPicPr>
              <a:picLocks noChangeAspect="1"/>
            </p:cNvPicPr>
            <p:nvPr/>
          </p:nvPicPr>
          <p:blipFill>
            <a:blip r:embed="rId12"/>
            <a:stretch>
              <a:fillRect/>
            </a:stretch>
          </p:blipFill>
          <p:spPr>
            <a:xfrm>
              <a:off x="7236962" y="4449950"/>
              <a:ext cx="1721249" cy="1637165"/>
            </a:xfrm>
            <a:prstGeom prst="rect">
              <a:avLst/>
            </a:prstGeom>
          </p:spPr>
        </p:pic>
      </p:grpSp>
    </p:spTree>
    <p:extLst>
      <p:ext uri="{BB962C8B-B14F-4D97-AF65-F5344CB8AC3E}">
        <p14:creationId xmlns:p14="http://schemas.microsoft.com/office/powerpoint/2010/main" val="1150280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4A36824-FE50-4FE0-8DF4-DDB17B942E44}"/>
              </a:ext>
            </a:extLst>
          </p:cNvPr>
          <p:cNvSpPr>
            <a:spLocks noGrp="1"/>
          </p:cNvSpPr>
          <p:nvPr>
            <p:ph type="title"/>
          </p:nvPr>
        </p:nvSpPr>
        <p:spPr>
          <a:xfrm>
            <a:off x="457199" y="5460513"/>
            <a:ext cx="11473211" cy="733270"/>
          </a:xfrm>
        </p:spPr>
        <p:txBody>
          <a:bodyPr/>
          <a:lstStyle/>
          <a:p>
            <a:pPr algn="r"/>
            <a:r>
              <a:rPr lang="ja-JP" altLang="en-US" b="1" dirty="0"/>
              <a:t>オプティカルフロー</a:t>
            </a:r>
            <a:endParaRPr kumimoji="1" lang="ja-JP" altLang="en-US" b="1" dirty="0"/>
          </a:p>
        </p:txBody>
      </p:sp>
      <p:sp>
        <p:nvSpPr>
          <p:cNvPr id="3" name="コンテンツ プレースホルダー 2">
            <a:extLst>
              <a:ext uri="{FF2B5EF4-FFF2-40B4-BE49-F238E27FC236}">
                <a16:creationId xmlns:a16="http://schemas.microsoft.com/office/drawing/2014/main" id="{EA1280E5-5DB2-43A0-AED7-0153D3A44921}"/>
              </a:ext>
            </a:extLst>
          </p:cNvPr>
          <p:cNvSpPr>
            <a:spLocks noGrp="1"/>
          </p:cNvSpPr>
          <p:nvPr>
            <p:ph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E091EF2-B705-4329-A7E8-09F18DF6E76A}"/>
              </a:ext>
            </a:extLst>
          </p:cNvPr>
          <p:cNvSpPr>
            <a:spLocks noGrp="1"/>
          </p:cNvSpPr>
          <p:nvPr>
            <p:ph type="sldNum" sz="quarter" idx="12"/>
          </p:nvPr>
        </p:nvSpPr>
        <p:spPr/>
        <p:txBody>
          <a:bodyPr/>
          <a:lstStyle/>
          <a:p>
            <a:fld id="{F35DE295-420C-4265-BE54-AE59FA4027A6}" type="slidenum">
              <a:rPr lang="ja-JP" altLang="en-US" smtClean="0"/>
              <a:pPr/>
              <a:t>37</a:t>
            </a:fld>
            <a:endParaRPr lang="ja-JP" altLang="en-US"/>
          </a:p>
        </p:txBody>
      </p:sp>
    </p:spTree>
    <p:extLst>
      <p:ext uri="{BB962C8B-B14F-4D97-AF65-F5344CB8AC3E}">
        <p14:creationId xmlns:p14="http://schemas.microsoft.com/office/powerpoint/2010/main" val="136203511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9585" y="283483"/>
            <a:ext cx="11473211" cy="733270"/>
          </a:xfrm>
        </p:spPr>
        <p:txBody>
          <a:bodyPr/>
          <a:lstStyle/>
          <a:p>
            <a:r>
              <a:rPr kumimoji="1" lang="ja-JP" altLang="en-US" dirty="0" smtClean="0"/>
              <a:t>オプティカルフロー</a:t>
            </a:r>
            <a:endParaRPr kumimoji="1" lang="ja-JP" altLang="en-US" dirty="0"/>
          </a:p>
        </p:txBody>
      </p:sp>
      <p:sp>
        <p:nvSpPr>
          <p:cNvPr id="3" name="コンテンツ プレースホルダー 2"/>
          <p:cNvSpPr>
            <a:spLocks noGrp="1"/>
          </p:cNvSpPr>
          <p:nvPr>
            <p:ph idx="1"/>
          </p:nvPr>
        </p:nvSpPr>
        <p:spPr>
          <a:xfrm>
            <a:off x="839586" y="1235953"/>
            <a:ext cx="10897986" cy="2287455"/>
          </a:xfrm>
        </p:spPr>
        <p:txBody>
          <a:bodyPr>
            <a:normAutofit/>
          </a:bodyPr>
          <a:lstStyle/>
          <a:p>
            <a:r>
              <a:rPr kumimoji="1" lang="en-US" altLang="ja-JP" sz="2400" dirty="0" smtClean="0">
                <a:latin typeface="游ゴシック" panose="020B0400000000000000" pitchFamily="50" charset="-128"/>
                <a:ea typeface="游ゴシック" panose="020B0400000000000000" pitchFamily="50" charset="-128"/>
              </a:rPr>
              <a:t>2</a:t>
            </a:r>
            <a:r>
              <a:rPr kumimoji="1" lang="ja-JP" altLang="en-US" sz="2400" dirty="0" smtClean="0">
                <a:latin typeface="游ゴシック" panose="020B0400000000000000" pitchFamily="50" charset="-128"/>
                <a:ea typeface="游ゴシック" panose="020B0400000000000000" pitchFamily="50" charset="-128"/>
              </a:rPr>
              <a:t>枚の画像内におけるあ</a:t>
            </a:r>
            <a:r>
              <a:rPr lang="ja-JP" altLang="en-US" sz="2400" dirty="0">
                <a:latin typeface="游ゴシック" panose="020B0400000000000000" pitchFamily="50" charset="-128"/>
                <a:ea typeface="游ゴシック" panose="020B0400000000000000" pitchFamily="50" charset="-128"/>
              </a:rPr>
              <a:t>る</a:t>
            </a:r>
            <a:r>
              <a:rPr kumimoji="1" lang="ja-JP" altLang="en-US" sz="2400" dirty="0" smtClean="0">
                <a:latin typeface="游ゴシック" panose="020B0400000000000000" pitchFamily="50" charset="-128"/>
                <a:ea typeface="游ゴシック" panose="020B0400000000000000" pitchFamily="50" charset="-128"/>
              </a:rPr>
              <a:t>物体の移動量をベクトルとして表現したもの</a:t>
            </a:r>
            <a:endParaRPr kumimoji="1" lang="en-US" altLang="ja-JP" sz="2400" dirty="0" smtClean="0">
              <a:latin typeface="游ゴシック" panose="020B0400000000000000" pitchFamily="50" charset="-128"/>
              <a:ea typeface="游ゴシック" panose="020B0400000000000000" pitchFamily="50" charset="-128"/>
            </a:endParaRPr>
          </a:p>
          <a:p>
            <a:r>
              <a:rPr lang="ja-JP" altLang="en-US" sz="2400" dirty="0">
                <a:latin typeface="游ゴシック" panose="020B0400000000000000" pitchFamily="50" charset="-128"/>
                <a:ea typeface="游ゴシック" panose="020B0400000000000000" pitchFamily="50" charset="-128"/>
              </a:rPr>
              <a:t>動画内の</a:t>
            </a:r>
            <a:r>
              <a:rPr kumimoji="1" lang="en-US" altLang="ja-JP" sz="2400" dirty="0" smtClean="0">
                <a:latin typeface="游ゴシック" panose="020B0400000000000000" pitchFamily="50" charset="-128"/>
                <a:ea typeface="游ゴシック" panose="020B0400000000000000" pitchFamily="50" charset="-128"/>
              </a:rPr>
              <a:t>『</a:t>
            </a:r>
            <a:r>
              <a:rPr kumimoji="1" lang="ja-JP" altLang="en-US" sz="2400" dirty="0" smtClean="0">
                <a:latin typeface="游ゴシック" panose="020B0400000000000000" pitchFamily="50" charset="-128"/>
                <a:ea typeface="游ゴシック" panose="020B0400000000000000" pitchFamily="50" charset="-128"/>
              </a:rPr>
              <a:t>物体追跡</a:t>
            </a:r>
            <a:r>
              <a:rPr lang="en-US" altLang="ja-JP" sz="2400" dirty="0" smtClean="0">
                <a:latin typeface="游ゴシック" panose="020B0400000000000000" pitchFamily="50" charset="-128"/>
                <a:ea typeface="游ゴシック" panose="020B0400000000000000" pitchFamily="50" charset="-128"/>
              </a:rPr>
              <a:t>』</a:t>
            </a:r>
            <a:r>
              <a:rPr lang="ja-JP" altLang="en-US" sz="2400" dirty="0" smtClean="0">
                <a:latin typeface="游ゴシック" panose="020B0400000000000000" pitchFamily="50" charset="-128"/>
                <a:ea typeface="游ゴシック" panose="020B0400000000000000" pitchFamily="50" charset="-128"/>
              </a:rPr>
              <a:t>や</a:t>
            </a:r>
            <a:r>
              <a:rPr lang="en-US" altLang="ja-JP" sz="2400" dirty="0" smtClean="0">
                <a:latin typeface="游ゴシック" panose="020B0400000000000000" pitchFamily="50" charset="-128"/>
                <a:ea typeface="游ゴシック" panose="020B0400000000000000" pitchFamily="50" charset="-128"/>
              </a:rPr>
              <a:t>『</a:t>
            </a:r>
            <a:r>
              <a:rPr kumimoji="1" lang="ja-JP" altLang="en-US" sz="2400" dirty="0" smtClean="0">
                <a:latin typeface="游ゴシック" panose="020B0400000000000000" pitchFamily="50" charset="-128"/>
                <a:ea typeface="游ゴシック" panose="020B0400000000000000" pitchFamily="50" charset="-128"/>
              </a:rPr>
              <a:t>物体の動きの解析</a:t>
            </a:r>
            <a:r>
              <a:rPr kumimoji="1" lang="en-US" altLang="ja-JP" sz="2400" dirty="0" smtClean="0">
                <a:latin typeface="游ゴシック" panose="020B0400000000000000" pitchFamily="50" charset="-128"/>
                <a:ea typeface="游ゴシック" panose="020B0400000000000000" pitchFamily="50" charset="-128"/>
              </a:rPr>
              <a:t>』</a:t>
            </a:r>
            <a:r>
              <a:rPr kumimoji="1" lang="ja-JP" altLang="en-US" sz="2400" dirty="0" smtClean="0">
                <a:latin typeface="游ゴシック" panose="020B0400000000000000" pitchFamily="50" charset="-128"/>
                <a:ea typeface="游ゴシック" panose="020B0400000000000000" pitchFamily="50" charset="-128"/>
              </a:rPr>
              <a:t>などに利用される</a:t>
            </a:r>
            <a:endParaRPr kumimoji="1" lang="en-US" altLang="ja-JP" sz="2400" dirty="0" smtClean="0">
              <a:latin typeface="游ゴシック" panose="020B0400000000000000" pitchFamily="50" charset="-128"/>
              <a:ea typeface="游ゴシック" panose="020B0400000000000000" pitchFamily="50" charset="-128"/>
            </a:endParaRPr>
          </a:p>
          <a:p>
            <a:r>
              <a:rPr lang="ja-JP" altLang="en-US" sz="2400" dirty="0" smtClean="0">
                <a:latin typeface="游ゴシック" panose="020B0400000000000000" pitchFamily="50" charset="-128"/>
                <a:ea typeface="游ゴシック" panose="020B0400000000000000" pitchFamily="50" charset="-128"/>
              </a:rPr>
              <a:t>ブロックマッチング法，</a:t>
            </a:r>
            <a:r>
              <a:rPr lang="en-US" altLang="ja-JP" sz="2400" dirty="0" smtClean="0">
                <a:latin typeface="游ゴシック" panose="020B0400000000000000" pitchFamily="50" charset="-128"/>
                <a:ea typeface="游ゴシック" panose="020B0400000000000000" pitchFamily="50" charset="-128"/>
              </a:rPr>
              <a:t>Lucas-</a:t>
            </a:r>
            <a:r>
              <a:rPr lang="en-US" altLang="ja-JP" sz="2400" dirty="0" err="1" smtClean="0">
                <a:latin typeface="游ゴシック" panose="020B0400000000000000" pitchFamily="50" charset="-128"/>
                <a:ea typeface="游ゴシック" panose="020B0400000000000000" pitchFamily="50" charset="-128"/>
              </a:rPr>
              <a:t>Kanade</a:t>
            </a:r>
            <a:r>
              <a:rPr lang="ja-JP" altLang="en-US" sz="2400" dirty="0" smtClean="0">
                <a:latin typeface="游ゴシック" panose="020B0400000000000000" pitchFamily="50" charset="-128"/>
                <a:ea typeface="游ゴシック" panose="020B0400000000000000" pitchFamily="50" charset="-128"/>
              </a:rPr>
              <a:t>法など</a:t>
            </a:r>
            <a:r>
              <a:rPr lang="en-US" altLang="ja-JP" sz="2400" dirty="0" smtClean="0">
                <a:latin typeface="游ゴシック" panose="020B0400000000000000" pitchFamily="50" charset="-128"/>
                <a:ea typeface="游ゴシック" panose="020B0400000000000000" pitchFamily="50" charset="-128"/>
              </a:rPr>
              <a:t>	</a:t>
            </a:r>
          </a:p>
        </p:txBody>
      </p:sp>
      <p:sp>
        <p:nvSpPr>
          <p:cNvPr id="4" name="スライド番号プレースホルダー 3"/>
          <p:cNvSpPr>
            <a:spLocks noGrp="1"/>
          </p:cNvSpPr>
          <p:nvPr>
            <p:ph type="sldNum" sz="quarter" idx="12"/>
          </p:nvPr>
        </p:nvSpPr>
        <p:spPr/>
        <p:txBody>
          <a:bodyPr/>
          <a:lstStyle/>
          <a:p>
            <a:fld id="{F35DE295-420C-4265-BE54-AE59FA4027A6}" type="slidenum">
              <a:rPr lang="ja-JP" altLang="en-US" smtClean="0"/>
              <a:pPr/>
              <a:t>38</a:t>
            </a:fld>
            <a:endParaRPr lang="ja-JP" altLang="en-US"/>
          </a:p>
        </p:txBody>
      </p:sp>
      <p:sp>
        <p:nvSpPr>
          <p:cNvPr id="5" name="正方形/長方形 4"/>
          <p:cNvSpPr/>
          <p:nvPr/>
        </p:nvSpPr>
        <p:spPr>
          <a:xfrm>
            <a:off x="9627325" y="104503"/>
            <a:ext cx="2564675" cy="28738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OpticalFlowvis.py</a:t>
            </a:r>
            <a:endParaRPr lang="ja-JP" altLang="en-US"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6" name="グループ化 25"/>
          <p:cNvGrpSpPr/>
          <p:nvPr/>
        </p:nvGrpSpPr>
        <p:grpSpPr>
          <a:xfrm>
            <a:off x="967120" y="3319501"/>
            <a:ext cx="1427276" cy="2764361"/>
            <a:chOff x="11737454" y="38685"/>
            <a:chExt cx="2358885" cy="4568708"/>
          </a:xfrm>
        </p:grpSpPr>
        <p:sp>
          <p:nvSpPr>
            <p:cNvPr id="16" name="正方形/長方形 15"/>
            <p:cNvSpPr/>
            <p:nvPr/>
          </p:nvSpPr>
          <p:spPr>
            <a:xfrm>
              <a:off x="11737454" y="38685"/>
              <a:ext cx="2358767" cy="2115719"/>
            </a:xfrm>
            <a:prstGeom prst="rect">
              <a:avLst/>
            </a:prstGeom>
            <a:solidFill>
              <a:schemeClr val="accent1">
                <a:alpha val="2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7" name="グループ化 16"/>
            <p:cNvGrpSpPr/>
            <p:nvPr/>
          </p:nvGrpSpPr>
          <p:grpSpPr>
            <a:xfrm>
              <a:off x="12217593" y="1302709"/>
              <a:ext cx="699247" cy="423867"/>
              <a:chOff x="7383661" y="2842911"/>
              <a:chExt cx="699247" cy="423867"/>
            </a:xfrm>
            <a:solidFill>
              <a:schemeClr val="accent2">
                <a:lumMod val="60000"/>
                <a:lumOff val="40000"/>
              </a:schemeClr>
            </a:solidFill>
          </p:grpSpPr>
          <p:sp>
            <p:nvSpPr>
              <p:cNvPr id="18" name="正方形/長方形 17"/>
              <p:cNvSpPr/>
              <p:nvPr/>
            </p:nvSpPr>
            <p:spPr>
              <a:xfrm>
                <a:off x="7383661" y="3020067"/>
                <a:ext cx="699247" cy="2467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7557971" y="2842911"/>
                <a:ext cx="341081" cy="2524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0" name="正方形/長方形 19"/>
            <p:cNvSpPr/>
            <p:nvPr/>
          </p:nvSpPr>
          <p:spPr>
            <a:xfrm>
              <a:off x="11737572" y="2491674"/>
              <a:ext cx="2358767" cy="2115719"/>
            </a:xfrm>
            <a:prstGeom prst="rect">
              <a:avLst/>
            </a:prstGeom>
            <a:solidFill>
              <a:schemeClr val="accent1">
                <a:alpha val="2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 name="グループ化 20"/>
            <p:cNvGrpSpPr/>
            <p:nvPr/>
          </p:nvGrpSpPr>
          <p:grpSpPr>
            <a:xfrm>
              <a:off x="12983574" y="3465644"/>
              <a:ext cx="699247" cy="423863"/>
              <a:chOff x="5171120" y="5005846"/>
              <a:chExt cx="699247" cy="423863"/>
            </a:xfrm>
            <a:solidFill>
              <a:schemeClr val="accent2">
                <a:lumMod val="60000"/>
                <a:lumOff val="40000"/>
              </a:schemeClr>
            </a:solidFill>
          </p:grpSpPr>
          <p:sp>
            <p:nvSpPr>
              <p:cNvPr id="22" name="正方形/長方形 21"/>
              <p:cNvSpPr/>
              <p:nvPr/>
            </p:nvSpPr>
            <p:spPr>
              <a:xfrm>
                <a:off x="5171120" y="5183000"/>
                <a:ext cx="699247" cy="2467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5345431" y="5005846"/>
                <a:ext cx="341081" cy="2524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33" name="グループ化 32"/>
          <p:cNvGrpSpPr/>
          <p:nvPr/>
        </p:nvGrpSpPr>
        <p:grpSpPr>
          <a:xfrm>
            <a:off x="2790309" y="3615163"/>
            <a:ext cx="3908518" cy="2377105"/>
            <a:chOff x="2098114" y="3863491"/>
            <a:chExt cx="3908518" cy="2377105"/>
          </a:xfrm>
        </p:grpSpPr>
        <p:cxnSp>
          <p:nvCxnSpPr>
            <p:cNvPr id="28" name="直線コネクタ 27"/>
            <p:cNvCxnSpPr/>
            <p:nvPr/>
          </p:nvCxnSpPr>
          <p:spPr>
            <a:xfrm flipV="1">
              <a:off x="2444750" y="4855674"/>
              <a:ext cx="3202316" cy="710382"/>
            </a:xfrm>
            <a:prstGeom prst="line">
              <a:avLst/>
            </a:prstGeom>
            <a:ln>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grpSp>
          <p:nvGrpSpPr>
            <p:cNvPr id="25" name="グループ化 24"/>
            <p:cNvGrpSpPr/>
            <p:nvPr/>
          </p:nvGrpSpPr>
          <p:grpSpPr>
            <a:xfrm>
              <a:off x="3313898" y="3863491"/>
              <a:ext cx="2358767" cy="2115719"/>
              <a:chOff x="4641453" y="3794860"/>
              <a:chExt cx="2358767" cy="2115719"/>
            </a:xfrm>
            <a:scene3d>
              <a:camera prst="isometricLeftDown"/>
              <a:lightRig rig="threePt" dir="t"/>
            </a:scene3d>
          </p:grpSpPr>
          <p:sp>
            <p:nvSpPr>
              <p:cNvPr id="12" name="正方形/長方形 11"/>
              <p:cNvSpPr/>
              <p:nvPr/>
            </p:nvSpPr>
            <p:spPr>
              <a:xfrm>
                <a:off x="4641453" y="3794860"/>
                <a:ext cx="2358767" cy="2115719"/>
              </a:xfrm>
              <a:prstGeom prst="rect">
                <a:avLst/>
              </a:prstGeom>
              <a:solidFill>
                <a:schemeClr val="accent1">
                  <a:alpha val="27000"/>
                </a:schemeClr>
              </a:solidFill>
              <a:sp3d>
                <a:bevelT w="1905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3" name="グループ化 12"/>
              <p:cNvGrpSpPr/>
              <p:nvPr/>
            </p:nvGrpSpPr>
            <p:grpSpPr>
              <a:xfrm>
                <a:off x="5866516" y="4744550"/>
                <a:ext cx="699247" cy="423864"/>
                <a:chOff x="5150181" y="4981566"/>
                <a:chExt cx="699247" cy="423864"/>
              </a:xfrm>
              <a:solidFill>
                <a:schemeClr val="accent2">
                  <a:lumMod val="60000"/>
                  <a:lumOff val="40000"/>
                </a:schemeClr>
              </a:solidFill>
            </p:grpSpPr>
            <p:sp>
              <p:nvSpPr>
                <p:cNvPr id="14" name="正方形/長方形 13"/>
                <p:cNvSpPr/>
                <p:nvPr/>
              </p:nvSpPr>
              <p:spPr>
                <a:xfrm>
                  <a:off x="5150181" y="5158720"/>
                  <a:ext cx="699247" cy="2467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5324492" y="4981566"/>
                  <a:ext cx="341081" cy="2524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24" name="グループ化 23"/>
            <p:cNvGrpSpPr/>
            <p:nvPr/>
          </p:nvGrpSpPr>
          <p:grpSpPr>
            <a:xfrm>
              <a:off x="2098114" y="4124877"/>
              <a:ext cx="2358767" cy="2115719"/>
              <a:chOff x="2012553" y="3794860"/>
              <a:chExt cx="2358767" cy="2115719"/>
            </a:xfrm>
            <a:solidFill>
              <a:schemeClr val="accent1"/>
            </a:solidFill>
            <a:scene3d>
              <a:camera prst="isometricLeftDown"/>
              <a:lightRig rig="threePt" dir="t"/>
            </a:scene3d>
          </p:grpSpPr>
          <p:sp>
            <p:nvSpPr>
              <p:cNvPr id="11" name="正方形/長方形 10"/>
              <p:cNvSpPr/>
              <p:nvPr/>
            </p:nvSpPr>
            <p:spPr>
              <a:xfrm>
                <a:off x="2012553" y="3794860"/>
                <a:ext cx="2358767" cy="2115719"/>
              </a:xfrm>
              <a:prstGeom prst="rect">
                <a:avLst/>
              </a:prstGeom>
              <a:solidFill>
                <a:schemeClr val="accent1">
                  <a:alpha val="37000"/>
                </a:schemeClr>
              </a:solidFill>
              <a:sp3d>
                <a:bevelT w="19050" h="25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 name="グループ化 9"/>
              <p:cNvGrpSpPr/>
              <p:nvPr/>
            </p:nvGrpSpPr>
            <p:grpSpPr>
              <a:xfrm>
                <a:off x="2492690" y="5058884"/>
                <a:ext cx="699247" cy="423864"/>
                <a:chOff x="4754877" y="5295900"/>
                <a:chExt cx="699247" cy="423864"/>
              </a:xfrm>
              <a:grpFill/>
            </p:grpSpPr>
            <p:sp>
              <p:nvSpPr>
                <p:cNvPr id="8" name="正方形/長方形 7"/>
                <p:cNvSpPr/>
                <p:nvPr/>
              </p:nvSpPr>
              <p:spPr>
                <a:xfrm>
                  <a:off x="4754877" y="5473054"/>
                  <a:ext cx="699247" cy="24671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4929188" y="5295900"/>
                  <a:ext cx="341081" cy="252457"/>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32" name="正方形/長方形 31"/>
            <p:cNvSpPr/>
            <p:nvPr/>
          </p:nvSpPr>
          <p:spPr>
            <a:xfrm rot="20706869">
              <a:off x="5360301" y="4858518"/>
              <a:ext cx="646331" cy="369332"/>
            </a:xfrm>
            <a:prstGeom prst="rect">
              <a:avLst/>
            </a:prstGeom>
          </p:spPr>
          <p:txBody>
            <a:bodyPr wrap="none">
              <a:spAutoFit/>
            </a:bodyPr>
            <a:lstStyle/>
            <a:p>
              <a:r>
                <a:rPr lang="ja-JP" altLang="en-US" dirty="0">
                  <a:latin typeface="游ゴシック" panose="020B0400000000000000" pitchFamily="50" charset="-128"/>
                  <a:ea typeface="游ゴシック" panose="020B0400000000000000" pitchFamily="50" charset="-128"/>
                </a:rPr>
                <a:t>時間</a:t>
              </a:r>
              <a:endParaRPr lang="ja-JP" altLang="en-US" dirty="0"/>
            </a:p>
          </p:txBody>
        </p:sp>
      </p:grpSp>
      <p:cxnSp>
        <p:nvCxnSpPr>
          <p:cNvPr id="38" name="直線矢印コネクタ 37"/>
          <p:cNvCxnSpPr/>
          <p:nvPr/>
        </p:nvCxnSpPr>
        <p:spPr>
          <a:xfrm flipV="1">
            <a:off x="3577758" y="5179307"/>
            <a:ext cx="679321" cy="174517"/>
          </a:xfrm>
          <a:prstGeom prst="straightConnector1">
            <a:avLst/>
          </a:prstGeom>
          <a:ln w="19050">
            <a:solidFill>
              <a:srgbClr val="FF0000"/>
            </a:solidFill>
            <a:tailEnd type="stealth" w="lg" len="lg"/>
          </a:ln>
          <a:scene3d>
            <a:camera prst="isometricLeftDown"/>
            <a:lightRig rig="threePt" dir="t"/>
          </a:scene3d>
        </p:spPr>
        <p:style>
          <a:lnRef idx="1">
            <a:schemeClr val="accent1"/>
          </a:lnRef>
          <a:fillRef idx="0">
            <a:schemeClr val="accent1"/>
          </a:fillRef>
          <a:effectRef idx="0">
            <a:schemeClr val="accent1"/>
          </a:effectRef>
          <a:fontRef idx="minor">
            <a:schemeClr val="tx1"/>
          </a:fontRef>
        </p:style>
      </p:cxnSp>
      <p:cxnSp>
        <p:nvCxnSpPr>
          <p:cNvPr id="46" name="直線矢印コネクタ 45"/>
          <p:cNvCxnSpPr/>
          <p:nvPr/>
        </p:nvCxnSpPr>
        <p:spPr>
          <a:xfrm flipV="1">
            <a:off x="1473128" y="4112723"/>
            <a:ext cx="393224" cy="135229"/>
          </a:xfrm>
          <a:prstGeom prst="straightConnector1">
            <a:avLst/>
          </a:prstGeom>
          <a:ln w="190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48" name="正方形/長方形 47"/>
          <p:cNvSpPr/>
          <p:nvPr/>
        </p:nvSpPr>
        <p:spPr>
          <a:xfrm rot="20408100">
            <a:off x="3569773" y="5235856"/>
            <a:ext cx="955711" cy="261610"/>
          </a:xfrm>
          <a:prstGeom prst="rect">
            <a:avLst/>
          </a:prstGeom>
          <a:scene3d>
            <a:camera prst="isometricLeftDown"/>
            <a:lightRig rig="threePt" dir="t"/>
          </a:scene3d>
        </p:spPr>
        <p:txBody>
          <a:bodyPr wrap="none">
            <a:spAutoFit/>
          </a:bodyPr>
          <a:lstStyle/>
          <a:p>
            <a:r>
              <a:rPr lang="en-US" altLang="ja-JP" sz="1100" dirty="0" smtClean="0">
                <a:solidFill>
                  <a:srgbClr val="FF0000"/>
                </a:solidFill>
                <a:latin typeface="游ゴシック" panose="020B0400000000000000" pitchFamily="50" charset="-128"/>
                <a:ea typeface="游ゴシック" panose="020B0400000000000000" pitchFamily="50" charset="-128"/>
              </a:rPr>
              <a:t>Optical flow</a:t>
            </a:r>
            <a:endParaRPr lang="ja-JP" altLang="en-US" sz="1100" dirty="0">
              <a:solidFill>
                <a:srgbClr val="FF0000"/>
              </a:solidFill>
            </a:endParaRPr>
          </a:p>
        </p:txBody>
      </p:sp>
      <p:sp>
        <p:nvSpPr>
          <p:cNvPr id="59" name="正方形/長方形 58"/>
          <p:cNvSpPr/>
          <p:nvPr/>
        </p:nvSpPr>
        <p:spPr>
          <a:xfrm rot="20408100">
            <a:off x="1330402" y="4135340"/>
            <a:ext cx="955711" cy="261610"/>
          </a:xfrm>
          <a:prstGeom prst="rect">
            <a:avLst/>
          </a:prstGeom>
        </p:spPr>
        <p:txBody>
          <a:bodyPr wrap="none">
            <a:spAutoFit/>
          </a:bodyPr>
          <a:lstStyle/>
          <a:p>
            <a:r>
              <a:rPr lang="en-US" altLang="ja-JP" sz="1100" dirty="0" smtClean="0">
                <a:solidFill>
                  <a:srgbClr val="FF0000"/>
                </a:solidFill>
                <a:latin typeface="游ゴシック" panose="020B0400000000000000" pitchFamily="50" charset="-128"/>
                <a:ea typeface="游ゴシック" panose="020B0400000000000000" pitchFamily="50" charset="-128"/>
              </a:rPr>
              <a:t>Optical flow</a:t>
            </a:r>
            <a:endParaRPr lang="ja-JP" altLang="en-US" sz="1100" dirty="0">
              <a:solidFill>
                <a:srgbClr val="FF0000"/>
              </a:solidFill>
            </a:endParaRPr>
          </a:p>
        </p:txBody>
      </p:sp>
      <p:pic>
        <p:nvPicPr>
          <p:cNvPr id="60" name="tk 2021-04-20 15-34-1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270826" y="3274738"/>
            <a:ext cx="4246679" cy="3040236"/>
          </a:xfrm>
          <a:prstGeom prst="rect">
            <a:avLst/>
          </a:prstGeom>
        </p:spPr>
      </p:pic>
    </p:spTree>
    <p:extLst>
      <p:ext uri="{BB962C8B-B14F-4D97-AF65-F5344CB8AC3E}">
        <p14:creationId xmlns:p14="http://schemas.microsoft.com/office/powerpoint/2010/main" val="18655583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0"/>
                                        </p:tgtEl>
                                      </p:cBhvr>
                                    </p:cmd>
                                  </p:childTnLst>
                                </p:cTn>
                              </p:par>
                            </p:childTnLst>
                          </p:cTn>
                        </p:par>
                      </p:childTnLst>
                    </p:cTn>
                  </p:par>
                </p:childTnLst>
              </p:cTn>
              <p:nextCondLst>
                <p:cond evt="onClick" delay="0">
                  <p:tgtEl>
                    <p:spTgt spid="60"/>
                  </p:tgtEl>
                </p:cond>
              </p:nextCondLst>
            </p:seq>
            <p:video>
              <p:cMediaNode vol="80000">
                <p:cTn id="7" fill="hold" display="0">
                  <p:stCondLst>
                    <p:cond delay="indefinite"/>
                  </p:stCondLst>
                </p:cTn>
                <p:tgtEl>
                  <p:spTgt spid="60"/>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ブロックマッチング法</a:t>
            </a:r>
            <a:endParaRPr kumimoji="1" lang="ja-JP" altLang="en-US" dirty="0"/>
          </a:p>
        </p:txBody>
      </p:sp>
      <p:sp>
        <p:nvSpPr>
          <p:cNvPr id="3" name="コンテンツ プレースホルダー 2"/>
          <p:cNvSpPr>
            <a:spLocks noGrp="1"/>
          </p:cNvSpPr>
          <p:nvPr>
            <p:ph idx="1"/>
          </p:nvPr>
        </p:nvSpPr>
        <p:spPr>
          <a:xfrm>
            <a:off x="457200" y="1262080"/>
            <a:ext cx="5569974" cy="4271946"/>
          </a:xfrm>
        </p:spPr>
        <p:txBody>
          <a:bodyPr>
            <a:normAutofit/>
          </a:bodyPr>
          <a:lstStyle/>
          <a:p>
            <a:pPr marL="0" indent="0">
              <a:lnSpc>
                <a:spcPct val="100000"/>
              </a:lnSpc>
              <a:spcBef>
                <a:spcPts val="600"/>
              </a:spcBef>
              <a:buNone/>
            </a:pPr>
            <a:r>
              <a:rPr kumimoji="1" lang="ja-JP" altLang="en-US" sz="2400" dirty="0" smtClean="0">
                <a:latin typeface="游ゴシック" panose="020B0400000000000000" pitchFamily="50" charset="-128"/>
                <a:ea typeface="游ゴシック" panose="020B0400000000000000" pitchFamily="50" charset="-128"/>
              </a:rPr>
              <a:t>テンプレートマッチングにより　　   オプティカルフローを求める手法</a:t>
            </a:r>
            <a:endParaRPr kumimoji="1" lang="en-US" altLang="ja-JP" sz="2400" dirty="0" smtClean="0">
              <a:latin typeface="游ゴシック" panose="020B0400000000000000" pitchFamily="50" charset="-128"/>
              <a:ea typeface="游ゴシック" panose="020B0400000000000000" pitchFamily="50" charset="-128"/>
            </a:endParaRPr>
          </a:p>
          <a:p>
            <a:pPr>
              <a:lnSpc>
                <a:spcPct val="100000"/>
              </a:lnSpc>
              <a:spcBef>
                <a:spcPts val="600"/>
              </a:spcBef>
            </a:pPr>
            <a:endParaRPr lang="en-US" altLang="ja-JP" sz="2400" dirty="0" smtClean="0">
              <a:latin typeface="游ゴシック" panose="020B0400000000000000" pitchFamily="50" charset="-128"/>
              <a:ea typeface="游ゴシック" panose="020B0400000000000000" pitchFamily="50" charset="-128"/>
            </a:endParaRPr>
          </a:p>
          <a:p>
            <a:pPr marL="0" indent="0">
              <a:lnSpc>
                <a:spcPct val="100000"/>
              </a:lnSpc>
              <a:spcBef>
                <a:spcPts val="600"/>
              </a:spcBef>
              <a:buNone/>
            </a:pPr>
            <a:r>
              <a:rPr kumimoji="1" lang="ja-JP" altLang="en-US" sz="2000" b="1" dirty="0" smtClean="0">
                <a:latin typeface="游ゴシック" panose="020B0400000000000000" pitchFamily="50" charset="-128"/>
                <a:ea typeface="游ゴシック" panose="020B0400000000000000" pitchFamily="50" charset="-128"/>
              </a:rPr>
              <a:t>入力</a:t>
            </a:r>
            <a:r>
              <a:rPr kumimoji="1" lang="ja-JP" altLang="en-US" sz="2000" dirty="0" smtClean="0">
                <a:latin typeface="游ゴシック" panose="020B0400000000000000" pitchFamily="50" charset="-128"/>
                <a:ea typeface="游ゴシック" panose="020B0400000000000000" pitchFamily="50" charset="-128"/>
              </a:rPr>
              <a:t> </a:t>
            </a:r>
            <a:r>
              <a:rPr kumimoji="1" lang="en-US" altLang="ja-JP" sz="2000" dirty="0" smtClean="0">
                <a:latin typeface="游ゴシック" panose="020B0400000000000000" pitchFamily="50" charset="-128"/>
                <a:ea typeface="游ゴシック" panose="020B0400000000000000" pitchFamily="50" charset="-128"/>
              </a:rPr>
              <a:t>: </a:t>
            </a:r>
            <a:r>
              <a:rPr kumimoji="1" lang="ja-JP" altLang="en-US" sz="2000" dirty="0" smtClean="0">
                <a:latin typeface="游ゴシック" panose="020B0400000000000000" pitchFamily="50" charset="-128"/>
                <a:ea typeface="游ゴシック" panose="020B0400000000000000" pitchFamily="50" charset="-128"/>
              </a:rPr>
              <a:t>２枚の画像</a:t>
            </a:r>
            <a:r>
              <a:rPr kumimoji="1" lang="en-US" altLang="ja-JP" sz="2000" dirty="0" smtClean="0">
                <a:latin typeface="游ゴシック" panose="020B0400000000000000" pitchFamily="50" charset="-128"/>
                <a:ea typeface="游ゴシック" panose="020B0400000000000000" pitchFamily="50" charset="-128"/>
              </a:rPr>
              <a:t>A</a:t>
            </a:r>
            <a:r>
              <a:rPr kumimoji="1" lang="ja-JP" altLang="en-US" sz="2000" dirty="0" smtClean="0">
                <a:latin typeface="游ゴシック" panose="020B0400000000000000" pitchFamily="50" charset="-128"/>
                <a:ea typeface="游ゴシック" panose="020B0400000000000000" pitchFamily="50" charset="-128"/>
              </a:rPr>
              <a:t>・</a:t>
            </a:r>
            <a:r>
              <a:rPr kumimoji="1" lang="en-US" altLang="ja-JP" sz="2000" dirty="0" smtClean="0">
                <a:latin typeface="游ゴシック" panose="020B0400000000000000" pitchFamily="50" charset="-128"/>
                <a:ea typeface="游ゴシック" panose="020B0400000000000000" pitchFamily="50" charset="-128"/>
              </a:rPr>
              <a:t>B</a:t>
            </a:r>
            <a:r>
              <a:rPr kumimoji="1" lang="ja-JP" altLang="en-US" sz="2000" dirty="0" err="1" smtClean="0">
                <a:latin typeface="游ゴシック" panose="020B0400000000000000" pitchFamily="50" charset="-128"/>
                <a:ea typeface="游ゴシック" panose="020B0400000000000000" pitchFamily="50" charset="-128"/>
              </a:rPr>
              <a:t>、</a:t>
            </a:r>
            <a:r>
              <a:rPr kumimoji="1" lang="ja-JP" altLang="en-US" sz="2000" dirty="0" smtClean="0">
                <a:latin typeface="游ゴシック" panose="020B0400000000000000" pitchFamily="50" charset="-128"/>
                <a:ea typeface="游ゴシック" panose="020B0400000000000000" pitchFamily="50" charset="-128"/>
              </a:rPr>
              <a:t>画像</a:t>
            </a:r>
            <a:r>
              <a:rPr kumimoji="1" lang="en-US" altLang="ja-JP" sz="2000" dirty="0" smtClean="0">
                <a:latin typeface="游ゴシック" panose="020B0400000000000000" pitchFamily="50" charset="-128"/>
                <a:ea typeface="游ゴシック" panose="020B0400000000000000" pitchFamily="50" charset="-128"/>
              </a:rPr>
              <a:t>A</a:t>
            </a:r>
            <a:r>
              <a:rPr kumimoji="1" lang="ja-JP" altLang="en-US" sz="2000" dirty="0" smtClean="0">
                <a:latin typeface="游ゴシック" panose="020B0400000000000000" pitchFamily="50" charset="-128"/>
                <a:ea typeface="游ゴシック" panose="020B0400000000000000" pitchFamily="50" charset="-128"/>
              </a:rPr>
              <a:t>内の</a:t>
            </a:r>
            <a:r>
              <a:rPr lang="ja-JP" altLang="en-US" sz="2000" dirty="0" smtClean="0">
                <a:latin typeface="游ゴシック" panose="020B0400000000000000" pitchFamily="50" charset="-128"/>
                <a:ea typeface="游ゴシック" panose="020B0400000000000000" pitchFamily="50" charset="-128"/>
              </a:rPr>
              <a:t>点</a:t>
            </a:r>
            <a:r>
              <a:rPr lang="en-US" altLang="ja-JP" sz="2000" dirty="0" smtClean="0">
                <a:latin typeface="游ゴシック" panose="020B0400000000000000" pitchFamily="50" charset="-128"/>
                <a:ea typeface="游ゴシック" panose="020B0400000000000000" pitchFamily="50" charset="-128"/>
              </a:rPr>
              <a:t>a</a:t>
            </a:r>
          </a:p>
          <a:p>
            <a:pPr marL="0" indent="0">
              <a:lnSpc>
                <a:spcPct val="100000"/>
              </a:lnSpc>
              <a:spcBef>
                <a:spcPts val="600"/>
              </a:spcBef>
              <a:buNone/>
            </a:pPr>
            <a:r>
              <a:rPr kumimoji="1" lang="ja-JP" altLang="en-US" sz="2000" b="1" dirty="0" smtClean="0">
                <a:latin typeface="游ゴシック" panose="020B0400000000000000" pitchFamily="50" charset="-128"/>
                <a:ea typeface="游ゴシック" panose="020B0400000000000000" pitchFamily="50" charset="-128"/>
              </a:rPr>
              <a:t>出力</a:t>
            </a:r>
            <a:r>
              <a:rPr kumimoji="1" lang="ja-JP" altLang="en-US" sz="2000" dirty="0" smtClean="0">
                <a:latin typeface="游ゴシック" panose="020B0400000000000000" pitchFamily="50" charset="-128"/>
                <a:ea typeface="游ゴシック" panose="020B0400000000000000" pitchFamily="50" charset="-128"/>
              </a:rPr>
              <a:t> </a:t>
            </a:r>
            <a:r>
              <a:rPr kumimoji="1" lang="en-US" altLang="ja-JP" sz="2000" dirty="0" smtClean="0">
                <a:latin typeface="游ゴシック" panose="020B0400000000000000" pitchFamily="50" charset="-128"/>
                <a:ea typeface="游ゴシック" panose="020B0400000000000000" pitchFamily="50" charset="-128"/>
              </a:rPr>
              <a:t>: </a:t>
            </a:r>
            <a:r>
              <a:rPr kumimoji="1" lang="ja-JP" altLang="en-US" sz="2000" dirty="0" smtClean="0">
                <a:latin typeface="游ゴシック" panose="020B0400000000000000" pitchFamily="50" charset="-128"/>
                <a:ea typeface="游ゴシック" panose="020B0400000000000000" pitchFamily="50" charset="-128"/>
              </a:rPr>
              <a:t>点</a:t>
            </a:r>
            <a:r>
              <a:rPr kumimoji="1" lang="en-US" altLang="ja-JP" sz="2000" dirty="0" smtClean="0">
                <a:latin typeface="游ゴシック" panose="020B0400000000000000" pitchFamily="50" charset="-128"/>
                <a:ea typeface="游ゴシック" panose="020B0400000000000000" pitchFamily="50" charset="-128"/>
              </a:rPr>
              <a:t>a</a:t>
            </a:r>
            <a:r>
              <a:rPr kumimoji="1" lang="ja-JP" altLang="en-US" sz="2000" dirty="0" smtClean="0">
                <a:latin typeface="游ゴシック" panose="020B0400000000000000" pitchFamily="50" charset="-128"/>
                <a:ea typeface="游ゴシック" panose="020B0400000000000000" pitchFamily="50" charset="-128"/>
              </a:rPr>
              <a:t>の移動先</a:t>
            </a:r>
            <a:endParaRPr kumimoji="1" lang="en-US" altLang="ja-JP" sz="2000" dirty="0" smtClean="0">
              <a:latin typeface="游ゴシック" panose="020B0400000000000000" pitchFamily="50" charset="-128"/>
              <a:ea typeface="游ゴシック" panose="020B0400000000000000" pitchFamily="50" charset="-128"/>
            </a:endParaRPr>
          </a:p>
          <a:p>
            <a:pPr marL="0" indent="0">
              <a:lnSpc>
                <a:spcPct val="100000"/>
              </a:lnSpc>
              <a:spcBef>
                <a:spcPts val="600"/>
              </a:spcBef>
              <a:buNone/>
            </a:pPr>
            <a:r>
              <a:rPr lang="ja-JP" altLang="en-US" sz="2000" b="1" dirty="0" smtClean="0">
                <a:latin typeface="游ゴシック" panose="020B0400000000000000" pitchFamily="50" charset="-128"/>
                <a:ea typeface="游ゴシック" panose="020B0400000000000000" pitchFamily="50" charset="-128"/>
              </a:rPr>
              <a:t>手法</a:t>
            </a:r>
            <a:r>
              <a:rPr lang="ja-JP" altLang="en-US" sz="2000" dirty="0" smtClean="0">
                <a:latin typeface="游ゴシック" panose="020B0400000000000000" pitchFamily="50" charset="-128"/>
                <a:ea typeface="游ゴシック" panose="020B0400000000000000" pitchFamily="50" charset="-128"/>
              </a:rPr>
              <a:t> </a:t>
            </a:r>
            <a:r>
              <a:rPr lang="en-US" altLang="ja-JP" sz="2000" dirty="0" smtClean="0">
                <a:latin typeface="游ゴシック" panose="020B0400000000000000" pitchFamily="50" charset="-128"/>
                <a:ea typeface="游ゴシック" panose="020B0400000000000000" pitchFamily="50" charset="-128"/>
              </a:rPr>
              <a:t>: </a:t>
            </a:r>
          </a:p>
          <a:p>
            <a:pPr lvl="1">
              <a:lnSpc>
                <a:spcPct val="100000"/>
              </a:lnSpc>
              <a:spcBef>
                <a:spcPts val="600"/>
              </a:spcBef>
            </a:pPr>
            <a:r>
              <a:rPr kumimoji="1" lang="ja-JP" altLang="en-US" sz="1600" dirty="0" smtClean="0">
                <a:latin typeface="游ゴシック" panose="020B0400000000000000" pitchFamily="50" charset="-128"/>
                <a:ea typeface="游ゴシック" panose="020B0400000000000000" pitchFamily="50" charset="-128"/>
              </a:rPr>
              <a:t>点</a:t>
            </a:r>
            <a:r>
              <a:rPr kumimoji="1" lang="en-US" altLang="ja-JP" sz="1600" dirty="0" smtClean="0">
                <a:latin typeface="游ゴシック" panose="020B0400000000000000" pitchFamily="50" charset="-128"/>
                <a:ea typeface="游ゴシック" panose="020B0400000000000000" pitchFamily="50" charset="-128"/>
              </a:rPr>
              <a:t>a</a:t>
            </a:r>
            <a:r>
              <a:rPr kumimoji="1" lang="ja-JP" altLang="en-US" sz="1600" dirty="0" smtClean="0">
                <a:latin typeface="游ゴシック" panose="020B0400000000000000" pitchFamily="50" charset="-128"/>
                <a:ea typeface="游ゴシック" panose="020B0400000000000000" pitchFamily="50" charset="-128"/>
              </a:rPr>
              <a:t>を中心とする窓領域を作成</a:t>
            </a:r>
            <a:endParaRPr kumimoji="1" lang="en-US" altLang="ja-JP" sz="1600" dirty="0" smtClean="0">
              <a:latin typeface="游ゴシック" panose="020B0400000000000000" pitchFamily="50" charset="-128"/>
              <a:ea typeface="游ゴシック" panose="020B0400000000000000" pitchFamily="50" charset="-128"/>
            </a:endParaRPr>
          </a:p>
          <a:p>
            <a:pPr lvl="1">
              <a:lnSpc>
                <a:spcPct val="100000"/>
              </a:lnSpc>
              <a:spcBef>
                <a:spcPts val="600"/>
              </a:spcBef>
            </a:pPr>
            <a:r>
              <a:rPr lang="ja-JP" altLang="en-US" sz="1600" dirty="0">
                <a:latin typeface="游ゴシック" panose="020B0400000000000000" pitchFamily="50" charset="-128"/>
                <a:ea typeface="游ゴシック" panose="020B0400000000000000" pitchFamily="50" charset="-128"/>
              </a:rPr>
              <a:t>窓</a:t>
            </a:r>
            <a:r>
              <a:rPr lang="ja-JP" altLang="en-US" sz="1600" dirty="0" smtClean="0">
                <a:latin typeface="游ゴシック" panose="020B0400000000000000" pitchFamily="50" charset="-128"/>
                <a:ea typeface="游ゴシック" panose="020B0400000000000000" pitchFamily="50" charset="-128"/>
              </a:rPr>
              <a:t>領域をテンプレートとし、画像</a:t>
            </a:r>
            <a:r>
              <a:rPr lang="en-US" altLang="ja-JP" sz="1600" dirty="0" smtClean="0">
                <a:latin typeface="游ゴシック" panose="020B0400000000000000" pitchFamily="50" charset="-128"/>
                <a:ea typeface="游ゴシック" panose="020B0400000000000000" pitchFamily="50" charset="-128"/>
              </a:rPr>
              <a:t>B</a:t>
            </a:r>
            <a:r>
              <a:rPr lang="ja-JP" altLang="en-US" sz="1600" dirty="0" smtClean="0">
                <a:latin typeface="游ゴシック" panose="020B0400000000000000" pitchFamily="50" charset="-128"/>
                <a:ea typeface="游ゴシック" panose="020B0400000000000000" pitchFamily="50" charset="-128"/>
              </a:rPr>
              <a:t>に対し、             テンプレートマッチングを実施</a:t>
            </a:r>
            <a:endParaRPr lang="en-US" altLang="ja-JP" sz="1600" dirty="0" smtClean="0">
              <a:latin typeface="游ゴシック" panose="020B0400000000000000" pitchFamily="50" charset="-128"/>
              <a:ea typeface="游ゴシック" panose="020B0400000000000000" pitchFamily="50" charset="-128"/>
            </a:endParaRPr>
          </a:p>
          <a:p>
            <a:pPr lvl="1">
              <a:lnSpc>
                <a:spcPct val="100000"/>
              </a:lnSpc>
              <a:spcBef>
                <a:spcPts val="600"/>
              </a:spcBef>
            </a:pPr>
            <a:r>
              <a:rPr lang="en-US" altLang="ja-JP" sz="1600" dirty="0" smtClean="0">
                <a:latin typeface="游ゴシック" panose="020B0400000000000000" pitchFamily="50" charset="-128"/>
                <a:ea typeface="游ゴシック" panose="020B0400000000000000" pitchFamily="50" charset="-128"/>
              </a:rPr>
              <a:t>SSD</a:t>
            </a:r>
            <a:r>
              <a:rPr lang="ja-JP" altLang="en-US" sz="1600" dirty="0" smtClean="0">
                <a:latin typeface="游ゴシック" panose="020B0400000000000000" pitchFamily="50" charset="-128"/>
                <a:ea typeface="游ゴシック" panose="020B0400000000000000" pitchFamily="50" charset="-128"/>
              </a:rPr>
              <a:t>が最小となる場所を移動先として決定する</a:t>
            </a:r>
            <a:endParaRPr lang="en-US" altLang="ja-JP" sz="1600" dirty="0" smtClean="0">
              <a:latin typeface="游ゴシック" panose="020B0400000000000000" pitchFamily="50" charset="-128"/>
              <a:ea typeface="游ゴシック" panose="020B0400000000000000" pitchFamily="50" charset="-128"/>
            </a:endParaRPr>
          </a:p>
          <a:p>
            <a:pPr marL="457200" lvl="1" indent="0">
              <a:lnSpc>
                <a:spcPct val="100000"/>
              </a:lnSpc>
              <a:spcBef>
                <a:spcPts val="600"/>
              </a:spcBef>
              <a:buNone/>
            </a:pPr>
            <a:r>
              <a:rPr lang="en-US" altLang="ja-JP" sz="1600" dirty="0" smtClean="0">
                <a:latin typeface="游ゴシック" panose="020B0400000000000000" pitchFamily="50" charset="-128"/>
                <a:ea typeface="游ゴシック" panose="020B0400000000000000" pitchFamily="50" charset="-128"/>
              </a:rPr>
              <a:t>※ </a:t>
            </a:r>
            <a:r>
              <a:rPr lang="ja-JP" altLang="en-US" sz="1600" dirty="0" smtClean="0">
                <a:latin typeface="游ゴシック" panose="020B0400000000000000" pitchFamily="50" charset="-128"/>
                <a:ea typeface="游ゴシック" panose="020B0400000000000000" pitchFamily="50" charset="-128"/>
              </a:rPr>
              <a:t>移動距離が大きくないと仮定できる場合は、点</a:t>
            </a:r>
            <a:r>
              <a:rPr lang="en-US" altLang="ja-JP" sz="1600" dirty="0" smtClean="0">
                <a:latin typeface="游ゴシック" panose="020B0400000000000000" pitchFamily="50" charset="-128"/>
                <a:ea typeface="游ゴシック" panose="020B0400000000000000" pitchFamily="50" charset="-128"/>
              </a:rPr>
              <a:t>a</a:t>
            </a:r>
            <a:r>
              <a:rPr lang="ja-JP" altLang="en-US" sz="1600" dirty="0" smtClean="0">
                <a:latin typeface="游ゴシック" panose="020B0400000000000000" pitchFamily="50" charset="-128"/>
                <a:ea typeface="游ゴシック" panose="020B0400000000000000" pitchFamily="50" charset="-128"/>
              </a:rPr>
              <a:t>の周囲のみでテンプレートマッチングを実施する</a:t>
            </a:r>
            <a:endParaRPr kumimoji="1" lang="ja-JP" altLang="en-US" sz="1600" dirty="0">
              <a:latin typeface="游ゴシック" panose="020B0400000000000000" pitchFamily="50" charset="-128"/>
              <a:ea typeface="游ゴシック" panose="020B0400000000000000" pitchFamily="50" charset="-128"/>
            </a:endParaRPr>
          </a:p>
        </p:txBody>
      </p:sp>
      <p:sp>
        <p:nvSpPr>
          <p:cNvPr id="4" name="スライド番号プレースホルダー 3"/>
          <p:cNvSpPr>
            <a:spLocks noGrp="1"/>
          </p:cNvSpPr>
          <p:nvPr>
            <p:ph type="sldNum" sz="quarter" idx="12"/>
          </p:nvPr>
        </p:nvSpPr>
        <p:spPr/>
        <p:txBody>
          <a:bodyPr/>
          <a:lstStyle/>
          <a:p>
            <a:fld id="{F35DE295-420C-4265-BE54-AE59FA4027A6}" type="slidenum">
              <a:rPr lang="ja-JP" altLang="en-US" smtClean="0"/>
              <a:pPr/>
              <a:t>39</a:t>
            </a:fld>
            <a:endParaRPr lang="ja-JP" altLang="en-US"/>
          </a:p>
        </p:txBody>
      </p:sp>
      <p:pic>
        <p:nvPicPr>
          <p:cNvPr id="5" name="図 4"/>
          <p:cNvPicPr>
            <a:picLocks noChangeAspect="1"/>
          </p:cNvPicPr>
          <p:nvPr/>
        </p:nvPicPr>
        <p:blipFill rotWithShape="1">
          <a:blip r:embed="rId2">
            <a:duotone>
              <a:prstClr val="black"/>
              <a:srgbClr val="D9C3A5">
                <a:tint val="50000"/>
                <a:satMod val="180000"/>
              </a:srgbClr>
            </a:duotone>
          </a:blip>
          <a:srcRect l="26944" t="18877" r="9332" b="10069"/>
          <a:stretch/>
        </p:blipFill>
        <p:spPr>
          <a:xfrm>
            <a:off x="9559893" y="1361141"/>
            <a:ext cx="2553186" cy="2272209"/>
          </a:xfrm>
          <a:prstGeom prst="rect">
            <a:avLst/>
          </a:prstGeom>
        </p:spPr>
      </p:pic>
      <p:pic>
        <p:nvPicPr>
          <p:cNvPr id="8" name="図 7"/>
          <p:cNvPicPr>
            <a:picLocks noChangeAspect="1"/>
          </p:cNvPicPr>
          <p:nvPr/>
        </p:nvPicPr>
        <p:blipFill rotWithShape="1">
          <a:blip r:embed="rId3">
            <a:duotone>
              <a:prstClr val="black"/>
              <a:srgbClr val="D9C3A5">
                <a:tint val="50000"/>
                <a:satMod val="180000"/>
              </a:srgbClr>
            </a:duotone>
          </a:blip>
          <a:srcRect l="13935" t="27983" r="22300" b="894"/>
          <a:stretch/>
        </p:blipFill>
        <p:spPr>
          <a:xfrm>
            <a:off x="6646414" y="1360054"/>
            <a:ext cx="2554867" cy="2274385"/>
          </a:xfrm>
          <a:prstGeom prst="rect">
            <a:avLst/>
          </a:prstGeom>
        </p:spPr>
      </p:pic>
      <p:sp>
        <p:nvSpPr>
          <p:cNvPr id="9" name="正方形/長方形 8"/>
          <p:cNvSpPr/>
          <p:nvPr/>
        </p:nvSpPr>
        <p:spPr>
          <a:xfrm>
            <a:off x="7035314" y="1571625"/>
            <a:ext cx="571500" cy="5715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楕円 9"/>
          <p:cNvSpPr/>
          <p:nvPr/>
        </p:nvSpPr>
        <p:spPr>
          <a:xfrm>
            <a:off x="7289314" y="1833562"/>
            <a:ext cx="60325" cy="6032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7373709" y="780889"/>
            <a:ext cx="385042" cy="523220"/>
          </a:xfrm>
          <a:prstGeom prst="rect">
            <a:avLst/>
          </a:prstGeom>
        </p:spPr>
        <p:txBody>
          <a:bodyPr wrap="none">
            <a:spAutoFit/>
          </a:bodyPr>
          <a:lstStyle/>
          <a:p>
            <a:r>
              <a:rPr lang="en-US" altLang="ja-JP" sz="2800" dirty="0">
                <a:latin typeface="游ゴシック" panose="020B0400000000000000" pitchFamily="50" charset="-128"/>
                <a:ea typeface="游ゴシック" panose="020B0400000000000000" pitchFamily="50" charset="-128"/>
              </a:rPr>
              <a:t>a</a:t>
            </a:r>
            <a:endParaRPr lang="ja-JP" altLang="en-US" sz="2800" dirty="0"/>
          </a:p>
        </p:txBody>
      </p:sp>
      <p:cxnSp>
        <p:nvCxnSpPr>
          <p:cNvPr id="13" name="直線コネクタ 12"/>
          <p:cNvCxnSpPr>
            <a:endCxn id="10" idx="7"/>
          </p:cNvCxnSpPr>
          <p:nvPr/>
        </p:nvCxnSpPr>
        <p:spPr>
          <a:xfrm flipH="1">
            <a:off x="7340805" y="1207294"/>
            <a:ext cx="173934" cy="6351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図 14"/>
          <p:cNvPicPr>
            <a:picLocks noChangeAspect="1"/>
          </p:cNvPicPr>
          <p:nvPr/>
        </p:nvPicPr>
        <p:blipFill rotWithShape="1">
          <a:blip r:embed="rId3">
            <a:duotone>
              <a:prstClr val="black"/>
              <a:srgbClr val="D9C3A5">
                <a:tint val="50000"/>
                <a:satMod val="180000"/>
              </a:srgbClr>
            </a:duotone>
          </a:blip>
          <a:srcRect l="24255" t="36909" r="61287" b="45331"/>
          <a:stretch/>
        </p:blipFill>
        <p:spPr>
          <a:xfrm>
            <a:off x="7731525" y="4092875"/>
            <a:ext cx="1469756" cy="1441150"/>
          </a:xfrm>
          <a:prstGeom prst="rect">
            <a:avLst/>
          </a:prstGeom>
        </p:spPr>
      </p:pic>
      <p:sp>
        <p:nvSpPr>
          <p:cNvPr id="16" name="正方形/長方形 15"/>
          <p:cNvSpPr/>
          <p:nvPr/>
        </p:nvSpPr>
        <p:spPr>
          <a:xfrm>
            <a:off x="7697852" y="5584189"/>
            <a:ext cx="1569660" cy="369332"/>
          </a:xfrm>
          <a:prstGeom prst="rect">
            <a:avLst/>
          </a:prstGeom>
        </p:spPr>
        <p:txBody>
          <a:bodyPr wrap="none">
            <a:spAutoFit/>
          </a:bodyPr>
          <a:lstStyle/>
          <a:p>
            <a:r>
              <a:rPr lang="ja-JP" altLang="en-US" dirty="0">
                <a:latin typeface="游ゴシック" panose="020B0400000000000000" pitchFamily="50" charset="-128"/>
                <a:ea typeface="游ゴシック" panose="020B0400000000000000" pitchFamily="50" charset="-128"/>
              </a:rPr>
              <a:t>テンプレート</a:t>
            </a:r>
            <a:endParaRPr lang="ja-JP" altLang="en-US" dirty="0"/>
          </a:p>
        </p:txBody>
      </p:sp>
      <p:cxnSp>
        <p:nvCxnSpPr>
          <p:cNvPr id="18" name="直線矢印コネクタ 17"/>
          <p:cNvCxnSpPr/>
          <p:nvPr/>
        </p:nvCxnSpPr>
        <p:spPr>
          <a:xfrm>
            <a:off x="10050294" y="1462088"/>
            <a:ext cx="126492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a:off x="10050294" y="1589933"/>
            <a:ext cx="126492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a:off x="10050294" y="1717778"/>
            <a:ext cx="126492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a:off x="10050294" y="1833563"/>
            <a:ext cx="126492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a:off x="10050294" y="1961408"/>
            <a:ext cx="126492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p:nvPr/>
        </p:nvCxnSpPr>
        <p:spPr>
          <a:xfrm>
            <a:off x="10050294" y="2089253"/>
            <a:ext cx="569595"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正方形/長方形 27"/>
          <p:cNvSpPr/>
          <p:nvPr/>
        </p:nvSpPr>
        <p:spPr>
          <a:xfrm>
            <a:off x="10334139" y="1803503"/>
            <a:ext cx="571500" cy="5715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0" name="コンテンツ プレースホルダー 2"/>
          <p:cNvSpPr txBox="1">
            <a:spLocks/>
          </p:cNvSpPr>
          <p:nvPr/>
        </p:nvSpPr>
        <p:spPr>
          <a:xfrm>
            <a:off x="457200" y="6029324"/>
            <a:ext cx="6388100" cy="8286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600"/>
              </a:spcBef>
              <a:buFont typeface="Arial" panose="020B0604020202020204" pitchFamily="34" charset="0"/>
              <a:buNone/>
            </a:pPr>
            <a:r>
              <a:rPr lang="ja-JP" altLang="en-US" sz="2400" dirty="0">
                <a:latin typeface="游ゴシック" panose="020B0400000000000000" pitchFamily="50" charset="-128"/>
                <a:ea typeface="游ゴシック" panose="020B0400000000000000" pitchFamily="50" charset="-128"/>
              </a:rPr>
              <a:t>追跡</a:t>
            </a:r>
            <a:r>
              <a:rPr lang="ja-JP" altLang="en-US" sz="2400" dirty="0" smtClean="0">
                <a:latin typeface="游ゴシック" panose="020B0400000000000000" pitchFamily="50" charset="-128"/>
                <a:ea typeface="游ゴシック" panose="020B0400000000000000" pitchFamily="50" charset="-128"/>
              </a:rPr>
              <a:t>したい点ごとにテンプレートマッチングを実施するため計算量が大きくなる</a:t>
            </a:r>
            <a:endParaRPr lang="ja-JP" altLang="en-US" sz="16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4824086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35242" y="365126"/>
            <a:ext cx="11220961" cy="733270"/>
          </a:xfrm>
        </p:spPr>
        <p:txBody>
          <a:bodyPr>
            <a:normAutofit/>
          </a:bodyPr>
          <a:lstStyle/>
          <a:p>
            <a:r>
              <a:rPr kumimoji="1" lang="en-US" altLang="ja-JP" sz="3600" dirty="0"/>
              <a:t>Contents :</a:t>
            </a:r>
            <a:r>
              <a:rPr lang="ja-JP" altLang="en-US" sz="3600" dirty="0"/>
              <a:t> 画像領域分割</a:t>
            </a:r>
            <a:endParaRPr kumimoji="1" lang="ja-JP" altLang="en-US" sz="3600" dirty="0"/>
          </a:p>
        </p:txBody>
      </p:sp>
      <p:sp>
        <p:nvSpPr>
          <p:cNvPr id="3" name="コンテンツ プレースホルダー 2"/>
          <p:cNvSpPr>
            <a:spLocks noGrp="1"/>
          </p:cNvSpPr>
          <p:nvPr>
            <p:ph idx="1"/>
          </p:nvPr>
        </p:nvSpPr>
        <p:spPr>
          <a:xfrm>
            <a:off x="635243" y="1343722"/>
            <a:ext cx="6210174" cy="5296829"/>
          </a:xfrm>
        </p:spPr>
        <p:txBody>
          <a:bodyPr>
            <a:normAutofit/>
          </a:bodyPr>
          <a:lstStyle/>
          <a:p>
            <a:pPr marL="0" indent="0">
              <a:spcBef>
                <a:spcPts val="600"/>
              </a:spcBef>
              <a:buNone/>
            </a:pPr>
            <a:r>
              <a:rPr lang="ja-JP" altLang="en-US" sz="4800" b="1" dirty="0"/>
              <a:t>動的輪郭モデル</a:t>
            </a:r>
            <a:endParaRPr lang="en-US" altLang="ja-JP" sz="4800" b="1" dirty="0"/>
          </a:p>
          <a:p>
            <a:pPr marL="0" indent="0">
              <a:spcBef>
                <a:spcPts val="600"/>
              </a:spcBef>
              <a:buNone/>
            </a:pPr>
            <a:r>
              <a:rPr lang="en-US" altLang="ja-JP" sz="4800" b="1" dirty="0"/>
              <a:t>Active Contours</a:t>
            </a:r>
          </a:p>
        </p:txBody>
      </p:sp>
      <p:sp>
        <p:nvSpPr>
          <p:cNvPr id="4" name="スライド番号プレースホルダー 3"/>
          <p:cNvSpPr>
            <a:spLocks noGrp="1"/>
          </p:cNvSpPr>
          <p:nvPr>
            <p:ph type="sldNum" sz="quarter" idx="12"/>
          </p:nvPr>
        </p:nvSpPr>
        <p:spPr/>
        <p:txBody>
          <a:bodyPr/>
          <a:lstStyle/>
          <a:p>
            <a:fld id="{F35DE295-420C-4265-BE54-AE59FA4027A6}" type="slidenum">
              <a:rPr lang="ja-JP" altLang="en-US" smtClean="0"/>
              <a:pPr/>
              <a:t>4</a:t>
            </a:fld>
            <a:endParaRPr lang="ja-JP" altLang="en-US"/>
          </a:p>
        </p:txBody>
      </p:sp>
      <p:sp>
        <p:nvSpPr>
          <p:cNvPr id="6" name="テキスト ボックス 5"/>
          <p:cNvSpPr txBox="1"/>
          <p:nvPr/>
        </p:nvSpPr>
        <p:spPr>
          <a:xfrm>
            <a:off x="10238491" y="0"/>
            <a:ext cx="2031325" cy="461665"/>
          </a:xfrm>
          <a:prstGeom prst="rect">
            <a:avLst/>
          </a:prstGeom>
          <a:noFill/>
        </p:spPr>
        <p:txBody>
          <a:bodyPr wrap="none" rtlCol="0">
            <a:spAutoFit/>
          </a:bodyPr>
          <a:lstStyle/>
          <a:p>
            <a:r>
              <a:rPr kumimoji="1" lang="ja-JP" altLang="en-US" sz="2400" dirty="0" smtClean="0">
                <a:solidFill>
                  <a:srgbClr val="FF0000"/>
                </a:solidFill>
              </a:rPr>
              <a:t>概要のみ紹介</a:t>
            </a:r>
            <a:endParaRPr kumimoji="1" lang="ja-JP" altLang="en-US" sz="2400" dirty="0">
              <a:solidFill>
                <a:srgbClr val="FF0000"/>
              </a:solidFill>
            </a:endParaRPr>
          </a:p>
        </p:txBody>
      </p:sp>
    </p:spTree>
    <p:extLst>
      <p:ext uri="{BB962C8B-B14F-4D97-AF65-F5344CB8AC3E}">
        <p14:creationId xmlns:p14="http://schemas.microsoft.com/office/powerpoint/2010/main" val="383410602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4000" dirty="0" smtClean="0"/>
              <a:t>復習</a:t>
            </a:r>
            <a:r>
              <a:rPr kumimoji="1" lang="en-US" altLang="ja-JP" sz="4000" dirty="0" smtClean="0"/>
              <a:t>: </a:t>
            </a:r>
            <a:r>
              <a:rPr lang="ja-JP" altLang="en-US" sz="4000" dirty="0" smtClean="0"/>
              <a:t>連立</a:t>
            </a:r>
            <a:r>
              <a:rPr lang="ja-JP" altLang="en-US" sz="4000" dirty="0"/>
              <a:t>一次</a:t>
            </a:r>
            <a:r>
              <a:rPr lang="ja-JP" altLang="en-US" sz="4000" dirty="0" smtClean="0"/>
              <a:t>方程式の行列を利用した表現</a:t>
            </a:r>
            <a:endParaRPr kumimoji="1" lang="ja-JP" altLang="en-US" sz="4000" dirty="0"/>
          </a:p>
        </p:txBody>
      </p:sp>
      <p:sp>
        <p:nvSpPr>
          <p:cNvPr id="4" name="スライド番号プレースホルダー 3"/>
          <p:cNvSpPr>
            <a:spLocks noGrp="1"/>
          </p:cNvSpPr>
          <p:nvPr>
            <p:ph type="sldNum" sz="quarter" idx="12"/>
          </p:nvPr>
        </p:nvSpPr>
        <p:spPr/>
        <p:txBody>
          <a:bodyPr/>
          <a:lstStyle/>
          <a:p>
            <a:fld id="{F35DE295-420C-4265-BE54-AE59FA4027A6}" type="slidenum">
              <a:rPr lang="ja-JP" altLang="en-US" smtClean="0"/>
              <a:pPr/>
              <a:t>40</a:t>
            </a:fld>
            <a:endParaRPr lang="ja-JP" altLang="en-US"/>
          </a:p>
        </p:txBody>
      </p:sp>
      <p:sp>
        <p:nvSpPr>
          <p:cNvPr id="6" name="正方形/長方形 5"/>
          <p:cNvSpPr/>
          <p:nvPr/>
        </p:nvSpPr>
        <p:spPr>
          <a:xfrm>
            <a:off x="634534" y="1435457"/>
            <a:ext cx="4528804" cy="461665"/>
          </a:xfrm>
          <a:prstGeom prst="rect">
            <a:avLst/>
          </a:prstGeom>
        </p:spPr>
        <p:txBody>
          <a:bodyPr wrap="none">
            <a:spAutoFit/>
          </a:bodyPr>
          <a:lstStyle/>
          <a:p>
            <a:r>
              <a:rPr lang="en-US" altLang="ja-JP" sz="2400" dirty="0" smtClean="0">
                <a:latin typeface="游ゴシック" panose="020B0400000000000000" pitchFamily="50" charset="-128"/>
                <a:ea typeface="游ゴシック" panose="020B0400000000000000" pitchFamily="50" charset="-128"/>
              </a:rPr>
              <a:t>2</a:t>
            </a:r>
            <a:r>
              <a:rPr lang="ja-JP" altLang="en-US" sz="2400" dirty="0" smtClean="0">
                <a:latin typeface="游ゴシック" panose="020B0400000000000000" pitchFamily="50" charset="-128"/>
                <a:ea typeface="游ゴシック" panose="020B0400000000000000" pitchFamily="50" charset="-128"/>
              </a:rPr>
              <a:t>変数の連立</a:t>
            </a:r>
            <a:r>
              <a:rPr lang="en-US" altLang="ja-JP" sz="2400" dirty="0" smtClean="0">
                <a:latin typeface="游ゴシック" panose="020B0400000000000000" pitchFamily="50" charset="-128"/>
                <a:ea typeface="游ゴシック" panose="020B0400000000000000" pitchFamily="50" charset="-128"/>
              </a:rPr>
              <a:t>1</a:t>
            </a:r>
            <a:r>
              <a:rPr lang="ja-JP" altLang="en-US" sz="2400" dirty="0" smtClean="0">
                <a:latin typeface="游ゴシック" panose="020B0400000000000000" pitchFamily="50" charset="-128"/>
                <a:ea typeface="游ゴシック" panose="020B0400000000000000" pitchFamily="50" charset="-128"/>
              </a:rPr>
              <a:t>次方程式を考える</a:t>
            </a:r>
            <a:endParaRPr lang="ja-JP" altLang="en-US" sz="2400" dirty="0">
              <a:latin typeface="游ゴシック" panose="020B0400000000000000" pitchFamily="50" charset="-128"/>
              <a:ea typeface="游ゴシック" panose="020B0400000000000000" pitchFamily="50" charset="-128"/>
            </a:endParaRPr>
          </a:p>
        </p:txBody>
      </p:sp>
      <mc:AlternateContent xmlns:mc="http://schemas.openxmlformats.org/markup-compatibility/2006" xmlns:a14="http://schemas.microsoft.com/office/drawing/2010/main">
        <mc:Choice Requires="a14">
          <p:sp>
            <p:nvSpPr>
              <p:cNvPr id="10" name="テキスト ボックス 9"/>
              <p:cNvSpPr txBox="1"/>
              <p:nvPr/>
            </p:nvSpPr>
            <p:spPr>
              <a:xfrm>
                <a:off x="759314" y="2516884"/>
                <a:ext cx="2544992" cy="10340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m>
                        <m:mPr>
                          <m:mcs>
                            <m:mc>
                              <m:mcPr>
                                <m:count m:val="1"/>
                                <m:mcJc m:val="center"/>
                              </m:mcPr>
                            </m:mc>
                          </m:mcs>
                          <m:ctrlPr>
                            <a:rPr kumimoji="1" lang="en-US" altLang="ja-JP" sz="3600" i="1" smtClean="0">
                              <a:latin typeface="Cambria Math" panose="02040503050406030204" pitchFamily="18" charset="0"/>
                            </a:rPr>
                          </m:ctrlPr>
                        </m:mPr>
                        <m:mr>
                          <m:e>
                            <m:r>
                              <m:rPr>
                                <m:brk m:alnAt="7"/>
                              </m:rPr>
                              <a:rPr kumimoji="1" lang="en-US" altLang="ja-JP" sz="3600" b="0" i="1" smtClean="0">
                                <a:latin typeface="Cambria Math" panose="02040503050406030204" pitchFamily="18" charset="0"/>
                              </a:rPr>
                              <m:t>1</m:t>
                            </m:r>
                            <m:r>
                              <a:rPr kumimoji="1" lang="en-US" altLang="ja-JP" sz="3600" b="0" i="1" smtClean="0">
                                <a:latin typeface="Cambria Math" panose="02040503050406030204" pitchFamily="18" charset="0"/>
                              </a:rPr>
                              <m:t>𝑥</m:t>
                            </m:r>
                            <m:r>
                              <a:rPr kumimoji="1" lang="en-US" altLang="ja-JP" sz="3600" b="0" i="1" smtClean="0">
                                <a:latin typeface="Cambria Math" panose="02040503050406030204" pitchFamily="18" charset="0"/>
                              </a:rPr>
                              <m:t>+2</m:t>
                            </m:r>
                            <m:r>
                              <a:rPr kumimoji="1" lang="en-US" altLang="ja-JP" sz="3600" b="0" i="1" smtClean="0">
                                <a:latin typeface="Cambria Math" panose="02040503050406030204" pitchFamily="18" charset="0"/>
                              </a:rPr>
                              <m:t>𝑦</m:t>
                            </m:r>
                            <m:r>
                              <a:rPr kumimoji="1" lang="en-US" altLang="ja-JP" sz="3600" b="0" i="1" smtClean="0">
                                <a:latin typeface="Cambria Math" panose="02040503050406030204" pitchFamily="18" charset="0"/>
                              </a:rPr>
                              <m:t>=1</m:t>
                            </m:r>
                          </m:e>
                        </m:mr>
                        <m:mr>
                          <m:e>
                            <m:r>
                              <a:rPr kumimoji="1" lang="en-US" altLang="ja-JP" sz="3600" b="0" i="1" smtClean="0">
                                <a:latin typeface="Cambria Math" panose="02040503050406030204" pitchFamily="18" charset="0"/>
                              </a:rPr>
                              <m:t>3</m:t>
                            </m:r>
                            <m:r>
                              <a:rPr kumimoji="1" lang="en-US" altLang="ja-JP" sz="3600" b="0" i="1" smtClean="0">
                                <a:latin typeface="Cambria Math" panose="02040503050406030204" pitchFamily="18" charset="0"/>
                              </a:rPr>
                              <m:t>𝑥</m:t>
                            </m:r>
                            <m:r>
                              <a:rPr kumimoji="1" lang="en-US" altLang="ja-JP" sz="3600" b="0" i="1" smtClean="0">
                                <a:latin typeface="Cambria Math" panose="02040503050406030204" pitchFamily="18" charset="0"/>
                              </a:rPr>
                              <m:t>+4</m:t>
                            </m:r>
                            <m:r>
                              <a:rPr kumimoji="1" lang="en-US" altLang="ja-JP" sz="3600" b="0" i="1" smtClean="0">
                                <a:latin typeface="Cambria Math" panose="02040503050406030204" pitchFamily="18" charset="0"/>
                              </a:rPr>
                              <m:t>𝑦</m:t>
                            </m:r>
                            <m:r>
                              <a:rPr kumimoji="1" lang="en-US" altLang="ja-JP" sz="3600" b="0" i="1" smtClean="0">
                                <a:latin typeface="Cambria Math" panose="02040503050406030204" pitchFamily="18" charset="0"/>
                              </a:rPr>
                              <m:t>=2</m:t>
                            </m:r>
                          </m:e>
                        </m:mr>
                      </m:m>
                    </m:oMath>
                  </m:oMathPara>
                </a14:m>
                <a:endParaRPr kumimoji="1" lang="ja-JP" altLang="en-US" sz="3600" dirty="0"/>
              </a:p>
            </p:txBody>
          </p:sp>
        </mc:Choice>
        <mc:Fallback xmlns="">
          <p:sp>
            <p:nvSpPr>
              <p:cNvPr id="10" name="テキスト ボックス 9"/>
              <p:cNvSpPr txBox="1">
                <a:spLocks noRot="1" noChangeAspect="1" noMove="1" noResize="1" noEditPoints="1" noAdjustHandles="1" noChangeArrowheads="1" noChangeShapeType="1" noTextEdit="1"/>
              </p:cNvSpPr>
              <p:nvPr/>
            </p:nvSpPr>
            <p:spPr>
              <a:xfrm>
                <a:off x="759314" y="2516884"/>
                <a:ext cx="2544992" cy="1034066"/>
              </a:xfrm>
              <a:prstGeom prst="rect">
                <a:avLst/>
              </a:prstGeom>
              <a:blipFill>
                <a:blip r:embed="rId2"/>
                <a:stretch>
                  <a:fillRect/>
                </a:stretch>
              </a:blipFill>
            </p:spPr>
            <p:txBody>
              <a:bodyPr/>
              <a:lstStyle/>
              <a:p>
                <a:r>
                  <a:rPr lang="ja-JP" altLang="en-US">
                    <a:noFill/>
                  </a:rPr>
                  <a:t> </a:t>
                </a:r>
              </a:p>
            </p:txBody>
          </p:sp>
        </mc:Fallback>
      </mc:AlternateContent>
      <p:grpSp>
        <p:nvGrpSpPr>
          <p:cNvPr id="16" name="グループ化 15"/>
          <p:cNvGrpSpPr/>
          <p:nvPr/>
        </p:nvGrpSpPr>
        <p:grpSpPr>
          <a:xfrm>
            <a:off x="3944221" y="2105420"/>
            <a:ext cx="6328208" cy="1388201"/>
            <a:chOff x="3944221" y="2105420"/>
            <a:chExt cx="6328208" cy="1388201"/>
          </a:xfrm>
        </p:grpSpPr>
        <p:sp>
          <p:nvSpPr>
            <p:cNvPr id="7" name="右矢印 6"/>
            <p:cNvSpPr/>
            <p:nvPr/>
          </p:nvSpPr>
          <p:spPr>
            <a:xfrm>
              <a:off x="3944221" y="2627230"/>
              <a:ext cx="835742" cy="8062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8" name="テキスト ボックス 7"/>
                <p:cNvSpPr txBox="1"/>
                <p:nvPr/>
              </p:nvSpPr>
              <p:spPr>
                <a:xfrm>
                  <a:off x="5299963" y="2567085"/>
                  <a:ext cx="3632598" cy="92653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kumimoji="1" lang="en-US" altLang="ja-JP" sz="3600" b="0" i="1" smtClean="0">
                                <a:latin typeface="Cambria Math" panose="02040503050406030204" pitchFamily="18" charset="0"/>
                              </a:rPr>
                            </m:ctrlPr>
                          </m:dPr>
                          <m:e>
                            <m:m>
                              <m:mPr>
                                <m:mcs>
                                  <m:mc>
                                    <m:mcPr>
                                      <m:count m:val="2"/>
                                      <m:mcJc m:val="center"/>
                                    </m:mcPr>
                                  </m:mc>
                                </m:mcs>
                                <m:ctrlPr>
                                  <a:rPr kumimoji="1" lang="en-US" altLang="ja-JP" sz="3600" b="0" i="1" smtClean="0">
                                    <a:latin typeface="Cambria Math" panose="02040503050406030204" pitchFamily="18" charset="0"/>
                                  </a:rPr>
                                </m:ctrlPr>
                              </m:mPr>
                              <m:mr>
                                <m:e>
                                  <m:r>
                                    <m:rPr>
                                      <m:brk m:alnAt="7"/>
                                    </m:rPr>
                                    <a:rPr kumimoji="1" lang="en-US" altLang="ja-JP" sz="3600" b="0" i="1" smtClean="0">
                                      <a:latin typeface="Cambria Math" panose="02040503050406030204" pitchFamily="18" charset="0"/>
                                    </a:rPr>
                                    <m:t>1</m:t>
                                  </m:r>
                                </m:e>
                                <m:e>
                                  <m:r>
                                    <a:rPr kumimoji="1" lang="en-US" altLang="ja-JP" sz="3600" b="0" i="1" smtClean="0">
                                      <a:latin typeface="Cambria Math" panose="02040503050406030204" pitchFamily="18" charset="0"/>
                                    </a:rPr>
                                    <m:t>2</m:t>
                                  </m:r>
                                </m:e>
                              </m:mr>
                              <m:mr>
                                <m:e>
                                  <m:r>
                                    <a:rPr kumimoji="1" lang="en-US" altLang="ja-JP" sz="3600" b="0" i="1" smtClean="0">
                                      <a:latin typeface="Cambria Math" panose="02040503050406030204" pitchFamily="18" charset="0"/>
                                    </a:rPr>
                                    <m:t>3</m:t>
                                  </m:r>
                                </m:e>
                                <m:e>
                                  <m:r>
                                    <a:rPr kumimoji="1" lang="en-US" altLang="ja-JP" sz="3600" b="0" i="1" smtClean="0">
                                      <a:latin typeface="Cambria Math" panose="02040503050406030204" pitchFamily="18" charset="0"/>
                                    </a:rPr>
                                    <m:t>4</m:t>
                                  </m:r>
                                </m:e>
                              </m:mr>
                            </m:m>
                          </m:e>
                        </m:d>
                        <m:d>
                          <m:dPr>
                            <m:ctrlPr>
                              <a:rPr kumimoji="1" lang="en-US" altLang="ja-JP" sz="3600" b="0" i="1" smtClean="0">
                                <a:latin typeface="Cambria Math" panose="02040503050406030204" pitchFamily="18" charset="0"/>
                              </a:rPr>
                            </m:ctrlPr>
                          </m:dPr>
                          <m:e>
                            <m:m>
                              <m:mPr>
                                <m:mcs>
                                  <m:mc>
                                    <m:mcPr>
                                      <m:count m:val="1"/>
                                      <m:mcJc m:val="center"/>
                                    </m:mcPr>
                                  </m:mc>
                                </m:mcs>
                                <m:ctrlPr>
                                  <a:rPr kumimoji="1" lang="en-US" altLang="ja-JP" sz="3600" b="0" i="1" smtClean="0">
                                    <a:latin typeface="Cambria Math" panose="02040503050406030204" pitchFamily="18" charset="0"/>
                                  </a:rPr>
                                </m:ctrlPr>
                              </m:mPr>
                              <m:mr>
                                <m:e>
                                  <m:r>
                                    <m:rPr>
                                      <m:brk m:alnAt="7"/>
                                    </m:rPr>
                                    <a:rPr kumimoji="1" lang="en-US" altLang="ja-JP" sz="3600" b="0" i="1" smtClean="0">
                                      <a:latin typeface="Cambria Math" panose="02040503050406030204" pitchFamily="18" charset="0"/>
                                    </a:rPr>
                                    <m:t>𝑥</m:t>
                                  </m:r>
                                </m:e>
                              </m:mr>
                              <m:mr>
                                <m:e>
                                  <m:r>
                                    <a:rPr kumimoji="1" lang="en-US" altLang="ja-JP" sz="3600" b="0" i="1" smtClean="0">
                                      <a:latin typeface="Cambria Math" panose="02040503050406030204" pitchFamily="18" charset="0"/>
                                    </a:rPr>
                                    <m:t>𝑦</m:t>
                                  </m:r>
                                </m:e>
                              </m:mr>
                            </m:m>
                          </m:e>
                        </m:d>
                        <m:r>
                          <a:rPr kumimoji="1" lang="en-US" altLang="ja-JP" sz="3600" b="0" i="1" smtClean="0">
                            <a:latin typeface="Cambria Math" panose="02040503050406030204" pitchFamily="18" charset="0"/>
                          </a:rPr>
                          <m:t>=</m:t>
                        </m:r>
                        <m:d>
                          <m:dPr>
                            <m:ctrlPr>
                              <a:rPr kumimoji="1" lang="en-US" altLang="ja-JP" sz="3600" b="0" i="1" smtClean="0">
                                <a:latin typeface="Cambria Math" panose="02040503050406030204" pitchFamily="18" charset="0"/>
                              </a:rPr>
                            </m:ctrlPr>
                          </m:dPr>
                          <m:e>
                            <m:m>
                              <m:mPr>
                                <m:mcs>
                                  <m:mc>
                                    <m:mcPr>
                                      <m:count m:val="1"/>
                                      <m:mcJc m:val="center"/>
                                    </m:mcPr>
                                  </m:mc>
                                </m:mcs>
                                <m:ctrlPr>
                                  <a:rPr kumimoji="1" lang="en-US" altLang="ja-JP" sz="3600" b="0" i="1" smtClean="0">
                                    <a:latin typeface="Cambria Math" panose="02040503050406030204" pitchFamily="18" charset="0"/>
                                  </a:rPr>
                                </m:ctrlPr>
                              </m:mPr>
                              <m:mr>
                                <m:e>
                                  <m:r>
                                    <m:rPr>
                                      <m:brk m:alnAt="7"/>
                                    </m:rPr>
                                    <a:rPr kumimoji="1" lang="en-US" altLang="ja-JP" sz="3600" b="0" i="1" smtClean="0">
                                      <a:latin typeface="Cambria Math" panose="02040503050406030204" pitchFamily="18" charset="0"/>
                                    </a:rPr>
                                    <m:t>1</m:t>
                                  </m:r>
                                </m:e>
                              </m:mr>
                              <m:mr>
                                <m:e>
                                  <m:r>
                                    <a:rPr kumimoji="1" lang="en-US" altLang="ja-JP" sz="3600" b="0" i="1" smtClean="0">
                                      <a:latin typeface="Cambria Math" panose="02040503050406030204" pitchFamily="18" charset="0"/>
                                    </a:rPr>
                                    <m:t>2</m:t>
                                  </m:r>
                                </m:e>
                              </m:mr>
                            </m:m>
                          </m:e>
                        </m:d>
                      </m:oMath>
                    </m:oMathPara>
                  </a14:m>
                  <a:endParaRPr kumimoji="1" lang="ja-JP" altLang="en-US" sz="3600" dirty="0"/>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a:off x="5299963" y="2567085"/>
                  <a:ext cx="3632598" cy="926536"/>
                </a:xfrm>
                <a:prstGeom prst="rect">
                  <a:avLst/>
                </a:prstGeom>
                <a:blipFill>
                  <a:blip r:embed="rId3"/>
                  <a:stretch>
                    <a:fillRect/>
                  </a:stretch>
                </a:blipFill>
              </p:spPr>
              <p:txBody>
                <a:bodyPr/>
                <a:lstStyle/>
                <a:p>
                  <a:r>
                    <a:rPr lang="ja-JP" altLang="en-US">
                      <a:noFill/>
                    </a:rPr>
                    <a:t> </a:t>
                  </a:r>
                </a:p>
              </p:txBody>
            </p:sp>
          </mc:Fallback>
        </mc:AlternateContent>
        <p:sp>
          <p:nvSpPr>
            <p:cNvPr id="11" name="正方形/長方形 10"/>
            <p:cNvSpPr/>
            <p:nvPr/>
          </p:nvSpPr>
          <p:spPr>
            <a:xfrm>
              <a:off x="5163338" y="2105420"/>
              <a:ext cx="5109091" cy="461665"/>
            </a:xfrm>
            <a:prstGeom prst="rect">
              <a:avLst/>
            </a:prstGeom>
          </p:spPr>
          <p:txBody>
            <a:bodyPr wrap="none">
              <a:spAutoFit/>
            </a:bodyPr>
            <a:lstStyle/>
            <a:p>
              <a:r>
                <a:rPr lang="ja-JP" altLang="en-US" sz="2400" dirty="0" smtClean="0">
                  <a:latin typeface="游ゴシック" panose="020B0400000000000000" pitchFamily="50" charset="-128"/>
                  <a:ea typeface="游ゴシック" panose="020B0400000000000000" pitchFamily="50" charset="-128"/>
                </a:rPr>
                <a:t>行列</a:t>
              </a:r>
              <a:r>
                <a:rPr lang="ja-JP" altLang="en-US" sz="2400" dirty="0">
                  <a:latin typeface="游ゴシック" panose="020B0400000000000000" pitchFamily="50" charset="-128"/>
                  <a:ea typeface="游ゴシック" panose="020B0400000000000000" pitchFamily="50" charset="-128"/>
                </a:rPr>
                <a:t>を</a:t>
              </a:r>
              <a:r>
                <a:rPr lang="ja-JP" altLang="en-US" sz="2400" dirty="0" smtClean="0">
                  <a:latin typeface="游ゴシック" panose="020B0400000000000000" pitchFamily="50" charset="-128"/>
                  <a:ea typeface="游ゴシック" panose="020B0400000000000000" pitchFamily="50" charset="-128"/>
                </a:rPr>
                <a:t>使って以下の通り書き表せる</a:t>
              </a:r>
              <a:endParaRPr lang="ja-JP" altLang="en-US" sz="2400" dirty="0">
                <a:latin typeface="游ゴシック" panose="020B0400000000000000" pitchFamily="50" charset="-128"/>
                <a:ea typeface="游ゴシック" panose="020B0400000000000000" pitchFamily="50" charset="-128"/>
              </a:endParaRPr>
            </a:p>
          </p:txBody>
        </p:sp>
      </p:grpSp>
      <p:grpSp>
        <p:nvGrpSpPr>
          <p:cNvPr id="17" name="グループ化 16"/>
          <p:cNvGrpSpPr/>
          <p:nvPr/>
        </p:nvGrpSpPr>
        <p:grpSpPr>
          <a:xfrm>
            <a:off x="3944221" y="3773227"/>
            <a:ext cx="7251538" cy="2602173"/>
            <a:chOff x="3944221" y="3773227"/>
            <a:chExt cx="7251538" cy="2602173"/>
          </a:xfrm>
        </p:grpSpPr>
        <p:sp>
          <p:nvSpPr>
            <p:cNvPr id="12" name="右矢印 11"/>
            <p:cNvSpPr/>
            <p:nvPr/>
          </p:nvSpPr>
          <p:spPr>
            <a:xfrm>
              <a:off x="3944221" y="4295037"/>
              <a:ext cx="835742" cy="8062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3" name="テキスト ボックス 12"/>
                <p:cNvSpPr txBox="1"/>
                <p:nvPr/>
              </p:nvSpPr>
              <p:spPr>
                <a:xfrm>
                  <a:off x="5299963" y="4234892"/>
                  <a:ext cx="4092594" cy="10334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kumimoji="1" lang="en-US" altLang="ja-JP" sz="3600" b="0" i="1" smtClean="0">
                                <a:latin typeface="Cambria Math" panose="02040503050406030204" pitchFamily="18" charset="0"/>
                              </a:rPr>
                            </m:ctrlPr>
                          </m:dPr>
                          <m:e>
                            <m:m>
                              <m:mPr>
                                <m:mcs>
                                  <m:mc>
                                    <m:mcPr>
                                      <m:count m:val="1"/>
                                      <m:mcJc m:val="center"/>
                                    </m:mcPr>
                                  </m:mc>
                                </m:mcs>
                                <m:ctrlPr>
                                  <a:rPr kumimoji="1" lang="en-US" altLang="ja-JP" sz="3600" b="0" i="1" smtClean="0">
                                    <a:latin typeface="Cambria Math" panose="02040503050406030204" pitchFamily="18" charset="0"/>
                                  </a:rPr>
                                </m:ctrlPr>
                              </m:mPr>
                              <m:mr>
                                <m:e>
                                  <m:r>
                                    <m:rPr>
                                      <m:brk m:alnAt="7"/>
                                    </m:rPr>
                                    <a:rPr kumimoji="1" lang="en-US" altLang="ja-JP" sz="3600" b="0" i="1" smtClean="0">
                                      <a:latin typeface="Cambria Math" panose="02040503050406030204" pitchFamily="18" charset="0"/>
                                    </a:rPr>
                                    <m:t>𝑥</m:t>
                                  </m:r>
                                </m:e>
                              </m:mr>
                              <m:mr>
                                <m:e>
                                  <m:r>
                                    <a:rPr kumimoji="1" lang="en-US" altLang="ja-JP" sz="3600" b="0" i="1" smtClean="0">
                                      <a:latin typeface="Cambria Math" panose="02040503050406030204" pitchFamily="18" charset="0"/>
                                    </a:rPr>
                                    <m:t>𝑦</m:t>
                                  </m:r>
                                </m:e>
                              </m:mr>
                            </m:m>
                          </m:e>
                        </m:d>
                        <m:r>
                          <a:rPr kumimoji="1" lang="en-US" altLang="ja-JP" sz="3600" b="0" i="1" smtClean="0">
                            <a:latin typeface="Cambria Math" panose="02040503050406030204" pitchFamily="18" charset="0"/>
                          </a:rPr>
                          <m:t>=</m:t>
                        </m:r>
                        <m:sSup>
                          <m:sSupPr>
                            <m:ctrlPr>
                              <a:rPr lang="en-US" altLang="ja-JP" sz="3600" b="0" i="1" smtClean="0">
                                <a:latin typeface="Cambria Math" panose="02040503050406030204" pitchFamily="18" charset="0"/>
                              </a:rPr>
                            </m:ctrlPr>
                          </m:sSupPr>
                          <m:e>
                            <m:d>
                              <m:dPr>
                                <m:ctrlPr>
                                  <a:rPr lang="en-US" altLang="ja-JP" sz="3600" i="1">
                                    <a:latin typeface="Cambria Math" panose="02040503050406030204" pitchFamily="18" charset="0"/>
                                  </a:rPr>
                                </m:ctrlPr>
                              </m:dPr>
                              <m:e>
                                <m:m>
                                  <m:mPr>
                                    <m:mcs>
                                      <m:mc>
                                        <m:mcPr>
                                          <m:count m:val="2"/>
                                          <m:mcJc m:val="center"/>
                                        </m:mcPr>
                                      </m:mc>
                                    </m:mcs>
                                    <m:ctrlPr>
                                      <a:rPr lang="en-US" altLang="ja-JP" sz="3600" i="1">
                                        <a:latin typeface="Cambria Math" panose="02040503050406030204" pitchFamily="18" charset="0"/>
                                      </a:rPr>
                                    </m:ctrlPr>
                                  </m:mPr>
                                  <m:mr>
                                    <m:e>
                                      <m:r>
                                        <m:rPr>
                                          <m:brk m:alnAt="7"/>
                                        </m:rPr>
                                        <a:rPr lang="en-US" altLang="ja-JP" sz="3600" i="1">
                                          <a:latin typeface="Cambria Math" panose="02040503050406030204" pitchFamily="18" charset="0"/>
                                        </a:rPr>
                                        <m:t>1</m:t>
                                      </m:r>
                                    </m:e>
                                    <m:e>
                                      <m:r>
                                        <a:rPr lang="en-US" altLang="ja-JP" sz="3600" i="1">
                                          <a:latin typeface="Cambria Math" panose="02040503050406030204" pitchFamily="18" charset="0"/>
                                        </a:rPr>
                                        <m:t>2</m:t>
                                      </m:r>
                                    </m:e>
                                  </m:mr>
                                  <m:mr>
                                    <m:e>
                                      <m:r>
                                        <a:rPr lang="en-US" altLang="ja-JP" sz="3600" i="1">
                                          <a:latin typeface="Cambria Math" panose="02040503050406030204" pitchFamily="18" charset="0"/>
                                        </a:rPr>
                                        <m:t>3</m:t>
                                      </m:r>
                                    </m:e>
                                    <m:e>
                                      <m:r>
                                        <a:rPr lang="en-US" altLang="ja-JP" sz="3600" i="1">
                                          <a:latin typeface="Cambria Math" panose="02040503050406030204" pitchFamily="18" charset="0"/>
                                        </a:rPr>
                                        <m:t>4</m:t>
                                      </m:r>
                                    </m:e>
                                  </m:mr>
                                </m:m>
                              </m:e>
                            </m:d>
                          </m:e>
                          <m:sup>
                            <m:r>
                              <a:rPr lang="en-US" altLang="ja-JP" sz="3600" b="0" i="1" smtClean="0">
                                <a:latin typeface="Cambria Math" panose="02040503050406030204" pitchFamily="18" charset="0"/>
                              </a:rPr>
                              <m:t>−1</m:t>
                            </m:r>
                          </m:sup>
                        </m:sSup>
                        <m:d>
                          <m:dPr>
                            <m:ctrlPr>
                              <a:rPr kumimoji="1" lang="en-US" altLang="ja-JP" sz="3600" b="0" i="1" smtClean="0">
                                <a:latin typeface="Cambria Math" panose="02040503050406030204" pitchFamily="18" charset="0"/>
                              </a:rPr>
                            </m:ctrlPr>
                          </m:dPr>
                          <m:e>
                            <m:m>
                              <m:mPr>
                                <m:mcs>
                                  <m:mc>
                                    <m:mcPr>
                                      <m:count m:val="1"/>
                                      <m:mcJc m:val="center"/>
                                    </m:mcPr>
                                  </m:mc>
                                </m:mcs>
                                <m:ctrlPr>
                                  <a:rPr kumimoji="1" lang="en-US" altLang="ja-JP" sz="3600" b="0" i="1" smtClean="0">
                                    <a:latin typeface="Cambria Math" panose="02040503050406030204" pitchFamily="18" charset="0"/>
                                  </a:rPr>
                                </m:ctrlPr>
                              </m:mPr>
                              <m:mr>
                                <m:e>
                                  <m:r>
                                    <m:rPr>
                                      <m:brk m:alnAt="7"/>
                                    </m:rPr>
                                    <a:rPr kumimoji="1" lang="en-US" altLang="ja-JP" sz="3600" b="0" i="1" smtClean="0">
                                      <a:latin typeface="Cambria Math" panose="02040503050406030204" pitchFamily="18" charset="0"/>
                                    </a:rPr>
                                    <m:t>1</m:t>
                                  </m:r>
                                </m:e>
                              </m:mr>
                              <m:mr>
                                <m:e>
                                  <m:r>
                                    <a:rPr kumimoji="1" lang="en-US" altLang="ja-JP" sz="3600" b="0" i="1" smtClean="0">
                                      <a:latin typeface="Cambria Math" panose="02040503050406030204" pitchFamily="18" charset="0"/>
                                    </a:rPr>
                                    <m:t>2</m:t>
                                  </m:r>
                                </m:e>
                              </m:mr>
                            </m:m>
                          </m:e>
                        </m:d>
                      </m:oMath>
                    </m:oMathPara>
                  </a14:m>
                  <a:endParaRPr kumimoji="1" lang="ja-JP" altLang="en-US" sz="3600" dirty="0"/>
                </a:p>
              </p:txBody>
            </p:sp>
          </mc:Choice>
          <mc:Fallback xmlns="">
            <p:sp>
              <p:nvSpPr>
                <p:cNvPr id="13" name="テキスト ボックス 12"/>
                <p:cNvSpPr txBox="1">
                  <a:spLocks noRot="1" noChangeAspect="1" noMove="1" noResize="1" noEditPoints="1" noAdjustHandles="1" noChangeArrowheads="1" noChangeShapeType="1" noTextEdit="1"/>
                </p:cNvSpPr>
                <p:nvPr/>
              </p:nvSpPr>
              <p:spPr>
                <a:xfrm>
                  <a:off x="5299963" y="4234892"/>
                  <a:ext cx="4092594" cy="1033488"/>
                </a:xfrm>
                <a:prstGeom prst="rect">
                  <a:avLst/>
                </a:prstGeom>
                <a:blipFill>
                  <a:blip r:embed="rId4"/>
                  <a:stretch>
                    <a:fillRect/>
                  </a:stretch>
                </a:blipFill>
              </p:spPr>
              <p:txBody>
                <a:bodyPr/>
                <a:lstStyle/>
                <a:p>
                  <a:r>
                    <a:rPr lang="ja-JP" altLang="en-US">
                      <a:noFill/>
                    </a:rPr>
                    <a:t> </a:t>
                  </a:r>
                </a:p>
              </p:txBody>
            </p:sp>
          </mc:Fallback>
        </mc:AlternateContent>
        <p:sp>
          <p:nvSpPr>
            <p:cNvPr id="14" name="正方形/長方形 13"/>
            <p:cNvSpPr/>
            <p:nvPr/>
          </p:nvSpPr>
          <p:spPr>
            <a:xfrm>
              <a:off x="5163338" y="3773227"/>
              <a:ext cx="6032421" cy="461665"/>
            </a:xfrm>
            <a:prstGeom prst="rect">
              <a:avLst/>
            </a:prstGeom>
          </p:spPr>
          <p:txBody>
            <a:bodyPr wrap="none">
              <a:spAutoFit/>
            </a:bodyPr>
            <a:lstStyle/>
            <a:p>
              <a:r>
                <a:rPr lang="ja-JP" altLang="en-US" sz="2400" dirty="0" smtClean="0">
                  <a:latin typeface="游ゴシック" panose="020B0400000000000000" pitchFamily="50" charset="-128"/>
                  <a:ea typeface="游ゴシック" panose="020B0400000000000000" pitchFamily="50" charset="-128"/>
                </a:rPr>
                <a:t>両辺に逆行列をかけることで解が得られる</a:t>
              </a:r>
              <a:endParaRPr lang="ja-JP" altLang="en-US" sz="2400" dirty="0">
                <a:latin typeface="游ゴシック" panose="020B0400000000000000" pitchFamily="50" charset="-128"/>
                <a:ea typeface="游ゴシック" panose="020B0400000000000000" pitchFamily="50" charset="-128"/>
              </a:endParaRPr>
            </a:p>
          </p:txBody>
        </p:sp>
        <p:sp>
          <p:nvSpPr>
            <p:cNvPr id="15" name="正方形/長方形 14"/>
            <p:cNvSpPr/>
            <p:nvPr/>
          </p:nvSpPr>
          <p:spPr>
            <a:xfrm>
              <a:off x="5163338" y="5544403"/>
              <a:ext cx="5109091" cy="830997"/>
            </a:xfrm>
            <a:prstGeom prst="rect">
              <a:avLst/>
            </a:prstGeom>
          </p:spPr>
          <p:txBody>
            <a:bodyPr wrap="square">
              <a:spAutoFit/>
            </a:bodyPr>
            <a:lstStyle/>
            <a:p>
              <a:r>
                <a:rPr lang="en-US" altLang="ja-JP" sz="2400" dirty="0" smtClean="0">
                  <a:latin typeface="游ゴシック" panose="020B0400000000000000" pitchFamily="50" charset="-128"/>
                  <a:ea typeface="游ゴシック" panose="020B0400000000000000" pitchFamily="50" charset="-128"/>
                </a:rPr>
                <a:t>※ </a:t>
              </a:r>
              <a:r>
                <a:rPr lang="ja-JP" altLang="en-US" sz="2400" dirty="0" smtClean="0">
                  <a:latin typeface="游ゴシック" panose="020B0400000000000000" pitchFamily="50" charset="-128"/>
                  <a:ea typeface="游ゴシック" panose="020B0400000000000000" pitchFamily="50" charset="-128"/>
                </a:rPr>
                <a:t>逆行列</a:t>
              </a:r>
              <a:r>
                <a:rPr lang="ja-JP" altLang="en-US" sz="2400" dirty="0">
                  <a:latin typeface="游ゴシック" panose="020B0400000000000000" pitchFamily="50" charset="-128"/>
                  <a:ea typeface="游ゴシック" panose="020B0400000000000000" pitchFamily="50" charset="-128"/>
                </a:rPr>
                <a:t>が存在しない</a:t>
              </a:r>
              <a:r>
                <a:rPr lang="ja-JP" altLang="en-US" sz="2400" dirty="0" smtClean="0">
                  <a:latin typeface="游ゴシック" panose="020B0400000000000000" pitchFamily="50" charset="-128"/>
                  <a:ea typeface="游ゴシック" panose="020B0400000000000000" pitchFamily="50" charset="-128"/>
                </a:rPr>
                <a:t>場合、この連立方程式は不定</a:t>
              </a:r>
              <a:r>
                <a:rPr lang="en-US" altLang="ja-JP" sz="2400" dirty="0" smtClean="0">
                  <a:latin typeface="游ゴシック" panose="020B0400000000000000" pitchFamily="50" charset="-128"/>
                  <a:ea typeface="游ゴシック" panose="020B0400000000000000" pitchFamily="50" charset="-128"/>
                </a:rPr>
                <a:t>or</a:t>
              </a:r>
              <a:r>
                <a:rPr lang="ja-JP" altLang="en-US" sz="2400" dirty="0" smtClean="0">
                  <a:latin typeface="游ゴシック" panose="020B0400000000000000" pitchFamily="50" charset="-128"/>
                  <a:ea typeface="游ゴシック" panose="020B0400000000000000" pitchFamily="50" charset="-128"/>
                </a:rPr>
                <a:t>不能</a:t>
              </a:r>
              <a:endParaRPr lang="ja-JP" altLang="en-US" sz="2400" dirty="0">
                <a:latin typeface="游ゴシック" panose="020B0400000000000000" pitchFamily="50" charset="-128"/>
                <a:ea typeface="游ゴシック" panose="020B0400000000000000" pitchFamily="50" charset="-128"/>
              </a:endParaRPr>
            </a:p>
          </p:txBody>
        </p:sp>
      </p:grpSp>
    </p:spTree>
    <p:extLst>
      <p:ext uri="{BB962C8B-B14F-4D97-AF65-F5344CB8AC3E}">
        <p14:creationId xmlns:p14="http://schemas.microsoft.com/office/powerpoint/2010/main" val="40827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4000" dirty="0"/>
              <a:t>復習 </a:t>
            </a:r>
            <a:r>
              <a:rPr lang="en-US" altLang="ja-JP" sz="4000" dirty="0"/>
              <a:t>: </a:t>
            </a:r>
            <a:r>
              <a:rPr lang="ja-JP" altLang="en-US" sz="4000" dirty="0"/>
              <a:t>一般逆行列（擬似逆行列）</a:t>
            </a:r>
            <a:endParaRPr kumimoji="1" lang="ja-JP" altLang="en-US" sz="4000" dirty="0"/>
          </a:p>
        </p:txBody>
      </p:sp>
      <p:sp>
        <p:nvSpPr>
          <p:cNvPr id="4" name="スライド番号プレースホルダー 3"/>
          <p:cNvSpPr>
            <a:spLocks noGrp="1"/>
          </p:cNvSpPr>
          <p:nvPr>
            <p:ph type="sldNum" sz="quarter" idx="12"/>
          </p:nvPr>
        </p:nvSpPr>
        <p:spPr/>
        <p:txBody>
          <a:bodyPr/>
          <a:lstStyle/>
          <a:p>
            <a:fld id="{F35DE295-420C-4265-BE54-AE59FA4027A6}" type="slidenum">
              <a:rPr lang="ja-JP" altLang="en-US" smtClean="0"/>
              <a:pPr/>
              <a:t>41</a:t>
            </a:fld>
            <a:endParaRPr lang="ja-JP" altLang="en-US"/>
          </a:p>
        </p:txBody>
      </p:sp>
      <p:sp>
        <p:nvSpPr>
          <p:cNvPr id="6" name="正方形/長方形 5"/>
          <p:cNvSpPr/>
          <p:nvPr/>
        </p:nvSpPr>
        <p:spPr>
          <a:xfrm>
            <a:off x="634534" y="1435457"/>
            <a:ext cx="4528804" cy="461665"/>
          </a:xfrm>
          <a:prstGeom prst="rect">
            <a:avLst/>
          </a:prstGeom>
        </p:spPr>
        <p:txBody>
          <a:bodyPr wrap="none">
            <a:spAutoFit/>
          </a:bodyPr>
          <a:lstStyle/>
          <a:p>
            <a:r>
              <a:rPr lang="en-US" altLang="ja-JP" sz="2400" dirty="0" smtClean="0">
                <a:latin typeface="游ゴシック" panose="020B0400000000000000" pitchFamily="50" charset="-128"/>
                <a:ea typeface="游ゴシック" panose="020B0400000000000000" pitchFamily="50" charset="-128"/>
              </a:rPr>
              <a:t>2</a:t>
            </a:r>
            <a:r>
              <a:rPr lang="ja-JP" altLang="en-US" sz="2400" dirty="0" smtClean="0">
                <a:latin typeface="游ゴシック" panose="020B0400000000000000" pitchFamily="50" charset="-128"/>
                <a:ea typeface="游ゴシック" panose="020B0400000000000000" pitchFamily="50" charset="-128"/>
              </a:rPr>
              <a:t>変数の連立</a:t>
            </a:r>
            <a:r>
              <a:rPr lang="en-US" altLang="ja-JP" sz="2400" dirty="0" smtClean="0">
                <a:latin typeface="游ゴシック" panose="020B0400000000000000" pitchFamily="50" charset="-128"/>
                <a:ea typeface="游ゴシック" panose="020B0400000000000000" pitchFamily="50" charset="-128"/>
              </a:rPr>
              <a:t>1</a:t>
            </a:r>
            <a:r>
              <a:rPr lang="ja-JP" altLang="en-US" sz="2400" dirty="0" smtClean="0">
                <a:latin typeface="游ゴシック" panose="020B0400000000000000" pitchFamily="50" charset="-128"/>
                <a:ea typeface="游ゴシック" panose="020B0400000000000000" pitchFamily="50" charset="-128"/>
              </a:rPr>
              <a:t>次方程式を考える</a:t>
            </a:r>
            <a:endParaRPr lang="ja-JP" altLang="en-US" sz="2400" dirty="0">
              <a:latin typeface="游ゴシック" panose="020B0400000000000000" pitchFamily="50" charset="-128"/>
              <a:ea typeface="游ゴシック" panose="020B0400000000000000" pitchFamily="50" charset="-128"/>
            </a:endParaRPr>
          </a:p>
        </p:txBody>
      </p:sp>
      <mc:AlternateContent xmlns:mc="http://schemas.openxmlformats.org/markup-compatibility/2006" xmlns:a14="http://schemas.microsoft.com/office/drawing/2010/main">
        <mc:Choice Requires="a14">
          <p:sp>
            <p:nvSpPr>
              <p:cNvPr id="10" name="テキスト ボックス 9"/>
              <p:cNvSpPr txBox="1"/>
              <p:nvPr/>
            </p:nvSpPr>
            <p:spPr>
              <a:xfrm>
                <a:off x="729784" y="2049628"/>
                <a:ext cx="2248436" cy="123713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m>
                        <m:mPr>
                          <m:mcs>
                            <m:mc>
                              <m:mcPr>
                                <m:count m:val="1"/>
                                <m:mcJc m:val="center"/>
                              </m:mcPr>
                            </m:mc>
                          </m:mcs>
                          <m:ctrlPr>
                            <a:rPr kumimoji="1" lang="en-US" altLang="ja-JP" sz="2800" i="1" smtClean="0">
                              <a:latin typeface="Cambria Math" panose="02040503050406030204" pitchFamily="18" charset="0"/>
                            </a:rPr>
                          </m:ctrlPr>
                        </m:mPr>
                        <m:mr>
                          <m:e>
                            <m:r>
                              <m:rPr>
                                <m:brk m:alnAt="7"/>
                              </m:rPr>
                              <a:rPr kumimoji="1" lang="en-US" altLang="ja-JP" sz="2800" b="0" i="1" smtClean="0">
                                <a:latin typeface="Cambria Math" panose="02040503050406030204" pitchFamily="18" charset="0"/>
                              </a:rPr>
                              <m:t> </m:t>
                            </m:r>
                            <m:r>
                              <a:rPr kumimoji="1" lang="en-US" altLang="ja-JP" sz="2800" b="0" i="1" smtClean="0">
                                <a:latin typeface="Cambria Math" panose="02040503050406030204" pitchFamily="18" charset="0"/>
                              </a:rPr>
                              <m:t>  1</m:t>
                            </m:r>
                            <m:r>
                              <a:rPr kumimoji="1" lang="en-US" altLang="ja-JP" sz="2800" b="0" i="1" smtClean="0">
                                <a:latin typeface="Cambria Math" panose="02040503050406030204" pitchFamily="18" charset="0"/>
                              </a:rPr>
                              <m:t>𝑥</m:t>
                            </m:r>
                            <m:r>
                              <a:rPr kumimoji="1" lang="en-US" altLang="ja-JP" sz="2800" b="0" i="1" smtClean="0">
                                <a:latin typeface="Cambria Math" panose="02040503050406030204" pitchFamily="18" charset="0"/>
                              </a:rPr>
                              <m:t>+2</m:t>
                            </m:r>
                            <m:r>
                              <a:rPr kumimoji="1" lang="en-US" altLang="ja-JP" sz="2800" b="0" i="1" smtClean="0">
                                <a:latin typeface="Cambria Math" panose="02040503050406030204" pitchFamily="18" charset="0"/>
                              </a:rPr>
                              <m:t>𝑦</m:t>
                            </m:r>
                            <m:r>
                              <a:rPr kumimoji="1" lang="en-US" altLang="ja-JP" sz="2800" b="0" i="1" smtClean="0">
                                <a:latin typeface="Cambria Math" panose="02040503050406030204" pitchFamily="18" charset="0"/>
                              </a:rPr>
                              <m:t>=6</m:t>
                            </m:r>
                          </m:e>
                        </m:mr>
                        <m:mr>
                          <m:e>
                            <m:eqArr>
                              <m:eqArrPr>
                                <m:ctrlPr>
                                  <a:rPr kumimoji="1" lang="en-US" altLang="ja-JP" sz="2800" b="0" i="1" smtClean="0">
                                    <a:latin typeface="Cambria Math" panose="02040503050406030204" pitchFamily="18" charset="0"/>
                                  </a:rPr>
                                </m:ctrlPr>
                              </m:eqArrPr>
                              <m:e>
                                <m:r>
                                  <a:rPr kumimoji="1" lang="en-US" altLang="ja-JP" sz="2800" b="0" i="1" smtClean="0">
                                    <a:latin typeface="Cambria Math" panose="02040503050406030204" pitchFamily="18" charset="0"/>
                                  </a:rPr>
                                  <m:t>−1</m:t>
                                </m:r>
                                <m:r>
                                  <a:rPr kumimoji="1" lang="en-US" altLang="ja-JP" sz="2800" b="0" i="1" smtClean="0">
                                    <a:latin typeface="Cambria Math" panose="02040503050406030204" pitchFamily="18" charset="0"/>
                                  </a:rPr>
                                  <m:t>𝑥</m:t>
                                </m:r>
                                <m:r>
                                  <a:rPr kumimoji="1" lang="en-US" altLang="ja-JP" sz="2800" b="0" i="1" smtClean="0">
                                    <a:latin typeface="Cambria Math" panose="02040503050406030204" pitchFamily="18" charset="0"/>
                                  </a:rPr>
                                  <m:t>+1</m:t>
                                </m:r>
                                <m:r>
                                  <a:rPr kumimoji="1" lang="en-US" altLang="ja-JP" sz="2800" b="0" i="1" smtClean="0">
                                    <a:latin typeface="Cambria Math" panose="02040503050406030204" pitchFamily="18" charset="0"/>
                                  </a:rPr>
                                  <m:t>𝑦</m:t>
                                </m:r>
                                <m:r>
                                  <a:rPr kumimoji="1" lang="en-US" altLang="ja-JP" sz="2800" b="0" i="1" smtClean="0">
                                    <a:latin typeface="Cambria Math" panose="02040503050406030204" pitchFamily="18" charset="0"/>
                                  </a:rPr>
                                  <m:t>=6</m:t>
                                </m:r>
                              </m:e>
                              <m:e>
                                <m:r>
                                  <a:rPr kumimoji="1" lang="en-US" altLang="ja-JP" sz="2800" b="0" i="1" smtClean="0">
                                    <a:latin typeface="Cambria Math" panose="02040503050406030204" pitchFamily="18" charset="0"/>
                                  </a:rPr>
                                  <m:t>   0</m:t>
                                </m:r>
                                <m:r>
                                  <a:rPr kumimoji="1" lang="en-US" altLang="ja-JP" sz="2800" b="0" i="1" smtClean="0">
                                    <a:latin typeface="Cambria Math" panose="02040503050406030204" pitchFamily="18" charset="0"/>
                                  </a:rPr>
                                  <m:t>𝑥</m:t>
                                </m:r>
                                <m:r>
                                  <a:rPr kumimoji="1" lang="en-US" altLang="ja-JP" sz="2800" b="0" i="1" smtClean="0">
                                    <a:latin typeface="Cambria Math" panose="02040503050406030204" pitchFamily="18" charset="0"/>
                                  </a:rPr>
                                  <m:t>+1</m:t>
                                </m:r>
                                <m:r>
                                  <a:rPr kumimoji="1" lang="en-US" altLang="ja-JP" sz="2800" b="0" i="1" smtClean="0">
                                    <a:latin typeface="Cambria Math" panose="02040503050406030204" pitchFamily="18" charset="0"/>
                                  </a:rPr>
                                  <m:t>𝑦</m:t>
                                </m:r>
                                <m:r>
                                  <a:rPr kumimoji="1" lang="en-US" altLang="ja-JP" sz="2800" b="0" i="1" smtClean="0">
                                    <a:latin typeface="Cambria Math" panose="02040503050406030204" pitchFamily="18" charset="0"/>
                                  </a:rPr>
                                  <m:t>=1</m:t>
                                </m:r>
                              </m:e>
                            </m:eqArr>
                          </m:e>
                        </m:mr>
                      </m:m>
                    </m:oMath>
                  </m:oMathPara>
                </a14:m>
                <a:endParaRPr kumimoji="1" lang="ja-JP" altLang="en-US" sz="2800" dirty="0"/>
              </a:p>
            </p:txBody>
          </p:sp>
        </mc:Choice>
        <mc:Fallback xmlns="">
          <p:sp>
            <p:nvSpPr>
              <p:cNvPr id="10" name="テキスト ボックス 9"/>
              <p:cNvSpPr txBox="1">
                <a:spLocks noRot="1" noChangeAspect="1" noMove="1" noResize="1" noEditPoints="1" noAdjustHandles="1" noChangeArrowheads="1" noChangeShapeType="1" noTextEdit="1"/>
              </p:cNvSpPr>
              <p:nvPr/>
            </p:nvSpPr>
            <p:spPr>
              <a:xfrm>
                <a:off x="729784" y="2049628"/>
                <a:ext cx="2248436" cy="1237134"/>
              </a:xfrm>
              <a:prstGeom prst="rect">
                <a:avLst/>
              </a:prstGeom>
              <a:blipFill>
                <a:blip r:embed="rId2"/>
                <a:stretch>
                  <a:fillRect/>
                </a:stretch>
              </a:blipFill>
            </p:spPr>
            <p:txBody>
              <a:bodyPr/>
              <a:lstStyle/>
              <a:p>
                <a:r>
                  <a:rPr lang="ja-JP" altLang="en-US">
                    <a:noFill/>
                  </a:rPr>
                  <a:t> </a:t>
                </a:r>
              </a:p>
            </p:txBody>
          </p:sp>
        </mc:Fallback>
      </mc:AlternateContent>
      <p:sp>
        <p:nvSpPr>
          <p:cNvPr id="45" name="正方形/長方形 44"/>
          <p:cNvSpPr/>
          <p:nvPr/>
        </p:nvSpPr>
        <p:spPr>
          <a:xfrm>
            <a:off x="634534" y="3570148"/>
            <a:ext cx="4339650" cy="369332"/>
          </a:xfrm>
          <a:prstGeom prst="rect">
            <a:avLst/>
          </a:prstGeom>
        </p:spPr>
        <p:txBody>
          <a:bodyPr wrap="none">
            <a:spAutoFit/>
          </a:bodyPr>
          <a:lstStyle/>
          <a:p>
            <a:r>
              <a:rPr lang="ja-JP" altLang="en-US" dirty="0" smtClean="0">
                <a:latin typeface="游ゴシック" panose="020B0400000000000000" pitchFamily="50" charset="-128"/>
                <a:ea typeface="游ゴシック" panose="020B0400000000000000" pitchFamily="50" charset="-128"/>
              </a:rPr>
              <a:t>変数が２個、方程式が３本なので解なし</a:t>
            </a:r>
            <a:endParaRPr lang="ja-JP" altLang="en-US" dirty="0">
              <a:latin typeface="游ゴシック" panose="020B0400000000000000" pitchFamily="50" charset="-128"/>
              <a:ea typeface="游ゴシック" panose="020B0400000000000000" pitchFamily="50" charset="-128"/>
            </a:endParaRPr>
          </a:p>
        </p:txBody>
      </p:sp>
      <p:grpSp>
        <p:nvGrpSpPr>
          <p:cNvPr id="50" name="グループ化 49"/>
          <p:cNvGrpSpPr/>
          <p:nvPr/>
        </p:nvGrpSpPr>
        <p:grpSpPr>
          <a:xfrm>
            <a:off x="6601983" y="1847517"/>
            <a:ext cx="4591050" cy="2939219"/>
            <a:chOff x="6601983" y="1847517"/>
            <a:chExt cx="4591050" cy="2939219"/>
          </a:xfrm>
        </p:grpSpPr>
        <p:grpSp>
          <p:nvGrpSpPr>
            <p:cNvPr id="20" name="グループ化 19"/>
            <p:cNvGrpSpPr/>
            <p:nvPr/>
          </p:nvGrpSpPr>
          <p:grpSpPr>
            <a:xfrm>
              <a:off x="6601983" y="1847517"/>
              <a:ext cx="4591050" cy="2478443"/>
              <a:chOff x="6137275" y="719782"/>
              <a:chExt cx="4591050" cy="2478443"/>
            </a:xfrm>
          </p:grpSpPr>
          <p:cxnSp>
            <p:nvCxnSpPr>
              <p:cNvPr id="5" name="直線矢印コネクタ 4"/>
              <p:cNvCxnSpPr/>
              <p:nvPr/>
            </p:nvCxnSpPr>
            <p:spPr>
              <a:xfrm>
                <a:off x="6137275" y="2504132"/>
                <a:ext cx="459105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flipV="1">
                <a:off x="8432800" y="719782"/>
                <a:ext cx="0" cy="247844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3" name="直線コネクタ 22"/>
            <p:cNvCxnSpPr/>
            <p:nvPr/>
          </p:nvCxnSpPr>
          <p:spPr>
            <a:xfrm>
              <a:off x="7564008" y="2283435"/>
              <a:ext cx="3389742" cy="165604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flipV="1">
              <a:off x="6961077" y="1847518"/>
              <a:ext cx="2262298" cy="2276807"/>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3" name="正方形/長方形 32"/>
            <p:cNvSpPr/>
            <p:nvPr/>
          </p:nvSpPr>
          <p:spPr>
            <a:xfrm>
              <a:off x="10265066" y="3348260"/>
              <a:ext cx="312906" cy="369332"/>
            </a:xfrm>
            <a:prstGeom prst="rect">
              <a:avLst/>
            </a:prstGeom>
          </p:spPr>
          <p:txBody>
            <a:bodyPr wrap="none">
              <a:spAutoFit/>
            </a:bodyPr>
            <a:lstStyle/>
            <a:p>
              <a:r>
                <a:rPr lang="en-US" altLang="ja-JP" dirty="0" smtClean="0">
                  <a:latin typeface="游ゴシック" panose="020B0400000000000000" pitchFamily="50" charset="-128"/>
                  <a:ea typeface="游ゴシック" panose="020B0400000000000000" pitchFamily="50" charset="-128"/>
                </a:rPr>
                <a:t>6</a:t>
              </a:r>
              <a:endParaRPr lang="ja-JP" altLang="en-US" dirty="0"/>
            </a:p>
          </p:txBody>
        </p:sp>
        <p:sp>
          <p:nvSpPr>
            <p:cNvPr id="34" name="正方形/長方形 33"/>
            <p:cNvSpPr/>
            <p:nvPr/>
          </p:nvSpPr>
          <p:spPr>
            <a:xfrm>
              <a:off x="8817266" y="2098406"/>
              <a:ext cx="312906" cy="369332"/>
            </a:xfrm>
            <a:prstGeom prst="rect">
              <a:avLst/>
            </a:prstGeom>
          </p:spPr>
          <p:txBody>
            <a:bodyPr wrap="none">
              <a:spAutoFit/>
            </a:bodyPr>
            <a:lstStyle/>
            <a:p>
              <a:r>
                <a:rPr lang="en-US" altLang="ja-JP" dirty="0" smtClean="0">
                  <a:latin typeface="游ゴシック" panose="020B0400000000000000" pitchFamily="50" charset="-128"/>
                  <a:ea typeface="游ゴシック" panose="020B0400000000000000" pitchFamily="50" charset="-128"/>
                </a:rPr>
                <a:t>6</a:t>
              </a:r>
              <a:endParaRPr lang="ja-JP" altLang="en-US" dirty="0"/>
            </a:p>
          </p:txBody>
        </p:sp>
        <p:sp>
          <p:nvSpPr>
            <p:cNvPr id="35" name="正方形/長方形 34"/>
            <p:cNvSpPr/>
            <p:nvPr/>
          </p:nvSpPr>
          <p:spPr>
            <a:xfrm>
              <a:off x="8805455" y="2655525"/>
              <a:ext cx="312906" cy="369332"/>
            </a:xfrm>
            <a:prstGeom prst="rect">
              <a:avLst/>
            </a:prstGeom>
          </p:spPr>
          <p:txBody>
            <a:bodyPr wrap="none">
              <a:spAutoFit/>
            </a:bodyPr>
            <a:lstStyle/>
            <a:p>
              <a:r>
                <a:rPr lang="en-US" altLang="ja-JP" dirty="0">
                  <a:latin typeface="游ゴシック" panose="020B0400000000000000" pitchFamily="50" charset="-128"/>
                  <a:ea typeface="游ゴシック" panose="020B0400000000000000" pitchFamily="50" charset="-128"/>
                </a:rPr>
                <a:t>3</a:t>
              </a:r>
              <a:endParaRPr lang="ja-JP" altLang="en-US" dirty="0"/>
            </a:p>
          </p:txBody>
        </p:sp>
        <p:sp>
          <p:nvSpPr>
            <p:cNvPr id="36" name="正方形/長方形 35"/>
            <p:cNvSpPr/>
            <p:nvPr/>
          </p:nvSpPr>
          <p:spPr>
            <a:xfrm>
              <a:off x="7346711" y="3343387"/>
              <a:ext cx="413896" cy="369332"/>
            </a:xfrm>
            <a:prstGeom prst="rect">
              <a:avLst/>
            </a:prstGeom>
          </p:spPr>
          <p:txBody>
            <a:bodyPr wrap="none">
              <a:spAutoFit/>
            </a:bodyPr>
            <a:lstStyle/>
            <a:p>
              <a:r>
                <a:rPr lang="en-US" altLang="ja-JP" dirty="0" smtClean="0">
                  <a:latin typeface="游ゴシック" panose="020B0400000000000000" pitchFamily="50" charset="-128"/>
                  <a:ea typeface="游ゴシック" panose="020B0400000000000000" pitchFamily="50" charset="-128"/>
                </a:rPr>
                <a:t>-6</a:t>
              </a:r>
              <a:endParaRPr lang="ja-JP" altLang="en-US" dirty="0"/>
            </a:p>
          </p:txBody>
        </p:sp>
        <p:cxnSp>
          <p:nvCxnSpPr>
            <p:cNvPr id="37" name="直線コネクタ 36"/>
            <p:cNvCxnSpPr/>
            <p:nvPr/>
          </p:nvCxnSpPr>
          <p:spPr>
            <a:xfrm>
              <a:off x="6658512" y="3383595"/>
              <a:ext cx="4491139" cy="2008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1" name="正方形/長方形 40"/>
            <p:cNvSpPr/>
            <p:nvPr/>
          </p:nvSpPr>
          <p:spPr>
            <a:xfrm>
              <a:off x="8814980" y="3216454"/>
              <a:ext cx="312906" cy="369332"/>
            </a:xfrm>
            <a:prstGeom prst="rect">
              <a:avLst/>
            </a:prstGeom>
          </p:spPr>
          <p:txBody>
            <a:bodyPr wrap="none">
              <a:spAutoFit/>
            </a:bodyPr>
            <a:lstStyle/>
            <a:p>
              <a:r>
                <a:rPr lang="en-US" altLang="ja-JP" dirty="0" smtClean="0">
                  <a:latin typeface="游ゴシック" panose="020B0400000000000000" pitchFamily="50" charset="-128"/>
                  <a:ea typeface="游ゴシック" panose="020B0400000000000000" pitchFamily="50" charset="-128"/>
                </a:rPr>
                <a:t>1</a:t>
              </a:r>
              <a:endParaRPr lang="ja-JP" altLang="en-US" dirty="0"/>
            </a:p>
          </p:txBody>
        </p:sp>
        <p:sp>
          <p:nvSpPr>
            <p:cNvPr id="48" name="正方形/長方形 47"/>
            <p:cNvSpPr/>
            <p:nvPr/>
          </p:nvSpPr>
          <p:spPr>
            <a:xfrm>
              <a:off x="7718897" y="4417404"/>
              <a:ext cx="2621230" cy="369332"/>
            </a:xfrm>
            <a:prstGeom prst="rect">
              <a:avLst/>
            </a:prstGeom>
          </p:spPr>
          <p:txBody>
            <a:bodyPr wrap="none">
              <a:spAutoFit/>
            </a:bodyPr>
            <a:lstStyle/>
            <a:p>
              <a:r>
                <a:rPr lang="en-US" altLang="ja-JP" dirty="0" smtClean="0">
                  <a:latin typeface="游ゴシック" panose="020B0400000000000000" pitchFamily="50" charset="-128"/>
                  <a:ea typeface="游ゴシック" panose="020B0400000000000000" pitchFamily="50" charset="-128"/>
                </a:rPr>
                <a:t>3</a:t>
              </a:r>
              <a:r>
                <a:rPr lang="ja-JP" altLang="en-US" dirty="0" smtClean="0">
                  <a:latin typeface="游ゴシック" panose="020B0400000000000000" pitchFamily="50" charset="-128"/>
                  <a:ea typeface="游ゴシック" panose="020B0400000000000000" pitchFamily="50" charset="-128"/>
                </a:rPr>
                <a:t>本の直線の交点はない</a:t>
              </a:r>
              <a:endParaRPr lang="ja-JP" altLang="en-US" dirty="0">
                <a:latin typeface="游ゴシック" panose="020B0400000000000000" pitchFamily="50" charset="-128"/>
                <a:ea typeface="游ゴシック" panose="020B0400000000000000" pitchFamily="50" charset="-128"/>
              </a:endParaRPr>
            </a:p>
          </p:txBody>
        </p:sp>
      </p:grpSp>
    </p:spTree>
    <p:extLst>
      <p:ext uri="{BB962C8B-B14F-4D97-AF65-F5344CB8AC3E}">
        <p14:creationId xmlns:p14="http://schemas.microsoft.com/office/powerpoint/2010/main" val="1854532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4000" dirty="0" smtClean="0"/>
              <a:t>復習 </a:t>
            </a:r>
            <a:r>
              <a:rPr lang="en-US" altLang="ja-JP" sz="4000" dirty="0" smtClean="0"/>
              <a:t>: </a:t>
            </a:r>
            <a:r>
              <a:rPr lang="ja-JP" altLang="en-US" sz="4000" dirty="0"/>
              <a:t>一般</a:t>
            </a:r>
            <a:r>
              <a:rPr lang="ja-JP" altLang="en-US" sz="4000" dirty="0" smtClean="0"/>
              <a:t>逆行列（擬似逆行列）</a:t>
            </a:r>
            <a:endParaRPr kumimoji="1" lang="ja-JP" altLang="en-US" sz="4000" dirty="0"/>
          </a:p>
        </p:txBody>
      </p:sp>
      <p:sp>
        <p:nvSpPr>
          <p:cNvPr id="4" name="スライド番号プレースホルダー 3"/>
          <p:cNvSpPr>
            <a:spLocks noGrp="1"/>
          </p:cNvSpPr>
          <p:nvPr>
            <p:ph type="sldNum" sz="quarter" idx="12"/>
          </p:nvPr>
        </p:nvSpPr>
        <p:spPr/>
        <p:txBody>
          <a:bodyPr/>
          <a:lstStyle/>
          <a:p>
            <a:fld id="{F35DE295-420C-4265-BE54-AE59FA4027A6}" type="slidenum">
              <a:rPr lang="ja-JP" altLang="en-US" smtClean="0"/>
              <a:pPr/>
              <a:t>42</a:t>
            </a:fld>
            <a:endParaRPr lang="ja-JP" altLang="en-US"/>
          </a:p>
        </p:txBody>
      </p:sp>
      <mc:AlternateContent xmlns:mc="http://schemas.openxmlformats.org/markup-compatibility/2006" xmlns:a14="http://schemas.microsoft.com/office/drawing/2010/main">
        <mc:Choice Requires="a14">
          <p:sp>
            <p:nvSpPr>
              <p:cNvPr id="10" name="テキスト ボックス 9"/>
              <p:cNvSpPr txBox="1"/>
              <p:nvPr/>
            </p:nvSpPr>
            <p:spPr>
              <a:xfrm>
                <a:off x="729300" y="1330141"/>
                <a:ext cx="2248436" cy="123713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m>
                        <m:mPr>
                          <m:mcs>
                            <m:mc>
                              <m:mcPr>
                                <m:count m:val="1"/>
                                <m:mcJc m:val="center"/>
                              </m:mcPr>
                            </m:mc>
                          </m:mcs>
                          <m:ctrlPr>
                            <a:rPr kumimoji="1" lang="en-US" altLang="ja-JP" sz="2800" i="1" smtClean="0">
                              <a:latin typeface="Cambria Math" panose="02040503050406030204" pitchFamily="18" charset="0"/>
                            </a:rPr>
                          </m:ctrlPr>
                        </m:mPr>
                        <m:mr>
                          <m:e>
                            <m:r>
                              <m:rPr>
                                <m:brk m:alnAt="7"/>
                              </m:rPr>
                              <a:rPr kumimoji="1" lang="en-US" altLang="ja-JP" sz="2800" b="0" i="1" smtClean="0">
                                <a:latin typeface="Cambria Math" panose="02040503050406030204" pitchFamily="18" charset="0"/>
                              </a:rPr>
                              <m:t> </m:t>
                            </m:r>
                            <m:r>
                              <a:rPr kumimoji="1" lang="en-US" altLang="ja-JP" sz="2800" b="0" i="1" smtClean="0">
                                <a:latin typeface="Cambria Math" panose="02040503050406030204" pitchFamily="18" charset="0"/>
                              </a:rPr>
                              <m:t>  1</m:t>
                            </m:r>
                            <m:r>
                              <a:rPr kumimoji="1" lang="en-US" altLang="ja-JP" sz="2800" b="0" i="1" smtClean="0">
                                <a:latin typeface="Cambria Math" panose="02040503050406030204" pitchFamily="18" charset="0"/>
                              </a:rPr>
                              <m:t>𝑥</m:t>
                            </m:r>
                            <m:r>
                              <a:rPr kumimoji="1" lang="en-US" altLang="ja-JP" sz="2800" b="0" i="1" smtClean="0">
                                <a:latin typeface="Cambria Math" panose="02040503050406030204" pitchFamily="18" charset="0"/>
                              </a:rPr>
                              <m:t>+2</m:t>
                            </m:r>
                            <m:r>
                              <a:rPr kumimoji="1" lang="en-US" altLang="ja-JP" sz="2800" b="0" i="1" smtClean="0">
                                <a:latin typeface="Cambria Math" panose="02040503050406030204" pitchFamily="18" charset="0"/>
                              </a:rPr>
                              <m:t>𝑦</m:t>
                            </m:r>
                            <m:r>
                              <a:rPr kumimoji="1" lang="en-US" altLang="ja-JP" sz="2800" b="0" i="1" smtClean="0">
                                <a:latin typeface="Cambria Math" panose="02040503050406030204" pitchFamily="18" charset="0"/>
                              </a:rPr>
                              <m:t>=6</m:t>
                            </m:r>
                          </m:e>
                        </m:mr>
                        <m:mr>
                          <m:e>
                            <m:eqArr>
                              <m:eqArrPr>
                                <m:ctrlPr>
                                  <a:rPr kumimoji="1" lang="en-US" altLang="ja-JP" sz="2800" b="0" i="1" smtClean="0">
                                    <a:latin typeface="Cambria Math" panose="02040503050406030204" pitchFamily="18" charset="0"/>
                                  </a:rPr>
                                </m:ctrlPr>
                              </m:eqArrPr>
                              <m:e>
                                <m:r>
                                  <a:rPr kumimoji="1" lang="en-US" altLang="ja-JP" sz="2800" b="0" i="1" smtClean="0">
                                    <a:latin typeface="Cambria Math" panose="02040503050406030204" pitchFamily="18" charset="0"/>
                                  </a:rPr>
                                  <m:t>−1</m:t>
                                </m:r>
                                <m:r>
                                  <a:rPr kumimoji="1" lang="en-US" altLang="ja-JP" sz="2800" b="0" i="1" smtClean="0">
                                    <a:latin typeface="Cambria Math" panose="02040503050406030204" pitchFamily="18" charset="0"/>
                                  </a:rPr>
                                  <m:t>𝑥</m:t>
                                </m:r>
                                <m:r>
                                  <a:rPr kumimoji="1" lang="en-US" altLang="ja-JP" sz="2800" b="0" i="1" smtClean="0">
                                    <a:latin typeface="Cambria Math" panose="02040503050406030204" pitchFamily="18" charset="0"/>
                                  </a:rPr>
                                  <m:t>+1</m:t>
                                </m:r>
                                <m:r>
                                  <a:rPr kumimoji="1" lang="en-US" altLang="ja-JP" sz="2800" b="0" i="1" smtClean="0">
                                    <a:latin typeface="Cambria Math" panose="02040503050406030204" pitchFamily="18" charset="0"/>
                                  </a:rPr>
                                  <m:t>𝑦</m:t>
                                </m:r>
                                <m:r>
                                  <a:rPr kumimoji="1" lang="en-US" altLang="ja-JP" sz="2800" b="0" i="1" smtClean="0">
                                    <a:latin typeface="Cambria Math" panose="02040503050406030204" pitchFamily="18" charset="0"/>
                                  </a:rPr>
                                  <m:t>=6</m:t>
                                </m:r>
                              </m:e>
                              <m:e>
                                <m:r>
                                  <a:rPr kumimoji="1" lang="en-US" altLang="ja-JP" sz="2800" b="0" i="1" smtClean="0">
                                    <a:latin typeface="Cambria Math" panose="02040503050406030204" pitchFamily="18" charset="0"/>
                                  </a:rPr>
                                  <m:t>   0</m:t>
                                </m:r>
                                <m:r>
                                  <a:rPr kumimoji="1" lang="en-US" altLang="ja-JP" sz="2800" b="0" i="1" smtClean="0">
                                    <a:latin typeface="Cambria Math" panose="02040503050406030204" pitchFamily="18" charset="0"/>
                                  </a:rPr>
                                  <m:t>𝑥</m:t>
                                </m:r>
                                <m:r>
                                  <a:rPr kumimoji="1" lang="en-US" altLang="ja-JP" sz="2800" b="0" i="1" smtClean="0">
                                    <a:latin typeface="Cambria Math" panose="02040503050406030204" pitchFamily="18" charset="0"/>
                                  </a:rPr>
                                  <m:t>+1</m:t>
                                </m:r>
                                <m:r>
                                  <a:rPr kumimoji="1" lang="en-US" altLang="ja-JP" sz="2800" b="0" i="1" smtClean="0">
                                    <a:latin typeface="Cambria Math" panose="02040503050406030204" pitchFamily="18" charset="0"/>
                                  </a:rPr>
                                  <m:t>𝑦</m:t>
                                </m:r>
                                <m:r>
                                  <a:rPr kumimoji="1" lang="en-US" altLang="ja-JP" sz="2800" b="0" i="1" smtClean="0">
                                    <a:latin typeface="Cambria Math" panose="02040503050406030204" pitchFamily="18" charset="0"/>
                                  </a:rPr>
                                  <m:t>=1</m:t>
                                </m:r>
                              </m:e>
                            </m:eqArr>
                          </m:e>
                        </m:mr>
                      </m:m>
                    </m:oMath>
                  </m:oMathPara>
                </a14:m>
                <a:endParaRPr kumimoji="1" lang="ja-JP" altLang="en-US" sz="2800" dirty="0"/>
              </a:p>
            </p:txBody>
          </p:sp>
        </mc:Choice>
        <mc:Fallback xmlns="">
          <p:sp>
            <p:nvSpPr>
              <p:cNvPr id="10" name="テキスト ボックス 9"/>
              <p:cNvSpPr txBox="1">
                <a:spLocks noRot="1" noChangeAspect="1" noMove="1" noResize="1" noEditPoints="1" noAdjustHandles="1" noChangeArrowheads="1" noChangeShapeType="1" noTextEdit="1"/>
              </p:cNvSpPr>
              <p:nvPr/>
            </p:nvSpPr>
            <p:spPr>
              <a:xfrm>
                <a:off x="729300" y="1330141"/>
                <a:ext cx="2248436" cy="1237134"/>
              </a:xfrm>
              <a:prstGeom prst="rect">
                <a:avLst/>
              </a:prstGeom>
              <a:blipFill>
                <a:blip r:embed="rId2"/>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7" name="テキスト ボックス 46"/>
              <p:cNvSpPr txBox="1"/>
              <p:nvPr/>
            </p:nvSpPr>
            <p:spPr>
              <a:xfrm>
                <a:off x="4563937" y="1460401"/>
                <a:ext cx="2795894" cy="97661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kumimoji="1" lang="en-US" altLang="ja-JP" sz="2400" b="0" i="1" smtClean="0">
                              <a:latin typeface="Cambria Math" panose="02040503050406030204" pitchFamily="18" charset="0"/>
                            </a:rPr>
                          </m:ctrlPr>
                        </m:dPr>
                        <m:e>
                          <m:m>
                            <m:mPr>
                              <m:mcs>
                                <m:mc>
                                  <m:mcPr>
                                    <m:count m:val="2"/>
                                    <m:mcJc m:val="center"/>
                                  </m:mcPr>
                                </m:mc>
                              </m:mcs>
                              <m:ctrlPr>
                                <a:rPr kumimoji="1" lang="en-US" altLang="ja-JP" sz="2400" b="0" i="1" smtClean="0">
                                  <a:latin typeface="Cambria Math" panose="02040503050406030204" pitchFamily="18" charset="0"/>
                                </a:rPr>
                              </m:ctrlPr>
                            </m:mPr>
                            <m:mr>
                              <m:e>
                                <m:r>
                                  <m:rPr>
                                    <m:brk m:alnAt="7"/>
                                  </m:rPr>
                                  <a:rPr kumimoji="1" lang="en-US" altLang="ja-JP" sz="2400" b="0" i="1" smtClean="0">
                                    <a:latin typeface="Cambria Math" panose="02040503050406030204" pitchFamily="18" charset="0"/>
                                  </a:rPr>
                                  <m:t>1</m:t>
                                </m:r>
                              </m:e>
                              <m:e>
                                <m:r>
                                  <a:rPr kumimoji="1" lang="en-US" altLang="ja-JP" sz="2400" b="0" i="1" smtClean="0">
                                    <a:latin typeface="Cambria Math" panose="02040503050406030204" pitchFamily="18" charset="0"/>
                                  </a:rPr>
                                  <m:t>2</m:t>
                                </m:r>
                              </m:e>
                            </m:mr>
                            <m:mr>
                              <m:e>
                                <m:r>
                                  <a:rPr kumimoji="1" lang="en-US" altLang="ja-JP" sz="2400" b="0" i="1" smtClean="0">
                                    <a:latin typeface="Cambria Math" panose="02040503050406030204" pitchFamily="18" charset="0"/>
                                  </a:rPr>
                                  <m:t>−1</m:t>
                                </m:r>
                              </m:e>
                              <m:e>
                                <m:r>
                                  <a:rPr kumimoji="1" lang="en-US" altLang="ja-JP" sz="2400" b="0" i="1" smtClean="0">
                                    <a:latin typeface="Cambria Math" panose="02040503050406030204" pitchFamily="18" charset="0"/>
                                  </a:rPr>
                                  <m:t>1</m:t>
                                </m:r>
                              </m:e>
                            </m:mr>
                            <m:mr>
                              <m:e>
                                <m:r>
                                  <a:rPr kumimoji="1" lang="en-US" altLang="ja-JP" sz="2400" b="0" i="1" smtClean="0">
                                    <a:latin typeface="Cambria Math" panose="02040503050406030204" pitchFamily="18" charset="0"/>
                                  </a:rPr>
                                  <m:t>0</m:t>
                                </m:r>
                              </m:e>
                              <m:e>
                                <m:r>
                                  <a:rPr kumimoji="1" lang="en-US" altLang="ja-JP" sz="2400" b="0" i="1" smtClean="0">
                                    <a:latin typeface="Cambria Math" panose="02040503050406030204" pitchFamily="18" charset="0"/>
                                  </a:rPr>
                                  <m:t>1</m:t>
                                </m:r>
                              </m:e>
                            </m:mr>
                          </m:m>
                        </m:e>
                      </m:d>
                      <m:d>
                        <m:dPr>
                          <m:ctrlPr>
                            <a:rPr kumimoji="1" lang="en-US" altLang="ja-JP" sz="2400" b="0" i="1" smtClean="0">
                              <a:latin typeface="Cambria Math" panose="02040503050406030204" pitchFamily="18" charset="0"/>
                            </a:rPr>
                          </m:ctrlPr>
                        </m:dPr>
                        <m:e>
                          <m:m>
                            <m:mPr>
                              <m:mcs>
                                <m:mc>
                                  <m:mcPr>
                                    <m:count m:val="1"/>
                                    <m:mcJc m:val="center"/>
                                  </m:mcPr>
                                </m:mc>
                              </m:mcs>
                              <m:ctrlPr>
                                <a:rPr kumimoji="1" lang="en-US" altLang="ja-JP" sz="2400" b="0" i="1" smtClean="0">
                                  <a:latin typeface="Cambria Math" panose="02040503050406030204" pitchFamily="18" charset="0"/>
                                </a:rPr>
                              </m:ctrlPr>
                            </m:mPr>
                            <m:mr>
                              <m:e>
                                <m:r>
                                  <m:rPr>
                                    <m:brk m:alnAt="7"/>
                                  </m:rPr>
                                  <a:rPr kumimoji="1" lang="en-US" altLang="ja-JP" sz="2400" b="0" i="1" smtClean="0">
                                    <a:latin typeface="Cambria Math" panose="02040503050406030204" pitchFamily="18" charset="0"/>
                                  </a:rPr>
                                  <m:t>𝑥</m:t>
                                </m:r>
                              </m:e>
                            </m:mr>
                            <m:mr>
                              <m:e>
                                <m:r>
                                  <a:rPr kumimoji="1" lang="en-US" altLang="ja-JP" sz="2400" b="0" i="1" smtClean="0">
                                    <a:latin typeface="Cambria Math" panose="02040503050406030204" pitchFamily="18" charset="0"/>
                                  </a:rPr>
                                  <m:t>𝑦</m:t>
                                </m:r>
                              </m:e>
                            </m:mr>
                          </m:m>
                        </m:e>
                      </m:d>
                      <m:r>
                        <a:rPr kumimoji="1" lang="en-US" altLang="ja-JP" sz="2400" b="0" i="1" smtClean="0">
                          <a:latin typeface="Cambria Math" panose="02040503050406030204" pitchFamily="18" charset="0"/>
                        </a:rPr>
                        <m:t>=</m:t>
                      </m:r>
                      <m:d>
                        <m:dPr>
                          <m:ctrlPr>
                            <a:rPr kumimoji="1" lang="en-US" altLang="ja-JP" sz="2400" b="0" i="1" smtClean="0">
                              <a:latin typeface="Cambria Math" panose="02040503050406030204" pitchFamily="18" charset="0"/>
                            </a:rPr>
                          </m:ctrlPr>
                        </m:dPr>
                        <m:e>
                          <m:m>
                            <m:mPr>
                              <m:mcs>
                                <m:mc>
                                  <m:mcPr>
                                    <m:count m:val="1"/>
                                    <m:mcJc m:val="center"/>
                                  </m:mcPr>
                                </m:mc>
                              </m:mcs>
                              <m:ctrlPr>
                                <a:rPr kumimoji="1" lang="en-US" altLang="ja-JP" sz="2400" b="0" i="1" smtClean="0">
                                  <a:latin typeface="Cambria Math" panose="02040503050406030204" pitchFamily="18" charset="0"/>
                                </a:rPr>
                              </m:ctrlPr>
                            </m:mPr>
                            <m:mr>
                              <m:e>
                                <m:r>
                                  <m:rPr>
                                    <m:brk m:alnAt="7"/>
                                  </m:rPr>
                                  <a:rPr kumimoji="1" lang="en-US" altLang="ja-JP" sz="2400" b="0" i="1" smtClean="0">
                                    <a:latin typeface="Cambria Math" panose="02040503050406030204" pitchFamily="18" charset="0"/>
                                  </a:rPr>
                                  <m:t>6</m:t>
                                </m:r>
                              </m:e>
                            </m:mr>
                            <m:mr>
                              <m:e>
                                <m:r>
                                  <a:rPr kumimoji="1" lang="en-US" altLang="ja-JP" sz="2400" b="0" i="1" smtClean="0">
                                    <a:latin typeface="Cambria Math" panose="02040503050406030204" pitchFamily="18" charset="0"/>
                                  </a:rPr>
                                  <m:t>6</m:t>
                                </m:r>
                              </m:e>
                            </m:mr>
                            <m:mr>
                              <m:e>
                                <m:r>
                                  <a:rPr kumimoji="1" lang="en-US" altLang="ja-JP" sz="2400" b="0" i="1" smtClean="0">
                                    <a:latin typeface="Cambria Math" panose="02040503050406030204" pitchFamily="18" charset="0"/>
                                  </a:rPr>
                                  <m:t>1</m:t>
                                </m:r>
                              </m:e>
                            </m:mr>
                          </m:m>
                        </m:e>
                      </m:d>
                    </m:oMath>
                  </m:oMathPara>
                </a14:m>
                <a:endParaRPr kumimoji="1" lang="ja-JP" altLang="en-US" sz="2400" dirty="0"/>
              </a:p>
            </p:txBody>
          </p:sp>
        </mc:Choice>
        <mc:Fallback xmlns="">
          <p:sp>
            <p:nvSpPr>
              <p:cNvPr id="47" name="テキスト ボックス 46"/>
              <p:cNvSpPr txBox="1">
                <a:spLocks noRot="1" noChangeAspect="1" noMove="1" noResize="1" noEditPoints="1" noAdjustHandles="1" noChangeArrowheads="1" noChangeShapeType="1" noTextEdit="1"/>
              </p:cNvSpPr>
              <p:nvPr/>
            </p:nvSpPr>
            <p:spPr>
              <a:xfrm>
                <a:off x="4563937" y="1460401"/>
                <a:ext cx="2795894" cy="976614"/>
              </a:xfrm>
              <a:prstGeom prst="rect">
                <a:avLst/>
              </a:prstGeom>
              <a:blipFill>
                <a:blip r:embed="rId3"/>
                <a:stretch>
                  <a:fillRect/>
                </a:stretch>
              </a:blipFill>
            </p:spPr>
            <p:txBody>
              <a:bodyPr/>
              <a:lstStyle/>
              <a:p>
                <a:r>
                  <a:rPr lang="ja-JP" altLang="en-US">
                    <a:noFill/>
                  </a:rPr>
                  <a:t> </a:t>
                </a:r>
              </a:p>
            </p:txBody>
          </p:sp>
        </mc:Fallback>
      </mc:AlternateContent>
      <p:sp>
        <p:nvSpPr>
          <p:cNvPr id="50" name="右矢印 49"/>
          <p:cNvSpPr/>
          <p:nvPr/>
        </p:nvSpPr>
        <p:spPr>
          <a:xfrm>
            <a:off x="3420980" y="1615301"/>
            <a:ext cx="691210" cy="6668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p:cNvSpPr/>
          <p:nvPr/>
        </p:nvSpPr>
        <p:spPr>
          <a:xfrm>
            <a:off x="7435051" y="1715813"/>
            <a:ext cx="3005951" cy="400110"/>
          </a:xfrm>
          <a:prstGeom prst="rect">
            <a:avLst/>
          </a:prstGeom>
        </p:spPr>
        <p:txBody>
          <a:bodyPr wrap="none">
            <a:spAutoFit/>
          </a:bodyPr>
          <a:lstStyle/>
          <a:p>
            <a:r>
              <a:rPr lang="ja-JP" altLang="en-US" sz="2000" dirty="0" smtClean="0">
                <a:latin typeface="游ゴシック" panose="020B0400000000000000" pitchFamily="50" charset="-128"/>
                <a:ea typeface="游ゴシック" panose="020B0400000000000000" pitchFamily="50" charset="-128"/>
              </a:rPr>
              <a:t>行列</a:t>
            </a:r>
            <a:r>
              <a:rPr lang="ja-JP" altLang="en-US" sz="2000" dirty="0">
                <a:latin typeface="游ゴシック" panose="020B0400000000000000" pitchFamily="50" charset="-128"/>
                <a:ea typeface="游ゴシック" panose="020B0400000000000000" pitchFamily="50" charset="-128"/>
              </a:rPr>
              <a:t>を</a:t>
            </a:r>
            <a:r>
              <a:rPr lang="ja-JP" altLang="en-US" sz="2000" dirty="0" smtClean="0">
                <a:latin typeface="游ゴシック" panose="020B0400000000000000" pitchFamily="50" charset="-128"/>
                <a:ea typeface="游ゴシック" panose="020B0400000000000000" pitchFamily="50" charset="-128"/>
              </a:rPr>
              <a:t>使って書き表</a:t>
            </a:r>
            <a:r>
              <a:rPr lang="ja-JP" altLang="en-US" sz="2000" dirty="0">
                <a:latin typeface="游ゴシック" panose="020B0400000000000000" pitchFamily="50" charset="-128"/>
                <a:ea typeface="游ゴシック" panose="020B0400000000000000" pitchFamily="50" charset="-128"/>
              </a:rPr>
              <a:t>した</a:t>
            </a:r>
            <a:endParaRPr lang="en-US" altLang="ja-JP" sz="2000" dirty="0" smtClean="0">
              <a:latin typeface="游ゴシック" panose="020B0400000000000000" pitchFamily="50" charset="-128"/>
              <a:ea typeface="游ゴシック" panose="020B0400000000000000" pitchFamily="50" charset="-128"/>
            </a:endParaRPr>
          </a:p>
        </p:txBody>
      </p:sp>
      <p:grpSp>
        <p:nvGrpSpPr>
          <p:cNvPr id="3" name="グループ化 2"/>
          <p:cNvGrpSpPr/>
          <p:nvPr/>
        </p:nvGrpSpPr>
        <p:grpSpPr>
          <a:xfrm>
            <a:off x="3420980" y="2644296"/>
            <a:ext cx="8078586" cy="732573"/>
            <a:chOff x="3420980" y="2644296"/>
            <a:chExt cx="8078586" cy="732573"/>
          </a:xfrm>
        </p:grpSpPr>
        <mc:AlternateContent xmlns:mc="http://schemas.openxmlformats.org/markup-compatibility/2006" xmlns:a14="http://schemas.microsoft.com/office/drawing/2010/main">
          <mc:Choice Requires="a14">
            <p:sp>
              <p:nvSpPr>
                <p:cNvPr id="52" name="テキスト ボックス 51"/>
                <p:cNvSpPr txBox="1"/>
                <p:nvPr/>
              </p:nvSpPr>
              <p:spPr>
                <a:xfrm>
                  <a:off x="4563937" y="2644296"/>
                  <a:ext cx="5038559" cy="732573"/>
                </a:xfrm>
                <a:prstGeom prst="rect">
                  <a:avLst/>
                </a:prstGeom>
                <a:noFill/>
              </p:spPr>
              <p:txBody>
                <a:bodyPr wrap="none" lIns="0" tIns="0" rIns="0" bIns="0" rtlCol="0">
                  <a:spAutoFit/>
                </a:bodyPr>
                <a:lstStyle/>
                <a:p>
                  <a14:m>
                    <m:oMath xmlns:m="http://schemas.openxmlformats.org/officeDocument/2006/math">
                      <m:r>
                        <a:rPr kumimoji="1" lang="en-US" altLang="ja-JP" sz="2400" b="1" i="0" smtClean="0">
                          <a:latin typeface="Cambria Math" panose="02040503050406030204" pitchFamily="18" charset="0"/>
                        </a:rPr>
                        <m:t>𝐀</m:t>
                      </m:r>
                      <m:d>
                        <m:dPr>
                          <m:ctrlPr>
                            <a:rPr kumimoji="1" lang="en-US" altLang="ja-JP" sz="2400" b="0" i="1" smtClean="0">
                              <a:latin typeface="Cambria Math" panose="02040503050406030204" pitchFamily="18" charset="0"/>
                            </a:rPr>
                          </m:ctrlPr>
                        </m:dPr>
                        <m:e>
                          <m:m>
                            <m:mPr>
                              <m:mcs>
                                <m:mc>
                                  <m:mcPr>
                                    <m:count m:val="1"/>
                                    <m:mcJc m:val="center"/>
                                  </m:mcPr>
                                </m:mc>
                              </m:mcs>
                              <m:ctrlPr>
                                <a:rPr kumimoji="1" lang="en-US" altLang="ja-JP" sz="2400" b="0" i="1" smtClean="0">
                                  <a:latin typeface="Cambria Math" panose="02040503050406030204" pitchFamily="18" charset="0"/>
                                </a:rPr>
                              </m:ctrlPr>
                            </m:mPr>
                            <m:mr>
                              <m:e>
                                <m:r>
                                  <m:rPr>
                                    <m:brk m:alnAt="7"/>
                                  </m:rPr>
                                  <a:rPr kumimoji="1" lang="en-US" altLang="ja-JP" sz="2400" b="0" i="1" smtClean="0">
                                    <a:latin typeface="Cambria Math" panose="02040503050406030204" pitchFamily="18" charset="0"/>
                                  </a:rPr>
                                  <m:t>𝑥</m:t>
                                </m:r>
                              </m:e>
                            </m:mr>
                            <m:mr>
                              <m:e>
                                <m:r>
                                  <a:rPr kumimoji="1" lang="en-US" altLang="ja-JP" sz="2400" b="0" i="1" smtClean="0">
                                    <a:latin typeface="Cambria Math" panose="02040503050406030204" pitchFamily="18" charset="0"/>
                                  </a:rPr>
                                  <m:t>𝑦</m:t>
                                </m:r>
                              </m:e>
                            </m:mr>
                          </m:m>
                        </m:e>
                      </m:d>
                      <m:r>
                        <a:rPr kumimoji="1" lang="en-US" altLang="ja-JP" sz="2400" b="0" i="1" smtClean="0">
                          <a:latin typeface="Cambria Math" panose="02040503050406030204" pitchFamily="18" charset="0"/>
                        </a:rPr>
                        <m:t>=</m:t>
                      </m:r>
                      <m:r>
                        <a:rPr kumimoji="1" lang="en-US" altLang="ja-JP" sz="2400" b="1" i="0" smtClean="0">
                          <a:latin typeface="Cambria Math" panose="02040503050406030204" pitchFamily="18" charset="0"/>
                        </a:rPr>
                        <m:t>𝐛</m:t>
                      </m:r>
                      <m:r>
                        <a:rPr kumimoji="1" lang="en-US" altLang="ja-JP" sz="2400" b="1" i="0" smtClean="0">
                          <a:latin typeface="Cambria Math" panose="02040503050406030204" pitchFamily="18" charset="0"/>
                        </a:rPr>
                        <m:t>,</m:t>
                      </m:r>
                      <m:r>
                        <a:rPr kumimoji="1" lang="en-US" altLang="ja-JP" sz="2400" b="1" i="1" smtClean="0">
                          <a:latin typeface="Cambria Math" panose="02040503050406030204" pitchFamily="18" charset="0"/>
                        </a:rPr>
                        <m:t> </m:t>
                      </m:r>
                    </m:oMath>
                  </a14:m>
                  <a:r>
                    <a:rPr kumimoji="1" lang="ja-JP" altLang="en-US" dirty="0" smtClean="0">
                      <a:latin typeface="游ゴシック" panose="020B0400000000000000" pitchFamily="50" charset="-128"/>
                      <a:ea typeface="游ゴシック" panose="020B0400000000000000" pitchFamily="50" charset="-128"/>
                    </a:rPr>
                    <a:t>  　ただし</a:t>
                  </a:r>
                  <a14:m>
                    <m:oMath xmlns:m="http://schemas.openxmlformats.org/officeDocument/2006/math">
                      <m:r>
                        <a:rPr lang="en-US" altLang="ja-JP" b="1">
                          <a:latin typeface="Cambria Math" panose="02040503050406030204" pitchFamily="18" charset="0"/>
                        </a:rPr>
                        <m:t>𝐀</m:t>
                      </m:r>
                      <m:r>
                        <a:rPr lang="en-US" altLang="ja-JP" b="1">
                          <a:latin typeface="Cambria Math" panose="02040503050406030204" pitchFamily="18" charset="0"/>
                        </a:rPr>
                        <m:t>=</m:t>
                      </m:r>
                      <m:d>
                        <m:dPr>
                          <m:ctrlPr>
                            <a:rPr lang="en-US" altLang="ja-JP" i="1">
                              <a:latin typeface="Cambria Math" panose="02040503050406030204" pitchFamily="18" charset="0"/>
                            </a:rPr>
                          </m:ctrlPr>
                        </m:dPr>
                        <m:e>
                          <m:m>
                            <m:mPr>
                              <m:mcs>
                                <m:mc>
                                  <m:mcPr>
                                    <m:count m:val="2"/>
                                    <m:mcJc m:val="center"/>
                                  </m:mcPr>
                                </m:mc>
                              </m:mcs>
                              <m:ctrlPr>
                                <a:rPr lang="en-US" altLang="ja-JP" i="1">
                                  <a:latin typeface="Cambria Math" panose="02040503050406030204" pitchFamily="18" charset="0"/>
                                </a:rPr>
                              </m:ctrlPr>
                            </m:mPr>
                            <m:mr>
                              <m:e>
                                <m:r>
                                  <m:rPr>
                                    <m:brk m:alnAt="7"/>
                                  </m:rPr>
                                  <a:rPr lang="en-US" altLang="ja-JP" i="1">
                                    <a:latin typeface="Cambria Math" panose="02040503050406030204" pitchFamily="18" charset="0"/>
                                  </a:rPr>
                                  <m:t>1</m:t>
                                </m:r>
                              </m:e>
                              <m:e>
                                <m:r>
                                  <a:rPr lang="en-US" altLang="ja-JP" i="1">
                                    <a:latin typeface="Cambria Math" panose="02040503050406030204" pitchFamily="18" charset="0"/>
                                  </a:rPr>
                                  <m:t>2</m:t>
                                </m:r>
                              </m:e>
                            </m:mr>
                            <m:mr>
                              <m:e>
                                <m:r>
                                  <a:rPr lang="en-US" altLang="ja-JP" i="1">
                                    <a:latin typeface="Cambria Math" panose="02040503050406030204" pitchFamily="18" charset="0"/>
                                  </a:rPr>
                                  <m:t>−1</m:t>
                                </m:r>
                              </m:e>
                              <m:e>
                                <m:r>
                                  <a:rPr lang="en-US" altLang="ja-JP" i="1">
                                    <a:latin typeface="Cambria Math" panose="02040503050406030204" pitchFamily="18" charset="0"/>
                                  </a:rPr>
                                  <m:t>1</m:t>
                                </m:r>
                              </m:e>
                            </m:mr>
                            <m:mr>
                              <m:e>
                                <m:r>
                                  <a:rPr lang="en-US" altLang="ja-JP" i="1">
                                    <a:latin typeface="Cambria Math" panose="02040503050406030204" pitchFamily="18" charset="0"/>
                                  </a:rPr>
                                  <m:t>0</m:t>
                                </m:r>
                              </m:e>
                              <m:e>
                                <m:r>
                                  <a:rPr lang="en-US" altLang="ja-JP" i="1">
                                    <a:latin typeface="Cambria Math" panose="02040503050406030204" pitchFamily="18" charset="0"/>
                                  </a:rPr>
                                  <m:t>1</m:t>
                                </m:r>
                              </m:e>
                            </m:mr>
                          </m:m>
                        </m:e>
                      </m:d>
                      <m:r>
                        <a:rPr lang="en-US" altLang="ja-JP" b="1">
                          <a:latin typeface="Cambria Math" panose="02040503050406030204" pitchFamily="18" charset="0"/>
                        </a:rPr>
                        <m:t>, </m:t>
                      </m:r>
                      <m:r>
                        <a:rPr lang="ja-JP" altLang="en-US" b="1" i="1">
                          <a:latin typeface="Cambria Math" panose="02040503050406030204" pitchFamily="18" charset="0"/>
                        </a:rPr>
                        <m:t>　</m:t>
                      </m:r>
                      <m:r>
                        <a:rPr lang="en-US" altLang="ja-JP" b="1">
                          <a:latin typeface="Cambria Math" panose="02040503050406030204" pitchFamily="18" charset="0"/>
                        </a:rPr>
                        <m:t>𝐛</m:t>
                      </m:r>
                      <m:r>
                        <a:rPr lang="en-US" altLang="ja-JP" b="1">
                          <a:latin typeface="Cambria Math" panose="02040503050406030204" pitchFamily="18" charset="0"/>
                        </a:rPr>
                        <m:t>=</m:t>
                      </m:r>
                      <m:d>
                        <m:dPr>
                          <m:ctrlPr>
                            <a:rPr lang="en-US" altLang="ja-JP" i="1">
                              <a:latin typeface="Cambria Math" panose="02040503050406030204" pitchFamily="18" charset="0"/>
                            </a:rPr>
                          </m:ctrlPr>
                        </m:dPr>
                        <m:e>
                          <m:m>
                            <m:mPr>
                              <m:mcs>
                                <m:mc>
                                  <m:mcPr>
                                    <m:count m:val="1"/>
                                    <m:mcJc m:val="center"/>
                                  </m:mcPr>
                                </m:mc>
                              </m:mcs>
                              <m:ctrlPr>
                                <a:rPr lang="en-US" altLang="ja-JP" i="1">
                                  <a:latin typeface="Cambria Math" panose="02040503050406030204" pitchFamily="18" charset="0"/>
                                </a:rPr>
                              </m:ctrlPr>
                            </m:mPr>
                            <m:mr>
                              <m:e>
                                <m:r>
                                  <m:rPr>
                                    <m:brk m:alnAt="7"/>
                                  </m:rPr>
                                  <a:rPr lang="en-US" altLang="ja-JP" i="1">
                                    <a:latin typeface="Cambria Math" panose="02040503050406030204" pitchFamily="18" charset="0"/>
                                  </a:rPr>
                                  <m:t>6</m:t>
                                </m:r>
                              </m:e>
                            </m:mr>
                            <m:mr>
                              <m:e>
                                <m:r>
                                  <a:rPr lang="en-US" altLang="ja-JP" i="1">
                                    <a:latin typeface="Cambria Math" panose="02040503050406030204" pitchFamily="18" charset="0"/>
                                  </a:rPr>
                                  <m:t>6</m:t>
                                </m:r>
                              </m:e>
                            </m:mr>
                            <m:mr>
                              <m:e>
                                <m:r>
                                  <a:rPr lang="en-US" altLang="ja-JP" i="1">
                                    <a:latin typeface="Cambria Math" panose="02040503050406030204" pitchFamily="18" charset="0"/>
                                  </a:rPr>
                                  <m:t>1</m:t>
                                </m:r>
                              </m:e>
                            </m:mr>
                          </m:m>
                        </m:e>
                      </m:d>
                    </m:oMath>
                  </a14:m>
                  <a:endParaRPr lang="ja-JP" altLang="en-US" sz="2400" b="1" dirty="0">
                    <a:latin typeface="游ゴシック" panose="020B0400000000000000" pitchFamily="50" charset="-128"/>
                    <a:ea typeface="游ゴシック" panose="020B0400000000000000" pitchFamily="50" charset="-128"/>
                  </a:endParaRPr>
                </a:p>
              </p:txBody>
            </p:sp>
          </mc:Choice>
          <mc:Fallback xmlns="">
            <p:sp>
              <p:nvSpPr>
                <p:cNvPr id="52" name="テキスト ボックス 51"/>
                <p:cNvSpPr txBox="1">
                  <a:spLocks noRot="1" noChangeAspect="1" noMove="1" noResize="1" noEditPoints="1" noAdjustHandles="1" noChangeArrowheads="1" noChangeShapeType="1" noTextEdit="1"/>
                </p:cNvSpPr>
                <p:nvPr/>
              </p:nvSpPr>
              <p:spPr>
                <a:xfrm>
                  <a:off x="4563937" y="2644296"/>
                  <a:ext cx="5038559" cy="732573"/>
                </a:xfrm>
                <a:prstGeom prst="rect">
                  <a:avLst/>
                </a:prstGeom>
                <a:blipFill>
                  <a:blip r:embed="rId4"/>
                  <a:stretch>
                    <a:fillRect/>
                  </a:stretch>
                </a:blipFill>
              </p:spPr>
              <p:txBody>
                <a:bodyPr/>
                <a:lstStyle/>
                <a:p>
                  <a:r>
                    <a:rPr lang="ja-JP" altLang="en-US">
                      <a:noFill/>
                    </a:rPr>
                    <a:t> </a:t>
                  </a:r>
                </a:p>
              </p:txBody>
            </p:sp>
          </mc:Fallback>
        </mc:AlternateContent>
        <p:sp>
          <p:nvSpPr>
            <p:cNvPr id="53" name="右矢印 52"/>
            <p:cNvSpPr/>
            <p:nvPr/>
          </p:nvSpPr>
          <p:spPr>
            <a:xfrm>
              <a:off x="3420980" y="2677175"/>
              <a:ext cx="691210" cy="6668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正方形/長方形 53"/>
            <p:cNvSpPr/>
            <p:nvPr/>
          </p:nvSpPr>
          <p:spPr>
            <a:xfrm>
              <a:off x="9519537" y="2810527"/>
              <a:ext cx="1980029" cy="400110"/>
            </a:xfrm>
            <a:prstGeom prst="rect">
              <a:avLst/>
            </a:prstGeom>
          </p:spPr>
          <p:txBody>
            <a:bodyPr wrap="none">
              <a:spAutoFit/>
            </a:bodyPr>
            <a:lstStyle/>
            <a:p>
              <a:r>
                <a:rPr lang="ja-JP" altLang="en-US" sz="2000" dirty="0" smtClean="0">
                  <a:latin typeface="游ゴシック" panose="020B0400000000000000" pitchFamily="50" charset="-128"/>
                  <a:ea typeface="游ゴシック" panose="020B0400000000000000" pitchFamily="50" charset="-128"/>
                </a:rPr>
                <a:t>として整理した</a:t>
              </a:r>
              <a:endParaRPr lang="ja-JP" altLang="en-US" sz="2000" dirty="0">
                <a:latin typeface="游ゴシック" panose="020B0400000000000000" pitchFamily="50" charset="-128"/>
                <a:ea typeface="游ゴシック" panose="020B0400000000000000" pitchFamily="50" charset="-128"/>
              </a:endParaRPr>
            </a:p>
          </p:txBody>
        </p:sp>
      </p:grpSp>
      <p:grpSp>
        <p:nvGrpSpPr>
          <p:cNvPr id="5" name="グループ化 4"/>
          <p:cNvGrpSpPr/>
          <p:nvPr/>
        </p:nvGrpSpPr>
        <p:grpSpPr>
          <a:xfrm>
            <a:off x="3420980" y="3631513"/>
            <a:ext cx="5972825" cy="666814"/>
            <a:chOff x="3420980" y="3631513"/>
            <a:chExt cx="5972825" cy="666814"/>
          </a:xfrm>
        </p:grpSpPr>
        <mc:AlternateContent xmlns:mc="http://schemas.openxmlformats.org/markup-compatibility/2006" xmlns:a14="http://schemas.microsoft.com/office/drawing/2010/main">
          <mc:Choice Requires="a14">
            <p:sp>
              <p:nvSpPr>
                <p:cNvPr id="55" name="テキスト ボックス 54"/>
                <p:cNvSpPr txBox="1"/>
                <p:nvPr/>
              </p:nvSpPr>
              <p:spPr>
                <a:xfrm>
                  <a:off x="4563937" y="3656118"/>
                  <a:ext cx="2123978" cy="6176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ja-JP" sz="2400" b="1" i="1" smtClean="0">
                                <a:latin typeface="Cambria Math" panose="02040503050406030204" pitchFamily="18" charset="0"/>
                              </a:rPr>
                            </m:ctrlPr>
                          </m:sSupPr>
                          <m:e>
                            <m:r>
                              <a:rPr lang="en-US" altLang="ja-JP" sz="2400" b="1" smtClean="0">
                                <a:latin typeface="Cambria Math" panose="02040503050406030204" pitchFamily="18" charset="0"/>
                              </a:rPr>
                              <m:t>𝐀</m:t>
                            </m:r>
                          </m:e>
                          <m:sup>
                            <m:r>
                              <m:rPr>
                                <m:sty m:val="p"/>
                              </m:rPr>
                              <a:rPr lang="en-US" altLang="ja-JP" sz="2400" b="0" i="0" smtClean="0">
                                <a:latin typeface="Cambria Math" panose="02040503050406030204" pitchFamily="18" charset="0"/>
                              </a:rPr>
                              <m:t>T</m:t>
                            </m:r>
                          </m:sup>
                        </m:sSup>
                        <m:r>
                          <a:rPr kumimoji="1" lang="en-US" altLang="ja-JP" sz="2400" b="1" i="0" smtClean="0">
                            <a:latin typeface="Cambria Math" panose="02040503050406030204" pitchFamily="18" charset="0"/>
                          </a:rPr>
                          <m:t>𝐀</m:t>
                        </m:r>
                        <m:d>
                          <m:dPr>
                            <m:ctrlPr>
                              <a:rPr kumimoji="1" lang="en-US" altLang="ja-JP" sz="2400" b="0" i="1" smtClean="0">
                                <a:latin typeface="Cambria Math" panose="02040503050406030204" pitchFamily="18" charset="0"/>
                              </a:rPr>
                            </m:ctrlPr>
                          </m:dPr>
                          <m:e>
                            <m:m>
                              <m:mPr>
                                <m:mcs>
                                  <m:mc>
                                    <m:mcPr>
                                      <m:count m:val="1"/>
                                      <m:mcJc m:val="center"/>
                                    </m:mcPr>
                                  </m:mc>
                                </m:mcs>
                                <m:ctrlPr>
                                  <a:rPr kumimoji="1" lang="en-US" altLang="ja-JP" sz="2400" b="0" i="1" smtClean="0">
                                    <a:latin typeface="Cambria Math" panose="02040503050406030204" pitchFamily="18" charset="0"/>
                                  </a:rPr>
                                </m:ctrlPr>
                              </m:mPr>
                              <m:mr>
                                <m:e>
                                  <m:r>
                                    <m:rPr>
                                      <m:brk m:alnAt="7"/>
                                    </m:rPr>
                                    <a:rPr kumimoji="1" lang="en-US" altLang="ja-JP" sz="2400" b="0" i="1" smtClean="0">
                                      <a:latin typeface="Cambria Math" panose="02040503050406030204" pitchFamily="18" charset="0"/>
                                    </a:rPr>
                                    <m:t>𝑥</m:t>
                                  </m:r>
                                </m:e>
                              </m:mr>
                              <m:mr>
                                <m:e>
                                  <m:r>
                                    <a:rPr kumimoji="1" lang="en-US" altLang="ja-JP" sz="2400" b="0" i="1" smtClean="0">
                                      <a:latin typeface="Cambria Math" panose="02040503050406030204" pitchFamily="18" charset="0"/>
                                    </a:rPr>
                                    <m:t>𝑦</m:t>
                                  </m:r>
                                </m:e>
                              </m:mr>
                            </m:m>
                          </m:e>
                        </m:d>
                        <m:r>
                          <a:rPr kumimoji="1" lang="en-US" altLang="ja-JP" sz="2400" b="0" i="1" smtClean="0">
                            <a:latin typeface="Cambria Math" panose="02040503050406030204" pitchFamily="18" charset="0"/>
                          </a:rPr>
                          <m:t>=</m:t>
                        </m:r>
                        <m:sSup>
                          <m:sSupPr>
                            <m:ctrlPr>
                              <a:rPr kumimoji="1" lang="en-US" altLang="ja-JP" sz="2400" b="1" i="1" smtClean="0">
                                <a:latin typeface="Cambria Math" panose="02040503050406030204" pitchFamily="18" charset="0"/>
                              </a:rPr>
                            </m:ctrlPr>
                          </m:sSupPr>
                          <m:e>
                            <m:r>
                              <a:rPr kumimoji="1" lang="en-US" altLang="ja-JP" sz="2400" b="1" i="0" smtClean="0">
                                <a:latin typeface="Cambria Math" panose="02040503050406030204" pitchFamily="18" charset="0"/>
                              </a:rPr>
                              <m:t>𝐀</m:t>
                            </m:r>
                          </m:e>
                          <m:sup>
                            <m:r>
                              <m:rPr>
                                <m:sty m:val="p"/>
                              </m:rPr>
                              <a:rPr kumimoji="1" lang="en-US" altLang="ja-JP" sz="2400" b="0" i="0" smtClean="0">
                                <a:latin typeface="Cambria Math" panose="02040503050406030204" pitchFamily="18" charset="0"/>
                              </a:rPr>
                              <m:t>T</m:t>
                            </m:r>
                          </m:sup>
                        </m:sSup>
                        <m:r>
                          <a:rPr kumimoji="1" lang="en-US" altLang="ja-JP" sz="2400" b="1" i="0" smtClean="0">
                            <a:latin typeface="Cambria Math" panose="02040503050406030204" pitchFamily="18" charset="0"/>
                          </a:rPr>
                          <m:t>𝐛</m:t>
                        </m:r>
                      </m:oMath>
                    </m:oMathPara>
                  </a14:m>
                  <a:endParaRPr lang="ja-JP" altLang="en-US" sz="2400" b="1" dirty="0">
                    <a:latin typeface="游ゴシック" panose="020B0400000000000000" pitchFamily="50" charset="-128"/>
                    <a:ea typeface="游ゴシック" panose="020B0400000000000000" pitchFamily="50" charset="-128"/>
                  </a:endParaRPr>
                </a:p>
              </p:txBody>
            </p:sp>
          </mc:Choice>
          <mc:Fallback xmlns="">
            <p:sp>
              <p:nvSpPr>
                <p:cNvPr id="55" name="テキスト ボックス 54"/>
                <p:cNvSpPr txBox="1">
                  <a:spLocks noRot="1" noChangeAspect="1" noMove="1" noResize="1" noEditPoints="1" noAdjustHandles="1" noChangeArrowheads="1" noChangeShapeType="1" noTextEdit="1"/>
                </p:cNvSpPr>
                <p:nvPr/>
              </p:nvSpPr>
              <p:spPr>
                <a:xfrm>
                  <a:off x="4563937" y="3656118"/>
                  <a:ext cx="2123978" cy="617605"/>
                </a:xfrm>
                <a:prstGeom prst="rect">
                  <a:avLst/>
                </a:prstGeom>
                <a:blipFill>
                  <a:blip r:embed="rId5"/>
                  <a:stretch>
                    <a:fillRect/>
                  </a:stretch>
                </a:blipFill>
              </p:spPr>
              <p:txBody>
                <a:bodyPr/>
                <a:lstStyle/>
                <a:p>
                  <a:r>
                    <a:rPr lang="ja-JP" altLang="en-US">
                      <a:noFill/>
                    </a:rPr>
                    <a:t> </a:t>
                  </a:r>
                </a:p>
              </p:txBody>
            </p:sp>
          </mc:Fallback>
        </mc:AlternateContent>
        <p:sp>
          <p:nvSpPr>
            <p:cNvPr id="56" name="正方形/長方形 55"/>
            <p:cNvSpPr/>
            <p:nvPr/>
          </p:nvSpPr>
          <p:spPr>
            <a:xfrm>
              <a:off x="7139662" y="3764865"/>
              <a:ext cx="2254143" cy="400110"/>
            </a:xfrm>
            <a:prstGeom prst="rect">
              <a:avLst/>
            </a:prstGeom>
          </p:spPr>
          <p:txBody>
            <a:bodyPr wrap="none">
              <a:spAutoFit/>
            </a:bodyPr>
            <a:lstStyle/>
            <a:p>
              <a:r>
                <a:rPr lang="ja-JP" altLang="en-US" sz="2000" dirty="0" smtClean="0">
                  <a:latin typeface="游ゴシック" panose="020B0400000000000000" pitchFamily="50" charset="-128"/>
                  <a:ea typeface="游ゴシック" panose="020B0400000000000000" pitchFamily="50" charset="-128"/>
                </a:rPr>
                <a:t>両辺に</a:t>
              </a:r>
              <a:r>
                <a:rPr lang="en-US" altLang="ja-JP" sz="2000" dirty="0" smtClean="0">
                  <a:latin typeface="游ゴシック" panose="020B0400000000000000" pitchFamily="50" charset="-128"/>
                  <a:ea typeface="游ゴシック" panose="020B0400000000000000" pitchFamily="50" charset="-128"/>
                </a:rPr>
                <a:t>A</a:t>
              </a:r>
              <a:r>
                <a:rPr lang="en-US" altLang="ja-JP" sz="2000" baseline="30000" dirty="0" smtClean="0">
                  <a:latin typeface="游ゴシック" panose="020B0400000000000000" pitchFamily="50" charset="-128"/>
                  <a:ea typeface="游ゴシック" panose="020B0400000000000000" pitchFamily="50" charset="-128"/>
                </a:rPr>
                <a:t>T</a:t>
              </a:r>
              <a:r>
                <a:rPr lang="ja-JP" altLang="en-US" sz="2000" dirty="0" smtClean="0">
                  <a:latin typeface="游ゴシック" panose="020B0400000000000000" pitchFamily="50" charset="-128"/>
                  <a:ea typeface="游ゴシック" panose="020B0400000000000000" pitchFamily="50" charset="-128"/>
                </a:rPr>
                <a:t>をかけた</a:t>
              </a:r>
              <a:endParaRPr lang="ja-JP" altLang="en-US" sz="2000" dirty="0">
                <a:latin typeface="游ゴシック" panose="020B0400000000000000" pitchFamily="50" charset="-128"/>
                <a:ea typeface="游ゴシック" panose="020B0400000000000000" pitchFamily="50" charset="-128"/>
              </a:endParaRPr>
            </a:p>
          </p:txBody>
        </p:sp>
        <p:sp>
          <p:nvSpPr>
            <p:cNvPr id="57" name="右矢印 56"/>
            <p:cNvSpPr/>
            <p:nvPr/>
          </p:nvSpPr>
          <p:spPr>
            <a:xfrm>
              <a:off x="3420980" y="3631513"/>
              <a:ext cx="691210" cy="6668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2" name="グループ化 61"/>
          <p:cNvGrpSpPr/>
          <p:nvPr/>
        </p:nvGrpSpPr>
        <p:grpSpPr>
          <a:xfrm>
            <a:off x="5961884" y="-3113641"/>
            <a:ext cx="4591050" cy="2478443"/>
            <a:chOff x="6601983" y="1847517"/>
            <a:chExt cx="4591050" cy="2478443"/>
          </a:xfrm>
        </p:grpSpPr>
        <p:grpSp>
          <p:nvGrpSpPr>
            <p:cNvPr id="63" name="グループ化 62"/>
            <p:cNvGrpSpPr/>
            <p:nvPr/>
          </p:nvGrpSpPr>
          <p:grpSpPr>
            <a:xfrm>
              <a:off x="6601983" y="1847517"/>
              <a:ext cx="4591050" cy="2478443"/>
              <a:chOff x="6137275" y="719782"/>
              <a:chExt cx="4591050" cy="2478443"/>
            </a:xfrm>
          </p:grpSpPr>
          <p:cxnSp>
            <p:nvCxnSpPr>
              <p:cNvPr id="72" name="直線矢印コネクタ 71"/>
              <p:cNvCxnSpPr/>
              <p:nvPr/>
            </p:nvCxnSpPr>
            <p:spPr>
              <a:xfrm>
                <a:off x="6137275" y="2504132"/>
                <a:ext cx="459105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直線矢印コネクタ 72"/>
              <p:cNvCxnSpPr/>
              <p:nvPr/>
            </p:nvCxnSpPr>
            <p:spPr>
              <a:xfrm flipV="1">
                <a:off x="8432800" y="719782"/>
                <a:ext cx="0" cy="247844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64" name="直線コネクタ 63"/>
            <p:cNvCxnSpPr/>
            <p:nvPr/>
          </p:nvCxnSpPr>
          <p:spPr>
            <a:xfrm>
              <a:off x="7564008" y="2283435"/>
              <a:ext cx="3416300" cy="16256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5" name="直線コネクタ 64"/>
            <p:cNvCxnSpPr/>
            <p:nvPr/>
          </p:nvCxnSpPr>
          <p:spPr>
            <a:xfrm flipV="1">
              <a:off x="6979808" y="1985838"/>
              <a:ext cx="2298700" cy="2151797"/>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6" name="正方形/長方形 65"/>
            <p:cNvSpPr/>
            <p:nvPr/>
          </p:nvSpPr>
          <p:spPr>
            <a:xfrm>
              <a:off x="10265066" y="3348260"/>
              <a:ext cx="312906" cy="369332"/>
            </a:xfrm>
            <a:prstGeom prst="rect">
              <a:avLst/>
            </a:prstGeom>
          </p:spPr>
          <p:txBody>
            <a:bodyPr wrap="none">
              <a:spAutoFit/>
            </a:bodyPr>
            <a:lstStyle/>
            <a:p>
              <a:r>
                <a:rPr lang="en-US" altLang="ja-JP" dirty="0" smtClean="0">
                  <a:latin typeface="游ゴシック" panose="020B0400000000000000" pitchFamily="50" charset="-128"/>
                  <a:ea typeface="游ゴシック" panose="020B0400000000000000" pitchFamily="50" charset="-128"/>
                </a:rPr>
                <a:t>6</a:t>
              </a:r>
              <a:endParaRPr lang="ja-JP" altLang="en-US" dirty="0"/>
            </a:p>
          </p:txBody>
        </p:sp>
        <p:sp>
          <p:nvSpPr>
            <p:cNvPr id="67" name="正方形/長方形 66"/>
            <p:cNvSpPr/>
            <p:nvPr/>
          </p:nvSpPr>
          <p:spPr>
            <a:xfrm>
              <a:off x="8817266" y="2098406"/>
              <a:ext cx="312906" cy="369332"/>
            </a:xfrm>
            <a:prstGeom prst="rect">
              <a:avLst/>
            </a:prstGeom>
          </p:spPr>
          <p:txBody>
            <a:bodyPr wrap="none">
              <a:spAutoFit/>
            </a:bodyPr>
            <a:lstStyle/>
            <a:p>
              <a:r>
                <a:rPr lang="en-US" altLang="ja-JP" dirty="0" smtClean="0">
                  <a:latin typeface="游ゴシック" panose="020B0400000000000000" pitchFamily="50" charset="-128"/>
                  <a:ea typeface="游ゴシック" panose="020B0400000000000000" pitchFamily="50" charset="-128"/>
                </a:rPr>
                <a:t>6</a:t>
              </a:r>
              <a:endParaRPr lang="ja-JP" altLang="en-US" dirty="0"/>
            </a:p>
          </p:txBody>
        </p:sp>
        <p:sp>
          <p:nvSpPr>
            <p:cNvPr id="68" name="正方形/長方形 67"/>
            <p:cNvSpPr/>
            <p:nvPr/>
          </p:nvSpPr>
          <p:spPr>
            <a:xfrm>
              <a:off x="8805455" y="2655525"/>
              <a:ext cx="312906" cy="369332"/>
            </a:xfrm>
            <a:prstGeom prst="rect">
              <a:avLst/>
            </a:prstGeom>
          </p:spPr>
          <p:txBody>
            <a:bodyPr wrap="none">
              <a:spAutoFit/>
            </a:bodyPr>
            <a:lstStyle/>
            <a:p>
              <a:r>
                <a:rPr lang="en-US" altLang="ja-JP" dirty="0">
                  <a:latin typeface="游ゴシック" panose="020B0400000000000000" pitchFamily="50" charset="-128"/>
                  <a:ea typeface="游ゴシック" panose="020B0400000000000000" pitchFamily="50" charset="-128"/>
                </a:rPr>
                <a:t>3</a:t>
              </a:r>
              <a:endParaRPr lang="ja-JP" altLang="en-US" dirty="0"/>
            </a:p>
          </p:txBody>
        </p:sp>
        <p:sp>
          <p:nvSpPr>
            <p:cNvPr id="69" name="正方形/長方形 68"/>
            <p:cNvSpPr/>
            <p:nvPr/>
          </p:nvSpPr>
          <p:spPr>
            <a:xfrm>
              <a:off x="7346711" y="3343387"/>
              <a:ext cx="413896" cy="369332"/>
            </a:xfrm>
            <a:prstGeom prst="rect">
              <a:avLst/>
            </a:prstGeom>
          </p:spPr>
          <p:txBody>
            <a:bodyPr wrap="none">
              <a:spAutoFit/>
            </a:bodyPr>
            <a:lstStyle/>
            <a:p>
              <a:r>
                <a:rPr lang="en-US" altLang="ja-JP" dirty="0" smtClean="0">
                  <a:latin typeface="游ゴシック" panose="020B0400000000000000" pitchFamily="50" charset="-128"/>
                  <a:ea typeface="游ゴシック" panose="020B0400000000000000" pitchFamily="50" charset="-128"/>
                </a:rPr>
                <a:t>-6</a:t>
              </a:r>
              <a:endParaRPr lang="ja-JP" altLang="en-US" dirty="0"/>
            </a:p>
          </p:txBody>
        </p:sp>
        <p:cxnSp>
          <p:nvCxnSpPr>
            <p:cNvPr id="70" name="直線コネクタ 69"/>
            <p:cNvCxnSpPr/>
            <p:nvPr/>
          </p:nvCxnSpPr>
          <p:spPr>
            <a:xfrm>
              <a:off x="6658512" y="3383595"/>
              <a:ext cx="4491139" cy="2008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1" name="正方形/長方形 70"/>
            <p:cNvSpPr/>
            <p:nvPr/>
          </p:nvSpPr>
          <p:spPr>
            <a:xfrm>
              <a:off x="8814980" y="3216454"/>
              <a:ext cx="312906" cy="369332"/>
            </a:xfrm>
            <a:prstGeom prst="rect">
              <a:avLst/>
            </a:prstGeom>
          </p:spPr>
          <p:txBody>
            <a:bodyPr wrap="none">
              <a:spAutoFit/>
            </a:bodyPr>
            <a:lstStyle/>
            <a:p>
              <a:r>
                <a:rPr lang="en-US" altLang="ja-JP" dirty="0" smtClean="0">
                  <a:latin typeface="游ゴシック" panose="020B0400000000000000" pitchFamily="50" charset="-128"/>
                  <a:ea typeface="游ゴシック" panose="020B0400000000000000" pitchFamily="50" charset="-128"/>
                </a:rPr>
                <a:t>1</a:t>
              </a:r>
              <a:endParaRPr lang="ja-JP" altLang="en-US" dirty="0"/>
            </a:p>
          </p:txBody>
        </p:sp>
      </p:grpSp>
      <p:grpSp>
        <p:nvGrpSpPr>
          <p:cNvPr id="6" name="グループ化 5"/>
          <p:cNvGrpSpPr/>
          <p:nvPr/>
        </p:nvGrpSpPr>
        <p:grpSpPr>
          <a:xfrm>
            <a:off x="3420980" y="4590753"/>
            <a:ext cx="7804532" cy="2176728"/>
            <a:chOff x="3420980" y="4590753"/>
            <a:chExt cx="7804532" cy="2176728"/>
          </a:xfrm>
        </p:grpSpPr>
        <mc:AlternateContent xmlns:mc="http://schemas.openxmlformats.org/markup-compatibility/2006" xmlns:a14="http://schemas.microsoft.com/office/drawing/2010/main">
          <mc:Choice Requires="a14">
            <p:sp>
              <p:nvSpPr>
                <p:cNvPr id="58" name="テキスト ボックス 57"/>
                <p:cNvSpPr txBox="1"/>
                <p:nvPr/>
              </p:nvSpPr>
              <p:spPr>
                <a:xfrm>
                  <a:off x="4563937" y="4615358"/>
                  <a:ext cx="2660087" cy="6176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kumimoji="1" lang="en-US" altLang="ja-JP" sz="2400" b="0" i="1" smtClean="0">
                                <a:latin typeface="Cambria Math" panose="02040503050406030204" pitchFamily="18" charset="0"/>
                              </a:rPr>
                            </m:ctrlPr>
                          </m:dPr>
                          <m:e>
                            <m:m>
                              <m:mPr>
                                <m:mcs>
                                  <m:mc>
                                    <m:mcPr>
                                      <m:count m:val="1"/>
                                      <m:mcJc m:val="center"/>
                                    </m:mcPr>
                                  </m:mc>
                                </m:mcs>
                                <m:ctrlPr>
                                  <a:rPr kumimoji="1" lang="en-US" altLang="ja-JP" sz="2400" b="0" i="1" smtClean="0">
                                    <a:latin typeface="Cambria Math" panose="02040503050406030204" pitchFamily="18" charset="0"/>
                                  </a:rPr>
                                </m:ctrlPr>
                              </m:mPr>
                              <m:mr>
                                <m:e>
                                  <m:r>
                                    <m:rPr>
                                      <m:brk m:alnAt="7"/>
                                    </m:rPr>
                                    <a:rPr kumimoji="1" lang="en-US" altLang="ja-JP" sz="2400" b="0" i="1" smtClean="0">
                                      <a:latin typeface="Cambria Math" panose="02040503050406030204" pitchFamily="18" charset="0"/>
                                    </a:rPr>
                                    <m:t>𝑥</m:t>
                                  </m:r>
                                </m:e>
                              </m:mr>
                              <m:mr>
                                <m:e>
                                  <m:r>
                                    <a:rPr kumimoji="1" lang="en-US" altLang="ja-JP" sz="2400" b="0" i="1" smtClean="0">
                                      <a:latin typeface="Cambria Math" panose="02040503050406030204" pitchFamily="18" charset="0"/>
                                    </a:rPr>
                                    <m:t>𝑦</m:t>
                                  </m:r>
                                </m:e>
                              </m:mr>
                            </m:m>
                          </m:e>
                        </m:d>
                        <m:r>
                          <a:rPr kumimoji="1" lang="en-US" altLang="ja-JP" sz="2400" b="0" i="1" smtClean="0">
                            <a:latin typeface="Cambria Math" panose="02040503050406030204" pitchFamily="18" charset="0"/>
                          </a:rPr>
                          <m:t>=</m:t>
                        </m:r>
                        <m:sSup>
                          <m:sSupPr>
                            <m:ctrlPr>
                              <a:rPr kumimoji="1" lang="en-US" altLang="ja-JP" sz="2400" b="1" i="1" smtClean="0">
                                <a:latin typeface="Cambria Math" panose="02040503050406030204" pitchFamily="18" charset="0"/>
                              </a:rPr>
                            </m:ctrlPr>
                          </m:sSupPr>
                          <m:e>
                            <m:d>
                              <m:dPr>
                                <m:ctrlPr>
                                  <a:rPr kumimoji="1" lang="en-US" altLang="ja-JP" sz="2400" b="1" i="1" smtClean="0">
                                    <a:latin typeface="Cambria Math" panose="02040503050406030204" pitchFamily="18" charset="0"/>
                                  </a:rPr>
                                </m:ctrlPr>
                              </m:dPr>
                              <m:e>
                                <m:sSup>
                                  <m:sSupPr>
                                    <m:ctrlPr>
                                      <a:rPr lang="en-US" altLang="ja-JP" sz="2400" b="1" i="1">
                                        <a:latin typeface="Cambria Math" panose="02040503050406030204" pitchFamily="18" charset="0"/>
                                      </a:rPr>
                                    </m:ctrlPr>
                                  </m:sSupPr>
                                  <m:e>
                                    <m:r>
                                      <a:rPr lang="en-US" altLang="ja-JP" sz="2400" b="1">
                                        <a:latin typeface="Cambria Math" panose="02040503050406030204" pitchFamily="18" charset="0"/>
                                      </a:rPr>
                                      <m:t>𝐀</m:t>
                                    </m:r>
                                  </m:e>
                                  <m:sup>
                                    <m:r>
                                      <m:rPr>
                                        <m:sty m:val="p"/>
                                      </m:rPr>
                                      <a:rPr lang="en-US" altLang="ja-JP" sz="2400">
                                        <a:latin typeface="Cambria Math" panose="02040503050406030204" pitchFamily="18" charset="0"/>
                                      </a:rPr>
                                      <m:t>T</m:t>
                                    </m:r>
                                  </m:sup>
                                </m:sSup>
                                <m:r>
                                  <a:rPr lang="en-US" altLang="ja-JP" sz="2400" b="1">
                                    <a:latin typeface="Cambria Math" panose="02040503050406030204" pitchFamily="18" charset="0"/>
                                  </a:rPr>
                                  <m:t>𝐀</m:t>
                                </m:r>
                              </m:e>
                            </m:d>
                          </m:e>
                          <m:sup>
                            <m:r>
                              <a:rPr kumimoji="1" lang="en-US" altLang="ja-JP" sz="2400" b="0" i="0" smtClean="0">
                                <a:latin typeface="Cambria Math" panose="02040503050406030204" pitchFamily="18" charset="0"/>
                              </a:rPr>
                              <m:t>−1</m:t>
                            </m:r>
                          </m:sup>
                        </m:sSup>
                        <m:sSup>
                          <m:sSupPr>
                            <m:ctrlPr>
                              <a:rPr kumimoji="1" lang="en-US" altLang="ja-JP" sz="2400" b="1" i="1" smtClean="0">
                                <a:latin typeface="Cambria Math" panose="02040503050406030204" pitchFamily="18" charset="0"/>
                              </a:rPr>
                            </m:ctrlPr>
                          </m:sSupPr>
                          <m:e>
                            <m:r>
                              <a:rPr kumimoji="1" lang="en-US" altLang="ja-JP" sz="2400" b="1" i="0" smtClean="0">
                                <a:latin typeface="Cambria Math" panose="02040503050406030204" pitchFamily="18" charset="0"/>
                              </a:rPr>
                              <m:t>𝐀</m:t>
                            </m:r>
                          </m:e>
                          <m:sup>
                            <m:r>
                              <m:rPr>
                                <m:sty m:val="p"/>
                              </m:rPr>
                              <a:rPr kumimoji="1" lang="en-US" altLang="ja-JP" sz="2400" b="0" i="0" smtClean="0">
                                <a:latin typeface="Cambria Math" panose="02040503050406030204" pitchFamily="18" charset="0"/>
                              </a:rPr>
                              <m:t>T</m:t>
                            </m:r>
                          </m:sup>
                        </m:sSup>
                        <m:r>
                          <a:rPr kumimoji="1" lang="en-US" altLang="ja-JP" sz="2400" b="1" i="0" smtClean="0">
                            <a:latin typeface="Cambria Math" panose="02040503050406030204" pitchFamily="18" charset="0"/>
                          </a:rPr>
                          <m:t>𝐛</m:t>
                        </m:r>
                      </m:oMath>
                    </m:oMathPara>
                  </a14:m>
                  <a:endParaRPr lang="ja-JP" altLang="en-US" sz="2400" b="1" dirty="0">
                    <a:latin typeface="游ゴシック" panose="020B0400000000000000" pitchFamily="50" charset="-128"/>
                    <a:ea typeface="游ゴシック" panose="020B0400000000000000" pitchFamily="50" charset="-128"/>
                  </a:endParaRPr>
                </a:p>
              </p:txBody>
            </p:sp>
          </mc:Choice>
          <mc:Fallback xmlns="">
            <p:sp>
              <p:nvSpPr>
                <p:cNvPr id="58" name="テキスト ボックス 57"/>
                <p:cNvSpPr txBox="1">
                  <a:spLocks noRot="1" noChangeAspect="1" noMove="1" noResize="1" noEditPoints="1" noAdjustHandles="1" noChangeArrowheads="1" noChangeShapeType="1" noTextEdit="1"/>
                </p:cNvSpPr>
                <p:nvPr/>
              </p:nvSpPr>
              <p:spPr>
                <a:xfrm>
                  <a:off x="4563937" y="4615358"/>
                  <a:ext cx="2660087" cy="617605"/>
                </a:xfrm>
                <a:prstGeom prst="rect">
                  <a:avLst/>
                </a:prstGeom>
                <a:blipFill>
                  <a:blip r:embed="rId6"/>
                  <a:stretch>
                    <a:fillRect/>
                  </a:stretch>
                </a:blipFill>
              </p:spPr>
              <p:txBody>
                <a:bodyPr/>
                <a:lstStyle/>
                <a:p>
                  <a:r>
                    <a:rPr lang="ja-JP" altLang="en-US">
                      <a:noFill/>
                    </a:rPr>
                    <a:t> </a:t>
                  </a:r>
                </a:p>
              </p:txBody>
            </p:sp>
          </mc:Fallback>
        </mc:AlternateContent>
        <p:sp>
          <p:nvSpPr>
            <p:cNvPr id="59" name="右矢印 58"/>
            <p:cNvSpPr/>
            <p:nvPr/>
          </p:nvSpPr>
          <p:spPr>
            <a:xfrm>
              <a:off x="3420980" y="4590753"/>
              <a:ext cx="691210" cy="6668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60" name="正方形/長方形 59"/>
                <p:cNvSpPr/>
                <p:nvPr/>
              </p:nvSpPr>
              <p:spPr>
                <a:xfrm>
                  <a:off x="7435052" y="4674220"/>
                  <a:ext cx="2938946" cy="499880"/>
                </a:xfrm>
                <a:prstGeom prst="rect">
                  <a:avLst/>
                </a:prstGeom>
              </p:spPr>
              <p:txBody>
                <a:bodyPr wrap="none">
                  <a:spAutoFit/>
                </a:bodyPr>
                <a:lstStyle/>
                <a:p>
                  <a:r>
                    <a:rPr lang="ja-JP" altLang="en-US" sz="2000" dirty="0" smtClean="0">
                      <a:latin typeface="游ゴシック" panose="020B0400000000000000" pitchFamily="50" charset="-128"/>
                      <a:ea typeface="游ゴシック" panose="020B0400000000000000" pitchFamily="50" charset="-128"/>
                    </a:rPr>
                    <a:t>両辺に</a:t>
                  </a:r>
                  <a14:m>
                    <m:oMath xmlns:m="http://schemas.openxmlformats.org/officeDocument/2006/math">
                      <m:sSup>
                        <m:sSupPr>
                          <m:ctrlPr>
                            <a:rPr lang="en-US" altLang="ja-JP" sz="2000" b="1" i="1">
                              <a:latin typeface="Cambria Math" panose="02040503050406030204" pitchFamily="18" charset="0"/>
                            </a:rPr>
                          </m:ctrlPr>
                        </m:sSupPr>
                        <m:e>
                          <m:d>
                            <m:dPr>
                              <m:ctrlPr>
                                <a:rPr lang="en-US" altLang="ja-JP" sz="2000" b="1" i="1">
                                  <a:latin typeface="Cambria Math" panose="02040503050406030204" pitchFamily="18" charset="0"/>
                                </a:rPr>
                              </m:ctrlPr>
                            </m:dPr>
                            <m:e>
                              <m:sSup>
                                <m:sSupPr>
                                  <m:ctrlPr>
                                    <a:rPr lang="en-US" altLang="ja-JP" sz="2000" b="1" i="1">
                                      <a:latin typeface="Cambria Math" panose="02040503050406030204" pitchFamily="18" charset="0"/>
                                    </a:rPr>
                                  </m:ctrlPr>
                                </m:sSupPr>
                                <m:e>
                                  <m:r>
                                    <a:rPr lang="en-US" altLang="ja-JP" sz="2000" b="1">
                                      <a:latin typeface="Cambria Math" panose="02040503050406030204" pitchFamily="18" charset="0"/>
                                    </a:rPr>
                                    <m:t>𝐀</m:t>
                                  </m:r>
                                </m:e>
                                <m:sup>
                                  <m:r>
                                    <m:rPr>
                                      <m:sty m:val="p"/>
                                    </m:rPr>
                                    <a:rPr lang="en-US" altLang="ja-JP" sz="2000">
                                      <a:latin typeface="Cambria Math" panose="02040503050406030204" pitchFamily="18" charset="0"/>
                                    </a:rPr>
                                    <m:t>T</m:t>
                                  </m:r>
                                </m:sup>
                              </m:sSup>
                              <m:r>
                                <a:rPr lang="en-US" altLang="ja-JP" sz="2000" b="1">
                                  <a:latin typeface="Cambria Math" panose="02040503050406030204" pitchFamily="18" charset="0"/>
                                </a:rPr>
                                <m:t>𝐀</m:t>
                              </m:r>
                            </m:e>
                          </m:d>
                        </m:e>
                        <m:sup>
                          <m:r>
                            <a:rPr lang="en-US" altLang="ja-JP" sz="2000">
                              <a:latin typeface="Cambria Math" panose="02040503050406030204" pitchFamily="18" charset="0"/>
                            </a:rPr>
                            <m:t>−1</m:t>
                          </m:r>
                        </m:sup>
                      </m:sSup>
                    </m:oMath>
                  </a14:m>
                  <a:r>
                    <a:rPr lang="ja-JP" altLang="en-US" sz="2000" dirty="0" smtClean="0">
                      <a:latin typeface="游ゴシック" panose="020B0400000000000000" pitchFamily="50" charset="-128"/>
                      <a:ea typeface="游ゴシック" panose="020B0400000000000000" pitchFamily="50" charset="-128"/>
                    </a:rPr>
                    <a:t>をかけた</a:t>
                  </a:r>
                  <a:endParaRPr lang="ja-JP" altLang="en-US" sz="2000" dirty="0">
                    <a:latin typeface="游ゴシック" panose="020B0400000000000000" pitchFamily="50" charset="-128"/>
                    <a:ea typeface="游ゴシック" panose="020B0400000000000000" pitchFamily="50" charset="-128"/>
                  </a:endParaRPr>
                </a:p>
              </p:txBody>
            </p:sp>
          </mc:Choice>
          <mc:Fallback xmlns="">
            <p:sp>
              <p:nvSpPr>
                <p:cNvPr id="60" name="正方形/長方形 59"/>
                <p:cNvSpPr>
                  <a:spLocks noRot="1" noChangeAspect="1" noMove="1" noResize="1" noEditPoints="1" noAdjustHandles="1" noChangeArrowheads="1" noChangeShapeType="1" noTextEdit="1"/>
                </p:cNvSpPr>
                <p:nvPr/>
              </p:nvSpPr>
              <p:spPr>
                <a:xfrm>
                  <a:off x="7435052" y="4674220"/>
                  <a:ext cx="2938946" cy="499880"/>
                </a:xfrm>
                <a:prstGeom prst="rect">
                  <a:avLst/>
                </a:prstGeom>
                <a:blipFill>
                  <a:blip r:embed="rId7"/>
                  <a:stretch>
                    <a:fillRect l="-2282" r="-1660" b="-1951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1" name="正方形/長方形 60"/>
                <p:cNvSpPr/>
                <p:nvPr/>
              </p:nvSpPr>
              <p:spPr>
                <a:xfrm>
                  <a:off x="3644591" y="5532494"/>
                  <a:ext cx="7580921" cy="807657"/>
                </a:xfrm>
                <a:prstGeom prst="rect">
                  <a:avLst/>
                </a:prstGeom>
              </p:spPr>
              <p:txBody>
                <a:bodyPr wrap="none">
                  <a:spAutoFit/>
                </a:bodyPr>
                <a:lstStyle/>
                <a:p>
                  <a:r>
                    <a:rPr lang="ja-JP" altLang="en-US" sz="2000" dirty="0" smtClean="0">
                      <a:latin typeface="游ゴシック" panose="020B0400000000000000" pitchFamily="50" charset="-128"/>
                      <a:ea typeface="游ゴシック" panose="020B0400000000000000" pitchFamily="50" charset="-128"/>
                    </a:rPr>
                    <a:t>この</a:t>
                  </a:r>
                  <a14:m>
                    <m:oMath xmlns:m="http://schemas.openxmlformats.org/officeDocument/2006/math">
                      <m:sSup>
                        <m:sSupPr>
                          <m:ctrlPr>
                            <a:rPr lang="en-US" altLang="ja-JP" sz="2000" b="1" i="1">
                              <a:latin typeface="Cambria Math" panose="02040503050406030204" pitchFamily="18" charset="0"/>
                            </a:rPr>
                          </m:ctrlPr>
                        </m:sSupPr>
                        <m:e>
                          <m:d>
                            <m:dPr>
                              <m:ctrlPr>
                                <a:rPr lang="en-US" altLang="ja-JP" sz="2000" b="1" i="1">
                                  <a:latin typeface="Cambria Math" panose="02040503050406030204" pitchFamily="18" charset="0"/>
                                </a:rPr>
                              </m:ctrlPr>
                            </m:dPr>
                            <m:e>
                              <m:sSup>
                                <m:sSupPr>
                                  <m:ctrlPr>
                                    <a:rPr lang="en-US" altLang="ja-JP" sz="2000" b="1" i="1">
                                      <a:latin typeface="Cambria Math" panose="02040503050406030204" pitchFamily="18" charset="0"/>
                                    </a:rPr>
                                  </m:ctrlPr>
                                </m:sSupPr>
                                <m:e>
                                  <m:r>
                                    <a:rPr lang="en-US" altLang="ja-JP" sz="2000" b="1">
                                      <a:latin typeface="Cambria Math" panose="02040503050406030204" pitchFamily="18" charset="0"/>
                                    </a:rPr>
                                    <m:t>𝐀</m:t>
                                  </m:r>
                                </m:e>
                                <m:sup>
                                  <m:r>
                                    <m:rPr>
                                      <m:sty m:val="p"/>
                                    </m:rPr>
                                    <a:rPr lang="en-US" altLang="ja-JP" sz="2000">
                                      <a:latin typeface="Cambria Math" panose="02040503050406030204" pitchFamily="18" charset="0"/>
                                    </a:rPr>
                                    <m:t>T</m:t>
                                  </m:r>
                                </m:sup>
                              </m:sSup>
                              <m:r>
                                <a:rPr lang="en-US" altLang="ja-JP" sz="2000" b="1">
                                  <a:latin typeface="Cambria Math" panose="02040503050406030204" pitchFamily="18" charset="0"/>
                                </a:rPr>
                                <m:t>𝐀</m:t>
                              </m:r>
                            </m:e>
                          </m:d>
                        </m:e>
                        <m:sup>
                          <m:r>
                            <a:rPr lang="en-US" altLang="ja-JP" sz="2000">
                              <a:latin typeface="Cambria Math" panose="02040503050406030204" pitchFamily="18" charset="0"/>
                            </a:rPr>
                            <m:t>−1</m:t>
                          </m:r>
                        </m:sup>
                      </m:sSup>
                      <m:sSup>
                        <m:sSupPr>
                          <m:ctrlPr>
                            <a:rPr lang="en-US" altLang="ja-JP" sz="2000" b="1" i="1">
                              <a:latin typeface="Cambria Math" panose="02040503050406030204" pitchFamily="18" charset="0"/>
                            </a:rPr>
                          </m:ctrlPr>
                        </m:sSupPr>
                        <m:e>
                          <m:r>
                            <a:rPr lang="en-US" altLang="ja-JP" sz="2000" b="1">
                              <a:latin typeface="Cambria Math" panose="02040503050406030204" pitchFamily="18" charset="0"/>
                            </a:rPr>
                            <m:t>𝐀</m:t>
                          </m:r>
                        </m:e>
                        <m:sup>
                          <m:r>
                            <m:rPr>
                              <m:sty m:val="p"/>
                            </m:rPr>
                            <a:rPr lang="en-US" altLang="ja-JP" sz="2000">
                              <a:latin typeface="Cambria Math" panose="02040503050406030204" pitchFamily="18" charset="0"/>
                            </a:rPr>
                            <m:t>T</m:t>
                          </m:r>
                        </m:sup>
                      </m:sSup>
                      <m:r>
                        <a:rPr lang="ja-JP" altLang="en-US" sz="2000" b="1" i="1" dirty="0" smtClean="0">
                          <a:latin typeface="Cambria Math" panose="02040503050406030204" pitchFamily="18" charset="0"/>
                          <a:ea typeface="游ゴシック" panose="020B0400000000000000" pitchFamily="50" charset="-128"/>
                        </a:rPr>
                        <m:t>を</m:t>
                      </m:r>
                    </m:oMath>
                  </a14:m>
                  <a:r>
                    <a:rPr lang="ja-JP" altLang="en-US" sz="2000" dirty="0" smtClean="0">
                      <a:latin typeface="游ゴシック" panose="020B0400000000000000" pitchFamily="50" charset="-128"/>
                      <a:ea typeface="游ゴシック" panose="020B0400000000000000" pitchFamily="50" charset="-128"/>
                    </a:rPr>
                    <a:t>一般逆行列とよび、</a:t>
                  </a:r>
                  <a:endParaRPr lang="en-US" altLang="ja-JP" sz="2000" dirty="0" smtClean="0">
                    <a:latin typeface="游ゴシック" panose="020B0400000000000000" pitchFamily="50" charset="-128"/>
                    <a:ea typeface="游ゴシック" panose="020B0400000000000000" pitchFamily="50" charset="-128"/>
                  </a:endParaRPr>
                </a:p>
                <a:p>
                  <a:r>
                    <a:rPr lang="ja-JP" altLang="en-US" sz="2000" dirty="0" smtClean="0">
                      <a:latin typeface="游ゴシック" panose="020B0400000000000000" pitchFamily="50" charset="-128"/>
                      <a:ea typeface="游ゴシック" panose="020B0400000000000000" pitchFamily="50" charset="-128"/>
                    </a:rPr>
                    <a:t>今回の例ではすべての方程式を</a:t>
                  </a:r>
                  <a:r>
                    <a:rPr lang="ja-JP" altLang="en-US" sz="2000" dirty="0" smtClean="0">
                      <a:solidFill>
                        <a:srgbClr val="FF0000"/>
                      </a:solidFill>
                      <a:latin typeface="游ゴシック" panose="020B0400000000000000" pitchFamily="50" charset="-128"/>
                      <a:ea typeface="游ゴシック" panose="020B0400000000000000" pitchFamily="50" charset="-128"/>
                    </a:rPr>
                    <a:t>“なるべく”</a:t>
                  </a:r>
                  <a:r>
                    <a:rPr lang="ja-JP" altLang="en-US" sz="2000" dirty="0" smtClean="0">
                      <a:latin typeface="游ゴシック" panose="020B0400000000000000" pitchFamily="50" charset="-128"/>
                      <a:ea typeface="游ゴシック" panose="020B0400000000000000" pitchFamily="50" charset="-128"/>
                    </a:rPr>
                    <a:t>満たす解が得られます</a:t>
                  </a:r>
                  <a:endParaRPr lang="ja-JP" altLang="en-US" sz="2000" dirty="0">
                    <a:latin typeface="游ゴシック" panose="020B0400000000000000" pitchFamily="50" charset="-128"/>
                    <a:ea typeface="游ゴシック" panose="020B0400000000000000" pitchFamily="50" charset="-128"/>
                  </a:endParaRPr>
                </a:p>
              </p:txBody>
            </p:sp>
          </mc:Choice>
          <mc:Fallback xmlns="">
            <p:sp>
              <p:nvSpPr>
                <p:cNvPr id="61" name="正方形/長方形 60"/>
                <p:cNvSpPr>
                  <a:spLocks noRot="1" noChangeAspect="1" noMove="1" noResize="1" noEditPoints="1" noAdjustHandles="1" noChangeArrowheads="1" noChangeShapeType="1" noTextEdit="1"/>
                </p:cNvSpPr>
                <p:nvPr/>
              </p:nvSpPr>
              <p:spPr>
                <a:xfrm>
                  <a:off x="3644591" y="5532494"/>
                  <a:ext cx="7580921" cy="807657"/>
                </a:xfrm>
                <a:prstGeom prst="rect">
                  <a:avLst/>
                </a:prstGeom>
                <a:blipFill>
                  <a:blip r:embed="rId8"/>
                  <a:stretch>
                    <a:fillRect l="-885" r="-161" b="-12879"/>
                  </a:stretch>
                </a:blipFill>
              </p:spPr>
              <p:txBody>
                <a:bodyPr/>
                <a:lstStyle/>
                <a:p>
                  <a:r>
                    <a:rPr lang="ja-JP" altLang="en-US">
                      <a:noFill/>
                    </a:rPr>
                    <a:t> </a:t>
                  </a:r>
                </a:p>
              </p:txBody>
            </p:sp>
          </mc:Fallback>
        </mc:AlternateContent>
        <p:sp>
          <p:nvSpPr>
            <p:cNvPr id="74" name="正方形/長方形 73"/>
            <p:cNvSpPr/>
            <p:nvPr/>
          </p:nvSpPr>
          <p:spPr>
            <a:xfrm>
              <a:off x="3648972" y="6459704"/>
              <a:ext cx="6288901" cy="307777"/>
            </a:xfrm>
            <a:prstGeom prst="rect">
              <a:avLst/>
            </a:prstGeom>
          </p:spPr>
          <p:txBody>
            <a:bodyPr wrap="none">
              <a:spAutoFit/>
            </a:bodyPr>
            <a:lstStyle/>
            <a:p>
              <a:r>
                <a:rPr lang="ja-JP" altLang="en-US" sz="1400" dirty="0" smtClean="0">
                  <a:latin typeface="游ゴシック" panose="020B0400000000000000" pitchFamily="50" charset="-128"/>
                  <a:ea typeface="游ゴシック" panose="020B0400000000000000" pitchFamily="50" charset="-128"/>
                </a:rPr>
                <a:t>かなり雑な説明です。詳しくは線形代数の教科書等を参考にしてください。</a:t>
              </a:r>
              <a:endParaRPr lang="ja-JP" altLang="en-US" sz="1400" dirty="0">
                <a:latin typeface="游ゴシック" panose="020B0400000000000000" pitchFamily="50" charset="-128"/>
                <a:ea typeface="游ゴシック" panose="020B0400000000000000" pitchFamily="50" charset="-128"/>
              </a:endParaRPr>
            </a:p>
          </p:txBody>
        </p:sp>
      </p:grpSp>
    </p:spTree>
    <p:extLst>
      <p:ext uri="{BB962C8B-B14F-4D97-AF65-F5344CB8AC3E}">
        <p14:creationId xmlns:p14="http://schemas.microsoft.com/office/powerpoint/2010/main" val="2069721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18789" y="283483"/>
            <a:ext cx="11473211" cy="733270"/>
          </a:xfrm>
        </p:spPr>
        <p:txBody>
          <a:bodyPr>
            <a:normAutofit/>
          </a:bodyPr>
          <a:lstStyle/>
          <a:p>
            <a:r>
              <a:rPr lang="ja-JP" altLang="en-US" sz="4000" dirty="0" smtClean="0"/>
              <a:t>復習 </a:t>
            </a:r>
            <a:r>
              <a:rPr lang="en-US" altLang="ja-JP" sz="4000" dirty="0" smtClean="0"/>
              <a:t>: </a:t>
            </a:r>
            <a:r>
              <a:rPr lang="ja-JP" altLang="en-US" sz="4000" dirty="0"/>
              <a:t>一般</a:t>
            </a:r>
            <a:r>
              <a:rPr lang="ja-JP" altLang="en-US" sz="4000" dirty="0" smtClean="0"/>
              <a:t>逆行列（擬似逆行列）</a:t>
            </a:r>
            <a:endParaRPr kumimoji="1" lang="ja-JP" altLang="en-US" sz="4000" dirty="0"/>
          </a:p>
        </p:txBody>
      </p:sp>
      <p:sp>
        <p:nvSpPr>
          <p:cNvPr id="4" name="スライド番号プレースホルダー 3"/>
          <p:cNvSpPr>
            <a:spLocks noGrp="1"/>
          </p:cNvSpPr>
          <p:nvPr>
            <p:ph type="sldNum" sz="quarter" idx="12"/>
          </p:nvPr>
        </p:nvSpPr>
        <p:spPr/>
        <p:txBody>
          <a:bodyPr/>
          <a:lstStyle/>
          <a:p>
            <a:fld id="{F35DE295-420C-4265-BE54-AE59FA4027A6}" type="slidenum">
              <a:rPr lang="ja-JP" altLang="en-US" smtClean="0"/>
              <a:pPr/>
              <a:t>43</a:t>
            </a:fld>
            <a:endParaRPr lang="ja-JP" altLang="en-US"/>
          </a:p>
        </p:txBody>
      </p:sp>
      <mc:AlternateContent xmlns:mc="http://schemas.openxmlformats.org/markup-compatibility/2006" xmlns:a14="http://schemas.microsoft.com/office/drawing/2010/main">
        <mc:Choice Requires="a14">
          <p:sp>
            <p:nvSpPr>
              <p:cNvPr id="47" name="テキスト ボックス 46"/>
              <p:cNvSpPr txBox="1"/>
              <p:nvPr/>
            </p:nvSpPr>
            <p:spPr>
              <a:xfrm>
                <a:off x="645885" y="1275190"/>
                <a:ext cx="2795894" cy="97661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kumimoji="1" lang="en-US" altLang="ja-JP" sz="2400" b="0" i="1" smtClean="0">
                              <a:latin typeface="Cambria Math" panose="02040503050406030204" pitchFamily="18" charset="0"/>
                            </a:rPr>
                          </m:ctrlPr>
                        </m:dPr>
                        <m:e>
                          <m:m>
                            <m:mPr>
                              <m:mcs>
                                <m:mc>
                                  <m:mcPr>
                                    <m:count m:val="2"/>
                                    <m:mcJc m:val="center"/>
                                  </m:mcPr>
                                </m:mc>
                              </m:mcs>
                              <m:ctrlPr>
                                <a:rPr kumimoji="1" lang="en-US" altLang="ja-JP" sz="2400" b="0" i="1" smtClean="0">
                                  <a:latin typeface="Cambria Math" panose="02040503050406030204" pitchFamily="18" charset="0"/>
                                </a:rPr>
                              </m:ctrlPr>
                            </m:mPr>
                            <m:mr>
                              <m:e>
                                <m:r>
                                  <m:rPr>
                                    <m:brk m:alnAt="7"/>
                                  </m:rPr>
                                  <a:rPr kumimoji="1" lang="en-US" altLang="ja-JP" sz="2400" b="0" i="1" smtClean="0">
                                    <a:latin typeface="Cambria Math" panose="02040503050406030204" pitchFamily="18" charset="0"/>
                                  </a:rPr>
                                  <m:t>1</m:t>
                                </m:r>
                              </m:e>
                              <m:e>
                                <m:r>
                                  <a:rPr kumimoji="1" lang="en-US" altLang="ja-JP" sz="2400" b="0" i="1" smtClean="0">
                                    <a:latin typeface="Cambria Math" panose="02040503050406030204" pitchFamily="18" charset="0"/>
                                  </a:rPr>
                                  <m:t>2</m:t>
                                </m:r>
                              </m:e>
                            </m:mr>
                            <m:mr>
                              <m:e>
                                <m:r>
                                  <a:rPr kumimoji="1" lang="en-US" altLang="ja-JP" sz="2400" b="0" i="1" smtClean="0">
                                    <a:latin typeface="Cambria Math" panose="02040503050406030204" pitchFamily="18" charset="0"/>
                                  </a:rPr>
                                  <m:t>−1</m:t>
                                </m:r>
                              </m:e>
                              <m:e>
                                <m:r>
                                  <a:rPr kumimoji="1" lang="en-US" altLang="ja-JP" sz="2400" b="0" i="1" smtClean="0">
                                    <a:latin typeface="Cambria Math" panose="02040503050406030204" pitchFamily="18" charset="0"/>
                                  </a:rPr>
                                  <m:t>1</m:t>
                                </m:r>
                              </m:e>
                            </m:mr>
                            <m:mr>
                              <m:e>
                                <m:r>
                                  <a:rPr kumimoji="1" lang="en-US" altLang="ja-JP" sz="2400" b="0" i="1" smtClean="0">
                                    <a:latin typeface="Cambria Math" panose="02040503050406030204" pitchFamily="18" charset="0"/>
                                  </a:rPr>
                                  <m:t>0</m:t>
                                </m:r>
                              </m:e>
                              <m:e>
                                <m:r>
                                  <a:rPr kumimoji="1" lang="en-US" altLang="ja-JP" sz="2400" b="0" i="1" smtClean="0">
                                    <a:latin typeface="Cambria Math" panose="02040503050406030204" pitchFamily="18" charset="0"/>
                                  </a:rPr>
                                  <m:t>1</m:t>
                                </m:r>
                              </m:e>
                            </m:mr>
                          </m:m>
                        </m:e>
                      </m:d>
                      <m:d>
                        <m:dPr>
                          <m:ctrlPr>
                            <a:rPr kumimoji="1" lang="en-US" altLang="ja-JP" sz="2400" b="0" i="1" smtClean="0">
                              <a:latin typeface="Cambria Math" panose="02040503050406030204" pitchFamily="18" charset="0"/>
                            </a:rPr>
                          </m:ctrlPr>
                        </m:dPr>
                        <m:e>
                          <m:m>
                            <m:mPr>
                              <m:mcs>
                                <m:mc>
                                  <m:mcPr>
                                    <m:count m:val="1"/>
                                    <m:mcJc m:val="center"/>
                                  </m:mcPr>
                                </m:mc>
                              </m:mcs>
                              <m:ctrlPr>
                                <a:rPr kumimoji="1" lang="en-US" altLang="ja-JP" sz="2400" b="0" i="1" smtClean="0">
                                  <a:latin typeface="Cambria Math" panose="02040503050406030204" pitchFamily="18" charset="0"/>
                                </a:rPr>
                              </m:ctrlPr>
                            </m:mPr>
                            <m:mr>
                              <m:e>
                                <m:r>
                                  <m:rPr>
                                    <m:brk m:alnAt="7"/>
                                  </m:rPr>
                                  <a:rPr kumimoji="1" lang="en-US" altLang="ja-JP" sz="2400" b="0" i="1" smtClean="0">
                                    <a:latin typeface="Cambria Math" panose="02040503050406030204" pitchFamily="18" charset="0"/>
                                  </a:rPr>
                                  <m:t>𝑥</m:t>
                                </m:r>
                              </m:e>
                            </m:mr>
                            <m:mr>
                              <m:e>
                                <m:r>
                                  <a:rPr kumimoji="1" lang="en-US" altLang="ja-JP" sz="2400" b="0" i="1" smtClean="0">
                                    <a:latin typeface="Cambria Math" panose="02040503050406030204" pitchFamily="18" charset="0"/>
                                  </a:rPr>
                                  <m:t>𝑦</m:t>
                                </m:r>
                              </m:e>
                            </m:mr>
                          </m:m>
                        </m:e>
                      </m:d>
                      <m:r>
                        <a:rPr kumimoji="1" lang="en-US" altLang="ja-JP" sz="2400" b="0" i="1" smtClean="0">
                          <a:latin typeface="Cambria Math" panose="02040503050406030204" pitchFamily="18" charset="0"/>
                        </a:rPr>
                        <m:t>=</m:t>
                      </m:r>
                      <m:d>
                        <m:dPr>
                          <m:ctrlPr>
                            <a:rPr kumimoji="1" lang="en-US" altLang="ja-JP" sz="2400" b="0" i="1" smtClean="0">
                              <a:latin typeface="Cambria Math" panose="02040503050406030204" pitchFamily="18" charset="0"/>
                            </a:rPr>
                          </m:ctrlPr>
                        </m:dPr>
                        <m:e>
                          <m:m>
                            <m:mPr>
                              <m:mcs>
                                <m:mc>
                                  <m:mcPr>
                                    <m:count m:val="1"/>
                                    <m:mcJc m:val="center"/>
                                  </m:mcPr>
                                </m:mc>
                              </m:mcs>
                              <m:ctrlPr>
                                <a:rPr kumimoji="1" lang="en-US" altLang="ja-JP" sz="2400" b="0" i="1" smtClean="0">
                                  <a:latin typeface="Cambria Math" panose="02040503050406030204" pitchFamily="18" charset="0"/>
                                </a:rPr>
                              </m:ctrlPr>
                            </m:mPr>
                            <m:mr>
                              <m:e>
                                <m:r>
                                  <m:rPr>
                                    <m:brk m:alnAt="7"/>
                                  </m:rPr>
                                  <a:rPr kumimoji="1" lang="en-US" altLang="ja-JP" sz="2400" b="0" i="1" smtClean="0">
                                    <a:latin typeface="Cambria Math" panose="02040503050406030204" pitchFamily="18" charset="0"/>
                                  </a:rPr>
                                  <m:t>6</m:t>
                                </m:r>
                              </m:e>
                            </m:mr>
                            <m:mr>
                              <m:e>
                                <m:r>
                                  <a:rPr kumimoji="1" lang="en-US" altLang="ja-JP" sz="2400" b="0" i="1" smtClean="0">
                                    <a:latin typeface="Cambria Math" panose="02040503050406030204" pitchFamily="18" charset="0"/>
                                  </a:rPr>
                                  <m:t>6</m:t>
                                </m:r>
                              </m:e>
                            </m:mr>
                            <m:mr>
                              <m:e>
                                <m:r>
                                  <a:rPr kumimoji="1" lang="en-US" altLang="ja-JP" sz="2400" b="0" i="1" smtClean="0">
                                    <a:latin typeface="Cambria Math" panose="02040503050406030204" pitchFamily="18" charset="0"/>
                                  </a:rPr>
                                  <m:t>1</m:t>
                                </m:r>
                              </m:e>
                            </m:mr>
                          </m:m>
                        </m:e>
                      </m:d>
                    </m:oMath>
                  </m:oMathPara>
                </a14:m>
                <a:endParaRPr kumimoji="1" lang="ja-JP" altLang="en-US" sz="2400" dirty="0"/>
              </a:p>
            </p:txBody>
          </p:sp>
        </mc:Choice>
        <mc:Fallback xmlns="">
          <p:sp>
            <p:nvSpPr>
              <p:cNvPr id="47" name="テキスト ボックス 46"/>
              <p:cNvSpPr txBox="1">
                <a:spLocks noRot="1" noChangeAspect="1" noMove="1" noResize="1" noEditPoints="1" noAdjustHandles="1" noChangeArrowheads="1" noChangeShapeType="1" noTextEdit="1"/>
              </p:cNvSpPr>
              <p:nvPr/>
            </p:nvSpPr>
            <p:spPr>
              <a:xfrm>
                <a:off x="645885" y="1275190"/>
                <a:ext cx="2795894" cy="976614"/>
              </a:xfrm>
              <a:prstGeom prst="rect">
                <a:avLst/>
              </a:prstGeom>
              <a:blipFill>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1" name="テキスト ボックス 30"/>
              <p:cNvSpPr txBox="1"/>
              <p:nvPr/>
            </p:nvSpPr>
            <p:spPr>
              <a:xfrm>
                <a:off x="645885" y="2835500"/>
                <a:ext cx="3147015" cy="3139834"/>
              </a:xfrm>
              <a:prstGeom prst="rect">
                <a:avLst/>
              </a:prstGeom>
              <a:noFill/>
            </p:spPr>
            <p:txBody>
              <a:bodyPr wrap="none" lIns="0" tIns="0" rIns="0" bIns="0" rtlCol="0">
                <a:spAutoFit/>
              </a:bodyPr>
              <a:lstStyle/>
              <a:p>
                <a:pPr>
                  <a:spcBef>
                    <a:spcPts val="600"/>
                  </a:spcBef>
                  <a:spcAft>
                    <a:spcPts val="600"/>
                  </a:spcAft>
                </a:pPr>
                <a14:m>
                  <m:oMathPara xmlns:m="http://schemas.openxmlformats.org/officeDocument/2006/math">
                    <m:oMathParaPr>
                      <m:jc m:val="centerGroup"/>
                    </m:oMathParaPr>
                    <m:oMath xmlns:m="http://schemas.openxmlformats.org/officeDocument/2006/math">
                      <m:d>
                        <m:dPr>
                          <m:ctrlPr>
                            <a:rPr kumimoji="1" lang="en-US" altLang="ja-JP" sz="2400" b="0" i="1" smtClean="0">
                              <a:latin typeface="Cambria Math" panose="02040503050406030204" pitchFamily="18" charset="0"/>
                            </a:rPr>
                          </m:ctrlPr>
                        </m:dPr>
                        <m:e>
                          <m:m>
                            <m:mPr>
                              <m:mcs>
                                <m:mc>
                                  <m:mcPr>
                                    <m:count m:val="1"/>
                                    <m:mcJc m:val="center"/>
                                  </m:mcPr>
                                </m:mc>
                              </m:mcs>
                              <m:ctrlPr>
                                <a:rPr kumimoji="1" lang="en-US" altLang="ja-JP" sz="2400" b="0" i="1" smtClean="0">
                                  <a:latin typeface="Cambria Math" panose="02040503050406030204" pitchFamily="18" charset="0"/>
                                </a:rPr>
                              </m:ctrlPr>
                            </m:mPr>
                            <m:mr>
                              <m:e>
                                <m:r>
                                  <m:rPr>
                                    <m:brk m:alnAt="7"/>
                                  </m:rPr>
                                  <a:rPr kumimoji="1" lang="en-US" altLang="ja-JP" sz="2400" b="0" i="1" smtClean="0">
                                    <a:latin typeface="Cambria Math" panose="02040503050406030204" pitchFamily="18" charset="0"/>
                                  </a:rPr>
                                  <m:t>𝑥</m:t>
                                </m:r>
                              </m:e>
                            </m:mr>
                            <m:mr>
                              <m:e>
                                <m:r>
                                  <a:rPr kumimoji="1" lang="en-US" altLang="ja-JP" sz="2400" b="0" i="1" smtClean="0">
                                    <a:latin typeface="Cambria Math" panose="02040503050406030204" pitchFamily="18" charset="0"/>
                                  </a:rPr>
                                  <m:t>𝑦</m:t>
                                </m:r>
                              </m:e>
                            </m:mr>
                          </m:m>
                        </m:e>
                      </m:d>
                      <m:r>
                        <a:rPr kumimoji="1" lang="en-US" altLang="ja-JP" sz="2400" b="0" i="1" smtClean="0">
                          <a:latin typeface="Cambria Math" panose="02040503050406030204" pitchFamily="18" charset="0"/>
                        </a:rPr>
                        <m:t>=</m:t>
                      </m:r>
                      <m:sSup>
                        <m:sSupPr>
                          <m:ctrlPr>
                            <a:rPr lang="en-US" altLang="ja-JP" sz="2400" b="0" i="1" smtClean="0">
                              <a:latin typeface="Cambria Math" panose="02040503050406030204" pitchFamily="18" charset="0"/>
                            </a:rPr>
                          </m:ctrlPr>
                        </m:sSupPr>
                        <m:e>
                          <m:d>
                            <m:dPr>
                              <m:ctrlPr>
                                <a:rPr lang="en-US" altLang="ja-JP" sz="2400" b="0" i="1" smtClean="0">
                                  <a:latin typeface="Cambria Math" panose="02040503050406030204" pitchFamily="18" charset="0"/>
                                </a:rPr>
                              </m:ctrlPr>
                            </m:dPr>
                            <m:e>
                              <m:sSup>
                                <m:sSupPr>
                                  <m:ctrlPr>
                                    <a:rPr lang="en-US" altLang="ja-JP" sz="2400" b="1" i="1">
                                      <a:latin typeface="Cambria Math" panose="02040503050406030204" pitchFamily="18" charset="0"/>
                                    </a:rPr>
                                  </m:ctrlPr>
                                </m:sSupPr>
                                <m:e>
                                  <m:r>
                                    <a:rPr lang="en-US" altLang="ja-JP" sz="2400" b="1" i="0">
                                      <a:latin typeface="Cambria Math" panose="02040503050406030204" pitchFamily="18" charset="0"/>
                                    </a:rPr>
                                    <m:t>𝐀</m:t>
                                  </m:r>
                                </m:e>
                                <m:sup>
                                  <m:r>
                                    <a:rPr lang="en-US" altLang="ja-JP" sz="2400" b="1" i="0">
                                      <a:latin typeface="Cambria Math" panose="02040503050406030204" pitchFamily="18" charset="0"/>
                                    </a:rPr>
                                    <m:t>𝐓</m:t>
                                  </m:r>
                                </m:sup>
                              </m:sSup>
                              <m:r>
                                <a:rPr lang="en-US" altLang="ja-JP" sz="2400" b="1" i="0">
                                  <a:latin typeface="Cambria Math" panose="02040503050406030204" pitchFamily="18" charset="0"/>
                                </a:rPr>
                                <m:t>𝐀</m:t>
                              </m:r>
                            </m:e>
                          </m:d>
                        </m:e>
                        <m:sup>
                          <m:r>
                            <a:rPr lang="en-US" altLang="ja-JP" sz="2400" b="0" i="1" smtClean="0">
                              <a:latin typeface="Cambria Math" panose="02040503050406030204" pitchFamily="18" charset="0"/>
                            </a:rPr>
                            <m:t>−1</m:t>
                          </m:r>
                        </m:sup>
                      </m:sSup>
                      <m:sSup>
                        <m:sSupPr>
                          <m:ctrlPr>
                            <a:rPr lang="en-US" altLang="ja-JP" sz="2400" b="0" i="1" smtClean="0">
                              <a:latin typeface="Cambria Math" panose="02040503050406030204" pitchFamily="18" charset="0"/>
                            </a:rPr>
                          </m:ctrlPr>
                        </m:sSupPr>
                        <m:e>
                          <m:r>
                            <a:rPr lang="en-US" altLang="ja-JP" sz="2400" b="1" i="0" smtClean="0">
                              <a:latin typeface="Cambria Math" panose="02040503050406030204" pitchFamily="18" charset="0"/>
                            </a:rPr>
                            <m:t>𝐀</m:t>
                          </m:r>
                        </m:e>
                        <m:sup>
                          <m:r>
                            <m:rPr>
                              <m:sty m:val="p"/>
                            </m:rPr>
                            <a:rPr lang="en-US" altLang="ja-JP" sz="2400" b="0" i="0" smtClean="0">
                              <a:latin typeface="Cambria Math" panose="02040503050406030204" pitchFamily="18" charset="0"/>
                            </a:rPr>
                            <m:t>T</m:t>
                          </m:r>
                        </m:sup>
                      </m:sSup>
                      <m:d>
                        <m:dPr>
                          <m:ctrlPr>
                            <a:rPr kumimoji="1" lang="en-US" altLang="ja-JP" sz="2400" b="0" i="1" smtClean="0">
                              <a:latin typeface="Cambria Math" panose="02040503050406030204" pitchFamily="18" charset="0"/>
                            </a:rPr>
                          </m:ctrlPr>
                        </m:dPr>
                        <m:e>
                          <m:m>
                            <m:mPr>
                              <m:mcs>
                                <m:mc>
                                  <m:mcPr>
                                    <m:count m:val="1"/>
                                    <m:mcJc m:val="center"/>
                                  </m:mcPr>
                                </m:mc>
                              </m:mcs>
                              <m:ctrlPr>
                                <a:rPr kumimoji="1" lang="en-US" altLang="ja-JP" sz="2400" b="0" i="1" smtClean="0">
                                  <a:latin typeface="Cambria Math" panose="02040503050406030204" pitchFamily="18" charset="0"/>
                                </a:rPr>
                              </m:ctrlPr>
                            </m:mPr>
                            <m:mr>
                              <m:e>
                                <m:r>
                                  <m:rPr>
                                    <m:brk m:alnAt="7"/>
                                  </m:rPr>
                                  <a:rPr kumimoji="1" lang="en-US" altLang="ja-JP" sz="2400" b="0" i="1" smtClean="0">
                                    <a:latin typeface="Cambria Math" panose="02040503050406030204" pitchFamily="18" charset="0"/>
                                  </a:rPr>
                                  <m:t>6</m:t>
                                </m:r>
                              </m:e>
                            </m:mr>
                            <m:mr>
                              <m:e>
                                <m:r>
                                  <a:rPr kumimoji="1" lang="en-US" altLang="ja-JP" sz="2400" b="0" i="1" smtClean="0">
                                    <a:latin typeface="Cambria Math" panose="02040503050406030204" pitchFamily="18" charset="0"/>
                                  </a:rPr>
                                  <m:t>6</m:t>
                                </m:r>
                              </m:e>
                            </m:mr>
                            <m:mr>
                              <m:e>
                                <m:r>
                                  <a:rPr kumimoji="1" lang="en-US" altLang="ja-JP" sz="2400" b="0" i="1" smtClean="0">
                                    <a:latin typeface="Cambria Math" panose="02040503050406030204" pitchFamily="18" charset="0"/>
                                  </a:rPr>
                                  <m:t>1</m:t>
                                </m:r>
                              </m:e>
                            </m:mr>
                          </m:m>
                        </m:e>
                      </m:d>
                    </m:oMath>
                  </m:oMathPara>
                </a14:m>
                <a:endParaRPr kumimoji="1" lang="en-US" altLang="ja-JP" sz="2400" b="0" dirty="0" smtClean="0"/>
              </a:p>
              <a:p>
                <a:pPr>
                  <a:spcBef>
                    <a:spcPts val="600"/>
                  </a:spcBef>
                  <a:spcAft>
                    <a:spcPts val="600"/>
                  </a:spcAft>
                </a:pPr>
                <a:r>
                  <a:rPr lang="en-US" altLang="ja-JP" sz="1050" dirty="0"/>
                  <a:t>	</a:t>
                </a:r>
                <a:r>
                  <a:rPr lang="en-US" altLang="ja-JP" sz="1050" dirty="0" smtClean="0"/>
                  <a:t>	</a:t>
                </a:r>
                <a:endParaRPr kumimoji="1" lang="en-US" altLang="ja-JP" sz="2400" b="0" dirty="0" smtClean="0"/>
              </a:p>
              <a:p>
                <a:pPr>
                  <a:spcBef>
                    <a:spcPts val="600"/>
                  </a:spcBef>
                  <a:spcAft>
                    <a:spcPts val="600"/>
                  </a:spcAft>
                </a:pPr>
                <a14:m>
                  <m:oMathPara xmlns:m="http://schemas.openxmlformats.org/officeDocument/2006/math">
                    <m:oMathParaPr>
                      <m:jc m:val="centerGroup"/>
                    </m:oMathParaPr>
                    <m:oMath xmlns:m="http://schemas.openxmlformats.org/officeDocument/2006/math">
                      <m:r>
                        <a:rPr lang="en-US" altLang="ja-JP" sz="2400" b="0" i="1" smtClean="0">
                          <a:latin typeface="Cambria Math" panose="02040503050406030204" pitchFamily="18" charset="0"/>
                        </a:rPr>
                        <m:t>     </m:t>
                      </m:r>
                      <m:r>
                        <a:rPr lang="en-US" altLang="ja-JP" sz="2400" i="1">
                          <a:latin typeface="Cambria Math" panose="02040503050406030204" pitchFamily="18" charset="0"/>
                        </a:rPr>
                        <m:t>=</m:t>
                      </m:r>
                      <m:sSup>
                        <m:sSupPr>
                          <m:ctrlPr>
                            <a:rPr lang="en-US" altLang="ja-JP" sz="2400" i="1">
                              <a:latin typeface="Cambria Math" panose="02040503050406030204" pitchFamily="18" charset="0"/>
                            </a:rPr>
                          </m:ctrlPr>
                        </m:sSupPr>
                        <m:e>
                          <m:d>
                            <m:dPr>
                              <m:ctrlPr>
                                <a:rPr lang="en-US" altLang="ja-JP" sz="2400" i="1" smtClean="0">
                                  <a:latin typeface="Cambria Math" panose="02040503050406030204" pitchFamily="18" charset="0"/>
                                </a:rPr>
                              </m:ctrlPr>
                            </m:dPr>
                            <m:e>
                              <m:m>
                                <m:mPr>
                                  <m:mcs>
                                    <m:mc>
                                      <m:mcPr>
                                        <m:count m:val="2"/>
                                        <m:mcJc m:val="center"/>
                                      </m:mcPr>
                                    </m:mc>
                                  </m:mcs>
                                  <m:ctrlPr>
                                    <a:rPr lang="en-US" altLang="ja-JP" sz="2400" i="1">
                                      <a:latin typeface="Cambria Math" panose="02040503050406030204" pitchFamily="18" charset="0"/>
                                    </a:rPr>
                                  </m:ctrlPr>
                                </m:mPr>
                                <m:mr>
                                  <m:e>
                                    <m:r>
                                      <m:rPr>
                                        <m:brk m:alnAt="7"/>
                                      </m:rPr>
                                      <a:rPr lang="en-US" altLang="ja-JP" sz="2400" b="0" i="1" smtClean="0">
                                        <a:latin typeface="Cambria Math" panose="02040503050406030204" pitchFamily="18" charset="0"/>
                                      </a:rPr>
                                      <m:t>2</m:t>
                                    </m:r>
                                  </m:e>
                                  <m:e>
                                    <m:r>
                                      <a:rPr lang="en-US" altLang="ja-JP" sz="2400" b="0" i="1" smtClean="0">
                                        <a:latin typeface="Cambria Math" panose="02040503050406030204" pitchFamily="18" charset="0"/>
                                      </a:rPr>
                                      <m:t>1</m:t>
                                    </m:r>
                                  </m:e>
                                </m:mr>
                                <m:mr>
                                  <m:e>
                                    <m:r>
                                      <a:rPr lang="en-US" altLang="ja-JP" sz="2400" b="0" i="1" smtClean="0">
                                        <a:latin typeface="Cambria Math" panose="02040503050406030204" pitchFamily="18" charset="0"/>
                                      </a:rPr>
                                      <m:t>1</m:t>
                                    </m:r>
                                  </m:e>
                                  <m:e>
                                    <m:r>
                                      <a:rPr lang="en-US" altLang="ja-JP" sz="2400" b="0" i="1" smtClean="0">
                                        <a:latin typeface="Cambria Math" panose="02040503050406030204" pitchFamily="18" charset="0"/>
                                      </a:rPr>
                                      <m:t>6</m:t>
                                    </m:r>
                                  </m:e>
                                </m:mr>
                              </m:m>
                            </m:e>
                          </m:d>
                        </m:e>
                        <m:sup>
                          <m:r>
                            <a:rPr lang="en-US" altLang="ja-JP" sz="2400" i="1">
                              <a:latin typeface="Cambria Math" panose="02040503050406030204" pitchFamily="18" charset="0"/>
                            </a:rPr>
                            <m:t>−1</m:t>
                          </m:r>
                        </m:sup>
                      </m:sSup>
                      <m:d>
                        <m:dPr>
                          <m:ctrlPr>
                            <a:rPr lang="en-US" altLang="ja-JP" sz="2400" i="1">
                              <a:latin typeface="Cambria Math" panose="02040503050406030204" pitchFamily="18" charset="0"/>
                            </a:rPr>
                          </m:ctrlPr>
                        </m:dPr>
                        <m:e>
                          <m:m>
                            <m:mPr>
                              <m:mcs>
                                <m:mc>
                                  <m:mcPr>
                                    <m:count m:val="1"/>
                                    <m:mcJc m:val="center"/>
                                  </m:mcPr>
                                </m:mc>
                              </m:mcs>
                              <m:ctrlPr>
                                <a:rPr lang="en-US" altLang="ja-JP" sz="2400" i="1" smtClean="0">
                                  <a:latin typeface="Cambria Math" panose="02040503050406030204" pitchFamily="18" charset="0"/>
                                </a:rPr>
                              </m:ctrlPr>
                            </m:mPr>
                            <m:mr>
                              <m:e>
                                <m:r>
                                  <m:rPr>
                                    <m:brk m:alnAt="7"/>
                                  </m:rPr>
                                  <a:rPr lang="en-US" altLang="ja-JP" sz="2400" b="0" i="1" smtClean="0">
                                    <a:latin typeface="Cambria Math" panose="02040503050406030204" pitchFamily="18" charset="0"/>
                                  </a:rPr>
                                  <m:t>0</m:t>
                                </m:r>
                              </m:e>
                            </m:mr>
                            <m:mr>
                              <m:e>
                                <m:r>
                                  <a:rPr lang="en-US" altLang="ja-JP" sz="2400" b="0" i="1" smtClean="0">
                                    <a:latin typeface="Cambria Math" panose="02040503050406030204" pitchFamily="18" charset="0"/>
                                  </a:rPr>
                                  <m:t>19</m:t>
                                </m:r>
                              </m:e>
                            </m:mr>
                          </m:m>
                        </m:e>
                      </m:d>
                    </m:oMath>
                  </m:oMathPara>
                </a14:m>
                <a:endParaRPr lang="en-US" altLang="ja-JP" sz="2400" i="1" dirty="0" smtClean="0">
                  <a:latin typeface="Cambria Math" panose="02040503050406030204" pitchFamily="18" charset="0"/>
                </a:endParaRPr>
              </a:p>
              <a:p>
                <a:pPr>
                  <a:spcBef>
                    <a:spcPts val="600"/>
                  </a:spcBef>
                  <a:spcAft>
                    <a:spcPts val="600"/>
                  </a:spcAft>
                </a:pPr>
                <a:r>
                  <a:rPr lang="en-US" altLang="ja-JP" sz="500" i="1" dirty="0">
                    <a:latin typeface="Cambria Math" panose="02040503050406030204" pitchFamily="18" charset="0"/>
                  </a:rPr>
                  <a:t> </a:t>
                </a:r>
                <a:endParaRPr lang="en-US" altLang="ja-JP" sz="500" i="1" dirty="0" smtClean="0">
                  <a:latin typeface="Cambria Math" panose="02040503050406030204" pitchFamily="18" charset="0"/>
                </a:endParaRPr>
              </a:p>
              <a:p>
                <a:pPr>
                  <a:spcBef>
                    <a:spcPts val="600"/>
                  </a:spcBef>
                  <a:spcAft>
                    <a:spcPts val="600"/>
                  </a:spcAft>
                </a:pPr>
                <a:r>
                  <a:rPr lang="en-US" altLang="ja-JP" sz="2400" dirty="0"/>
                  <a:t> </a:t>
                </a:r>
                <a:r>
                  <a:rPr lang="en-US" altLang="ja-JP" sz="2400" dirty="0" smtClean="0"/>
                  <a:t>      </a:t>
                </a:r>
                <a14:m>
                  <m:oMath xmlns:m="http://schemas.openxmlformats.org/officeDocument/2006/math">
                    <m:r>
                      <a:rPr lang="en-US" altLang="ja-JP" sz="2400" b="0" i="0" smtClean="0">
                        <a:latin typeface="Cambria Math" panose="02040503050406030204" pitchFamily="18" charset="0"/>
                      </a:rPr>
                      <m:t> </m:t>
                    </m:r>
                    <m:r>
                      <a:rPr lang="en-US" altLang="ja-JP" sz="2400" b="0" i="1" smtClean="0">
                        <a:latin typeface="Cambria Math" panose="02040503050406030204" pitchFamily="18" charset="0"/>
                      </a:rPr>
                      <m:t> =</m:t>
                    </m:r>
                    <m:f>
                      <m:fPr>
                        <m:ctrlPr>
                          <a:rPr lang="en-US" altLang="ja-JP" sz="2400" b="0" i="1" smtClean="0">
                            <a:latin typeface="Cambria Math" panose="02040503050406030204" pitchFamily="18" charset="0"/>
                          </a:rPr>
                        </m:ctrlPr>
                      </m:fPr>
                      <m:num>
                        <m:r>
                          <a:rPr lang="en-US" altLang="ja-JP" sz="2400" b="0" i="1" smtClean="0">
                            <a:latin typeface="Cambria Math" panose="02040503050406030204" pitchFamily="18" charset="0"/>
                          </a:rPr>
                          <m:t>1</m:t>
                        </m:r>
                      </m:num>
                      <m:den>
                        <m:r>
                          <a:rPr lang="en-US" altLang="ja-JP" sz="2400" b="0" i="1" smtClean="0">
                            <a:latin typeface="Cambria Math" panose="02040503050406030204" pitchFamily="18" charset="0"/>
                          </a:rPr>
                          <m:t>11</m:t>
                        </m:r>
                      </m:den>
                    </m:f>
                    <m:d>
                      <m:dPr>
                        <m:ctrlPr>
                          <a:rPr lang="en-US" altLang="ja-JP" sz="2400" b="0" i="1" smtClean="0">
                            <a:latin typeface="Cambria Math" panose="02040503050406030204" pitchFamily="18" charset="0"/>
                          </a:rPr>
                        </m:ctrlPr>
                      </m:dPr>
                      <m:e>
                        <m:m>
                          <m:mPr>
                            <m:mcs>
                              <m:mc>
                                <m:mcPr>
                                  <m:count m:val="1"/>
                                  <m:mcJc m:val="center"/>
                                </m:mcPr>
                              </m:mc>
                            </m:mcs>
                            <m:ctrlPr>
                              <a:rPr lang="en-US" altLang="ja-JP" sz="2400" i="1">
                                <a:latin typeface="Cambria Math" panose="02040503050406030204" pitchFamily="18" charset="0"/>
                              </a:rPr>
                            </m:ctrlPr>
                          </m:mPr>
                          <m:mr>
                            <m:e>
                              <m:r>
                                <m:rPr>
                                  <m:brk m:alnAt="7"/>
                                </m:rPr>
                                <a:rPr lang="en-US" altLang="ja-JP" sz="2400" b="0" i="1" smtClean="0">
                                  <a:latin typeface="Cambria Math" panose="02040503050406030204" pitchFamily="18" charset="0"/>
                                </a:rPr>
                                <m:t>−</m:t>
                              </m:r>
                              <m:r>
                                <a:rPr lang="en-US" altLang="ja-JP" sz="2400" b="0" i="1" smtClean="0">
                                  <a:latin typeface="Cambria Math" panose="02040503050406030204" pitchFamily="18" charset="0"/>
                                </a:rPr>
                                <m:t>19</m:t>
                              </m:r>
                            </m:e>
                          </m:mr>
                          <m:mr>
                            <m:e>
                              <m:r>
                                <a:rPr lang="en-US" altLang="ja-JP" sz="2400" b="0" i="1" smtClean="0">
                                  <a:latin typeface="Cambria Math" panose="02040503050406030204" pitchFamily="18" charset="0"/>
                                </a:rPr>
                                <m:t>38</m:t>
                              </m:r>
                            </m:e>
                          </m:mr>
                        </m:m>
                      </m:e>
                    </m:d>
                    <m:r>
                      <a:rPr lang="en-US" altLang="ja-JP" sz="2400" b="0" i="1" smtClean="0">
                        <a:latin typeface="Cambria Math" panose="02040503050406030204" pitchFamily="18" charset="0"/>
                      </a:rPr>
                      <m:t> </m:t>
                    </m:r>
                  </m:oMath>
                </a14:m>
                <a:r>
                  <a:rPr lang="en-US" altLang="ja-JP" sz="2400" dirty="0" smtClean="0"/>
                  <a:t> </a:t>
                </a:r>
              </a:p>
            </p:txBody>
          </p:sp>
        </mc:Choice>
        <mc:Fallback xmlns="">
          <p:sp>
            <p:nvSpPr>
              <p:cNvPr id="31" name="テキスト ボックス 30"/>
              <p:cNvSpPr txBox="1">
                <a:spLocks noRot="1" noChangeAspect="1" noMove="1" noResize="1" noEditPoints="1" noAdjustHandles="1" noChangeArrowheads="1" noChangeShapeType="1" noTextEdit="1"/>
              </p:cNvSpPr>
              <p:nvPr/>
            </p:nvSpPr>
            <p:spPr>
              <a:xfrm>
                <a:off x="645885" y="2835500"/>
                <a:ext cx="3147015" cy="3139834"/>
              </a:xfrm>
              <a:prstGeom prst="rect">
                <a:avLst/>
              </a:prstGeom>
              <a:blipFill>
                <a:blip r:embed="rId4"/>
                <a:stretch>
                  <a:fillRect/>
                </a:stretch>
              </a:blipFill>
            </p:spPr>
            <p:txBody>
              <a:bodyPr/>
              <a:lstStyle/>
              <a:p>
                <a:r>
                  <a:rPr lang="ja-JP" altLang="en-US">
                    <a:noFill/>
                  </a:rPr>
                  <a:t> </a:t>
                </a:r>
              </a:p>
            </p:txBody>
          </p:sp>
        </mc:Fallback>
      </mc:AlternateContent>
      <p:grpSp>
        <p:nvGrpSpPr>
          <p:cNvPr id="19" name="グループ化 18"/>
          <p:cNvGrpSpPr/>
          <p:nvPr/>
        </p:nvGrpSpPr>
        <p:grpSpPr>
          <a:xfrm>
            <a:off x="5705871" y="2251804"/>
            <a:ext cx="4591050" cy="2478443"/>
            <a:chOff x="6601983" y="1847517"/>
            <a:chExt cx="4591050" cy="2478443"/>
          </a:xfrm>
        </p:grpSpPr>
        <p:grpSp>
          <p:nvGrpSpPr>
            <p:cNvPr id="20" name="グループ化 19"/>
            <p:cNvGrpSpPr/>
            <p:nvPr/>
          </p:nvGrpSpPr>
          <p:grpSpPr>
            <a:xfrm>
              <a:off x="6601983" y="1847517"/>
              <a:ext cx="4591050" cy="2478443"/>
              <a:chOff x="6137275" y="719782"/>
              <a:chExt cx="4591050" cy="2478443"/>
            </a:xfrm>
          </p:grpSpPr>
          <p:cxnSp>
            <p:nvCxnSpPr>
              <p:cNvPr id="30" name="直線矢印コネクタ 29"/>
              <p:cNvCxnSpPr/>
              <p:nvPr/>
            </p:nvCxnSpPr>
            <p:spPr>
              <a:xfrm>
                <a:off x="6137275" y="2504132"/>
                <a:ext cx="459105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矢印コネクタ 31"/>
              <p:cNvCxnSpPr/>
              <p:nvPr/>
            </p:nvCxnSpPr>
            <p:spPr>
              <a:xfrm flipV="1">
                <a:off x="8432800" y="719782"/>
                <a:ext cx="0" cy="247844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1" name="直線コネクタ 20"/>
            <p:cNvCxnSpPr/>
            <p:nvPr/>
          </p:nvCxnSpPr>
          <p:spPr>
            <a:xfrm>
              <a:off x="7564008" y="2283435"/>
              <a:ext cx="3389742" cy="165604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flipV="1">
              <a:off x="6961077" y="1847518"/>
              <a:ext cx="2262298" cy="2276807"/>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3" name="正方形/長方形 22"/>
            <p:cNvSpPr/>
            <p:nvPr/>
          </p:nvSpPr>
          <p:spPr>
            <a:xfrm>
              <a:off x="10265066" y="3348260"/>
              <a:ext cx="312906" cy="369332"/>
            </a:xfrm>
            <a:prstGeom prst="rect">
              <a:avLst/>
            </a:prstGeom>
          </p:spPr>
          <p:txBody>
            <a:bodyPr wrap="none">
              <a:spAutoFit/>
            </a:bodyPr>
            <a:lstStyle/>
            <a:p>
              <a:r>
                <a:rPr lang="en-US" altLang="ja-JP" dirty="0" smtClean="0">
                  <a:latin typeface="游ゴシック" panose="020B0400000000000000" pitchFamily="50" charset="-128"/>
                  <a:ea typeface="游ゴシック" panose="020B0400000000000000" pitchFamily="50" charset="-128"/>
                </a:rPr>
                <a:t>6</a:t>
              </a:r>
              <a:endParaRPr lang="ja-JP" altLang="en-US" dirty="0"/>
            </a:p>
          </p:txBody>
        </p:sp>
        <p:sp>
          <p:nvSpPr>
            <p:cNvPr id="24" name="正方形/長方形 23"/>
            <p:cNvSpPr/>
            <p:nvPr/>
          </p:nvSpPr>
          <p:spPr>
            <a:xfrm>
              <a:off x="8817266" y="2098406"/>
              <a:ext cx="312906" cy="369332"/>
            </a:xfrm>
            <a:prstGeom prst="rect">
              <a:avLst/>
            </a:prstGeom>
          </p:spPr>
          <p:txBody>
            <a:bodyPr wrap="none">
              <a:spAutoFit/>
            </a:bodyPr>
            <a:lstStyle/>
            <a:p>
              <a:r>
                <a:rPr lang="en-US" altLang="ja-JP" dirty="0" smtClean="0">
                  <a:latin typeface="游ゴシック" panose="020B0400000000000000" pitchFamily="50" charset="-128"/>
                  <a:ea typeface="游ゴシック" panose="020B0400000000000000" pitchFamily="50" charset="-128"/>
                </a:rPr>
                <a:t>6</a:t>
              </a:r>
              <a:endParaRPr lang="ja-JP" altLang="en-US" dirty="0"/>
            </a:p>
          </p:txBody>
        </p:sp>
        <p:sp>
          <p:nvSpPr>
            <p:cNvPr id="25" name="正方形/長方形 24"/>
            <p:cNvSpPr/>
            <p:nvPr/>
          </p:nvSpPr>
          <p:spPr>
            <a:xfrm>
              <a:off x="8805455" y="2655525"/>
              <a:ext cx="312906" cy="369332"/>
            </a:xfrm>
            <a:prstGeom prst="rect">
              <a:avLst/>
            </a:prstGeom>
          </p:spPr>
          <p:txBody>
            <a:bodyPr wrap="none">
              <a:spAutoFit/>
            </a:bodyPr>
            <a:lstStyle/>
            <a:p>
              <a:r>
                <a:rPr lang="en-US" altLang="ja-JP" dirty="0">
                  <a:latin typeface="游ゴシック" panose="020B0400000000000000" pitchFamily="50" charset="-128"/>
                  <a:ea typeface="游ゴシック" panose="020B0400000000000000" pitchFamily="50" charset="-128"/>
                </a:rPr>
                <a:t>3</a:t>
              </a:r>
              <a:endParaRPr lang="ja-JP" altLang="en-US" dirty="0"/>
            </a:p>
          </p:txBody>
        </p:sp>
        <p:sp>
          <p:nvSpPr>
            <p:cNvPr id="26" name="正方形/長方形 25"/>
            <p:cNvSpPr/>
            <p:nvPr/>
          </p:nvSpPr>
          <p:spPr>
            <a:xfrm>
              <a:off x="7346711" y="3343387"/>
              <a:ext cx="413896" cy="369332"/>
            </a:xfrm>
            <a:prstGeom prst="rect">
              <a:avLst/>
            </a:prstGeom>
          </p:spPr>
          <p:txBody>
            <a:bodyPr wrap="none">
              <a:spAutoFit/>
            </a:bodyPr>
            <a:lstStyle/>
            <a:p>
              <a:r>
                <a:rPr lang="en-US" altLang="ja-JP" dirty="0" smtClean="0">
                  <a:latin typeface="游ゴシック" panose="020B0400000000000000" pitchFamily="50" charset="-128"/>
                  <a:ea typeface="游ゴシック" panose="020B0400000000000000" pitchFamily="50" charset="-128"/>
                </a:rPr>
                <a:t>-6</a:t>
              </a:r>
              <a:endParaRPr lang="ja-JP" altLang="en-US" dirty="0"/>
            </a:p>
          </p:txBody>
        </p:sp>
        <p:cxnSp>
          <p:nvCxnSpPr>
            <p:cNvPr id="27" name="直線コネクタ 26"/>
            <p:cNvCxnSpPr/>
            <p:nvPr/>
          </p:nvCxnSpPr>
          <p:spPr>
            <a:xfrm>
              <a:off x="6658512" y="3383595"/>
              <a:ext cx="4491139" cy="2008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8" name="正方形/長方形 27"/>
            <p:cNvSpPr/>
            <p:nvPr/>
          </p:nvSpPr>
          <p:spPr>
            <a:xfrm>
              <a:off x="8814980" y="3216454"/>
              <a:ext cx="312906" cy="369332"/>
            </a:xfrm>
            <a:prstGeom prst="rect">
              <a:avLst/>
            </a:prstGeom>
          </p:spPr>
          <p:txBody>
            <a:bodyPr wrap="none">
              <a:spAutoFit/>
            </a:bodyPr>
            <a:lstStyle/>
            <a:p>
              <a:r>
                <a:rPr lang="en-US" altLang="ja-JP" dirty="0" smtClean="0">
                  <a:latin typeface="游ゴシック" panose="020B0400000000000000" pitchFamily="50" charset="-128"/>
                  <a:ea typeface="游ゴシック" panose="020B0400000000000000" pitchFamily="50" charset="-128"/>
                </a:rPr>
                <a:t>1</a:t>
              </a:r>
              <a:endParaRPr lang="ja-JP" altLang="en-US" dirty="0"/>
            </a:p>
          </p:txBody>
        </p:sp>
      </p:grpSp>
      <p:sp>
        <p:nvSpPr>
          <p:cNvPr id="5" name="楕円 4"/>
          <p:cNvSpPr/>
          <p:nvPr/>
        </p:nvSpPr>
        <p:spPr>
          <a:xfrm>
            <a:off x="7511576" y="3202897"/>
            <a:ext cx="92528" cy="925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0748391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18789" y="207283"/>
            <a:ext cx="11473211" cy="733270"/>
          </a:xfrm>
        </p:spPr>
        <p:txBody>
          <a:bodyPr/>
          <a:lstStyle/>
          <a:p>
            <a:r>
              <a:rPr lang="en-US" altLang="ja-JP" dirty="0" smtClean="0"/>
              <a:t>Lucas-</a:t>
            </a:r>
            <a:r>
              <a:rPr lang="en-US" altLang="ja-JP" dirty="0" err="1" smtClean="0"/>
              <a:t>Kanade</a:t>
            </a:r>
            <a:r>
              <a:rPr lang="ja-JP" altLang="en-US" dirty="0" smtClean="0"/>
              <a:t>法 </a:t>
            </a:r>
            <a:r>
              <a:rPr lang="en-US" altLang="ja-JP" dirty="0" smtClean="0"/>
              <a:t>0</a:t>
            </a:r>
            <a:endParaRPr kumimoji="1" lang="ja-JP" altLang="en-US" dirty="0"/>
          </a:p>
        </p:txBody>
      </p:sp>
      <p:sp>
        <p:nvSpPr>
          <p:cNvPr id="4" name="スライド番号プレースホルダー 3"/>
          <p:cNvSpPr>
            <a:spLocks noGrp="1"/>
          </p:cNvSpPr>
          <p:nvPr>
            <p:ph type="sldNum" sz="quarter" idx="12"/>
          </p:nvPr>
        </p:nvSpPr>
        <p:spPr/>
        <p:txBody>
          <a:bodyPr/>
          <a:lstStyle/>
          <a:p>
            <a:fld id="{F35DE295-420C-4265-BE54-AE59FA4027A6}" type="slidenum">
              <a:rPr lang="ja-JP" altLang="en-US" smtClean="0"/>
              <a:pPr/>
              <a:t>44</a:t>
            </a:fld>
            <a:endParaRPr lang="ja-JP" altLang="en-US"/>
          </a:p>
        </p:txBody>
      </p:sp>
      <p:sp>
        <p:nvSpPr>
          <p:cNvPr id="13" name="正方形/長方形 12"/>
          <p:cNvSpPr/>
          <p:nvPr/>
        </p:nvSpPr>
        <p:spPr>
          <a:xfrm>
            <a:off x="4653974" y="5880844"/>
            <a:ext cx="793807" cy="369332"/>
          </a:xfrm>
          <a:prstGeom prst="rect">
            <a:avLst/>
          </a:prstGeom>
        </p:spPr>
        <p:txBody>
          <a:bodyPr wrap="none">
            <a:spAutoFit/>
          </a:bodyPr>
          <a:lstStyle/>
          <a:p>
            <a:r>
              <a:rPr lang="ja-JP" altLang="en-US" dirty="0" smtClean="0">
                <a:latin typeface="游ゴシック" panose="020B0400000000000000" pitchFamily="50" charset="-128"/>
                <a:ea typeface="游ゴシック" panose="020B0400000000000000" pitchFamily="50" charset="-128"/>
              </a:rPr>
              <a:t>時間 </a:t>
            </a:r>
            <a:r>
              <a:rPr lang="en-US" altLang="ja-JP" i="1" dirty="0" smtClean="0">
                <a:latin typeface="游ゴシック" panose="020B0400000000000000" pitchFamily="50" charset="-128"/>
                <a:ea typeface="游ゴシック" panose="020B0400000000000000" pitchFamily="50" charset="-128"/>
              </a:rPr>
              <a:t>t</a:t>
            </a:r>
            <a:endParaRPr lang="ja-JP" altLang="en-US" i="1" dirty="0">
              <a:latin typeface="游ゴシック" panose="020B0400000000000000" pitchFamily="50" charset="-128"/>
              <a:ea typeface="游ゴシック" panose="020B0400000000000000" pitchFamily="50" charset="-128"/>
            </a:endParaRPr>
          </a:p>
        </p:txBody>
      </p:sp>
      <p:sp>
        <p:nvSpPr>
          <p:cNvPr id="14" name="正方形/長方形 13"/>
          <p:cNvSpPr/>
          <p:nvPr/>
        </p:nvSpPr>
        <p:spPr>
          <a:xfrm>
            <a:off x="7946724" y="5881629"/>
            <a:ext cx="1273105" cy="369332"/>
          </a:xfrm>
          <a:prstGeom prst="rect">
            <a:avLst/>
          </a:prstGeom>
        </p:spPr>
        <p:txBody>
          <a:bodyPr wrap="none">
            <a:spAutoFit/>
          </a:bodyPr>
          <a:lstStyle/>
          <a:p>
            <a:r>
              <a:rPr lang="ja-JP" altLang="en-US" dirty="0" smtClean="0">
                <a:latin typeface="游ゴシック" panose="020B0400000000000000" pitchFamily="50" charset="-128"/>
                <a:ea typeface="游ゴシック" panose="020B0400000000000000" pitchFamily="50" charset="-128"/>
              </a:rPr>
              <a:t>時間 </a:t>
            </a:r>
            <a:r>
              <a:rPr lang="en-US" altLang="ja-JP" i="1" dirty="0" err="1" smtClean="0">
                <a:latin typeface="游ゴシック" panose="020B0400000000000000" pitchFamily="50" charset="-128"/>
                <a:ea typeface="游ゴシック" panose="020B0400000000000000" pitchFamily="50" charset="-128"/>
              </a:rPr>
              <a:t>t+Δt</a:t>
            </a:r>
            <a:endParaRPr lang="ja-JP" altLang="en-US" i="1" dirty="0">
              <a:latin typeface="游ゴシック" panose="020B0400000000000000" pitchFamily="50" charset="-128"/>
              <a:ea typeface="游ゴシック" panose="020B0400000000000000" pitchFamily="50" charset="-128"/>
            </a:endParaRPr>
          </a:p>
        </p:txBody>
      </p:sp>
      <p:grpSp>
        <p:nvGrpSpPr>
          <p:cNvPr id="26" name="グループ化 25"/>
          <p:cNvGrpSpPr/>
          <p:nvPr/>
        </p:nvGrpSpPr>
        <p:grpSpPr>
          <a:xfrm>
            <a:off x="2819358" y="3429238"/>
            <a:ext cx="6400471" cy="2497125"/>
            <a:chOff x="2629229" y="3845010"/>
            <a:chExt cx="6815054" cy="2658873"/>
          </a:xfrm>
        </p:grpSpPr>
        <p:grpSp>
          <p:nvGrpSpPr>
            <p:cNvPr id="11" name="グループ化 10"/>
            <p:cNvGrpSpPr/>
            <p:nvPr/>
          </p:nvGrpSpPr>
          <p:grpSpPr>
            <a:xfrm>
              <a:off x="6405563" y="3845010"/>
              <a:ext cx="2964316" cy="2658873"/>
              <a:chOff x="10006684" y="622006"/>
              <a:chExt cx="1427205" cy="1280146"/>
            </a:xfrm>
          </p:grpSpPr>
          <p:sp>
            <p:nvSpPr>
              <p:cNvPr id="5" name="正方形/長方形 4"/>
              <p:cNvSpPr/>
              <p:nvPr/>
            </p:nvSpPr>
            <p:spPr>
              <a:xfrm>
                <a:off x="10006684" y="622006"/>
                <a:ext cx="1427205" cy="1280146"/>
              </a:xfrm>
              <a:prstGeom prst="rect">
                <a:avLst/>
              </a:prstGeom>
              <a:solidFill>
                <a:schemeClr val="bg1">
                  <a:lumMod val="85000"/>
                  <a:alpha val="2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10559141" y="1247047"/>
                <a:ext cx="423089" cy="1492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10664610" y="1139857"/>
                <a:ext cx="206376" cy="15275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 name="グループ化 15"/>
            <p:cNvGrpSpPr/>
            <p:nvPr/>
          </p:nvGrpSpPr>
          <p:grpSpPr>
            <a:xfrm>
              <a:off x="2629229" y="3845010"/>
              <a:ext cx="2964316" cy="2658873"/>
              <a:chOff x="1863523" y="4048451"/>
              <a:chExt cx="2581176" cy="2315212"/>
            </a:xfrm>
          </p:grpSpPr>
          <p:sp>
            <p:nvSpPr>
              <p:cNvPr id="8" name="正方形/長方形 7"/>
              <p:cNvSpPr/>
              <p:nvPr/>
            </p:nvSpPr>
            <p:spPr>
              <a:xfrm>
                <a:off x="1863523" y="4048451"/>
                <a:ext cx="2581176" cy="2315212"/>
              </a:xfrm>
              <a:prstGeom prst="rect">
                <a:avLst/>
              </a:prstGeom>
              <a:solidFill>
                <a:schemeClr val="bg1">
                  <a:lumMod val="85000"/>
                  <a:alpha val="2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2368339" y="5705588"/>
                <a:ext cx="765179" cy="26997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2559085" y="5511731"/>
                <a:ext cx="373242" cy="27626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mc:AlternateContent xmlns:mc="http://schemas.openxmlformats.org/markup-compatibility/2006" xmlns:a14="http://schemas.microsoft.com/office/drawing/2010/main">
          <mc:Choice Requires="a14">
            <p:sp>
              <p:nvSpPr>
                <p:cNvPr id="17" name="正方形/長方形 16"/>
                <p:cNvSpPr/>
                <p:nvPr/>
              </p:nvSpPr>
              <p:spPr>
                <a:xfrm>
                  <a:off x="3662363" y="4611989"/>
                  <a:ext cx="77995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altLang="ja-JP" b="0" i="1" smtClean="0">
                                <a:latin typeface="Cambria Math" panose="02040503050406030204" pitchFamily="18" charset="0"/>
                              </a:rPr>
                            </m:ctrlPr>
                          </m:dPr>
                          <m:e>
                            <m:r>
                              <a:rPr lang="en-US" altLang="ja-JP" i="1">
                                <a:latin typeface="Cambria Math" panose="02040503050406030204" pitchFamily="18" charset="0"/>
                              </a:rPr>
                              <m:t>𝑥</m:t>
                            </m:r>
                            <m:r>
                              <a:rPr lang="en-US" altLang="ja-JP" i="1">
                                <a:latin typeface="Cambria Math" panose="02040503050406030204" pitchFamily="18" charset="0"/>
                              </a:rPr>
                              <m:t>,</m:t>
                            </m:r>
                            <m:r>
                              <a:rPr lang="en-US" altLang="ja-JP" i="1">
                                <a:latin typeface="Cambria Math" panose="02040503050406030204" pitchFamily="18" charset="0"/>
                              </a:rPr>
                              <m:t>𝑦</m:t>
                            </m:r>
                          </m:e>
                        </m:d>
                      </m:oMath>
                    </m:oMathPara>
                  </a14:m>
                  <a:endParaRPr lang="ja-JP" altLang="en-US" dirty="0"/>
                </a:p>
              </p:txBody>
            </p:sp>
          </mc:Choice>
          <mc:Fallback xmlns="">
            <p:sp>
              <p:nvSpPr>
                <p:cNvPr id="17" name="正方形/長方形 16"/>
                <p:cNvSpPr>
                  <a:spLocks noRot="1" noChangeAspect="1" noMove="1" noResize="1" noEditPoints="1" noAdjustHandles="1" noChangeArrowheads="1" noChangeShapeType="1" noTextEdit="1"/>
                </p:cNvSpPr>
                <p:nvPr/>
              </p:nvSpPr>
              <p:spPr>
                <a:xfrm>
                  <a:off x="3662363" y="4611989"/>
                  <a:ext cx="779957" cy="369332"/>
                </a:xfrm>
                <a:prstGeom prst="rect">
                  <a:avLst/>
                </a:prstGeom>
                <a:blipFill>
                  <a:blip r:embed="rId4"/>
                  <a:stretch>
                    <a:fillRect b="-1403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0" name="正方形/長方形 19"/>
                <p:cNvSpPr/>
                <p:nvPr/>
              </p:nvSpPr>
              <p:spPr>
                <a:xfrm>
                  <a:off x="7572937" y="4020734"/>
                  <a:ext cx="187134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altLang="ja-JP" b="0" i="1" smtClean="0">
                                <a:latin typeface="Cambria Math" panose="02040503050406030204" pitchFamily="18" charset="0"/>
                              </a:rPr>
                            </m:ctrlPr>
                          </m:dPr>
                          <m:e>
                            <m:r>
                              <a:rPr lang="en-US" altLang="ja-JP" i="1">
                                <a:latin typeface="Cambria Math" panose="02040503050406030204" pitchFamily="18" charset="0"/>
                              </a:rPr>
                              <m:t>𝑥</m:t>
                            </m:r>
                            <m:r>
                              <a:rPr lang="en-US" altLang="ja-JP" b="0" i="1" smtClean="0">
                                <a:latin typeface="Cambria Math" panose="02040503050406030204" pitchFamily="18" charset="0"/>
                              </a:rPr>
                              <m:t>+</m:t>
                            </m:r>
                            <m:r>
                              <m:rPr>
                                <m:sty m:val="p"/>
                              </m:rPr>
                              <a:rPr lang="en-US" altLang="ja-JP" i="1">
                                <a:latin typeface="Cambria Math" panose="02040503050406030204" pitchFamily="18" charset="0"/>
                              </a:rPr>
                              <m:t>Δ</m:t>
                            </m:r>
                            <m:r>
                              <a:rPr lang="en-US" altLang="ja-JP" b="0" i="1" smtClean="0">
                                <a:latin typeface="Cambria Math" panose="02040503050406030204" pitchFamily="18" charset="0"/>
                              </a:rPr>
                              <m:t>𝑥</m:t>
                            </m:r>
                            <m:r>
                              <a:rPr lang="en-US" altLang="ja-JP" i="1">
                                <a:latin typeface="Cambria Math" panose="02040503050406030204" pitchFamily="18" charset="0"/>
                              </a:rPr>
                              <m:t>,</m:t>
                            </m:r>
                            <m:r>
                              <a:rPr lang="en-US" altLang="ja-JP" i="1">
                                <a:latin typeface="Cambria Math" panose="02040503050406030204" pitchFamily="18" charset="0"/>
                              </a:rPr>
                              <m:t>𝑦</m:t>
                            </m:r>
                            <m:r>
                              <a:rPr lang="en-US" altLang="ja-JP" i="1">
                                <a:latin typeface="Cambria Math" panose="02040503050406030204" pitchFamily="18" charset="0"/>
                              </a:rPr>
                              <m:t>+</m:t>
                            </m:r>
                            <m:r>
                              <m:rPr>
                                <m:sty m:val="p"/>
                              </m:rPr>
                              <a:rPr lang="en-US" altLang="ja-JP" i="1">
                                <a:latin typeface="Cambria Math" panose="02040503050406030204" pitchFamily="18" charset="0"/>
                              </a:rPr>
                              <m:t>Δ</m:t>
                            </m:r>
                            <m:r>
                              <a:rPr lang="en-US" altLang="ja-JP" b="0" i="1" smtClean="0">
                                <a:latin typeface="Cambria Math" panose="02040503050406030204" pitchFamily="18" charset="0"/>
                              </a:rPr>
                              <m:t>𝑦</m:t>
                            </m:r>
                          </m:e>
                        </m:d>
                      </m:oMath>
                    </m:oMathPara>
                  </a14:m>
                  <a:endParaRPr lang="ja-JP" altLang="en-US" dirty="0"/>
                </a:p>
              </p:txBody>
            </p:sp>
          </mc:Choice>
          <mc:Fallback xmlns="">
            <p:sp>
              <p:nvSpPr>
                <p:cNvPr id="20" name="正方形/長方形 19"/>
                <p:cNvSpPr>
                  <a:spLocks noRot="1" noChangeAspect="1" noMove="1" noResize="1" noEditPoints="1" noAdjustHandles="1" noChangeArrowheads="1" noChangeShapeType="1" noTextEdit="1"/>
                </p:cNvSpPr>
                <p:nvPr/>
              </p:nvSpPr>
              <p:spPr>
                <a:xfrm>
                  <a:off x="7572937" y="4020734"/>
                  <a:ext cx="1871346" cy="369332"/>
                </a:xfrm>
                <a:prstGeom prst="rect">
                  <a:avLst/>
                </a:prstGeom>
                <a:blipFill>
                  <a:blip r:embed="rId5"/>
                  <a:stretch>
                    <a:fillRect b="-14035"/>
                  </a:stretch>
                </a:blipFill>
              </p:spPr>
              <p:txBody>
                <a:bodyPr/>
                <a:lstStyle/>
                <a:p>
                  <a:r>
                    <a:rPr lang="ja-JP" altLang="en-US">
                      <a:noFill/>
                    </a:rPr>
                    <a:t> </a:t>
                  </a:r>
                </a:p>
              </p:txBody>
            </p:sp>
          </mc:Fallback>
        </mc:AlternateContent>
        <p:sp>
          <p:nvSpPr>
            <p:cNvPr id="21" name="楕円 20"/>
            <p:cNvSpPr/>
            <p:nvPr/>
          </p:nvSpPr>
          <p:spPr>
            <a:xfrm>
              <a:off x="3669999" y="5681451"/>
              <a:ext cx="133350" cy="13335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p:cNvSpPr/>
            <p:nvPr/>
          </p:nvSpPr>
          <p:spPr>
            <a:xfrm>
              <a:off x="8014041" y="5090010"/>
              <a:ext cx="133350" cy="13335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4" name="直線コネクタ 23"/>
            <p:cNvCxnSpPr>
              <a:endCxn id="21" idx="0"/>
            </p:cNvCxnSpPr>
            <p:nvPr/>
          </p:nvCxnSpPr>
          <p:spPr>
            <a:xfrm flipH="1">
              <a:off x="3736674" y="4938625"/>
              <a:ext cx="187626" cy="74282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flipH="1">
              <a:off x="8093416" y="4332685"/>
              <a:ext cx="187626" cy="742826"/>
            </a:xfrm>
            <a:prstGeom prst="line">
              <a:avLst/>
            </a:prstGeom>
          </p:spPr>
          <p:style>
            <a:lnRef idx="1">
              <a:schemeClr val="accent1"/>
            </a:lnRef>
            <a:fillRef idx="0">
              <a:schemeClr val="accent1"/>
            </a:fillRef>
            <a:effectRef idx="0">
              <a:schemeClr val="accent1"/>
            </a:effectRef>
            <a:fontRef idx="minor">
              <a:schemeClr val="tx1"/>
            </a:fontRef>
          </p:style>
        </p:cxnSp>
      </p:grpSp>
      <p:sp>
        <p:nvSpPr>
          <p:cNvPr id="12" name="コンテンツ プレースホルダー 11"/>
          <p:cNvSpPr>
            <a:spLocks noGrp="1"/>
          </p:cNvSpPr>
          <p:nvPr>
            <p:ph idx="1"/>
          </p:nvPr>
        </p:nvSpPr>
        <p:spPr>
          <a:xfrm>
            <a:off x="718789" y="1262080"/>
            <a:ext cx="11168411" cy="1509292"/>
          </a:xfrm>
        </p:spPr>
        <p:txBody>
          <a:bodyPr>
            <a:normAutofit/>
          </a:bodyPr>
          <a:lstStyle/>
          <a:p>
            <a:pPr marL="0" indent="0">
              <a:buNone/>
            </a:pPr>
            <a:r>
              <a:rPr kumimoji="1" lang="ja-JP" altLang="en-US" sz="2400" dirty="0" smtClean="0"/>
              <a:t>時刻</a:t>
            </a:r>
            <a:r>
              <a:rPr kumimoji="1" lang="en-US" altLang="ja-JP" sz="2400" i="1" dirty="0" smtClean="0"/>
              <a:t>t</a:t>
            </a:r>
            <a:r>
              <a:rPr kumimoji="1" lang="ja-JP" altLang="en-US" sz="2400" dirty="0" smtClean="0"/>
              <a:t>における画像、画像内の点</a:t>
            </a:r>
            <a:r>
              <a:rPr lang="en-US" altLang="ja-JP" sz="2400" dirty="0" smtClean="0"/>
              <a:t>(</a:t>
            </a:r>
            <a:r>
              <a:rPr lang="en-US" altLang="ja-JP" sz="2400" dirty="0" err="1"/>
              <a:t>x,y</a:t>
            </a:r>
            <a:r>
              <a:rPr lang="en-US" altLang="ja-JP" sz="2400" dirty="0" smtClean="0"/>
              <a:t>)</a:t>
            </a:r>
            <a:r>
              <a:rPr lang="ja-JP" altLang="en-US" sz="2400" dirty="0" err="1" smtClean="0"/>
              <a:t>、</a:t>
            </a:r>
            <a:r>
              <a:rPr kumimoji="1" lang="ja-JP" altLang="en-US" sz="2400" dirty="0" smtClean="0"/>
              <a:t> </a:t>
            </a:r>
            <a:endParaRPr kumimoji="1" lang="en-US" altLang="ja-JP" sz="2400" dirty="0" smtClean="0"/>
          </a:p>
          <a:p>
            <a:pPr marL="0" indent="0">
              <a:buNone/>
            </a:pPr>
            <a:r>
              <a:rPr lang="ja-JP" altLang="en-US" sz="2400" dirty="0" smtClean="0"/>
              <a:t>および</a:t>
            </a:r>
            <a:r>
              <a:rPr kumimoji="1" lang="ja-JP" altLang="en-US" sz="2400" dirty="0" smtClean="0"/>
              <a:t> 時刻</a:t>
            </a:r>
            <a:r>
              <a:rPr kumimoji="1" lang="en-US" altLang="ja-JP" sz="2400" i="1" dirty="0" err="1" smtClean="0"/>
              <a:t>t+Δt</a:t>
            </a:r>
            <a:r>
              <a:rPr kumimoji="1" lang="ja-JP" altLang="en-US" sz="2400" dirty="0" smtClean="0"/>
              <a:t>における画像が与えられる</a:t>
            </a:r>
            <a:endParaRPr kumimoji="1" lang="en-US" altLang="ja-JP" sz="2400" dirty="0" smtClean="0"/>
          </a:p>
          <a:p>
            <a:pPr marL="0" indent="0">
              <a:buNone/>
            </a:pPr>
            <a:endParaRPr lang="en-US" altLang="ja-JP" sz="300" dirty="0" smtClean="0">
              <a:sym typeface="Wingdings" panose="05000000000000000000" pitchFamily="2" charset="2"/>
            </a:endParaRPr>
          </a:p>
          <a:p>
            <a:pPr marL="0" indent="0">
              <a:buNone/>
            </a:pPr>
            <a:r>
              <a:rPr lang="en-US" altLang="ja-JP" sz="2400" dirty="0" smtClean="0">
                <a:sym typeface="Wingdings" panose="05000000000000000000" pitchFamily="2" charset="2"/>
              </a:rPr>
              <a:t></a:t>
            </a:r>
            <a:r>
              <a:rPr lang="ja-JP" altLang="en-US" sz="2400" dirty="0" smtClean="0">
                <a:sym typeface="Wingdings" panose="05000000000000000000" pitchFamily="2" charset="2"/>
              </a:rPr>
              <a:t> このもとで</a:t>
            </a:r>
            <a:r>
              <a:rPr lang="ja-JP" altLang="en-US" sz="2400" dirty="0" smtClean="0"/>
              <a:t>点</a:t>
            </a:r>
            <a:r>
              <a:rPr lang="en-US" altLang="ja-JP" sz="2400" dirty="0"/>
              <a:t>(</a:t>
            </a:r>
            <a:r>
              <a:rPr lang="en-US" altLang="ja-JP" sz="2400" dirty="0" err="1"/>
              <a:t>x,y</a:t>
            </a:r>
            <a:r>
              <a:rPr lang="en-US" altLang="ja-JP" sz="2400" dirty="0" smtClean="0"/>
              <a:t>)</a:t>
            </a:r>
            <a:r>
              <a:rPr lang="ja-JP" altLang="en-US" sz="2400" dirty="0" smtClean="0"/>
              <a:t>の</a:t>
            </a:r>
            <a:r>
              <a:rPr kumimoji="1" lang="ja-JP" altLang="en-US" sz="2400" dirty="0" smtClean="0"/>
              <a:t>移動先</a:t>
            </a:r>
            <a:r>
              <a:rPr lang="en-US" altLang="ja-JP" sz="2400" dirty="0" smtClean="0"/>
              <a:t>(</a:t>
            </a:r>
            <a:r>
              <a:rPr lang="en-US" altLang="ja-JP" sz="2400" dirty="0" err="1" smtClean="0"/>
              <a:t>x+Δx</a:t>
            </a:r>
            <a:r>
              <a:rPr lang="en-US" altLang="ja-JP" sz="2400" dirty="0" smtClean="0"/>
              <a:t>, </a:t>
            </a:r>
            <a:r>
              <a:rPr lang="en-US" altLang="ja-JP" sz="2400" dirty="0" err="1" smtClean="0"/>
              <a:t>y+Δy</a:t>
            </a:r>
            <a:r>
              <a:rPr lang="en-US" altLang="ja-JP" sz="2400" dirty="0" smtClean="0"/>
              <a:t>)</a:t>
            </a:r>
            <a:r>
              <a:rPr lang="ja-JP" altLang="en-US" sz="2400" dirty="0" smtClean="0"/>
              <a:t>を求めたい</a:t>
            </a:r>
            <a:endParaRPr kumimoji="1" lang="ja-JP" altLang="en-US" sz="2400" dirty="0"/>
          </a:p>
        </p:txBody>
      </p:sp>
    </p:spTree>
    <p:extLst>
      <p:ext uri="{BB962C8B-B14F-4D97-AF65-F5344CB8AC3E}">
        <p14:creationId xmlns:p14="http://schemas.microsoft.com/office/powerpoint/2010/main" val="211311931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p:cNvSpPr/>
          <p:nvPr/>
        </p:nvSpPr>
        <p:spPr>
          <a:xfrm>
            <a:off x="2463800" y="2390563"/>
            <a:ext cx="7366000" cy="115270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457199" y="207283"/>
            <a:ext cx="11473211" cy="733270"/>
          </a:xfrm>
        </p:spPr>
        <p:txBody>
          <a:bodyPr/>
          <a:lstStyle/>
          <a:p>
            <a:r>
              <a:rPr lang="en-US" altLang="ja-JP" dirty="0" smtClean="0"/>
              <a:t>Lucas-</a:t>
            </a:r>
            <a:r>
              <a:rPr lang="en-US" altLang="ja-JP" dirty="0" err="1" smtClean="0"/>
              <a:t>Kanade</a:t>
            </a:r>
            <a:r>
              <a:rPr lang="ja-JP" altLang="en-US" dirty="0" smtClean="0"/>
              <a:t>法 </a:t>
            </a:r>
            <a:r>
              <a:rPr lang="en-US" altLang="ja-JP" dirty="0" smtClean="0"/>
              <a:t>1</a:t>
            </a:r>
            <a:endParaRPr kumimoji="1" lang="ja-JP" altLang="en-US" dirty="0"/>
          </a:p>
        </p:txBody>
      </p:sp>
      <p:sp>
        <p:nvSpPr>
          <p:cNvPr id="3" name="コンテンツ プレースホルダー 2"/>
          <p:cNvSpPr>
            <a:spLocks noGrp="1"/>
          </p:cNvSpPr>
          <p:nvPr>
            <p:ph idx="1"/>
          </p:nvPr>
        </p:nvSpPr>
        <p:spPr>
          <a:xfrm>
            <a:off x="457199" y="1066876"/>
            <a:ext cx="7520531" cy="732728"/>
          </a:xfrm>
        </p:spPr>
        <p:txBody>
          <a:bodyPr>
            <a:normAutofit lnSpcReduction="10000"/>
          </a:bodyPr>
          <a:lstStyle/>
          <a:p>
            <a:r>
              <a:rPr kumimoji="1" lang="ja-JP" altLang="en-US" sz="2000" dirty="0" smtClean="0"/>
              <a:t>仮定</a:t>
            </a:r>
            <a:r>
              <a:rPr kumimoji="1" lang="en-US" altLang="ja-JP" sz="2000" dirty="0" smtClean="0"/>
              <a:t>1. </a:t>
            </a:r>
            <a:r>
              <a:rPr kumimoji="1" lang="ja-JP" altLang="en-US" sz="2000" dirty="0" smtClean="0"/>
              <a:t>追跡対象の</a:t>
            </a:r>
            <a:r>
              <a:rPr lang="ja-JP" altLang="en-US" sz="2000" dirty="0" smtClean="0"/>
              <a:t>物体</a:t>
            </a:r>
            <a:r>
              <a:rPr lang="ja-JP" altLang="en-US" sz="2000" dirty="0"/>
              <a:t>は移動後も同じ輝度値を持つ</a:t>
            </a:r>
            <a:endParaRPr kumimoji="1" lang="en-US" altLang="ja-JP" sz="2000" dirty="0" smtClean="0"/>
          </a:p>
          <a:p>
            <a:r>
              <a:rPr lang="ja-JP" altLang="en-US" sz="2000" dirty="0" smtClean="0"/>
              <a:t>仮定</a:t>
            </a:r>
            <a:r>
              <a:rPr lang="en-US" altLang="ja-JP" sz="2000" dirty="0" smtClean="0"/>
              <a:t>2. </a:t>
            </a:r>
            <a:r>
              <a:rPr lang="ja-JP" altLang="en-US" sz="2000" dirty="0"/>
              <a:t>移動量</a:t>
            </a:r>
            <a:r>
              <a:rPr lang="ja-JP" altLang="en-US" sz="2000" dirty="0" smtClean="0"/>
              <a:t>は非常に小さい</a:t>
            </a:r>
            <a:endParaRPr lang="en-US" altLang="ja-JP" sz="2000" dirty="0" smtClean="0"/>
          </a:p>
        </p:txBody>
      </p:sp>
      <p:sp>
        <p:nvSpPr>
          <p:cNvPr id="4" name="スライド番号プレースホルダー 3"/>
          <p:cNvSpPr>
            <a:spLocks noGrp="1"/>
          </p:cNvSpPr>
          <p:nvPr>
            <p:ph type="sldNum" sz="quarter" idx="12"/>
          </p:nvPr>
        </p:nvSpPr>
        <p:spPr/>
        <p:txBody>
          <a:bodyPr/>
          <a:lstStyle/>
          <a:p>
            <a:fld id="{F35DE295-420C-4265-BE54-AE59FA4027A6}" type="slidenum">
              <a:rPr lang="ja-JP" altLang="en-US" smtClean="0"/>
              <a:pPr/>
              <a:t>45</a:t>
            </a:fld>
            <a:endParaRPr lang="ja-JP" altLang="en-US"/>
          </a:p>
        </p:txBody>
      </p:sp>
      <p:sp>
        <p:nvSpPr>
          <p:cNvPr id="13" name="正方形/長方形 12"/>
          <p:cNvSpPr/>
          <p:nvPr/>
        </p:nvSpPr>
        <p:spPr>
          <a:xfrm>
            <a:off x="4830706" y="6487883"/>
            <a:ext cx="793807" cy="369332"/>
          </a:xfrm>
          <a:prstGeom prst="rect">
            <a:avLst/>
          </a:prstGeom>
        </p:spPr>
        <p:txBody>
          <a:bodyPr wrap="none">
            <a:spAutoFit/>
          </a:bodyPr>
          <a:lstStyle/>
          <a:p>
            <a:r>
              <a:rPr lang="ja-JP" altLang="en-US" dirty="0" smtClean="0">
                <a:latin typeface="游ゴシック" panose="020B0400000000000000" pitchFamily="50" charset="-128"/>
                <a:ea typeface="游ゴシック" panose="020B0400000000000000" pitchFamily="50" charset="-128"/>
              </a:rPr>
              <a:t>時間 </a:t>
            </a:r>
            <a:r>
              <a:rPr lang="en-US" altLang="ja-JP" i="1" dirty="0" smtClean="0">
                <a:latin typeface="游ゴシック" panose="020B0400000000000000" pitchFamily="50" charset="-128"/>
                <a:ea typeface="游ゴシック" panose="020B0400000000000000" pitchFamily="50" charset="-128"/>
              </a:rPr>
              <a:t>t</a:t>
            </a:r>
            <a:endParaRPr lang="ja-JP" altLang="en-US" i="1" dirty="0">
              <a:latin typeface="游ゴシック" panose="020B0400000000000000" pitchFamily="50" charset="-128"/>
              <a:ea typeface="游ゴシック" panose="020B0400000000000000" pitchFamily="50" charset="-128"/>
            </a:endParaRPr>
          </a:p>
        </p:txBody>
      </p:sp>
      <p:sp>
        <p:nvSpPr>
          <p:cNvPr id="14" name="正方形/長方形 13"/>
          <p:cNvSpPr/>
          <p:nvPr/>
        </p:nvSpPr>
        <p:spPr>
          <a:xfrm>
            <a:off x="8123456" y="6488668"/>
            <a:ext cx="1273105" cy="369332"/>
          </a:xfrm>
          <a:prstGeom prst="rect">
            <a:avLst/>
          </a:prstGeom>
        </p:spPr>
        <p:txBody>
          <a:bodyPr wrap="none">
            <a:spAutoFit/>
          </a:bodyPr>
          <a:lstStyle/>
          <a:p>
            <a:r>
              <a:rPr lang="ja-JP" altLang="en-US" dirty="0" smtClean="0">
                <a:latin typeface="游ゴシック" panose="020B0400000000000000" pitchFamily="50" charset="-128"/>
                <a:ea typeface="游ゴシック" panose="020B0400000000000000" pitchFamily="50" charset="-128"/>
              </a:rPr>
              <a:t>時間 </a:t>
            </a:r>
            <a:r>
              <a:rPr lang="en-US" altLang="ja-JP" i="1" dirty="0" err="1" smtClean="0">
                <a:latin typeface="游ゴシック" panose="020B0400000000000000" pitchFamily="50" charset="-128"/>
                <a:ea typeface="游ゴシック" panose="020B0400000000000000" pitchFamily="50" charset="-128"/>
              </a:rPr>
              <a:t>t+Δt</a:t>
            </a:r>
            <a:endParaRPr lang="ja-JP" altLang="en-US" i="1" dirty="0">
              <a:latin typeface="游ゴシック" panose="020B0400000000000000" pitchFamily="50" charset="-128"/>
              <a:ea typeface="游ゴシック" panose="020B0400000000000000" pitchFamily="50" charset="-128"/>
            </a:endParaRPr>
          </a:p>
        </p:txBody>
      </p:sp>
      <mc:AlternateContent xmlns:mc="http://schemas.openxmlformats.org/markup-compatibility/2006" xmlns:a14="http://schemas.microsoft.com/office/drawing/2010/main">
        <mc:Choice Requires="a14">
          <p:sp>
            <p:nvSpPr>
              <p:cNvPr id="15" name="コンテンツ プレースホルダー 2"/>
              <p:cNvSpPr txBox="1">
                <a:spLocks/>
              </p:cNvSpPr>
              <p:nvPr/>
            </p:nvSpPr>
            <p:spPr>
              <a:xfrm>
                <a:off x="547938" y="1947895"/>
                <a:ext cx="10845119" cy="12091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200" dirty="0" smtClean="0">
                    <a:latin typeface="游ゴシック" panose="020B0400000000000000" pitchFamily="50" charset="-128"/>
                    <a:ea typeface="游ゴシック" panose="020B0400000000000000" pitchFamily="50" charset="-128"/>
                  </a:rPr>
                  <a:t>時刻</a:t>
                </a:r>
                <a:r>
                  <a:rPr lang="en-US" altLang="ja-JP" sz="2200" i="1" dirty="0" smtClean="0">
                    <a:latin typeface="游ゴシック" panose="020B0400000000000000" pitchFamily="50" charset="-128"/>
                    <a:ea typeface="游ゴシック" panose="020B0400000000000000" pitchFamily="50" charset="-128"/>
                  </a:rPr>
                  <a:t>t</a:t>
                </a:r>
                <a:r>
                  <a:rPr lang="ja-JP" altLang="en-US" sz="2200" dirty="0" smtClean="0">
                    <a:latin typeface="游ゴシック" panose="020B0400000000000000" pitchFamily="50" charset="-128"/>
                    <a:ea typeface="游ゴシック" panose="020B0400000000000000" pitchFamily="50" charset="-128"/>
                  </a:rPr>
                  <a:t>における点</a:t>
                </a:r>
                <a:r>
                  <a:rPr lang="en-US" altLang="ja-JP" sz="2200" i="1" dirty="0" smtClean="0">
                    <a:latin typeface="Times New Roman" panose="02020603050405020304" pitchFamily="18" charset="0"/>
                    <a:ea typeface="游ゴシック" panose="020B0400000000000000" pitchFamily="50" charset="-128"/>
                    <a:cs typeface="Times New Roman" panose="02020603050405020304" pitchFamily="18" charset="0"/>
                  </a:rPr>
                  <a:t>(</a:t>
                </a:r>
                <a:r>
                  <a:rPr lang="en-US" altLang="ja-JP" sz="2200" i="1" dirty="0" err="1" smtClean="0">
                    <a:latin typeface="Times New Roman" panose="02020603050405020304" pitchFamily="18" charset="0"/>
                    <a:ea typeface="游ゴシック" panose="020B0400000000000000" pitchFamily="50" charset="-128"/>
                    <a:cs typeface="Times New Roman" panose="02020603050405020304" pitchFamily="18" charset="0"/>
                  </a:rPr>
                  <a:t>x,y</a:t>
                </a:r>
                <a:r>
                  <a:rPr lang="en-US" altLang="ja-JP" sz="2200" i="1" dirty="0" smtClean="0">
                    <a:latin typeface="Times New Roman" panose="02020603050405020304" pitchFamily="18" charset="0"/>
                    <a:ea typeface="游ゴシック" panose="020B0400000000000000" pitchFamily="50" charset="-128"/>
                    <a:cs typeface="Times New Roman" panose="02020603050405020304" pitchFamily="18" charset="0"/>
                  </a:rPr>
                  <a:t>)</a:t>
                </a:r>
                <a:r>
                  <a:rPr lang="ja-JP" altLang="en-US" sz="2200" dirty="0" smtClean="0">
                    <a:latin typeface="游ゴシック" panose="020B0400000000000000" pitchFamily="50" charset="-128"/>
                    <a:ea typeface="游ゴシック" panose="020B0400000000000000" pitchFamily="50" charset="-128"/>
                  </a:rPr>
                  <a:t>が、時刻</a:t>
                </a:r>
                <a:r>
                  <a:rPr lang="en-US" altLang="ja-JP" sz="2200" i="1" dirty="0" err="1" smtClean="0">
                    <a:latin typeface="Times New Roman" panose="02020603050405020304" pitchFamily="18" charset="0"/>
                    <a:ea typeface="游ゴシック" panose="020B0400000000000000" pitchFamily="50" charset="-128"/>
                    <a:cs typeface="Times New Roman" panose="02020603050405020304" pitchFamily="18" charset="0"/>
                  </a:rPr>
                  <a:t>t+Δt</a:t>
                </a:r>
                <a:r>
                  <a:rPr lang="ja-JP" altLang="en-US" sz="2200" dirty="0" smtClean="0">
                    <a:latin typeface="游ゴシック" panose="020B0400000000000000" pitchFamily="50" charset="-128"/>
                    <a:ea typeface="游ゴシック" panose="020B0400000000000000" pitchFamily="50" charset="-128"/>
                  </a:rPr>
                  <a:t>で</a:t>
                </a:r>
                <a:r>
                  <a:rPr lang="en-US" altLang="ja-JP" sz="2200" i="1" dirty="0">
                    <a:latin typeface="Times New Roman" panose="02020603050405020304" pitchFamily="18" charset="0"/>
                    <a:ea typeface="游ゴシック" panose="020B0400000000000000" pitchFamily="50" charset="-128"/>
                    <a:cs typeface="Times New Roman" panose="02020603050405020304" pitchFamily="18" charset="0"/>
                  </a:rPr>
                  <a:t>(</a:t>
                </a:r>
                <a:r>
                  <a:rPr lang="en-US" altLang="ja-JP" sz="2200" i="1" dirty="0" err="1" smtClean="0">
                    <a:latin typeface="Times New Roman" panose="02020603050405020304" pitchFamily="18" charset="0"/>
                    <a:ea typeface="游ゴシック" panose="020B0400000000000000" pitchFamily="50" charset="-128"/>
                    <a:cs typeface="Times New Roman" panose="02020603050405020304" pitchFamily="18" charset="0"/>
                  </a:rPr>
                  <a:t>x+Δx,y+Δy</a:t>
                </a:r>
                <a:r>
                  <a:rPr lang="en-US" altLang="ja-JP" sz="2200" i="1" dirty="0" smtClean="0">
                    <a:latin typeface="Times New Roman" panose="02020603050405020304" pitchFamily="18" charset="0"/>
                    <a:ea typeface="游ゴシック" panose="020B0400000000000000" pitchFamily="50" charset="-128"/>
                    <a:cs typeface="Times New Roman" panose="02020603050405020304" pitchFamily="18" charset="0"/>
                  </a:rPr>
                  <a:t>)</a:t>
                </a:r>
                <a:r>
                  <a:rPr lang="ja-JP" altLang="en-US" sz="2200" dirty="0" smtClean="0">
                    <a:latin typeface="游ゴシック" panose="020B0400000000000000" pitchFamily="50" charset="-128"/>
                    <a:ea typeface="游ゴシック" panose="020B0400000000000000" pitchFamily="50" charset="-128"/>
                  </a:rPr>
                  <a:t>に移動したとすると以下が成り立つ</a:t>
                </a:r>
                <a:endParaRPr lang="en-US" altLang="ja-JP" sz="2200" dirty="0" smtClean="0">
                  <a:latin typeface="游ゴシック" panose="020B0400000000000000" pitchFamily="50" charset="-128"/>
                  <a:ea typeface="游ゴシック" panose="020B0400000000000000" pitchFamily="50" charset="-128"/>
                </a:endParaRPr>
              </a:p>
              <a:p>
                <a:pPr lvl="7"/>
                <a:endParaRPr lang="en-US" altLang="ja-JP" sz="1200" dirty="0" smtClean="0">
                  <a:latin typeface="游ゴシック" panose="020B0400000000000000" pitchFamily="50" charset="-128"/>
                  <a:ea typeface="游ゴシック" panose="020B0400000000000000" pitchFamily="50" charset="-128"/>
                </a:endParaRPr>
              </a:p>
              <a:p>
                <a:pPr marL="0" indent="0">
                  <a:buNone/>
                </a:pPr>
                <a14:m>
                  <m:oMathPara xmlns:m="http://schemas.openxmlformats.org/officeDocument/2006/math">
                    <m:oMathParaPr>
                      <m:jc m:val="centerGroup"/>
                    </m:oMathParaPr>
                    <m:oMath xmlns:m="http://schemas.openxmlformats.org/officeDocument/2006/math">
                      <m:r>
                        <a:rPr lang="en-US" altLang="ja-JP" sz="3000" b="0" i="1" smtClean="0">
                          <a:latin typeface="Cambria Math" panose="02040503050406030204" pitchFamily="18" charset="0"/>
                        </a:rPr>
                        <m:t>𝐼</m:t>
                      </m:r>
                      <m:d>
                        <m:dPr>
                          <m:ctrlPr>
                            <a:rPr lang="en-US" altLang="ja-JP" sz="3000" b="0" i="1" smtClean="0">
                              <a:latin typeface="Cambria Math" panose="02040503050406030204" pitchFamily="18" charset="0"/>
                            </a:rPr>
                          </m:ctrlPr>
                        </m:dPr>
                        <m:e>
                          <m:r>
                            <a:rPr lang="en-US" altLang="ja-JP" sz="3000" b="0" i="1" smtClean="0">
                              <a:latin typeface="Cambria Math" panose="02040503050406030204" pitchFamily="18" charset="0"/>
                            </a:rPr>
                            <m:t>𝑥</m:t>
                          </m:r>
                          <m:r>
                            <a:rPr lang="en-US" altLang="ja-JP" sz="3000" b="0" i="1" smtClean="0">
                              <a:latin typeface="Cambria Math" panose="02040503050406030204" pitchFamily="18" charset="0"/>
                            </a:rPr>
                            <m:t>,</m:t>
                          </m:r>
                          <m:r>
                            <a:rPr lang="en-US" altLang="ja-JP" sz="3000" b="0" i="1" smtClean="0">
                              <a:latin typeface="Cambria Math" panose="02040503050406030204" pitchFamily="18" charset="0"/>
                            </a:rPr>
                            <m:t>𝑦</m:t>
                          </m:r>
                          <m:r>
                            <a:rPr lang="en-US" altLang="ja-JP" sz="3000" b="0" i="1" smtClean="0">
                              <a:latin typeface="Cambria Math" panose="02040503050406030204" pitchFamily="18" charset="0"/>
                            </a:rPr>
                            <m:t>,</m:t>
                          </m:r>
                          <m:r>
                            <a:rPr lang="en-US" altLang="ja-JP" sz="3000" b="0" i="1" smtClean="0">
                              <a:latin typeface="Cambria Math" panose="02040503050406030204" pitchFamily="18" charset="0"/>
                            </a:rPr>
                            <m:t>𝑡</m:t>
                          </m:r>
                        </m:e>
                      </m:d>
                      <m:r>
                        <a:rPr lang="en-US" altLang="ja-JP" sz="3000" b="0" i="1" smtClean="0">
                          <a:latin typeface="Cambria Math" panose="02040503050406030204" pitchFamily="18" charset="0"/>
                        </a:rPr>
                        <m:t>=</m:t>
                      </m:r>
                      <m:r>
                        <a:rPr lang="en-US" altLang="ja-JP" sz="3000" b="0" i="1" smtClean="0">
                          <a:latin typeface="Cambria Math" panose="02040503050406030204" pitchFamily="18" charset="0"/>
                        </a:rPr>
                        <m:t>𝐼</m:t>
                      </m:r>
                      <m:r>
                        <a:rPr lang="en-US" altLang="ja-JP" sz="3000" b="0" i="1" smtClean="0">
                          <a:latin typeface="Cambria Math" panose="02040503050406030204" pitchFamily="18" charset="0"/>
                        </a:rPr>
                        <m:t>(</m:t>
                      </m:r>
                      <m:r>
                        <a:rPr lang="en-US" altLang="ja-JP" sz="3000" b="0" i="1" smtClean="0">
                          <a:latin typeface="Cambria Math" panose="02040503050406030204" pitchFamily="18" charset="0"/>
                        </a:rPr>
                        <m:t>𝑥</m:t>
                      </m:r>
                      <m:r>
                        <a:rPr lang="en-US" altLang="ja-JP" sz="3000" b="0" i="1" smtClean="0">
                          <a:latin typeface="Cambria Math" panose="02040503050406030204" pitchFamily="18" charset="0"/>
                        </a:rPr>
                        <m:t>+</m:t>
                      </m:r>
                      <m:r>
                        <m:rPr>
                          <m:sty m:val="p"/>
                        </m:rPr>
                        <a:rPr lang="en-US" altLang="ja-JP" sz="3000" i="1">
                          <a:latin typeface="Cambria Math" panose="02040503050406030204" pitchFamily="18" charset="0"/>
                        </a:rPr>
                        <m:t>Δ</m:t>
                      </m:r>
                      <m:r>
                        <a:rPr lang="en-US" altLang="ja-JP" sz="3000" b="0" i="1" smtClean="0">
                          <a:latin typeface="Cambria Math" panose="02040503050406030204" pitchFamily="18" charset="0"/>
                        </a:rPr>
                        <m:t>𝑥</m:t>
                      </m:r>
                      <m:r>
                        <a:rPr lang="en-US" altLang="ja-JP" sz="3000" b="0" i="1" smtClean="0">
                          <a:latin typeface="Cambria Math" panose="02040503050406030204" pitchFamily="18" charset="0"/>
                        </a:rPr>
                        <m:t>,</m:t>
                      </m:r>
                      <m:r>
                        <a:rPr lang="en-US" altLang="ja-JP" sz="3000" b="0" i="1" smtClean="0">
                          <a:latin typeface="Cambria Math" panose="02040503050406030204" pitchFamily="18" charset="0"/>
                        </a:rPr>
                        <m:t>𝑦</m:t>
                      </m:r>
                      <m:r>
                        <a:rPr lang="en-US" altLang="ja-JP" sz="3000" i="1">
                          <a:latin typeface="Cambria Math" panose="02040503050406030204" pitchFamily="18" charset="0"/>
                        </a:rPr>
                        <m:t>+</m:t>
                      </m:r>
                      <m:r>
                        <m:rPr>
                          <m:sty m:val="p"/>
                        </m:rPr>
                        <a:rPr lang="en-US" altLang="ja-JP" sz="3000" i="1">
                          <a:latin typeface="Cambria Math" panose="02040503050406030204" pitchFamily="18" charset="0"/>
                        </a:rPr>
                        <m:t>Δ</m:t>
                      </m:r>
                      <m:r>
                        <a:rPr lang="en-US" altLang="ja-JP" sz="3000" b="0" i="1" smtClean="0">
                          <a:latin typeface="Cambria Math" panose="02040503050406030204" pitchFamily="18" charset="0"/>
                        </a:rPr>
                        <m:t>𝑦</m:t>
                      </m:r>
                      <m:r>
                        <a:rPr lang="en-US" altLang="ja-JP" sz="3000" i="1">
                          <a:latin typeface="Cambria Math" panose="02040503050406030204" pitchFamily="18" charset="0"/>
                        </a:rPr>
                        <m:t>,</m:t>
                      </m:r>
                      <m:r>
                        <a:rPr lang="en-US" altLang="ja-JP" sz="3000" b="0" i="1" smtClean="0">
                          <a:latin typeface="Cambria Math" panose="02040503050406030204" pitchFamily="18" charset="0"/>
                        </a:rPr>
                        <m:t>𝑡</m:t>
                      </m:r>
                      <m:r>
                        <a:rPr lang="en-US" altLang="ja-JP" sz="3000" b="0" i="1" smtClean="0">
                          <a:latin typeface="Cambria Math" panose="02040503050406030204" pitchFamily="18" charset="0"/>
                        </a:rPr>
                        <m:t>+</m:t>
                      </m:r>
                      <m:r>
                        <m:rPr>
                          <m:sty m:val="p"/>
                        </m:rPr>
                        <a:rPr lang="en-US" altLang="ja-JP" sz="3000" i="1">
                          <a:latin typeface="Cambria Math" panose="02040503050406030204" pitchFamily="18" charset="0"/>
                        </a:rPr>
                        <m:t>Δ</m:t>
                      </m:r>
                      <m:r>
                        <a:rPr lang="en-US" altLang="ja-JP" sz="3000" b="0" i="1" smtClean="0">
                          <a:latin typeface="Cambria Math" panose="02040503050406030204" pitchFamily="18" charset="0"/>
                        </a:rPr>
                        <m:t>𝑡</m:t>
                      </m:r>
                      <m:r>
                        <a:rPr lang="en-US" altLang="ja-JP" sz="3000" b="0" i="1" smtClean="0">
                          <a:latin typeface="Cambria Math" panose="02040503050406030204" pitchFamily="18" charset="0"/>
                        </a:rPr>
                        <m:t>)</m:t>
                      </m:r>
                    </m:oMath>
                  </m:oMathPara>
                </a14:m>
                <a:endParaRPr lang="en-US" altLang="ja-JP" sz="3000" b="0" dirty="0" smtClean="0">
                  <a:latin typeface="游ゴシック" panose="020B0400000000000000" pitchFamily="50" charset="-128"/>
                </a:endParaRPr>
              </a:p>
            </p:txBody>
          </p:sp>
        </mc:Choice>
        <mc:Fallback xmlns="">
          <p:sp>
            <p:nvSpPr>
              <p:cNvPr id="15" name="コンテンツ プレースホルダー 2"/>
              <p:cNvSpPr txBox="1">
                <a:spLocks noRot="1" noChangeAspect="1" noMove="1" noResize="1" noEditPoints="1" noAdjustHandles="1" noChangeArrowheads="1" noChangeShapeType="1" noTextEdit="1"/>
              </p:cNvSpPr>
              <p:nvPr/>
            </p:nvSpPr>
            <p:spPr>
              <a:xfrm>
                <a:off x="547938" y="1947895"/>
                <a:ext cx="10845119" cy="1209131"/>
              </a:xfrm>
              <a:prstGeom prst="rect">
                <a:avLst/>
              </a:prstGeom>
              <a:blipFill>
                <a:blip r:embed="rId2"/>
                <a:stretch>
                  <a:fillRect l="-731" t="-707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8" name="正方形/長方形 17"/>
              <p:cNvSpPr/>
              <p:nvPr/>
            </p:nvSpPr>
            <p:spPr>
              <a:xfrm>
                <a:off x="3659887" y="3161463"/>
                <a:ext cx="5528180" cy="369332"/>
              </a:xfrm>
              <a:prstGeom prst="rect">
                <a:avLst/>
              </a:prstGeom>
            </p:spPr>
            <p:txBody>
              <a:bodyPr wrap="none">
                <a:spAutoFit/>
              </a:bodyPr>
              <a:lstStyle/>
              <a:p>
                <a14:m>
                  <m:oMath xmlns:m="http://schemas.openxmlformats.org/officeDocument/2006/math">
                    <m:r>
                      <a:rPr lang="en-US" altLang="ja-JP" i="1" smtClean="0">
                        <a:latin typeface="Cambria Math" panose="02040503050406030204" pitchFamily="18" charset="0"/>
                      </a:rPr>
                      <m:t>𝐼</m:t>
                    </m:r>
                    <m:d>
                      <m:dPr>
                        <m:ctrlPr>
                          <a:rPr lang="en-US" altLang="ja-JP" i="1">
                            <a:latin typeface="Cambria Math" panose="02040503050406030204" pitchFamily="18" charset="0"/>
                          </a:rPr>
                        </m:ctrlPr>
                      </m:dPr>
                      <m:e>
                        <m:r>
                          <a:rPr lang="en-US" altLang="ja-JP" i="1">
                            <a:latin typeface="Cambria Math" panose="02040503050406030204" pitchFamily="18" charset="0"/>
                          </a:rPr>
                          <m:t>𝑥</m:t>
                        </m:r>
                        <m:r>
                          <a:rPr lang="en-US" altLang="ja-JP" i="1">
                            <a:latin typeface="Cambria Math" panose="02040503050406030204" pitchFamily="18" charset="0"/>
                          </a:rPr>
                          <m:t>,</m:t>
                        </m:r>
                        <m:r>
                          <a:rPr lang="en-US" altLang="ja-JP" i="1">
                            <a:latin typeface="Cambria Math" panose="02040503050406030204" pitchFamily="18" charset="0"/>
                          </a:rPr>
                          <m:t>𝑦</m:t>
                        </m:r>
                        <m:r>
                          <a:rPr lang="en-US" altLang="ja-JP" i="1">
                            <a:latin typeface="Cambria Math" panose="02040503050406030204" pitchFamily="18" charset="0"/>
                          </a:rPr>
                          <m:t>,</m:t>
                        </m:r>
                        <m:r>
                          <a:rPr lang="en-US" altLang="ja-JP" i="1">
                            <a:latin typeface="Cambria Math" panose="02040503050406030204" pitchFamily="18" charset="0"/>
                          </a:rPr>
                          <m:t>𝑡</m:t>
                        </m:r>
                      </m:e>
                    </m:d>
                  </m:oMath>
                </a14:m>
                <a:r>
                  <a:rPr lang="ja-JP" altLang="en-US" dirty="0" smtClean="0">
                    <a:latin typeface="Times New Roman" panose="02020603050405020304" pitchFamily="18" charset="0"/>
                    <a:ea typeface="游ゴシック" panose="020B0400000000000000" pitchFamily="50" charset="-128"/>
                    <a:cs typeface="Times New Roman" panose="02020603050405020304" pitchFamily="18" charset="0"/>
                  </a:rPr>
                  <a:t>は時刻</a:t>
                </a:r>
                <a:r>
                  <a:rPr lang="en-US" altLang="ja-JP" i="1" dirty="0" smtClean="0">
                    <a:latin typeface="Times New Roman" panose="02020603050405020304" pitchFamily="18" charset="0"/>
                    <a:ea typeface="游ゴシック" panose="020B0400000000000000" pitchFamily="50" charset="-128"/>
                    <a:cs typeface="Times New Roman" panose="02020603050405020304" pitchFamily="18" charset="0"/>
                  </a:rPr>
                  <a:t>t</a:t>
                </a:r>
                <a:r>
                  <a:rPr lang="ja-JP" altLang="en-US" dirty="0" smtClean="0">
                    <a:latin typeface="Times New Roman" panose="02020603050405020304" pitchFamily="18" charset="0"/>
                    <a:ea typeface="游ゴシック" panose="020B0400000000000000" pitchFamily="50" charset="-128"/>
                    <a:cs typeface="Times New Roman" panose="02020603050405020304" pitchFamily="18" charset="0"/>
                  </a:rPr>
                  <a:t>における画素（</a:t>
                </a:r>
                <a:r>
                  <a:rPr lang="en-US" altLang="ja-JP" i="1" dirty="0" err="1" smtClean="0">
                    <a:latin typeface="Times New Roman" panose="02020603050405020304" pitchFamily="18" charset="0"/>
                    <a:ea typeface="游ゴシック" panose="020B0400000000000000" pitchFamily="50" charset="-128"/>
                    <a:cs typeface="Times New Roman" panose="02020603050405020304" pitchFamily="18" charset="0"/>
                  </a:rPr>
                  <a:t>x,y</a:t>
                </a:r>
                <a:r>
                  <a:rPr lang="ja-JP" altLang="en-US" dirty="0" smtClean="0">
                    <a:latin typeface="Times New Roman" panose="02020603050405020304" pitchFamily="18" charset="0"/>
                    <a:ea typeface="游ゴシック" panose="020B0400000000000000" pitchFamily="50" charset="-128"/>
                    <a:cs typeface="Times New Roman" panose="02020603050405020304" pitchFamily="18" charset="0"/>
                  </a:rPr>
                  <a:t>）の輝度値を表す</a:t>
                </a:r>
                <a:endParaRPr lang="ja-JP" altLang="en-US" dirty="0">
                  <a:latin typeface="Times New Roman" panose="02020603050405020304" pitchFamily="18" charset="0"/>
                  <a:ea typeface="游ゴシック" panose="020B0400000000000000" pitchFamily="50" charset="-128"/>
                  <a:cs typeface="Times New Roman" panose="02020603050405020304" pitchFamily="18" charset="0"/>
                </a:endParaRPr>
              </a:p>
            </p:txBody>
          </p:sp>
        </mc:Choice>
        <mc:Fallback xmlns="">
          <p:sp>
            <p:nvSpPr>
              <p:cNvPr id="18" name="正方形/長方形 17"/>
              <p:cNvSpPr>
                <a:spLocks noRot="1" noChangeAspect="1" noMove="1" noResize="1" noEditPoints="1" noAdjustHandles="1" noChangeArrowheads="1" noChangeShapeType="1" noTextEdit="1"/>
              </p:cNvSpPr>
              <p:nvPr/>
            </p:nvSpPr>
            <p:spPr>
              <a:xfrm>
                <a:off x="3659887" y="3161463"/>
                <a:ext cx="5528180" cy="369332"/>
              </a:xfrm>
              <a:prstGeom prst="rect">
                <a:avLst/>
              </a:prstGeom>
              <a:blipFill>
                <a:blip r:embed="rId3"/>
                <a:stretch>
                  <a:fillRect t="-11667" b="-28333"/>
                </a:stretch>
              </a:blipFill>
            </p:spPr>
            <p:txBody>
              <a:bodyPr/>
              <a:lstStyle/>
              <a:p>
                <a:r>
                  <a:rPr lang="ja-JP" altLang="en-US">
                    <a:noFill/>
                  </a:rPr>
                  <a:t> </a:t>
                </a:r>
              </a:p>
            </p:txBody>
          </p:sp>
        </mc:Fallback>
      </mc:AlternateContent>
      <p:grpSp>
        <p:nvGrpSpPr>
          <p:cNvPr id="26" name="グループ化 25"/>
          <p:cNvGrpSpPr/>
          <p:nvPr/>
        </p:nvGrpSpPr>
        <p:grpSpPr>
          <a:xfrm>
            <a:off x="2996090" y="4036277"/>
            <a:ext cx="6400471" cy="2497125"/>
            <a:chOff x="2629229" y="3845010"/>
            <a:chExt cx="6815054" cy="2658873"/>
          </a:xfrm>
        </p:grpSpPr>
        <p:grpSp>
          <p:nvGrpSpPr>
            <p:cNvPr id="11" name="グループ化 10"/>
            <p:cNvGrpSpPr/>
            <p:nvPr/>
          </p:nvGrpSpPr>
          <p:grpSpPr>
            <a:xfrm>
              <a:off x="6405563" y="3845010"/>
              <a:ext cx="2964316" cy="2658873"/>
              <a:chOff x="10006684" y="622006"/>
              <a:chExt cx="1427205" cy="1280146"/>
            </a:xfrm>
          </p:grpSpPr>
          <p:sp>
            <p:nvSpPr>
              <p:cNvPr id="5" name="正方形/長方形 4"/>
              <p:cNvSpPr/>
              <p:nvPr/>
            </p:nvSpPr>
            <p:spPr>
              <a:xfrm>
                <a:off x="10006684" y="622006"/>
                <a:ext cx="1427205" cy="1280146"/>
              </a:xfrm>
              <a:prstGeom prst="rect">
                <a:avLst/>
              </a:prstGeom>
              <a:solidFill>
                <a:schemeClr val="bg1">
                  <a:lumMod val="85000"/>
                  <a:alpha val="2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10559141" y="1247047"/>
                <a:ext cx="423089" cy="1492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10664610" y="1139857"/>
                <a:ext cx="206376" cy="15275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 name="グループ化 15"/>
            <p:cNvGrpSpPr/>
            <p:nvPr/>
          </p:nvGrpSpPr>
          <p:grpSpPr>
            <a:xfrm>
              <a:off x="2629229" y="3845010"/>
              <a:ext cx="2964316" cy="2658873"/>
              <a:chOff x="1863523" y="4048451"/>
              <a:chExt cx="2581176" cy="2315212"/>
            </a:xfrm>
          </p:grpSpPr>
          <p:sp>
            <p:nvSpPr>
              <p:cNvPr id="8" name="正方形/長方形 7"/>
              <p:cNvSpPr/>
              <p:nvPr/>
            </p:nvSpPr>
            <p:spPr>
              <a:xfrm>
                <a:off x="1863523" y="4048451"/>
                <a:ext cx="2581176" cy="2315212"/>
              </a:xfrm>
              <a:prstGeom prst="rect">
                <a:avLst/>
              </a:prstGeom>
              <a:solidFill>
                <a:schemeClr val="bg1">
                  <a:lumMod val="85000"/>
                  <a:alpha val="2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2368339" y="5705588"/>
                <a:ext cx="765179" cy="26997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2559085" y="5511731"/>
                <a:ext cx="373242" cy="27626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mc:AlternateContent xmlns:mc="http://schemas.openxmlformats.org/markup-compatibility/2006" xmlns:a14="http://schemas.microsoft.com/office/drawing/2010/main">
          <mc:Choice Requires="a14">
            <p:sp>
              <p:nvSpPr>
                <p:cNvPr id="17" name="正方形/長方形 16"/>
                <p:cNvSpPr/>
                <p:nvPr/>
              </p:nvSpPr>
              <p:spPr>
                <a:xfrm>
                  <a:off x="3662363" y="4611989"/>
                  <a:ext cx="77995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altLang="ja-JP" b="0" i="1" smtClean="0">
                                <a:latin typeface="Cambria Math" panose="02040503050406030204" pitchFamily="18" charset="0"/>
                              </a:rPr>
                            </m:ctrlPr>
                          </m:dPr>
                          <m:e>
                            <m:r>
                              <a:rPr lang="en-US" altLang="ja-JP" i="1">
                                <a:latin typeface="Cambria Math" panose="02040503050406030204" pitchFamily="18" charset="0"/>
                              </a:rPr>
                              <m:t>𝑥</m:t>
                            </m:r>
                            <m:r>
                              <a:rPr lang="en-US" altLang="ja-JP" i="1">
                                <a:latin typeface="Cambria Math" panose="02040503050406030204" pitchFamily="18" charset="0"/>
                              </a:rPr>
                              <m:t>,</m:t>
                            </m:r>
                            <m:r>
                              <a:rPr lang="en-US" altLang="ja-JP" i="1">
                                <a:latin typeface="Cambria Math" panose="02040503050406030204" pitchFamily="18" charset="0"/>
                              </a:rPr>
                              <m:t>𝑦</m:t>
                            </m:r>
                          </m:e>
                        </m:d>
                      </m:oMath>
                    </m:oMathPara>
                  </a14:m>
                  <a:endParaRPr lang="ja-JP" altLang="en-US" dirty="0"/>
                </a:p>
              </p:txBody>
            </p:sp>
          </mc:Choice>
          <mc:Fallback xmlns="">
            <p:sp>
              <p:nvSpPr>
                <p:cNvPr id="17" name="正方形/長方形 16"/>
                <p:cNvSpPr>
                  <a:spLocks noRot="1" noChangeAspect="1" noMove="1" noResize="1" noEditPoints="1" noAdjustHandles="1" noChangeArrowheads="1" noChangeShapeType="1" noTextEdit="1"/>
                </p:cNvSpPr>
                <p:nvPr/>
              </p:nvSpPr>
              <p:spPr>
                <a:xfrm>
                  <a:off x="3662363" y="4611989"/>
                  <a:ext cx="779957" cy="369332"/>
                </a:xfrm>
                <a:prstGeom prst="rect">
                  <a:avLst/>
                </a:prstGeom>
                <a:blipFill>
                  <a:blip r:embed="rId4"/>
                  <a:stretch>
                    <a:fillRect b="-1403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0" name="正方形/長方形 19"/>
                <p:cNvSpPr/>
                <p:nvPr/>
              </p:nvSpPr>
              <p:spPr>
                <a:xfrm>
                  <a:off x="7572937" y="4020734"/>
                  <a:ext cx="187134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altLang="ja-JP" b="0" i="1" smtClean="0">
                                <a:latin typeface="Cambria Math" panose="02040503050406030204" pitchFamily="18" charset="0"/>
                              </a:rPr>
                            </m:ctrlPr>
                          </m:dPr>
                          <m:e>
                            <m:r>
                              <a:rPr lang="en-US" altLang="ja-JP" i="1">
                                <a:latin typeface="Cambria Math" panose="02040503050406030204" pitchFamily="18" charset="0"/>
                              </a:rPr>
                              <m:t>𝑥</m:t>
                            </m:r>
                            <m:r>
                              <a:rPr lang="en-US" altLang="ja-JP" b="0" i="1" smtClean="0">
                                <a:latin typeface="Cambria Math" panose="02040503050406030204" pitchFamily="18" charset="0"/>
                              </a:rPr>
                              <m:t>+</m:t>
                            </m:r>
                            <m:r>
                              <m:rPr>
                                <m:sty m:val="p"/>
                              </m:rPr>
                              <a:rPr lang="en-US" altLang="ja-JP" i="1">
                                <a:latin typeface="Cambria Math" panose="02040503050406030204" pitchFamily="18" charset="0"/>
                              </a:rPr>
                              <m:t>Δ</m:t>
                            </m:r>
                            <m:r>
                              <a:rPr lang="en-US" altLang="ja-JP" b="0" i="1" smtClean="0">
                                <a:latin typeface="Cambria Math" panose="02040503050406030204" pitchFamily="18" charset="0"/>
                              </a:rPr>
                              <m:t>𝑥</m:t>
                            </m:r>
                            <m:r>
                              <a:rPr lang="en-US" altLang="ja-JP" i="1">
                                <a:latin typeface="Cambria Math" panose="02040503050406030204" pitchFamily="18" charset="0"/>
                              </a:rPr>
                              <m:t>,</m:t>
                            </m:r>
                            <m:r>
                              <a:rPr lang="en-US" altLang="ja-JP" i="1">
                                <a:latin typeface="Cambria Math" panose="02040503050406030204" pitchFamily="18" charset="0"/>
                              </a:rPr>
                              <m:t>𝑦</m:t>
                            </m:r>
                            <m:r>
                              <a:rPr lang="en-US" altLang="ja-JP" i="1">
                                <a:latin typeface="Cambria Math" panose="02040503050406030204" pitchFamily="18" charset="0"/>
                              </a:rPr>
                              <m:t>+</m:t>
                            </m:r>
                            <m:r>
                              <m:rPr>
                                <m:sty m:val="p"/>
                              </m:rPr>
                              <a:rPr lang="en-US" altLang="ja-JP" i="1">
                                <a:latin typeface="Cambria Math" panose="02040503050406030204" pitchFamily="18" charset="0"/>
                              </a:rPr>
                              <m:t>Δ</m:t>
                            </m:r>
                            <m:r>
                              <a:rPr lang="en-US" altLang="ja-JP" b="0" i="1" smtClean="0">
                                <a:latin typeface="Cambria Math" panose="02040503050406030204" pitchFamily="18" charset="0"/>
                              </a:rPr>
                              <m:t>𝑦</m:t>
                            </m:r>
                          </m:e>
                        </m:d>
                      </m:oMath>
                    </m:oMathPara>
                  </a14:m>
                  <a:endParaRPr lang="ja-JP" altLang="en-US" dirty="0"/>
                </a:p>
              </p:txBody>
            </p:sp>
          </mc:Choice>
          <mc:Fallback xmlns="">
            <p:sp>
              <p:nvSpPr>
                <p:cNvPr id="20" name="正方形/長方形 19"/>
                <p:cNvSpPr>
                  <a:spLocks noRot="1" noChangeAspect="1" noMove="1" noResize="1" noEditPoints="1" noAdjustHandles="1" noChangeArrowheads="1" noChangeShapeType="1" noTextEdit="1"/>
                </p:cNvSpPr>
                <p:nvPr/>
              </p:nvSpPr>
              <p:spPr>
                <a:xfrm>
                  <a:off x="7572937" y="4020734"/>
                  <a:ext cx="1871346" cy="369332"/>
                </a:xfrm>
                <a:prstGeom prst="rect">
                  <a:avLst/>
                </a:prstGeom>
                <a:blipFill>
                  <a:blip r:embed="rId5"/>
                  <a:stretch>
                    <a:fillRect b="-14035"/>
                  </a:stretch>
                </a:blipFill>
              </p:spPr>
              <p:txBody>
                <a:bodyPr/>
                <a:lstStyle/>
                <a:p>
                  <a:r>
                    <a:rPr lang="ja-JP" altLang="en-US">
                      <a:noFill/>
                    </a:rPr>
                    <a:t> </a:t>
                  </a:r>
                </a:p>
              </p:txBody>
            </p:sp>
          </mc:Fallback>
        </mc:AlternateContent>
        <p:sp>
          <p:nvSpPr>
            <p:cNvPr id="21" name="楕円 20"/>
            <p:cNvSpPr/>
            <p:nvPr/>
          </p:nvSpPr>
          <p:spPr>
            <a:xfrm>
              <a:off x="3669999" y="5681451"/>
              <a:ext cx="133350" cy="13335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p:cNvSpPr/>
            <p:nvPr/>
          </p:nvSpPr>
          <p:spPr>
            <a:xfrm>
              <a:off x="8014041" y="5090010"/>
              <a:ext cx="133350" cy="13335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4" name="直線コネクタ 23"/>
            <p:cNvCxnSpPr>
              <a:endCxn id="21" idx="0"/>
            </p:cNvCxnSpPr>
            <p:nvPr/>
          </p:nvCxnSpPr>
          <p:spPr>
            <a:xfrm flipH="1">
              <a:off x="3736674" y="4938625"/>
              <a:ext cx="187626" cy="74282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flipH="1">
              <a:off x="8093416" y="4332685"/>
              <a:ext cx="187626" cy="742826"/>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3673981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p:cNvSpPr/>
          <p:nvPr/>
        </p:nvSpPr>
        <p:spPr>
          <a:xfrm>
            <a:off x="353846" y="5059272"/>
            <a:ext cx="3573324" cy="98319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457199" y="563103"/>
            <a:ext cx="11473211" cy="733270"/>
          </a:xfrm>
        </p:spPr>
        <p:txBody>
          <a:bodyPr/>
          <a:lstStyle/>
          <a:p>
            <a:r>
              <a:rPr lang="en-US" altLang="ja-JP" dirty="0" smtClean="0"/>
              <a:t>Lucas-</a:t>
            </a:r>
            <a:r>
              <a:rPr lang="en-US" altLang="ja-JP" dirty="0" err="1" smtClean="0"/>
              <a:t>Kanade</a:t>
            </a:r>
            <a:r>
              <a:rPr lang="ja-JP" altLang="en-US" dirty="0" smtClean="0"/>
              <a:t>法 </a:t>
            </a:r>
            <a:r>
              <a:rPr lang="en-US" altLang="ja-JP" dirty="0" smtClean="0"/>
              <a:t>2</a:t>
            </a:r>
            <a:endParaRPr kumimoji="1" lang="ja-JP" altLang="en-US" dirty="0"/>
          </a:p>
        </p:txBody>
      </p:sp>
      <mc:AlternateContent xmlns:mc="http://schemas.openxmlformats.org/markup-compatibility/2006" xmlns:a14="http://schemas.microsoft.com/office/drawing/2010/main">
        <mc:Choice Requires="a14">
          <p:sp>
            <p:nvSpPr>
              <p:cNvPr id="15" name="コンテンツ プレースホルダー 2"/>
              <p:cNvSpPr txBox="1">
                <a:spLocks/>
              </p:cNvSpPr>
              <p:nvPr/>
            </p:nvSpPr>
            <p:spPr>
              <a:xfrm>
                <a:off x="159657" y="1771287"/>
                <a:ext cx="9972257" cy="42711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2400"/>
                  </a:spcBef>
                  <a:spcAft>
                    <a:spcPts val="2400"/>
                  </a:spcAft>
                  <a:buNone/>
                </a:pPr>
                <a:r>
                  <a:rPr lang="ja-JP" altLang="en-US" sz="3000" b="0" dirty="0" smtClean="0"/>
                  <a:t>　</a:t>
                </a:r>
                <a14:m>
                  <m:oMath xmlns:m="http://schemas.openxmlformats.org/officeDocument/2006/math">
                    <m:r>
                      <a:rPr lang="en-US" altLang="ja-JP" sz="3000" b="0" i="1" smtClean="0">
                        <a:latin typeface="Cambria Math" panose="02040503050406030204" pitchFamily="18" charset="0"/>
                      </a:rPr>
                      <m:t>𝐼</m:t>
                    </m:r>
                    <m:d>
                      <m:dPr>
                        <m:ctrlPr>
                          <a:rPr lang="en-US" altLang="ja-JP" sz="3000" b="0" i="1" smtClean="0">
                            <a:latin typeface="Cambria Math" panose="02040503050406030204" pitchFamily="18" charset="0"/>
                          </a:rPr>
                        </m:ctrlPr>
                      </m:dPr>
                      <m:e>
                        <m:r>
                          <a:rPr lang="en-US" altLang="ja-JP" sz="3000" b="0" i="1" smtClean="0">
                            <a:latin typeface="Cambria Math" panose="02040503050406030204" pitchFamily="18" charset="0"/>
                          </a:rPr>
                          <m:t>𝑥</m:t>
                        </m:r>
                        <m:r>
                          <a:rPr lang="en-US" altLang="ja-JP" sz="3000" b="0" i="1" smtClean="0">
                            <a:latin typeface="Cambria Math" panose="02040503050406030204" pitchFamily="18" charset="0"/>
                          </a:rPr>
                          <m:t>,</m:t>
                        </m:r>
                        <m:r>
                          <a:rPr lang="en-US" altLang="ja-JP" sz="3000" b="0" i="1" smtClean="0">
                            <a:latin typeface="Cambria Math" panose="02040503050406030204" pitchFamily="18" charset="0"/>
                          </a:rPr>
                          <m:t>𝑦</m:t>
                        </m:r>
                        <m:r>
                          <a:rPr lang="en-US" altLang="ja-JP" sz="3000" b="0" i="1" smtClean="0">
                            <a:latin typeface="Cambria Math" panose="02040503050406030204" pitchFamily="18" charset="0"/>
                          </a:rPr>
                          <m:t>,</m:t>
                        </m:r>
                        <m:r>
                          <a:rPr lang="en-US" altLang="ja-JP" sz="3000" b="0" i="1" smtClean="0">
                            <a:latin typeface="Cambria Math" panose="02040503050406030204" pitchFamily="18" charset="0"/>
                          </a:rPr>
                          <m:t>𝑡</m:t>
                        </m:r>
                      </m:e>
                    </m:d>
                    <m:r>
                      <a:rPr lang="en-US" altLang="ja-JP" sz="3000" b="0" i="1" smtClean="0">
                        <a:latin typeface="Cambria Math" panose="02040503050406030204" pitchFamily="18" charset="0"/>
                      </a:rPr>
                      <m:t>=</m:t>
                    </m:r>
                    <m:r>
                      <a:rPr lang="en-US" altLang="ja-JP" sz="3000" b="0" i="1" smtClean="0">
                        <a:latin typeface="Cambria Math" panose="02040503050406030204" pitchFamily="18" charset="0"/>
                      </a:rPr>
                      <m:t>𝐼</m:t>
                    </m:r>
                    <m:d>
                      <m:dPr>
                        <m:ctrlPr>
                          <a:rPr lang="en-US" altLang="ja-JP" sz="3000" b="0" i="1" smtClean="0">
                            <a:latin typeface="Cambria Math" panose="02040503050406030204" pitchFamily="18" charset="0"/>
                          </a:rPr>
                        </m:ctrlPr>
                      </m:dPr>
                      <m:e>
                        <m:r>
                          <a:rPr lang="en-US" altLang="ja-JP" sz="3000" b="0" i="1" smtClean="0">
                            <a:latin typeface="Cambria Math" panose="02040503050406030204" pitchFamily="18" charset="0"/>
                          </a:rPr>
                          <m:t>𝑥</m:t>
                        </m:r>
                        <m:r>
                          <a:rPr lang="en-US" altLang="ja-JP" sz="3000" b="0" i="1" smtClean="0">
                            <a:latin typeface="Cambria Math" panose="02040503050406030204" pitchFamily="18" charset="0"/>
                          </a:rPr>
                          <m:t>+</m:t>
                        </m:r>
                        <m:r>
                          <m:rPr>
                            <m:sty m:val="p"/>
                          </m:rPr>
                          <a:rPr lang="en-US" altLang="ja-JP" sz="3000" i="1">
                            <a:latin typeface="Cambria Math" panose="02040503050406030204" pitchFamily="18" charset="0"/>
                          </a:rPr>
                          <m:t>Δ</m:t>
                        </m:r>
                        <m:r>
                          <a:rPr lang="en-US" altLang="ja-JP" sz="3000" b="0" i="1" smtClean="0">
                            <a:latin typeface="Cambria Math" panose="02040503050406030204" pitchFamily="18" charset="0"/>
                          </a:rPr>
                          <m:t>𝑥</m:t>
                        </m:r>
                        <m:r>
                          <a:rPr lang="en-US" altLang="ja-JP" sz="3000" b="0" i="1" smtClean="0">
                            <a:latin typeface="Cambria Math" panose="02040503050406030204" pitchFamily="18" charset="0"/>
                          </a:rPr>
                          <m:t>,</m:t>
                        </m:r>
                        <m:r>
                          <a:rPr lang="en-US" altLang="ja-JP" sz="3000" b="0" i="1" smtClean="0">
                            <a:latin typeface="Cambria Math" panose="02040503050406030204" pitchFamily="18" charset="0"/>
                          </a:rPr>
                          <m:t>𝑦</m:t>
                        </m:r>
                        <m:r>
                          <a:rPr lang="en-US" altLang="ja-JP" sz="3000" i="1">
                            <a:latin typeface="Cambria Math" panose="02040503050406030204" pitchFamily="18" charset="0"/>
                          </a:rPr>
                          <m:t>+</m:t>
                        </m:r>
                        <m:r>
                          <m:rPr>
                            <m:sty m:val="p"/>
                          </m:rPr>
                          <a:rPr lang="en-US" altLang="ja-JP" sz="3000" i="1">
                            <a:latin typeface="Cambria Math" panose="02040503050406030204" pitchFamily="18" charset="0"/>
                          </a:rPr>
                          <m:t>Δ</m:t>
                        </m:r>
                        <m:r>
                          <a:rPr lang="en-US" altLang="ja-JP" sz="3000" b="0" i="1" smtClean="0">
                            <a:latin typeface="Cambria Math" panose="02040503050406030204" pitchFamily="18" charset="0"/>
                          </a:rPr>
                          <m:t>𝑦</m:t>
                        </m:r>
                        <m:r>
                          <a:rPr lang="en-US" altLang="ja-JP" sz="3000" i="1">
                            <a:latin typeface="Cambria Math" panose="02040503050406030204" pitchFamily="18" charset="0"/>
                          </a:rPr>
                          <m:t>,</m:t>
                        </m:r>
                        <m:r>
                          <a:rPr lang="en-US" altLang="ja-JP" sz="3000" b="0" i="1" smtClean="0">
                            <a:latin typeface="Cambria Math" panose="02040503050406030204" pitchFamily="18" charset="0"/>
                          </a:rPr>
                          <m:t>𝑡</m:t>
                        </m:r>
                        <m:r>
                          <a:rPr lang="en-US" altLang="ja-JP" sz="3000" b="0" i="1" smtClean="0">
                            <a:latin typeface="Cambria Math" panose="02040503050406030204" pitchFamily="18" charset="0"/>
                          </a:rPr>
                          <m:t>+</m:t>
                        </m:r>
                        <m:r>
                          <m:rPr>
                            <m:sty m:val="p"/>
                          </m:rPr>
                          <a:rPr lang="en-US" altLang="ja-JP" sz="3000" i="1">
                            <a:latin typeface="Cambria Math" panose="02040503050406030204" pitchFamily="18" charset="0"/>
                          </a:rPr>
                          <m:t>Δ</m:t>
                        </m:r>
                        <m:r>
                          <a:rPr lang="en-US" altLang="ja-JP" sz="3000" b="0" i="1" smtClean="0">
                            <a:latin typeface="Cambria Math" panose="02040503050406030204" pitchFamily="18" charset="0"/>
                          </a:rPr>
                          <m:t>𝑡</m:t>
                        </m:r>
                      </m:e>
                    </m:d>
                    <m:r>
                      <a:rPr lang="en-US" altLang="ja-JP" sz="3000" b="0" i="1" smtClean="0">
                        <a:latin typeface="Cambria Math" panose="02040503050406030204" pitchFamily="18" charset="0"/>
                      </a:rPr>
                      <m:t>            </m:t>
                    </m:r>
                  </m:oMath>
                </a14:m>
                <a:endParaRPr lang="en-US" altLang="ja-JP" sz="2000" b="0" dirty="0" smtClean="0">
                  <a:latin typeface="游ゴシック" panose="020B0400000000000000" pitchFamily="50" charset="-128"/>
                  <a:ea typeface="游ゴシック" panose="020B0400000000000000" pitchFamily="50" charset="-128"/>
                </a:endParaRPr>
              </a:p>
              <a:p>
                <a:pPr marL="0" indent="0">
                  <a:lnSpc>
                    <a:spcPct val="100000"/>
                  </a:lnSpc>
                  <a:spcBef>
                    <a:spcPts val="2400"/>
                  </a:spcBef>
                  <a:spcAft>
                    <a:spcPts val="2400"/>
                  </a:spcAft>
                  <a:buNone/>
                </a:pPr>
                <a14:m>
                  <m:oMath xmlns:m="http://schemas.openxmlformats.org/officeDocument/2006/math">
                    <m:r>
                      <a:rPr lang="ja-JP" altLang="en-US" sz="2000" i="1" dirty="0">
                        <a:latin typeface="Cambria Math" panose="02040503050406030204" pitchFamily="18" charset="0"/>
                      </a:rPr>
                      <m:t>　</m:t>
                    </m:r>
                    <m:r>
                      <a:rPr lang="en-US" altLang="ja-JP" sz="2000" b="0" i="1" dirty="0" smtClean="0">
                        <a:latin typeface="Cambria Math" panose="02040503050406030204" pitchFamily="18" charset="0"/>
                      </a:rPr>
                      <m:t> </m:t>
                    </m:r>
                    <m:r>
                      <a:rPr lang="en-US" altLang="ja-JP" sz="3000" i="1">
                        <a:latin typeface="Cambria Math" panose="02040503050406030204" pitchFamily="18" charset="0"/>
                      </a:rPr>
                      <m:t>𝐼</m:t>
                    </m:r>
                    <m:d>
                      <m:dPr>
                        <m:ctrlPr>
                          <a:rPr lang="en-US" altLang="ja-JP" sz="3000" i="1">
                            <a:latin typeface="Cambria Math" panose="02040503050406030204" pitchFamily="18" charset="0"/>
                          </a:rPr>
                        </m:ctrlPr>
                      </m:dPr>
                      <m:e>
                        <m:r>
                          <a:rPr lang="en-US" altLang="ja-JP" sz="3000" i="1">
                            <a:latin typeface="Cambria Math" panose="02040503050406030204" pitchFamily="18" charset="0"/>
                          </a:rPr>
                          <m:t>𝑥</m:t>
                        </m:r>
                        <m:r>
                          <a:rPr lang="en-US" altLang="ja-JP" sz="3000" i="1">
                            <a:latin typeface="Cambria Math" panose="02040503050406030204" pitchFamily="18" charset="0"/>
                          </a:rPr>
                          <m:t>,</m:t>
                        </m:r>
                        <m:r>
                          <a:rPr lang="en-US" altLang="ja-JP" sz="3000" i="1">
                            <a:latin typeface="Cambria Math" panose="02040503050406030204" pitchFamily="18" charset="0"/>
                          </a:rPr>
                          <m:t>𝑦</m:t>
                        </m:r>
                        <m:r>
                          <a:rPr lang="en-US" altLang="ja-JP" sz="3000" i="1">
                            <a:latin typeface="Cambria Math" panose="02040503050406030204" pitchFamily="18" charset="0"/>
                          </a:rPr>
                          <m:t>,</m:t>
                        </m:r>
                        <m:r>
                          <a:rPr lang="en-US" altLang="ja-JP" sz="3000" i="1">
                            <a:latin typeface="Cambria Math" panose="02040503050406030204" pitchFamily="18" charset="0"/>
                          </a:rPr>
                          <m:t>𝑡</m:t>
                        </m:r>
                      </m:e>
                    </m:d>
                    <m:r>
                      <a:rPr lang="en-US" altLang="ja-JP" sz="3000" i="1" smtClean="0">
                        <a:latin typeface="Cambria Math" panose="02040503050406030204" pitchFamily="18" charset="0"/>
                        <a:ea typeface="Cambria Math" panose="02040503050406030204" pitchFamily="18" charset="0"/>
                      </a:rPr>
                      <m:t>≈</m:t>
                    </m:r>
                    <m:r>
                      <a:rPr lang="en-US" altLang="ja-JP" sz="3000" i="1">
                        <a:latin typeface="Cambria Math" panose="02040503050406030204" pitchFamily="18" charset="0"/>
                      </a:rPr>
                      <m:t>𝐼</m:t>
                    </m:r>
                    <m:d>
                      <m:dPr>
                        <m:ctrlPr>
                          <a:rPr lang="en-US" altLang="ja-JP" sz="3000" i="1">
                            <a:latin typeface="Cambria Math" panose="02040503050406030204" pitchFamily="18" charset="0"/>
                          </a:rPr>
                        </m:ctrlPr>
                      </m:dPr>
                      <m:e>
                        <m:r>
                          <a:rPr lang="en-US" altLang="ja-JP" sz="3000" i="1">
                            <a:latin typeface="Cambria Math" panose="02040503050406030204" pitchFamily="18" charset="0"/>
                          </a:rPr>
                          <m:t>𝑥</m:t>
                        </m:r>
                        <m:r>
                          <a:rPr lang="en-US" altLang="ja-JP" sz="3000" i="1">
                            <a:latin typeface="Cambria Math" panose="02040503050406030204" pitchFamily="18" charset="0"/>
                          </a:rPr>
                          <m:t>,</m:t>
                        </m:r>
                        <m:r>
                          <a:rPr lang="en-US" altLang="ja-JP" sz="3000" i="1">
                            <a:latin typeface="Cambria Math" panose="02040503050406030204" pitchFamily="18" charset="0"/>
                          </a:rPr>
                          <m:t>𝑦</m:t>
                        </m:r>
                        <m:r>
                          <a:rPr lang="en-US" altLang="ja-JP" sz="3000" i="1">
                            <a:latin typeface="Cambria Math" panose="02040503050406030204" pitchFamily="18" charset="0"/>
                          </a:rPr>
                          <m:t>,</m:t>
                        </m:r>
                        <m:r>
                          <a:rPr lang="en-US" altLang="ja-JP" sz="3000" i="1">
                            <a:latin typeface="Cambria Math" panose="02040503050406030204" pitchFamily="18" charset="0"/>
                          </a:rPr>
                          <m:t>𝑡</m:t>
                        </m:r>
                      </m:e>
                    </m:d>
                    <m:r>
                      <a:rPr lang="en-US" altLang="ja-JP" sz="3000" b="0" i="1" smtClean="0">
                        <a:latin typeface="Cambria Math" panose="02040503050406030204" pitchFamily="18" charset="0"/>
                      </a:rPr>
                      <m:t>+</m:t>
                    </m:r>
                    <m:f>
                      <m:fPr>
                        <m:ctrlPr>
                          <a:rPr lang="en-US" altLang="ja-JP" sz="3000" i="1" smtClean="0">
                            <a:latin typeface="Cambria Math" panose="02040503050406030204" pitchFamily="18" charset="0"/>
                          </a:rPr>
                        </m:ctrlPr>
                      </m:fPr>
                      <m:num>
                        <m:r>
                          <a:rPr lang="en-US" altLang="ja-JP" sz="3000" i="1" smtClean="0">
                            <a:latin typeface="Cambria Math" panose="02040503050406030204" pitchFamily="18" charset="0"/>
                          </a:rPr>
                          <m:t>𝜕</m:t>
                        </m:r>
                        <m:r>
                          <a:rPr lang="en-US" altLang="ja-JP" sz="3000" i="1">
                            <a:latin typeface="Cambria Math" panose="02040503050406030204" pitchFamily="18" charset="0"/>
                          </a:rPr>
                          <m:t>𝐼</m:t>
                        </m:r>
                        <m:d>
                          <m:dPr>
                            <m:ctrlPr>
                              <a:rPr lang="en-US" altLang="ja-JP" sz="3000" i="1">
                                <a:latin typeface="Cambria Math" panose="02040503050406030204" pitchFamily="18" charset="0"/>
                              </a:rPr>
                            </m:ctrlPr>
                          </m:dPr>
                          <m:e>
                            <m:r>
                              <a:rPr lang="en-US" altLang="ja-JP" sz="3000" i="1">
                                <a:latin typeface="Cambria Math" panose="02040503050406030204" pitchFamily="18" charset="0"/>
                              </a:rPr>
                              <m:t>𝑥</m:t>
                            </m:r>
                            <m:r>
                              <a:rPr lang="en-US" altLang="ja-JP" sz="3000" i="1">
                                <a:latin typeface="Cambria Math" panose="02040503050406030204" pitchFamily="18" charset="0"/>
                              </a:rPr>
                              <m:t>,</m:t>
                            </m:r>
                            <m:r>
                              <a:rPr lang="en-US" altLang="ja-JP" sz="3000" i="1">
                                <a:latin typeface="Cambria Math" panose="02040503050406030204" pitchFamily="18" charset="0"/>
                              </a:rPr>
                              <m:t>𝑦</m:t>
                            </m:r>
                            <m:r>
                              <a:rPr lang="en-US" altLang="ja-JP" sz="3000" i="1">
                                <a:latin typeface="Cambria Math" panose="02040503050406030204" pitchFamily="18" charset="0"/>
                              </a:rPr>
                              <m:t>,</m:t>
                            </m:r>
                            <m:r>
                              <a:rPr lang="en-US" altLang="ja-JP" sz="3000" i="1">
                                <a:latin typeface="Cambria Math" panose="02040503050406030204" pitchFamily="18" charset="0"/>
                              </a:rPr>
                              <m:t>𝑡</m:t>
                            </m:r>
                          </m:e>
                        </m:d>
                      </m:num>
                      <m:den>
                        <m:r>
                          <a:rPr lang="en-US" altLang="ja-JP" sz="3000" i="1" smtClean="0">
                            <a:latin typeface="Cambria Math" panose="02040503050406030204" pitchFamily="18" charset="0"/>
                          </a:rPr>
                          <m:t>𝜕</m:t>
                        </m:r>
                        <m:r>
                          <a:rPr lang="en-US" altLang="ja-JP" sz="3000" i="1" smtClean="0">
                            <a:latin typeface="Cambria Math" panose="02040503050406030204" pitchFamily="18" charset="0"/>
                          </a:rPr>
                          <m:t>𝑥</m:t>
                        </m:r>
                      </m:den>
                    </m:f>
                    <m:r>
                      <m:rPr>
                        <m:sty m:val="p"/>
                      </m:rPr>
                      <a:rPr lang="en-US" altLang="ja-JP" sz="3000" i="1">
                        <a:latin typeface="Cambria Math" panose="02040503050406030204" pitchFamily="18" charset="0"/>
                      </a:rPr>
                      <m:t>Δ</m:t>
                    </m:r>
                    <m:r>
                      <a:rPr lang="en-US" altLang="ja-JP" sz="3000" i="1">
                        <a:latin typeface="Cambria Math" panose="02040503050406030204" pitchFamily="18" charset="0"/>
                      </a:rPr>
                      <m:t>𝑥</m:t>
                    </m:r>
                    <m:r>
                      <a:rPr lang="en-US" altLang="ja-JP" sz="3000" b="0" i="1" smtClean="0">
                        <a:latin typeface="Cambria Math" panose="02040503050406030204" pitchFamily="18" charset="0"/>
                      </a:rPr>
                      <m:t>+</m:t>
                    </m:r>
                    <m:f>
                      <m:fPr>
                        <m:ctrlPr>
                          <a:rPr lang="en-US" altLang="ja-JP" sz="3000" i="1">
                            <a:latin typeface="Cambria Math" panose="02040503050406030204" pitchFamily="18" charset="0"/>
                          </a:rPr>
                        </m:ctrlPr>
                      </m:fPr>
                      <m:num>
                        <m:r>
                          <a:rPr lang="en-US" altLang="ja-JP" sz="3000" i="1">
                            <a:latin typeface="Cambria Math" panose="02040503050406030204" pitchFamily="18" charset="0"/>
                          </a:rPr>
                          <m:t>𝜕</m:t>
                        </m:r>
                        <m:r>
                          <a:rPr lang="en-US" altLang="ja-JP" sz="3000" i="1">
                            <a:latin typeface="Cambria Math" panose="02040503050406030204" pitchFamily="18" charset="0"/>
                          </a:rPr>
                          <m:t>𝐼</m:t>
                        </m:r>
                        <m:d>
                          <m:dPr>
                            <m:ctrlPr>
                              <a:rPr lang="en-US" altLang="ja-JP" sz="3000" i="1">
                                <a:latin typeface="Cambria Math" panose="02040503050406030204" pitchFamily="18" charset="0"/>
                              </a:rPr>
                            </m:ctrlPr>
                          </m:dPr>
                          <m:e>
                            <m:r>
                              <a:rPr lang="en-US" altLang="ja-JP" sz="3000" i="1">
                                <a:latin typeface="Cambria Math" panose="02040503050406030204" pitchFamily="18" charset="0"/>
                              </a:rPr>
                              <m:t>𝑥</m:t>
                            </m:r>
                            <m:r>
                              <a:rPr lang="en-US" altLang="ja-JP" sz="3000" i="1">
                                <a:latin typeface="Cambria Math" panose="02040503050406030204" pitchFamily="18" charset="0"/>
                              </a:rPr>
                              <m:t>,</m:t>
                            </m:r>
                            <m:r>
                              <a:rPr lang="en-US" altLang="ja-JP" sz="3000" i="1">
                                <a:latin typeface="Cambria Math" panose="02040503050406030204" pitchFamily="18" charset="0"/>
                              </a:rPr>
                              <m:t>𝑦</m:t>
                            </m:r>
                            <m:r>
                              <a:rPr lang="en-US" altLang="ja-JP" sz="3000" i="1">
                                <a:latin typeface="Cambria Math" panose="02040503050406030204" pitchFamily="18" charset="0"/>
                              </a:rPr>
                              <m:t>,</m:t>
                            </m:r>
                            <m:r>
                              <a:rPr lang="en-US" altLang="ja-JP" sz="3000" i="1">
                                <a:latin typeface="Cambria Math" panose="02040503050406030204" pitchFamily="18" charset="0"/>
                              </a:rPr>
                              <m:t>𝑡</m:t>
                            </m:r>
                          </m:e>
                        </m:d>
                      </m:num>
                      <m:den>
                        <m:r>
                          <a:rPr lang="en-US" altLang="ja-JP" sz="3000" i="1">
                            <a:latin typeface="Cambria Math" panose="02040503050406030204" pitchFamily="18" charset="0"/>
                          </a:rPr>
                          <m:t>𝜕</m:t>
                        </m:r>
                        <m:r>
                          <a:rPr lang="en-US" altLang="ja-JP" sz="3000" b="0" i="1" smtClean="0">
                            <a:latin typeface="Cambria Math" panose="02040503050406030204" pitchFamily="18" charset="0"/>
                          </a:rPr>
                          <m:t>𝑦</m:t>
                        </m:r>
                      </m:den>
                    </m:f>
                    <m:r>
                      <m:rPr>
                        <m:sty m:val="p"/>
                      </m:rPr>
                      <a:rPr lang="en-US" altLang="ja-JP" sz="3000" i="1">
                        <a:latin typeface="Cambria Math" panose="02040503050406030204" pitchFamily="18" charset="0"/>
                      </a:rPr>
                      <m:t>Δ</m:t>
                    </m:r>
                    <m:r>
                      <a:rPr lang="en-US" altLang="ja-JP" sz="3000" b="0" i="1" smtClean="0">
                        <a:latin typeface="Cambria Math" panose="02040503050406030204" pitchFamily="18" charset="0"/>
                      </a:rPr>
                      <m:t>𝑦</m:t>
                    </m:r>
                  </m:oMath>
                </a14:m>
                <a:r>
                  <a:rPr lang="en-US" altLang="ja-JP" sz="3000" b="0" dirty="0" smtClean="0">
                    <a:latin typeface="游ゴシック" panose="020B0400000000000000" pitchFamily="50" charset="-128"/>
                  </a:rPr>
                  <a:t>+</a:t>
                </a:r>
                <a14:m>
                  <m:oMath xmlns:m="http://schemas.openxmlformats.org/officeDocument/2006/math">
                    <m:f>
                      <m:fPr>
                        <m:ctrlPr>
                          <a:rPr lang="en-US" altLang="ja-JP" sz="3000" i="1">
                            <a:latin typeface="Cambria Math" panose="02040503050406030204" pitchFamily="18" charset="0"/>
                          </a:rPr>
                        </m:ctrlPr>
                      </m:fPr>
                      <m:num>
                        <m:r>
                          <a:rPr lang="en-US" altLang="ja-JP" sz="3000" i="1">
                            <a:latin typeface="Cambria Math" panose="02040503050406030204" pitchFamily="18" charset="0"/>
                          </a:rPr>
                          <m:t>𝜕</m:t>
                        </m:r>
                        <m:r>
                          <a:rPr lang="en-US" altLang="ja-JP" sz="3000" i="1">
                            <a:latin typeface="Cambria Math" panose="02040503050406030204" pitchFamily="18" charset="0"/>
                          </a:rPr>
                          <m:t>𝐼</m:t>
                        </m:r>
                        <m:d>
                          <m:dPr>
                            <m:ctrlPr>
                              <a:rPr lang="en-US" altLang="ja-JP" sz="3000" i="1">
                                <a:latin typeface="Cambria Math" panose="02040503050406030204" pitchFamily="18" charset="0"/>
                              </a:rPr>
                            </m:ctrlPr>
                          </m:dPr>
                          <m:e>
                            <m:r>
                              <a:rPr lang="en-US" altLang="ja-JP" sz="3000" i="1">
                                <a:latin typeface="Cambria Math" panose="02040503050406030204" pitchFamily="18" charset="0"/>
                              </a:rPr>
                              <m:t>𝑥</m:t>
                            </m:r>
                            <m:r>
                              <a:rPr lang="en-US" altLang="ja-JP" sz="3000" i="1">
                                <a:latin typeface="Cambria Math" panose="02040503050406030204" pitchFamily="18" charset="0"/>
                              </a:rPr>
                              <m:t>,</m:t>
                            </m:r>
                            <m:r>
                              <a:rPr lang="en-US" altLang="ja-JP" sz="3000" i="1">
                                <a:latin typeface="Cambria Math" panose="02040503050406030204" pitchFamily="18" charset="0"/>
                              </a:rPr>
                              <m:t>𝑦</m:t>
                            </m:r>
                            <m:r>
                              <a:rPr lang="en-US" altLang="ja-JP" sz="3000" i="1">
                                <a:latin typeface="Cambria Math" panose="02040503050406030204" pitchFamily="18" charset="0"/>
                              </a:rPr>
                              <m:t>,</m:t>
                            </m:r>
                            <m:r>
                              <a:rPr lang="en-US" altLang="ja-JP" sz="3000" i="1">
                                <a:latin typeface="Cambria Math" panose="02040503050406030204" pitchFamily="18" charset="0"/>
                              </a:rPr>
                              <m:t>𝑡</m:t>
                            </m:r>
                          </m:e>
                        </m:d>
                      </m:num>
                      <m:den>
                        <m:r>
                          <a:rPr lang="en-US" altLang="ja-JP" sz="3000" i="1">
                            <a:latin typeface="Cambria Math" panose="02040503050406030204" pitchFamily="18" charset="0"/>
                          </a:rPr>
                          <m:t>𝜕</m:t>
                        </m:r>
                        <m:r>
                          <a:rPr lang="en-US" altLang="ja-JP" sz="3000" b="0" i="1" smtClean="0">
                            <a:latin typeface="Cambria Math" panose="02040503050406030204" pitchFamily="18" charset="0"/>
                          </a:rPr>
                          <m:t>𝑡</m:t>
                        </m:r>
                      </m:den>
                    </m:f>
                    <m:r>
                      <m:rPr>
                        <m:sty m:val="p"/>
                      </m:rPr>
                      <a:rPr lang="en-US" altLang="ja-JP" sz="3000" i="1">
                        <a:latin typeface="Cambria Math" panose="02040503050406030204" pitchFamily="18" charset="0"/>
                      </a:rPr>
                      <m:t>Δ</m:t>
                    </m:r>
                    <m:r>
                      <a:rPr lang="en-US" altLang="ja-JP" sz="3000" b="0" i="1" smtClean="0">
                        <a:latin typeface="Cambria Math" panose="02040503050406030204" pitchFamily="18" charset="0"/>
                      </a:rPr>
                      <m:t>𝑡</m:t>
                    </m:r>
                  </m:oMath>
                </a14:m>
                <a:endParaRPr lang="en-US" altLang="ja-JP" sz="3000" b="0" dirty="0" smtClean="0">
                  <a:latin typeface="游ゴシック" panose="020B0400000000000000" pitchFamily="50" charset="-128"/>
                </a:endParaRPr>
              </a:p>
              <a:p>
                <a:pPr marL="0" indent="0">
                  <a:lnSpc>
                    <a:spcPct val="100000"/>
                  </a:lnSpc>
                  <a:spcBef>
                    <a:spcPts val="2400"/>
                  </a:spcBef>
                  <a:spcAft>
                    <a:spcPts val="2400"/>
                  </a:spcAft>
                  <a:buNone/>
                </a:pPr>
                <a14:m>
                  <m:oMath xmlns:m="http://schemas.openxmlformats.org/officeDocument/2006/math">
                    <m:r>
                      <a:rPr lang="en-US" altLang="ja-JP" sz="3000" b="0" i="1" smtClean="0">
                        <a:latin typeface="Cambria Math" panose="02040503050406030204" pitchFamily="18" charset="0"/>
                      </a:rPr>
                      <m:t>    </m:t>
                    </m:r>
                    <m:sSub>
                      <m:sSubPr>
                        <m:ctrlPr>
                          <a:rPr lang="en-US" altLang="ja-JP" sz="3000" b="0" i="1" smtClean="0">
                            <a:latin typeface="Cambria Math" panose="02040503050406030204" pitchFamily="18" charset="0"/>
                          </a:rPr>
                        </m:ctrlPr>
                      </m:sSubPr>
                      <m:e>
                        <m:r>
                          <a:rPr lang="en-US" altLang="ja-JP" sz="3000" b="0" i="1" smtClean="0">
                            <a:latin typeface="Cambria Math" panose="02040503050406030204" pitchFamily="18" charset="0"/>
                          </a:rPr>
                          <m:t>𝐼</m:t>
                        </m:r>
                      </m:e>
                      <m:sub>
                        <m:r>
                          <a:rPr lang="en-US" altLang="ja-JP" sz="3000" b="0" i="1" smtClean="0">
                            <a:latin typeface="Cambria Math" panose="02040503050406030204" pitchFamily="18" charset="0"/>
                          </a:rPr>
                          <m:t>𝑥</m:t>
                        </m:r>
                      </m:sub>
                    </m:sSub>
                    <m:r>
                      <m:rPr>
                        <m:sty m:val="p"/>
                      </m:rPr>
                      <a:rPr lang="en-US" altLang="ja-JP" sz="3000" i="1">
                        <a:latin typeface="Cambria Math" panose="02040503050406030204" pitchFamily="18" charset="0"/>
                      </a:rPr>
                      <m:t>Δ</m:t>
                    </m:r>
                    <m:r>
                      <a:rPr lang="en-US" altLang="ja-JP" sz="3000" i="1">
                        <a:latin typeface="Cambria Math" panose="02040503050406030204" pitchFamily="18" charset="0"/>
                      </a:rPr>
                      <m:t>𝑥</m:t>
                    </m:r>
                    <m:r>
                      <a:rPr lang="en-US" altLang="ja-JP" sz="3000" i="1">
                        <a:latin typeface="Cambria Math" panose="02040503050406030204" pitchFamily="18" charset="0"/>
                      </a:rPr>
                      <m:t>+</m:t>
                    </m:r>
                    <m:sSub>
                      <m:sSubPr>
                        <m:ctrlPr>
                          <a:rPr lang="en-US" altLang="ja-JP" sz="3000" b="0" i="1" smtClean="0">
                            <a:latin typeface="Cambria Math" panose="02040503050406030204" pitchFamily="18" charset="0"/>
                          </a:rPr>
                        </m:ctrlPr>
                      </m:sSubPr>
                      <m:e>
                        <m:r>
                          <a:rPr lang="en-US" altLang="ja-JP" sz="3000" b="0" i="1" smtClean="0">
                            <a:latin typeface="Cambria Math" panose="02040503050406030204" pitchFamily="18" charset="0"/>
                          </a:rPr>
                          <m:t>𝐼</m:t>
                        </m:r>
                      </m:e>
                      <m:sub>
                        <m:r>
                          <a:rPr lang="en-US" altLang="ja-JP" sz="3000" b="0" i="1" smtClean="0">
                            <a:latin typeface="Cambria Math" panose="02040503050406030204" pitchFamily="18" charset="0"/>
                          </a:rPr>
                          <m:t>𝑦</m:t>
                        </m:r>
                      </m:sub>
                    </m:sSub>
                    <m:r>
                      <m:rPr>
                        <m:sty m:val="p"/>
                      </m:rPr>
                      <a:rPr lang="en-US" altLang="ja-JP" sz="3000" i="1">
                        <a:latin typeface="Cambria Math" panose="02040503050406030204" pitchFamily="18" charset="0"/>
                      </a:rPr>
                      <m:t>Δ</m:t>
                    </m:r>
                    <m:r>
                      <a:rPr lang="en-US" altLang="ja-JP" sz="3000" i="1">
                        <a:latin typeface="Cambria Math" panose="02040503050406030204" pitchFamily="18" charset="0"/>
                      </a:rPr>
                      <m:t>𝑦</m:t>
                    </m:r>
                  </m:oMath>
                </a14:m>
                <a:r>
                  <a:rPr lang="en-US" altLang="ja-JP" sz="3000" dirty="0">
                    <a:latin typeface="游ゴシック" panose="020B0400000000000000" pitchFamily="50" charset="-128"/>
                  </a:rPr>
                  <a:t>+</a:t>
                </a:r>
                <a14:m>
                  <m:oMath xmlns:m="http://schemas.openxmlformats.org/officeDocument/2006/math">
                    <m:sSub>
                      <m:sSubPr>
                        <m:ctrlPr>
                          <a:rPr lang="en-US" altLang="ja-JP" sz="3000" b="0" i="1" smtClean="0">
                            <a:latin typeface="Cambria Math" panose="02040503050406030204" pitchFamily="18" charset="0"/>
                          </a:rPr>
                        </m:ctrlPr>
                      </m:sSubPr>
                      <m:e>
                        <m:r>
                          <a:rPr lang="en-US" altLang="ja-JP" sz="3000" b="0" i="1" smtClean="0">
                            <a:latin typeface="Cambria Math" panose="02040503050406030204" pitchFamily="18" charset="0"/>
                          </a:rPr>
                          <m:t>𝐼</m:t>
                        </m:r>
                      </m:e>
                      <m:sub>
                        <m:r>
                          <a:rPr lang="en-US" altLang="ja-JP" sz="3000" b="0" i="1" smtClean="0">
                            <a:latin typeface="Cambria Math" panose="02040503050406030204" pitchFamily="18" charset="0"/>
                          </a:rPr>
                          <m:t>𝑡</m:t>
                        </m:r>
                      </m:sub>
                    </m:sSub>
                    <m:r>
                      <a:rPr lang="en-US" altLang="ja-JP" sz="3000" b="0" i="1">
                        <a:latin typeface="Cambria Math" panose="02040503050406030204" pitchFamily="18" charset="0"/>
                      </a:rPr>
                      <m:t>𝛥</m:t>
                    </m:r>
                    <m:r>
                      <a:rPr lang="en-US" altLang="ja-JP" sz="3000" b="0" i="1">
                        <a:latin typeface="Cambria Math" panose="02040503050406030204" pitchFamily="18" charset="0"/>
                      </a:rPr>
                      <m:t>𝑡</m:t>
                    </m:r>
                  </m:oMath>
                </a14:m>
                <a:r>
                  <a:rPr lang="en-US" altLang="ja-JP" sz="3000" dirty="0" smtClean="0">
                    <a:latin typeface="游ゴシック" panose="020B0400000000000000" pitchFamily="50" charset="-128"/>
                  </a:rPr>
                  <a:t> = 0</a:t>
                </a:r>
              </a:p>
              <a:p>
                <a:pPr marL="0" indent="0">
                  <a:lnSpc>
                    <a:spcPct val="100000"/>
                  </a:lnSpc>
                  <a:spcBef>
                    <a:spcPts val="2400"/>
                  </a:spcBef>
                  <a:spcAft>
                    <a:spcPts val="2400"/>
                  </a:spcAft>
                  <a:buNone/>
                </a:pPr>
                <a:r>
                  <a:rPr lang="ja-JP" altLang="en-US" sz="3000" dirty="0" smtClean="0"/>
                  <a:t>　</a:t>
                </a:r>
                <a14:m>
                  <m:oMath xmlns:m="http://schemas.openxmlformats.org/officeDocument/2006/math">
                    <m:sSub>
                      <m:sSubPr>
                        <m:ctrlPr>
                          <a:rPr lang="en-US" altLang="ja-JP" sz="3000" i="1">
                            <a:latin typeface="Cambria Math" panose="02040503050406030204" pitchFamily="18" charset="0"/>
                          </a:rPr>
                        </m:ctrlPr>
                      </m:sSubPr>
                      <m:e>
                        <m:r>
                          <a:rPr lang="en-US" altLang="ja-JP" sz="3000" i="1">
                            <a:latin typeface="Cambria Math" panose="02040503050406030204" pitchFamily="18" charset="0"/>
                          </a:rPr>
                          <m:t>𝐼</m:t>
                        </m:r>
                      </m:e>
                      <m:sub>
                        <m:r>
                          <a:rPr lang="en-US" altLang="ja-JP" sz="3000" i="1">
                            <a:latin typeface="Cambria Math" panose="02040503050406030204" pitchFamily="18" charset="0"/>
                          </a:rPr>
                          <m:t>𝑥</m:t>
                        </m:r>
                      </m:sub>
                    </m:sSub>
                    <m:r>
                      <a:rPr lang="en-US" altLang="ja-JP" sz="3000" b="0" i="1" smtClean="0">
                        <a:latin typeface="Cambria Math" panose="02040503050406030204" pitchFamily="18" charset="0"/>
                      </a:rPr>
                      <m:t>𝑢</m:t>
                    </m:r>
                    <m:r>
                      <a:rPr lang="en-US" altLang="ja-JP" sz="3000" i="1">
                        <a:latin typeface="Cambria Math" panose="02040503050406030204" pitchFamily="18" charset="0"/>
                      </a:rPr>
                      <m:t>+</m:t>
                    </m:r>
                    <m:sSub>
                      <m:sSubPr>
                        <m:ctrlPr>
                          <a:rPr lang="en-US" altLang="ja-JP" sz="3000" i="1">
                            <a:latin typeface="Cambria Math" panose="02040503050406030204" pitchFamily="18" charset="0"/>
                          </a:rPr>
                        </m:ctrlPr>
                      </m:sSubPr>
                      <m:e>
                        <m:r>
                          <a:rPr lang="en-US" altLang="ja-JP" sz="3000" i="1">
                            <a:latin typeface="Cambria Math" panose="02040503050406030204" pitchFamily="18" charset="0"/>
                          </a:rPr>
                          <m:t>𝐼</m:t>
                        </m:r>
                      </m:e>
                      <m:sub>
                        <m:r>
                          <a:rPr lang="en-US" altLang="ja-JP" sz="3000" i="1">
                            <a:latin typeface="Cambria Math" panose="02040503050406030204" pitchFamily="18" charset="0"/>
                          </a:rPr>
                          <m:t>𝑦</m:t>
                        </m:r>
                      </m:sub>
                    </m:sSub>
                    <m:r>
                      <a:rPr lang="en-US" altLang="ja-JP" sz="3000" b="0" i="1" smtClean="0">
                        <a:latin typeface="Cambria Math" panose="02040503050406030204" pitchFamily="18" charset="0"/>
                      </a:rPr>
                      <m:t>𝑣</m:t>
                    </m:r>
                  </m:oMath>
                </a14:m>
                <a:r>
                  <a:rPr lang="en-US" altLang="ja-JP" sz="3000" dirty="0">
                    <a:latin typeface="游ゴシック" panose="020B0400000000000000" pitchFamily="50" charset="-128"/>
                  </a:rPr>
                  <a:t>+</a:t>
                </a:r>
                <a14:m>
                  <m:oMath xmlns:m="http://schemas.openxmlformats.org/officeDocument/2006/math">
                    <m:sSub>
                      <m:sSubPr>
                        <m:ctrlPr>
                          <a:rPr lang="en-US" altLang="ja-JP" sz="3000" i="1">
                            <a:latin typeface="Cambria Math" panose="02040503050406030204" pitchFamily="18" charset="0"/>
                          </a:rPr>
                        </m:ctrlPr>
                      </m:sSubPr>
                      <m:e>
                        <m:r>
                          <a:rPr lang="en-US" altLang="ja-JP" sz="3000" i="1">
                            <a:latin typeface="Cambria Math" panose="02040503050406030204" pitchFamily="18" charset="0"/>
                          </a:rPr>
                          <m:t>𝐼</m:t>
                        </m:r>
                      </m:e>
                      <m:sub>
                        <m:r>
                          <a:rPr lang="en-US" altLang="ja-JP" sz="3000" i="1">
                            <a:latin typeface="Cambria Math" panose="02040503050406030204" pitchFamily="18" charset="0"/>
                          </a:rPr>
                          <m:t>𝑡</m:t>
                        </m:r>
                      </m:sub>
                    </m:sSub>
                  </m:oMath>
                </a14:m>
                <a:r>
                  <a:rPr lang="en-US" altLang="ja-JP" sz="3000" dirty="0">
                    <a:latin typeface="游ゴシック" panose="020B0400000000000000" pitchFamily="50" charset="-128"/>
                  </a:rPr>
                  <a:t> = </a:t>
                </a:r>
                <a:r>
                  <a:rPr lang="en-US" altLang="ja-JP" sz="3000" dirty="0" smtClean="0">
                    <a:latin typeface="游ゴシック" panose="020B0400000000000000" pitchFamily="50" charset="-128"/>
                  </a:rPr>
                  <a:t>0</a:t>
                </a:r>
              </a:p>
            </p:txBody>
          </p:sp>
        </mc:Choice>
        <mc:Fallback xmlns="">
          <p:sp>
            <p:nvSpPr>
              <p:cNvPr id="15" name="コンテンツ プレースホルダー 2"/>
              <p:cNvSpPr txBox="1">
                <a:spLocks noRot="1" noChangeAspect="1" noMove="1" noResize="1" noEditPoints="1" noAdjustHandles="1" noChangeArrowheads="1" noChangeShapeType="1" noTextEdit="1"/>
              </p:cNvSpPr>
              <p:nvPr/>
            </p:nvSpPr>
            <p:spPr>
              <a:xfrm>
                <a:off x="159657" y="1771287"/>
                <a:ext cx="9972257" cy="4271178"/>
              </a:xfrm>
              <a:prstGeom prst="rect">
                <a:avLst/>
              </a:prstGeom>
              <a:blipFill>
                <a:blip r:embed="rId2"/>
                <a:stretch>
                  <a:fillRect/>
                </a:stretch>
              </a:blipFill>
            </p:spPr>
            <p:txBody>
              <a:bodyPr/>
              <a:lstStyle/>
              <a:p>
                <a:r>
                  <a:rPr lang="ja-JP" altLang="en-US">
                    <a:noFill/>
                  </a:rPr>
                  <a:t> </a:t>
                </a:r>
              </a:p>
            </p:txBody>
          </p:sp>
        </mc:Fallback>
      </mc:AlternateContent>
      <p:grpSp>
        <p:nvGrpSpPr>
          <p:cNvPr id="46" name="グループ化 45"/>
          <p:cNvGrpSpPr/>
          <p:nvPr/>
        </p:nvGrpSpPr>
        <p:grpSpPr>
          <a:xfrm>
            <a:off x="7668251" y="144677"/>
            <a:ext cx="4446110" cy="1734637"/>
            <a:chOff x="2629229" y="3845010"/>
            <a:chExt cx="6815054" cy="2658873"/>
          </a:xfrm>
        </p:grpSpPr>
        <p:grpSp>
          <p:nvGrpSpPr>
            <p:cNvPr id="47" name="グループ化 46"/>
            <p:cNvGrpSpPr/>
            <p:nvPr/>
          </p:nvGrpSpPr>
          <p:grpSpPr>
            <a:xfrm>
              <a:off x="6405563" y="3845010"/>
              <a:ext cx="2964316" cy="2658873"/>
              <a:chOff x="10006684" y="622006"/>
              <a:chExt cx="1427205" cy="1280146"/>
            </a:xfrm>
          </p:grpSpPr>
          <p:sp>
            <p:nvSpPr>
              <p:cNvPr id="58" name="正方形/長方形 57"/>
              <p:cNvSpPr/>
              <p:nvPr/>
            </p:nvSpPr>
            <p:spPr>
              <a:xfrm>
                <a:off x="10006684" y="622006"/>
                <a:ext cx="1427205" cy="1280146"/>
              </a:xfrm>
              <a:prstGeom prst="rect">
                <a:avLst/>
              </a:prstGeom>
              <a:solidFill>
                <a:schemeClr val="bg1">
                  <a:lumMod val="85000"/>
                  <a:alpha val="2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正方形/長方形 58"/>
              <p:cNvSpPr/>
              <p:nvPr/>
            </p:nvSpPr>
            <p:spPr>
              <a:xfrm>
                <a:off x="10559141" y="1247047"/>
                <a:ext cx="423089" cy="1492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p:cNvSpPr/>
              <p:nvPr/>
            </p:nvSpPr>
            <p:spPr>
              <a:xfrm>
                <a:off x="10664610" y="1139857"/>
                <a:ext cx="206376" cy="15275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8" name="グループ化 47"/>
            <p:cNvGrpSpPr/>
            <p:nvPr/>
          </p:nvGrpSpPr>
          <p:grpSpPr>
            <a:xfrm>
              <a:off x="2629229" y="3845010"/>
              <a:ext cx="2964316" cy="2658873"/>
              <a:chOff x="1863523" y="4048451"/>
              <a:chExt cx="2581176" cy="2315212"/>
            </a:xfrm>
          </p:grpSpPr>
          <p:sp>
            <p:nvSpPr>
              <p:cNvPr id="55" name="正方形/長方形 54"/>
              <p:cNvSpPr/>
              <p:nvPr/>
            </p:nvSpPr>
            <p:spPr>
              <a:xfrm>
                <a:off x="1863523" y="4048451"/>
                <a:ext cx="2581176" cy="2315212"/>
              </a:xfrm>
              <a:prstGeom prst="rect">
                <a:avLst/>
              </a:prstGeom>
              <a:solidFill>
                <a:schemeClr val="bg1">
                  <a:lumMod val="85000"/>
                  <a:alpha val="2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正方形/長方形 55"/>
              <p:cNvSpPr/>
              <p:nvPr/>
            </p:nvSpPr>
            <p:spPr>
              <a:xfrm>
                <a:off x="2368339" y="5705588"/>
                <a:ext cx="765179" cy="26997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正方形/長方形 56"/>
              <p:cNvSpPr/>
              <p:nvPr/>
            </p:nvSpPr>
            <p:spPr>
              <a:xfrm>
                <a:off x="2559085" y="5511731"/>
                <a:ext cx="373242" cy="27626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mc:AlternateContent xmlns:mc="http://schemas.openxmlformats.org/markup-compatibility/2006" xmlns:a14="http://schemas.microsoft.com/office/drawing/2010/main">
          <mc:Choice Requires="a14">
            <p:sp>
              <p:nvSpPr>
                <p:cNvPr id="49" name="正方形/長方形 48"/>
                <p:cNvSpPr/>
                <p:nvPr/>
              </p:nvSpPr>
              <p:spPr>
                <a:xfrm>
                  <a:off x="3662363" y="4611989"/>
                  <a:ext cx="77995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altLang="ja-JP" b="0" i="1" smtClean="0">
                                <a:latin typeface="Cambria Math" panose="02040503050406030204" pitchFamily="18" charset="0"/>
                              </a:rPr>
                            </m:ctrlPr>
                          </m:dPr>
                          <m:e>
                            <m:r>
                              <a:rPr lang="en-US" altLang="ja-JP" i="1">
                                <a:latin typeface="Cambria Math" panose="02040503050406030204" pitchFamily="18" charset="0"/>
                              </a:rPr>
                              <m:t>𝑥</m:t>
                            </m:r>
                            <m:r>
                              <a:rPr lang="en-US" altLang="ja-JP" i="1">
                                <a:latin typeface="Cambria Math" panose="02040503050406030204" pitchFamily="18" charset="0"/>
                              </a:rPr>
                              <m:t>,</m:t>
                            </m:r>
                            <m:r>
                              <a:rPr lang="en-US" altLang="ja-JP" i="1">
                                <a:latin typeface="Cambria Math" panose="02040503050406030204" pitchFamily="18" charset="0"/>
                              </a:rPr>
                              <m:t>𝑦</m:t>
                            </m:r>
                          </m:e>
                        </m:d>
                      </m:oMath>
                    </m:oMathPara>
                  </a14:m>
                  <a:endParaRPr lang="ja-JP" altLang="en-US" dirty="0"/>
                </a:p>
              </p:txBody>
            </p:sp>
          </mc:Choice>
          <mc:Fallback xmlns="">
            <p:sp>
              <p:nvSpPr>
                <p:cNvPr id="49" name="正方形/長方形 48"/>
                <p:cNvSpPr>
                  <a:spLocks noRot="1" noChangeAspect="1" noMove="1" noResize="1" noEditPoints="1" noAdjustHandles="1" noChangeArrowheads="1" noChangeShapeType="1" noTextEdit="1"/>
                </p:cNvSpPr>
                <p:nvPr/>
              </p:nvSpPr>
              <p:spPr>
                <a:xfrm>
                  <a:off x="3662363" y="4611989"/>
                  <a:ext cx="779957" cy="369332"/>
                </a:xfrm>
                <a:prstGeom prst="rect">
                  <a:avLst/>
                </a:prstGeom>
                <a:blipFill>
                  <a:blip r:embed="rId3"/>
                  <a:stretch>
                    <a:fillRect r="-20238" b="-6410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0" name="正方形/長方形 49"/>
                <p:cNvSpPr/>
                <p:nvPr/>
              </p:nvSpPr>
              <p:spPr>
                <a:xfrm>
                  <a:off x="7572937" y="4020734"/>
                  <a:ext cx="187134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altLang="ja-JP" b="0" i="1" smtClean="0">
                                <a:latin typeface="Cambria Math" panose="02040503050406030204" pitchFamily="18" charset="0"/>
                              </a:rPr>
                            </m:ctrlPr>
                          </m:dPr>
                          <m:e>
                            <m:r>
                              <a:rPr lang="en-US" altLang="ja-JP" i="1">
                                <a:latin typeface="Cambria Math" panose="02040503050406030204" pitchFamily="18" charset="0"/>
                              </a:rPr>
                              <m:t>𝑥</m:t>
                            </m:r>
                            <m:r>
                              <a:rPr lang="en-US" altLang="ja-JP" b="0" i="1" smtClean="0">
                                <a:latin typeface="Cambria Math" panose="02040503050406030204" pitchFamily="18" charset="0"/>
                              </a:rPr>
                              <m:t>+</m:t>
                            </m:r>
                            <m:r>
                              <m:rPr>
                                <m:sty m:val="p"/>
                              </m:rPr>
                              <a:rPr lang="en-US" altLang="ja-JP" i="1">
                                <a:latin typeface="Cambria Math" panose="02040503050406030204" pitchFamily="18" charset="0"/>
                              </a:rPr>
                              <m:t>Δ</m:t>
                            </m:r>
                            <m:r>
                              <a:rPr lang="en-US" altLang="ja-JP" b="0" i="1" smtClean="0">
                                <a:latin typeface="Cambria Math" panose="02040503050406030204" pitchFamily="18" charset="0"/>
                              </a:rPr>
                              <m:t>𝑥</m:t>
                            </m:r>
                            <m:r>
                              <a:rPr lang="en-US" altLang="ja-JP" i="1">
                                <a:latin typeface="Cambria Math" panose="02040503050406030204" pitchFamily="18" charset="0"/>
                              </a:rPr>
                              <m:t>,</m:t>
                            </m:r>
                            <m:r>
                              <a:rPr lang="en-US" altLang="ja-JP" i="1">
                                <a:latin typeface="Cambria Math" panose="02040503050406030204" pitchFamily="18" charset="0"/>
                              </a:rPr>
                              <m:t>𝑦</m:t>
                            </m:r>
                            <m:r>
                              <a:rPr lang="en-US" altLang="ja-JP" i="1">
                                <a:latin typeface="Cambria Math" panose="02040503050406030204" pitchFamily="18" charset="0"/>
                              </a:rPr>
                              <m:t>+</m:t>
                            </m:r>
                            <m:r>
                              <m:rPr>
                                <m:sty m:val="p"/>
                              </m:rPr>
                              <a:rPr lang="en-US" altLang="ja-JP" i="1">
                                <a:latin typeface="Cambria Math" panose="02040503050406030204" pitchFamily="18" charset="0"/>
                              </a:rPr>
                              <m:t>Δ</m:t>
                            </m:r>
                            <m:r>
                              <a:rPr lang="en-US" altLang="ja-JP" b="0" i="1" smtClean="0">
                                <a:latin typeface="Cambria Math" panose="02040503050406030204" pitchFamily="18" charset="0"/>
                              </a:rPr>
                              <m:t>𝑦</m:t>
                            </m:r>
                          </m:e>
                        </m:d>
                      </m:oMath>
                    </m:oMathPara>
                  </a14:m>
                  <a:endParaRPr lang="ja-JP" altLang="en-US" dirty="0"/>
                </a:p>
              </p:txBody>
            </p:sp>
          </mc:Choice>
          <mc:Fallback xmlns="">
            <p:sp>
              <p:nvSpPr>
                <p:cNvPr id="50" name="正方形/長方形 49"/>
                <p:cNvSpPr>
                  <a:spLocks noRot="1" noChangeAspect="1" noMove="1" noResize="1" noEditPoints="1" noAdjustHandles="1" noChangeArrowheads="1" noChangeShapeType="1" noTextEdit="1"/>
                </p:cNvSpPr>
                <p:nvPr/>
              </p:nvSpPr>
              <p:spPr>
                <a:xfrm>
                  <a:off x="7572937" y="4020734"/>
                  <a:ext cx="1871346" cy="369332"/>
                </a:xfrm>
                <a:prstGeom prst="rect">
                  <a:avLst/>
                </a:prstGeom>
                <a:blipFill>
                  <a:blip r:embed="rId4"/>
                  <a:stretch>
                    <a:fillRect r="-39500" b="-64103"/>
                  </a:stretch>
                </a:blipFill>
              </p:spPr>
              <p:txBody>
                <a:bodyPr/>
                <a:lstStyle/>
                <a:p>
                  <a:r>
                    <a:rPr lang="ja-JP" altLang="en-US">
                      <a:noFill/>
                    </a:rPr>
                    <a:t> </a:t>
                  </a:r>
                </a:p>
              </p:txBody>
            </p:sp>
          </mc:Fallback>
        </mc:AlternateContent>
        <p:sp>
          <p:nvSpPr>
            <p:cNvPr id="51" name="楕円 50"/>
            <p:cNvSpPr/>
            <p:nvPr/>
          </p:nvSpPr>
          <p:spPr>
            <a:xfrm>
              <a:off x="3669999" y="5681451"/>
              <a:ext cx="133350" cy="13335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楕円 51"/>
            <p:cNvSpPr/>
            <p:nvPr/>
          </p:nvSpPr>
          <p:spPr>
            <a:xfrm>
              <a:off x="8014041" y="5090010"/>
              <a:ext cx="133350" cy="13335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3" name="直線コネクタ 52"/>
            <p:cNvCxnSpPr>
              <a:endCxn id="51" idx="0"/>
            </p:cNvCxnSpPr>
            <p:nvPr/>
          </p:nvCxnSpPr>
          <p:spPr>
            <a:xfrm flipH="1">
              <a:off x="3736674" y="4938625"/>
              <a:ext cx="187626" cy="742826"/>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p:nvCxnSpPr>
          <p:spPr>
            <a:xfrm flipH="1">
              <a:off x="8093416" y="4332685"/>
              <a:ext cx="187626" cy="742826"/>
            </a:xfrm>
            <a:prstGeom prst="line">
              <a:avLst/>
            </a:prstGeom>
          </p:spPr>
          <p:style>
            <a:lnRef idx="1">
              <a:schemeClr val="accent1"/>
            </a:lnRef>
            <a:fillRef idx="0">
              <a:schemeClr val="accent1"/>
            </a:fillRef>
            <a:effectRef idx="0">
              <a:schemeClr val="accent1"/>
            </a:effectRef>
            <a:fontRef idx="minor">
              <a:schemeClr val="tx1"/>
            </a:fontRef>
          </p:style>
        </p:cxnSp>
      </p:grpSp>
      <p:sp>
        <p:nvSpPr>
          <p:cNvPr id="61" name="正方形/長方形 60"/>
          <p:cNvSpPr/>
          <p:nvPr/>
        </p:nvSpPr>
        <p:spPr>
          <a:xfrm>
            <a:off x="9928989" y="2946364"/>
            <a:ext cx="2678571" cy="641866"/>
          </a:xfrm>
          <a:prstGeom prst="rect">
            <a:avLst/>
          </a:prstGeom>
        </p:spPr>
        <p:txBody>
          <a:bodyPr wrap="square">
            <a:spAutoFit/>
          </a:bodyPr>
          <a:lstStyle/>
          <a:p>
            <a:r>
              <a:rPr lang="ja-JP" altLang="en-US" dirty="0">
                <a:latin typeface="游ゴシック" panose="020B0400000000000000" pitchFamily="50" charset="-128"/>
                <a:ea typeface="游ゴシック" panose="020B0400000000000000" pitchFamily="50" charset="-128"/>
              </a:rPr>
              <a:t>右辺をテーラー</a:t>
            </a:r>
            <a:r>
              <a:rPr lang="ja-JP" altLang="en-US" dirty="0" smtClean="0">
                <a:latin typeface="游ゴシック" panose="020B0400000000000000" pitchFamily="50" charset="-128"/>
                <a:ea typeface="游ゴシック" panose="020B0400000000000000" pitchFamily="50" charset="-128"/>
              </a:rPr>
              <a:t>展開　　</a:t>
            </a:r>
            <a:r>
              <a:rPr lang="en-US" altLang="ja-JP" dirty="0" smtClean="0">
                <a:latin typeface="游ゴシック" panose="020B0400000000000000" pitchFamily="50" charset="-128"/>
                <a:ea typeface="游ゴシック" panose="020B0400000000000000" pitchFamily="50" charset="-128"/>
              </a:rPr>
              <a:t>2</a:t>
            </a:r>
            <a:r>
              <a:rPr lang="ja-JP" altLang="en-US" dirty="0" smtClean="0">
                <a:latin typeface="游ゴシック" panose="020B0400000000000000" pitchFamily="50" charset="-128"/>
                <a:ea typeface="游ゴシック" panose="020B0400000000000000" pitchFamily="50" charset="-128"/>
              </a:rPr>
              <a:t>次以上の後を無視</a:t>
            </a:r>
            <a:endParaRPr lang="ja-JP" altLang="en-US" dirty="0"/>
          </a:p>
        </p:txBody>
      </p:sp>
      <p:sp>
        <p:nvSpPr>
          <p:cNvPr id="65" name="正方形/長方形 64"/>
          <p:cNvSpPr/>
          <p:nvPr/>
        </p:nvSpPr>
        <p:spPr>
          <a:xfrm>
            <a:off x="4718780" y="4106922"/>
            <a:ext cx="3916424" cy="923330"/>
          </a:xfrm>
          <a:prstGeom prst="rect">
            <a:avLst/>
          </a:prstGeom>
        </p:spPr>
        <p:txBody>
          <a:bodyPr wrap="square">
            <a:spAutoFit/>
          </a:bodyPr>
          <a:lstStyle/>
          <a:p>
            <a:r>
              <a:rPr lang="ja-JP" altLang="en-US" dirty="0" smtClean="0">
                <a:latin typeface="游ゴシック" panose="020B0400000000000000" pitchFamily="50" charset="-128"/>
                <a:ea typeface="游ゴシック" panose="020B0400000000000000" pitchFamily="50" charset="-128"/>
              </a:rPr>
              <a:t>画像の</a:t>
            </a:r>
            <a:r>
              <a:rPr lang="en-US" altLang="ja-JP" dirty="0" smtClean="0">
                <a:latin typeface="游ゴシック" panose="020B0400000000000000" pitchFamily="50" charset="-128"/>
                <a:ea typeface="游ゴシック" panose="020B0400000000000000" pitchFamily="50" charset="-128"/>
              </a:rPr>
              <a:t>x, y</a:t>
            </a:r>
            <a:r>
              <a:rPr lang="ja-JP" altLang="en-US" dirty="0" smtClean="0">
                <a:latin typeface="游ゴシック" panose="020B0400000000000000" pitchFamily="50" charset="-128"/>
                <a:ea typeface="游ゴシック" panose="020B0400000000000000" pitchFamily="50" charset="-128"/>
              </a:rPr>
              <a:t>方向微分を</a:t>
            </a:r>
            <a:r>
              <a:rPr lang="en-US" altLang="ja-JP" i="1" dirty="0" smtClean="0">
                <a:latin typeface="游ゴシック" panose="020B0400000000000000" pitchFamily="50" charset="-128"/>
                <a:ea typeface="游ゴシック" panose="020B0400000000000000" pitchFamily="50" charset="-128"/>
              </a:rPr>
              <a:t>I</a:t>
            </a:r>
            <a:r>
              <a:rPr lang="en-US" altLang="ja-JP" i="1" baseline="-25000" dirty="0" smtClean="0">
                <a:latin typeface="游ゴシック" panose="020B0400000000000000" pitchFamily="50" charset="-128"/>
                <a:ea typeface="游ゴシック" panose="020B0400000000000000" pitchFamily="50" charset="-128"/>
              </a:rPr>
              <a:t>x</a:t>
            </a:r>
            <a:r>
              <a:rPr lang="en-US" altLang="ja-JP" i="1" dirty="0" smtClean="0">
                <a:latin typeface="游ゴシック" panose="020B0400000000000000" pitchFamily="50" charset="-128"/>
                <a:ea typeface="游ゴシック" panose="020B0400000000000000" pitchFamily="50" charset="-128"/>
              </a:rPr>
              <a:t>, </a:t>
            </a:r>
            <a:r>
              <a:rPr lang="en-US" altLang="ja-JP" i="1" dirty="0" err="1" smtClean="0">
                <a:latin typeface="游ゴシック" panose="020B0400000000000000" pitchFamily="50" charset="-128"/>
                <a:ea typeface="游ゴシック" panose="020B0400000000000000" pitchFamily="50" charset="-128"/>
              </a:rPr>
              <a:t>I</a:t>
            </a:r>
            <a:r>
              <a:rPr lang="en-US" altLang="ja-JP" i="1" baseline="-25000" dirty="0" err="1" smtClean="0">
                <a:latin typeface="游ゴシック" panose="020B0400000000000000" pitchFamily="50" charset="-128"/>
                <a:ea typeface="游ゴシック" panose="020B0400000000000000" pitchFamily="50" charset="-128"/>
              </a:rPr>
              <a:t>y</a:t>
            </a:r>
            <a:r>
              <a:rPr lang="ja-JP" altLang="en-US" dirty="0" smtClean="0">
                <a:latin typeface="游ゴシック" panose="020B0400000000000000" pitchFamily="50" charset="-128"/>
                <a:ea typeface="游ゴシック" panose="020B0400000000000000" pitchFamily="50" charset="-128"/>
              </a:rPr>
              <a:t>と</a:t>
            </a:r>
            <a:r>
              <a:rPr lang="en-US" altLang="ja-JP" dirty="0" smtClean="0">
                <a:latin typeface="游ゴシック" panose="020B0400000000000000" pitchFamily="50" charset="-128"/>
                <a:ea typeface="游ゴシック" panose="020B0400000000000000" pitchFamily="50" charset="-128"/>
              </a:rPr>
              <a:t>,</a:t>
            </a:r>
          </a:p>
          <a:p>
            <a:r>
              <a:rPr lang="ja-JP" altLang="en-US" dirty="0">
                <a:latin typeface="游ゴシック" panose="020B0400000000000000" pitchFamily="50" charset="-128"/>
                <a:ea typeface="游ゴシック" panose="020B0400000000000000" pitchFamily="50" charset="-128"/>
              </a:rPr>
              <a:t>時間方向</a:t>
            </a:r>
            <a:r>
              <a:rPr lang="ja-JP" altLang="en-US" dirty="0" smtClean="0">
                <a:latin typeface="游ゴシック" panose="020B0400000000000000" pitchFamily="50" charset="-128"/>
                <a:ea typeface="游ゴシック" panose="020B0400000000000000" pitchFamily="50" charset="-128"/>
              </a:rPr>
              <a:t>微分を</a:t>
            </a:r>
            <a:r>
              <a:rPr lang="en-US" altLang="ja-JP" i="1" dirty="0" smtClean="0">
                <a:latin typeface="游ゴシック" panose="020B0400000000000000" pitchFamily="50" charset="-128"/>
                <a:ea typeface="游ゴシック" panose="020B0400000000000000" pitchFamily="50" charset="-128"/>
              </a:rPr>
              <a:t>I</a:t>
            </a:r>
            <a:r>
              <a:rPr lang="en-US" altLang="ja-JP" i="1" baseline="-25000" dirty="0" smtClean="0">
                <a:latin typeface="游ゴシック" panose="020B0400000000000000" pitchFamily="50" charset="-128"/>
                <a:ea typeface="游ゴシック" panose="020B0400000000000000" pitchFamily="50" charset="-128"/>
              </a:rPr>
              <a:t>t</a:t>
            </a:r>
            <a:r>
              <a:rPr lang="ja-JP" altLang="en-US" dirty="0" smtClean="0">
                <a:latin typeface="游ゴシック" panose="020B0400000000000000" pitchFamily="50" charset="-128"/>
                <a:ea typeface="游ゴシック" panose="020B0400000000000000" pitchFamily="50" charset="-128"/>
              </a:rPr>
              <a:t>と表記</a:t>
            </a:r>
            <a:endParaRPr lang="en-US" altLang="ja-JP" dirty="0" smtClean="0">
              <a:latin typeface="游ゴシック" panose="020B0400000000000000" pitchFamily="50" charset="-128"/>
              <a:ea typeface="游ゴシック" panose="020B0400000000000000" pitchFamily="50" charset="-128"/>
            </a:endParaRPr>
          </a:p>
          <a:p>
            <a:endParaRPr lang="ja-JP" altLang="en-US" dirty="0">
              <a:latin typeface="游ゴシック" panose="020B0400000000000000" pitchFamily="50" charset="-128"/>
              <a:ea typeface="游ゴシック" panose="020B0400000000000000" pitchFamily="50" charset="-128"/>
            </a:endParaRPr>
          </a:p>
        </p:txBody>
      </p:sp>
      <mc:AlternateContent xmlns:mc="http://schemas.openxmlformats.org/markup-compatibility/2006" xmlns:a14="http://schemas.microsoft.com/office/drawing/2010/main">
        <mc:Choice Requires="a14">
          <p:sp>
            <p:nvSpPr>
              <p:cNvPr id="66" name="正方形/長方形 65"/>
              <p:cNvSpPr/>
              <p:nvPr/>
            </p:nvSpPr>
            <p:spPr>
              <a:xfrm>
                <a:off x="4104733" y="5289624"/>
                <a:ext cx="5497424" cy="493468"/>
              </a:xfrm>
              <a:prstGeom prst="rect">
                <a:avLst/>
              </a:prstGeom>
            </p:spPr>
            <p:txBody>
              <a:bodyPr wrap="square">
                <a:spAutoFit/>
              </a:bodyPr>
              <a:lstStyle/>
              <a:p>
                <a:r>
                  <a:rPr lang="ja-JP" altLang="en-US" dirty="0" smtClean="0">
                    <a:latin typeface="游ゴシック" panose="020B0400000000000000" pitchFamily="50" charset="-128"/>
                    <a:ea typeface="游ゴシック" panose="020B0400000000000000" pitchFamily="50" charset="-128"/>
                  </a:rPr>
                  <a:t>両辺を</a:t>
                </a:r>
                <a:r>
                  <a:rPr lang="en-US" altLang="ja-JP" dirty="0" err="1" smtClean="0">
                    <a:latin typeface="游ゴシック" panose="020B0400000000000000" pitchFamily="50" charset="-128"/>
                    <a:ea typeface="游ゴシック" panose="020B0400000000000000" pitchFamily="50" charset="-128"/>
                  </a:rPr>
                  <a:t>Δt</a:t>
                </a:r>
                <a:r>
                  <a:rPr lang="ja-JP" altLang="en-US" dirty="0" err="1" smtClean="0">
                    <a:latin typeface="游ゴシック" panose="020B0400000000000000" pitchFamily="50" charset="-128"/>
                    <a:ea typeface="游ゴシック" panose="020B0400000000000000" pitchFamily="50" charset="-128"/>
                  </a:rPr>
                  <a:t>で除</a:t>
                </a:r>
                <a:r>
                  <a:rPr lang="ja-JP" altLang="en-US" dirty="0" smtClean="0">
                    <a:latin typeface="游ゴシック" panose="020B0400000000000000" pitchFamily="50" charset="-128"/>
                    <a:ea typeface="游ゴシック" panose="020B0400000000000000" pitchFamily="50" charset="-128"/>
                  </a:rPr>
                  <a:t>算し、</a:t>
                </a:r>
                <a:r>
                  <a:rPr lang="en-US" altLang="ja-JP" dirty="0"/>
                  <a:t> </a:t>
                </a:r>
                <a14:m>
                  <m:oMath xmlns:m="http://schemas.openxmlformats.org/officeDocument/2006/math">
                    <m:f>
                      <m:fPr>
                        <m:ctrlPr>
                          <a:rPr lang="en-US" altLang="ja-JP" b="0" i="1" smtClean="0">
                            <a:latin typeface="Cambria Math" panose="02040503050406030204" pitchFamily="18" charset="0"/>
                          </a:rPr>
                        </m:ctrlPr>
                      </m:fPr>
                      <m:num>
                        <m:r>
                          <m:rPr>
                            <m:sty m:val="p"/>
                          </m:rPr>
                          <a:rPr lang="en-US" altLang="ja-JP" i="1">
                            <a:latin typeface="Cambria Math" panose="02040503050406030204" pitchFamily="18" charset="0"/>
                          </a:rPr>
                          <m:t>Δ</m:t>
                        </m:r>
                        <m:r>
                          <a:rPr lang="en-US" altLang="ja-JP" i="1">
                            <a:latin typeface="Cambria Math" panose="02040503050406030204" pitchFamily="18" charset="0"/>
                          </a:rPr>
                          <m:t>𝑥</m:t>
                        </m:r>
                      </m:num>
                      <m:den>
                        <m:r>
                          <m:rPr>
                            <m:sty m:val="p"/>
                          </m:rPr>
                          <a:rPr lang="en-US" altLang="ja-JP" i="1">
                            <a:latin typeface="Cambria Math" panose="02040503050406030204" pitchFamily="18" charset="0"/>
                          </a:rPr>
                          <m:t>Δ</m:t>
                        </m:r>
                        <m:r>
                          <a:rPr lang="en-US" altLang="ja-JP" b="0" i="1" smtClean="0">
                            <a:latin typeface="Cambria Math" panose="02040503050406030204" pitchFamily="18" charset="0"/>
                          </a:rPr>
                          <m:t>𝑡</m:t>
                        </m:r>
                      </m:den>
                    </m:f>
                    <m:r>
                      <a:rPr lang="en-US" altLang="ja-JP" b="0" i="1" smtClean="0">
                        <a:latin typeface="Cambria Math" panose="02040503050406030204" pitchFamily="18" charset="0"/>
                      </a:rPr>
                      <m:t>=</m:t>
                    </m:r>
                    <m:r>
                      <a:rPr lang="en-US" altLang="ja-JP" b="0" i="1" smtClean="0">
                        <a:latin typeface="Cambria Math" panose="02040503050406030204" pitchFamily="18" charset="0"/>
                      </a:rPr>
                      <m:t>𝑢</m:t>
                    </m:r>
                    <m:r>
                      <a:rPr lang="en-US" altLang="ja-JP" b="0" i="1" smtClean="0">
                        <a:latin typeface="Cambria Math" panose="02040503050406030204" pitchFamily="18" charset="0"/>
                      </a:rPr>
                      <m:t>,</m:t>
                    </m:r>
                    <m:f>
                      <m:fPr>
                        <m:ctrlPr>
                          <a:rPr lang="en-US" altLang="ja-JP" i="1">
                            <a:latin typeface="Cambria Math" panose="02040503050406030204" pitchFamily="18" charset="0"/>
                          </a:rPr>
                        </m:ctrlPr>
                      </m:fPr>
                      <m:num>
                        <m:r>
                          <m:rPr>
                            <m:sty m:val="p"/>
                          </m:rPr>
                          <a:rPr lang="en-US" altLang="ja-JP" i="1">
                            <a:latin typeface="Cambria Math" panose="02040503050406030204" pitchFamily="18" charset="0"/>
                          </a:rPr>
                          <m:t>Δ</m:t>
                        </m:r>
                        <m:r>
                          <a:rPr lang="en-US" altLang="ja-JP" b="0" i="1" smtClean="0">
                            <a:latin typeface="Cambria Math" panose="02040503050406030204" pitchFamily="18" charset="0"/>
                          </a:rPr>
                          <m:t>𝑦</m:t>
                        </m:r>
                      </m:num>
                      <m:den>
                        <m:r>
                          <m:rPr>
                            <m:sty m:val="p"/>
                          </m:rPr>
                          <a:rPr lang="en-US" altLang="ja-JP" i="1">
                            <a:latin typeface="Cambria Math" panose="02040503050406030204" pitchFamily="18" charset="0"/>
                          </a:rPr>
                          <m:t>Δ</m:t>
                        </m:r>
                        <m:r>
                          <a:rPr lang="en-US" altLang="ja-JP" i="1">
                            <a:latin typeface="Cambria Math" panose="02040503050406030204" pitchFamily="18" charset="0"/>
                          </a:rPr>
                          <m:t>𝑡</m:t>
                        </m:r>
                      </m:den>
                    </m:f>
                    <m:r>
                      <a:rPr lang="en-US" altLang="ja-JP" i="1">
                        <a:latin typeface="Cambria Math" panose="02040503050406030204" pitchFamily="18" charset="0"/>
                      </a:rPr>
                      <m:t>=</m:t>
                    </m:r>
                    <m:r>
                      <a:rPr lang="en-US" altLang="ja-JP" b="0" i="1" smtClean="0">
                        <a:latin typeface="Cambria Math" panose="02040503050406030204" pitchFamily="18" charset="0"/>
                      </a:rPr>
                      <m:t>𝑣</m:t>
                    </m:r>
                  </m:oMath>
                </a14:m>
                <a:r>
                  <a:rPr lang="ja-JP" altLang="en-US" dirty="0" smtClean="0">
                    <a:latin typeface="游ゴシック" panose="020B0400000000000000" pitchFamily="50" charset="-128"/>
                    <a:ea typeface="游ゴシック" panose="020B0400000000000000" pitchFamily="50" charset="-128"/>
                  </a:rPr>
                  <a:t>とおいた</a:t>
                </a:r>
                <a:endParaRPr lang="ja-JP" altLang="en-US" dirty="0">
                  <a:latin typeface="游ゴシック" panose="020B0400000000000000" pitchFamily="50" charset="-128"/>
                  <a:ea typeface="游ゴシック" panose="020B0400000000000000" pitchFamily="50" charset="-128"/>
                </a:endParaRPr>
              </a:p>
            </p:txBody>
          </p:sp>
        </mc:Choice>
        <mc:Fallback xmlns="">
          <p:sp>
            <p:nvSpPr>
              <p:cNvPr id="66" name="正方形/長方形 65"/>
              <p:cNvSpPr>
                <a:spLocks noRot="1" noChangeAspect="1" noMove="1" noResize="1" noEditPoints="1" noAdjustHandles="1" noChangeArrowheads="1" noChangeShapeType="1" noTextEdit="1"/>
              </p:cNvSpPr>
              <p:nvPr/>
            </p:nvSpPr>
            <p:spPr>
              <a:xfrm>
                <a:off x="4104733" y="5289624"/>
                <a:ext cx="5497424" cy="493468"/>
              </a:xfrm>
              <a:prstGeom prst="rect">
                <a:avLst/>
              </a:prstGeom>
              <a:blipFill>
                <a:blip r:embed="rId5"/>
                <a:stretch>
                  <a:fillRect l="-887" b="-8642"/>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92657924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9" name="正方形/長方形 18"/>
              <p:cNvSpPr/>
              <p:nvPr/>
            </p:nvSpPr>
            <p:spPr>
              <a:xfrm>
                <a:off x="852784" y="1430987"/>
                <a:ext cx="4817285" cy="80799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spcAft>
                    <a:spcPts val="600"/>
                  </a:spcAft>
                </a:pPr>
                <a14:m>
                  <m:oMath xmlns:m="http://schemas.openxmlformats.org/officeDocument/2006/math">
                    <m:sSub>
                      <m:sSubPr>
                        <m:ctrlPr>
                          <a:rPr lang="en-US" altLang="ja-JP" sz="3600" i="1" smtClean="0">
                            <a:solidFill>
                              <a:schemeClr val="tx1"/>
                            </a:solidFill>
                            <a:latin typeface="Cambria Math" panose="02040503050406030204" pitchFamily="18" charset="0"/>
                          </a:rPr>
                        </m:ctrlPr>
                      </m:sSubPr>
                      <m:e>
                        <m:r>
                          <a:rPr lang="en-US" altLang="ja-JP" sz="3600" i="1">
                            <a:solidFill>
                              <a:schemeClr val="tx1"/>
                            </a:solidFill>
                            <a:latin typeface="Cambria Math" panose="02040503050406030204" pitchFamily="18" charset="0"/>
                          </a:rPr>
                          <m:t>𝐼</m:t>
                        </m:r>
                      </m:e>
                      <m:sub>
                        <m:r>
                          <a:rPr lang="en-US" altLang="ja-JP" sz="3600" i="1">
                            <a:solidFill>
                              <a:schemeClr val="tx1"/>
                            </a:solidFill>
                            <a:latin typeface="Cambria Math" panose="02040503050406030204" pitchFamily="18" charset="0"/>
                          </a:rPr>
                          <m:t>𝑥</m:t>
                        </m:r>
                      </m:sub>
                    </m:sSub>
                    <m:r>
                      <a:rPr lang="en-US" altLang="ja-JP" sz="3600" i="1">
                        <a:solidFill>
                          <a:schemeClr val="tx1"/>
                        </a:solidFill>
                        <a:latin typeface="Cambria Math" panose="02040503050406030204" pitchFamily="18" charset="0"/>
                      </a:rPr>
                      <m:t>𝑢</m:t>
                    </m:r>
                    <m:r>
                      <a:rPr lang="en-US" altLang="ja-JP" sz="3600" i="1">
                        <a:solidFill>
                          <a:schemeClr val="tx1"/>
                        </a:solidFill>
                        <a:latin typeface="Cambria Math" panose="02040503050406030204" pitchFamily="18" charset="0"/>
                      </a:rPr>
                      <m:t>+</m:t>
                    </m:r>
                    <m:sSub>
                      <m:sSubPr>
                        <m:ctrlPr>
                          <a:rPr lang="en-US" altLang="ja-JP" sz="3600" i="1">
                            <a:solidFill>
                              <a:schemeClr val="tx1"/>
                            </a:solidFill>
                            <a:latin typeface="Cambria Math" panose="02040503050406030204" pitchFamily="18" charset="0"/>
                          </a:rPr>
                        </m:ctrlPr>
                      </m:sSubPr>
                      <m:e>
                        <m:r>
                          <a:rPr lang="en-US" altLang="ja-JP" sz="3600" i="1">
                            <a:solidFill>
                              <a:schemeClr val="tx1"/>
                            </a:solidFill>
                            <a:latin typeface="Cambria Math" panose="02040503050406030204" pitchFamily="18" charset="0"/>
                          </a:rPr>
                          <m:t>𝐼</m:t>
                        </m:r>
                      </m:e>
                      <m:sub>
                        <m:r>
                          <a:rPr lang="en-US" altLang="ja-JP" sz="3600" i="1">
                            <a:solidFill>
                              <a:schemeClr val="tx1"/>
                            </a:solidFill>
                            <a:latin typeface="Cambria Math" panose="02040503050406030204" pitchFamily="18" charset="0"/>
                          </a:rPr>
                          <m:t>𝑦</m:t>
                        </m:r>
                      </m:sub>
                    </m:sSub>
                    <m:r>
                      <a:rPr lang="en-US" altLang="ja-JP" sz="3600" i="1">
                        <a:solidFill>
                          <a:schemeClr val="tx1"/>
                        </a:solidFill>
                        <a:latin typeface="Cambria Math" panose="02040503050406030204" pitchFamily="18" charset="0"/>
                      </a:rPr>
                      <m:t>𝑣</m:t>
                    </m:r>
                  </m:oMath>
                </a14:m>
                <a:r>
                  <a:rPr lang="en-US" altLang="ja-JP" sz="3600" dirty="0">
                    <a:solidFill>
                      <a:schemeClr val="tx1"/>
                    </a:solidFill>
                    <a:latin typeface="游ゴシック" panose="020B0400000000000000" pitchFamily="50" charset="-128"/>
                  </a:rPr>
                  <a:t>+</a:t>
                </a:r>
                <a14:m>
                  <m:oMath xmlns:m="http://schemas.openxmlformats.org/officeDocument/2006/math">
                    <m:sSub>
                      <m:sSubPr>
                        <m:ctrlPr>
                          <a:rPr lang="en-US" altLang="ja-JP" sz="3600" i="1">
                            <a:solidFill>
                              <a:schemeClr val="tx1"/>
                            </a:solidFill>
                            <a:latin typeface="Cambria Math" panose="02040503050406030204" pitchFamily="18" charset="0"/>
                          </a:rPr>
                        </m:ctrlPr>
                      </m:sSubPr>
                      <m:e>
                        <m:r>
                          <a:rPr lang="en-US" altLang="ja-JP" sz="3600" i="1">
                            <a:solidFill>
                              <a:schemeClr val="tx1"/>
                            </a:solidFill>
                            <a:latin typeface="Cambria Math" panose="02040503050406030204" pitchFamily="18" charset="0"/>
                          </a:rPr>
                          <m:t>𝐼</m:t>
                        </m:r>
                      </m:e>
                      <m:sub>
                        <m:r>
                          <a:rPr lang="en-US" altLang="ja-JP" sz="3600" i="1">
                            <a:solidFill>
                              <a:schemeClr val="tx1"/>
                            </a:solidFill>
                            <a:latin typeface="Cambria Math" panose="02040503050406030204" pitchFamily="18" charset="0"/>
                          </a:rPr>
                          <m:t>𝑡</m:t>
                        </m:r>
                      </m:sub>
                    </m:sSub>
                  </m:oMath>
                </a14:m>
                <a:r>
                  <a:rPr lang="en-US" altLang="ja-JP" sz="3600" dirty="0">
                    <a:solidFill>
                      <a:schemeClr val="tx1"/>
                    </a:solidFill>
                    <a:latin typeface="游ゴシック" panose="020B0400000000000000" pitchFamily="50" charset="-128"/>
                  </a:rPr>
                  <a:t> = 0</a:t>
                </a:r>
              </a:p>
            </p:txBody>
          </p:sp>
        </mc:Choice>
        <mc:Fallback xmlns="">
          <p:sp>
            <p:nvSpPr>
              <p:cNvPr id="19" name="正方形/長方形 18"/>
              <p:cNvSpPr>
                <a:spLocks noRot="1" noChangeAspect="1" noMove="1" noResize="1" noEditPoints="1" noAdjustHandles="1" noChangeArrowheads="1" noChangeShapeType="1" noTextEdit="1"/>
              </p:cNvSpPr>
              <p:nvPr/>
            </p:nvSpPr>
            <p:spPr>
              <a:xfrm>
                <a:off x="852784" y="1430987"/>
                <a:ext cx="4817285" cy="807993"/>
              </a:xfrm>
              <a:prstGeom prst="rect">
                <a:avLst/>
              </a:prstGeom>
              <a:blipFill>
                <a:blip r:embed="rId2"/>
                <a:stretch>
                  <a:fillRect t="-2239" b="-16418"/>
                </a:stretch>
              </a:blipFill>
            </p:spPr>
            <p:txBody>
              <a:bodyPr/>
              <a:lstStyle/>
              <a:p>
                <a:r>
                  <a:rPr lang="ja-JP" altLang="en-US">
                    <a:noFill/>
                  </a:rPr>
                  <a:t> </a:t>
                </a:r>
              </a:p>
            </p:txBody>
          </p:sp>
        </mc:Fallback>
      </mc:AlternateContent>
      <p:sp>
        <p:nvSpPr>
          <p:cNvPr id="2" name="タイトル 1"/>
          <p:cNvSpPr>
            <a:spLocks noGrp="1"/>
          </p:cNvSpPr>
          <p:nvPr>
            <p:ph type="title"/>
          </p:nvPr>
        </p:nvSpPr>
        <p:spPr>
          <a:xfrm>
            <a:off x="457199" y="412192"/>
            <a:ext cx="11473211" cy="733270"/>
          </a:xfrm>
        </p:spPr>
        <p:txBody>
          <a:bodyPr/>
          <a:lstStyle/>
          <a:p>
            <a:r>
              <a:rPr lang="en-US" altLang="ja-JP" dirty="0" smtClean="0"/>
              <a:t>Lucas-</a:t>
            </a:r>
            <a:r>
              <a:rPr lang="en-US" altLang="ja-JP" dirty="0" err="1" smtClean="0"/>
              <a:t>Kanade</a:t>
            </a:r>
            <a:r>
              <a:rPr lang="ja-JP" altLang="en-US" dirty="0" smtClean="0"/>
              <a:t>法 </a:t>
            </a:r>
            <a:r>
              <a:rPr lang="en-US" altLang="ja-JP" dirty="0" smtClean="0"/>
              <a:t>3</a:t>
            </a:r>
            <a:endParaRPr kumimoji="1" lang="ja-JP" altLang="en-US" dirty="0"/>
          </a:p>
        </p:txBody>
      </p:sp>
      <mc:AlternateContent xmlns:mc="http://schemas.openxmlformats.org/markup-compatibility/2006" xmlns:a14="http://schemas.microsoft.com/office/drawing/2010/main">
        <mc:Choice Requires="a14">
          <p:sp>
            <p:nvSpPr>
              <p:cNvPr id="15" name="コンテンツ プレースホルダー 2"/>
              <p:cNvSpPr txBox="1">
                <a:spLocks/>
              </p:cNvSpPr>
              <p:nvPr/>
            </p:nvSpPr>
            <p:spPr>
              <a:xfrm>
                <a:off x="852784" y="2585090"/>
                <a:ext cx="11141096" cy="40570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spcBef>
                    <a:spcPts val="600"/>
                  </a:spcBef>
                  <a:spcAft>
                    <a:spcPts val="600"/>
                  </a:spcAft>
                </a:pPr>
                <a:r>
                  <a:rPr lang="ja-JP" altLang="en-US" sz="2400" dirty="0" smtClean="0">
                    <a:latin typeface="Times New Roman" panose="02020603050405020304" pitchFamily="18" charset="0"/>
                    <a:ea typeface="游ゴシック" panose="020B0400000000000000" pitchFamily="50" charset="-128"/>
                    <a:cs typeface="Times New Roman" panose="02020603050405020304" pitchFamily="18" charset="0"/>
                  </a:rPr>
                  <a:t>この式はオプティカルフローの拘束式と呼ばれる</a:t>
                </a:r>
                <a:endParaRPr lang="en-US" altLang="ja-JP" sz="2400" dirty="0" smtClean="0">
                  <a:latin typeface="Times New Roman" panose="02020603050405020304" pitchFamily="18" charset="0"/>
                  <a:ea typeface="游ゴシック" panose="020B0400000000000000" pitchFamily="50" charset="-128"/>
                  <a:cs typeface="Times New Roman" panose="02020603050405020304" pitchFamily="18" charset="0"/>
                </a:endParaRPr>
              </a:p>
              <a:p>
                <a:pPr marL="0" indent="0">
                  <a:lnSpc>
                    <a:spcPct val="100000"/>
                  </a:lnSpc>
                  <a:spcBef>
                    <a:spcPts val="600"/>
                  </a:spcBef>
                  <a:spcAft>
                    <a:spcPts val="600"/>
                  </a:spcAft>
                  <a:buNone/>
                </a:pPr>
                <a14:m>
                  <m:oMath xmlns:m="http://schemas.openxmlformats.org/officeDocument/2006/math">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𝐼</m:t>
                        </m:r>
                      </m:e>
                      <m:sub>
                        <m:r>
                          <a:rPr lang="en-US" altLang="ja-JP" sz="2000" i="1">
                            <a:latin typeface="Cambria Math" panose="02040503050406030204" pitchFamily="18" charset="0"/>
                          </a:rPr>
                          <m:t>𝑥</m:t>
                        </m:r>
                      </m:sub>
                    </m:sSub>
                    <m:r>
                      <a:rPr lang="en-US" altLang="ja-JP" sz="2000" b="0" i="1" smtClean="0">
                        <a:latin typeface="Cambria Math" panose="02040503050406030204" pitchFamily="18" charset="0"/>
                      </a:rPr>
                      <m:t>=</m:t>
                    </m:r>
                    <m:f>
                      <m:fPr>
                        <m:ctrlPr>
                          <a:rPr lang="en-US" altLang="ja-JP" sz="2000" i="1">
                            <a:latin typeface="Cambria Math" panose="02040503050406030204" pitchFamily="18" charset="0"/>
                          </a:rPr>
                        </m:ctrlPr>
                      </m:fPr>
                      <m:num>
                        <m:r>
                          <a:rPr lang="en-US" altLang="ja-JP" sz="2000" i="1">
                            <a:latin typeface="Cambria Math" panose="02040503050406030204" pitchFamily="18" charset="0"/>
                          </a:rPr>
                          <m:t>𝜕</m:t>
                        </m:r>
                        <m:r>
                          <a:rPr lang="en-US" altLang="ja-JP" sz="2000" i="1">
                            <a:latin typeface="Cambria Math" panose="02040503050406030204" pitchFamily="18" charset="0"/>
                          </a:rPr>
                          <m:t>𝐼</m:t>
                        </m:r>
                        <m:d>
                          <m:dPr>
                            <m:ctrlPr>
                              <a:rPr lang="en-US" altLang="ja-JP" sz="2000" i="1">
                                <a:latin typeface="Cambria Math" panose="02040503050406030204" pitchFamily="18" charset="0"/>
                              </a:rPr>
                            </m:ctrlPr>
                          </m:dPr>
                          <m:e>
                            <m:r>
                              <a:rPr lang="en-US" altLang="ja-JP" sz="2000" i="1">
                                <a:latin typeface="Cambria Math" panose="02040503050406030204" pitchFamily="18" charset="0"/>
                              </a:rPr>
                              <m:t>𝑥</m:t>
                            </m:r>
                            <m:r>
                              <a:rPr lang="en-US" altLang="ja-JP" sz="2000" i="1">
                                <a:latin typeface="Cambria Math" panose="02040503050406030204" pitchFamily="18" charset="0"/>
                              </a:rPr>
                              <m:t>,</m:t>
                            </m:r>
                            <m:r>
                              <a:rPr lang="en-US" altLang="ja-JP" sz="2000" i="1">
                                <a:latin typeface="Cambria Math" panose="02040503050406030204" pitchFamily="18" charset="0"/>
                              </a:rPr>
                              <m:t>𝑦</m:t>
                            </m:r>
                            <m:r>
                              <a:rPr lang="en-US" altLang="ja-JP" sz="2000" i="1">
                                <a:latin typeface="Cambria Math" panose="02040503050406030204" pitchFamily="18" charset="0"/>
                              </a:rPr>
                              <m:t>,</m:t>
                            </m:r>
                            <m:r>
                              <a:rPr lang="en-US" altLang="ja-JP" sz="2000" i="1">
                                <a:latin typeface="Cambria Math" panose="02040503050406030204" pitchFamily="18" charset="0"/>
                              </a:rPr>
                              <m:t>𝑡</m:t>
                            </m:r>
                          </m:e>
                        </m:d>
                      </m:num>
                      <m:den>
                        <m:r>
                          <a:rPr lang="en-US" altLang="ja-JP" sz="2000" i="1">
                            <a:latin typeface="Cambria Math" panose="02040503050406030204" pitchFamily="18" charset="0"/>
                          </a:rPr>
                          <m:t>𝜕</m:t>
                        </m:r>
                        <m:r>
                          <a:rPr lang="en-US" altLang="ja-JP" sz="2000" i="1">
                            <a:latin typeface="Cambria Math" panose="02040503050406030204" pitchFamily="18" charset="0"/>
                          </a:rPr>
                          <m:t>𝑥</m:t>
                        </m:r>
                      </m:den>
                    </m:f>
                    <m:r>
                      <a:rPr lang="en-US" altLang="ja-JP" sz="2000" b="0" i="1" smtClean="0">
                        <a:latin typeface="Cambria Math" panose="02040503050406030204" pitchFamily="18" charset="0"/>
                      </a:rPr>
                      <m:t> </m:t>
                    </m:r>
                  </m:oMath>
                </a14:m>
                <a:r>
                  <a:rPr lang="ja-JP" altLang="en-US" sz="2000" dirty="0" smtClean="0">
                    <a:latin typeface="Times New Roman" panose="02020603050405020304" pitchFamily="18" charset="0"/>
                    <a:ea typeface="游ゴシック" panose="020B0400000000000000" pitchFamily="50" charset="-128"/>
                    <a:cs typeface="Times New Roman" panose="02020603050405020304" pitchFamily="18" charset="0"/>
                  </a:rPr>
                  <a:t>は、画像</a:t>
                </a:r>
                <a:r>
                  <a:rPr lang="en-US" altLang="ja-JP" sz="2000" i="1" dirty="0" smtClean="0">
                    <a:latin typeface="Times New Roman" panose="02020603050405020304" pitchFamily="18" charset="0"/>
                    <a:ea typeface="游ゴシック" panose="020B0400000000000000" pitchFamily="50" charset="-128"/>
                    <a:cs typeface="Times New Roman" panose="02020603050405020304" pitchFamily="18" charset="0"/>
                  </a:rPr>
                  <a:t>I</a:t>
                </a:r>
                <a:r>
                  <a:rPr lang="ja-JP" altLang="en-US" sz="2000" dirty="0" smtClean="0">
                    <a:latin typeface="Times New Roman" panose="02020603050405020304" pitchFamily="18" charset="0"/>
                    <a:ea typeface="游ゴシック" panose="020B0400000000000000" pitchFamily="50" charset="-128"/>
                    <a:cs typeface="Times New Roman" panose="02020603050405020304" pitchFamily="18" charset="0"/>
                  </a:rPr>
                  <a:t>の </a:t>
                </a:r>
                <a:r>
                  <a:rPr lang="en-US" altLang="ja-JP" sz="2000" dirty="0" smtClean="0">
                    <a:latin typeface="Times New Roman" panose="02020603050405020304" pitchFamily="18" charset="0"/>
                    <a:ea typeface="游ゴシック" panose="020B0400000000000000" pitchFamily="50" charset="-128"/>
                    <a:cs typeface="Times New Roman" panose="02020603050405020304" pitchFamily="18" charset="0"/>
                  </a:rPr>
                  <a:t>(</a:t>
                </a:r>
                <a:r>
                  <a:rPr lang="en-US" altLang="ja-JP" sz="2000" i="1" dirty="0" err="1" smtClean="0">
                    <a:latin typeface="Times New Roman" panose="02020603050405020304" pitchFamily="18" charset="0"/>
                    <a:ea typeface="游ゴシック" panose="020B0400000000000000" pitchFamily="50" charset="-128"/>
                    <a:cs typeface="Times New Roman" panose="02020603050405020304" pitchFamily="18" charset="0"/>
                  </a:rPr>
                  <a:t>x,y</a:t>
                </a:r>
                <a:r>
                  <a:rPr lang="en-US" altLang="ja-JP" sz="2000" dirty="0" smtClean="0">
                    <a:latin typeface="Times New Roman" panose="02020603050405020304" pitchFamily="18" charset="0"/>
                    <a:ea typeface="游ゴシック" panose="020B0400000000000000" pitchFamily="50" charset="-128"/>
                    <a:cs typeface="Times New Roman" panose="02020603050405020304" pitchFamily="18" charset="0"/>
                  </a:rPr>
                  <a:t>)</a:t>
                </a:r>
                <a:r>
                  <a:rPr lang="ja-JP" altLang="en-US" sz="2000" dirty="0" smtClean="0">
                    <a:latin typeface="Times New Roman" panose="02020603050405020304" pitchFamily="18" charset="0"/>
                    <a:ea typeface="游ゴシック" panose="020B0400000000000000" pitchFamily="50" charset="-128"/>
                    <a:cs typeface="Times New Roman" panose="02020603050405020304" pitchFamily="18" charset="0"/>
                  </a:rPr>
                  <a:t>における横方向微分値 </a:t>
                </a:r>
                <a:r>
                  <a:rPr lang="en-US" altLang="ja-JP" sz="2000" dirty="0" smtClean="0">
                    <a:latin typeface="Times New Roman" panose="02020603050405020304" pitchFamily="18" charset="0"/>
                    <a:ea typeface="游ゴシック" panose="020B0400000000000000" pitchFamily="50" charset="-128"/>
                    <a:cs typeface="Times New Roman" panose="02020603050405020304" pitchFamily="18" charset="0"/>
                  </a:rPr>
                  <a:t>(Sobel</a:t>
                </a:r>
                <a:r>
                  <a:rPr lang="ja-JP" altLang="en-US" sz="2000" dirty="0" smtClean="0">
                    <a:latin typeface="Times New Roman" panose="02020603050405020304" pitchFamily="18" charset="0"/>
                    <a:ea typeface="游ゴシック" panose="020B0400000000000000" pitchFamily="50" charset="-128"/>
                    <a:cs typeface="Times New Roman" panose="02020603050405020304" pitchFamily="18" charset="0"/>
                  </a:rPr>
                  <a:t>フィルタでもとまる</a:t>
                </a:r>
                <a:r>
                  <a:rPr lang="en-US" altLang="ja-JP" sz="2000" dirty="0" smtClean="0">
                    <a:latin typeface="Times New Roman" panose="02020603050405020304" pitchFamily="18" charset="0"/>
                    <a:ea typeface="游ゴシック" panose="020B0400000000000000" pitchFamily="50" charset="-128"/>
                    <a:cs typeface="Times New Roman" panose="02020603050405020304" pitchFamily="18" charset="0"/>
                  </a:rPr>
                  <a:t>)</a:t>
                </a:r>
              </a:p>
              <a:p>
                <a:pPr marL="0" indent="0">
                  <a:lnSpc>
                    <a:spcPct val="100000"/>
                  </a:lnSpc>
                  <a:spcBef>
                    <a:spcPts val="600"/>
                  </a:spcBef>
                  <a:spcAft>
                    <a:spcPts val="600"/>
                  </a:spcAft>
                  <a:buNone/>
                </a:pPr>
                <a14:m>
                  <m:oMath xmlns:m="http://schemas.openxmlformats.org/officeDocument/2006/math">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𝐼</m:t>
                        </m:r>
                      </m:e>
                      <m:sub>
                        <m:r>
                          <a:rPr lang="en-US" altLang="ja-JP" sz="2000" b="0" i="1" smtClean="0">
                            <a:latin typeface="Cambria Math" panose="02040503050406030204" pitchFamily="18" charset="0"/>
                          </a:rPr>
                          <m:t>𝑦</m:t>
                        </m:r>
                      </m:sub>
                    </m:sSub>
                    <m:r>
                      <a:rPr lang="en-US" altLang="ja-JP" sz="2000" i="1">
                        <a:latin typeface="Cambria Math" panose="02040503050406030204" pitchFamily="18" charset="0"/>
                      </a:rPr>
                      <m:t>=</m:t>
                    </m:r>
                    <m:f>
                      <m:fPr>
                        <m:ctrlPr>
                          <a:rPr lang="en-US" altLang="ja-JP" sz="2000" i="1">
                            <a:latin typeface="Cambria Math" panose="02040503050406030204" pitchFamily="18" charset="0"/>
                          </a:rPr>
                        </m:ctrlPr>
                      </m:fPr>
                      <m:num>
                        <m:r>
                          <a:rPr lang="en-US" altLang="ja-JP" sz="2000" i="1">
                            <a:latin typeface="Cambria Math" panose="02040503050406030204" pitchFamily="18" charset="0"/>
                          </a:rPr>
                          <m:t>𝜕</m:t>
                        </m:r>
                        <m:r>
                          <a:rPr lang="en-US" altLang="ja-JP" sz="2000" i="1">
                            <a:latin typeface="Cambria Math" panose="02040503050406030204" pitchFamily="18" charset="0"/>
                          </a:rPr>
                          <m:t>𝐼</m:t>
                        </m:r>
                        <m:d>
                          <m:dPr>
                            <m:ctrlPr>
                              <a:rPr lang="en-US" altLang="ja-JP" sz="2000" i="1">
                                <a:latin typeface="Cambria Math" panose="02040503050406030204" pitchFamily="18" charset="0"/>
                              </a:rPr>
                            </m:ctrlPr>
                          </m:dPr>
                          <m:e>
                            <m:r>
                              <a:rPr lang="en-US" altLang="ja-JP" sz="2000" i="1">
                                <a:latin typeface="Cambria Math" panose="02040503050406030204" pitchFamily="18" charset="0"/>
                              </a:rPr>
                              <m:t>𝑥</m:t>
                            </m:r>
                            <m:r>
                              <a:rPr lang="en-US" altLang="ja-JP" sz="2000" i="1">
                                <a:latin typeface="Cambria Math" panose="02040503050406030204" pitchFamily="18" charset="0"/>
                              </a:rPr>
                              <m:t>,</m:t>
                            </m:r>
                            <m:r>
                              <a:rPr lang="en-US" altLang="ja-JP" sz="2000" i="1">
                                <a:latin typeface="Cambria Math" panose="02040503050406030204" pitchFamily="18" charset="0"/>
                              </a:rPr>
                              <m:t>𝑦</m:t>
                            </m:r>
                            <m:r>
                              <a:rPr lang="en-US" altLang="ja-JP" sz="2000" i="1">
                                <a:latin typeface="Cambria Math" panose="02040503050406030204" pitchFamily="18" charset="0"/>
                              </a:rPr>
                              <m:t>,</m:t>
                            </m:r>
                            <m:r>
                              <a:rPr lang="en-US" altLang="ja-JP" sz="2000" i="1">
                                <a:latin typeface="Cambria Math" panose="02040503050406030204" pitchFamily="18" charset="0"/>
                              </a:rPr>
                              <m:t>𝑡</m:t>
                            </m:r>
                          </m:e>
                        </m:d>
                      </m:num>
                      <m:den>
                        <m:r>
                          <a:rPr lang="en-US" altLang="ja-JP" sz="2000" i="1">
                            <a:latin typeface="Cambria Math" panose="02040503050406030204" pitchFamily="18" charset="0"/>
                          </a:rPr>
                          <m:t>𝜕</m:t>
                        </m:r>
                        <m:r>
                          <a:rPr lang="en-US" altLang="ja-JP" sz="2000" b="0" i="1" smtClean="0">
                            <a:latin typeface="Cambria Math" panose="02040503050406030204" pitchFamily="18" charset="0"/>
                          </a:rPr>
                          <m:t>𝑦</m:t>
                        </m:r>
                      </m:den>
                    </m:f>
                    <m:r>
                      <a:rPr lang="en-US" altLang="ja-JP" sz="2000" i="1">
                        <a:latin typeface="Cambria Math" panose="02040503050406030204" pitchFamily="18" charset="0"/>
                      </a:rPr>
                      <m:t> </m:t>
                    </m:r>
                  </m:oMath>
                </a14:m>
                <a:r>
                  <a:rPr lang="ja-JP" altLang="en-US" sz="2000" dirty="0">
                    <a:latin typeface="Times New Roman" panose="02020603050405020304" pitchFamily="18" charset="0"/>
                    <a:ea typeface="游ゴシック" panose="020B0400000000000000" pitchFamily="50" charset="-128"/>
                    <a:cs typeface="Times New Roman" panose="02020603050405020304" pitchFamily="18" charset="0"/>
                  </a:rPr>
                  <a:t>は、画像</a:t>
                </a:r>
                <a:r>
                  <a:rPr lang="en-US" altLang="ja-JP" sz="2000" i="1" dirty="0">
                    <a:latin typeface="Times New Roman" panose="02020603050405020304" pitchFamily="18" charset="0"/>
                    <a:ea typeface="游ゴシック" panose="020B0400000000000000" pitchFamily="50" charset="-128"/>
                    <a:cs typeface="Times New Roman" panose="02020603050405020304" pitchFamily="18" charset="0"/>
                  </a:rPr>
                  <a:t>I</a:t>
                </a:r>
                <a:r>
                  <a:rPr lang="ja-JP" altLang="en-US" sz="2000" dirty="0">
                    <a:latin typeface="Times New Roman" panose="02020603050405020304" pitchFamily="18" charset="0"/>
                    <a:ea typeface="游ゴシック" panose="020B0400000000000000" pitchFamily="50" charset="-128"/>
                    <a:cs typeface="Times New Roman" panose="02020603050405020304" pitchFamily="18" charset="0"/>
                  </a:rPr>
                  <a:t>の </a:t>
                </a:r>
                <a:r>
                  <a:rPr lang="en-US" altLang="ja-JP" sz="2000" dirty="0">
                    <a:latin typeface="Times New Roman" panose="02020603050405020304" pitchFamily="18" charset="0"/>
                    <a:ea typeface="游ゴシック" panose="020B0400000000000000" pitchFamily="50" charset="-128"/>
                    <a:cs typeface="Times New Roman" panose="02020603050405020304" pitchFamily="18" charset="0"/>
                  </a:rPr>
                  <a:t>(</a:t>
                </a:r>
                <a:r>
                  <a:rPr lang="en-US" altLang="ja-JP" sz="2000" i="1" dirty="0" err="1">
                    <a:latin typeface="Times New Roman" panose="02020603050405020304" pitchFamily="18" charset="0"/>
                    <a:ea typeface="游ゴシック" panose="020B0400000000000000" pitchFamily="50" charset="-128"/>
                    <a:cs typeface="Times New Roman" panose="02020603050405020304" pitchFamily="18" charset="0"/>
                  </a:rPr>
                  <a:t>x,y</a:t>
                </a:r>
                <a:r>
                  <a:rPr lang="en-US" altLang="ja-JP" sz="2000" dirty="0">
                    <a:latin typeface="Times New Roman" panose="02020603050405020304" pitchFamily="18" charset="0"/>
                    <a:ea typeface="游ゴシック" panose="020B0400000000000000" pitchFamily="50" charset="-128"/>
                    <a:cs typeface="Times New Roman" panose="02020603050405020304" pitchFamily="18" charset="0"/>
                  </a:rPr>
                  <a:t>)</a:t>
                </a:r>
                <a:r>
                  <a:rPr lang="ja-JP" altLang="en-US" sz="2000" dirty="0">
                    <a:latin typeface="Times New Roman" panose="02020603050405020304" pitchFamily="18" charset="0"/>
                    <a:ea typeface="游ゴシック" panose="020B0400000000000000" pitchFamily="50" charset="-128"/>
                    <a:cs typeface="Times New Roman" panose="02020603050405020304" pitchFamily="18" charset="0"/>
                  </a:rPr>
                  <a:t>に</a:t>
                </a:r>
                <a:r>
                  <a:rPr lang="ja-JP" altLang="en-US" sz="2000" dirty="0" smtClean="0">
                    <a:latin typeface="Times New Roman" panose="02020603050405020304" pitchFamily="18" charset="0"/>
                    <a:ea typeface="游ゴシック" panose="020B0400000000000000" pitchFamily="50" charset="-128"/>
                    <a:cs typeface="Times New Roman" panose="02020603050405020304" pitchFamily="18" charset="0"/>
                  </a:rPr>
                  <a:t>おける縦方向微分値 </a:t>
                </a:r>
                <a:r>
                  <a:rPr lang="en-US" altLang="ja-JP" sz="2000" dirty="0" smtClean="0">
                    <a:latin typeface="Times New Roman" panose="02020603050405020304" pitchFamily="18" charset="0"/>
                    <a:ea typeface="游ゴシック" panose="020B0400000000000000" pitchFamily="50" charset="-128"/>
                    <a:cs typeface="Times New Roman" panose="02020603050405020304" pitchFamily="18" charset="0"/>
                  </a:rPr>
                  <a:t>(Sobel</a:t>
                </a:r>
                <a:r>
                  <a:rPr lang="ja-JP" altLang="en-US" sz="2000" dirty="0" smtClean="0">
                    <a:latin typeface="Times New Roman" panose="02020603050405020304" pitchFamily="18" charset="0"/>
                    <a:ea typeface="游ゴシック" panose="020B0400000000000000" pitchFamily="50" charset="-128"/>
                    <a:cs typeface="Times New Roman" panose="02020603050405020304" pitchFamily="18" charset="0"/>
                  </a:rPr>
                  <a:t>フィルタでもとまる</a:t>
                </a:r>
                <a:r>
                  <a:rPr lang="en-US" altLang="ja-JP" sz="2000" dirty="0" smtClean="0">
                    <a:latin typeface="Times New Roman" panose="02020603050405020304" pitchFamily="18" charset="0"/>
                    <a:ea typeface="游ゴシック" panose="020B0400000000000000" pitchFamily="50" charset="-128"/>
                    <a:cs typeface="Times New Roman" panose="02020603050405020304" pitchFamily="18" charset="0"/>
                  </a:rPr>
                  <a:t>)</a:t>
                </a:r>
                <a:endParaRPr lang="en-US" altLang="ja-JP" sz="2000" dirty="0">
                  <a:latin typeface="Times New Roman" panose="02020603050405020304" pitchFamily="18" charset="0"/>
                  <a:ea typeface="游ゴシック" panose="020B0400000000000000" pitchFamily="50" charset="-128"/>
                  <a:cs typeface="Times New Roman" panose="02020603050405020304" pitchFamily="18" charset="0"/>
                </a:endParaRPr>
              </a:p>
              <a:p>
                <a:pPr marL="0" indent="0">
                  <a:lnSpc>
                    <a:spcPct val="100000"/>
                  </a:lnSpc>
                  <a:spcBef>
                    <a:spcPts val="600"/>
                  </a:spcBef>
                  <a:spcAft>
                    <a:spcPts val="600"/>
                  </a:spcAft>
                  <a:buNone/>
                </a:pPr>
                <a14:m>
                  <m:oMath xmlns:m="http://schemas.openxmlformats.org/officeDocument/2006/math">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𝐼</m:t>
                        </m:r>
                      </m:e>
                      <m:sub>
                        <m:r>
                          <a:rPr lang="en-US" altLang="ja-JP" sz="2000" b="0" i="1" smtClean="0">
                            <a:latin typeface="Cambria Math" panose="02040503050406030204" pitchFamily="18" charset="0"/>
                          </a:rPr>
                          <m:t>𝑡</m:t>
                        </m:r>
                      </m:sub>
                    </m:sSub>
                    <m:r>
                      <a:rPr lang="en-US" altLang="ja-JP" sz="2000" i="1">
                        <a:latin typeface="Cambria Math" panose="02040503050406030204" pitchFamily="18" charset="0"/>
                      </a:rPr>
                      <m:t>=</m:t>
                    </m:r>
                    <m:f>
                      <m:fPr>
                        <m:ctrlPr>
                          <a:rPr lang="en-US" altLang="ja-JP" sz="2000" i="1">
                            <a:latin typeface="Cambria Math" panose="02040503050406030204" pitchFamily="18" charset="0"/>
                          </a:rPr>
                        </m:ctrlPr>
                      </m:fPr>
                      <m:num>
                        <m:r>
                          <a:rPr lang="en-US" altLang="ja-JP" sz="2000" i="1">
                            <a:latin typeface="Cambria Math" panose="02040503050406030204" pitchFamily="18" charset="0"/>
                          </a:rPr>
                          <m:t>𝜕</m:t>
                        </m:r>
                        <m:r>
                          <a:rPr lang="en-US" altLang="ja-JP" sz="2000" i="1">
                            <a:latin typeface="Cambria Math" panose="02040503050406030204" pitchFamily="18" charset="0"/>
                          </a:rPr>
                          <m:t>𝐼</m:t>
                        </m:r>
                        <m:d>
                          <m:dPr>
                            <m:ctrlPr>
                              <a:rPr lang="en-US" altLang="ja-JP" sz="2000" i="1">
                                <a:latin typeface="Cambria Math" panose="02040503050406030204" pitchFamily="18" charset="0"/>
                              </a:rPr>
                            </m:ctrlPr>
                          </m:dPr>
                          <m:e>
                            <m:r>
                              <a:rPr lang="en-US" altLang="ja-JP" sz="2000" i="1">
                                <a:latin typeface="Cambria Math" panose="02040503050406030204" pitchFamily="18" charset="0"/>
                              </a:rPr>
                              <m:t>𝑥</m:t>
                            </m:r>
                            <m:r>
                              <a:rPr lang="en-US" altLang="ja-JP" sz="2000" i="1">
                                <a:latin typeface="Cambria Math" panose="02040503050406030204" pitchFamily="18" charset="0"/>
                              </a:rPr>
                              <m:t>,</m:t>
                            </m:r>
                            <m:r>
                              <a:rPr lang="en-US" altLang="ja-JP" sz="2000" i="1">
                                <a:latin typeface="Cambria Math" panose="02040503050406030204" pitchFamily="18" charset="0"/>
                              </a:rPr>
                              <m:t>𝑦</m:t>
                            </m:r>
                            <m:r>
                              <a:rPr lang="en-US" altLang="ja-JP" sz="2000" i="1">
                                <a:latin typeface="Cambria Math" panose="02040503050406030204" pitchFamily="18" charset="0"/>
                              </a:rPr>
                              <m:t>,</m:t>
                            </m:r>
                            <m:r>
                              <a:rPr lang="en-US" altLang="ja-JP" sz="2000" i="1">
                                <a:latin typeface="Cambria Math" panose="02040503050406030204" pitchFamily="18" charset="0"/>
                              </a:rPr>
                              <m:t>𝑡</m:t>
                            </m:r>
                          </m:e>
                        </m:d>
                      </m:num>
                      <m:den>
                        <m:r>
                          <a:rPr lang="en-US" altLang="ja-JP" sz="2000" i="1">
                            <a:latin typeface="Cambria Math" panose="02040503050406030204" pitchFamily="18" charset="0"/>
                          </a:rPr>
                          <m:t>𝜕</m:t>
                        </m:r>
                        <m:r>
                          <a:rPr lang="en-US" altLang="ja-JP" sz="2000" i="1">
                            <a:latin typeface="Cambria Math" panose="02040503050406030204" pitchFamily="18" charset="0"/>
                          </a:rPr>
                          <m:t>𝑡</m:t>
                        </m:r>
                      </m:den>
                    </m:f>
                  </m:oMath>
                </a14:m>
                <a:r>
                  <a:rPr lang="ja-JP" altLang="en-US" sz="2000" dirty="0">
                    <a:latin typeface="Times New Roman" panose="02020603050405020304" pitchFamily="18" charset="0"/>
                    <a:ea typeface="游ゴシック" panose="020B0400000000000000" pitchFamily="50" charset="-128"/>
                    <a:cs typeface="Times New Roman" panose="02020603050405020304" pitchFamily="18" charset="0"/>
                  </a:rPr>
                  <a:t>画像</a:t>
                </a:r>
                <a:r>
                  <a:rPr lang="en-US" altLang="ja-JP" sz="2000" i="1" dirty="0">
                    <a:latin typeface="Times New Roman" panose="02020603050405020304" pitchFamily="18" charset="0"/>
                    <a:ea typeface="游ゴシック" panose="020B0400000000000000" pitchFamily="50" charset="-128"/>
                    <a:cs typeface="Times New Roman" panose="02020603050405020304" pitchFamily="18" charset="0"/>
                  </a:rPr>
                  <a:t>I</a:t>
                </a:r>
                <a:r>
                  <a:rPr lang="ja-JP" altLang="en-US" sz="2000" dirty="0">
                    <a:latin typeface="Times New Roman" panose="02020603050405020304" pitchFamily="18" charset="0"/>
                    <a:ea typeface="游ゴシック" panose="020B0400000000000000" pitchFamily="50" charset="-128"/>
                    <a:cs typeface="Times New Roman" panose="02020603050405020304" pitchFamily="18" charset="0"/>
                  </a:rPr>
                  <a:t>の </a:t>
                </a:r>
                <a:r>
                  <a:rPr lang="en-US" altLang="ja-JP" sz="2000" dirty="0">
                    <a:latin typeface="Times New Roman" panose="02020603050405020304" pitchFamily="18" charset="0"/>
                    <a:ea typeface="游ゴシック" panose="020B0400000000000000" pitchFamily="50" charset="-128"/>
                    <a:cs typeface="Times New Roman" panose="02020603050405020304" pitchFamily="18" charset="0"/>
                  </a:rPr>
                  <a:t>(</a:t>
                </a:r>
                <a:r>
                  <a:rPr lang="en-US" altLang="ja-JP" sz="2000" i="1" dirty="0">
                    <a:latin typeface="Times New Roman" panose="02020603050405020304" pitchFamily="18" charset="0"/>
                    <a:ea typeface="游ゴシック" panose="020B0400000000000000" pitchFamily="50" charset="-128"/>
                    <a:cs typeface="Times New Roman" panose="02020603050405020304" pitchFamily="18" charset="0"/>
                  </a:rPr>
                  <a:t>x,y</a:t>
                </a:r>
                <a:r>
                  <a:rPr lang="en-US" altLang="ja-JP" sz="2000" dirty="0">
                    <a:latin typeface="Times New Roman" panose="02020603050405020304" pitchFamily="18" charset="0"/>
                    <a:ea typeface="游ゴシック" panose="020B0400000000000000" pitchFamily="50" charset="-128"/>
                    <a:cs typeface="Times New Roman" panose="02020603050405020304" pitchFamily="18" charset="0"/>
                  </a:rPr>
                  <a:t>)</a:t>
                </a:r>
                <a:r>
                  <a:rPr lang="ja-JP" altLang="en-US" sz="2000" dirty="0">
                    <a:latin typeface="Times New Roman" panose="02020603050405020304" pitchFamily="18" charset="0"/>
                    <a:ea typeface="游ゴシック" panose="020B0400000000000000" pitchFamily="50" charset="-128"/>
                    <a:cs typeface="Times New Roman" panose="02020603050405020304" pitchFamily="18" charset="0"/>
                  </a:rPr>
                  <a:t>に</a:t>
                </a:r>
                <a:r>
                  <a:rPr lang="ja-JP" altLang="en-US" sz="2000" dirty="0" smtClean="0">
                    <a:latin typeface="Times New Roman" panose="02020603050405020304" pitchFamily="18" charset="0"/>
                    <a:ea typeface="游ゴシック" panose="020B0400000000000000" pitchFamily="50" charset="-128"/>
                    <a:cs typeface="Times New Roman" panose="02020603050405020304" pitchFamily="18" charset="0"/>
                  </a:rPr>
                  <a:t>おける時間方向微分値，</a:t>
                </a:r>
                <a14:m>
                  <m:oMath xmlns:m="http://schemas.openxmlformats.org/officeDocument/2006/math">
                    <m:d>
                      <m:dPr>
                        <m:ctrlPr>
                          <a:rPr lang="en-US" altLang="ja-JP" sz="2000" b="0" i="1" smtClean="0">
                            <a:latin typeface="Cambria Math" panose="02040503050406030204" pitchFamily="18" charset="0"/>
                          </a:rPr>
                        </m:ctrlPr>
                      </m:dPr>
                      <m:e>
                        <m:r>
                          <a:rPr lang="en-US" altLang="ja-JP" sz="2000" i="1">
                            <a:latin typeface="Cambria Math" panose="02040503050406030204" pitchFamily="18" charset="0"/>
                          </a:rPr>
                          <m:t>𝐼</m:t>
                        </m:r>
                        <m:d>
                          <m:dPr>
                            <m:ctrlPr>
                              <a:rPr lang="en-US" altLang="ja-JP" sz="2000" i="1">
                                <a:latin typeface="Cambria Math" panose="02040503050406030204" pitchFamily="18" charset="0"/>
                              </a:rPr>
                            </m:ctrlPr>
                          </m:dPr>
                          <m:e>
                            <m:r>
                              <a:rPr lang="en-US" altLang="ja-JP" sz="2000" i="1">
                                <a:latin typeface="Cambria Math" panose="02040503050406030204" pitchFamily="18" charset="0"/>
                              </a:rPr>
                              <m:t>𝑥</m:t>
                            </m:r>
                            <m:r>
                              <a:rPr lang="en-US" altLang="ja-JP" sz="2000" i="1">
                                <a:latin typeface="Cambria Math" panose="02040503050406030204" pitchFamily="18" charset="0"/>
                              </a:rPr>
                              <m:t>,</m:t>
                            </m:r>
                            <m:r>
                              <a:rPr lang="en-US" altLang="ja-JP" sz="2000" i="1">
                                <a:latin typeface="Cambria Math" panose="02040503050406030204" pitchFamily="18" charset="0"/>
                              </a:rPr>
                              <m:t>𝑦</m:t>
                            </m:r>
                            <m:r>
                              <a:rPr lang="en-US" altLang="ja-JP" sz="2000" i="1">
                                <a:latin typeface="Cambria Math" panose="02040503050406030204" pitchFamily="18" charset="0"/>
                              </a:rPr>
                              <m:t>,</m:t>
                            </m:r>
                            <m:r>
                              <a:rPr lang="en-US" altLang="ja-JP" sz="2000" i="1">
                                <a:latin typeface="Cambria Math" panose="02040503050406030204" pitchFamily="18" charset="0"/>
                              </a:rPr>
                              <m:t>𝑡</m:t>
                            </m:r>
                            <m:r>
                              <a:rPr lang="en-US" altLang="ja-JP" sz="2000" i="1">
                                <a:latin typeface="Cambria Math" panose="02040503050406030204" pitchFamily="18" charset="0"/>
                              </a:rPr>
                              <m:t>+</m:t>
                            </m:r>
                            <m:r>
                              <m:rPr>
                                <m:sty m:val="p"/>
                              </m:rPr>
                              <a:rPr lang="en-US" altLang="ja-JP" sz="2000" i="1">
                                <a:latin typeface="Cambria Math" panose="02040503050406030204" pitchFamily="18" charset="0"/>
                              </a:rPr>
                              <m:t>Δ</m:t>
                            </m:r>
                            <m:r>
                              <a:rPr lang="en-US" altLang="ja-JP" sz="2000" i="1">
                                <a:latin typeface="Cambria Math" panose="02040503050406030204" pitchFamily="18" charset="0"/>
                              </a:rPr>
                              <m:t>𝑡</m:t>
                            </m:r>
                          </m:e>
                        </m:d>
                        <m:r>
                          <a:rPr lang="en-US" altLang="ja-JP" sz="2000" i="1">
                            <a:latin typeface="Cambria Math" panose="02040503050406030204" pitchFamily="18" charset="0"/>
                          </a:rPr>
                          <m:t>−</m:t>
                        </m:r>
                        <m:r>
                          <a:rPr lang="en-US" altLang="ja-JP" sz="2000" i="1">
                            <a:latin typeface="Cambria Math" panose="02040503050406030204" pitchFamily="18" charset="0"/>
                          </a:rPr>
                          <m:t>𝐼</m:t>
                        </m:r>
                        <m:d>
                          <m:dPr>
                            <m:ctrlPr>
                              <a:rPr lang="en-US" altLang="ja-JP" sz="2000" i="1">
                                <a:latin typeface="Cambria Math" panose="02040503050406030204" pitchFamily="18" charset="0"/>
                              </a:rPr>
                            </m:ctrlPr>
                          </m:dPr>
                          <m:e>
                            <m:r>
                              <a:rPr lang="en-US" altLang="ja-JP" sz="2000" i="1">
                                <a:latin typeface="Cambria Math" panose="02040503050406030204" pitchFamily="18" charset="0"/>
                              </a:rPr>
                              <m:t>𝑥</m:t>
                            </m:r>
                            <m:r>
                              <a:rPr lang="en-US" altLang="ja-JP" sz="2000" i="1">
                                <a:latin typeface="Cambria Math" panose="02040503050406030204" pitchFamily="18" charset="0"/>
                              </a:rPr>
                              <m:t>,</m:t>
                            </m:r>
                            <m:r>
                              <a:rPr lang="en-US" altLang="ja-JP" sz="2000" i="1">
                                <a:latin typeface="Cambria Math" panose="02040503050406030204" pitchFamily="18" charset="0"/>
                              </a:rPr>
                              <m:t>𝑦</m:t>
                            </m:r>
                            <m:r>
                              <a:rPr lang="en-US" altLang="ja-JP" sz="2000" i="1">
                                <a:latin typeface="Cambria Math" panose="02040503050406030204" pitchFamily="18" charset="0"/>
                              </a:rPr>
                              <m:t>,</m:t>
                            </m:r>
                            <m:r>
                              <a:rPr lang="en-US" altLang="ja-JP" sz="2000" i="1">
                                <a:latin typeface="Cambria Math" panose="02040503050406030204" pitchFamily="18" charset="0"/>
                              </a:rPr>
                              <m:t>𝑡</m:t>
                            </m:r>
                          </m:e>
                        </m:d>
                      </m:e>
                    </m:d>
                    <m:r>
                      <a:rPr lang="en-US" altLang="ja-JP" sz="2000" b="0" i="1" smtClean="0">
                        <a:latin typeface="Cambria Math" panose="02040503050406030204" pitchFamily="18" charset="0"/>
                      </a:rPr>
                      <m:t>/</m:t>
                    </m:r>
                    <m:r>
                      <m:rPr>
                        <m:sty m:val="p"/>
                      </m:rPr>
                      <a:rPr lang="en-US" altLang="ja-JP" sz="2000" i="1" dirty="0">
                        <a:latin typeface="Cambria Math" panose="02040503050406030204" pitchFamily="18" charset="0"/>
                        <a:ea typeface="游ゴシック" panose="020B0400000000000000" pitchFamily="50" charset="-128"/>
                        <a:cs typeface="Times New Roman" panose="02020603050405020304" pitchFamily="18" charset="0"/>
                      </a:rPr>
                      <m:t>Δ</m:t>
                    </m:r>
                    <m:r>
                      <a:rPr lang="en-US" altLang="ja-JP" sz="2000" b="0" i="1" dirty="0" smtClean="0">
                        <a:latin typeface="Cambria Math" panose="02040503050406030204" pitchFamily="18" charset="0"/>
                        <a:ea typeface="游ゴシック" panose="020B0400000000000000" pitchFamily="50" charset="-128"/>
                        <a:cs typeface="Times New Roman" panose="02020603050405020304" pitchFamily="18" charset="0"/>
                      </a:rPr>
                      <m:t>𝑡</m:t>
                    </m:r>
                  </m:oMath>
                </a14:m>
                <a:r>
                  <a:rPr lang="en-US" altLang="ja-JP" sz="2000" i="1" dirty="0" smtClean="0">
                    <a:latin typeface="Times New Roman" panose="02020603050405020304" pitchFamily="18" charset="0"/>
                    <a:ea typeface="游ゴシック" panose="020B0400000000000000" pitchFamily="50" charset="-128"/>
                    <a:cs typeface="Times New Roman" panose="02020603050405020304" pitchFamily="18" charset="0"/>
                  </a:rPr>
                  <a:t> </a:t>
                </a:r>
                <a:r>
                  <a:rPr lang="ja-JP" altLang="en-US" sz="2000" dirty="0" smtClean="0">
                    <a:latin typeface="Times New Roman" panose="02020603050405020304" pitchFamily="18" charset="0"/>
                    <a:ea typeface="游ゴシック" panose="020B0400000000000000" pitchFamily="50" charset="-128"/>
                    <a:cs typeface="Times New Roman" panose="02020603050405020304" pitchFamily="18" charset="0"/>
                  </a:rPr>
                  <a:t>で計算できる</a:t>
                </a:r>
                <a:r>
                  <a:rPr lang="en-US" altLang="ja-JP" sz="2000" i="1" dirty="0" smtClean="0">
                    <a:latin typeface="Times New Roman" panose="02020603050405020304" pitchFamily="18" charset="0"/>
                    <a:ea typeface="游ゴシック" panose="020B0400000000000000" pitchFamily="50" charset="-128"/>
                    <a:cs typeface="Times New Roman" panose="02020603050405020304" pitchFamily="18" charset="0"/>
                  </a:rPr>
                  <a:t> </a:t>
                </a:r>
              </a:p>
              <a:p>
                <a:pPr>
                  <a:lnSpc>
                    <a:spcPct val="100000"/>
                  </a:lnSpc>
                  <a:spcBef>
                    <a:spcPts val="600"/>
                  </a:spcBef>
                  <a:spcAft>
                    <a:spcPts val="600"/>
                  </a:spcAft>
                </a:pPr>
                <a:endParaRPr lang="en-US" altLang="ja-JP" sz="2000" dirty="0" smtClean="0">
                  <a:latin typeface="Times New Roman" panose="02020603050405020304" pitchFamily="18" charset="0"/>
                  <a:ea typeface="游ゴシック" panose="020B0400000000000000" pitchFamily="50" charset="-128"/>
                  <a:cs typeface="Times New Roman" panose="02020603050405020304" pitchFamily="18" charset="0"/>
                </a:endParaRPr>
              </a:p>
              <a:p>
                <a:pPr>
                  <a:lnSpc>
                    <a:spcPct val="100000"/>
                  </a:lnSpc>
                  <a:spcBef>
                    <a:spcPts val="600"/>
                  </a:spcBef>
                  <a:spcAft>
                    <a:spcPts val="600"/>
                  </a:spcAft>
                </a:pPr>
                <a:r>
                  <a:rPr lang="ja-JP" altLang="en-US" sz="2000" dirty="0" smtClean="0">
                    <a:latin typeface="Times New Roman" panose="02020603050405020304" pitchFamily="18" charset="0"/>
                    <a:ea typeface="游ゴシック" panose="020B0400000000000000" pitchFamily="50" charset="-128"/>
                    <a:cs typeface="Times New Roman" panose="02020603050405020304" pitchFamily="18" charset="0"/>
                  </a:rPr>
                  <a:t>求めたい</a:t>
                </a:r>
                <a:r>
                  <a:rPr lang="ja-JP" altLang="en-US" sz="2000" dirty="0">
                    <a:latin typeface="Times New Roman" panose="02020603050405020304" pitchFamily="18" charset="0"/>
                    <a:ea typeface="游ゴシック" panose="020B0400000000000000" pitchFamily="50" charset="-128"/>
                    <a:cs typeface="Times New Roman" panose="02020603050405020304" pitchFamily="18" charset="0"/>
                  </a:rPr>
                  <a:t>の</a:t>
                </a:r>
                <a:r>
                  <a:rPr lang="ja-JP" altLang="en-US" sz="2000" dirty="0" smtClean="0">
                    <a:latin typeface="Times New Roman" panose="02020603050405020304" pitchFamily="18" charset="0"/>
                    <a:ea typeface="游ゴシック" panose="020B0400000000000000" pitchFamily="50" charset="-128"/>
                    <a:cs typeface="Times New Roman" panose="02020603050405020304" pitchFamily="18" charset="0"/>
                  </a:rPr>
                  <a:t>は、追跡したい画素 </a:t>
                </a:r>
                <a:r>
                  <a:rPr lang="en-US" altLang="ja-JP" sz="2000" dirty="0" smtClean="0">
                    <a:latin typeface="Times New Roman" panose="02020603050405020304" pitchFamily="18" charset="0"/>
                    <a:ea typeface="游ゴシック" panose="020B0400000000000000" pitchFamily="50" charset="-128"/>
                    <a:cs typeface="Times New Roman" panose="02020603050405020304" pitchFamily="18" charset="0"/>
                  </a:rPr>
                  <a:t>(</a:t>
                </a:r>
                <a:r>
                  <a:rPr lang="en-US" altLang="ja-JP" sz="2000" i="1" dirty="0" err="1" smtClean="0">
                    <a:latin typeface="Times New Roman" panose="02020603050405020304" pitchFamily="18" charset="0"/>
                    <a:ea typeface="游ゴシック" panose="020B0400000000000000" pitchFamily="50" charset="-128"/>
                    <a:cs typeface="Times New Roman" panose="02020603050405020304" pitchFamily="18" charset="0"/>
                  </a:rPr>
                  <a:t>x,y</a:t>
                </a:r>
                <a:r>
                  <a:rPr lang="en-US" altLang="ja-JP" sz="2000" dirty="0" smtClean="0">
                    <a:latin typeface="Times New Roman" panose="02020603050405020304" pitchFamily="18" charset="0"/>
                    <a:ea typeface="游ゴシック" panose="020B0400000000000000" pitchFamily="50" charset="-128"/>
                    <a:cs typeface="Times New Roman" panose="02020603050405020304" pitchFamily="18" charset="0"/>
                  </a:rPr>
                  <a:t>)</a:t>
                </a:r>
                <a:r>
                  <a:rPr lang="ja-JP" altLang="en-US" sz="2000" dirty="0" smtClean="0">
                    <a:latin typeface="Times New Roman" panose="02020603050405020304" pitchFamily="18" charset="0"/>
                    <a:ea typeface="游ゴシック" panose="020B0400000000000000" pitchFamily="50" charset="-128"/>
                    <a:cs typeface="Times New Roman" panose="02020603050405020304" pitchFamily="18" charset="0"/>
                  </a:rPr>
                  <a:t>の速度ベクトル（</a:t>
                </a:r>
                <a:r>
                  <a:rPr lang="en-US" altLang="ja-JP" sz="2000" i="1" dirty="0">
                    <a:latin typeface="Times New Roman" panose="02020603050405020304" pitchFamily="18" charset="0"/>
                    <a:ea typeface="游ゴシック" panose="020B0400000000000000" pitchFamily="50" charset="-128"/>
                    <a:cs typeface="Times New Roman" panose="02020603050405020304" pitchFamily="18" charset="0"/>
                  </a:rPr>
                  <a:t> u, v </a:t>
                </a:r>
                <a:r>
                  <a:rPr lang="ja-JP" altLang="en-US" sz="2000" dirty="0" smtClean="0">
                    <a:latin typeface="Times New Roman" panose="02020603050405020304" pitchFamily="18" charset="0"/>
                    <a:ea typeface="游ゴシック" panose="020B0400000000000000" pitchFamily="50" charset="-128"/>
                    <a:cs typeface="Times New Roman" panose="02020603050405020304" pitchFamily="18" charset="0"/>
                  </a:rPr>
                  <a:t>）</a:t>
                </a:r>
                <a:endParaRPr lang="en-US" altLang="ja-JP" sz="2000" i="1" dirty="0" smtClean="0">
                  <a:latin typeface="Times New Roman" panose="02020603050405020304" pitchFamily="18" charset="0"/>
                  <a:ea typeface="游ゴシック" panose="020B0400000000000000" pitchFamily="50" charset="-128"/>
                  <a:cs typeface="Times New Roman" panose="02020603050405020304" pitchFamily="18" charset="0"/>
                </a:endParaRPr>
              </a:p>
              <a:p>
                <a:pPr>
                  <a:lnSpc>
                    <a:spcPct val="100000"/>
                  </a:lnSpc>
                  <a:spcBef>
                    <a:spcPts val="600"/>
                  </a:spcBef>
                  <a:spcAft>
                    <a:spcPts val="600"/>
                  </a:spcAft>
                </a:pPr>
                <a:r>
                  <a:rPr lang="ja-JP" altLang="en-US" sz="2000" dirty="0" smtClean="0">
                    <a:latin typeface="Times New Roman" panose="02020603050405020304" pitchFamily="18" charset="0"/>
                    <a:ea typeface="游ゴシック" panose="020B0400000000000000" pitchFamily="50" charset="-128"/>
                    <a:cs typeface="Times New Roman" panose="02020603050405020304" pitchFamily="18" charset="0"/>
                  </a:rPr>
                  <a:t>未知変数</a:t>
                </a:r>
                <a:r>
                  <a:rPr lang="en-US" altLang="ja-JP" sz="2000" dirty="0" smtClean="0">
                    <a:latin typeface="Times New Roman" panose="02020603050405020304" pitchFamily="18" charset="0"/>
                    <a:ea typeface="游ゴシック" panose="020B0400000000000000" pitchFamily="50" charset="-128"/>
                    <a:cs typeface="Times New Roman" panose="02020603050405020304" pitchFamily="18" charset="0"/>
                  </a:rPr>
                  <a:t>2</a:t>
                </a:r>
                <a:r>
                  <a:rPr lang="ja-JP" altLang="en-US" sz="2000" dirty="0" smtClean="0">
                    <a:latin typeface="Times New Roman" panose="02020603050405020304" pitchFamily="18" charset="0"/>
                    <a:ea typeface="游ゴシック" panose="020B0400000000000000" pitchFamily="50" charset="-128"/>
                    <a:cs typeface="Times New Roman" panose="02020603050405020304" pitchFamily="18" charset="0"/>
                  </a:rPr>
                  <a:t>個、方程式</a:t>
                </a:r>
                <a:r>
                  <a:rPr lang="en-US" altLang="ja-JP" sz="2000" dirty="0" smtClean="0">
                    <a:latin typeface="Times New Roman" panose="02020603050405020304" pitchFamily="18" charset="0"/>
                    <a:ea typeface="游ゴシック" panose="020B0400000000000000" pitchFamily="50" charset="-128"/>
                    <a:cs typeface="Times New Roman" panose="02020603050405020304" pitchFamily="18" charset="0"/>
                  </a:rPr>
                  <a:t>1</a:t>
                </a:r>
                <a:r>
                  <a:rPr lang="ja-JP" altLang="en-US" sz="2000" dirty="0" smtClean="0">
                    <a:latin typeface="Times New Roman" panose="02020603050405020304" pitchFamily="18" charset="0"/>
                    <a:ea typeface="游ゴシック" panose="020B0400000000000000" pitchFamily="50" charset="-128"/>
                    <a:cs typeface="Times New Roman" panose="02020603050405020304" pitchFamily="18" charset="0"/>
                  </a:rPr>
                  <a:t>本なので</a:t>
                </a:r>
                <a:r>
                  <a:rPr lang="ja-JP" altLang="en-US" sz="2000" dirty="0">
                    <a:latin typeface="Times New Roman" panose="02020603050405020304" pitchFamily="18" charset="0"/>
                    <a:ea typeface="游ゴシック" panose="020B0400000000000000" pitchFamily="50" charset="-128"/>
                    <a:cs typeface="Times New Roman" panose="02020603050405020304" pitchFamily="18" charset="0"/>
                  </a:rPr>
                  <a:t>この問題</a:t>
                </a:r>
                <a:r>
                  <a:rPr lang="ja-JP" altLang="en-US" sz="2000" dirty="0" smtClean="0">
                    <a:latin typeface="Times New Roman" panose="02020603050405020304" pitchFamily="18" charset="0"/>
                    <a:ea typeface="游ゴシック" panose="020B0400000000000000" pitchFamily="50" charset="-128"/>
                    <a:cs typeface="Times New Roman" panose="02020603050405020304" pitchFamily="18" charset="0"/>
                  </a:rPr>
                  <a:t>は解けない（不定）</a:t>
                </a:r>
                <a:endParaRPr lang="en-US" altLang="ja-JP" sz="2000" dirty="0" smtClean="0">
                  <a:latin typeface="Times New Roman" panose="02020603050405020304" pitchFamily="18" charset="0"/>
                  <a:ea typeface="游ゴシック" panose="020B0400000000000000" pitchFamily="50" charset="-128"/>
                  <a:cs typeface="Times New Roman" panose="02020603050405020304" pitchFamily="18" charset="0"/>
                </a:endParaRPr>
              </a:p>
            </p:txBody>
          </p:sp>
        </mc:Choice>
        <mc:Fallback xmlns="">
          <p:sp>
            <p:nvSpPr>
              <p:cNvPr id="15" name="コンテンツ プレースホルダー 2"/>
              <p:cNvSpPr txBox="1">
                <a:spLocks noRot="1" noChangeAspect="1" noMove="1" noResize="1" noEditPoints="1" noAdjustHandles="1" noChangeArrowheads="1" noChangeShapeType="1" noTextEdit="1"/>
              </p:cNvSpPr>
              <p:nvPr/>
            </p:nvSpPr>
            <p:spPr>
              <a:xfrm>
                <a:off x="852784" y="2585090"/>
                <a:ext cx="11141096" cy="4057010"/>
              </a:xfrm>
              <a:prstGeom prst="rect">
                <a:avLst/>
              </a:prstGeom>
              <a:blipFill>
                <a:blip r:embed="rId3"/>
                <a:stretch>
                  <a:fillRect l="-766" t="-1201"/>
                </a:stretch>
              </a:blipFill>
            </p:spPr>
            <p:txBody>
              <a:bodyPr/>
              <a:lstStyle/>
              <a:p>
                <a:r>
                  <a:rPr lang="ja-JP" altLang="en-US">
                    <a:noFill/>
                  </a:rPr>
                  <a:t> </a:t>
                </a:r>
              </a:p>
            </p:txBody>
          </p:sp>
        </mc:Fallback>
      </mc:AlternateContent>
      <p:grpSp>
        <p:nvGrpSpPr>
          <p:cNvPr id="46" name="グループ化 45"/>
          <p:cNvGrpSpPr/>
          <p:nvPr/>
        </p:nvGrpSpPr>
        <p:grpSpPr>
          <a:xfrm>
            <a:off x="7261852" y="677398"/>
            <a:ext cx="4446110" cy="1734637"/>
            <a:chOff x="2629229" y="3845010"/>
            <a:chExt cx="6815054" cy="2658873"/>
          </a:xfrm>
        </p:grpSpPr>
        <p:grpSp>
          <p:nvGrpSpPr>
            <p:cNvPr id="47" name="グループ化 46"/>
            <p:cNvGrpSpPr/>
            <p:nvPr/>
          </p:nvGrpSpPr>
          <p:grpSpPr>
            <a:xfrm>
              <a:off x="6405563" y="3845010"/>
              <a:ext cx="2964316" cy="2658873"/>
              <a:chOff x="10006684" y="622006"/>
              <a:chExt cx="1427205" cy="1280146"/>
            </a:xfrm>
          </p:grpSpPr>
          <p:sp>
            <p:nvSpPr>
              <p:cNvPr id="58" name="正方形/長方形 57"/>
              <p:cNvSpPr/>
              <p:nvPr/>
            </p:nvSpPr>
            <p:spPr>
              <a:xfrm>
                <a:off x="10006684" y="622006"/>
                <a:ext cx="1427205" cy="1280146"/>
              </a:xfrm>
              <a:prstGeom prst="rect">
                <a:avLst/>
              </a:prstGeom>
              <a:solidFill>
                <a:schemeClr val="bg1">
                  <a:lumMod val="85000"/>
                  <a:alpha val="2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正方形/長方形 58"/>
              <p:cNvSpPr/>
              <p:nvPr/>
            </p:nvSpPr>
            <p:spPr>
              <a:xfrm>
                <a:off x="10559141" y="1247047"/>
                <a:ext cx="423089" cy="1492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p:cNvSpPr/>
              <p:nvPr/>
            </p:nvSpPr>
            <p:spPr>
              <a:xfrm>
                <a:off x="10664610" y="1139857"/>
                <a:ext cx="206376" cy="15275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8" name="グループ化 47"/>
            <p:cNvGrpSpPr/>
            <p:nvPr/>
          </p:nvGrpSpPr>
          <p:grpSpPr>
            <a:xfrm>
              <a:off x="2629229" y="3845010"/>
              <a:ext cx="2964316" cy="2658873"/>
              <a:chOff x="1863523" y="4048451"/>
              <a:chExt cx="2581176" cy="2315212"/>
            </a:xfrm>
          </p:grpSpPr>
          <p:sp>
            <p:nvSpPr>
              <p:cNvPr id="55" name="正方形/長方形 54"/>
              <p:cNvSpPr/>
              <p:nvPr/>
            </p:nvSpPr>
            <p:spPr>
              <a:xfrm>
                <a:off x="1863523" y="4048451"/>
                <a:ext cx="2581176" cy="2315212"/>
              </a:xfrm>
              <a:prstGeom prst="rect">
                <a:avLst/>
              </a:prstGeom>
              <a:solidFill>
                <a:schemeClr val="bg1">
                  <a:lumMod val="85000"/>
                  <a:alpha val="2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正方形/長方形 55"/>
              <p:cNvSpPr/>
              <p:nvPr/>
            </p:nvSpPr>
            <p:spPr>
              <a:xfrm>
                <a:off x="2368339" y="5705588"/>
                <a:ext cx="765179" cy="26997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正方形/長方形 56"/>
              <p:cNvSpPr/>
              <p:nvPr/>
            </p:nvSpPr>
            <p:spPr>
              <a:xfrm>
                <a:off x="2559085" y="5511731"/>
                <a:ext cx="373242" cy="27626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mc:AlternateContent xmlns:mc="http://schemas.openxmlformats.org/markup-compatibility/2006" xmlns:a14="http://schemas.microsoft.com/office/drawing/2010/main">
          <mc:Choice Requires="a14">
            <p:sp>
              <p:nvSpPr>
                <p:cNvPr id="49" name="正方形/長方形 48"/>
                <p:cNvSpPr/>
                <p:nvPr/>
              </p:nvSpPr>
              <p:spPr>
                <a:xfrm>
                  <a:off x="3662363" y="4611989"/>
                  <a:ext cx="77995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altLang="ja-JP" b="0" i="1" smtClean="0">
                                <a:latin typeface="Cambria Math" panose="02040503050406030204" pitchFamily="18" charset="0"/>
                              </a:rPr>
                            </m:ctrlPr>
                          </m:dPr>
                          <m:e>
                            <m:r>
                              <a:rPr lang="en-US" altLang="ja-JP" i="1">
                                <a:latin typeface="Cambria Math" panose="02040503050406030204" pitchFamily="18" charset="0"/>
                              </a:rPr>
                              <m:t>𝑥</m:t>
                            </m:r>
                            <m:r>
                              <a:rPr lang="en-US" altLang="ja-JP" i="1">
                                <a:latin typeface="Cambria Math" panose="02040503050406030204" pitchFamily="18" charset="0"/>
                              </a:rPr>
                              <m:t>,</m:t>
                            </m:r>
                            <m:r>
                              <a:rPr lang="en-US" altLang="ja-JP" i="1">
                                <a:latin typeface="Cambria Math" panose="02040503050406030204" pitchFamily="18" charset="0"/>
                              </a:rPr>
                              <m:t>𝑦</m:t>
                            </m:r>
                          </m:e>
                        </m:d>
                      </m:oMath>
                    </m:oMathPara>
                  </a14:m>
                  <a:endParaRPr lang="ja-JP" altLang="en-US" dirty="0"/>
                </a:p>
              </p:txBody>
            </p:sp>
          </mc:Choice>
          <mc:Fallback xmlns="">
            <p:sp>
              <p:nvSpPr>
                <p:cNvPr id="49" name="正方形/長方形 48"/>
                <p:cNvSpPr>
                  <a:spLocks noRot="1" noChangeAspect="1" noMove="1" noResize="1" noEditPoints="1" noAdjustHandles="1" noChangeArrowheads="1" noChangeShapeType="1" noTextEdit="1"/>
                </p:cNvSpPr>
                <p:nvPr/>
              </p:nvSpPr>
              <p:spPr>
                <a:xfrm>
                  <a:off x="3662363" y="4611989"/>
                  <a:ext cx="779957" cy="369332"/>
                </a:xfrm>
                <a:prstGeom prst="rect">
                  <a:avLst/>
                </a:prstGeom>
                <a:blipFill>
                  <a:blip r:embed="rId4"/>
                  <a:stretch>
                    <a:fillRect r="-21687" b="-625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0" name="正方形/長方形 49"/>
                <p:cNvSpPr/>
                <p:nvPr/>
              </p:nvSpPr>
              <p:spPr>
                <a:xfrm>
                  <a:off x="7572937" y="4020734"/>
                  <a:ext cx="187134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altLang="ja-JP" b="0" i="1" smtClean="0">
                                <a:latin typeface="Cambria Math" panose="02040503050406030204" pitchFamily="18" charset="0"/>
                              </a:rPr>
                            </m:ctrlPr>
                          </m:dPr>
                          <m:e>
                            <m:r>
                              <a:rPr lang="en-US" altLang="ja-JP" i="1">
                                <a:latin typeface="Cambria Math" panose="02040503050406030204" pitchFamily="18" charset="0"/>
                              </a:rPr>
                              <m:t>𝑥</m:t>
                            </m:r>
                            <m:r>
                              <a:rPr lang="en-US" altLang="ja-JP" b="0" i="1" smtClean="0">
                                <a:latin typeface="Cambria Math" panose="02040503050406030204" pitchFamily="18" charset="0"/>
                              </a:rPr>
                              <m:t>+</m:t>
                            </m:r>
                            <m:r>
                              <m:rPr>
                                <m:sty m:val="p"/>
                              </m:rPr>
                              <a:rPr lang="en-US" altLang="ja-JP" i="1">
                                <a:latin typeface="Cambria Math" panose="02040503050406030204" pitchFamily="18" charset="0"/>
                              </a:rPr>
                              <m:t>Δ</m:t>
                            </m:r>
                            <m:r>
                              <a:rPr lang="en-US" altLang="ja-JP" b="0" i="1" smtClean="0">
                                <a:latin typeface="Cambria Math" panose="02040503050406030204" pitchFamily="18" charset="0"/>
                              </a:rPr>
                              <m:t>𝑥</m:t>
                            </m:r>
                            <m:r>
                              <a:rPr lang="en-US" altLang="ja-JP" i="1">
                                <a:latin typeface="Cambria Math" panose="02040503050406030204" pitchFamily="18" charset="0"/>
                              </a:rPr>
                              <m:t>,</m:t>
                            </m:r>
                            <m:r>
                              <a:rPr lang="en-US" altLang="ja-JP" i="1">
                                <a:latin typeface="Cambria Math" panose="02040503050406030204" pitchFamily="18" charset="0"/>
                              </a:rPr>
                              <m:t>𝑦</m:t>
                            </m:r>
                            <m:r>
                              <a:rPr lang="en-US" altLang="ja-JP" i="1">
                                <a:latin typeface="Cambria Math" panose="02040503050406030204" pitchFamily="18" charset="0"/>
                              </a:rPr>
                              <m:t>+</m:t>
                            </m:r>
                            <m:r>
                              <m:rPr>
                                <m:sty m:val="p"/>
                              </m:rPr>
                              <a:rPr lang="en-US" altLang="ja-JP" i="1">
                                <a:latin typeface="Cambria Math" panose="02040503050406030204" pitchFamily="18" charset="0"/>
                              </a:rPr>
                              <m:t>Δ</m:t>
                            </m:r>
                            <m:r>
                              <a:rPr lang="en-US" altLang="ja-JP" b="0" i="1" smtClean="0">
                                <a:latin typeface="Cambria Math" panose="02040503050406030204" pitchFamily="18" charset="0"/>
                              </a:rPr>
                              <m:t>𝑦</m:t>
                            </m:r>
                          </m:e>
                        </m:d>
                      </m:oMath>
                    </m:oMathPara>
                  </a14:m>
                  <a:endParaRPr lang="ja-JP" altLang="en-US" dirty="0"/>
                </a:p>
              </p:txBody>
            </p:sp>
          </mc:Choice>
          <mc:Fallback xmlns="">
            <p:sp>
              <p:nvSpPr>
                <p:cNvPr id="50" name="正方形/長方形 49"/>
                <p:cNvSpPr>
                  <a:spLocks noRot="1" noChangeAspect="1" noMove="1" noResize="1" noEditPoints="1" noAdjustHandles="1" noChangeArrowheads="1" noChangeShapeType="1" noTextEdit="1"/>
                </p:cNvSpPr>
                <p:nvPr/>
              </p:nvSpPr>
              <p:spPr>
                <a:xfrm>
                  <a:off x="7572937" y="4020734"/>
                  <a:ext cx="1871346" cy="369332"/>
                </a:xfrm>
                <a:prstGeom prst="rect">
                  <a:avLst/>
                </a:prstGeom>
                <a:blipFill>
                  <a:blip r:embed="rId5"/>
                  <a:stretch>
                    <a:fillRect r="-38806" b="-64103"/>
                  </a:stretch>
                </a:blipFill>
              </p:spPr>
              <p:txBody>
                <a:bodyPr/>
                <a:lstStyle/>
                <a:p>
                  <a:r>
                    <a:rPr lang="ja-JP" altLang="en-US">
                      <a:noFill/>
                    </a:rPr>
                    <a:t> </a:t>
                  </a:r>
                </a:p>
              </p:txBody>
            </p:sp>
          </mc:Fallback>
        </mc:AlternateContent>
        <p:sp>
          <p:nvSpPr>
            <p:cNvPr id="51" name="楕円 50"/>
            <p:cNvSpPr/>
            <p:nvPr/>
          </p:nvSpPr>
          <p:spPr>
            <a:xfrm>
              <a:off x="3669999" y="5681451"/>
              <a:ext cx="133350" cy="13335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楕円 51"/>
            <p:cNvSpPr/>
            <p:nvPr/>
          </p:nvSpPr>
          <p:spPr>
            <a:xfrm>
              <a:off x="8014041" y="5090010"/>
              <a:ext cx="133350" cy="13335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3" name="直線コネクタ 52"/>
            <p:cNvCxnSpPr>
              <a:endCxn id="51" idx="0"/>
            </p:cNvCxnSpPr>
            <p:nvPr/>
          </p:nvCxnSpPr>
          <p:spPr>
            <a:xfrm flipH="1">
              <a:off x="3736674" y="4938625"/>
              <a:ext cx="187626" cy="742826"/>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p:nvCxnSpPr>
          <p:spPr>
            <a:xfrm flipH="1">
              <a:off x="8093416" y="4332685"/>
              <a:ext cx="187626" cy="742826"/>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1251161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p:cNvSpPr/>
          <p:nvPr/>
        </p:nvSpPr>
        <p:spPr>
          <a:xfrm>
            <a:off x="631804" y="3810960"/>
            <a:ext cx="4384333" cy="197588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spcAft>
                <a:spcPts val="600"/>
              </a:spcAft>
            </a:pPr>
            <a:endParaRPr lang="en-US" altLang="ja-JP" sz="3600" dirty="0">
              <a:solidFill>
                <a:schemeClr val="tx1"/>
              </a:solidFill>
              <a:latin typeface="游ゴシック" panose="020B0400000000000000" pitchFamily="50" charset="-128"/>
            </a:endParaRPr>
          </a:p>
        </p:txBody>
      </p:sp>
      <p:sp>
        <p:nvSpPr>
          <p:cNvPr id="2" name="タイトル 1"/>
          <p:cNvSpPr>
            <a:spLocks noGrp="1"/>
          </p:cNvSpPr>
          <p:nvPr>
            <p:ph type="title"/>
          </p:nvPr>
        </p:nvSpPr>
        <p:spPr>
          <a:xfrm>
            <a:off x="457199" y="412192"/>
            <a:ext cx="11473211" cy="733270"/>
          </a:xfrm>
        </p:spPr>
        <p:txBody>
          <a:bodyPr/>
          <a:lstStyle/>
          <a:p>
            <a:r>
              <a:rPr lang="en-US" altLang="ja-JP" dirty="0" smtClean="0"/>
              <a:t>Lucas-</a:t>
            </a:r>
            <a:r>
              <a:rPr lang="en-US" altLang="ja-JP" dirty="0" err="1" smtClean="0"/>
              <a:t>Kanade</a:t>
            </a:r>
            <a:r>
              <a:rPr lang="ja-JP" altLang="en-US" dirty="0" smtClean="0"/>
              <a:t>法 </a:t>
            </a:r>
            <a:r>
              <a:rPr lang="en-US" altLang="ja-JP" dirty="0" smtClean="0"/>
              <a:t>4</a:t>
            </a:r>
            <a:endParaRPr kumimoji="1" lang="ja-JP" altLang="en-US" dirty="0"/>
          </a:p>
        </p:txBody>
      </p:sp>
      <mc:AlternateContent xmlns:mc="http://schemas.openxmlformats.org/markup-compatibility/2006" xmlns:a14="http://schemas.microsoft.com/office/drawing/2010/main">
        <mc:Choice Requires="a14">
          <p:sp>
            <p:nvSpPr>
              <p:cNvPr id="15" name="コンテンツ プレースホルダー 2"/>
              <p:cNvSpPr txBox="1">
                <a:spLocks/>
              </p:cNvSpPr>
              <p:nvPr/>
            </p:nvSpPr>
            <p:spPr>
              <a:xfrm>
                <a:off x="457199" y="1316446"/>
                <a:ext cx="8449456" cy="62600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600"/>
                  </a:spcBef>
                  <a:spcAft>
                    <a:spcPts val="600"/>
                  </a:spcAft>
                  <a:buNone/>
                </a:pPr>
                <a:r>
                  <a:rPr lang="ja-JP" altLang="en-US" sz="2400" b="1" dirty="0" smtClean="0">
                    <a:latin typeface="Times New Roman" panose="02020603050405020304" pitchFamily="18" charset="0"/>
                    <a:ea typeface="游ゴシック" panose="020B0400000000000000" pitchFamily="50" charset="-128"/>
                    <a:cs typeface="Times New Roman" panose="02020603050405020304" pitchFamily="18" charset="0"/>
                  </a:rPr>
                  <a:t>仮定</a:t>
                </a:r>
                <a:r>
                  <a:rPr lang="en-US" altLang="ja-JP" sz="2400" b="1" dirty="0" smtClean="0">
                    <a:latin typeface="Times New Roman" panose="02020603050405020304" pitchFamily="18" charset="0"/>
                    <a:ea typeface="游ゴシック" panose="020B0400000000000000" pitchFamily="50" charset="-128"/>
                    <a:cs typeface="Times New Roman" panose="02020603050405020304" pitchFamily="18" charset="0"/>
                  </a:rPr>
                  <a:t>3</a:t>
                </a:r>
                <a:r>
                  <a:rPr lang="ja-JP" altLang="en-US" sz="2400" dirty="0" smtClean="0">
                    <a:latin typeface="Times New Roman" panose="02020603050405020304" pitchFamily="18" charset="0"/>
                    <a:ea typeface="游ゴシック" panose="020B0400000000000000" pitchFamily="50" charset="-128"/>
                    <a:cs typeface="Times New Roman" panose="02020603050405020304" pitchFamily="18" charset="0"/>
                  </a:rPr>
                  <a:t> </a:t>
                </a:r>
                <a:r>
                  <a:rPr lang="en-US" altLang="ja-JP" sz="2400" dirty="0" smtClean="0">
                    <a:latin typeface="Times New Roman" panose="02020603050405020304" pitchFamily="18" charset="0"/>
                    <a:ea typeface="游ゴシック" panose="020B0400000000000000" pitchFamily="50" charset="-128"/>
                    <a:cs typeface="Times New Roman" panose="02020603050405020304" pitchFamily="18" charset="0"/>
                  </a:rPr>
                  <a:t>: </a:t>
                </a:r>
                <a:r>
                  <a:rPr lang="ja-JP" altLang="en-US" sz="2400" dirty="0" smtClean="0">
                    <a:latin typeface="Times New Roman" panose="02020603050405020304" pitchFamily="18" charset="0"/>
                    <a:ea typeface="游ゴシック" panose="020B0400000000000000" pitchFamily="50" charset="-128"/>
                    <a:cs typeface="Times New Roman" panose="02020603050405020304" pitchFamily="18" charset="0"/>
                  </a:rPr>
                  <a:t>近傍画素は似た速度ベクトルを持つ</a:t>
                </a:r>
                <a:endParaRPr lang="en-US" altLang="ja-JP" sz="2400" dirty="0" smtClean="0">
                  <a:latin typeface="Times New Roman" panose="02020603050405020304" pitchFamily="18" charset="0"/>
                  <a:ea typeface="游ゴシック" panose="020B0400000000000000" pitchFamily="50" charset="-128"/>
                  <a:cs typeface="Times New Roman" panose="02020603050405020304" pitchFamily="18" charset="0"/>
                </a:endParaRPr>
              </a:p>
              <a:p>
                <a:pPr lvl="1">
                  <a:lnSpc>
                    <a:spcPct val="100000"/>
                  </a:lnSpc>
                  <a:spcBef>
                    <a:spcPts val="600"/>
                  </a:spcBef>
                  <a:spcAft>
                    <a:spcPts val="600"/>
                  </a:spcAft>
                </a:pPr>
                <a:r>
                  <a:rPr lang="ja-JP" altLang="en-US" sz="2000" dirty="0" smtClean="0">
                    <a:latin typeface="Times New Roman" panose="02020603050405020304" pitchFamily="18" charset="0"/>
                    <a:ea typeface="游ゴシック" panose="020B0400000000000000" pitchFamily="50" charset="-128"/>
                    <a:cs typeface="Times New Roman" panose="02020603050405020304" pitchFamily="18" charset="0"/>
                  </a:rPr>
                  <a:t>物体は複数画素から構成されるため</a:t>
                </a:r>
                <a:endParaRPr lang="en-US" altLang="ja-JP" sz="2000" dirty="0" smtClean="0">
                  <a:latin typeface="Times New Roman" panose="02020603050405020304" pitchFamily="18" charset="0"/>
                  <a:ea typeface="游ゴシック" panose="020B0400000000000000" pitchFamily="50" charset="-128"/>
                  <a:cs typeface="Times New Roman" panose="02020603050405020304" pitchFamily="18" charset="0"/>
                </a:endParaRPr>
              </a:p>
              <a:p>
                <a:pPr lvl="8">
                  <a:lnSpc>
                    <a:spcPct val="100000"/>
                  </a:lnSpc>
                  <a:spcBef>
                    <a:spcPts val="600"/>
                  </a:spcBef>
                  <a:spcAft>
                    <a:spcPts val="600"/>
                  </a:spcAft>
                </a:pPr>
                <a:endParaRPr lang="en-US" altLang="ja-JP" sz="1400" dirty="0">
                  <a:latin typeface="Times New Roman" panose="02020603050405020304" pitchFamily="18" charset="0"/>
                  <a:ea typeface="游ゴシック" panose="020B0400000000000000" pitchFamily="50" charset="-128"/>
                  <a:cs typeface="Times New Roman" panose="02020603050405020304" pitchFamily="18" charset="0"/>
                </a:endParaRPr>
              </a:p>
              <a:p>
                <a:pPr marL="0" indent="0">
                  <a:lnSpc>
                    <a:spcPct val="100000"/>
                  </a:lnSpc>
                  <a:spcBef>
                    <a:spcPts val="600"/>
                  </a:spcBef>
                  <a:spcAft>
                    <a:spcPts val="600"/>
                  </a:spcAft>
                  <a:buNone/>
                </a:pPr>
                <a:r>
                  <a:rPr lang="ja-JP" altLang="en-US" sz="2400" dirty="0" smtClean="0">
                    <a:latin typeface="Times New Roman" panose="02020603050405020304" pitchFamily="18" charset="0"/>
                    <a:ea typeface="游ゴシック" panose="020B0400000000000000" pitchFamily="50" charset="-128"/>
                    <a:cs typeface="Times New Roman" panose="02020603050405020304" pitchFamily="18" charset="0"/>
                  </a:rPr>
                  <a:t>注目点</a:t>
                </a:r>
                <a:r>
                  <a:rPr lang="en-US" altLang="ja-JP" sz="2400" dirty="0" smtClean="0">
                    <a:latin typeface="Times New Roman" panose="02020603050405020304" pitchFamily="18" charset="0"/>
                    <a:ea typeface="游ゴシック" panose="020B0400000000000000" pitchFamily="50" charset="-128"/>
                    <a:cs typeface="Times New Roman" panose="02020603050405020304" pitchFamily="18" charset="0"/>
                  </a:rPr>
                  <a:t>(</a:t>
                </a:r>
                <a:r>
                  <a:rPr lang="en-US" altLang="ja-JP" sz="2400" dirty="0" err="1" smtClean="0">
                    <a:latin typeface="Times New Roman" panose="02020603050405020304" pitchFamily="18" charset="0"/>
                    <a:ea typeface="游ゴシック" panose="020B0400000000000000" pitchFamily="50" charset="-128"/>
                    <a:cs typeface="Times New Roman" panose="02020603050405020304" pitchFamily="18" charset="0"/>
                  </a:rPr>
                  <a:t>x,y</a:t>
                </a:r>
                <a:r>
                  <a:rPr lang="en-US" altLang="ja-JP" sz="2400" dirty="0" smtClean="0">
                    <a:latin typeface="Times New Roman" panose="02020603050405020304" pitchFamily="18" charset="0"/>
                    <a:ea typeface="游ゴシック" panose="020B0400000000000000" pitchFamily="50" charset="-128"/>
                    <a:cs typeface="Times New Roman" panose="02020603050405020304" pitchFamily="18" charset="0"/>
                  </a:rPr>
                  <a:t>)</a:t>
                </a:r>
                <a:r>
                  <a:rPr lang="ja-JP" altLang="en-US" sz="2400" dirty="0" smtClean="0">
                    <a:latin typeface="Times New Roman" panose="02020603050405020304" pitchFamily="18" charset="0"/>
                    <a:ea typeface="游ゴシック" panose="020B0400000000000000" pitchFamily="50" charset="-128"/>
                    <a:cs typeface="Times New Roman" panose="02020603050405020304" pitchFamily="18" charset="0"/>
                  </a:rPr>
                  <a:t>を中心とする窓領域内の画素</a:t>
                </a:r>
                <a:r>
                  <a:rPr lang="en-US" altLang="ja-JP" sz="2400" dirty="0" smtClean="0">
                    <a:latin typeface="Times New Roman" panose="02020603050405020304" pitchFamily="18" charset="0"/>
                    <a:ea typeface="游ゴシック" panose="020B0400000000000000" pitchFamily="50" charset="-128"/>
                    <a:cs typeface="Times New Roman" panose="02020603050405020304" pitchFamily="18" charset="0"/>
                  </a:rPr>
                  <a:t>(</a:t>
                </a:r>
                <a:r>
                  <a:rPr lang="en-US" altLang="ja-JP" sz="2400" i="1" dirty="0" smtClean="0">
                    <a:latin typeface="Times New Roman" panose="02020603050405020304" pitchFamily="18" charset="0"/>
                    <a:ea typeface="游ゴシック" panose="020B0400000000000000" pitchFamily="50" charset="-128"/>
                    <a:cs typeface="Times New Roman" panose="02020603050405020304" pitchFamily="18" charset="0"/>
                  </a:rPr>
                  <a:t>x</a:t>
                </a:r>
                <a:r>
                  <a:rPr lang="en-US" altLang="ja-JP" sz="2400" i="1" baseline="-25000" dirty="0" smtClean="0">
                    <a:latin typeface="Times New Roman" panose="02020603050405020304" pitchFamily="18" charset="0"/>
                    <a:ea typeface="游ゴシック" panose="020B0400000000000000" pitchFamily="50" charset="-128"/>
                    <a:cs typeface="Times New Roman" panose="02020603050405020304" pitchFamily="18" charset="0"/>
                  </a:rPr>
                  <a:t>1</a:t>
                </a:r>
                <a:r>
                  <a:rPr lang="en-US" altLang="ja-JP" sz="2400" i="1" dirty="0" smtClean="0">
                    <a:latin typeface="Times New Roman" panose="02020603050405020304" pitchFamily="18" charset="0"/>
                    <a:ea typeface="游ゴシック" panose="020B0400000000000000" pitchFamily="50" charset="-128"/>
                    <a:cs typeface="Times New Roman" panose="02020603050405020304" pitchFamily="18" charset="0"/>
                  </a:rPr>
                  <a:t>,y</a:t>
                </a:r>
                <a:r>
                  <a:rPr lang="en-US" altLang="ja-JP" sz="2400" i="1" baseline="-25000" dirty="0" smtClean="0">
                    <a:latin typeface="Times New Roman" panose="02020603050405020304" pitchFamily="18" charset="0"/>
                    <a:ea typeface="游ゴシック" panose="020B0400000000000000" pitchFamily="50" charset="-128"/>
                    <a:cs typeface="Times New Roman" panose="02020603050405020304" pitchFamily="18" charset="0"/>
                  </a:rPr>
                  <a:t>1</a:t>
                </a:r>
                <a:r>
                  <a:rPr lang="en-US" altLang="ja-JP" sz="2400" dirty="0" smtClean="0">
                    <a:latin typeface="Times New Roman" panose="02020603050405020304" pitchFamily="18" charset="0"/>
                    <a:ea typeface="游ゴシック" panose="020B0400000000000000" pitchFamily="50" charset="-128"/>
                    <a:cs typeface="Times New Roman" panose="02020603050405020304" pitchFamily="18" charset="0"/>
                  </a:rPr>
                  <a:t>), (</a:t>
                </a:r>
                <a:r>
                  <a:rPr lang="en-US" altLang="ja-JP" sz="2400" i="1" dirty="0" smtClean="0">
                    <a:latin typeface="Times New Roman" panose="02020603050405020304" pitchFamily="18" charset="0"/>
                    <a:ea typeface="游ゴシック" panose="020B0400000000000000" pitchFamily="50" charset="-128"/>
                    <a:cs typeface="Times New Roman" panose="02020603050405020304" pitchFamily="18" charset="0"/>
                  </a:rPr>
                  <a:t>x</a:t>
                </a:r>
                <a:r>
                  <a:rPr lang="en-US" altLang="ja-JP" sz="2400" i="1" baseline="-25000" dirty="0" smtClean="0">
                    <a:latin typeface="Times New Roman" panose="02020603050405020304" pitchFamily="18" charset="0"/>
                    <a:ea typeface="游ゴシック" panose="020B0400000000000000" pitchFamily="50" charset="-128"/>
                    <a:cs typeface="Times New Roman" panose="02020603050405020304" pitchFamily="18" charset="0"/>
                  </a:rPr>
                  <a:t>2</a:t>
                </a:r>
                <a:r>
                  <a:rPr lang="en-US" altLang="ja-JP" sz="2400" i="1" dirty="0" smtClean="0">
                    <a:latin typeface="Times New Roman" panose="02020603050405020304" pitchFamily="18" charset="0"/>
                    <a:ea typeface="游ゴシック" panose="020B0400000000000000" pitchFamily="50" charset="-128"/>
                    <a:cs typeface="Times New Roman" panose="02020603050405020304" pitchFamily="18" charset="0"/>
                  </a:rPr>
                  <a:t>,y</a:t>
                </a:r>
                <a:r>
                  <a:rPr lang="en-US" altLang="ja-JP" sz="2400" i="1" baseline="-25000" dirty="0" smtClean="0">
                    <a:latin typeface="Times New Roman" panose="02020603050405020304" pitchFamily="18" charset="0"/>
                    <a:ea typeface="游ゴシック" panose="020B0400000000000000" pitchFamily="50" charset="-128"/>
                    <a:cs typeface="Times New Roman" panose="02020603050405020304" pitchFamily="18" charset="0"/>
                  </a:rPr>
                  <a:t>2</a:t>
                </a:r>
                <a:r>
                  <a:rPr lang="en-US" altLang="ja-JP" sz="2400" dirty="0" smtClean="0">
                    <a:latin typeface="Times New Roman" panose="02020603050405020304" pitchFamily="18" charset="0"/>
                    <a:ea typeface="游ゴシック" panose="020B0400000000000000" pitchFamily="50" charset="-128"/>
                    <a:cs typeface="Times New Roman" panose="02020603050405020304" pitchFamily="18" charset="0"/>
                  </a:rPr>
                  <a:t>),…(</a:t>
                </a:r>
                <a:r>
                  <a:rPr lang="en-US" altLang="ja-JP" sz="2400" i="1" dirty="0" err="1" smtClean="0">
                    <a:latin typeface="Times New Roman" panose="02020603050405020304" pitchFamily="18" charset="0"/>
                    <a:ea typeface="游ゴシック" panose="020B0400000000000000" pitchFamily="50" charset="-128"/>
                    <a:cs typeface="Times New Roman" panose="02020603050405020304" pitchFamily="18" charset="0"/>
                  </a:rPr>
                  <a:t>x</a:t>
                </a:r>
                <a:r>
                  <a:rPr lang="en-US" altLang="ja-JP" sz="2400" i="1" baseline="-25000" dirty="0" err="1" smtClean="0">
                    <a:latin typeface="Times New Roman" panose="02020603050405020304" pitchFamily="18" charset="0"/>
                    <a:ea typeface="游ゴシック" panose="020B0400000000000000" pitchFamily="50" charset="-128"/>
                    <a:cs typeface="Times New Roman" panose="02020603050405020304" pitchFamily="18" charset="0"/>
                  </a:rPr>
                  <a:t>n</a:t>
                </a:r>
                <a:r>
                  <a:rPr lang="en-US" altLang="ja-JP" sz="2400" i="1" dirty="0" err="1" smtClean="0">
                    <a:latin typeface="Times New Roman" panose="02020603050405020304" pitchFamily="18" charset="0"/>
                    <a:ea typeface="游ゴシック" panose="020B0400000000000000" pitchFamily="50" charset="-128"/>
                    <a:cs typeface="Times New Roman" panose="02020603050405020304" pitchFamily="18" charset="0"/>
                  </a:rPr>
                  <a:t>,y</a:t>
                </a:r>
                <a:r>
                  <a:rPr lang="en-US" altLang="ja-JP" sz="2400" i="1" baseline="-25000" dirty="0" err="1" smtClean="0">
                    <a:latin typeface="Times New Roman" panose="02020603050405020304" pitchFamily="18" charset="0"/>
                    <a:ea typeface="游ゴシック" panose="020B0400000000000000" pitchFamily="50" charset="-128"/>
                    <a:cs typeface="Times New Roman" panose="02020603050405020304" pitchFamily="18" charset="0"/>
                  </a:rPr>
                  <a:t>n</a:t>
                </a:r>
                <a:r>
                  <a:rPr lang="en-US" altLang="ja-JP" sz="2400" dirty="0" smtClean="0">
                    <a:latin typeface="Times New Roman" panose="02020603050405020304" pitchFamily="18" charset="0"/>
                    <a:ea typeface="游ゴシック" panose="020B0400000000000000" pitchFamily="50" charset="-128"/>
                    <a:cs typeface="Times New Roman" panose="02020603050405020304" pitchFamily="18" charset="0"/>
                  </a:rPr>
                  <a:t>)</a:t>
                </a:r>
                <a:r>
                  <a:rPr lang="ja-JP" altLang="en-US" sz="2400" dirty="0" smtClean="0">
                    <a:latin typeface="Times New Roman" panose="02020603050405020304" pitchFamily="18" charset="0"/>
                    <a:ea typeface="游ゴシック" panose="020B0400000000000000" pitchFamily="50" charset="-128"/>
                    <a:cs typeface="Times New Roman" panose="02020603050405020304" pitchFamily="18" charset="0"/>
                  </a:rPr>
                  <a:t>について，すべてが同じ速度ベクトル</a:t>
                </a:r>
                <a:r>
                  <a:rPr lang="en-US" altLang="ja-JP" sz="2400" dirty="0" smtClean="0">
                    <a:latin typeface="Times New Roman" panose="02020603050405020304" pitchFamily="18" charset="0"/>
                    <a:ea typeface="游ゴシック" panose="020B0400000000000000" pitchFamily="50" charset="-128"/>
                    <a:cs typeface="Times New Roman" panose="02020603050405020304" pitchFamily="18" charset="0"/>
                  </a:rPr>
                  <a:t>(</a:t>
                </a:r>
                <a:r>
                  <a:rPr lang="en-US" altLang="ja-JP" sz="2400" i="1" dirty="0" err="1" smtClean="0">
                    <a:latin typeface="Times New Roman" panose="02020603050405020304" pitchFamily="18" charset="0"/>
                    <a:ea typeface="游ゴシック" panose="020B0400000000000000" pitchFamily="50" charset="-128"/>
                    <a:cs typeface="Times New Roman" panose="02020603050405020304" pitchFamily="18" charset="0"/>
                  </a:rPr>
                  <a:t>u,v</a:t>
                </a:r>
                <a:r>
                  <a:rPr lang="en-US" altLang="ja-JP" sz="2400" dirty="0" smtClean="0">
                    <a:latin typeface="Times New Roman" panose="02020603050405020304" pitchFamily="18" charset="0"/>
                    <a:ea typeface="游ゴシック" panose="020B0400000000000000" pitchFamily="50" charset="-128"/>
                    <a:cs typeface="Times New Roman" panose="02020603050405020304" pitchFamily="18" charset="0"/>
                  </a:rPr>
                  <a:t>)</a:t>
                </a:r>
                <a:r>
                  <a:rPr lang="ja-JP" altLang="en-US" sz="2400" dirty="0" smtClean="0">
                    <a:latin typeface="Times New Roman" panose="02020603050405020304" pitchFamily="18" charset="0"/>
                    <a:ea typeface="游ゴシック" panose="020B0400000000000000" pitchFamily="50" charset="-128"/>
                    <a:cs typeface="Times New Roman" panose="02020603050405020304" pitchFamily="18" charset="0"/>
                  </a:rPr>
                  <a:t>を持つとすると</a:t>
                </a:r>
                <a:r>
                  <a:rPr lang="en-US" altLang="ja-JP" sz="2400" dirty="0" smtClean="0">
                    <a:latin typeface="Times New Roman" panose="02020603050405020304" pitchFamily="18" charset="0"/>
                    <a:ea typeface="游ゴシック" panose="020B0400000000000000" pitchFamily="50" charset="-128"/>
                    <a:cs typeface="Times New Roman" panose="02020603050405020304" pitchFamily="18" charset="0"/>
                  </a:rPr>
                  <a:t>…</a:t>
                </a:r>
              </a:p>
              <a:p>
                <a:pPr marL="0" indent="0">
                  <a:lnSpc>
                    <a:spcPct val="100000"/>
                  </a:lnSpc>
                  <a:spcBef>
                    <a:spcPts val="600"/>
                  </a:spcBef>
                  <a:spcAft>
                    <a:spcPts val="600"/>
                  </a:spcAft>
                  <a:buNone/>
                </a:pPr>
                <a:endParaRPr lang="en-US" altLang="ja-JP" sz="1000" dirty="0" smtClean="0">
                  <a:latin typeface="Times New Roman" panose="02020603050405020304" pitchFamily="18" charset="0"/>
                  <a:ea typeface="游ゴシック" panose="020B0400000000000000" pitchFamily="50" charset="-128"/>
                  <a:cs typeface="Times New Roman" panose="02020603050405020304" pitchFamily="18" charset="0"/>
                </a:endParaRPr>
              </a:p>
              <a:p>
                <a:pPr marL="0" indent="0">
                  <a:lnSpc>
                    <a:spcPct val="100000"/>
                  </a:lnSpc>
                  <a:spcBef>
                    <a:spcPts val="600"/>
                  </a:spcBef>
                  <a:spcAft>
                    <a:spcPts val="600"/>
                  </a:spcAft>
                  <a:buNone/>
                </a:pPr>
                <a:r>
                  <a:rPr lang="en-US" altLang="ja-JP" sz="2000" dirty="0" smtClean="0">
                    <a:latin typeface="Times New Roman" panose="02020603050405020304" pitchFamily="18" charset="0"/>
                    <a:ea typeface="游ゴシック" panose="020B0400000000000000" pitchFamily="50" charset="-128"/>
                    <a:cs typeface="Times New Roman" panose="02020603050405020304" pitchFamily="18" charset="0"/>
                  </a:rPr>
                  <a:t>    </a:t>
                </a:r>
                <a14:m>
                  <m:oMath xmlns:m="http://schemas.openxmlformats.org/officeDocument/2006/math">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𝐼</m:t>
                        </m:r>
                      </m:e>
                      <m:sub>
                        <m:r>
                          <a:rPr lang="en-US" altLang="ja-JP" sz="2000" i="1">
                            <a:latin typeface="Cambria Math" panose="02040503050406030204" pitchFamily="18" charset="0"/>
                          </a:rPr>
                          <m:t>𝑥</m:t>
                        </m:r>
                      </m:sub>
                    </m:sSub>
                    <m:d>
                      <m:dPr>
                        <m:ctrlPr>
                          <a:rPr lang="en-US" altLang="ja-JP" sz="2000" b="0" i="1" smtClean="0">
                            <a:latin typeface="Cambria Math" panose="02040503050406030204" pitchFamily="18" charset="0"/>
                          </a:rPr>
                        </m:ctrlPr>
                      </m:dPr>
                      <m:e>
                        <m:sSub>
                          <m:sSubPr>
                            <m:ctrlPr>
                              <a:rPr lang="en-US" altLang="ja-JP" sz="2000" b="0" i="1" smtClean="0">
                                <a:latin typeface="Cambria Math" panose="02040503050406030204" pitchFamily="18" charset="0"/>
                              </a:rPr>
                            </m:ctrlPr>
                          </m:sSubPr>
                          <m:e>
                            <m:r>
                              <a:rPr lang="en-US" altLang="ja-JP" sz="2000" b="0" i="1" smtClean="0">
                                <a:latin typeface="Cambria Math" panose="02040503050406030204" pitchFamily="18" charset="0"/>
                              </a:rPr>
                              <m:t>𝑥</m:t>
                            </m:r>
                          </m:e>
                          <m:sub>
                            <m:r>
                              <a:rPr lang="en-US" altLang="ja-JP" sz="2000" b="0" i="1" smtClean="0">
                                <a:latin typeface="Cambria Math" panose="02040503050406030204" pitchFamily="18" charset="0"/>
                              </a:rPr>
                              <m:t>1</m:t>
                            </m:r>
                          </m:sub>
                        </m:sSub>
                        <m:r>
                          <a:rPr lang="en-US" altLang="ja-JP" sz="2000" b="0" i="1" smtClean="0">
                            <a:latin typeface="Cambria Math" panose="02040503050406030204" pitchFamily="18" charset="0"/>
                          </a:rPr>
                          <m:t>,</m:t>
                        </m:r>
                        <m:sSub>
                          <m:sSubPr>
                            <m:ctrlPr>
                              <a:rPr lang="en-US" altLang="ja-JP" sz="2000" b="0" i="1" smtClean="0">
                                <a:latin typeface="Cambria Math" panose="02040503050406030204" pitchFamily="18" charset="0"/>
                              </a:rPr>
                            </m:ctrlPr>
                          </m:sSubPr>
                          <m:e>
                            <m:r>
                              <a:rPr lang="en-US" altLang="ja-JP" sz="2000" b="0" i="1" smtClean="0">
                                <a:latin typeface="Cambria Math" panose="02040503050406030204" pitchFamily="18" charset="0"/>
                              </a:rPr>
                              <m:t>𝑦</m:t>
                            </m:r>
                          </m:e>
                          <m:sub>
                            <m:r>
                              <a:rPr lang="en-US" altLang="ja-JP" sz="2000" b="0" i="1" smtClean="0">
                                <a:latin typeface="Cambria Math" panose="02040503050406030204" pitchFamily="18" charset="0"/>
                              </a:rPr>
                              <m:t>1</m:t>
                            </m:r>
                          </m:sub>
                        </m:sSub>
                      </m:e>
                    </m:d>
                    <m:r>
                      <a:rPr lang="en-US" altLang="ja-JP" sz="2000" i="1">
                        <a:latin typeface="Cambria Math" panose="02040503050406030204" pitchFamily="18" charset="0"/>
                      </a:rPr>
                      <m:t>𝑢</m:t>
                    </m:r>
                    <m:r>
                      <a:rPr lang="en-US" altLang="ja-JP" sz="2000" i="1">
                        <a:latin typeface="Cambria Math" panose="02040503050406030204" pitchFamily="18" charset="0"/>
                      </a:rPr>
                      <m:t>+</m:t>
                    </m:r>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𝐼</m:t>
                        </m:r>
                      </m:e>
                      <m:sub>
                        <m:r>
                          <a:rPr lang="en-US" altLang="ja-JP" sz="2000" i="1">
                            <a:latin typeface="Cambria Math" panose="02040503050406030204" pitchFamily="18" charset="0"/>
                          </a:rPr>
                          <m:t>𝑦</m:t>
                        </m:r>
                      </m:sub>
                    </m:sSub>
                    <m:d>
                      <m:dPr>
                        <m:ctrlPr>
                          <a:rPr lang="en-US" altLang="ja-JP" sz="2000" i="1">
                            <a:latin typeface="Cambria Math" panose="02040503050406030204" pitchFamily="18" charset="0"/>
                          </a:rPr>
                        </m:ctrlPr>
                      </m:dPr>
                      <m:e>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𝑥</m:t>
                            </m:r>
                          </m:e>
                          <m:sub>
                            <m:r>
                              <a:rPr lang="en-US" altLang="ja-JP" sz="2000" i="1">
                                <a:latin typeface="Cambria Math" panose="02040503050406030204" pitchFamily="18" charset="0"/>
                              </a:rPr>
                              <m:t>1</m:t>
                            </m:r>
                          </m:sub>
                        </m:sSub>
                        <m:r>
                          <a:rPr lang="en-US" altLang="ja-JP" sz="2000" i="1">
                            <a:latin typeface="Cambria Math" panose="02040503050406030204" pitchFamily="18" charset="0"/>
                          </a:rPr>
                          <m:t>,</m:t>
                        </m:r>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𝑦</m:t>
                            </m:r>
                          </m:e>
                          <m:sub>
                            <m:r>
                              <a:rPr lang="en-US" altLang="ja-JP" sz="2000" i="1">
                                <a:latin typeface="Cambria Math" panose="02040503050406030204" pitchFamily="18" charset="0"/>
                              </a:rPr>
                              <m:t>1</m:t>
                            </m:r>
                          </m:sub>
                        </m:sSub>
                      </m:e>
                    </m:d>
                    <m:r>
                      <a:rPr lang="en-US" altLang="ja-JP" sz="2000" i="1">
                        <a:latin typeface="Cambria Math" panose="02040503050406030204" pitchFamily="18" charset="0"/>
                      </a:rPr>
                      <m:t>𝑣</m:t>
                    </m:r>
                    <m:r>
                      <a:rPr lang="en-US" altLang="ja-JP" sz="2000" b="0" i="1" smtClean="0">
                        <a:latin typeface="Cambria Math" panose="02040503050406030204" pitchFamily="18" charset="0"/>
                      </a:rPr>
                      <m:t>=−</m:t>
                    </m:r>
                    <m:sSub>
                      <m:sSubPr>
                        <m:ctrlPr>
                          <a:rPr lang="en-US" altLang="ja-JP" sz="2000" b="0" i="1" smtClean="0">
                            <a:latin typeface="Cambria Math" panose="02040503050406030204" pitchFamily="18" charset="0"/>
                          </a:rPr>
                        </m:ctrlPr>
                      </m:sSubPr>
                      <m:e>
                        <m:r>
                          <a:rPr lang="en-US" altLang="ja-JP" sz="2000" b="0" i="1" smtClean="0">
                            <a:latin typeface="Cambria Math" panose="02040503050406030204" pitchFamily="18" charset="0"/>
                          </a:rPr>
                          <m:t>𝐼</m:t>
                        </m:r>
                      </m:e>
                      <m:sub>
                        <m:r>
                          <a:rPr lang="en-US" altLang="ja-JP" sz="2000" b="0" i="1" smtClean="0">
                            <a:latin typeface="Cambria Math" panose="02040503050406030204" pitchFamily="18" charset="0"/>
                          </a:rPr>
                          <m:t>𝑡</m:t>
                        </m:r>
                      </m:sub>
                    </m:sSub>
                    <m:r>
                      <a:rPr lang="en-US" altLang="ja-JP" sz="2000" i="1">
                        <a:latin typeface="Cambria Math" panose="02040503050406030204" pitchFamily="18" charset="0"/>
                      </a:rPr>
                      <m:t>(</m:t>
                    </m:r>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𝑥</m:t>
                        </m:r>
                      </m:e>
                      <m:sub>
                        <m:r>
                          <a:rPr lang="en-US" altLang="ja-JP" sz="2000" i="1">
                            <a:latin typeface="Cambria Math" panose="02040503050406030204" pitchFamily="18" charset="0"/>
                          </a:rPr>
                          <m:t>1</m:t>
                        </m:r>
                      </m:sub>
                    </m:sSub>
                    <m:r>
                      <a:rPr lang="en-US" altLang="ja-JP" sz="2000" i="1">
                        <a:latin typeface="Cambria Math" panose="02040503050406030204" pitchFamily="18" charset="0"/>
                      </a:rPr>
                      <m:t>,</m:t>
                    </m:r>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𝑦</m:t>
                        </m:r>
                      </m:e>
                      <m:sub>
                        <m:r>
                          <a:rPr lang="en-US" altLang="ja-JP" sz="2000" i="1">
                            <a:latin typeface="Cambria Math" panose="02040503050406030204" pitchFamily="18" charset="0"/>
                          </a:rPr>
                          <m:t>1</m:t>
                        </m:r>
                      </m:sub>
                    </m:sSub>
                    <m:r>
                      <a:rPr lang="en-US" altLang="ja-JP" sz="2000" i="1">
                        <a:latin typeface="Cambria Math" panose="02040503050406030204" pitchFamily="18" charset="0"/>
                      </a:rPr>
                      <m:t>)</m:t>
                    </m:r>
                  </m:oMath>
                </a14:m>
                <a:endParaRPr lang="en-US" altLang="ja-JP" sz="2000" dirty="0" smtClean="0">
                  <a:latin typeface="游ゴシック" panose="020B0400000000000000" pitchFamily="50" charset="-128"/>
                </a:endParaRPr>
              </a:p>
              <a:p>
                <a:pPr marL="0" indent="0">
                  <a:lnSpc>
                    <a:spcPct val="100000"/>
                  </a:lnSpc>
                  <a:spcBef>
                    <a:spcPts val="600"/>
                  </a:spcBef>
                  <a:spcAft>
                    <a:spcPts val="600"/>
                  </a:spcAft>
                  <a:buNone/>
                </a:pPr>
                <a:r>
                  <a:rPr lang="en-US" altLang="ja-JP" sz="2000" b="0" dirty="0" smtClean="0"/>
                  <a:t>  </a:t>
                </a:r>
                <a14:m>
                  <m:oMath xmlns:m="http://schemas.openxmlformats.org/officeDocument/2006/math">
                    <m:r>
                      <a:rPr lang="en-US" altLang="ja-JP" sz="2000" b="0" i="1" smtClean="0">
                        <a:latin typeface="Cambria Math" panose="02040503050406030204" pitchFamily="18" charset="0"/>
                      </a:rPr>
                      <m:t> </m:t>
                    </m:r>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𝐼</m:t>
                        </m:r>
                      </m:e>
                      <m:sub>
                        <m:r>
                          <a:rPr lang="en-US" altLang="ja-JP" sz="2000" i="1">
                            <a:latin typeface="Cambria Math" panose="02040503050406030204" pitchFamily="18" charset="0"/>
                          </a:rPr>
                          <m:t>𝑥</m:t>
                        </m:r>
                      </m:sub>
                    </m:sSub>
                    <m:d>
                      <m:dPr>
                        <m:ctrlPr>
                          <a:rPr lang="en-US" altLang="ja-JP" sz="2000" i="1">
                            <a:latin typeface="Cambria Math" panose="02040503050406030204" pitchFamily="18" charset="0"/>
                          </a:rPr>
                        </m:ctrlPr>
                      </m:dPr>
                      <m:e>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𝑥</m:t>
                            </m:r>
                          </m:e>
                          <m:sub>
                            <m:r>
                              <a:rPr lang="en-US" altLang="ja-JP" sz="2000" b="0" i="1" smtClean="0">
                                <a:latin typeface="Cambria Math" panose="02040503050406030204" pitchFamily="18" charset="0"/>
                              </a:rPr>
                              <m:t>2</m:t>
                            </m:r>
                          </m:sub>
                        </m:sSub>
                        <m:r>
                          <a:rPr lang="en-US" altLang="ja-JP" sz="2000" i="1">
                            <a:latin typeface="Cambria Math" panose="02040503050406030204" pitchFamily="18" charset="0"/>
                          </a:rPr>
                          <m:t>,</m:t>
                        </m:r>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𝑦</m:t>
                            </m:r>
                          </m:e>
                          <m:sub>
                            <m:r>
                              <a:rPr lang="en-US" altLang="ja-JP" sz="2000" b="0" i="1" smtClean="0">
                                <a:latin typeface="Cambria Math" panose="02040503050406030204" pitchFamily="18" charset="0"/>
                              </a:rPr>
                              <m:t>2</m:t>
                            </m:r>
                          </m:sub>
                        </m:sSub>
                      </m:e>
                    </m:d>
                    <m:r>
                      <a:rPr lang="en-US" altLang="ja-JP" sz="2000" i="1">
                        <a:latin typeface="Cambria Math" panose="02040503050406030204" pitchFamily="18" charset="0"/>
                      </a:rPr>
                      <m:t>𝑢</m:t>
                    </m:r>
                    <m:r>
                      <a:rPr lang="en-US" altLang="ja-JP" sz="2000" i="1">
                        <a:latin typeface="Cambria Math" panose="02040503050406030204" pitchFamily="18" charset="0"/>
                      </a:rPr>
                      <m:t>+</m:t>
                    </m:r>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𝐼</m:t>
                        </m:r>
                      </m:e>
                      <m:sub>
                        <m:r>
                          <a:rPr lang="en-US" altLang="ja-JP" sz="2000" i="1">
                            <a:latin typeface="Cambria Math" panose="02040503050406030204" pitchFamily="18" charset="0"/>
                          </a:rPr>
                          <m:t>𝑦</m:t>
                        </m:r>
                      </m:sub>
                    </m:sSub>
                    <m:d>
                      <m:dPr>
                        <m:ctrlPr>
                          <a:rPr lang="en-US" altLang="ja-JP" sz="2000" i="1">
                            <a:latin typeface="Cambria Math" panose="02040503050406030204" pitchFamily="18" charset="0"/>
                          </a:rPr>
                        </m:ctrlPr>
                      </m:dPr>
                      <m:e>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𝑥</m:t>
                            </m:r>
                          </m:e>
                          <m:sub>
                            <m:r>
                              <a:rPr lang="en-US" altLang="ja-JP" sz="2000" b="0" i="1" smtClean="0">
                                <a:latin typeface="Cambria Math" panose="02040503050406030204" pitchFamily="18" charset="0"/>
                              </a:rPr>
                              <m:t>2</m:t>
                            </m:r>
                          </m:sub>
                        </m:sSub>
                        <m:r>
                          <a:rPr lang="en-US" altLang="ja-JP" sz="2000" i="1">
                            <a:latin typeface="Cambria Math" panose="02040503050406030204" pitchFamily="18" charset="0"/>
                          </a:rPr>
                          <m:t>,</m:t>
                        </m:r>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𝑦</m:t>
                            </m:r>
                          </m:e>
                          <m:sub>
                            <m:r>
                              <a:rPr lang="en-US" altLang="ja-JP" sz="2000" b="0" i="1" smtClean="0">
                                <a:latin typeface="Cambria Math" panose="02040503050406030204" pitchFamily="18" charset="0"/>
                              </a:rPr>
                              <m:t>2</m:t>
                            </m:r>
                          </m:sub>
                        </m:sSub>
                      </m:e>
                    </m:d>
                    <m:r>
                      <a:rPr lang="en-US" altLang="ja-JP" sz="2000" i="1">
                        <a:latin typeface="Cambria Math" panose="02040503050406030204" pitchFamily="18" charset="0"/>
                      </a:rPr>
                      <m:t>𝑣</m:t>
                    </m:r>
                    <m:r>
                      <a:rPr lang="en-US" altLang="ja-JP" sz="2000" i="1">
                        <a:latin typeface="Cambria Math" panose="02040503050406030204" pitchFamily="18" charset="0"/>
                      </a:rPr>
                      <m:t>=−</m:t>
                    </m:r>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𝐼</m:t>
                        </m:r>
                      </m:e>
                      <m:sub>
                        <m:r>
                          <a:rPr lang="en-US" altLang="ja-JP" sz="2000" i="1">
                            <a:latin typeface="Cambria Math" panose="02040503050406030204" pitchFamily="18" charset="0"/>
                          </a:rPr>
                          <m:t>𝑡</m:t>
                        </m:r>
                      </m:sub>
                    </m:sSub>
                    <m:r>
                      <a:rPr lang="en-US" altLang="ja-JP" sz="2000" i="1">
                        <a:latin typeface="Cambria Math" panose="02040503050406030204" pitchFamily="18" charset="0"/>
                      </a:rPr>
                      <m:t>(</m:t>
                    </m:r>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𝑥</m:t>
                        </m:r>
                      </m:e>
                      <m:sub>
                        <m:r>
                          <a:rPr lang="en-US" altLang="ja-JP" sz="2000" b="0" i="1" smtClean="0">
                            <a:latin typeface="Cambria Math" panose="02040503050406030204" pitchFamily="18" charset="0"/>
                          </a:rPr>
                          <m:t>2</m:t>
                        </m:r>
                      </m:sub>
                    </m:sSub>
                    <m:r>
                      <a:rPr lang="en-US" altLang="ja-JP" sz="2000" i="1">
                        <a:latin typeface="Cambria Math" panose="02040503050406030204" pitchFamily="18" charset="0"/>
                      </a:rPr>
                      <m:t>,</m:t>
                    </m:r>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𝑦</m:t>
                        </m:r>
                      </m:e>
                      <m:sub>
                        <m:r>
                          <a:rPr lang="en-US" altLang="ja-JP" sz="2000" b="0" i="1" smtClean="0">
                            <a:latin typeface="Cambria Math" panose="02040503050406030204" pitchFamily="18" charset="0"/>
                          </a:rPr>
                          <m:t>2</m:t>
                        </m:r>
                      </m:sub>
                    </m:sSub>
                    <m:r>
                      <a:rPr lang="en-US" altLang="ja-JP" sz="2000" i="1">
                        <a:latin typeface="Cambria Math" panose="02040503050406030204" pitchFamily="18" charset="0"/>
                      </a:rPr>
                      <m:t>)</m:t>
                    </m:r>
                  </m:oMath>
                </a14:m>
                <a:r>
                  <a:rPr lang="en-US" altLang="ja-JP" sz="2000" dirty="0" smtClean="0">
                    <a:latin typeface="游ゴシック" panose="020B0400000000000000" pitchFamily="50" charset="-128"/>
                  </a:rPr>
                  <a:t> </a:t>
                </a:r>
              </a:p>
              <a:p>
                <a:pPr marL="0" indent="0">
                  <a:lnSpc>
                    <a:spcPct val="100000"/>
                  </a:lnSpc>
                  <a:spcBef>
                    <a:spcPts val="600"/>
                  </a:spcBef>
                  <a:spcAft>
                    <a:spcPts val="600"/>
                  </a:spcAft>
                  <a:buNone/>
                </a:pPr>
                <a:r>
                  <a:rPr lang="en-US" altLang="ja-JP" sz="2000" dirty="0">
                    <a:latin typeface="游ゴシック" panose="020B0400000000000000" pitchFamily="50" charset="-128"/>
                  </a:rPr>
                  <a:t> </a:t>
                </a:r>
                <a:r>
                  <a:rPr lang="en-US" altLang="ja-JP" sz="2000" dirty="0" smtClean="0">
                    <a:latin typeface="游ゴシック" panose="020B0400000000000000" pitchFamily="50" charset="-128"/>
                  </a:rPr>
                  <a:t>                        :</a:t>
                </a:r>
              </a:p>
              <a:p>
                <a:pPr marL="0" indent="0">
                  <a:lnSpc>
                    <a:spcPct val="100000"/>
                  </a:lnSpc>
                  <a:spcBef>
                    <a:spcPts val="600"/>
                  </a:spcBef>
                  <a:spcAft>
                    <a:spcPts val="600"/>
                  </a:spcAft>
                  <a:buNone/>
                </a:pPr>
                <a:r>
                  <a:rPr lang="en-US" altLang="ja-JP" sz="2000" dirty="0" smtClean="0"/>
                  <a:t>  </a:t>
                </a:r>
                <a14:m>
                  <m:oMath xmlns:m="http://schemas.openxmlformats.org/officeDocument/2006/math">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𝐼</m:t>
                        </m:r>
                      </m:e>
                      <m:sub>
                        <m:r>
                          <a:rPr lang="en-US" altLang="ja-JP" sz="2000" i="1">
                            <a:latin typeface="Cambria Math" panose="02040503050406030204" pitchFamily="18" charset="0"/>
                          </a:rPr>
                          <m:t>𝑥</m:t>
                        </m:r>
                      </m:sub>
                    </m:sSub>
                    <m:d>
                      <m:dPr>
                        <m:ctrlPr>
                          <a:rPr lang="en-US" altLang="ja-JP" sz="2000" i="1">
                            <a:latin typeface="Cambria Math" panose="02040503050406030204" pitchFamily="18" charset="0"/>
                          </a:rPr>
                        </m:ctrlPr>
                      </m:dPr>
                      <m:e>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𝑥</m:t>
                            </m:r>
                          </m:e>
                          <m:sub>
                            <m:r>
                              <a:rPr lang="en-US" altLang="ja-JP" sz="2000" b="0" i="1" smtClean="0">
                                <a:latin typeface="Cambria Math" panose="02040503050406030204" pitchFamily="18" charset="0"/>
                              </a:rPr>
                              <m:t>𝑛</m:t>
                            </m:r>
                          </m:sub>
                        </m:sSub>
                        <m:r>
                          <a:rPr lang="en-US" altLang="ja-JP" sz="2000" i="1">
                            <a:latin typeface="Cambria Math" panose="02040503050406030204" pitchFamily="18" charset="0"/>
                          </a:rPr>
                          <m:t>,</m:t>
                        </m:r>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𝑦</m:t>
                            </m:r>
                          </m:e>
                          <m:sub>
                            <m:r>
                              <a:rPr lang="en-US" altLang="ja-JP" sz="2000" b="0" i="1" smtClean="0">
                                <a:latin typeface="Cambria Math" panose="02040503050406030204" pitchFamily="18" charset="0"/>
                              </a:rPr>
                              <m:t>𝑛</m:t>
                            </m:r>
                          </m:sub>
                        </m:sSub>
                      </m:e>
                    </m:d>
                    <m:r>
                      <a:rPr lang="en-US" altLang="ja-JP" sz="2000" i="1">
                        <a:latin typeface="Cambria Math" panose="02040503050406030204" pitchFamily="18" charset="0"/>
                      </a:rPr>
                      <m:t>𝑢</m:t>
                    </m:r>
                    <m:r>
                      <a:rPr lang="en-US" altLang="ja-JP" sz="2000" i="1">
                        <a:latin typeface="Cambria Math" panose="02040503050406030204" pitchFamily="18" charset="0"/>
                      </a:rPr>
                      <m:t>+</m:t>
                    </m:r>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𝐼</m:t>
                        </m:r>
                      </m:e>
                      <m:sub>
                        <m:r>
                          <a:rPr lang="en-US" altLang="ja-JP" sz="2000" i="1">
                            <a:latin typeface="Cambria Math" panose="02040503050406030204" pitchFamily="18" charset="0"/>
                          </a:rPr>
                          <m:t>𝑦</m:t>
                        </m:r>
                      </m:sub>
                    </m:sSub>
                    <m:d>
                      <m:dPr>
                        <m:ctrlPr>
                          <a:rPr lang="en-US" altLang="ja-JP" sz="2000" i="1">
                            <a:latin typeface="Cambria Math" panose="02040503050406030204" pitchFamily="18" charset="0"/>
                          </a:rPr>
                        </m:ctrlPr>
                      </m:dPr>
                      <m:e>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𝑥</m:t>
                            </m:r>
                          </m:e>
                          <m:sub>
                            <m:r>
                              <a:rPr lang="en-US" altLang="ja-JP" sz="2000" b="0" i="1" smtClean="0">
                                <a:latin typeface="Cambria Math" panose="02040503050406030204" pitchFamily="18" charset="0"/>
                              </a:rPr>
                              <m:t>𝑛</m:t>
                            </m:r>
                          </m:sub>
                        </m:sSub>
                        <m:r>
                          <a:rPr lang="en-US" altLang="ja-JP" sz="2000" i="1">
                            <a:latin typeface="Cambria Math" panose="02040503050406030204" pitchFamily="18" charset="0"/>
                          </a:rPr>
                          <m:t>,</m:t>
                        </m:r>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𝑦</m:t>
                            </m:r>
                          </m:e>
                          <m:sub>
                            <m:r>
                              <a:rPr lang="en-US" altLang="ja-JP" sz="2000" b="0" i="1" smtClean="0">
                                <a:latin typeface="Cambria Math" panose="02040503050406030204" pitchFamily="18" charset="0"/>
                              </a:rPr>
                              <m:t>𝑛</m:t>
                            </m:r>
                          </m:sub>
                        </m:sSub>
                      </m:e>
                    </m:d>
                    <m:r>
                      <a:rPr lang="en-US" altLang="ja-JP" sz="2000" i="1">
                        <a:latin typeface="Cambria Math" panose="02040503050406030204" pitchFamily="18" charset="0"/>
                      </a:rPr>
                      <m:t>𝑣</m:t>
                    </m:r>
                    <m:r>
                      <a:rPr lang="en-US" altLang="ja-JP" sz="2000" i="1">
                        <a:latin typeface="Cambria Math" panose="02040503050406030204" pitchFamily="18" charset="0"/>
                      </a:rPr>
                      <m:t>=−</m:t>
                    </m:r>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𝐼</m:t>
                        </m:r>
                      </m:e>
                      <m:sub>
                        <m:r>
                          <a:rPr lang="en-US" altLang="ja-JP" sz="2000" i="1">
                            <a:latin typeface="Cambria Math" panose="02040503050406030204" pitchFamily="18" charset="0"/>
                          </a:rPr>
                          <m:t>𝑡</m:t>
                        </m:r>
                      </m:sub>
                    </m:sSub>
                    <m:r>
                      <a:rPr lang="en-US" altLang="ja-JP" sz="2000" i="1">
                        <a:latin typeface="Cambria Math" panose="02040503050406030204" pitchFamily="18" charset="0"/>
                      </a:rPr>
                      <m:t>(</m:t>
                    </m:r>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𝑥</m:t>
                        </m:r>
                      </m:e>
                      <m:sub>
                        <m:r>
                          <a:rPr lang="en-US" altLang="ja-JP" sz="2000" b="0" i="1" smtClean="0">
                            <a:latin typeface="Cambria Math" panose="02040503050406030204" pitchFamily="18" charset="0"/>
                          </a:rPr>
                          <m:t>𝑛</m:t>
                        </m:r>
                      </m:sub>
                    </m:sSub>
                    <m:r>
                      <a:rPr lang="en-US" altLang="ja-JP" sz="2000" i="1">
                        <a:latin typeface="Cambria Math" panose="02040503050406030204" pitchFamily="18" charset="0"/>
                      </a:rPr>
                      <m:t>,</m:t>
                    </m:r>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𝑦</m:t>
                        </m:r>
                      </m:e>
                      <m:sub>
                        <m:r>
                          <a:rPr lang="en-US" altLang="ja-JP" sz="2000" b="0" i="1" smtClean="0">
                            <a:latin typeface="Cambria Math" panose="02040503050406030204" pitchFamily="18" charset="0"/>
                          </a:rPr>
                          <m:t>𝑛</m:t>
                        </m:r>
                      </m:sub>
                    </m:sSub>
                    <m:r>
                      <a:rPr lang="en-US" altLang="ja-JP" sz="2000" i="1">
                        <a:latin typeface="Cambria Math" panose="02040503050406030204" pitchFamily="18" charset="0"/>
                      </a:rPr>
                      <m:t>)</m:t>
                    </m:r>
                  </m:oMath>
                </a14:m>
                <a:r>
                  <a:rPr lang="en-US" altLang="ja-JP" sz="2000" dirty="0" smtClean="0">
                    <a:latin typeface="Times New Roman" panose="02020603050405020304" pitchFamily="18" charset="0"/>
                    <a:ea typeface="游ゴシック" panose="020B0400000000000000" pitchFamily="50" charset="-128"/>
                    <a:cs typeface="Times New Roman" panose="02020603050405020304" pitchFamily="18" charset="0"/>
                  </a:rPr>
                  <a:t> </a:t>
                </a:r>
                <a:endParaRPr lang="en-US" altLang="ja-JP" sz="2000" dirty="0">
                  <a:latin typeface="Times New Roman" panose="02020603050405020304" pitchFamily="18" charset="0"/>
                  <a:ea typeface="游ゴシック" panose="020B0400000000000000" pitchFamily="50" charset="-128"/>
                  <a:cs typeface="Times New Roman" panose="02020603050405020304" pitchFamily="18" charset="0"/>
                </a:endParaRPr>
              </a:p>
              <a:p>
                <a:pPr marL="0" indent="0">
                  <a:lnSpc>
                    <a:spcPct val="100000"/>
                  </a:lnSpc>
                  <a:spcBef>
                    <a:spcPts val="600"/>
                  </a:spcBef>
                  <a:spcAft>
                    <a:spcPts val="600"/>
                  </a:spcAft>
                  <a:buNone/>
                </a:pPr>
                <a:endParaRPr lang="en-US" altLang="ja-JP" sz="900" dirty="0" smtClean="0">
                  <a:latin typeface="Times New Roman" panose="02020603050405020304" pitchFamily="18" charset="0"/>
                  <a:ea typeface="游ゴシック" panose="020B0400000000000000" pitchFamily="50" charset="-128"/>
                  <a:cs typeface="Times New Roman" panose="02020603050405020304" pitchFamily="18" charset="0"/>
                </a:endParaRPr>
              </a:p>
              <a:p>
                <a:pPr marL="0" indent="0">
                  <a:lnSpc>
                    <a:spcPct val="100000"/>
                  </a:lnSpc>
                  <a:spcBef>
                    <a:spcPts val="600"/>
                  </a:spcBef>
                  <a:spcAft>
                    <a:spcPts val="600"/>
                  </a:spcAft>
                  <a:buNone/>
                </a:pPr>
                <a:r>
                  <a:rPr lang="ja-JP" altLang="en-US" sz="2400" dirty="0" smtClean="0">
                    <a:latin typeface="Times New Roman" panose="02020603050405020304" pitchFamily="18" charset="0"/>
                    <a:ea typeface="游ゴシック" panose="020B0400000000000000" pitchFamily="50" charset="-128"/>
                    <a:cs typeface="Times New Roman" panose="02020603050405020304" pitchFamily="18" charset="0"/>
                  </a:rPr>
                  <a:t>が成り立つ</a:t>
                </a:r>
                <a:endParaRPr lang="en-US" altLang="ja-JP" sz="2400" dirty="0" smtClean="0">
                  <a:latin typeface="Times New Roman" panose="02020603050405020304" pitchFamily="18" charset="0"/>
                  <a:ea typeface="游ゴシック" panose="020B0400000000000000" pitchFamily="50" charset="-128"/>
                  <a:cs typeface="Times New Roman" panose="02020603050405020304" pitchFamily="18" charset="0"/>
                </a:endParaRPr>
              </a:p>
            </p:txBody>
          </p:sp>
        </mc:Choice>
        <mc:Fallback xmlns="">
          <p:sp>
            <p:nvSpPr>
              <p:cNvPr id="15" name="コンテンツ プレースホルダー 2"/>
              <p:cNvSpPr txBox="1">
                <a:spLocks noRot="1" noChangeAspect="1" noMove="1" noResize="1" noEditPoints="1" noAdjustHandles="1" noChangeArrowheads="1" noChangeShapeType="1" noTextEdit="1"/>
              </p:cNvSpPr>
              <p:nvPr/>
            </p:nvSpPr>
            <p:spPr>
              <a:xfrm>
                <a:off x="457199" y="1316446"/>
                <a:ext cx="8449456" cy="6260011"/>
              </a:xfrm>
              <a:prstGeom prst="rect">
                <a:avLst/>
              </a:prstGeom>
              <a:blipFill>
                <a:blip r:embed="rId2"/>
                <a:stretch>
                  <a:fillRect l="-1082" t="-974" r="-1082"/>
                </a:stretch>
              </a:blipFill>
            </p:spPr>
            <p:txBody>
              <a:bodyPr/>
              <a:lstStyle/>
              <a:p>
                <a:r>
                  <a:rPr lang="ja-JP" altLang="en-US">
                    <a:noFill/>
                  </a:rPr>
                  <a:t> </a:t>
                </a:r>
              </a:p>
            </p:txBody>
          </p:sp>
        </mc:Fallback>
      </mc:AlternateContent>
      <p:grpSp>
        <p:nvGrpSpPr>
          <p:cNvPr id="4" name="グループ化 3"/>
          <p:cNvGrpSpPr/>
          <p:nvPr/>
        </p:nvGrpSpPr>
        <p:grpSpPr>
          <a:xfrm>
            <a:off x="8074653" y="198296"/>
            <a:ext cx="2493199" cy="2236300"/>
            <a:chOff x="1012206" y="2048149"/>
            <a:chExt cx="1722469" cy="1544986"/>
          </a:xfrm>
        </p:grpSpPr>
        <p:grpSp>
          <p:nvGrpSpPr>
            <p:cNvPr id="46" name="グループ化 45"/>
            <p:cNvGrpSpPr/>
            <p:nvPr/>
          </p:nvGrpSpPr>
          <p:grpSpPr>
            <a:xfrm>
              <a:off x="1012206" y="2048149"/>
              <a:ext cx="1722469" cy="1544986"/>
              <a:chOff x="2629231" y="4135709"/>
              <a:chExt cx="2640222" cy="2368173"/>
            </a:xfrm>
          </p:grpSpPr>
          <p:grpSp>
            <p:nvGrpSpPr>
              <p:cNvPr id="48" name="グループ化 47"/>
              <p:cNvGrpSpPr/>
              <p:nvPr/>
            </p:nvGrpSpPr>
            <p:grpSpPr>
              <a:xfrm>
                <a:off x="2629231" y="4135709"/>
                <a:ext cx="2640222" cy="2368173"/>
                <a:chOff x="1863524" y="4301577"/>
                <a:chExt cx="2298971" cy="2062085"/>
              </a:xfrm>
            </p:grpSpPr>
            <p:sp>
              <p:nvSpPr>
                <p:cNvPr id="55" name="正方形/長方形 54"/>
                <p:cNvSpPr/>
                <p:nvPr/>
              </p:nvSpPr>
              <p:spPr>
                <a:xfrm>
                  <a:off x="1863524" y="4301577"/>
                  <a:ext cx="2298971" cy="2062085"/>
                </a:xfrm>
                <a:prstGeom prst="rect">
                  <a:avLst/>
                </a:prstGeom>
                <a:solidFill>
                  <a:schemeClr val="bg1">
                    <a:lumMod val="85000"/>
                    <a:alpha val="2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正方形/長方形 55"/>
                <p:cNvSpPr/>
                <p:nvPr/>
              </p:nvSpPr>
              <p:spPr>
                <a:xfrm>
                  <a:off x="2368338" y="5638146"/>
                  <a:ext cx="956332" cy="33741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正方形/長方形 56"/>
                <p:cNvSpPr/>
                <p:nvPr/>
              </p:nvSpPr>
              <p:spPr>
                <a:xfrm>
                  <a:off x="2559084" y="5442716"/>
                  <a:ext cx="466484" cy="34527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1" name="楕円 50"/>
              <p:cNvSpPr/>
              <p:nvPr/>
            </p:nvSpPr>
            <p:spPr>
              <a:xfrm>
                <a:off x="3733006" y="5603998"/>
                <a:ext cx="133350" cy="13335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正方形/長方形 2"/>
            <p:cNvSpPr/>
            <p:nvPr/>
          </p:nvSpPr>
          <p:spPr>
            <a:xfrm>
              <a:off x="1599326" y="2861349"/>
              <a:ext cx="352949" cy="342254"/>
            </a:xfrm>
            <a:prstGeom prst="rect">
              <a:avLst/>
            </a:prstGeom>
            <a:solidFill>
              <a:schemeClr val="accent4">
                <a:lumMod val="20000"/>
                <a:lumOff val="80000"/>
                <a:alpha val="55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6" name="直線矢印コネクタ 5"/>
          <p:cNvCxnSpPr/>
          <p:nvPr/>
        </p:nvCxnSpPr>
        <p:spPr>
          <a:xfrm flipV="1">
            <a:off x="9179923" y="1145462"/>
            <a:ext cx="479320" cy="502323"/>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840495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p:cNvSpPr/>
          <p:nvPr/>
        </p:nvSpPr>
        <p:spPr>
          <a:xfrm>
            <a:off x="527300" y="1172262"/>
            <a:ext cx="4572001" cy="197588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spcAft>
                <a:spcPts val="600"/>
              </a:spcAft>
            </a:pPr>
            <a:endParaRPr lang="en-US" altLang="ja-JP" sz="3600" dirty="0">
              <a:solidFill>
                <a:schemeClr val="tx1"/>
              </a:solidFill>
              <a:latin typeface="游ゴシック" panose="020B0400000000000000" pitchFamily="50" charset="-128"/>
            </a:endParaRPr>
          </a:p>
        </p:txBody>
      </p:sp>
      <p:sp>
        <p:nvSpPr>
          <p:cNvPr id="2" name="タイトル 1"/>
          <p:cNvSpPr>
            <a:spLocks noGrp="1"/>
          </p:cNvSpPr>
          <p:nvPr>
            <p:ph type="title"/>
          </p:nvPr>
        </p:nvSpPr>
        <p:spPr>
          <a:xfrm>
            <a:off x="457199" y="281186"/>
            <a:ext cx="11473211" cy="733270"/>
          </a:xfrm>
        </p:spPr>
        <p:txBody>
          <a:bodyPr/>
          <a:lstStyle/>
          <a:p>
            <a:r>
              <a:rPr lang="en-US" altLang="ja-JP" dirty="0" smtClean="0"/>
              <a:t>Lucas-</a:t>
            </a:r>
            <a:r>
              <a:rPr lang="en-US" altLang="ja-JP" dirty="0" err="1" smtClean="0"/>
              <a:t>Kanade</a:t>
            </a:r>
            <a:r>
              <a:rPr lang="ja-JP" altLang="en-US" dirty="0" smtClean="0"/>
              <a:t>法 </a:t>
            </a:r>
            <a:r>
              <a:rPr lang="en-US" altLang="ja-JP" dirty="0"/>
              <a:t>5</a:t>
            </a:r>
            <a:endParaRPr kumimoji="1" lang="ja-JP" altLang="en-US" dirty="0"/>
          </a:p>
        </p:txBody>
      </p:sp>
      <mc:AlternateContent xmlns:mc="http://schemas.openxmlformats.org/markup-compatibility/2006" xmlns:a14="http://schemas.microsoft.com/office/drawing/2010/main">
        <mc:Choice Requires="a14">
          <p:sp>
            <p:nvSpPr>
              <p:cNvPr id="15" name="コンテンツ プレースホルダー 2"/>
              <p:cNvSpPr txBox="1">
                <a:spLocks/>
              </p:cNvSpPr>
              <p:nvPr/>
            </p:nvSpPr>
            <p:spPr>
              <a:xfrm>
                <a:off x="457199" y="911497"/>
                <a:ext cx="8449456" cy="62600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600"/>
                  </a:spcBef>
                  <a:spcAft>
                    <a:spcPts val="600"/>
                  </a:spcAft>
                  <a:buNone/>
                </a:pPr>
                <a:endParaRPr lang="en-US" altLang="ja-JP" sz="1000" dirty="0" smtClean="0">
                  <a:latin typeface="Times New Roman" panose="02020603050405020304" pitchFamily="18" charset="0"/>
                  <a:ea typeface="游ゴシック" panose="020B0400000000000000" pitchFamily="50" charset="-128"/>
                  <a:cs typeface="Times New Roman" panose="02020603050405020304" pitchFamily="18" charset="0"/>
                </a:endParaRPr>
              </a:p>
              <a:p>
                <a:pPr marL="0" indent="0">
                  <a:lnSpc>
                    <a:spcPct val="100000"/>
                  </a:lnSpc>
                  <a:spcBef>
                    <a:spcPts val="600"/>
                  </a:spcBef>
                  <a:spcAft>
                    <a:spcPts val="600"/>
                  </a:spcAft>
                  <a:buNone/>
                </a:pPr>
                <a:r>
                  <a:rPr lang="en-US" altLang="ja-JP" sz="2000" dirty="0" smtClean="0">
                    <a:latin typeface="Times New Roman" panose="02020603050405020304" pitchFamily="18" charset="0"/>
                    <a:ea typeface="游ゴシック" panose="020B0400000000000000" pitchFamily="50" charset="-128"/>
                    <a:cs typeface="Times New Roman" panose="02020603050405020304" pitchFamily="18" charset="0"/>
                  </a:rPr>
                  <a:t>    </a:t>
                </a:r>
                <a14:m>
                  <m:oMath xmlns:m="http://schemas.openxmlformats.org/officeDocument/2006/math">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𝐼</m:t>
                        </m:r>
                      </m:e>
                      <m:sub>
                        <m:r>
                          <a:rPr lang="en-US" altLang="ja-JP" sz="2000" i="1">
                            <a:latin typeface="Cambria Math" panose="02040503050406030204" pitchFamily="18" charset="0"/>
                          </a:rPr>
                          <m:t>𝑥</m:t>
                        </m:r>
                      </m:sub>
                    </m:sSub>
                    <m:d>
                      <m:dPr>
                        <m:ctrlPr>
                          <a:rPr lang="en-US" altLang="ja-JP" sz="2000" b="0" i="1" smtClean="0">
                            <a:latin typeface="Cambria Math" panose="02040503050406030204" pitchFamily="18" charset="0"/>
                          </a:rPr>
                        </m:ctrlPr>
                      </m:dPr>
                      <m:e>
                        <m:sSub>
                          <m:sSubPr>
                            <m:ctrlPr>
                              <a:rPr lang="en-US" altLang="ja-JP" sz="2000" b="0" i="1" smtClean="0">
                                <a:latin typeface="Cambria Math" panose="02040503050406030204" pitchFamily="18" charset="0"/>
                              </a:rPr>
                            </m:ctrlPr>
                          </m:sSubPr>
                          <m:e>
                            <m:r>
                              <a:rPr lang="en-US" altLang="ja-JP" sz="2000" b="0" i="1" smtClean="0">
                                <a:latin typeface="Cambria Math" panose="02040503050406030204" pitchFamily="18" charset="0"/>
                              </a:rPr>
                              <m:t>𝑥</m:t>
                            </m:r>
                          </m:e>
                          <m:sub>
                            <m:r>
                              <a:rPr lang="en-US" altLang="ja-JP" sz="2000" b="0" i="1" smtClean="0">
                                <a:latin typeface="Cambria Math" panose="02040503050406030204" pitchFamily="18" charset="0"/>
                              </a:rPr>
                              <m:t>1</m:t>
                            </m:r>
                          </m:sub>
                        </m:sSub>
                        <m:r>
                          <a:rPr lang="en-US" altLang="ja-JP" sz="2000" b="0" i="1" smtClean="0">
                            <a:latin typeface="Cambria Math" panose="02040503050406030204" pitchFamily="18" charset="0"/>
                          </a:rPr>
                          <m:t>,</m:t>
                        </m:r>
                        <m:sSub>
                          <m:sSubPr>
                            <m:ctrlPr>
                              <a:rPr lang="en-US" altLang="ja-JP" sz="2000" b="0" i="1" smtClean="0">
                                <a:latin typeface="Cambria Math" panose="02040503050406030204" pitchFamily="18" charset="0"/>
                              </a:rPr>
                            </m:ctrlPr>
                          </m:sSubPr>
                          <m:e>
                            <m:r>
                              <a:rPr lang="en-US" altLang="ja-JP" sz="2000" b="0" i="1" smtClean="0">
                                <a:latin typeface="Cambria Math" panose="02040503050406030204" pitchFamily="18" charset="0"/>
                              </a:rPr>
                              <m:t>𝑦</m:t>
                            </m:r>
                          </m:e>
                          <m:sub>
                            <m:r>
                              <a:rPr lang="en-US" altLang="ja-JP" sz="2000" b="0" i="1" smtClean="0">
                                <a:latin typeface="Cambria Math" panose="02040503050406030204" pitchFamily="18" charset="0"/>
                              </a:rPr>
                              <m:t>1</m:t>
                            </m:r>
                          </m:sub>
                        </m:sSub>
                      </m:e>
                    </m:d>
                    <m:r>
                      <a:rPr lang="en-US" altLang="ja-JP" sz="2000" i="1">
                        <a:latin typeface="Cambria Math" panose="02040503050406030204" pitchFamily="18" charset="0"/>
                      </a:rPr>
                      <m:t>𝑢</m:t>
                    </m:r>
                    <m:r>
                      <a:rPr lang="en-US" altLang="ja-JP" sz="2000" i="1">
                        <a:latin typeface="Cambria Math" panose="02040503050406030204" pitchFamily="18" charset="0"/>
                      </a:rPr>
                      <m:t>+</m:t>
                    </m:r>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𝐼</m:t>
                        </m:r>
                      </m:e>
                      <m:sub>
                        <m:r>
                          <a:rPr lang="en-US" altLang="ja-JP" sz="2000" i="1">
                            <a:latin typeface="Cambria Math" panose="02040503050406030204" pitchFamily="18" charset="0"/>
                          </a:rPr>
                          <m:t>𝑦</m:t>
                        </m:r>
                      </m:sub>
                    </m:sSub>
                    <m:d>
                      <m:dPr>
                        <m:ctrlPr>
                          <a:rPr lang="en-US" altLang="ja-JP" sz="2000" i="1">
                            <a:latin typeface="Cambria Math" panose="02040503050406030204" pitchFamily="18" charset="0"/>
                          </a:rPr>
                        </m:ctrlPr>
                      </m:dPr>
                      <m:e>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𝑥</m:t>
                            </m:r>
                          </m:e>
                          <m:sub>
                            <m:r>
                              <a:rPr lang="en-US" altLang="ja-JP" sz="2000" i="1">
                                <a:latin typeface="Cambria Math" panose="02040503050406030204" pitchFamily="18" charset="0"/>
                              </a:rPr>
                              <m:t>1</m:t>
                            </m:r>
                          </m:sub>
                        </m:sSub>
                        <m:r>
                          <a:rPr lang="en-US" altLang="ja-JP" sz="2000" i="1">
                            <a:latin typeface="Cambria Math" panose="02040503050406030204" pitchFamily="18" charset="0"/>
                          </a:rPr>
                          <m:t>,</m:t>
                        </m:r>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𝑦</m:t>
                            </m:r>
                          </m:e>
                          <m:sub>
                            <m:r>
                              <a:rPr lang="en-US" altLang="ja-JP" sz="2000" i="1">
                                <a:latin typeface="Cambria Math" panose="02040503050406030204" pitchFamily="18" charset="0"/>
                              </a:rPr>
                              <m:t>1</m:t>
                            </m:r>
                          </m:sub>
                        </m:sSub>
                      </m:e>
                    </m:d>
                    <m:r>
                      <a:rPr lang="en-US" altLang="ja-JP" sz="2000" i="1">
                        <a:latin typeface="Cambria Math" panose="02040503050406030204" pitchFamily="18" charset="0"/>
                      </a:rPr>
                      <m:t>𝑣</m:t>
                    </m:r>
                    <m:r>
                      <a:rPr lang="en-US" altLang="ja-JP" sz="2000" b="0" i="1" smtClean="0">
                        <a:latin typeface="Cambria Math" panose="02040503050406030204" pitchFamily="18" charset="0"/>
                      </a:rPr>
                      <m:t>=−</m:t>
                    </m:r>
                    <m:sSub>
                      <m:sSubPr>
                        <m:ctrlPr>
                          <a:rPr lang="en-US" altLang="ja-JP" sz="2000" b="0" i="1" smtClean="0">
                            <a:latin typeface="Cambria Math" panose="02040503050406030204" pitchFamily="18" charset="0"/>
                          </a:rPr>
                        </m:ctrlPr>
                      </m:sSubPr>
                      <m:e>
                        <m:r>
                          <a:rPr lang="en-US" altLang="ja-JP" sz="2000" b="0" i="1" smtClean="0">
                            <a:latin typeface="Cambria Math" panose="02040503050406030204" pitchFamily="18" charset="0"/>
                          </a:rPr>
                          <m:t>𝐼</m:t>
                        </m:r>
                      </m:e>
                      <m:sub>
                        <m:r>
                          <a:rPr lang="en-US" altLang="ja-JP" sz="2000" b="0" i="1" smtClean="0">
                            <a:latin typeface="Cambria Math" panose="02040503050406030204" pitchFamily="18" charset="0"/>
                          </a:rPr>
                          <m:t>𝑡</m:t>
                        </m:r>
                      </m:sub>
                    </m:sSub>
                    <m:r>
                      <a:rPr lang="en-US" altLang="ja-JP" sz="2000" i="1">
                        <a:latin typeface="Cambria Math" panose="02040503050406030204" pitchFamily="18" charset="0"/>
                      </a:rPr>
                      <m:t>(</m:t>
                    </m:r>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𝑥</m:t>
                        </m:r>
                      </m:e>
                      <m:sub>
                        <m:r>
                          <a:rPr lang="en-US" altLang="ja-JP" sz="2000" i="1">
                            <a:latin typeface="Cambria Math" panose="02040503050406030204" pitchFamily="18" charset="0"/>
                          </a:rPr>
                          <m:t>1</m:t>
                        </m:r>
                      </m:sub>
                    </m:sSub>
                    <m:r>
                      <a:rPr lang="en-US" altLang="ja-JP" sz="2000" i="1">
                        <a:latin typeface="Cambria Math" panose="02040503050406030204" pitchFamily="18" charset="0"/>
                      </a:rPr>
                      <m:t>,</m:t>
                    </m:r>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𝑦</m:t>
                        </m:r>
                      </m:e>
                      <m:sub>
                        <m:r>
                          <a:rPr lang="en-US" altLang="ja-JP" sz="2000" i="1">
                            <a:latin typeface="Cambria Math" panose="02040503050406030204" pitchFamily="18" charset="0"/>
                          </a:rPr>
                          <m:t>1</m:t>
                        </m:r>
                      </m:sub>
                    </m:sSub>
                    <m:r>
                      <a:rPr lang="en-US" altLang="ja-JP" sz="2000" i="1">
                        <a:latin typeface="Cambria Math" panose="02040503050406030204" pitchFamily="18" charset="0"/>
                      </a:rPr>
                      <m:t>)</m:t>
                    </m:r>
                  </m:oMath>
                </a14:m>
                <a:endParaRPr lang="en-US" altLang="ja-JP" sz="2000" dirty="0" smtClean="0">
                  <a:latin typeface="游ゴシック" panose="020B0400000000000000" pitchFamily="50" charset="-128"/>
                </a:endParaRPr>
              </a:p>
              <a:p>
                <a:pPr marL="0" indent="0">
                  <a:lnSpc>
                    <a:spcPct val="100000"/>
                  </a:lnSpc>
                  <a:spcBef>
                    <a:spcPts val="600"/>
                  </a:spcBef>
                  <a:spcAft>
                    <a:spcPts val="600"/>
                  </a:spcAft>
                  <a:buNone/>
                </a:pPr>
                <a:r>
                  <a:rPr lang="en-US" altLang="ja-JP" sz="2000" b="0" dirty="0" smtClean="0"/>
                  <a:t>  </a:t>
                </a:r>
                <a14:m>
                  <m:oMath xmlns:m="http://schemas.openxmlformats.org/officeDocument/2006/math">
                    <m:r>
                      <a:rPr lang="en-US" altLang="ja-JP" sz="2000" b="0" i="1" smtClean="0">
                        <a:latin typeface="Cambria Math" panose="02040503050406030204" pitchFamily="18" charset="0"/>
                      </a:rPr>
                      <m:t> </m:t>
                    </m:r>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𝐼</m:t>
                        </m:r>
                      </m:e>
                      <m:sub>
                        <m:r>
                          <a:rPr lang="en-US" altLang="ja-JP" sz="2000" i="1">
                            <a:latin typeface="Cambria Math" panose="02040503050406030204" pitchFamily="18" charset="0"/>
                          </a:rPr>
                          <m:t>𝑥</m:t>
                        </m:r>
                      </m:sub>
                    </m:sSub>
                    <m:d>
                      <m:dPr>
                        <m:ctrlPr>
                          <a:rPr lang="en-US" altLang="ja-JP" sz="2000" i="1">
                            <a:latin typeface="Cambria Math" panose="02040503050406030204" pitchFamily="18" charset="0"/>
                          </a:rPr>
                        </m:ctrlPr>
                      </m:dPr>
                      <m:e>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𝑥</m:t>
                            </m:r>
                          </m:e>
                          <m:sub>
                            <m:r>
                              <a:rPr lang="en-US" altLang="ja-JP" sz="2000" b="0" i="1" smtClean="0">
                                <a:latin typeface="Cambria Math" panose="02040503050406030204" pitchFamily="18" charset="0"/>
                              </a:rPr>
                              <m:t>2</m:t>
                            </m:r>
                          </m:sub>
                        </m:sSub>
                        <m:r>
                          <a:rPr lang="en-US" altLang="ja-JP" sz="2000" i="1">
                            <a:latin typeface="Cambria Math" panose="02040503050406030204" pitchFamily="18" charset="0"/>
                          </a:rPr>
                          <m:t>,</m:t>
                        </m:r>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𝑦</m:t>
                            </m:r>
                          </m:e>
                          <m:sub>
                            <m:r>
                              <a:rPr lang="en-US" altLang="ja-JP" sz="2000" b="0" i="1" smtClean="0">
                                <a:latin typeface="Cambria Math" panose="02040503050406030204" pitchFamily="18" charset="0"/>
                              </a:rPr>
                              <m:t>2</m:t>
                            </m:r>
                          </m:sub>
                        </m:sSub>
                      </m:e>
                    </m:d>
                    <m:r>
                      <a:rPr lang="en-US" altLang="ja-JP" sz="2000" i="1">
                        <a:latin typeface="Cambria Math" panose="02040503050406030204" pitchFamily="18" charset="0"/>
                      </a:rPr>
                      <m:t>𝑢</m:t>
                    </m:r>
                    <m:r>
                      <a:rPr lang="en-US" altLang="ja-JP" sz="2000" i="1">
                        <a:latin typeface="Cambria Math" panose="02040503050406030204" pitchFamily="18" charset="0"/>
                      </a:rPr>
                      <m:t>+</m:t>
                    </m:r>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𝐼</m:t>
                        </m:r>
                      </m:e>
                      <m:sub>
                        <m:r>
                          <a:rPr lang="en-US" altLang="ja-JP" sz="2000" i="1">
                            <a:latin typeface="Cambria Math" panose="02040503050406030204" pitchFamily="18" charset="0"/>
                          </a:rPr>
                          <m:t>𝑦</m:t>
                        </m:r>
                      </m:sub>
                    </m:sSub>
                    <m:d>
                      <m:dPr>
                        <m:ctrlPr>
                          <a:rPr lang="en-US" altLang="ja-JP" sz="2000" i="1">
                            <a:latin typeface="Cambria Math" panose="02040503050406030204" pitchFamily="18" charset="0"/>
                          </a:rPr>
                        </m:ctrlPr>
                      </m:dPr>
                      <m:e>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𝑥</m:t>
                            </m:r>
                          </m:e>
                          <m:sub>
                            <m:r>
                              <a:rPr lang="en-US" altLang="ja-JP" sz="2000" b="0" i="1" smtClean="0">
                                <a:latin typeface="Cambria Math" panose="02040503050406030204" pitchFamily="18" charset="0"/>
                              </a:rPr>
                              <m:t>2</m:t>
                            </m:r>
                          </m:sub>
                        </m:sSub>
                        <m:r>
                          <a:rPr lang="en-US" altLang="ja-JP" sz="2000" i="1">
                            <a:latin typeface="Cambria Math" panose="02040503050406030204" pitchFamily="18" charset="0"/>
                          </a:rPr>
                          <m:t>,</m:t>
                        </m:r>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𝑦</m:t>
                            </m:r>
                          </m:e>
                          <m:sub>
                            <m:r>
                              <a:rPr lang="en-US" altLang="ja-JP" sz="2000" b="0" i="1" smtClean="0">
                                <a:latin typeface="Cambria Math" panose="02040503050406030204" pitchFamily="18" charset="0"/>
                              </a:rPr>
                              <m:t>2</m:t>
                            </m:r>
                          </m:sub>
                        </m:sSub>
                      </m:e>
                    </m:d>
                    <m:r>
                      <a:rPr lang="en-US" altLang="ja-JP" sz="2000" i="1">
                        <a:latin typeface="Cambria Math" panose="02040503050406030204" pitchFamily="18" charset="0"/>
                      </a:rPr>
                      <m:t>𝑣</m:t>
                    </m:r>
                    <m:r>
                      <a:rPr lang="en-US" altLang="ja-JP" sz="2000" i="1">
                        <a:latin typeface="Cambria Math" panose="02040503050406030204" pitchFamily="18" charset="0"/>
                      </a:rPr>
                      <m:t>=−</m:t>
                    </m:r>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𝐼</m:t>
                        </m:r>
                      </m:e>
                      <m:sub>
                        <m:r>
                          <a:rPr lang="en-US" altLang="ja-JP" sz="2000" i="1">
                            <a:latin typeface="Cambria Math" panose="02040503050406030204" pitchFamily="18" charset="0"/>
                          </a:rPr>
                          <m:t>𝑡</m:t>
                        </m:r>
                      </m:sub>
                    </m:sSub>
                    <m:r>
                      <a:rPr lang="en-US" altLang="ja-JP" sz="2000" i="1">
                        <a:latin typeface="Cambria Math" panose="02040503050406030204" pitchFamily="18" charset="0"/>
                      </a:rPr>
                      <m:t>(</m:t>
                    </m:r>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𝑥</m:t>
                        </m:r>
                      </m:e>
                      <m:sub>
                        <m:r>
                          <a:rPr lang="en-US" altLang="ja-JP" sz="2000" b="0" i="1" smtClean="0">
                            <a:latin typeface="Cambria Math" panose="02040503050406030204" pitchFamily="18" charset="0"/>
                          </a:rPr>
                          <m:t>2</m:t>
                        </m:r>
                      </m:sub>
                    </m:sSub>
                    <m:r>
                      <a:rPr lang="en-US" altLang="ja-JP" sz="2000" i="1">
                        <a:latin typeface="Cambria Math" panose="02040503050406030204" pitchFamily="18" charset="0"/>
                      </a:rPr>
                      <m:t>,</m:t>
                    </m:r>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𝑦</m:t>
                        </m:r>
                      </m:e>
                      <m:sub>
                        <m:r>
                          <a:rPr lang="en-US" altLang="ja-JP" sz="2000" b="0" i="1" smtClean="0">
                            <a:latin typeface="Cambria Math" panose="02040503050406030204" pitchFamily="18" charset="0"/>
                          </a:rPr>
                          <m:t>2</m:t>
                        </m:r>
                      </m:sub>
                    </m:sSub>
                    <m:r>
                      <a:rPr lang="en-US" altLang="ja-JP" sz="2000" i="1">
                        <a:latin typeface="Cambria Math" panose="02040503050406030204" pitchFamily="18" charset="0"/>
                      </a:rPr>
                      <m:t>)</m:t>
                    </m:r>
                  </m:oMath>
                </a14:m>
                <a:r>
                  <a:rPr lang="en-US" altLang="ja-JP" sz="2000" dirty="0" smtClean="0">
                    <a:latin typeface="游ゴシック" panose="020B0400000000000000" pitchFamily="50" charset="-128"/>
                  </a:rPr>
                  <a:t> </a:t>
                </a:r>
              </a:p>
              <a:p>
                <a:pPr marL="0" indent="0">
                  <a:lnSpc>
                    <a:spcPct val="100000"/>
                  </a:lnSpc>
                  <a:spcBef>
                    <a:spcPts val="600"/>
                  </a:spcBef>
                  <a:spcAft>
                    <a:spcPts val="600"/>
                  </a:spcAft>
                  <a:buNone/>
                </a:pPr>
                <a:r>
                  <a:rPr lang="en-US" altLang="ja-JP" sz="2000" dirty="0">
                    <a:latin typeface="游ゴシック" panose="020B0400000000000000" pitchFamily="50" charset="-128"/>
                  </a:rPr>
                  <a:t> </a:t>
                </a:r>
                <a:r>
                  <a:rPr lang="en-US" altLang="ja-JP" sz="2000" dirty="0" smtClean="0">
                    <a:latin typeface="游ゴシック" panose="020B0400000000000000" pitchFamily="50" charset="-128"/>
                  </a:rPr>
                  <a:t>                        :</a:t>
                </a:r>
              </a:p>
              <a:p>
                <a:pPr marL="0" indent="0">
                  <a:lnSpc>
                    <a:spcPct val="100000"/>
                  </a:lnSpc>
                  <a:spcBef>
                    <a:spcPts val="600"/>
                  </a:spcBef>
                  <a:spcAft>
                    <a:spcPts val="600"/>
                  </a:spcAft>
                  <a:buNone/>
                </a:pPr>
                <a:r>
                  <a:rPr lang="en-US" altLang="ja-JP" sz="2000" dirty="0" smtClean="0"/>
                  <a:t>  </a:t>
                </a:r>
                <a14:m>
                  <m:oMath xmlns:m="http://schemas.openxmlformats.org/officeDocument/2006/math">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𝐼</m:t>
                        </m:r>
                      </m:e>
                      <m:sub>
                        <m:r>
                          <a:rPr lang="en-US" altLang="ja-JP" sz="2000" i="1">
                            <a:latin typeface="Cambria Math" panose="02040503050406030204" pitchFamily="18" charset="0"/>
                          </a:rPr>
                          <m:t>𝑥</m:t>
                        </m:r>
                      </m:sub>
                    </m:sSub>
                    <m:d>
                      <m:dPr>
                        <m:ctrlPr>
                          <a:rPr lang="en-US" altLang="ja-JP" sz="2000" i="1">
                            <a:latin typeface="Cambria Math" panose="02040503050406030204" pitchFamily="18" charset="0"/>
                          </a:rPr>
                        </m:ctrlPr>
                      </m:dPr>
                      <m:e>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𝑥</m:t>
                            </m:r>
                          </m:e>
                          <m:sub>
                            <m:r>
                              <a:rPr lang="en-US" altLang="ja-JP" sz="2000" b="0" i="1" smtClean="0">
                                <a:latin typeface="Cambria Math" panose="02040503050406030204" pitchFamily="18" charset="0"/>
                              </a:rPr>
                              <m:t>𝑛</m:t>
                            </m:r>
                          </m:sub>
                        </m:sSub>
                        <m:r>
                          <a:rPr lang="en-US" altLang="ja-JP" sz="2000" i="1">
                            <a:latin typeface="Cambria Math" panose="02040503050406030204" pitchFamily="18" charset="0"/>
                          </a:rPr>
                          <m:t>,</m:t>
                        </m:r>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𝑦</m:t>
                            </m:r>
                          </m:e>
                          <m:sub>
                            <m:r>
                              <a:rPr lang="en-US" altLang="ja-JP" sz="2000" b="0" i="1" smtClean="0">
                                <a:latin typeface="Cambria Math" panose="02040503050406030204" pitchFamily="18" charset="0"/>
                              </a:rPr>
                              <m:t>𝑛</m:t>
                            </m:r>
                          </m:sub>
                        </m:sSub>
                      </m:e>
                    </m:d>
                    <m:r>
                      <a:rPr lang="en-US" altLang="ja-JP" sz="2000" i="1">
                        <a:latin typeface="Cambria Math" panose="02040503050406030204" pitchFamily="18" charset="0"/>
                      </a:rPr>
                      <m:t>𝑢</m:t>
                    </m:r>
                    <m:r>
                      <a:rPr lang="en-US" altLang="ja-JP" sz="2000" i="1">
                        <a:latin typeface="Cambria Math" panose="02040503050406030204" pitchFamily="18" charset="0"/>
                      </a:rPr>
                      <m:t>+</m:t>
                    </m:r>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𝐼</m:t>
                        </m:r>
                      </m:e>
                      <m:sub>
                        <m:r>
                          <a:rPr lang="en-US" altLang="ja-JP" sz="2000" i="1">
                            <a:latin typeface="Cambria Math" panose="02040503050406030204" pitchFamily="18" charset="0"/>
                          </a:rPr>
                          <m:t>𝑦</m:t>
                        </m:r>
                      </m:sub>
                    </m:sSub>
                    <m:d>
                      <m:dPr>
                        <m:ctrlPr>
                          <a:rPr lang="en-US" altLang="ja-JP" sz="2000" i="1">
                            <a:latin typeface="Cambria Math" panose="02040503050406030204" pitchFamily="18" charset="0"/>
                          </a:rPr>
                        </m:ctrlPr>
                      </m:dPr>
                      <m:e>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𝑥</m:t>
                            </m:r>
                          </m:e>
                          <m:sub>
                            <m:r>
                              <a:rPr lang="en-US" altLang="ja-JP" sz="2000" b="0" i="1" smtClean="0">
                                <a:latin typeface="Cambria Math" panose="02040503050406030204" pitchFamily="18" charset="0"/>
                              </a:rPr>
                              <m:t>𝑛</m:t>
                            </m:r>
                          </m:sub>
                        </m:sSub>
                        <m:r>
                          <a:rPr lang="en-US" altLang="ja-JP" sz="2000" i="1">
                            <a:latin typeface="Cambria Math" panose="02040503050406030204" pitchFamily="18" charset="0"/>
                          </a:rPr>
                          <m:t>,</m:t>
                        </m:r>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𝑦</m:t>
                            </m:r>
                          </m:e>
                          <m:sub>
                            <m:r>
                              <a:rPr lang="en-US" altLang="ja-JP" sz="2000" b="0" i="1" smtClean="0">
                                <a:latin typeface="Cambria Math" panose="02040503050406030204" pitchFamily="18" charset="0"/>
                              </a:rPr>
                              <m:t>𝑛</m:t>
                            </m:r>
                          </m:sub>
                        </m:sSub>
                      </m:e>
                    </m:d>
                    <m:r>
                      <a:rPr lang="en-US" altLang="ja-JP" sz="2000" i="1">
                        <a:latin typeface="Cambria Math" panose="02040503050406030204" pitchFamily="18" charset="0"/>
                      </a:rPr>
                      <m:t>𝑣</m:t>
                    </m:r>
                    <m:r>
                      <a:rPr lang="en-US" altLang="ja-JP" sz="2000" i="1">
                        <a:latin typeface="Cambria Math" panose="02040503050406030204" pitchFamily="18" charset="0"/>
                      </a:rPr>
                      <m:t>=−</m:t>
                    </m:r>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𝐼</m:t>
                        </m:r>
                      </m:e>
                      <m:sub>
                        <m:r>
                          <a:rPr lang="en-US" altLang="ja-JP" sz="2000" i="1">
                            <a:latin typeface="Cambria Math" panose="02040503050406030204" pitchFamily="18" charset="0"/>
                          </a:rPr>
                          <m:t>𝑡</m:t>
                        </m:r>
                      </m:sub>
                    </m:sSub>
                    <m:r>
                      <a:rPr lang="en-US" altLang="ja-JP" sz="2000" i="1">
                        <a:latin typeface="Cambria Math" panose="02040503050406030204" pitchFamily="18" charset="0"/>
                      </a:rPr>
                      <m:t>(</m:t>
                    </m:r>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𝑥</m:t>
                        </m:r>
                      </m:e>
                      <m:sub>
                        <m:r>
                          <a:rPr lang="en-US" altLang="ja-JP" sz="2000" b="0" i="1" smtClean="0">
                            <a:latin typeface="Cambria Math" panose="02040503050406030204" pitchFamily="18" charset="0"/>
                          </a:rPr>
                          <m:t>𝑛</m:t>
                        </m:r>
                      </m:sub>
                    </m:sSub>
                    <m:r>
                      <a:rPr lang="en-US" altLang="ja-JP" sz="2000" i="1">
                        <a:latin typeface="Cambria Math" panose="02040503050406030204" pitchFamily="18" charset="0"/>
                      </a:rPr>
                      <m:t>,</m:t>
                    </m:r>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𝑦</m:t>
                        </m:r>
                      </m:e>
                      <m:sub>
                        <m:r>
                          <a:rPr lang="en-US" altLang="ja-JP" sz="2000" b="0" i="1" smtClean="0">
                            <a:latin typeface="Cambria Math" panose="02040503050406030204" pitchFamily="18" charset="0"/>
                          </a:rPr>
                          <m:t>𝑛</m:t>
                        </m:r>
                      </m:sub>
                    </m:sSub>
                    <m:r>
                      <a:rPr lang="en-US" altLang="ja-JP" sz="2000" i="1">
                        <a:latin typeface="Cambria Math" panose="02040503050406030204" pitchFamily="18" charset="0"/>
                      </a:rPr>
                      <m:t>)</m:t>
                    </m:r>
                  </m:oMath>
                </a14:m>
                <a:r>
                  <a:rPr lang="en-US" altLang="ja-JP" sz="2000" dirty="0" smtClean="0">
                    <a:latin typeface="Times New Roman" panose="02020603050405020304" pitchFamily="18" charset="0"/>
                    <a:ea typeface="游ゴシック" panose="020B0400000000000000" pitchFamily="50" charset="-128"/>
                    <a:cs typeface="Times New Roman" panose="02020603050405020304" pitchFamily="18" charset="0"/>
                  </a:rPr>
                  <a:t> </a:t>
                </a:r>
                <a:endParaRPr lang="en-US" altLang="ja-JP" sz="2000" dirty="0">
                  <a:latin typeface="Times New Roman" panose="02020603050405020304" pitchFamily="18" charset="0"/>
                  <a:ea typeface="游ゴシック" panose="020B0400000000000000" pitchFamily="50" charset="-128"/>
                  <a:cs typeface="Times New Roman" panose="02020603050405020304" pitchFamily="18" charset="0"/>
                </a:endParaRPr>
              </a:p>
            </p:txBody>
          </p:sp>
        </mc:Choice>
        <mc:Fallback xmlns="">
          <p:sp>
            <p:nvSpPr>
              <p:cNvPr id="15" name="コンテンツ プレースホルダー 2"/>
              <p:cNvSpPr txBox="1">
                <a:spLocks noRot="1" noChangeAspect="1" noMove="1" noResize="1" noEditPoints="1" noAdjustHandles="1" noChangeArrowheads="1" noChangeShapeType="1" noTextEdit="1"/>
              </p:cNvSpPr>
              <p:nvPr/>
            </p:nvSpPr>
            <p:spPr>
              <a:xfrm>
                <a:off x="457199" y="911497"/>
                <a:ext cx="8449456" cy="6260011"/>
              </a:xfrm>
              <a:prstGeom prst="rect">
                <a:avLst/>
              </a:prstGeom>
              <a:blipFill>
                <a:blip r:embed="rId2"/>
                <a:stretch>
                  <a:fillRect/>
                </a:stretch>
              </a:blipFill>
            </p:spPr>
            <p:txBody>
              <a:bodyPr/>
              <a:lstStyle/>
              <a:p>
                <a:r>
                  <a:rPr lang="ja-JP" altLang="en-US">
                    <a:noFill/>
                  </a:rPr>
                  <a:t> </a:t>
                </a:r>
              </a:p>
            </p:txBody>
          </p:sp>
        </mc:Fallback>
      </mc:AlternateContent>
      <p:sp>
        <p:nvSpPr>
          <p:cNvPr id="5" name="右矢印 4"/>
          <p:cNvSpPr/>
          <p:nvPr/>
        </p:nvSpPr>
        <p:spPr>
          <a:xfrm>
            <a:off x="5500006" y="1879352"/>
            <a:ext cx="574766" cy="5617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7" name="テキスト ボックス 6"/>
              <p:cNvSpPr txBox="1"/>
              <p:nvPr/>
            </p:nvSpPr>
            <p:spPr>
              <a:xfrm>
                <a:off x="6074772" y="1456516"/>
                <a:ext cx="5486117" cy="140737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kumimoji="1" lang="en-US" altLang="ja-JP" b="0" i="1" smtClean="0">
                              <a:latin typeface="Cambria Math" panose="02040503050406030204" pitchFamily="18" charset="0"/>
                            </a:rPr>
                          </m:ctrlPr>
                        </m:dPr>
                        <m:e>
                          <m:eqArr>
                            <m:eqArrPr>
                              <m:ctrlPr>
                                <a:rPr lang="en-US" altLang="ja-JP" i="1">
                                  <a:latin typeface="Cambria Math" panose="02040503050406030204" pitchFamily="18" charset="0"/>
                                </a:rPr>
                              </m:ctrlPr>
                            </m:eqArrPr>
                            <m:e>
                              <m:eqArr>
                                <m:eqArrPr>
                                  <m:ctrlPr>
                                    <a:rPr lang="en-US" altLang="ja-JP" i="1">
                                      <a:latin typeface="Cambria Math" panose="02040503050406030204" pitchFamily="18" charset="0"/>
                                    </a:rPr>
                                  </m:ctrlPr>
                                </m:eqArrPr>
                                <m:e>
                                  <m:m>
                                    <m:mPr>
                                      <m:mcs>
                                        <m:mc>
                                          <m:mcPr>
                                            <m:count m:val="2"/>
                                            <m:mcJc m:val="center"/>
                                          </m:mcPr>
                                        </m:mc>
                                      </m:mcs>
                                      <m:ctrlPr>
                                        <a:rPr lang="en-US" altLang="ja-JP" i="1">
                                          <a:latin typeface="Cambria Math" panose="02040503050406030204" pitchFamily="18" charset="0"/>
                                        </a:rPr>
                                      </m:ctrlPr>
                                    </m:mPr>
                                    <m:mr>
                                      <m:e>
                                        <m:sSub>
                                          <m:sSubPr>
                                            <m:ctrlPr>
                                              <a:rPr lang="en-US" altLang="ja-JP" i="1">
                                                <a:latin typeface="Cambria Math" panose="02040503050406030204" pitchFamily="18" charset="0"/>
                                              </a:rPr>
                                            </m:ctrlPr>
                                          </m:sSubPr>
                                          <m:e>
                                            <m:r>
                                              <a:rPr lang="en-US" altLang="ja-JP" i="1">
                                                <a:latin typeface="Cambria Math" panose="02040503050406030204" pitchFamily="18" charset="0"/>
                                              </a:rPr>
                                              <m:t>𝐼</m:t>
                                            </m:r>
                                          </m:e>
                                          <m:sub>
                                            <m:r>
                                              <a:rPr lang="en-US" altLang="ja-JP" i="1">
                                                <a:latin typeface="Cambria Math" panose="02040503050406030204" pitchFamily="18" charset="0"/>
                                              </a:rPr>
                                              <m:t>𝑥</m:t>
                                            </m:r>
                                          </m:sub>
                                        </m:sSub>
                                        <m:d>
                                          <m:dPr>
                                            <m:ctrlPr>
                                              <a:rPr lang="en-US" altLang="ja-JP" i="1">
                                                <a:latin typeface="Cambria Math" panose="02040503050406030204" pitchFamily="18" charset="0"/>
                                              </a:rPr>
                                            </m:ctrlPr>
                                          </m:dPr>
                                          <m:e>
                                            <m:sSub>
                                              <m:sSubPr>
                                                <m:ctrlPr>
                                                  <a:rPr lang="en-US" altLang="ja-JP" i="1">
                                                    <a:latin typeface="Cambria Math" panose="02040503050406030204" pitchFamily="18" charset="0"/>
                                                  </a:rPr>
                                                </m:ctrlPr>
                                              </m:sSubPr>
                                              <m:e>
                                                <m:r>
                                                  <a:rPr lang="en-US" altLang="ja-JP" i="1">
                                                    <a:latin typeface="Cambria Math" panose="02040503050406030204" pitchFamily="18" charset="0"/>
                                                  </a:rPr>
                                                  <m:t>𝑥</m:t>
                                                </m:r>
                                              </m:e>
                                              <m:sub>
                                                <m:r>
                                                  <a:rPr lang="en-US" altLang="ja-JP" i="1">
                                                    <a:latin typeface="Cambria Math" panose="02040503050406030204" pitchFamily="18" charset="0"/>
                                                  </a:rPr>
                                                  <m:t>1</m:t>
                                                </m:r>
                                              </m:sub>
                                            </m:sSub>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a:rPr lang="en-US" altLang="ja-JP" i="1">
                                                    <a:latin typeface="Cambria Math" panose="02040503050406030204" pitchFamily="18" charset="0"/>
                                                  </a:rPr>
                                                  <m:t>𝑦</m:t>
                                                </m:r>
                                              </m:e>
                                              <m:sub>
                                                <m:r>
                                                  <a:rPr lang="en-US" altLang="ja-JP" i="1">
                                                    <a:latin typeface="Cambria Math" panose="02040503050406030204" pitchFamily="18" charset="0"/>
                                                  </a:rPr>
                                                  <m:t>1</m:t>
                                                </m:r>
                                              </m:sub>
                                            </m:sSub>
                                          </m:e>
                                        </m:d>
                                      </m:e>
                                      <m:e>
                                        <m:sSub>
                                          <m:sSubPr>
                                            <m:ctrlPr>
                                              <a:rPr lang="en-US" altLang="ja-JP" i="1">
                                                <a:latin typeface="Cambria Math" panose="02040503050406030204" pitchFamily="18" charset="0"/>
                                              </a:rPr>
                                            </m:ctrlPr>
                                          </m:sSubPr>
                                          <m:e>
                                            <m:r>
                                              <a:rPr lang="en-US" altLang="ja-JP" i="1">
                                                <a:latin typeface="Cambria Math" panose="02040503050406030204" pitchFamily="18" charset="0"/>
                                              </a:rPr>
                                              <m:t>𝐼</m:t>
                                            </m:r>
                                          </m:e>
                                          <m:sub>
                                            <m:r>
                                              <a:rPr lang="en-US" altLang="ja-JP" i="1">
                                                <a:latin typeface="Cambria Math" panose="02040503050406030204" pitchFamily="18" charset="0"/>
                                              </a:rPr>
                                              <m:t>𝑦</m:t>
                                            </m:r>
                                          </m:sub>
                                        </m:sSub>
                                        <m:d>
                                          <m:dPr>
                                            <m:ctrlPr>
                                              <a:rPr lang="en-US" altLang="ja-JP" i="1">
                                                <a:latin typeface="Cambria Math" panose="02040503050406030204" pitchFamily="18" charset="0"/>
                                              </a:rPr>
                                            </m:ctrlPr>
                                          </m:dPr>
                                          <m:e>
                                            <m:sSub>
                                              <m:sSubPr>
                                                <m:ctrlPr>
                                                  <a:rPr lang="en-US" altLang="ja-JP" i="1">
                                                    <a:latin typeface="Cambria Math" panose="02040503050406030204" pitchFamily="18" charset="0"/>
                                                  </a:rPr>
                                                </m:ctrlPr>
                                              </m:sSubPr>
                                              <m:e>
                                                <m:r>
                                                  <a:rPr lang="en-US" altLang="ja-JP" i="1">
                                                    <a:latin typeface="Cambria Math" panose="02040503050406030204" pitchFamily="18" charset="0"/>
                                                  </a:rPr>
                                                  <m:t>𝑥</m:t>
                                                </m:r>
                                              </m:e>
                                              <m:sub>
                                                <m:r>
                                                  <a:rPr lang="en-US" altLang="ja-JP" i="1">
                                                    <a:latin typeface="Cambria Math" panose="02040503050406030204" pitchFamily="18" charset="0"/>
                                                  </a:rPr>
                                                  <m:t>1</m:t>
                                                </m:r>
                                              </m:sub>
                                            </m:sSub>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a:rPr lang="en-US" altLang="ja-JP" i="1">
                                                    <a:latin typeface="Cambria Math" panose="02040503050406030204" pitchFamily="18" charset="0"/>
                                                  </a:rPr>
                                                  <m:t>𝑦</m:t>
                                                </m:r>
                                              </m:e>
                                              <m:sub>
                                                <m:r>
                                                  <a:rPr lang="en-US" altLang="ja-JP" i="1">
                                                    <a:latin typeface="Cambria Math" panose="02040503050406030204" pitchFamily="18" charset="0"/>
                                                  </a:rPr>
                                                  <m:t>1</m:t>
                                                </m:r>
                                              </m:sub>
                                            </m:sSub>
                                          </m:e>
                                        </m:d>
                                      </m:e>
                                    </m:mr>
                                    <m:mr>
                                      <m:e>
                                        <m:sSub>
                                          <m:sSubPr>
                                            <m:ctrlPr>
                                              <a:rPr lang="en-US" altLang="ja-JP" i="1">
                                                <a:latin typeface="Cambria Math" panose="02040503050406030204" pitchFamily="18" charset="0"/>
                                              </a:rPr>
                                            </m:ctrlPr>
                                          </m:sSubPr>
                                          <m:e>
                                            <m:r>
                                              <a:rPr lang="en-US" altLang="ja-JP" i="1">
                                                <a:latin typeface="Cambria Math" panose="02040503050406030204" pitchFamily="18" charset="0"/>
                                              </a:rPr>
                                              <m:t>𝐼</m:t>
                                            </m:r>
                                          </m:e>
                                          <m:sub>
                                            <m:r>
                                              <a:rPr lang="en-US" altLang="ja-JP" i="1">
                                                <a:latin typeface="Cambria Math" panose="02040503050406030204" pitchFamily="18" charset="0"/>
                                              </a:rPr>
                                              <m:t>𝑥</m:t>
                                            </m:r>
                                          </m:sub>
                                        </m:sSub>
                                        <m:d>
                                          <m:dPr>
                                            <m:ctrlPr>
                                              <a:rPr lang="en-US" altLang="ja-JP" i="1">
                                                <a:latin typeface="Cambria Math" panose="02040503050406030204" pitchFamily="18" charset="0"/>
                                              </a:rPr>
                                            </m:ctrlPr>
                                          </m:dPr>
                                          <m:e>
                                            <m:sSub>
                                              <m:sSubPr>
                                                <m:ctrlPr>
                                                  <a:rPr lang="en-US" altLang="ja-JP" i="1">
                                                    <a:latin typeface="Cambria Math" panose="02040503050406030204" pitchFamily="18" charset="0"/>
                                                  </a:rPr>
                                                </m:ctrlPr>
                                              </m:sSubPr>
                                              <m:e>
                                                <m:r>
                                                  <a:rPr lang="en-US" altLang="ja-JP" i="1">
                                                    <a:latin typeface="Cambria Math" panose="02040503050406030204" pitchFamily="18" charset="0"/>
                                                  </a:rPr>
                                                  <m:t>𝑥</m:t>
                                                </m:r>
                                              </m:e>
                                              <m:sub>
                                                <m:r>
                                                  <a:rPr lang="en-US" altLang="ja-JP" i="1">
                                                    <a:latin typeface="Cambria Math" panose="02040503050406030204" pitchFamily="18" charset="0"/>
                                                  </a:rPr>
                                                  <m:t>2</m:t>
                                                </m:r>
                                              </m:sub>
                                            </m:sSub>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a:rPr lang="en-US" altLang="ja-JP" i="1">
                                                    <a:latin typeface="Cambria Math" panose="02040503050406030204" pitchFamily="18" charset="0"/>
                                                  </a:rPr>
                                                  <m:t>𝑦</m:t>
                                                </m:r>
                                              </m:e>
                                              <m:sub>
                                                <m:r>
                                                  <a:rPr lang="en-US" altLang="ja-JP" i="1">
                                                    <a:latin typeface="Cambria Math" panose="02040503050406030204" pitchFamily="18" charset="0"/>
                                                  </a:rPr>
                                                  <m:t>2</m:t>
                                                </m:r>
                                              </m:sub>
                                            </m:sSub>
                                          </m:e>
                                        </m:d>
                                      </m:e>
                                      <m:e>
                                        <m:sSub>
                                          <m:sSubPr>
                                            <m:ctrlPr>
                                              <a:rPr lang="en-US" altLang="ja-JP" i="1">
                                                <a:latin typeface="Cambria Math" panose="02040503050406030204" pitchFamily="18" charset="0"/>
                                              </a:rPr>
                                            </m:ctrlPr>
                                          </m:sSubPr>
                                          <m:e>
                                            <m:r>
                                              <a:rPr lang="en-US" altLang="ja-JP" i="1">
                                                <a:latin typeface="Cambria Math" panose="02040503050406030204" pitchFamily="18" charset="0"/>
                                              </a:rPr>
                                              <m:t>𝐼</m:t>
                                            </m:r>
                                          </m:e>
                                          <m:sub>
                                            <m:r>
                                              <a:rPr lang="en-US" altLang="ja-JP" i="1">
                                                <a:latin typeface="Cambria Math" panose="02040503050406030204" pitchFamily="18" charset="0"/>
                                              </a:rPr>
                                              <m:t>𝑦</m:t>
                                            </m:r>
                                          </m:sub>
                                        </m:sSub>
                                        <m:d>
                                          <m:dPr>
                                            <m:ctrlPr>
                                              <a:rPr lang="en-US" altLang="ja-JP" i="1">
                                                <a:latin typeface="Cambria Math" panose="02040503050406030204" pitchFamily="18" charset="0"/>
                                              </a:rPr>
                                            </m:ctrlPr>
                                          </m:dPr>
                                          <m:e>
                                            <m:sSub>
                                              <m:sSubPr>
                                                <m:ctrlPr>
                                                  <a:rPr lang="en-US" altLang="ja-JP" i="1">
                                                    <a:latin typeface="Cambria Math" panose="02040503050406030204" pitchFamily="18" charset="0"/>
                                                  </a:rPr>
                                                </m:ctrlPr>
                                              </m:sSubPr>
                                              <m:e>
                                                <m:r>
                                                  <a:rPr lang="en-US" altLang="ja-JP" i="1">
                                                    <a:latin typeface="Cambria Math" panose="02040503050406030204" pitchFamily="18" charset="0"/>
                                                  </a:rPr>
                                                  <m:t>𝑥</m:t>
                                                </m:r>
                                              </m:e>
                                              <m:sub>
                                                <m:r>
                                                  <a:rPr lang="en-US" altLang="ja-JP" i="1">
                                                    <a:latin typeface="Cambria Math" panose="02040503050406030204" pitchFamily="18" charset="0"/>
                                                  </a:rPr>
                                                  <m:t>2</m:t>
                                                </m:r>
                                              </m:sub>
                                            </m:sSub>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a:rPr lang="en-US" altLang="ja-JP" i="1">
                                                    <a:latin typeface="Cambria Math" panose="02040503050406030204" pitchFamily="18" charset="0"/>
                                                  </a:rPr>
                                                  <m:t>𝑦</m:t>
                                                </m:r>
                                              </m:e>
                                              <m:sub>
                                                <m:r>
                                                  <a:rPr lang="en-US" altLang="ja-JP" i="1">
                                                    <a:latin typeface="Cambria Math" panose="02040503050406030204" pitchFamily="18" charset="0"/>
                                                  </a:rPr>
                                                  <m:t>2</m:t>
                                                </m:r>
                                              </m:sub>
                                            </m:sSub>
                                          </m:e>
                                        </m:d>
                                      </m:e>
                                    </m:mr>
                                    <m:mr>
                                      <m:e>
                                        <m:r>
                                          <a:rPr lang="en-US" altLang="ja-JP" b="0" i="1" smtClean="0">
                                            <a:latin typeface="Cambria Math" panose="02040503050406030204" pitchFamily="18" charset="0"/>
                                          </a:rPr>
                                          <m:t>:</m:t>
                                        </m:r>
                                      </m:e>
                                      <m:e>
                                        <m:r>
                                          <a:rPr lang="en-US" altLang="ja-JP" b="0" i="1" smtClean="0">
                                            <a:latin typeface="Cambria Math" panose="02040503050406030204" pitchFamily="18" charset="0"/>
                                          </a:rPr>
                                          <m:t>:</m:t>
                                        </m:r>
                                      </m:e>
                                    </m:mr>
                                  </m:m>
                                </m:e>
                                <m:e>
                                  <m:r>
                                    <a:rPr lang="en-US" altLang="ja-JP" b="0" i="1" smtClean="0">
                                      <a:latin typeface="Cambria Math" panose="02040503050406030204" pitchFamily="18" charset="0"/>
                                    </a:rPr>
                                    <m:t> </m:t>
                                  </m:r>
                                </m:e>
                              </m:eqArr>
                            </m:e>
                            <m:e>
                              <m:m>
                                <m:mPr>
                                  <m:mcs>
                                    <m:mc>
                                      <m:mcPr>
                                        <m:count m:val="2"/>
                                        <m:mcJc m:val="center"/>
                                      </m:mcPr>
                                    </m:mc>
                                  </m:mcs>
                                  <m:ctrlPr>
                                    <a:rPr lang="en-US" altLang="ja-JP" i="1" smtClean="0">
                                      <a:latin typeface="Cambria Math" panose="02040503050406030204" pitchFamily="18" charset="0"/>
                                    </a:rPr>
                                  </m:ctrlPr>
                                </m:mPr>
                                <m:mr>
                                  <m:e>
                                    <m:sSub>
                                      <m:sSubPr>
                                        <m:ctrlPr>
                                          <a:rPr lang="en-US" altLang="ja-JP" i="1">
                                            <a:latin typeface="Cambria Math" panose="02040503050406030204" pitchFamily="18" charset="0"/>
                                          </a:rPr>
                                        </m:ctrlPr>
                                      </m:sSubPr>
                                      <m:e>
                                        <m:r>
                                          <a:rPr lang="en-US" altLang="ja-JP" i="1">
                                            <a:latin typeface="Cambria Math" panose="02040503050406030204" pitchFamily="18" charset="0"/>
                                          </a:rPr>
                                          <m:t>𝐼</m:t>
                                        </m:r>
                                      </m:e>
                                      <m:sub>
                                        <m:r>
                                          <a:rPr lang="en-US" altLang="ja-JP" i="1">
                                            <a:latin typeface="Cambria Math" panose="02040503050406030204" pitchFamily="18" charset="0"/>
                                          </a:rPr>
                                          <m:t>𝑥</m:t>
                                        </m:r>
                                      </m:sub>
                                    </m:sSub>
                                    <m:d>
                                      <m:dPr>
                                        <m:ctrlPr>
                                          <a:rPr lang="en-US" altLang="ja-JP" i="1">
                                            <a:latin typeface="Cambria Math" panose="02040503050406030204" pitchFamily="18" charset="0"/>
                                          </a:rPr>
                                        </m:ctrlPr>
                                      </m:dPr>
                                      <m:e>
                                        <m:sSub>
                                          <m:sSubPr>
                                            <m:ctrlPr>
                                              <a:rPr lang="en-US" altLang="ja-JP" i="1">
                                                <a:latin typeface="Cambria Math" panose="02040503050406030204" pitchFamily="18" charset="0"/>
                                              </a:rPr>
                                            </m:ctrlPr>
                                          </m:sSubPr>
                                          <m:e>
                                            <m:r>
                                              <a:rPr lang="en-US" altLang="ja-JP" i="1">
                                                <a:latin typeface="Cambria Math" panose="02040503050406030204" pitchFamily="18" charset="0"/>
                                              </a:rPr>
                                              <m:t>𝑥</m:t>
                                            </m:r>
                                          </m:e>
                                          <m:sub>
                                            <m:r>
                                              <a:rPr lang="en-US" altLang="ja-JP" i="1">
                                                <a:latin typeface="Cambria Math" panose="02040503050406030204" pitchFamily="18" charset="0"/>
                                              </a:rPr>
                                              <m:t>𝑛</m:t>
                                            </m:r>
                                          </m:sub>
                                        </m:sSub>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a:rPr lang="en-US" altLang="ja-JP" i="1">
                                                <a:latin typeface="Cambria Math" panose="02040503050406030204" pitchFamily="18" charset="0"/>
                                              </a:rPr>
                                              <m:t>𝑦</m:t>
                                            </m:r>
                                          </m:e>
                                          <m:sub>
                                            <m:r>
                                              <a:rPr lang="en-US" altLang="ja-JP" i="1">
                                                <a:latin typeface="Cambria Math" panose="02040503050406030204" pitchFamily="18" charset="0"/>
                                              </a:rPr>
                                              <m:t>𝑛</m:t>
                                            </m:r>
                                          </m:sub>
                                        </m:sSub>
                                      </m:e>
                                    </m:d>
                                  </m:e>
                                  <m:e>
                                    <m:sSub>
                                      <m:sSubPr>
                                        <m:ctrlPr>
                                          <a:rPr lang="en-US" altLang="ja-JP" i="1">
                                            <a:latin typeface="Cambria Math" panose="02040503050406030204" pitchFamily="18" charset="0"/>
                                          </a:rPr>
                                        </m:ctrlPr>
                                      </m:sSubPr>
                                      <m:e>
                                        <m:r>
                                          <a:rPr lang="en-US" altLang="ja-JP" i="1">
                                            <a:latin typeface="Cambria Math" panose="02040503050406030204" pitchFamily="18" charset="0"/>
                                          </a:rPr>
                                          <m:t>𝐼</m:t>
                                        </m:r>
                                      </m:e>
                                      <m:sub>
                                        <m:r>
                                          <a:rPr lang="en-US" altLang="ja-JP" i="1">
                                            <a:latin typeface="Cambria Math" panose="02040503050406030204" pitchFamily="18" charset="0"/>
                                          </a:rPr>
                                          <m:t>𝑦</m:t>
                                        </m:r>
                                      </m:sub>
                                    </m:sSub>
                                    <m:d>
                                      <m:dPr>
                                        <m:ctrlPr>
                                          <a:rPr lang="en-US" altLang="ja-JP" i="1">
                                            <a:latin typeface="Cambria Math" panose="02040503050406030204" pitchFamily="18" charset="0"/>
                                          </a:rPr>
                                        </m:ctrlPr>
                                      </m:dPr>
                                      <m:e>
                                        <m:sSub>
                                          <m:sSubPr>
                                            <m:ctrlPr>
                                              <a:rPr lang="en-US" altLang="ja-JP" i="1">
                                                <a:latin typeface="Cambria Math" panose="02040503050406030204" pitchFamily="18" charset="0"/>
                                              </a:rPr>
                                            </m:ctrlPr>
                                          </m:sSubPr>
                                          <m:e>
                                            <m:r>
                                              <a:rPr lang="en-US" altLang="ja-JP" i="1">
                                                <a:latin typeface="Cambria Math" panose="02040503050406030204" pitchFamily="18" charset="0"/>
                                              </a:rPr>
                                              <m:t>𝑥</m:t>
                                            </m:r>
                                          </m:e>
                                          <m:sub>
                                            <m:r>
                                              <a:rPr lang="en-US" altLang="ja-JP" i="1">
                                                <a:latin typeface="Cambria Math" panose="02040503050406030204" pitchFamily="18" charset="0"/>
                                              </a:rPr>
                                              <m:t>𝑛</m:t>
                                            </m:r>
                                          </m:sub>
                                        </m:sSub>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a:rPr lang="en-US" altLang="ja-JP" i="1">
                                                <a:latin typeface="Cambria Math" panose="02040503050406030204" pitchFamily="18" charset="0"/>
                                              </a:rPr>
                                              <m:t>𝑦</m:t>
                                            </m:r>
                                          </m:e>
                                          <m:sub>
                                            <m:r>
                                              <a:rPr lang="en-US" altLang="ja-JP" i="1">
                                                <a:latin typeface="Cambria Math" panose="02040503050406030204" pitchFamily="18" charset="0"/>
                                              </a:rPr>
                                              <m:t>𝑛</m:t>
                                            </m:r>
                                          </m:sub>
                                        </m:sSub>
                                      </m:e>
                                    </m:d>
                                  </m:e>
                                </m:mr>
                              </m:m>
                            </m:e>
                          </m:eqArr>
                        </m:e>
                      </m:d>
                      <m:d>
                        <m:dPr>
                          <m:ctrlPr>
                            <a:rPr kumimoji="1" lang="en-US" altLang="ja-JP" b="0" i="1" smtClean="0">
                              <a:latin typeface="Cambria Math" panose="02040503050406030204" pitchFamily="18" charset="0"/>
                            </a:rPr>
                          </m:ctrlPr>
                        </m:dPr>
                        <m:e>
                          <m:m>
                            <m:mPr>
                              <m:mcs>
                                <m:mc>
                                  <m:mcPr>
                                    <m:count m:val="1"/>
                                    <m:mcJc m:val="center"/>
                                  </m:mcPr>
                                </m:mc>
                              </m:mcs>
                              <m:ctrlPr>
                                <a:rPr kumimoji="1" lang="en-US" altLang="ja-JP" b="0" i="1" smtClean="0">
                                  <a:latin typeface="Cambria Math" panose="02040503050406030204" pitchFamily="18" charset="0"/>
                                </a:rPr>
                              </m:ctrlPr>
                            </m:mPr>
                            <m:mr>
                              <m:e>
                                <m:r>
                                  <m:rPr>
                                    <m:brk m:alnAt="7"/>
                                  </m:rPr>
                                  <a:rPr kumimoji="1" lang="en-US" altLang="ja-JP" b="0" i="1" smtClean="0">
                                    <a:latin typeface="Cambria Math" panose="02040503050406030204" pitchFamily="18" charset="0"/>
                                  </a:rPr>
                                  <m:t>𝑢</m:t>
                                </m:r>
                              </m:e>
                            </m:mr>
                            <m:mr>
                              <m:e>
                                <m:r>
                                  <a:rPr kumimoji="1" lang="en-US" altLang="ja-JP" b="0" i="1" smtClean="0">
                                    <a:latin typeface="Cambria Math" panose="02040503050406030204" pitchFamily="18" charset="0"/>
                                  </a:rPr>
                                  <m:t>𝑣</m:t>
                                </m:r>
                              </m:e>
                            </m:mr>
                          </m:m>
                        </m:e>
                      </m:d>
                      <m:r>
                        <a:rPr kumimoji="1" lang="en-US" altLang="ja-JP" b="0" i="1" smtClean="0">
                          <a:latin typeface="Cambria Math" panose="02040503050406030204" pitchFamily="18" charset="0"/>
                        </a:rPr>
                        <m:t>=−</m:t>
                      </m:r>
                      <m:d>
                        <m:dPr>
                          <m:ctrlPr>
                            <a:rPr kumimoji="1" lang="en-US" altLang="ja-JP" b="0" i="1" smtClean="0">
                              <a:latin typeface="Cambria Math" panose="02040503050406030204" pitchFamily="18" charset="0"/>
                            </a:rPr>
                          </m:ctrlPr>
                        </m:dPr>
                        <m:e>
                          <m:m>
                            <m:mPr>
                              <m:mcs>
                                <m:mc>
                                  <m:mcPr>
                                    <m:count m:val="1"/>
                                    <m:mcJc m:val="center"/>
                                  </m:mcPr>
                                </m:mc>
                              </m:mcs>
                              <m:ctrlPr>
                                <a:rPr kumimoji="1" lang="en-US" altLang="ja-JP" b="0" i="1" smtClean="0">
                                  <a:latin typeface="Cambria Math" panose="02040503050406030204" pitchFamily="18" charset="0"/>
                                </a:rPr>
                              </m:ctrlPr>
                            </m:mPr>
                            <m:mr>
                              <m:e>
                                <m:sSub>
                                  <m:sSubPr>
                                    <m:ctrlPr>
                                      <a:rPr lang="en-US" altLang="ja-JP" i="1">
                                        <a:latin typeface="Cambria Math" panose="02040503050406030204" pitchFamily="18" charset="0"/>
                                      </a:rPr>
                                    </m:ctrlPr>
                                  </m:sSubPr>
                                  <m:e>
                                    <m:r>
                                      <a:rPr lang="en-US" altLang="ja-JP" i="1">
                                        <a:latin typeface="Cambria Math" panose="02040503050406030204" pitchFamily="18" charset="0"/>
                                      </a:rPr>
                                      <m:t>𝐼</m:t>
                                    </m:r>
                                  </m:e>
                                  <m:sub>
                                    <m:r>
                                      <a:rPr lang="en-US" altLang="ja-JP" i="1">
                                        <a:latin typeface="Cambria Math" panose="02040503050406030204" pitchFamily="18" charset="0"/>
                                      </a:rPr>
                                      <m:t>𝑡</m:t>
                                    </m:r>
                                  </m:sub>
                                </m:sSub>
                                <m:d>
                                  <m:dPr>
                                    <m:ctrlPr>
                                      <a:rPr lang="en-US" altLang="ja-JP" i="1">
                                        <a:latin typeface="Cambria Math" panose="02040503050406030204" pitchFamily="18" charset="0"/>
                                      </a:rPr>
                                    </m:ctrlPr>
                                  </m:dPr>
                                  <m:e>
                                    <m:sSub>
                                      <m:sSubPr>
                                        <m:ctrlPr>
                                          <a:rPr lang="en-US" altLang="ja-JP" i="1">
                                            <a:latin typeface="Cambria Math" panose="02040503050406030204" pitchFamily="18" charset="0"/>
                                          </a:rPr>
                                        </m:ctrlPr>
                                      </m:sSubPr>
                                      <m:e>
                                        <m:r>
                                          <a:rPr lang="en-US" altLang="ja-JP" i="1">
                                            <a:latin typeface="Cambria Math" panose="02040503050406030204" pitchFamily="18" charset="0"/>
                                          </a:rPr>
                                          <m:t>𝑥</m:t>
                                        </m:r>
                                      </m:e>
                                      <m:sub>
                                        <m:r>
                                          <a:rPr lang="en-US" altLang="ja-JP" i="1">
                                            <a:latin typeface="Cambria Math" panose="02040503050406030204" pitchFamily="18" charset="0"/>
                                          </a:rPr>
                                          <m:t>1</m:t>
                                        </m:r>
                                      </m:sub>
                                    </m:sSub>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a:rPr lang="en-US" altLang="ja-JP" i="1">
                                            <a:latin typeface="Cambria Math" panose="02040503050406030204" pitchFamily="18" charset="0"/>
                                          </a:rPr>
                                          <m:t>𝑦</m:t>
                                        </m:r>
                                      </m:e>
                                      <m:sub>
                                        <m:r>
                                          <a:rPr lang="en-US" altLang="ja-JP" i="1">
                                            <a:latin typeface="Cambria Math" panose="02040503050406030204" pitchFamily="18" charset="0"/>
                                          </a:rPr>
                                          <m:t>1</m:t>
                                        </m:r>
                                      </m:sub>
                                    </m:sSub>
                                  </m:e>
                                </m:d>
                                <m:r>
                                  <m:rPr>
                                    <m:nor/>
                                  </m:rPr>
                                  <a:rPr lang="en-US" altLang="ja-JP" dirty="0">
                                    <a:latin typeface="游ゴシック" panose="020B0400000000000000" pitchFamily="50" charset="-128"/>
                                  </a:rPr>
                                  <m:t> </m:t>
                                </m:r>
                              </m:e>
                            </m:mr>
                            <m:mr>
                              <m:e>
                                <m:sSub>
                                  <m:sSubPr>
                                    <m:ctrlPr>
                                      <a:rPr lang="en-US" altLang="ja-JP" i="1">
                                        <a:latin typeface="Cambria Math" panose="02040503050406030204" pitchFamily="18" charset="0"/>
                                      </a:rPr>
                                    </m:ctrlPr>
                                  </m:sSubPr>
                                  <m:e>
                                    <m:r>
                                      <a:rPr lang="en-US" altLang="ja-JP" i="1">
                                        <a:latin typeface="Cambria Math" panose="02040503050406030204" pitchFamily="18" charset="0"/>
                                      </a:rPr>
                                      <m:t>𝐼</m:t>
                                    </m:r>
                                  </m:e>
                                  <m:sub>
                                    <m:r>
                                      <a:rPr lang="en-US" altLang="ja-JP" i="1">
                                        <a:latin typeface="Cambria Math" panose="02040503050406030204" pitchFamily="18" charset="0"/>
                                      </a:rPr>
                                      <m:t>𝑡</m:t>
                                    </m:r>
                                  </m:sub>
                                </m:sSub>
                                <m:d>
                                  <m:dPr>
                                    <m:ctrlPr>
                                      <a:rPr lang="en-US" altLang="ja-JP" i="1">
                                        <a:latin typeface="Cambria Math" panose="02040503050406030204" pitchFamily="18" charset="0"/>
                                      </a:rPr>
                                    </m:ctrlPr>
                                  </m:dPr>
                                  <m:e>
                                    <m:sSub>
                                      <m:sSubPr>
                                        <m:ctrlPr>
                                          <a:rPr lang="en-US" altLang="ja-JP" i="1">
                                            <a:latin typeface="Cambria Math" panose="02040503050406030204" pitchFamily="18" charset="0"/>
                                          </a:rPr>
                                        </m:ctrlPr>
                                      </m:sSubPr>
                                      <m:e>
                                        <m:r>
                                          <a:rPr lang="en-US" altLang="ja-JP" i="1">
                                            <a:latin typeface="Cambria Math" panose="02040503050406030204" pitchFamily="18" charset="0"/>
                                          </a:rPr>
                                          <m:t>𝑥</m:t>
                                        </m:r>
                                      </m:e>
                                      <m:sub>
                                        <m:r>
                                          <a:rPr lang="en-US" altLang="ja-JP" i="1">
                                            <a:latin typeface="Cambria Math" panose="02040503050406030204" pitchFamily="18" charset="0"/>
                                          </a:rPr>
                                          <m:t>2</m:t>
                                        </m:r>
                                      </m:sub>
                                    </m:sSub>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a:rPr lang="en-US" altLang="ja-JP" i="1">
                                            <a:latin typeface="Cambria Math" panose="02040503050406030204" pitchFamily="18" charset="0"/>
                                          </a:rPr>
                                          <m:t>𝑦</m:t>
                                        </m:r>
                                      </m:e>
                                      <m:sub>
                                        <m:r>
                                          <a:rPr lang="en-US" altLang="ja-JP" i="1">
                                            <a:latin typeface="Cambria Math" panose="02040503050406030204" pitchFamily="18" charset="0"/>
                                          </a:rPr>
                                          <m:t>2</m:t>
                                        </m:r>
                                      </m:sub>
                                    </m:sSub>
                                  </m:e>
                                </m:d>
                              </m:e>
                            </m:mr>
                            <m:mr>
                              <m:e>
                                <m:eqArr>
                                  <m:eqArrPr>
                                    <m:ctrlPr>
                                      <a:rPr kumimoji="1" lang="en-US" altLang="ja-JP" b="0" i="1" smtClean="0">
                                        <a:latin typeface="Cambria Math" panose="02040503050406030204" pitchFamily="18" charset="0"/>
                                      </a:rPr>
                                    </m:ctrlPr>
                                  </m:eqArrPr>
                                  <m:e>
                                    <m:r>
                                      <a:rPr kumimoji="1" lang="en-US" altLang="ja-JP" b="0" i="1" smtClean="0">
                                        <a:latin typeface="Cambria Math" panose="02040503050406030204" pitchFamily="18" charset="0"/>
                                      </a:rPr>
                                      <m:t>:</m:t>
                                    </m:r>
                                  </m:e>
                                  <m:e>
                                    <m:sSub>
                                      <m:sSubPr>
                                        <m:ctrlPr>
                                          <a:rPr lang="en-US" altLang="ja-JP" i="1">
                                            <a:latin typeface="Cambria Math" panose="02040503050406030204" pitchFamily="18" charset="0"/>
                                          </a:rPr>
                                        </m:ctrlPr>
                                      </m:sSubPr>
                                      <m:e>
                                        <m:r>
                                          <a:rPr lang="en-US" altLang="ja-JP" i="1">
                                            <a:latin typeface="Cambria Math" panose="02040503050406030204" pitchFamily="18" charset="0"/>
                                          </a:rPr>
                                          <m:t>𝐼</m:t>
                                        </m:r>
                                      </m:e>
                                      <m:sub>
                                        <m:r>
                                          <a:rPr lang="en-US" altLang="ja-JP" i="1">
                                            <a:latin typeface="Cambria Math" panose="02040503050406030204" pitchFamily="18" charset="0"/>
                                          </a:rPr>
                                          <m:t>𝑡</m:t>
                                        </m:r>
                                      </m:sub>
                                    </m:sSub>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a:rPr lang="en-US" altLang="ja-JP" i="1">
                                            <a:latin typeface="Cambria Math" panose="02040503050406030204" pitchFamily="18" charset="0"/>
                                          </a:rPr>
                                          <m:t>𝑥</m:t>
                                        </m:r>
                                      </m:e>
                                      <m:sub>
                                        <m:r>
                                          <a:rPr lang="en-US" altLang="ja-JP" i="1">
                                            <a:latin typeface="Cambria Math" panose="02040503050406030204" pitchFamily="18" charset="0"/>
                                          </a:rPr>
                                          <m:t>𝑛</m:t>
                                        </m:r>
                                      </m:sub>
                                    </m:sSub>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a:rPr lang="en-US" altLang="ja-JP" i="1">
                                            <a:latin typeface="Cambria Math" panose="02040503050406030204" pitchFamily="18" charset="0"/>
                                          </a:rPr>
                                          <m:t>𝑦</m:t>
                                        </m:r>
                                      </m:e>
                                      <m:sub>
                                        <m:r>
                                          <a:rPr lang="en-US" altLang="ja-JP" i="1">
                                            <a:latin typeface="Cambria Math" panose="02040503050406030204" pitchFamily="18" charset="0"/>
                                          </a:rPr>
                                          <m:t>𝑛</m:t>
                                        </m:r>
                                      </m:sub>
                                    </m:sSub>
                                  </m:e>
                                </m:eqArr>
                              </m:e>
                            </m:mr>
                          </m:m>
                        </m:e>
                      </m:d>
                      <m:r>
                        <a:rPr lang="en-US" altLang="ja-JP" b="0" i="1" smtClean="0">
                          <a:latin typeface="Cambria Math" panose="02040503050406030204" pitchFamily="18" charset="0"/>
                        </a:rPr>
                        <m:t>…(1)</m:t>
                      </m:r>
                    </m:oMath>
                  </m:oMathPara>
                </a14:m>
                <a:endParaRPr kumimoji="1" lang="ja-JP" altLang="en-US" dirty="0"/>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6074772" y="1456516"/>
                <a:ext cx="5486117" cy="1407373"/>
              </a:xfrm>
              <a:prstGeom prst="rect">
                <a:avLst/>
              </a:prstGeom>
              <a:blipFill>
                <a:blip r:embed="rId3"/>
                <a:stretch>
                  <a:fillRect/>
                </a:stretch>
              </a:blipFill>
            </p:spPr>
            <p:txBody>
              <a:bodyPr/>
              <a:lstStyle/>
              <a:p>
                <a:r>
                  <a:rPr lang="ja-JP" altLang="en-US">
                    <a:noFill/>
                  </a:rPr>
                  <a:t> </a:t>
                </a:r>
              </a:p>
            </p:txBody>
          </p:sp>
        </mc:Fallback>
      </mc:AlternateContent>
      <p:sp>
        <p:nvSpPr>
          <p:cNvPr id="8" name="テキスト ボックス 7"/>
          <p:cNvSpPr txBox="1"/>
          <p:nvPr/>
        </p:nvSpPr>
        <p:spPr>
          <a:xfrm>
            <a:off x="567032" y="3252715"/>
            <a:ext cx="9499716" cy="830997"/>
          </a:xfrm>
          <a:prstGeom prst="rect">
            <a:avLst/>
          </a:prstGeom>
          <a:noFill/>
        </p:spPr>
        <p:txBody>
          <a:bodyPr wrap="none" rtlCol="0">
            <a:spAutoFit/>
          </a:bodyPr>
          <a:lstStyle/>
          <a:p>
            <a:r>
              <a:rPr kumimoji="1" lang="ja-JP" altLang="en-US" sz="2400" dirty="0" smtClean="0">
                <a:latin typeface="游ゴシック" panose="020B0400000000000000" pitchFamily="50" charset="-128"/>
                <a:ea typeface="游ゴシック" panose="020B0400000000000000" pitchFamily="50" charset="-128"/>
              </a:rPr>
              <a:t>この連立方程式は、変数</a:t>
            </a:r>
            <a:r>
              <a:rPr kumimoji="1" lang="en-US" altLang="ja-JP" sz="2400" dirty="0" smtClean="0">
                <a:latin typeface="游ゴシック" panose="020B0400000000000000" pitchFamily="50" charset="-128"/>
                <a:ea typeface="游ゴシック" panose="020B0400000000000000" pitchFamily="50" charset="-128"/>
              </a:rPr>
              <a:t>2</a:t>
            </a:r>
            <a:r>
              <a:rPr kumimoji="1" lang="ja-JP" altLang="en-US" sz="2400" dirty="0" smtClean="0">
                <a:latin typeface="游ゴシック" panose="020B0400000000000000" pitchFamily="50" charset="-128"/>
                <a:ea typeface="游ゴシック" panose="020B0400000000000000" pitchFamily="50" charset="-128"/>
              </a:rPr>
              <a:t>個、制約式</a:t>
            </a:r>
            <a:r>
              <a:rPr kumimoji="1" lang="en-US" altLang="ja-JP" sz="2400" dirty="0" smtClean="0">
                <a:latin typeface="游ゴシック" panose="020B0400000000000000" pitchFamily="50" charset="-128"/>
                <a:ea typeface="游ゴシック" panose="020B0400000000000000" pitchFamily="50" charset="-128"/>
              </a:rPr>
              <a:t>n</a:t>
            </a:r>
            <a:r>
              <a:rPr kumimoji="1" lang="ja-JP" altLang="en-US" sz="2400" dirty="0" smtClean="0">
                <a:latin typeface="游ゴシック" panose="020B0400000000000000" pitchFamily="50" charset="-128"/>
                <a:ea typeface="游ゴシック" panose="020B0400000000000000" pitchFamily="50" charset="-128"/>
              </a:rPr>
              <a:t>本なので解なし（不能）</a:t>
            </a:r>
            <a:endParaRPr kumimoji="1" lang="en-US" altLang="ja-JP" sz="2400" dirty="0" smtClean="0">
              <a:latin typeface="游ゴシック" panose="020B0400000000000000" pitchFamily="50" charset="-128"/>
              <a:ea typeface="游ゴシック" panose="020B0400000000000000" pitchFamily="50" charset="-128"/>
            </a:endParaRPr>
          </a:p>
          <a:p>
            <a:r>
              <a:rPr lang="en-US" altLang="ja-JP" sz="2400" dirty="0" smtClean="0">
                <a:latin typeface="游ゴシック" panose="020B0400000000000000" pitchFamily="50" charset="-128"/>
                <a:ea typeface="游ゴシック" panose="020B0400000000000000" pitchFamily="50" charset="-128"/>
                <a:sym typeface="Wingdings" panose="05000000000000000000" pitchFamily="2" charset="2"/>
              </a:rPr>
              <a:t> </a:t>
            </a:r>
            <a:r>
              <a:rPr lang="ja-JP" altLang="en-US" sz="2400" dirty="0" smtClean="0">
                <a:latin typeface="游ゴシック" panose="020B0400000000000000" pitchFamily="50" charset="-128"/>
                <a:ea typeface="游ゴシック" panose="020B0400000000000000" pitchFamily="50" charset="-128"/>
                <a:sym typeface="Wingdings" panose="05000000000000000000" pitchFamily="2" charset="2"/>
              </a:rPr>
              <a:t>一般逆行列により、なるべく全ての方程式を満たす解が得られる</a:t>
            </a:r>
            <a:endParaRPr kumimoji="1" lang="ja-JP" altLang="en-US" sz="2400" dirty="0">
              <a:latin typeface="游ゴシック" panose="020B0400000000000000" pitchFamily="50" charset="-128"/>
              <a:ea typeface="游ゴシック" panose="020B0400000000000000" pitchFamily="50" charset="-128"/>
            </a:endParaRPr>
          </a:p>
        </p:txBody>
      </p:sp>
      <p:grpSp>
        <p:nvGrpSpPr>
          <p:cNvPr id="9" name="グループ化 8"/>
          <p:cNvGrpSpPr/>
          <p:nvPr/>
        </p:nvGrpSpPr>
        <p:grpSpPr>
          <a:xfrm>
            <a:off x="9498504" y="4995374"/>
            <a:ext cx="1807473" cy="1621231"/>
            <a:chOff x="8074653" y="198296"/>
            <a:chExt cx="2493199" cy="2236300"/>
          </a:xfrm>
        </p:grpSpPr>
        <p:grpSp>
          <p:nvGrpSpPr>
            <p:cNvPr id="17" name="グループ化 16"/>
            <p:cNvGrpSpPr/>
            <p:nvPr/>
          </p:nvGrpSpPr>
          <p:grpSpPr>
            <a:xfrm>
              <a:off x="8074653" y="198296"/>
              <a:ext cx="2493199" cy="2236300"/>
              <a:chOff x="1012206" y="2048149"/>
              <a:chExt cx="1722469" cy="1544986"/>
            </a:xfrm>
          </p:grpSpPr>
          <p:grpSp>
            <p:nvGrpSpPr>
              <p:cNvPr id="18" name="グループ化 17"/>
              <p:cNvGrpSpPr/>
              <p:nvPr/>
            </p:nvGrpSpPr>
            <p:grpSpPr>
              <a:xfrm>
                <a:off x="1012206" y="2048149"/>
                <a:ext cx="1722469" cy="1544986"/>
                <a:chOff x="2629231" y="4135709"/>
                <a:chExt cx="2640222" cy="2368173"/>
              </a:xfrm>
            </p:grpSpPr>
            <p:grpSp>
              <p:nvGrpSpPr>
                <p:cNvPr id="21" name="グループ化 20"/>
                <p:cNvGrpSpPr/>
                <p:nvPr/>
              </p:nvGrpSpPr>
              <p:grpSpPr>
                <a:xfrm>
                  <a:off x="2629231" y="4135709"/>
                  <a:ext cx="2640222" cy="2368173"/>
                  <a:chOff x="1863524" y="4301577"/>
                  <a:chExt cx="2298971" cy="2062085"/>
                </a:xfrm>
              </p:grpSpPr>
              <p:sp>
                <p:nvSpPr>
                  <p:cNvPr id="23" name="正方形/長方形 22"/>
                  <p:cNvSpPr/>
                  <p:nvPr/>
                </p:nvSpPr>
                <p:spPr>
                  <a:xfrm>
                    <a:off x="1863524" y="4301577"/>
                    <a:ext cx="2298971" cy="2062085"/>
                  </a:xfrm>
                  <a:prstGeom prst="rect">
                    <a:avLst/>
                  </a:prstGeom>
                  <a:solidFill>
                    <a:schemeClr val="bg1">
                      <a:lumMod val="85000"/>
                      <a:alpha val="2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a:off x="2368338" y="5638146"/>
                    <a:ext cx="956332" cy="33741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2559084" y="5442716"/>
                    <a:ext cx="466484" cy="34527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2" name="楕円 21"/>
                <p:cNvSpPr/>
                <p:nvPr/>
              </p:nvSpPr>
              <p:spPr>
                <a:xfrm>
                  <a:off x="3733006" y="5603998"/>
                  <a:ext cx="133350" cy="13335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0" name="正方形/長方形 19"/>
              <p:cNvSpPr/>
              <p:nvPr/>
            </p:nvSpPr>
            <p:spPr>
              <a:xfrm>
                <a:off x="1599326" y="2861349"/>
                <a:ext cx="352949" cy="342254"/>
              </a:xfrm>
              <a:prstGeom prst="rect">
                <a:avLst/>
              </a:prstGeom>
              <a:solidFill>
                <a:schemeClr val="accent4">
                  <a:lumMod val="20000"/>
                  <a:lumOff val="80000"/>
                  <a:alpha val="55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26" name="直線矢印コネクタ 25"/>
            <p:cNvCxnSpPr/>
            <p:nvPr/>
          </p:nvCxnSpPr>
          <p:spPr>
            <a:xfrm flipV="1">
              <a:off x="9179923" y="1145462"/>
              <a:ext cx="479320" cy="502323"/>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27" name="テキスト ボックス 26"/>
          <p:cNvSpPr txBox="1"/>
          <p:nvPr/>
        </p:nvSpPr>
        <p:spPr>
          <a:xfrm>
            <a:off x="567032" y="4714023"/>
            <a:ext cx="7414374" cy="1631216"/>
          </a:xfrm>
          <a:prstGeom prst="rect">
            <a:avLst/>
          </a:prstGeom>
          <a:noFill/>
        </p:spPr>
        <p:txBody>
          <a:bodyPr wrap="square" rtlCol="0">
            <a:spAutoFit/>
          </a:bodyPr>
          <a:lstStyle/>
          <a:p>
            <a:r>
              <a:rPr kumimoji="1" lang="en-US" altLang="ja-JP" sz="2400" dirty="0" smtClean="0">
                <a:latin typeface="游ゴシック" panose="020B0400000000000000" pitchFamily="50" charset="-128"/>
                <a:ea typeface="游ゴシック" panose="020B0400000000000000" pitchFamily="50" charset="-128"/>
              </a:rPr>
              <a:t>Lucas-</a:t>
            </a:r>
            <a:r>
              <a:rPr kumimoji="1" lang="en-US" altLang="ja-JP" sz="2400" dirty="0" err="1" smtClean="0">
                <a:latin typeface="游ゴシック" panose="020B0400000000000000" pitchFamily="50" charset="-128"/>
                <a:ea typeface="游ゴシック" panose="020B0400000000000000" pitchFamily="50" charset="-128"/>
              </a:rPr>
              <a:t>Kanade</a:t>
            </a:r>
            <a:r>
              <a:rPr kumimoji="1" lang="ja-JP" altLang="en-US" sz="2400" dirty="0" smtClean="0">
                <a:latin typeface="游ゴシック" panose="020B0400000000000000" pitchFamily="50" charset="-128"/>
                <a:ea typeface="游ゴシック" panose="020B0400000000000000" pitchFamily="50" charset="-128"/>
              </a:rPr>
              <a:t>法の利点</a:t>
            </a:r>
            <a:r>
              <a:rPr lang="ja-JP" altLang="en-US" sz="2400" dirty="0" smtClean="0">
                <a:latin typeface="游ゴシック" panose="020B0400000000000000" pitchFamily="50" charset="-128"/>
                <a:ea typeface="游ゴシック" panose="020B0400000000000000" pitchFamily="50" charset="-128"/>
              </a:rPr>
              <a:t>は高速であること</a:t>
            </a:r>
            <a:endParaRPr lang="en-US" altLang="ja-JP" sz="2400" dirty="0" smtClean="0">
              <a:latin typeface="游ゴシック" panose="020B0400000000000000" pitchFamily="50" charset="-128"/>
              <a:ea typeface="游ゴシック" panose="020B0400000000000000" pitchFamily="50" charset="-128"/>
            </a:endParaRPr>
          </a:p>
          <a:p>
            <a:r>
              <a:rPr lang="ja-JP" altLang="en-US" sz="1050" dirty="0">
                <a:latin typeface="游ゴシック" panose="020B0400000000000000" pitchFamily="50" charset="-128"/>
                <a:ea typeface="游ゴシック" panose="020B0400000000000000" pitchFamily="50" charset="-128"/>
              </a:rPr>
              <a:t>　</a:t>
            </a:r>
            <a:endParaRPr lang="en-US" altLang="ja-JP" sz="1050" dirty="0" smtClean="0">
              <a:latin typeface="游ゴシック" panose="020B0400000000000000" pitchFamily="50" charset="-128"/>
              <a:ea typeface="游ゴシック" panose="020B0400000000000000" pitchFamily="50" charset="-128"/>
            </a:endParaRPr>
          </a:p>
          <a:p>
            <a:r>
              <a:rPr lang="ja-JP" altLang="en-US" sz="2400" dirty="0">
                <a:latin typeface="游ゴシック" panose="020B0400000000000000" pitchFamily="50" charset="-128"/>
                <a:ea typeface="游ゴシック" panose="020B0400000000000000" pitchFamily="50" charset="-128"/>
              </a:rPr>
              <a:t>必要な計算</a:t>
            </a:r>
            <a:r>
              <a:rPr lang="ja-JP" altLang="en-US" sz="2400" dirty="0" smtClean="0">
                <a:latin typeface="游ゴシック" panose="020B0400000000000000" pitchFamily="50" charset="-128"/>
                <a:ea typeface="游ゴシック" panose="020B0400000000000000" pitchFamily="50" charset="-128"/>
              </a:rPr>
              <a:t>は </a:t>
            </a:r>
            <a:endParaRPr kumimoji="1" lang="en-US" altLang="ja-JP" sz="2400" dirty="0" smtClean="0">
              <a:latin typeface="游ゴシック" panose="020B0400000000000000" pitchFamily="50" charset="-128"/>
              <a:ea typeface="游ゴシック" panose="020B0400000000000000" pitchFamily="50" charset="-128"/>
            </a:endParaRPr>
          </a:p>
          <a:p>
            <a:pPr marL="342900" indent="-342900">
              <a:buFont typeface="Arial" panose="020B0604020202020204" pitchFamily="34" charset="0"/>
              <a:buChar char="•"/>
            </a:pPr>
            <a:r>
              <a:rPr kumimoji="1" lang="ja-JP" altLang="en-US" sz="2000" dirty="0" smtClean="0">
                <a:latin typeface="游ゴシック" panose="020B0400000000000000" pitchFamily="50" charset="-128"/>
                <a:ea typeface="游ゴシック" panose="020B0400000000000000" pitchFamily="50" charset="-128"/>
              </a:rPr>
              <a:t>着目点周囲の</a:t>
            </a:r>
            <a:r>
              <a:rPr kumimoji="1" lang="en-US" altLang="ja-JP" sz="2000" dirty="0" smtClean="0">
                <a:latin typeface="游ゴシック" panose="020B0400000000000000" pitchFamily="50" charset="-128"/>
                <a:ea typeface="游ゴシック" panose="020B0400000000000000" pitchFamily="50" charset="-128"/>
              </a:rPr>
              <a:t>x/y/</a:t>
            </a:r>
            <a:r>
              <a:rPr kumimoji="1" lang="ja-JP" altLang="en-US" sz="2000" dirty="0" smtClean="0">
                <a:latin typeface="游ゴシック" panose="020B0400000000000000" pitchFamily="50" charset="-128"/>
                <a:ea typeface="游ゴシック" panose="020B0400000000000000" pitchFamily="50" charset="-128"/>
              </a:rPr>
              <a:t>時間方向微分</a:t>
            </a:r>
            <a:endParaRPr kumimoji="1" lang="en-US" altLang="ja-JP" sz="2000" dirty="0" smtClean="0">
              <a:latin typeface="游ゴシック" panose="020B0400000000000000" pitchFamily="50" charset="-128"/>
              <a:ea typeface="游ゴシック" panose="020B0400000000000000" pitchFamily="50" charset="-128"/>
            </a:endParaRPr>
          </a:p>
          <a:p>
            <a:pPr marL="342900" indent="-342900">
              <a:buFont typeface="Arial" panose="020B0604020202020204" pitchFamily="34" charset="0"/>
              <a:buChar char="•"/>
            </a:pPr>
            <a:r>
              <a:rPr lang="ja-JP" altLang="en-US" sz="2000" dirty="0">
                <a:latin typeface="游ゴシック" panose="020B0400000000000000" pitchFamily="50" charset="-128"/>
                <a:ea typeface="游ゴシック" panose="020B0400000000000000" pitchFamily="50" charset="-128"/>
              </a:rPr>
              <a:t>一般</a:t>
            </a:r>
            <a:r>
              <a:rPr lang="ja-JP" altLang="en-US" sz="2000" dirty="0" smtClean="0">
                <a:latin typeface="游ゴシック" panose="020B0400000000000000" pitchFamily="50" charset="-128"/>
                <a:ea typeface="游ゴシック" panose="020B0400000000000000" pitchFamily="50" charset="-128"/>
              </a:rPr>
              <a:t>逆行列</a:t>
            </a:r>
            <a:r>
              <a:rPr lang="ja-JP" altLang="en-US" sz="2000" dirty="0">
                <a:latin typeface="游ゴシック" panose="020B0400000000000000" pitchFamily="50" charset="-128"/>
                <a:ea typeface="游ゴシック" panose="020B0400000000000000" pitchFamily="50" charset="-128"/>
              </a:rPr>
              <a:t>の</a:t>
            </a:r>
            <a:r>
              <a:rPr lang="ja-JP" altLang="en-US" sz="2000" dirty="0" smtClean="0">
                <a:latin typeface="游ゴシック" panose="020B0400000000000000" pitchFamily="50" charset="-128"/>
                <a:ea typeface="游ゴシック" panose="020B0400000000000000" pitchFamily="50" charset="-128"/>
              </a:rPr>
              <a:t>計算 </a:t>
            </a:r>
            <a:r>
              <a:rPr lang="ja-JP" altLang="en-US" sz="2000" dirty="0">
                <a:latin typeface="游ゴシック" panose="020B0400000000000000" pitchFamily="50" charset="-128"/>
                <a:ea typeface="游ゴシック" panose="020B0400000000000000" pitchFamily="50" charset="-128"/>
              </a:rPr>
              <a:t>のみ</a:t>
            </a:r>
            <a:r>
              <a:rPr lang="ja-JP" altLang="en-US" sz="2000" dirty="0" smtClean="0">
                <a:latin typeface="游ゴシック" panose="020B0400000000000000" pitchFamily="50" charset="-128"/>
                <a:ea typeface="游ゴシック" panose="020B0400000000000000" pitchFamily="50" charset="-128"/>
              </a:rPr>
              <a:t> </a:t>
            </a:r>
            <a:r>
              <a:rPr kumimoji="1" lang="ja-JP" altLang="en-US" sz="2000" dirty="0">
                <a:latin typeface="游ゴシック" panose="020B0400000000000000" pitchFamily="50" charset="-128"/>
                <a:ea typeface="游ゴシック" panose="020B0400000000000000" pitchFamily="50" charset="-128"/>
              </a:rPr>
              <a:t>　</a:t>
            </a:r>
          </a:p>
        </p:txBody>
      </p:sp>
    </p:spTree>
    <p:extLst>
      <p:ext uri="{BB962C8B-B14F-4D97-AF65-F5344CB8AC3E}">
        <p14:creationId xmlns:p14="http://schemas.microsoft.com/office/powerpoint/2010/main" val="42832636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7016" y="845186"/>
            <a:ext cx="11473211" cy="733270"/>
          </a:xfrm>
        </p:spPr>
        <p:txBody>
          <a:bodyPr>
            <a:normAutofit/>
          </a:bodyPr>
          <a:lstStyle/>
          <a:p>
            <a:r>
              <a:rPr lang="ja-JP" altLang="en-US" sz="3200" dirty="0"/>
              <a:t>動的</a:t>
            </a:r>
            <a:r>
              <a:rPr lang="ja-JP" altLang="en-US" sz="3200" dirty="0" smtClean="0"/>
              <a:t>輪郭モデル（</a:t>
            </a:r>
            <a:r>
              <a:rPr lang="en-US" altLang="ja-JP" sz="3200" dirty="0"/>
              <a:t>Active Contours</a:t>
            </a:r>
            <a:r>
              <a:rPr lang="ja-JP" altLang="en-US" sz="3200" dirty="0"/>
              <a:t>）</a:t>
            </a:r>
            <a:endParaRPr kumimoji="1" lang="ja-JP" altLang="en-US" sz="3200" dirty="0"/>
          </a:p>
        </p:txBody>
      </p:sp>
      <p:sp>
        <p:nvSpPr>
          <p:cNvPr id="4" name="コンテンツ プレースホルダー 2"/>
          <p:cNvSpPr>
            <a:spLocks noGrp="1"/>
          </p:cNvSpPr>
          <p:nvPr>
            <p:ph idx="1"/>
          </p:nvPr>
        </p:nvSpPr>
        <p:spPr>
          <a:xfrm>
            <a:off x="640079" y="1970180"/>
            <a:ext cx="7241379" cy="4151946"/>
          </a:xfrm>
        </p:spPr>
        <p:txBody>
          <a:bodyPr>
            <a:normAutofit/>
          </a:bodyPr>
          <a:lstStyle/>
          <a:p>
            <a:pPr marL="0" indent="0">
              <a:buNone/>
            </a:pPr>
            <a:r>
              <a:rPr lang="ja-JP" altLang="en-US" dirty="0"/>
              <a:t>領域境界を徐々に変形する手法</a:t>
            </a:r>
            <a:endParaRPr lang="en-US" altLang="ja-JP" dirty="0"/>
          </a:p>
          <a:p>
            <a:r>
              <a:rPr lang="ja-JP" altLang="en-US" sz="2400" dirty="0"/>
              <a:t>境界形状を滑らかに</a:t>
            </a:r>
            <a:endParaRPr lang="en-US" altLang="ja-JP" sz="2400" dirty="0"/>
          </a:p>
          <a:p>
            <a:r>
              <a:rPr lang="ja-JP" altLang="en-US" sz="2400" dirty="0"/>
              <a:t>境界が画像のエッジを通るよう</a:t>
            </a:r>
            <a:endParaRPr lang="en-US" altLang="ja-JP" sz="2400" dirty="0"/>
          </a:p>
          <a:p>
            <a:pPr marL="0" indent="0">
              <a:buNone/>
            </a:pPr>
            <a:endParaRPr lang="en-US" altLang="ja-JP" sz="2400" dirty="0"/>
          </a:p>
          <a:p>
            <a:pPr marL="0" indent="0">
              <a:buNone/>
            </a:pPr>
            <a:r>
              <a:rPr lang="en-US" altLang="ja-JP" dirty="0"/>
              <a:t>2</a:t>
            </a:r>
            <a:r>
              <a:rPr lang="ja-JP" altLang="en-US" dirty="0"/>
              <a:t>手法に分類できる</a:t>
            </a:r>
            <a:endParaRPr lang="en-US" altLang="ja-JP" dirty="0"/>
          </a:p>
          <a:p>
            <a:r>
              <a:rPr lang="ja-JP" altLang="en-US" sz="2400" dirty="0"/>
              <a:t>境界を陽的に表現する手法 </a:t>
            </a:r>
            <a:r>
              <a:rPr lang="en-US" altLang="ja-JP" sz="2400" dirty="0"/>
              <a:t>: </a:t>
            </a:r>
            <a:r>
              <a:rPr lang="en-US" altLang="ja-JP" sz="2400" b="1" dirty="0">
                <a:solidFill>
                  <a:srgbClr val="C00000"/>
                </a:solidFill>
              </a:rPr>
              <a:t>Snakes</a:t>
            </a:r>
            <a:r>
              <a:rPr lang="ja-JP" altLang="en-US" sz="2400" dirty="0"/>
              <a:t>法</a:t>
            </a:r>
            <a:endParaRPr lang="en-US" altLang="ja-JP" sz="2400" dirty="0"/>
          </a:p>
          <a:p>
            <a:r>
              <a:rPr lang="ja-JP" altLang="en-US" sz="2400" dirty="0"/>
              <a:t>境界を陰的に表現する手法 </a:t>
            </a:r>
            <a:r>
              <a:rPr lang="en-US" altLang="ja-JP" sz="2400" dirty="0"/>
              <a:t>: </a:t>
            </a:r>
            <a:r>
              <a:rPr lang="en-US" altLang="ja-JP" sz="2400" b="1" dirty="0">
                <a:solidFill>
                  <a:srgbClr val="C00000"/>
                </a:solidFill>
              </a:rPr>
              <a:t>Level Set</a:t>
            </a:r>
            <a:r>
              <a:rPr lang="ja-JP" altLang="en-US" sz="2400" dirty="0"/>
              <a:t>法</a:t>
            </a:r>
          </a:p>
          <a:p>
            <a:endParaRPr lang="en-US" altLang="ja-JP" sz="2400" dirty="0"/>
          </a:p>
        </p:txBody>
      </p:sp>
      <p:sp>
        <p:nvSpPr>
          <p:cNvPr id="8" name="右矢印 7"/>
          <p:cNvSpPr/>
          <p:nvPr/>
        </p:nvSpPr>
        <p:spPr>
          <a:xfrm rot="5400000">
            <a:off x="9320344" y="3061235"/>
            <a:ext cx="553906" cy="610678"/>
          </a:xfrm>
          <a:prstGeom prst="rightArrow">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テキスト ボックス 8"/>
          <p:cNvSpPr txBox="1"/>
          <p:nvPr/>
        </p:nvSpPr>
        <p:spPr>
          <a:xfrm>
            <a:off x="7787640" y="6581001"/>
            <a:ext cx="3550920" cy="253916"/>
          </a:xfrm>
          <a:prstGeom prst="rect">
            <a:avLst/>
          </a:prstGeom>
          <a:noFill/>
        </p:spPr>
        <p:txBody>
          <a:bodyPr wrap="square" rtlCol="0">
            <a:spAutoFit/>
          </a:bodyPr>
          <a:lstStyle/>
          <a:p>
            <a:pPr algn="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画像の</a:t>
            </a:r>
            <a: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t>CT</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データは理研・画像情報処理研究チームより</a:t>
            </a:r>
          </a:p>
        </p:txBody>
      </p:sp>
      <p:sp>
        <p:nvSpPr>
          <p:cNvPr id="10" name="正方形/長方形 9"/>
          <p:cNvSpPr/>
          <p:nvPr/>
        </p:nvSpPr>
        <p:spPr>
          <a:xfrm>
            <a:off x="9529589" y="0"/>
            <a:ext cx="2662411" cy="31242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TActiveContour.exe</a:t>
            </a:r>
            <a:endParaRPr lang="ja-JP" altLang="en-US"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fld id="{F35DE295-420C-4265-BE54-AE59FA4027A6}" type="slidenum">
              <a:rPr lang="ja-JP" altLang="en-US" smtClean="0"/>
              <a:pPr/>
              <a:t>5</a:t>
            </a:fld>
            <a:endParaRPr lang="ja-JP" altLang="en-US"/>
          </a:p>
        </p:txBody>
      </p:sp>
      <p:pic>
        <p:nvPicPr>
          <p:cNvPr id="12" name="図 11">
            <a:extLst>
              <a:ext uri="{FF2B5EF4-FFF2-40B4-BE49-F238E27FC236}">
                <a16:creationId xmlns:a16="http://schemas.microsoft.com/office/drawing/2014/main" id="{02F36041-D619-43A4-A81D-F0F70FE81C63}"/>
              </a:ext>
            </a:extLst>
          </p:cNvPr>
          <p:cNvPicPr>
            <a:picLocks noChangeAspect="1"/>
          </p:cNvPicPr>
          <p:nvPr/>
        </p:nvPicPr>
        <p:blipFill rotWithShape="1">
          <a:blip r:embed="rId3"/>
          <a:srcRect l="5601" t="12655" r="67548" b="39626"/>
          <a:stretch/>
        </p:blipFill>
        <p:spPr>
          <a:xfrm>
            <a:off x="8441444" y="854808"/>
            <a:ext cx="2419350" cy="2190750"/>
          </a:xfrm>
          <a:prstGeom prst="rect">
            <a:avLst/>
          </a:prstGeom>
        </p:spPr>
      </p:pic>
      <p:pic>
        <p:nvPicPr>
          <p:cNvPr id="13" name="図 12">
            <a:extLst>
              <a:ext uri="{FF2B5EF4-FFF2-40B4-BE49-F238E27FC236}">
                <a16:creationId xmlns:a16="http://schemas.microsoft.com/office/drawing/2014/main" id="{2B45F441-ED41-4577-B60A-FC99BE530682}"/>
              </a:ext>
            </a:extLst>
          </p:cNvPr>
          <p:cNvPicPr>
            <a:picLocks noChangeAspect="1"/>
          </p:cNvPicPr>
          <p:nvPr/>
        </p:nvPicPr>
        <p:blipFill rotWithShape="1">
          <a:blip r:embed="rId4"/>
          <a:srcRect l="5602" t="9920" r="67548" b="42361"/>
          <a:stretch/>
        </p:blipFill>
        <p:spPr>
          <a:xfrm>
            <a:off x="8387622" y="3989510"/>
            <a:ext cx="2419350" cy="2190750"/>
          </a:xfrm>
          <a:prstGeom prst="rect">
            <a:avLst/>
          </a:prstGeom>
        </p:spPr>
      </p:pic>
    </p:spTree>
    <p:extLst>
      <p:ext uri="{BB962C8B-B14F-4D97-AF65-F5344CB8AC3E}">
        <p14:creationId xmlns:p14="http://schemas.microsoft.com/office/powerpoint/2010/main" val="405673665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46940" y="248397"/>
            <a:ext cx="10094539" cy="733270"/>
          </a:xfrm>
        </p:spPr>
        <p:txBody>
          <a:bodyPr>
            <a:normAutofit/>
          </a:bodyPr>
          <a:lstStyle/>
          <a:p>
            <a:r>
              <a:rPr kumimoji="1" lang="ja-JP" altLang="en-US" sz="3600" dirty="0" smtClean="0"/>
              <a:t>オプティカルフローの拘束式の定性的な理解</a:t>
            </a:r>
            <a:endParaRPr kumimoji="1" lang="ja-JP" altLang="en-US" sz="3600"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638305" y="1884432"/>
                <a:ext cx="5852816" cy="1676400"/>
              </a:xfrm>
            </p:spPr>
            <p:txBody>
              <a:bodyPr>
                <a:normAutofit/>
              </a:bodyPr>
              <a:lstStyle/>
              <a:p>
                <a:pPr marL="0" indent="0">
                  <a:buNone/>
                </a:pPr>
                <a14:m>
                  <m:oMath xmlns:m="http://schemas.openxmlformats.org/officeDocument/2006/math">
                    <m:d>
                      <m:dPr>
                        <m:ctrlPr>
                          <a:rPr lang="en-US" altLang="ja-JP" sz="2400" b="0" i="1" smtClean="0">
                            <a:latin typeface="Cambria Math" panose="02040503050406030204" pitchFamily="18" charset="0"/>
                          </a:rPr>
                        </m:ctrlPr>
                      </m:dPr>
                      <m:e>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𝐼</m:t>
                            </m:r>
                          </m:e>
                          <m:sub>
                            <m:r>
                              <a:rPr lang="en-US" altLang="ja-JP" sz="2400" i="1">
                                <a:latin typeface="Cambria Math" panose="02040503050406030204" pitchFamily="18" charset="0"/>
                              </a:rPr>
                              <m:t>𝑥</m:t>
                            </m:r>
                          </m:sub>
                        </m:sSub>
                        <m:r>
                          <a:rPr lang="en-US" altLang="ja-JP" sz="2400" b="0" i="1" smtClean="0">
                            <a:latin typeface="Cambria Math" panose="02040503050406030204" pitchFamily="18" charset="0"/>
                          </a:rPr>
                          <m:t>,</m:t>
                        </m:r>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𝐼</m:t>
                            </m:r>
                          </m:e>
                          <m:sub>
                            <m:r>
                              <a:rPr lang="en-US" altLang="ja-JP" sz="2400" i="1">
                                <a:latin typeface="Cambria Math" panose="02040503050406030204" pitchFamily="18" charset="0"/>
                              </a:rPr>
                              <m:t>𝑦</m:t>
                            </m:r>
                          </m:sub>
                        </m:sSub>
                      </m:e>
                    </m:d>
                  </m:oMath>
                </a14:m>
                <a:r>
                  <a:rPr kumimoji="1" lang="en-US" altLang="ja-JP" sz="2400" dirty="0" smtClean="0"/>
                  <a:t> : </a:t>
                </a:r>
                <a:r>
                  <a:rPr kumimoji="1" lang="ja-JP" altLang="en-US" sz="2400" dirty="0" smtClean="0"/>
                  <a:t>点</a:t>
                </a:r>
                <a:r>
                  <a:rPr kumimoji="1" lang="en-US" altLang="ja-JP" sz="2400" dirty="0" smtClean="0"/>
                  <a:t>(</a:t>
                </a:r>
                <a:r>
                  <a:rPr kumimoji="1" lang="en-US" altLang="ja-JP" sz="2400" dirty="0" err="1" smtClean="0"/>
                  <a:t>x,y</a:t>
                </a:r>
                <a:r>
                  <a:rPr kumimoji="1" lang="en-US" altLang="ja-JP" sz="2400" dirty="0" smtClean="0"/>
                  <a:t>)</a:t>
                </a:r>
                <a:r>
                  <a:rPr kumimoji="1" lang="ja-JP" altLang="en-US" sz="2400" dirty="0" smtClean="0"/>
                  <a:t>における輝度勾配</a:t>
                </a:r>
                <a:endParaRPr kumimoji="1" lang="en-US" altLang="ja-JP" sz="2400" dirty="0" smtClean="0"/>
              </a:p>
              <a:p>
                <a:pPr marL="0" indent="0">
                  <a:buNone/>
                </a:pPr>
                <a14:m>
                  <m:oMath xmlns:m="http://schemas.openxmlformats.org/officeDocument/2006/math">
                    <m:d>
                      <m:dPr>
                        <m:ctrlPr>
                          <a:rPr lang="en-US" altLang="ja-JP" sz="2400" i="1">
                            <a:latin typeface="Cambria Math" panose="02040503050406030204" pitchFamily="18" charset="0"/>
                          </a:rPr>
                        </m:ctrlPr>
                      </m:dPr>
                      <m:e>
                        <m:r>
                          <a:rPr lang="en-US" altLang="ja-JP" sz="2400" b="0" i="1" smtClean="0">
                            <a:latin typeface="Cambria Math" panose="02040503050406030204" pitchFamily="18" charset="0"/>
                          </a:rPr>
                          <m:t>𝑢</m:t>
                        </m:r>
                        <m:r>
                          <a:rPr lang="en-US" altLang="ja-JP" sz="2400" b="0" i="1" smtClean="0">
                            <a:latin typeface="Cambria Math" panose="02040503050406030204" pitchFamily="18" charset="0"/>
                          </a:rPr>
                          <m:t>,</m:t>
                        </m:r>
                        <m:r>
                          <a:rPr lang="en-US" altLang="ja-JP" sz="2400" b="0" i="1" smtClean="0">
                            <a:latin typeface="Cambria Math" panose="02040503050406030204" pitchFamily="18" charset="0"/>
                          </a:rPr>
                          <m:t>𝑣</m:t>
                        </m:r>
                        <m:r>
                          <a:rPr lang="en-US" altLang="ja-JP" sz="2400" i="1" smtClean="0">
                            <a:latin typeface="Cambria Math" panose="02040503050406030204" pitchFamily="18" charset="0"/>
                          </a:rPr>
                          <m:t> </m:t>
                        </m:r>
                      </m:e>
                    </m:d>
                  </m:oMath>
                </a14:m>
                <a:r>
                  <a:rPr kumimoji="1" lang="en-US" altLang="ja-JP" sz="2400" dirty="0" smtClean="0"/>
                  <a:t> : </a:t>
                </a:r>
                <a:r>
                  <a:rPr kumimoji="1" lang="ja-JP" altLang="en-US" sz="2400" dirty="0" smtClean="0"/>
                  <a:t>点</a:t>
                </a:r>
                <a:r>
                  <a:rPr lang="en-US" altLang="ja-JP" sz="2400" dirty="0" smtClean="0"/>
                  <a:t>(</a:t>
                </a:r>
                <a:r>
                  <a:rPr lang="en-US" altLang="ja-JP" sz="2400" dirty="0" err="1" smtClean="0"/>
                  <a:t>x,y</a:t>
                </a:r>
                <a:r>
                  <a:rPr lang="en-US" altLang="ja-JP" sz="2400" dirty="0" smtClean="0"/>
                  <a:t>)</a:t>
                </a:r>
                <a:r>
                  <a:rPr lang="ja-JP" altLang="en-US" sz="2400" dirty="0" smtClean="0"/>
                  <a:t>にある物体の速度</a:t>
                </a:r>
                <a:endParaRPr lang="en-US" altLang="ja-JP" sz="2400" dirty="0" smtClean="0"/>
              </a:p>
              <a:p>
                <a:pPr marL="0" indent="0">
                  <a:buNone/>
                </a:pPr>
                <a14:m>
                  <m:oMath xmlns:m="http://schemas.openxmlformats.org/officeDocument/2006/math">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𝐼</m:t>
                        </m:r>
                      </m:e>
                      <m:sub>
                        <m:r>
                          <a:rPr lang="en-US" altLang="ja-JP" sz="2400" i="1">
                            <a:latin typeface="Cambria Math" panose="02040503050406030204" pitchFamily="18" charset="0"/>
                          </a:rPr>
                          <m:t>𝑡</m:t>
                        </m:r>
                      </m:sub>
                    </m:sSub>
                  </m:oMath>
                </a14:m>
                <a:r>
                  <a:rPr kumimoji="1" lang="en-US" altLang="ja-JP" sz="2400" dirty="0" smtClean="0"/>
                  <a:t> : </a:t>
                </a:r>
                <a:r>
                  <a:rPr kumimoji="1" lang="ja-JP" altLang="en-US" sz="2400" dirty="0" smtClean="0"/>
                  <a:t>点</a:t>
                </a:r>
                <a:r>
                  <a:rPr kumimoji="1" lang="en-US" altLang="ja-JP" sz="2400" dirty="0" smtClean="0"/>
                  <a:t>(</a:t>
                </a:r>
                <a:r>
                  <a:rPr kumimoji="1" lang="en-US" altLang="ja-JP" sz="2400" dirty="0" err="1" smtClean="0"/>
                  <a:t>x,y</a:t>
                </a:r>
                <a:r>
                  <a:rPr kumimoji="1" lang="en-US" altLang="ja-JP" sz="2400" dirty="0" smtClean="0"/>
                  <a:t>)</a:t>
                </a:r>
                <a:r>
                  <a:rPr kumimoji="1" lang="ja-JP" altLang="en-US" sz="2400" dirty="0" smtClean="0"/>
                  <a:t>の輝度の時間変化</a:t>
                </a:r>
                <a:endParaRPr kumimoji="1" lang="en-US" altLang="ja-JP" sz="2400" dirty="0" smtClean="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638305" y="1884432"/>
                <a:ext cx="5852816" cy="1676400"/>
              </a:xfrm>
              <a:blipFill>
                <a:blip r:embed="rId3"/>
                <a:stretch>
                  <a:fillRect l="-313" t="-1455"/>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12"/>
          </p:nvPr>
        </p:nvSpPr>
        <p:spPr/>
        <p:txBody>
          <a:bodyPr/>
          <a:lstStyle/>
          <a:p>
            <a:fld id="{F35DE295-420C-4265-BE54-AE59FA4027A6}" type="slidenum">
              <a:rPr lang="ja-JP" altLang="en-US" smtClean="0"/>
              <a:pPr/>
              <a:t>50</a:t>
            </a:fld>
            <a:endParaRPr lang="ja-JP" altLang="en-US"/>
          </a:p>
        </p:txBody>
      </p:sp>
      <mc:AlternateContent xmlns:mc="http://schemas.openxmlformats.org/markup-compatibility/2006" xmlns:a14="http://schemas.microsoft.com/office/drawing/2010/main">
        <mc:Choice Requires="a14">
          <p:sp>
            <p:nvSpPr>
              <p:cNvPr id="5" name="正方形/長方形 4"/>
              <p:cNvSpPr/>
              <p:nvPr/>
            </p:nvSpPr>
            <p:spPr>
              <a:xfrm>
                <a:off x="638305" y="1062594"/>
                <a:ext cx="4817285" cy="80799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spcAft>
                    <a:spcPts val="600"/>
                  </a:spcAft>
                </a:pPr>
                <a14:m>
                  <m:oMath xmlns:m="http://schemas.openxmlformats.org/officeDocument/2006/math">
                    <m:sSub>
                      <m:sSubPr>
                        <m:ctrlPr>
                          <a:rPr lang="en-US" altLang="ja-JP" sz="3600" i="1" smtClean="0">
                            <a:solidFill>
                              <a:schemeClr val="tx1"/>
                            </a:solidFill>
                            <a:latin typeface="Cambria Math" panose="02040503050406030204" pitchFamily="18" charset="0"/>
                          </a:rPr>
                        </m:ctrlPr>
                      </m:sSubPr>
                      <m:e>
                        <m:r>
                          <a:rPr lang="en-US" altLang="ja-JP" sz="3600" i="1">
                            <a:solidFill>
                              <a:schemeClr val="tx1"/>
                            </a:solidFill>
                            <a:latin typeface="Cambria Math" panose="02040503050406030204" pitchFamily="18" charset="0"/>
                          </a:rPr>
                          <m:t>𝐼</m:t>
                        </m:r>
                      </m:e>
                      <m:sub>
                        <m:r>
                          <a:rPr lang="en-US" altLang="ja-JP" sz="3600" i="1">
                            <a:solidFill>
                              <a:schemeClr val="tx1"/>
                            </a:solidFill>
                            <a:latin typeface="Cambria Math" panose="02040503050406030204" pitchFamily="18" charset="0"/>
                          </a:rPr>
                          <m:t>𝑥</m:t>
                        </m:r>
                      </m:sub>
                    </m:sSub>
                    <m:r>
                      <a:rPr lang="en-US" altLang="ja-JP" sz="3600" i="1">
                        <a:solidFill>
                          <a:schemeClr val="tx1"/>
                        </a:solidFill>
                        <a:latin typeface="Cambria Math" panose="02040503050406030204" pitchFamily="18" charset="0"/>
                      </a:rPr>
                      <m:t>𝑢</m:t>
                    </m:r>
                    <m:r>
                      <a:rPr lang="en-US" altLang="ja-JP" sz="3600" i="1">
                        <a:solidFill>
                          <a:schemeClr val="tx1"/>
                        </a:solidFill>
                        <a:latin typeface="Cambria Math" panose="02040503050406030204" pitchFamily="18" charset="0"/>
                      </a:rPr>
                      <m:t>+</m:t>
                    </m:r>
                    <m:sSub>
                      <m:sSubPr>
                        <m:ctrlPr>
                          <a:rPr lang="en-US" altLang="ja-JP" sz="3600" i="1">
                            <a:solidFill>
                              <a:schemeClr val="tx1"/>
                            </a:solidFill>
                            <a:latin typeface="Cambria Math" panose="02040503050406030204" pitchFamily="18" charset="0"/>
                          </a:rPr>
                        </m:ctrlPr>
                      </m:sSubPr>
                      <m:e>
                        <m:r>
                          <a:rPr lang="en-US" altLang="ja-JP" sz="3600" i="1">
                            <a:solidFill>
                              <a:schemeClr val="tx1"/>
                            </a:solidFill>
                            <a:latin typeface="Cambria Math" panose="02040503050406030204" pitchFamily="18" charset="0"/>
                          </a:rPr>
                          <m:t>𝐼</m:t>
                        </m:r>
                      </m:e>
                      <m:sub>
                        <m:r>
                          <a:rPr lang="en-US" altLang="ja-JP" sz="3600" i="1">
                            <a:solidFill>
                              <a:schemeClr val="tx1"/>
                            </a:solidFill>
                            <a:latin typeface="Cambria Math" panose="02040503050406030204" pitchFamily="18" charset="0"/>
                          </a:rPr>
                          <m:t>𝑦</m:t>
                        </m:r>
                      </m:sub>
                    </m:sSub>
                    <m:r>
                      <a:rPr lang="en-US" altLang="ja-JP" sz="3600" i="1">
                        <a:solidFill>
                          <a:schemeClr val="tx1"/>
                        </a:solidFill>
                        <a:latin typeface="Cambria Math" panose="02040503050406030204" pitchFamily="18" charset="0"/>
                      </a:rPr>
                      <m:t>𝑣</m:t>
                    </m:r>
                  </m:oMath>
                </a14:m>
                <a:r>
                  <a:rPr lang="en-US" altLang="ja-JP" sz="3600" dirty="0" smtClean="0">
                    <a:solidFill>
                      <a:schemeClr val="tx1"/>
                    </a:solidFill>
                    <a:latin typeface="游ゴシック" panose="020B0400000000000000" pitchFamily="50" charset="-128"/>
                  </a:rPr>
                  <a:t> =- </a:t>
                </a:r>
                <a14:m>
                  <m:oMath xmlns:m="http://schemas.openxmlformats.org/officeDocument/2006/math">
                    <m:sSub>
                      <m:sSubPr>
                        <m:ctrlPr>
                          <a:rPr lang="en-US" altLang="ja-JP" sz="3600" i="1">
                            <a:solidFill>
                              <a:schemeClr val="tx1"/>
                            </a:solidFill>
                            <a:latin typeface="Cambria Math" panose="02040503050406030204" pitchFamily="18" charset="0"/>
                          </a:rPr>
                        </m:ctrlPr>
                      </m:sSubPr>
                      <m:e>
                        <m:r>
                          <a:rPr lang="en-US" altLang="ja-JP" sz="3600" i="1">
                            <a:solidFill>
                              <a:schemeClr val="tx1"/>
                            </a:solidFill>
                            <a:latin typeface="Cambria Math" panose="02040503050406030204" pitchFamily="18" charset="0"/>
                          </a:rPr>
                          <m:t>𝐼</m:t>
                        </m:r>
                      </m:e>
                      <m:sub>
                        <m:r>
                          <a:rPr lang="en-US" altLang="ja-JP" sz="3600" i="1">
                            <a:solidFill>
                              <a:schemeClr val="tx1"/>
                            </a:solidFill>
                            <a:latin typeface="Cambria Math" panose="02040503050406030204" pitchFamily="18" charset="0"/>
                          </a:rPr>
                          <m:t>𝑡</m:t>
                        </m:r>
                      </m:sub>
                    </m:sSub>
                  </m:oMath>
                </a14:m>
                <a:endParaRPr lang="en-US" altLang="ja-JP" sz="3600" dirty="0">
                  <a:solidFill>
                    <a:schemeClr val="tx1"/>
                  </a:solidFill>
                  <a:latin typeface="游ゴシック" panose="020B0400000000000000" pitchFamily="50" charset="-128"/>
                </a:endParaRPr>
              </a:p>
            </p:txBody>
          </p:sp>
        </mc:Choice>
        <mc:Fallback xmlns="">
          <p:sp>
            <p:nvSpPr>
              <p:cNvPr id="5" name="正方形/長方形 4"/>
              <p:cNvSpPr>
                <a:spLocks noRot="1" noChangeAspect="1" noMove="1" noResize="1" noEditPoints="1" noAdjustHandles="1" noChangeArrowheads="1" noChangeShapeType="1" noTextEdit="1"/>
              </p:cNvSpPr>
              <p:nvPr/>
            </p:nvSpPr>
            <p:spPr>
              <a:xfrm>
                <a:off x="638305" y="1062594"/>
                <a:ext cx="4817285" cy="807993"/>
              </a:xfrm>
              <a:prstGeom prst="rect">
                <a:avLst/>
              </a:prstGeom>
              <a:blipFill>
                <a:blip r:embed="rId4"/>
                <a:stretch>
                  <a:fillRect t="-1481" b="-16296"/>
                </a:stretch>
              </a:blipFill>
            </p:spPr>
            <p:txBody>
              <a:bodyPr/>
              <a:lstStyle/>
              <a:p>
                <a:r>
                  <a:rPr lang="ja-JP" altLang="en-US">
                    <a:noFill/>
                  </a:rPr>
                  <a:t> </a:t>
                </a:r>
              </a:p>
            </p:txBody>
          </p:sp>
        </mc:Fallback>
      </mc:AlternateContent>
      <p:grpSp>
        <p:nvGrpSpPr>
          <p:cNvPr id="21" name="グループ化 20"/>
          <p:cNvGrpSpPr/>
          <p:nvPr/>
        </p:nvGrpSpPr>
        <p:grpSpPr>
          <a:xfrm>
            <a:off x="6577206" y="798653"/>
            <a:ext cx="2232035" cy="2324260"/>
            <a:chOff x="7236737" y="1174338"/>
            <a:chExt cx="1386118" cy="1443391"/>
          </a:xfrm>
        </p:grpSpPr>
        <p:grpSp>
          <p:nvGrpSpPr>
            <p:cNvPr id="8" name="グループ化 7"/>
            <p:cNvGrpSpPr/>
            <p:nvPr/>
          </p:nvGrpSpPr>
          <p:grpSpPr>
            <a:xfrm>
              <a:off x="7236737" y="1449323"/>
              <a:ext cx="1386118" cy="1168406"/>
              <a:chOff x="2118161" y="4625802"/>
              <a:chExt cx="1850046" cy="1559466"/>
            </a:xfrm>
          </p:grpSpPr>
          <p:sp>
            <p:nvSpPr>
              <p:cNvPr id="15" name="正方形/長方形 14"/>
              <p:cNvSpPr/>
              <p:nvPr/>
            </p:nvSpPr>
            <p:spPr>
              <a:xfrm>
                <a:off x="2118161" y="4625802"/>
                <a:ext cx="1850046" cy="1559466"/>
              </a:xfrm>
              <a:prstGeom prst="rect">
                <a:avLst/>
              </a:prstGeom>
              <a:solidFill>
                <a:schemeClr val="accent6">
                  <a:lumMod val="20000"/>
                  <a:lumOff val="80000"/>
                  <a:alpha val="2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a:p>
            </p:txBody>
          </p:sp>
          <p:sp>
            <p:nvSpPr>
              <p:cNvPr id="16" name="正方形/長方形 15"/>
              <p:cNvSpPr/>
              <p:nvPr/>
            </p:nvSpPr>
            <p:spPr>
              <a:xfrm>
                <a:off x="2368339" y="5523983"/>
                <a:ext cx="1279900" cy="45157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a:p>
            </p:txBody>
          </p:sp>
          <p:sp>
            <p:nvSpPr>
              <p:cNvPr id="17" name="正方形/長方形 16"/>
              <p:cNvSpPr/>
              <p:nvPr/>
            </p:nvSpPr>
            <p:spPr>
              <a:xfrm>
                <a:off x="2696132" y="5149974"/>
                <a:ext cx="624314" cy="374010"/>
              </a:xfrm>
              <a:prstGeom prst="rect">
                <a:avLst/>
              </a:prstGeom>
              <a:gradFill flip="none" rotWithShape="1">
                <a:gsLst>
                  <a:gs pos="81000">
                    <a:schemeClr val="accent1">
                      <a:lumMod val="5000"/>
                      <a:lumOff val="95000"/>
                    </a:schemeClr>
                  </a:gs>
                  <a:gs pos="13000">
                    <a:schemeClr val="tx1"/>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a:p>
            </p:txBody>
          </p:sp>
        </p:grpSp>
        <mc:AlternateContent xmlns:mc="http://schemas.openxmlformats.org/markup-compatibility/2006" xmlns:a14="http://schemas.microsoft.com/office/drawing/2010/main">
          <mc:Choice Requires="a14">
            <p:sp>
              <p:nvSpPr>
                <p:cNvPr id="9" name="正方形/長方形 8"/>
                <p:cNvSpPr/>
                <p:nvPr/>
              </p:nvSpPr>
              <p:spPr>
                <a:xfrm>
                  <a:off x="7833029" y="1174338"/>
                  <a:ext cx="686962" cy="3249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altLang="ja-JP" sz="2800" b="0" i="1" smtClean="0">
                                <a:latin typeface="Cambria Math" panose="02040503050406030204" pitchFamily="18" charset="0"/>
                              </a:rPr>
                            </m:ctrlPr>
                          </m:dPr>
                          <m:e>
                            <m:r>
                              <a:rPr lang="en-US" altLang="ja-JP" sz="2800" i="1">
                                <a:latin typeface="Cambria Math" panose="02040503050406030204" pitchFamily="18" charset="0"/>
                              </a:rPr>
                              <m:t>𝑥</m:t>
                            </m:r>
                            <m:r>
                              <a:rPr lang="en-US" altLang="ja-JP" sz="2800" i="1">
                                <a:latin typeface="Cambria Math" panose="02040503050406030204" pitchFamily="18" charset="0"/>
                              </a:rPr>
                              <m:t>,</m:t>
                            </m:r>
                            <m:r>
                              <a:rPr lang="en-US" altLang="ja-JP" sz="2800" i="1">
                                <a:latin typeface="Cambria Math" panose="02040503050406030204" pitchFamily="18" charset="0"/>
                              </a:rPr>
                              <m:t>𝑦</m:t>
                            </m:r>
                          </m:e>
                        </m:d>
                      </m:oMath>
                    </m:oMathPara>
                  </a14:m>
                  <a:endParaRPr lang="ja-JP" altLang="en-US" sz="2800" dirty="0"/>
                </a:p>
              </p:txBody>
            </p:sp>
          </mc:Choice>
          <mc:Fallback xmlns="">
            <p:sp>
              <p:nvSpPr>
                <p:cNvPr id="9" name="正方形/長方形 8"/>
                <p:cNvSpPr>
                  <a:spLocks noRot="1" noChangeAspect="1" noMove="1" noResize="1" noEditPoints="1" noAdjustHandles="1" noChangeArrowheads="1" noChangeShapeType="1" noTextEdit="1"/>
                </p:cNvSpPr>
                <p:nvPr/>
              </p:nvSpPr>
              <p:spPr>
                <a:xfrm>
                  <a:off x="7833029" y="1174338"/>
                  <a:ext cx="686962" cy="324925"/>
                </a:xfrm>
                <a:prstGeom prst="rect">
                  <a:avLst/>
                </a:prstGeom>
                <a:blipFill>
                  <a:blip r:embed="rId5"/>
                  <a:stretch>
                    <a:fillRect/>
                  </a:stretch>
                </a:blipFill>
              </p:spPr>
              <p:txBody>
                <a:bodyPr/>
                <a:lstStyle/>
                <a:p>
                  <a:r>
                    <a:rPr lang="ja-JP" altLang="en-US">
                      <a:noFill/>
                    </a:rPr>
                    <a:t> </a:t>
                  </a:r>
                </a:p>
              </p:txBody>
            </p:sp>
          </mc:Fallback>
        </mc:AlternateContent>
        <p:sp>
          <p:nvSpPr>
            <p:cNvPr id="11" name="楕円 10"/>
            <p:cNvSpPr/>
            <p:nvPr/>
          </p:nvSpPr>
          <p:spPr>
            <a:xfrm>
              <a:off x="7859023" y="1949735"/>
              <a:ext cx="86997" cy="8699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a:p>
          </p:txBody>
        </p:sp>
        <p:cxnSp>
          <p:nvCxnSpPr>
            <p:cNvPr id="13" name="直線コネクタ 12"/>
            <p:cNvCxnSpPr>
              <a:endCxn id="11" idx="0"/>
            </p:cNvCxnSpPr>
            <p:nvPr/>
          </p:nvCxnSpPr>
          <p:spPr>
            <a:xfrm flipH="1">
              <a:off x="7902520" y="1465119"/>
              <a:ext cx="122406" cy="48461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1" name="グループ化 40"/>
          <p:cNvGrpSpPr/>
          <p:nvPr/>
        </p:nvGrpSpPr>
        <p:grpSpPr>
          <a:xfrm>
            <a:off x="7737323" y="1498505"/>
            <a:ext cx="1700698" cy="624727"/>
            <a:chOff x="9224489" y="1915176"/>
            <a:chExt cx="1700698" cy="624727"/>
          </a:xfrm>
        </p:grpSpPr>
        <p:cxnSp>
          <p:nvCxnSpPr>
            <p:cNvPr id="33" name="直線コネクタ 32"/>
            <p:cNvCxnSpPr/>
            <p:nvPr/>
          </p:nvCxnSpPr>
          <p:spPr>
            <a:xfrm flipH="1">
              <a:off x="9224489" y="2539903"/>
              <a:ext cx="683177" cy="0"/>
            </a:xfrm>
            <a:prstGeom prst="line">
              <a:avLst/>
            </a:prstGeom>
            <a:ln w="50800">
              <a:solidFill>
                <a:srgbClr val="0070C0"/>
              </a:solidFill>
              <a:headEnd type="stealt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正方形/長方形 39"/>
                <p:cNvSpPr/>
                <p:nvPr/>
              </p:nvSpPr>
              <p:spPr>
                <a:xfrm>
                  <a:off x="9606685" y="1915176"/>
                  <a:ext cx="1318502" cy="5880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altLang="ja-JP" sz="2800" b="0" i="1" smtClean="0">
                                <a:latin typeface="Cambria Math" panose="02040503050406030204" pitchFamily="18" charset="0"/>
                              </a:rPr>
                            </m:ctrlPr>
                          </m:dPr>
                          <m:e>
                            <m:sSub>
                              <m:sSubPr>
                                <m:ctrlPr>
                                  <a:rPr lang="en-US" altLang="ja-JP" sz="2800" b="0" i="1" smtClean="0">
                                    <a:latin typeface="Cambria Math" panose="02040503050406030204" pitchFamily="18" charset="0"/>
                                  </a:rPr>
                                </m:ctrlPr>
                              </m:sSubPr>
                              <m:e>
                                <m:r>
                                  <a:rPr lang="en-US" altLang="ja-JP" sz="2800" b="0" i="1" smtClean="0">
                                    <a:latin typeface="Cambria Math" panose="02040503050406030204" pitchFamily="18" charset="0"/>
                                  </a:rPr>
                                  <m:t>𝐼</m:t>
                                </m:r>
                              </m:e>
                              <m:sub>
                                <m:r>
                                  <a:rPr lang="en-US" altLang="ja-JP" sz="2800" i="1">
                                    <a:latin typeface="Cambria Math" panose="02040503050406030204" pitchFamily="18" charset="0"/>
                                  </a:rPr>
                                  <m:t>𝑥</m:t>
                                </m:r>
                              </m:sub>
                            </m:sSub>
                            <m:r>
                              <a:rPr lang="en-US" altLang="ja-JP" sz="2800" i="1">
                                <a:latin typeface="Cambria Math" panose="02040503050406030204" pitchFamily="18" charset="0"/>
                              </a:rPr>
                              <m:t>,</m:t>
                            </m:r>
                            <m:sSub>
                              <m:sSubPr>
                                <m:ctrlPr>
                                  <a:rPr lang="en-US" altLang="ja-JP" sz="2800" b="0" i="1" smtClean="0">
                                    <a:latin typeface="Cambria Math" panose="02040503050406030204" pitchFamily="18" charset="0"/>
                                  </a:rPr>
                                </m:ctrlPr>
                              </m:sSubPr>
                              <m:e>
                                <m:r>
                                  <a:rPr lang="en-US" altLang="ja-JP" sz="2800" b="0" i="1" smtClean="0">
                                    <a:latin typeface="Cambria Math" panose="02040503050406030204" pitchFamily="18" charset="0"/>
                                  </a:rPr>
                                  <m:t>𝐼</m:t>
                                </m:r>
                              </m:e>
                              <m:sub>
                                <m:r>
                                  <a:rPr lang="en-US" altLang="ja-JP" sz="2800" i="1">
                                    <a:latin typeface="Cambria Math" panose="02040503050406030204" pitchFamily="18" charset="0"/>
                                  </a:rPr>
                                  <m:t>𝑦</m:t>
                                </m:r>
                              </m:sub>
                            </m:sSub>
                          </m:e>
                        </m:d>
                      </m:oMath>
                    </m:oMathPara>
                  </a14:m>
                  <a:endParaRPr lang="ja-JP" altLang="en-US" sz="2800" dirty="0"/>
                </a:p>
              </p:txBody>
            </p:sp>
          </mc:Choice>
          <mc:Fallback xmlns="">
            <p:sp>
              <p:nvSpPr>
                <p:cNvPr id="40" name="正方形/長方形 39"/>
                <p:cNvSpPr>
                  <a:spLocks noRot="1" noChangeAspect="1" noMove="1" noResize="1" noEditPoints="1" noAdjustHandles="1" noChangeArrowheads="1" noChangeShapeType="1" noTextEdit="1"/>
                </p:cNvSpPr>
                <p:nvPr/>
              </p:nvSpPr>
              <p:spPr>
                <a:xfrm>
                  <a:off x="9606685" y="1915176"/>
                  <a:ext cx="1318502" cy="588046"/>
                </a:xfrm>
                <a:prstGeom prst="rect">
                  <a:avLst/>
                </a:prstGeom>
                <a:blipFill>
                  <a:blip r:embed="rId6"/>
                  <a:stretch>
                    <a:fillRect/>
                  </a:stretch>
                </a:blipFill>
              </p:spPr>
              <p:txBody>
                <a:bodyPr/>
                <a:lstStyle/>
                <a:p>
                  <a:r>
                    <a:rPr lang="ja-JP" altLang="en-US">
                      <a:noFill/>
                    </a:rPr>
                    <a:t> </a:t>
                  </a:r>
                </a:p>
              </p:txBody>
            </p:sp>
          </mc:Fallback>
        </mc:AlternateContent>
      </p:grpSp>
      <p:grpSp>
        <p:nvGrpSpPr>
          <p:cNvPr id="44" name="グループ化 43"/>
          <p:cNvGrpSpPr/>
          <p:nvPr/>
        </p:nvGrpSpPr>
        <p:grpSpPr>
          <a:xfrm>
            <a:off x="475513" y="3560832"/>
            <a:ext cx="3813683" cy="2541872"/>
            <a:chOff x="475513" y="3838604"/>
            <a:chExt cx="3813683" cy="2541872"/>
          </a:xfrm>
        </p:grpSpPr>
        <p:grpSp>
          <p:nvGrpSpPr>
            <p:cNvPr id="25" name="グループ化 24"/>
            <p:cNvGrpSpPr/>
            <p:nvPr/>
          </p:nvGrpSpPr>
          <p:grpSpPr>
            <a:xfrm>
              <a:off x="983927" y="3838604"/>
              <a:ext cx="2254574" cy="1736695"/>
              <a:chOff x="2047928" y="4719317"/>
              <a:chExt cx="1868727" cy="1439477"/>
            </a:xfrm>
          </p:grpSpPr>
          <p:sp>
            <p:nvSpPr>
              <p:cNvPr id="29" name="正方形/長方形 28"/>
              <p:cNvSpPr/>
              <p:nvPr/>
            </p:nvSpPr>
            <p:spPr>
              <a:xfrm>
                <a:off x="2047928" y="4719317"/>
                <a:ext cx="1868727" cy="1439477"/>
              </a:xfrm>
              <a:prstGeom prst="rect">
                <a:avLst/>
              </a:prstGeom>
              <a:solidFill>
                <a:schemeClr val="accent6">
                  <a:lumMod val="20000"/>
                  <a:lumOff val="80000"/>
                  <a:alpha val="2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a:p>
            </p:txBody>
          </p:sp>
          <p:sp>
            <p:nvSpPr>
              <p:cNvPr id="30" name="正方形/長方形 29"/>
              <p:cNvSpPr/>
              <p:nvPr/>
            </p:nvSpPr>
            <p:spPr>
              <a:xfrm>
                <a:off x="2368339" y="5523983"/>
                <a:ext cx="1279900" cy="45157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a:p>
            </p:txBody>
          </p:sp>
          <p:sp>
            <p:nvSpPr>
              <p:cNvPr id="31" name="正方形/長方形 30"/>
              <p:cNvSpPr/>
              <p:nvPr/>
            </p:nvSpPr>
            <p:spPr>
              <a:xfrm>
                <a:off x="2696132" y="5149974"/>
                <a:ext cx="624314" cy="374010"/>
              </a:xfrm>
              <a:prstGeom prst="rect">
                <a:avLst/>
              </a:prstGeom>
              <a:gradFill flip="none" rotWithShape="1">
                <a:gsLst>
                  <a:gs pos="100000">
                    <a:schemeClr val="accent1">
                      <a:lumMod val="5000"/>
                      <a:lumOff val="95000"/>
                    </a:schemeClr>
                  </a:gs>
                  <a:gs pos="13000">
                    <a:schemeClr val="tx1"/>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a:p>
            </p:txBody>
          </p:sp>
        </p:grpSp>
        <p:sp>
          <p:nvSpPr>
            <p:cNvPr id="32" name="楕円 31"/>
            <p:cNvSpPr/>
            <p:nvPr/>
          </p:nvSpPr>
          <p:spPr>
            <a:xfrm>
              <a:off x="2088692" y="4556803"/>
              <a:ext cx="140089" cy="14008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a:p>
          </p:txBody>
        </p:sp>
        <p:sp>
          <p:nvSpPr>
            <p:cNvPr id="37" name="正方形/長方形 36"/>
            <p:cNvSpPr/>
            <p:nvPr/>
          </p:nvSpPr>
          <p:spPr>
            <a:xfrm>
              <a:off x="475513" y="5672590"/>
              <a:ext cx="3813683" cy="707886"/>
            </a:xfrm>
            <a:prstGeom prst="rect">
              <a:avLst/>
            </a:prstGeom>
          </p:spPr>
          <p:txBody>
            <a:bodyPr wrap="square">
              <a:spAutoFit/>
            </a:bodyPr>
            <a:lstStyle/>
            <a:p>
              <a:r>
                <a:rPr lang="ja-JP" altLang="en-US" sz="2000" dirty="0" smtClean="0">
                  <a:latin typeface="游ゴシック" panose="020B0400000000000000" pitchFamily="50" charset="-128"/>
                  <a:ea typeface="游ゴシック" panose="020B0400000000000000" pitchFamily="50" charset="-128"/>
                </a:rPr>
                <a:t>物体が右に動いていたら点</a:t>
              </a:r>
              <a:r>
                <a:rPr lang="en-US" altLang="ja-JP" sz="2000" dirty="0" smtClean="0">
                  <a:latin typeface="游ゴシック" panose="020B0400000000000000" pitchFamily="50" charset="-128"/>
                  <a:ea typeface="游ゴシック" panose="020B0400000000000000" pitchFamily="50" charset="-128"/>
                </a:rPr>
                <a:t>(</a:t>
              </a:r>
              <a:r>
                <a:rPr lang="en-US" altLang="ja-JP" sz="2000" dirty="0" err="1" smtClean="0">
                  <a:latin typeface="游ゴシック" panose="020B0400000000000000" pitchFamily="50" charset="-128"/>
                  <a:ea typeface="游ゴシック" panose="020B0400000000000000" pitchFamily="50" charset="-128"/>
                </a:rPr>
                <a:t>x,y</a:t>
              </a:r>
              <a:r>
                <a:rPr lang="en-US" altLang="ja-JP" sz="2000" dirty="0" smtClean="0">
                  <a:latin typeface="游ゴシック" panose="020B0400000000000000" pitchFamily="50" charset="-128"/>
                  <a:ea typeface="游ゴシック" panose="020B0400000000000000" pitchFamily="50" charset="-128"/>
                </a:rPr>
                <a:t>)</a:t>
              </a:r>
              <a:r>
                <a:rPr lang="ja-JP" altLang="en-US" sz="2000" dirty="0" smtClean="0">
                  <a:latin typeface="游ゴシック" panose="020B0400000000000000" pitchFamily="50" charset="-128"/>
                  <a:ea typeface="游ゴシック" panose="020B0400000000000000" pitchFamily="50" charset="-128"/>
                </a:rPr>
                <a:t>はこれから暗くなりそう</a:t>
              </a:r>
              <a:endParaRPr lang="ja-JP" altLang="en-US" sz="2000" dirty="0">
                <a:latin typeface="游ゴシック" panose="020B0400000000000000" pitchFamily="50" charset="-128"/>
                <a:ea typeface="游ゴシック" panose="020B0400000000000000" pitchFamily="50" charset="-128"/>
              </a:endParaRPr>
            </a:p>
          </p:txBody>
        </p:sp>
        <p:cxnSp>
          <p:nvCxnSpPr>
            <p:cNvPr id="39" name="直線コネクタ 38"/>
            <p:cNvCxnSpPr/>
            <p:nvPr/>
          </p:nvCxnSpPr>
          <p:spPr>
            <a:xfrm flipH="1">
              <a:off x="2389659" y="4763482"/>
              <a:ext cx="683177" cy="0"/>
            </a:xfrm>
            <a:prstGeom prst="line">
              <a:avLst/>
            </a:prstGeom>
            <a:ln w="76200">
              <a:solidFill>
                <a:srgbClr val="FF0000"/>
              </a:solidFill>
              <a:headEnd type="stealt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2" name="正方形/長方形 41"/>
                <p:cNvSpPr/>
                <p:nvPr/>
              </p:nvSpPr>
              <p:spPr>
                <a:xfrm>
                  <a:off x="2310305" y="4394149"/>
                  <a:ext cx="83766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altLang="ja-JP" i="1">
                                <a:latin typeface="Cambria Math" panose="02040503050406030204" pitchFamily="18" charset="0"/>
                              </a:rPr>
                            </m:ctrlPr>
                          </m:dPr>
                          <m:e>
                            <m:r>
                              <a:rPr lang="en-US" altLang="ja-JP" i="1">
                                <a:latin typeface="Cambria Math" panose="02040503050406030204" pitchFamily="18" charset="0"/>
                              </a:rPr>
                              <m:t>𝑢</m:t>
                            </m:r>
                            <m:r>
                              <a:rPr lang="en-US" altLang="ja-JP" i="1">
                                <a:latin typeface="Cambria Math" panose="02040503050406030204" pitchFamily="18" charset="0"/>
                              </a:rPr>
                              <m:t>,</m:t>
                            </m:r>
                            <m:r>
                              <a:rPr lang="en-US" altLang="ja-JP" i="1">
                                <a:latin typeface="Cambria Math" panose="02040503050406030204" pitchFamily="18" charset="0"/>
                              </a:rPr>
                              <m:t>𝑣</m:t>
                            </m:r>
                            <m:r>
                              <a:rPr lang="en-US" altLang="ja-JP" i="1">
                                <a:latin typeface="Cambria Math" panose="02040503050406030204" pitchFamily="18" charset="0"/>
                              </a:rPr>
                              <m:t> </m:t>
                            </m:r>
                          </m:e>
                        </m:d>
                      </m:oMath>
                    </m:oMathPara>
                  </a14:m>
                  <a:endParaRPr lang="ja-JP" altLang="en-US" dirty="0"/>
                </a:p>
              </p:txBody>
            </p:sp>
          </mc:Choice>
          <mc:Fallback xmlns="">
            <p:sp>
              <p:nvSpPr>
                <p:cNvPr id="42" name="正方形/長方形 41"/>
                <p:cNvSpPr>
                  <a:spLocks noRot="1" noChangeAspect="1" noMove="1" noResize="1" noEditPoints="1" noAdjustHandles="1" noChangeArrowheads="1" noChangeShapeType="1" noTextEdit="1"/>
                </p:cNvSpPr>
                <p:nvPr/>
              </p:nvSpPr>
              <p:spPr>
                <a:xfrm>
                  <a:off x="2310305" y="4394149"/>
                  <a:ext cx="837665" cy="369332"/>
                </a:xfrm>
                <a:prstGeom prst="rect">
                  <a:avLst/>
                </a:prstGeom>
                <a:blipFill>
                  <a:blip r:embed="rId7"/>
                  <a:stretch>
                    <a:fillRect/>
                  </a:stretch>
                </a:blipFill>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sp>
            <p:nvSpPr>
              <p:cNvPr id="43" name="正方形/長方形 42"/>
              <p:cNvSpPr/>
              <p:nvPr/>
            </p:nvSpPr>
            <p:spPr>
              <a:xfrm>
                <a:off x="638305" y="6168599"/>
                <a:ext cx="5297476" cy="623632"/>
              </a:xfrm>
              <a:prstGeom prst="rect">
                <a:avLst/>
              </a:prstGeom>
            </p:spPr>
            <p:txBody>
              <a:bodyPr wrap="none">
                <a:spAutoFit/>
              </a:bodyPr>
              <a:lstStyle/>
              <a:p>
                <a14:m>
                  <m:oMath xmlns:m="http://schemas.openxmlformats.org/officeDocument/2006/math">
                    <m:sSub>
                      <m:sSubPr>
                        <m:ctrlPr>
                          <a:rPr lang="en-US" altLang="ja-JP" sz="3200" i="1" smtClean="0">
                            <a:latin typeface="Cambria Math" panose="02040503050406030204" pitchFamily="18" charset="0"/>
                          </a:rPr>
                        </m:ctrlPr>
                      </m:sSubPr>
                      <m:e>
                        <m:r>
                          <a:rPr lang="en-US" altLang="ja-JP" sz="3200" i="1">
                            <a:latin typeface="Cambria Math" panose="02040503050406030204" pitchFamily="18" charset="0"/>
                          </a:rPr>
                          <m:t>𝐼</m:t>
                        </m:r>
                      </m:e>
                      <m:sub>
                        <m:r>
                          <a:rPr lang="en-US" altLang="ja-JP" sz="3200" i="1">
                            <a:latin typeface="Cambria Math" panose="02040503050406030204" pitchFamily="18" charset="0"/>
                          </a:rPr>
                          <m:t>𝑡</m:t>
                        </m:r>
                      </m:sub>
                    </m:sSub>
                    <m:r>
                      <a:rPr lang="en-US" altLang="ja-JP" sz="3200" b="0" i="1" smtClean="0">
                        <a:latin typeface="Cambria Math" panose="02040503050406030204" pitchFamily="18" charset="0"/>
                      </a:rPr>
                      <m:t>=−</m:t>
                    </m:r>
                    <m:sSub>
                      <m:sSubPr>
                        <m:ctrlPr>
                          <a:rPr lang="en-US" altLang="ja-JP" sz="3200" i="1" smtClean="0">
                            <a:latin typeface="Cambria Math" panose="02040503050406030204" pitchFamily="18" charset="0"/>
                          </a:rPr>
                        </m:ctrlPr>
                      </m:sSubPr>
                      <m:e>
                        <m:r>
                          <a:rPr lang="en-US" altLang="ja-JP" sz="3200" i="1">
                            <a:latin typeface="Cambria Math" panose="02040503050406030204" pitchFamily="18" charset="0"/>
                          </a:rPr>
                          <m:t>𝐼</m:t>
                        </m:r>
                      </m:e>
                      <m:sub>
                        <m:r>
                          <a:rPr lang="en-US" altLang="ja-JP" sz="3200" i="1">
                            <a:latin typeface="Cambria Math" panose="02040503050406030204" pitchFamily="18" charset="0"/>
                          </a:rPr>
                          <m:t>𝑥</m:t>
                        </m:r>
                      </m:sub>
                    </m:sSub>
                    <m:r>
                      <a:rPr lang="en-US" altLang="ja-JP" sz="3200" i="1">
                        <a:latin typeface="Cambria Math" panose="02040503050406030204" pitchFamily="18" charset="0"/>
                      </a:rPr>
                      <m:t>𝑢</m:t>
                    </m:r>
                    <m:r>
                      <a:rPr lang="en-US" altLang="ja-JP" sz="3200" b="0" i="1" smtClean="0">
                        <a:latin typeface="Cambria Math" panose="02040503050406030204" pitchFamily="18" charset="0"/>
                      </a:rPr>
                      <m:t>−</m:t>
                    </m:r>
                    <m:sSub>
                      <m:sSubPr>
                        <m:ctrlPr>
                          <a:rPr lang="en-US" altLang="ja-JP" sz="3200" i="1">
                            <a:latin typeface="Cambria Math" panose="02040503050406030204" pitchFamily="18" charset="0"/>
                          </a:rPr>
                        </m:ctrlPr>
                      </m:sSubPr>
                      <m:e>
                        <m:r>
                          <a:rPr lang="en-US" altLang="ja-JP" sz="3200" i="1">
                            <a:latin typeface="Cambria Math" panose="02040503050406030204" pitchFamily="18" charset="0"/>
                          </a:rPr>
                          <m:t>𝐼</m:t>
                        </m:r>
                      </m:e>
                      <m:sub>
                        <m:r>
                          <a:rPr lang="en-US" altLang="ja-JP" sz="3200" i="1">
                            <a:latin typeface="Cambria Math" panose="02040503050406030204" pitchFamily="18" charset="0"/>
                          </a:rPr>
                          <m:t>𝑦</m:t>
                        </m:r>
                      </m:sub>
                    </m:sSub>
                    <m:r>
                      <a:rPr lang="en-US" altLang="ja-JP" sz="3200" i="1" smtClean="0">
                        <a:latin typeface="Cambria Math" panose="02040503050406030204" pitchFamily="18" charset="0"/>
                      </a:rPr>
                      <m:t>𝑣</m:t>
                    </m:r>
                    <m:r>
                      <a:rPr lang="en-US" altLang="ja-JP" sz="3200" b="0" i="1" smtClean="0">
                        <a:latin typeface="Cambria Math" panose="02040503050406030204" pitchFamily="18" charset="0"/>
                      </a:rPr>
                      <m:t> </m:t>
                    </m:r>
                  </m:oMath>
                </a14:m>
                <a:r>
                  <a:rPr lang="ja-JP" altLang="en-US" sz="3200" dirty="0" smtClean="0"/>
                  <a:t> </a:t>
                </a:r>
                <a:r>
                  <a:rPr lang="ja-JP" altLang="en-US" sz="2800" dirty="0" smtClean="0">
                    <a:latin typeface="游ゴシック" panose="020B0400000000000000" pitchFamily="50" charset="-128"/>
                    <a:ea typeface="游ゴシック" panose="020B0400000000000000" pitchFamily="50" charset="-128"/>
                  </a:rPr>
                  <a:t>だけ暗くなる</a:t>
                </a:r>
                <a:endParaRPr lang="ja-JP" altLang="en-US" sz="3200" dirty="0">
                  <a:latin typeface="游ゴシック" panose="020B0400000000000000" pitchFamily="50" charset="-128"/>
                  <a:ea typeface="游ゴシック" panose="020B0400000000000000" pitchFamily="50" charset="-128"/>
                </a:endParaRPr>
              </a:p>
            </p:txBody>
          </p:sp>
        </mc:Choice>
        <mc:Fallback xmlns="">
          <p:sp>
            <p:nvSpPr>
              <p:cNvPr id="43" name="正方形/長方形 42"/>
              <p:cNvSpPr>
                <a:spLocks noRot="1" noChangeAspect="1" noMove="1" noResize="1" noEditPoints="1" noAdjustHandles="1" noChangeArrowheads="1" noChangeShapeType="1" noTextEdit="1"/>
              </p:cNvSpPr>
              <p:nvPr/>
            </p:nvSpPr>
            <p:spPr>
              <a:xfrm>
                <a:off x="638305" y="6168599"/>
                <a:ext cx="5297476" cy="623632"/>
              </a:xfrm>
              <a:prstGeom prst="rect">
                <a:avLst/>
              </a:prstGeom>
              <a:blipFill>
                <a:blip r:embed="rId8"/>
                <a:stretch>
                  <a:fillRect t="-980" r="-1151" b="-20588"/>
                </a:stretch>
              </a:blipFill>
            </p:spPr>
            <p:txBody>
              <a:bodyPr/>
              <a:lstStyle/>
              <a:p>
                <a:r>
                  <a:rPr lang="ja-JP" altLang="en-US">
                    <a:noFill/>
                  </a:rPr>
                  <a:t> </a:t>
                </a:r>
              </a:p>
            </p:txBody>
          </p:sp>
        </mc:Fallback>
      </mc:AlternateContent>
      <p:grpSp>
        <p:nvGrpSpPr>
          <p:cNvPr id="45" name="グループ化 44"/>
          <p:cNvGrpSpPr/>
          <p:nvPr/>
        </p:nvGrpSpPr>
        <p:grpSpPr>
          <a:xfrm>
            <a:off x="6765564" y="3560832"/>
            <a:ext cx="3804125" cy="2541872"/>
            <a:chOff x="475513" y="3838604"/>
            <a:chExt cx="3804125" cy="2541872"/>
          </a:xfrm>
        </p:grpSpPr>
        <p:grpSp>
          <p:nvGrpSpPr>
            <p:cNvPr id="46" name="グループ化 45"/>
            <p:cNvGrpSpPr/>
            <p:nvPr/>
          </p:nvGrpSpPr>
          <p:grpSpPr>
            <a:xfrm>
              <a:off x="983927" y="3838604"/>
              <a:ext cx="2254574" cy="1736695"/>
              <a:chOff x="2047928" y="4719317"/>
              <a:chExt cx="1868727" cy="1439477"/>
            </a:xfrm>
          </p:grpSpPr>
          <p:sp>
            <p:nvSpPr>
              <p:cNvPr id="51" name="正方形/長方形 50"/>
              <p:cNvSpPr/>
              <p:nvPr/>
            </p:nvSpPr>
            <p:spPr>
              <a:xfrm>
                <a:off x="2047928" y="4719317"/>
                <a:ext cx="1868727" cy="1439477"/>
              </a:xfrm>
              <a:prstGeom prst="rect">
                <a:avLst/>
              </a:prstGeom>
              <a:solidFill>
                <a:schemeClr val="accent6">
                  <a:lumMod val="20000"/>
                  <a:lumOff val="80000"/>
                  <a:alpha val="2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a:p>
            </p:txBody>
          </p:sp>
          <p:sp>
            <p:nvSpPr>
              <p:cNvPr id="52" name="正方形/長方形 51"/>
              <p:cNvSpPr/>
              <p:nvPr/>
            </p:nvSpPr>
            <p:spPr>
              <a:xfrm>
                <a:off x="2368339" y="5523983"/>
                <a:ext cx="1279900" cy="45157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a:p>
            </p:txBody>
          </p:sp>
          <p:sp>
            <p:nvSpPr>
              <p:cNvPr id="53" name="正方形/長方形 52"/>
              <p:cNvSpPr/>
              <p:nvPr/>
            </p:nvSpPr>
            <p:spPr>
              <a:xfrm>
                <a:off x="2696132" y="5149974"/>
                <a:ext cx="624314" cy="374010"/>
              </a:xfrm>
              <a:prstGeom prst="rect">
                <a:avLst/>
              </a:prstGeom>
              <a:gradFill flip="none" rotWithShape="1">
                <a:gsLst>
                  <a:gs pos="100000">
                    <a:schemeClr val="accent1">
                      <a:lumMod val="5000"/>
                      <a:lumOff val="95000"/>
                    </a:schemeClr>
                  </a:gs>
                  <a:gs pos="13000">
                    <a:schemeClr val="tx1"/>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a:p>
            </p:txBody>
          </p:sp>
        </p:grpSp>
        <p:sp>
          <p:nvSpPr>
            <p:cNvPr id="47" name="楕円 46"/>
            <p:cNvSpPr/>
            <p:nvPr/>
          </p:nvSpPr>
          <p:spPr>
            <a:xfrm>
              <a:off x="2088692" y="4556803"/>
              <a:ext cx="140089" cy="14008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a:p>
          </p:txBody>
        </p:sp>
        <p:sp>
          <p:nvSpPr>
            <p:cNvPr id="48" name="正方形/長方形 47"/>
            <p:cNvSpPr/>
            <p:nvPr/>
          </p:nvSpPr>
          <p:spPr>
            <a:xfrm>
              <a:off x="475513" y="5672590"/>
              <a:ext cx="3804125" cy="707886"/>
            </a:xfrm>
            <a:prstGeom prst="rect">
              <a:avLst/>
            </a:prstGeom>
          </p:spPr>
          <p:txBody>
            <a:bodyPr wrap="square">
              <a:spAutoFit/>
            </a:bodyPr>
            <a:lstStyle/>
            <a:p>
              <a:r>
                <a:rPr lang="ja-JP" altLang="en-US" sz="2000" dirty="0" smtClean="0">
                  <a:latin typeface="游ゴシック" panose="020B0400000000000000" pitchFamily="50" charset="-128"/>
                  <a:ea typeface="游ゴシック" panose="020B0400000000000000" pitchFamily="50" charset="-128"/>
                </a:rPr>
                <a:t>物体が上に動いていたら点</a:t>
              </a:r>
              <a:r>
                <a:rPr lang="en-US" altLang="ja-JP" sz="2000" dirty="0" smtClean="0">
                  <a:latin typeface="游ゴシック" panose="020B0400000000000000" pitchFamily="50" charset="-128"/>
                  <a:ea typeface="游ゴシック" panose="020B0400000000000000" pitchFamily="50" charset="-128"/>
                </a:rPr>
                <a:t>(</a:t>
              </a:r>
              <a:r>
                <a:rPr lang="en-US" altLang="ja-JP" sz="2000" dirty="0" err="1" smtClean="0">
                  <a:latin typeface="游ゴシック" panose="020B0400000000000000" pitchFamily="50" charset="-128"/>
                  <a:ea typeface="游ゴシック" panose="020B0400000000000000" pitchFamily="50" charset="-128"/>
                </a:rPr>
                <a:t>x,y</a:t>
              </a:r>
              <a:r>
                <a:rPr lang="en-US" altLang="ja-JP" sz="2000" dirty="0" smtClean="0">
                  <a:latin typeface="游ゴシック" panose="020B0400000000000000" pitchFamily="50" charset="-128"/>
                  <a:ea typeface="游ゴシック" panose="020B0400000000000000" pitchFamily="50" charset="-128"/>
                </a:rPr>
                <a:t>)</a:t>
              </a:r>
              <a:r>
                <a:rPr lang="ja-JP" altLang="en-US" sz="2000" dirty="0" smtClean="0">
                  <a:latin typeface="游ゴシック" panose="020B0400000000000000" pitchFamily="50" charset="-128"/>
                  <a:ea typeface="游ゴシック" panose="020B0400000000000000" pitchFamily="50" charset="-128"/>
                </a:rPr>
                <a:t>の輝度値は変化しなさそう</a:t>
              </a:r>
              <a:endParaRPr lang="ja-JP" altLang="en-US" sz="2000" dirty="0">
                <a:latin typeface="游ゴシック" panose="020B0400000000000000" pitchFamily="50" charset="-128"/>
                <a:ea typeface="游ゴシック" panose="020B0400000000000000" pitchFamily="50" charset="-128"/>
              </a:endParaRPr>
            </a:p>
          </p:txBody>
        </p:sp>
        <p:cxnSp>
          <p:nvCxnSpPr>
            <p:cNvPr id="49" name="直線コネクタ 48"/>
            <p:cNvCxnSpPr/>
            <p:nvPr/>
          </p:nvCxnSpPr>
          <p:spPr>
            <a:xfrm flipH="1">
              <a:off x="2389660" y="4138613"/>
              <a:ext cx="7465" cy="624869"/>
            </a:xfrm>
            <a:prstGeom prst="line">
              <a:avLst/>
            </a:prstGeom>
            <a:ln w="76200">
              <a:solidFill>
                <a:srgbClr val="FF0000"/>
              </a:solidFill>
              <a:headEnd type="stealt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0" name="正方形/長方形 49"/>
                <p:cNvSpPr/>
                <p:nvPr/>
              </p:nvSpPr>
              <p:spPr>
                <a:xfrm>
                  <a:off x="2310305" y="4394149"/>
                  <a:ext cx="83766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altLang="ja-JP" i="1">
                                <a:latin typeface="Cambria Math" panose="02040503050406030204" pitchFamily="18" charset="0"/>
                              </a:rPr>
                            </m:ctrlPr>
                          </m:dPr>
                          <m:e>
                            <m:r>
                              <a:rPr lang="en-US" altLang="ja-JP" i="1">
                                <a:latin typeface="Cambria Math" panose="02040503050406030204" pitchFamily="18" charset="0"/>
                              </a:rPr>
                              <m:t>𝑢</m:t>
                            </m:r>
                            <m:r>
                              <a:rPr lang="en-US" altLang="ja-JP" i="1">
                                <a:latin typeface="Cambria Math" panose="02040503050406030204" pitchFamily="18" charset="0"/>
                              </a:rPr>
                              <m:t>,</m:t>
                            </m:r>
                            <m:r>
                              <a:rPr lang="en-US" altLang="ja-JP" i="1">
                                <a:latin typeface="Cambria Math" panose="02040503050406030204" pitchFamily="18" charset="0"/>
                              </a:rPr>
                              <m:t>𝑣</m:t>
                            </m:r>
                            <m:r>
                              <a:rPr lang="en-US" altLang="ja-JP" i="1">
                                <a:latin typeface="Cambria Math" panose="02040503050406030204" pitchFamily="18" charset="0"/>
                              </a:rPr>
                              <m:t> </m:t>
                            </m:r>
                          </m:e>
                        </m:d>
                      </m:oMath>
                    </m:oMathPara>
                  </a14:m>
                  <a:endParaRPr lang="ja-JP" altLang="en-US" dirty="0"/>
                </a:p>
              </p:txBody>
            </p:sp>
          </mc:Choice>
          <mc:Fallback xmlns="">
            <p:sp>
              <p:nvSpPr>
                <p:cNvPr id="50" name="正方形/長方形 49"/>
                <p:cNvSpPr>
                  <a:spLocks noRot="1" noChangeAspect="1" noMove="1" noResize="1" noEditPoints="1" noAdjustHandles="1" noChangeArrowheads="1" noChangeShapeType="1" noTextEdit="1"/>
                </p:cNvSpPr>
                <p:nvPr/>
              </p:nvSpPr>
              <p:spPr>
                <a:xfrm>
                  <a:off x="2310305" y="4394149"/>
                  <a:ext cx="837665" cy="369332"/>
                </a:xfrm>
                <a:prstGeom prst="rect">
                  <a:avLst/>
                </a:prstGeom>
                <a:blipFill>
                  <a:blip r:embed="rId9"/>
                  <a:stretch>
                    <a:fillRect/>
                  </a:stretch>
                </a:blipFill>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sp>
            <p:nvSpPr>
              <p:cNvPr id="55" name="正方形/長方形 54"/>
              <p:cNvSpPr/>
              <p:nvPr/>
            </p:nvSpPr>
            <p:spPr>
              <a:xfrm>
                <a:off x="6438937" y="6168599"/>
                <a:ext cx="5966313" cy="623632"/>
              </a:xfrm>
              <a:prstGeom prst="rect">
                <a:avLst/>
              </a:prstGeom>
            </p:spPr>
            <p:txBody>
              <a:bodyPr wrap="none">
                <a:spAutoFit/>
              </a:bodyPr>
              <a:lstStyle/>
              <a:p>
                <a14:m>
                  <m:oMath xmlns:m="http://schemas.openxmlformats.org/officeDocument/2006/math">
                    <m:sSub>
                      <m:sSubPr>
                        <m:ctrlPr>
                          <a:rPr lang="en-US" altLang="ja-JP" sz="3200" i="1" smtClean="0">
                            <a:latin typeface="Cambria Math" panose="02040503050406030204" pitchFamily="18" charset="0"/>
                          </a:rPr>
                        </m:ctrlPr>
                      </m:sSubPr>
                      <m:e>
                        <m:r>
                          <a:rPr lang="en-US" altLang="ja-JP" sz="3200" i="1">
                            <a:latin typeface="Cambria Math" panose="02040503050406030204" pitchFamily="18" charset="0"/>
                          </a:rPr>
                          <m:t>𝐼</m:t>
                        </m:r>
                      </m:e>
                      <m:sub>
                        <m:r>
                          <a:rPr lang="en-US" altLang="ja-JP" sz="3200" i="1">
                            <a:latin typeface="Cambria Math" panose="02040503050406030204" pitchFamily="18" charset="0"/>
                          </a:rPr>
                          <m:t>𝑡</m:t>
                        </m:r>
                      </m:sub>
                    </m:sSub>
                    <m:r>
                      <a:rPr lang="en-US" altLang="ja-JP" sz="3200" b="0" i="1" smtClean="0">
                        <a:latin typeface="Cambria Math" panose="02040503050406030204" pitchFamily="18" charset="0"/>
                      </a:rPr>
                      <m:t>=−</m:t>
                    </m:r>
                    <m:sSub>
                      <m:sSubPr>
                        <m:ctrlPr>
                          <a:rPr lang="en-US" altLang="ja-JP" sz="3200" i="1" smtClean="0">
                            <a:latin typeface="Cambria Math" panose="02040503050406030204" pitchFamily="18" charset="0"/>
                          </a:rPr>
                        </m:ctrlPr>
                      </m:sSubPr>
                      <m:e>
                        <m:r>
                          <a:rPr lang="en-US" altLang="ja-JP" sz="3200" i="1">
                            <a:latin typeface="Cambria Math" panose="02040503050406030204" pitchFamily="18" charset="0"/>
                          </a:rPr>
                          <m:t>𝐼</m:t>
                        </m:r>
                      </m:e>
                      <m:sub>
                        <m:r>
                          <a:rPr lang="en-US" altLang="ja-JP" sz="3200" i="1">
                            <a:latin typeface="Cambria Math" panose="02040503050406030204" pitchFamily="18" charset="0"/>
                          </a:rPr>
                          <m:t>𝑥</m:t>
                        </m:r>
                      </m:sub>
                    </m:sSub>
                    <m:r>
                      <a:rPr lang="en-US" altLang="ja-JP" sz="3200" i="1">
                        <a:latin typeface="Cambria Math" panose="02040503050406030204" pitchFamily="18" charset="0"/>
                      </a:rPr>
                      <m:t>𝑢</m:t>
                    </m:r>
                    <m:r>
                      <a:rPr lang="en-US" altLang="ja-JP" sz="3200" b="0" i="1" smtClean="0">
                        <a:latin typeface="Cambria Math" panose="02040503050406030204" pitchFamily="18" charset="0"/>
                      </a:rPr>
                      <m:t>−</m:t>
                    </m:r>
                    <m:sSub>
                      <m:sSubPr>
                        <m:ctrlPr>
                          <a:rPr lang="en-US" altLang="ja-JP" sz="3200" i="1">
                            <a:latin typeface="Cambria Math" panose="02040503050406030204" pitchFamily="18" charset="0"/>
                          </a:rPr>
                        </m:ctrlPr>
                      </m:sSubPr>
                      <m:e>
                        <m:r>
                          <a:rPr lang="en-US" altLang="ja-JP" sz="3200" i="1">
                            <a:latin typeface="Cambria Math" panose="02040503050406030204" pitchFamily="18" charset="0"/>
                          </a:rPr>
                          <m:t>𝐼</m:t>
                        </m:r>
                      </m:e>
                      <m:sub>
                        <m:r>
                          <a:rPr lang="en-US" altLang="ja-JP" sz="3200" i="1">
                            <a:latin typeface="Cambria Math" panose="02040503050406030204" pitchFamily="18" charset="0"/>
                          </a:rPr>
                          <m:t>𝑦</m:t>
                        </m:r>
                      </m:sub>
                    </m:sSub>
                    <m:r>
                      <a:rPr lang="en-US" altLang="ja-JP" sz="3200" i="1" smtClean="0">
                        <a:latin typeface="Cambria Math" panose="02040503050406030204" pitchFamily="18" charset="0"/>
                      </a:rPr>
                      <m:t>𝑣</m:t>
                    </m:r>
                    <m:r>
                      <a:rPr lang="en-US" altLang="ja-JP" sz="3200" b="0" i="1" smtClean="0">
                        <a:latin typeface="Cambria Math" panose="02040503050406030204" pitchFamily="18" charset="0"/>
                      </a:rPr>
                      <m:t>=0 </m:t>
                    </m:r>
                  </m:oMath>
                </a14:m>
                <a:r>
                  <a:rPr lang="ja-JP" altLang="en-US" sz="2400" dirty="0" err="1" smtClean="0">
                    <a:latin typeface="游ゴシック" panose="020B0400000000000000" pitchFamily="50" charset="-128"/>
                    <a:ea typeface="游ゴシック" panose="020B0400000000000000" pitchFamily="50" charset="-128"/>
                  </a:rPr>
                  <a:t>なので</a:t>
                </a:r>
                <a:r>
                  <a:rPr lang="ja-JP" altLang="en-US" sz="2400" dirty="0" smtClean="0">
                    <a:latin typeface="游ゴシック" panose="020B0400000000000000" pitchFamily="50" charset="-128"/>
                    <a:ea typeface="游ゴシック" panose="020B0400000000000000" pitchFamily="50" charset="-128"/>
                  </a:rPr>
                  <a:t>変化なし</a:t>
                </a:r>
                <a:endParaRPr lang="ja-JP" altLang="en-US" sz="3200" dirty="0">
                  <a:latin typeface="游ゴシック" panose="020B0400000000000000" pitchFamily="50" charset="-128"/>
                  <a:ea typeface="游ゴシック" panose="020B0400000000000000" pitchFamily="50" charset="-128"/>
                </a:endParaRPr>
              </a:p>
            </p:txBody>
          </p:sp>
        </mc:Choice>
        <mc:Fallback xmlns="">
          <p:sp>
            <p:nvSpPr>
              <p:cNvPr id="55" name="正方形/長方形 54"/>
              <p:cNvSpPr>
                <a:spLocks noRot="1" noChangeAspect="1" noMove="1" noResize="1" noEditPoints="1" noAdjustHandles="1" noChangeArrowheads="1" noChangeShapeType="1" noTextEdit="1"/>
              </p:cNvSpPr>
              <p:nvPr/>
            </p:nvSpPr>
            <p:spPr>
              <a:xfrm>
                <a:off x="6438937" y="6168599"/>
                <a:ext cx="5966313" cy="623632"/>
              </a:xfrm>
              <a:prstGeom prst="rect">
                <a:avLst/>
              </a:prstGeom>
              <a:blipFill>
                <a:blip r:embed="rId10"/>
                <a:stretch>
                  <a:fillRect r="-613" b="-12745"/>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2655231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5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199" y="103905"/>
            <a:ext cx="11473211" cy="733270"/>
          </a:xfrm>
        </p:spPr>
        <p:txBody>
          <a:bodyPr/>
          <a:lstStyle/>
          <a:p>
            <a:r>
              <a:rPr lang="en-US" altLang="ja-JP" dirty="0" smtClean="0"/>
              <a:t>Lucas-</a:t>
            </a:r>
            <a:r>
              <a:rPr lang="en-US" altLang="ja-JP" dirty="0" err="1" smtClean="0"/>
              <a:t>Kanade</a:t>
            </a:r>
            <a:r>
              <a:rPr lang="ja-JP" altLang="en-US" dirty="0" smtClean="0"/>
              <a:t>法 </a:t>
            </a:r>
            <a:r>
              <a:rPr lang="en-US" altLang="ja-JP" dirty="0" smtClean="0"/>
              <a:t>6</a:t>
            </a:r>
            <a:endParaRPr kumimoji="1" lang="ja-JP" altLang="en-US" dirty="0"/>
          </a:p>
        </p:txBody>
      </p:sp>
      <p:sp>
        <p:nvSpPr>
          <p:cNvPr id="15" name="コンテンツ プレースホルダー 2"/>
          <p:cNvSpPr txBox="1">
            <a:spLocks/>
          </p:cNvSpPr>
          <p:nvPr/>
        </p:nvSpPr>
        <p:spPr>
          <a:xfrm>
            <a:off x="567030" y="1043744"/>
            <a:ext cx="11202603" cy="12490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600"/>
              </a:spcBef>
              <a:buNone/>
            </a:pPr>
            <a:r>
              <a:rPr lang="ja-JP" altLang="en-US" sz="1800" dirty="0" smtClean="0">
                <a:latin typeface="游ゴシック" panose="020B0400000000000000" pitchFamily="50" charset="-128"/>
                <a:ea typeface="游ゴシック" panose="020B0400000000000000" pitchFamily="50" charset="-128"/>
                <a:cs typeface="Times New Roman" panose="02020603050405020304" pitchFamily="18" charset="0"/>
              </a:rPr>
              <a:t>ここまでの説明したものは実際の動画に対してはあまりうまく動かない</a:t>
            </a:r>
            <a:endParaRPr lang="en-US" altLang="ja-JP" sz="1800" dirty="0" smtClean="0">
              <a:latin typeface="游ゴシック" panose="020B0400000000000000" pitchFamily="50" charset="-128"/>
              <a:ea typeface="游ゴシック" panose="020B0400000000000000" pitchFamily="50" charset="-128"/>
              <a:cs typeface="Times New Roman" panose="02020603050405020304" pitchFamily="18" charset="0"/>
            </a:endParaRPr>
          </a:p>
          <a:p>
            <a:pPr marL="0" indent="0">
              <a:lnSpc>
                <a:spcPct val="100000"/>
              </a:lnSpc>
              <a:spcBef>
                <a:spcPts val="600"/>
              </a:spcBef>
              <a:buNone/>
            </a:pPr>
            <a:r>
              <a:rPr lang="ja-JP" altLang="en-US" sz="1800" dirty="0">
                <a:latin typeface="游ゴシック" panose="020B0400000000000000" pitchFamily="50" charset="-128"/>
                <a:ea typeface="游ゴシック" panose="020B0400000000000000" pitchFamily="50" charset="-128"/>
                <a:cs typeface="Times New Roman" panose="02020603050405020304" pitchFamily="18" charset="0"/>
              </a:rPr>
              <a:t>これ</a:t>
            </a:r>
            <a:r>
              <a:rPr lang="ja-JP" altLang="en-US" sz="1800" dirty="0" smtClean="0">
                <a:latin typeface="游ゴシック" panose="020B0400000000000000" pitchFamily="50" charset="-128"/>
                <a:ea typeface="游ゴシック" panose="020B0400000000000000" pitchFamily="50" charset="-128"/>
                <a:cs typeface="Times New Roman" panose="02020603050405020304" pitchFamily="18" charset="0"/>
              </a:rPr>
              <a:t>は</a:t>
            </a:r>
            <a:r>
              <a:rPr lang="en-US" altLang="ja-JP" sz="1800" dirty="0" smtClean="0">
                <a:latin typeface="游ゴシック" panose="020B0400000000000000" pitchFamily="50" charset="-128"/>
                <a:ea typeface="游ゴシック" panose="020B0400000000000000" pitchFamily="50" charset="-128"/>
                <a:cs typeface="Times New Roman" panose="02020603050405020304" pitchFamily="18" charset="0"/>
              </a:rPr>
              <a:t>『</a:t>
            </a:r>
            <a:r>
              <a:rPr lang="ja-JP" altLang="en-US" sz="1800" dirty="0" smtClean="0">
                <a:latin typeface="游ゴシック" panose="020B0400000000000000" pitchFamily="50" charset="-128"/>
                <a:ea typeface="游ゴシック" panose="020B0400000000000000" pitchFamily="50" charset="-128"/>
                <a:cs typeface="Times New Roman" panose="02020603050405020304" pitchFamily="18" charset="0"/>
              </a:rPr>
              <a:t>仮定</a:t>
            </a:r>
            <a:r>
              <a:rPr lang="en-US" altLang="ja-JP" sz="1800" dirty="0" smtClean="0">
                <a:latin typeface="游ゴシック" panose="020B0400000000000000" pitchFamily="50" charset="-128"/>
                <a:ea typeface="游ゴシック" panose="020B0400000000000000" pitchFamily="50" charset="-128"/>
                <a:cs typeface="Times New Roman" panose="02020603050405020304" pitchFamily="18" charset="0"/>
              </a:rPr>
              <a:t>2: </a:t>
            </a:r>
            <a:r>
              <a:rPr lang="ja-JP" altLang="en-US" sz="1800" dirty="0" smtClean="0">
                <a:latin typeface="游ゴシック" panose="020B0400000000000000" pitchFamily="50" charset="-128"/>
                <a:ea typeface="游ゴシック" panose="020B0400000000000000" pitchFamily="50" charset="-128"/>
              </a:rPr>
              <a:t>移動量</a:t>
            </a:r>
            <a:r>
              <a:rPr lang="ja-JP" altLang="en-US" sz="1800" dirty="0">
                <a:latin typeface="游ゴシック" panose="020B0400000000000000" pitchFamily="50" charset="-128"/>
                <a:ea typeface="游ゴシック" panose="020B0400000000000000" pitchFamily="50" charset="-128"/>
              </a:rPr>
              <a:t>は非常に</a:t>
            </a:r>
            <a:r>
              <a:rPr lang="ja-JP" altLang="en-US" sz="1800" dirty="0" smtClean="0">
                <a:latin typeface="游ゴシック" panose="020B0400000000000000" pitchFamily="50" charset="-128"/>
                <a:ea typeface="游ゴシック" panose="020B0400000000000000" pitchFamily="50" charset="-128"/>
              </a:rPr>
              <a:t>小さい</a:t>
            </a:r>
            <a:r>
              <a:rPr lang="en-US" altLang="ja-JP" sz="1800" dirty="0" smtClean="0">
                <a:latin typeface="游ゴシック" panose="020B0400000000000000" pitchFamily="50" charset="-128"/>
                <a:ea typeface="游ゴシック" panose="020B0400000000000000" pitchFamily="50" charset="-128"/>
              </a:rPr>
              <a:t>』</a:t>
            </a:r>
            <a:r>
              <a:rPr lang="ja-JP" altLang="en-US" sz="1800" dirty="0" smtClean="0">
                <a:latin typeface="游ゴシック" panose="020B0400000000000000" pitchFamily="50" charset="-128"/>
                <a:ea typeface="游ゴシック" panose="020B0400000000000000" pitchFamily="50" charset="-128"/>
              </a:rPr>
              <a:t>が実世界データでは成り立たないため</a:t>
            </a:r>
            <a:endParaRPr lang="en-US" altLang="ja-JP" sz="1800" dirty="0" smtClean="0">
              <a:latin typeface="游ゴシック" panose="020B0400000000000000" pitchFamily="50" charset="-128"/>
              <a:ea typeface="游ゴシック" panose="020B0400000000000000" pitchFamily="50" charset="-128"/>
            </a:endParaRPr>
          </a:p>
          <a:p>
            <a:pPr marL="0" indent="0">
              <a:lnSpc>
                <a:spcPct val="100000"/>
              </a:lnSpc>
              <a:spcBef>
                <a:spcPts val="600"/>
              </a:spcBef>
              <a:buNone/>
            </a:pPr>
            <a:r>
              <a:rPr lang="en-US" altLang="ja-JP" sz="1100" dirty="0" smtClean="0">
                <a:latin typeface="游ゴシック" panose="020B0400000000000000" pitchFamily="50" charset="-128"/>
                <a:ea typeface="游ゴシック" panose="020B0400000000000000" pitchFamily="50" charset="-128"/>
              </a:rPr>
              <a:t>※</a:t>
            </a:r>
            <a:r>
              <a:rPr lang="en-US" altLang="ja-JP" sz="1400" dirty="0" smtClean="0">
                <a:latin typeface="游ゴシック" panose="020B0400000000000000" pitchFamily="50" charset="-128"/>
                <a:ea typeface="游ゴシック" panose="020B0400000000000000" pitchFamily="50" charset="-128"/>
              </a:rPr>
              <a:t> </a:t>
            </a:r>
            <a:r>
              <a:rPr lang="ja-JP" altLang="en-US" sz="1400" dirty="0" smtClean="0">
                <a:latin typeface="游ゴシック" panose="020B0400000000000000" pitchFamily="50" charset="-128"/>
                <a:ea typeface="游ゴシック" panose="020B0400000000000000" pitchFamily="50" charset="-128"/>
              </a:rPr>
              <a:t>移動量は</a:t>
            </a:r>
            <a:r>
              <a:rPr lang="en-US" altLang="ja-JP" sz="1400" dirty="0" smtClean="0">
                <a:latin typeface="游ゴシック" panose="020B0400000000000000" pitchFamily="50" charset="-128"/>
                <a:ea typeface="游ゴシック" panose="020B0400000000000000" pitchFamily="50" charset="-128"/>
              </a:rPr>
              <a:t>1</a:t>
            </a:r>
            <a:r>
              <a:rPr lang="ja-JP" altLang="en-US" sz="1400" dirty="0" smtClean="0">
                <a:latin typeface="游ゴシック" panose="020B0400000000000000" pitchFamily="50" charset="-128"/>
                <a:ea typeface="游ゴシック" panose="020B0400000000000000" pitchFamily="50" charset="-128"/>
              </a:rPr>
              <a:t>画素程度であって欲しいが、</a:t>
            </a:r>
            <a:r>
              <a:rPr lang="ja-JP" altLang="en-US" sz="1400" dirty="0">
                <a:latin typeface="游ゴシック" panose="020B0400000000000000" pitchFamily="50" charset="-128"/>
                <a:ea typeface="游ゴシック" panose="020B0400000000000000" pitchFamily="50" charset="-128"/>
              </a:rPr>
              <a:t>追跡対象が</a:t>
            </a:r>
            <a:r>
              <a:rPr lang="ja-JP" altLang="en-US" sz="1400" dirty="0" smtClean="0">
                <a:latin typeface="游ゴシック" panose="020B0400000000000000" pitchFamily="50" charset="-128"/>
                <a:ea typeface="游ゴシック" panose="020B0400000000000000" pitchFamily="50" charset="-128"/>
              </a:rPr>
              <a:t>１フレーム間に数画素分動いてしまうことも多い</a:t>
            </a:r>
            <a:endParaRPr lang="en-US" altLang="ja-JP" sz="1800" dirty="0">
              <a:latin typeface="游ゴシック" panose="020B0400000000000000" pitchFamily="50" charset="-128"/>
              <a:ea typeface="游ゴシック" panose="020B0400000000000000" pitchFamily="50" charset="-128"/>
            </a:endParaRPr>
          </a:p>
        </p:txBody>
      </p:sp>
      <p:sp>
        <p:nvSpPr>
          <p:cNvPr id="28" name="コンテンツ プレースホルダー 2"/>
          <p:cNvSpPr txBox="1">
            <a:spLocks/>
          </p:cNvSpPr>
          <p:nvPr/>
        </p:nvSpPr>
        <p:spPr>
          <a:xfrm>
            <a:off x="567030" y="2075063"/>
            <a:ext cx="4893970" cy="22792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600"/>
              </a:spcBef>
              <a:spcAft>
                <a:spcPts val="600"/>
              </a:spcAft>
              <a:buNone/>
            </a:pPr>
            <a:r>
              <a:rPr lang="ja-JP" altLang="en-US" sz="2400" b="1" u="sng" dirty="0" smtClean="0">
                <a:latin typeface="游ゴシック" panose="020B0400000000000000" pitchFamily="50" charset="-128"/>
                <a:ea typeface="游ゴシック" panose="020B0400000000000000" pitchFamily="50" charset="-128"/>
                <a:cs typeface="Times New Roman" panose="02020603050405020304" pitchFamily="18" charset="0"/>
              </a:rPr>
              <a:t>逐次更新</a:t>
            </a:r>
            <a:endParaRPr lang="en-US" altLang="ja-JP" sz="2400" b="1" u="sng" dirty="0" smtClean="0">
              <a:latin typeface="游ゴシック" panose="020B0400000000000000" pitchFamily="50" charset="-128"/>
              <a:ea typeface="游ゴシック" panose="020B0400000000000000" pitchFamily="50" charset="-128"/>
              <a:cs typeface="Times New Roman" panose="02020603050405020304" pitchFamily="18" charset="0"/>
            </a:endParaRPr>
          </a:p>
          <a:p>
            <a:pPr marL="0" indent="0">
              <a:lnSpc>
                <a:spcPct val="100000"/>
              </a:lnSpc>
              <a:spcBef>
                <a:spcPts val="600"/>
              </a:spcBef>
              <a:spcAft>
                <a:spcPts val="600"/>
              </a:spcAft>
              <a:buNone/>
            </a:pPr>
            <a:r>
              <a:rPr lang="ja-JP" altLang="en-US" sz="2000" dirty="0" smtClean="0">
                <a:latin typeface="游ゴシック" panose="020B0400000000000000" pitchFamily="50" charset="-128"/>
                <a:ea typeface="游ゴシック" panose="020B0400000000000000" pitchFamily="50" charset="-128"/>
                <a:cs typeface="Times New Roman" panose="02020603050405020304" pitchFamily="18" charset="0"/>
              </a:rPr>
              <a:t>先の一般逆行列による解法を複数回繰り返すことで、移動ベクトルを更新</a:t>
            </a:r>
            <a:endParaRPr lang="en-US" altLang="ja-JP" sz="2000" dirty="0" smtClean="0">
              <a:latin typeface="游ゴシック" panose="020B0400000000000000" pitchFamily="50" charset="-128"/>
              <a:ea typeface="游ゴシック" panose="020B0400000000000000" pitchFamily="50" charset="-128"/>
              <a:cs typeface="Times New Roman" panose="02020603050405020304" pitchFamily="18" charset="0"/>
            </a:endParaRPr>
          </a:p>
          <a:p>
            <a:pPr marL="0" indent="0">
              <a:lnSpc>
                <a:spcPct val="100000"/>
              </a:lnSpc>
              <a:spcBef>
                <a:spcPts val="600"/>
              </a:spcBef>
              <a:spcAft>
                <a:spcPts val="600"/>
              </a:spcAft>
              <a:buNone/>
            </a:pPr>
            <a:r>
              <a:rPr lang="ja-JP" altLang="en-US" sz="2000" dirty="0">
                <a:latin typeface="游ゴシック" panose="020B0400000000000000" pitchFamily="50" charset="-128"/>
                <a:ea typeface="游ゴシック" panose="020B0400000000000000" pitchFamily="50" charset="-128"/>
                <a:cs typeface="Times New Roman" panose="02020603050405020304" pitchFamily="18" charset="0"/>
              </a:rPr>
              <a:t>更新時</a:t>
            </a:r>
            <a:r>
              <a:rPr lang="ja-JP" altLang="en-US" sz="2000" dirty="0" smtClean="0">
                <a:latin typeface="游ゴシック" panose="020B0400000000000000" pitchFamily="50" charset="-128"/>
                <a:ea typeface="游ゴシック" panose="020B0400000000000000" pitchFamily="50" charset="-128"/>
                <a:cs typeface="Times New Roman" panose="02020603050405020304" pitchFamily="18" charset="0"/>
              </a:rPr>
              <a:t>の移動ベクトルに</a:t>
            </a:r>
            <a:r>
              <a:rPr lang="ja-JP" altLang="en-US" sz="2000" smtClean="0">
                <a:latin typeface="游ゴシック" panose="020B0400000000000000" pitchFamily="50" charset="-128"/>
                <a:ea typeface="游ゴシック" panose="020B0400000000000000" pitchFamily="50" charset="-128"/>
                <a:cs typeface="Times New Roman" panose="02020603050405020304" pitchFamily="18" charset="0"/>
              </a:rPr>
              <a:t>より，</a:t>
            </a:r>
            <a:r>
              <a:rPr lang="ja-JP" altLang="en-US" sz="2000">
                <a:latin typeface="游ゴシック" panose="020B0400000000000000" pitchFamily="50" charset="-128"/>
                <a:ea typeface="游ゴシック" panose="020B0400000000000000" pitchFamily="50" charset="-128"/>
                <a:cs typeface="Times New Roman" panose="02020603050405020304" pitchFamily="18" charset="0"/>
              </a:rPr>
              <a:t>前</a:t>
            </a:r>
            <a:r>
              <a:rPr lang="ja-JP" altLang="en-US" sz="2000" smtClean="0">
                <a:latin typeface="游ゴシック" panose="020B0400000000000000" pitchFamily="50" charset="-128"/>
                <a:ea typeface="游ゴシック" panose="020B0400000000000000" pitchFamily="50" charset="-128"/>
                <a:cs typeface="Times New Roman" panose="02020603050405020304" pitchFamily="18" charset="0"/>
              </a:rPr>
              <a:t>頁</a:t>
            </a:r>
            <a:r>
              <a:rPr lang="en-US" altLang="ja-JP" sz="2000" dirty="0" smtClean="0">
                <a:latin typeface="游ゴシック" panose="020B0400000000000000" pitchFamily="50" charset="-128"/>
                <a:ea typeface="游ゴシック" panose="020B0400000000000000" pitchFamily="50" charset="-128"/>
                <a:cs typeface="Times New Roman" panose="02020603050405020304" pitchFamily="18" charset="0"/>
              </a:rPr>
              <a:t>(1)</a:t>
            </a:r>
            <a:r>
              <a:rPr lang="ja-JP" altLang="en-US" sz="2000" dirty="0" smtClean="0">
                <a:latin typeface="游ゴシック" panose="020B0400000000000000" pitchFamily="50" charset="-128"/>
                <a:ea typeface="游ゴシック" panose="020B0400000000000000" pitchFamily="50" charset="-128"/>
                <a:cs typeface="Times New Roman" panose="02020603050405020304" pitchFamily="18" charset="0"/>
              </a:rPr>
              <a:t>の右辺を計算する</a:t>
            </a:r>
            <a:endParaRPr lang="en-US" altLang="ja-JP" sz="2000" dirty="0" smtClean="0">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5" name="コンテンツ プレースホルダー 2"/>
          <p:cNvSpPr txBox="1">
            <a:spLocks/>
          </p:cNvSpPr>
          <p:nvPr/>
        </p:nvSpPr>
        <p:spPr>
          <a:xfrm>
            <a:off x="6193803" y="2075063"/>
            <a:ext cx="5359567" cy="18139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600"/>
              </a:spcBef>
              <a:spcAft>
                <a:spcPts val="600"/>
              </a:spcAft>
              <a:buNone/>
            </a:pPr>
            <a:r>
              <a:rPr lang="ja-JP" altLang="en-US" sz="2400" b="1" u="sng" dirty="0" smtClean="0">
                <a:latin typeface="游ゴシック" panose="020B0400000000000000" pitchFamily="50" charset="-128"/>
                <a:ea typeface="游ゴシック" panose="020B0400000000000000" pitchFamily="50" charset="-128"/>
                <a:cs typeface="Times New Roman" panose="02020603050405020304" pitchFamily="18" charset="0"/>
              </a:rPr>
              <a:t>画像ピラミッドを利用した拡張</a:t>
            </a:r>
            <a:endParaRPr lang="en-US" altLang="ja-JP" sz="2400" b="1" u="sng" dirty="0" smtClean="0">
              <a:latin typeface="游ゴシック" panose="020B0400000000000000" pitchFamily="50" charset="-128"/>
              <a:ea typeface="游ゴシック" panose="020B0400000000000000" pitchFamily="50" charset="-128"/>
              <a:cs typeface="Times New Roman" panose="02020603050405020304" pitchFamily="18" charset="0"/>
            </a:endParaRPr>
          </a:p>
          <a:p>
            <a:pPr marL="0" indent="0">
              <a:lnSpc>
                <a:spcPct val="100000"/>
              </a:lnSpc>
              <a:spcBef>
                <a:spcPts val="600"/>
              </a:spcBef>
              <a:spcAft>
                <a:spcPts val="600"/>
              </a:spcAft>
              <a:buNone/>
            </a:pPr>
            <a:r>
              <a:rPr lang="ja-JP" altLang="en-US" sz="2000" dirty="0" smtClean="0">
                <a:latin typeface="游ゴシック" panose="020B0400000000000000" pitchFamily="50" charset="-128"/>
                <a:ea typeface="游ゴシック" panose="020B0400000000000000" pitchFamily="50" charset="-128"/>
                <a:cs typeface="Times New Roman" panose="02020603050405020304" pitchFamily="18" charset="0"/>
              </a:rPr>
              <a:t>対象画像に対しガウシアンピラミッドを作成</a:t>
            </a:r>
            <a:endParaRPr lang="en-US" altLang="ja-JP" sz="2000" dirty="0" smtClean="0">
              <a:latin typeface="游ゴシック" panose="020B0400000000000000" pitchFamily="50" charset="-128"/>
              <a:ea typeface="游ゴシック" panose="020B0400000000000000" pitchFamily="50" charset="-128"/>
              <a:cs typeface="Times New Roman" panose="02020603050405020304" pitchFamily="18" charset="0"/>
            </a:endParaRPr>
          </a:p>
          <a:p>
            <a:pPr marL="0" indent="0">
              <a:lnSpc>
                <a:spcPct val="100000"/>
              </a:lnSpc>
              <a:spcBef>
                <a:spcPts val="600"/>
              </a:spcBef>
              <a:spcAft>
                <a:spcPts val="600"/>
              </a:spcAft>
              <a:buNone/>
            </a:pPr>
            <a:r>
              <a:rPr lang="ja-JP" altLang="en-US" sz="2000" dirty="0" smtClean="0">
                <a:latin typeface="游ゴシック" panose="020B0400000000000000" pitchFamily="50" charset="-128"/>
                <a:ea typeface="游ゴシック" panose="020B0400000000000000" pitchFamily="50" charset="-128"/>
                <a:cs typeface="Times New Roman" panose="02020603050405020304" pitchFamily="18" charset="0"/>
              </a:rPr>
              <a:t>最も高い層からはじめ、ひとつ上の層の計算結果を利用してある層の移動ベクトルを計算</a:t>
            </a:r>
            <a:endParaRPr lang="en-US" altLang="ja-JP" sz="2000" dirty="0" smtClean="0">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6" name="図 5"/>
          <p:cNvPicPr>
            <a:picLocks noChangeAspect="1"/>
          </p:cNvPicPr>
          <p:nvPr/>
        </p:nvPicPr>
        <p:blipFill rotWithShape="1">
          <a:blip r:embed="rId3">
            <a:duotone>
              <a:prstClr val="black"/>
              <a:srgbClr val="D9C3A5">
                <a:tint val="50000"/>
                <a:satMod val="180000"/>
              </a:srgbClr>
            </a:duotone>
          </a:blip>
          <a:srcRect l="26944" t="18877" r="9332" b="10069"/>
          <a:stretch/>
        </p:blipFill>
        <p:spPr>
          <a:xfrm>
            <a:off x="2950515" y="4676385"/>
            <a:ext cx="2174421" cy="1935127"/>
          </a:xfrm>
          <a:prstGeom prst="rect">
            <a:avLst/>
          </a:prstGeom>
        </p:spPr>
      </p:pic>
      <p:pic>
        <p:nvPicPr>
          <p:cNvPr id="7" name="図 6"/>
          <p:cNvPicPr>
            <a:picLocks noChangeAspect="1"/>
          </p:cNvPicPr>
          <p:nvPr/>
        </p:nvPicPr>
        <p:blipFill rotWithShape="1">
          <a:blip r:embed="rId4">
            <a:duotone>
              <a:prstClr val="black"/>
              <a:srgbClr val="D9C3A5">
                <a:tint val="50000"/>
                <a:satMod val="180000"/>
              </a:srgbClr>
            </a:duotone>
          </a:blip>
          <a:srcRect l="13935" t="27983" r="22300" b="894"/>
          <a:stretch/>
        </p:blipFill>
        <p:spPr>
          <a:xfrm>
            <a:off x="688166" y="4675621"/>
            <a:ext cx="2175853" cy="1936980"/>
          </a:xfrm>
          <a:prstGeom prst="rect">
            <a:avLst/>
          </a:prstGeom>
        </p:spPr>
      </p:pic>
      <p:sp>
        <p:nvSpPr>
          <p:cNvPr id="8" name="正方形/長方形 7"/>
          <p:cNvSpPr/>
          <p:nvPr/>
        </p:nvSpPr>
        <p:spPr>
          <a:xfrm>
            <a:off x="1089333" y="4941094"/>
            <a:ext cx="347662" cy="34766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楕円 8"/>
          <p:cNvSpPr/>
          <p:nvPr/>
        </p:nvSpPr>
        <p:spPr>
          <a:xfrm>
            <a:off x="1231414" y="5091112"/>
            <a:ext cx="60325" cy="6032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3" name="グループ化 32"/>
          <p:cNvGrpSpPr/>
          <p:nvPr/>
        </p:nvGrpSpPr>
        <p:grpSpPr>
          <a:xfrm>
            <a:off x="3660289" y="4876007"/>
            <a:ext cx="520737" cy="275430"/>
            <a:chOff x="3660289" y="4876007"/>
            <a:chExt cx="520737" cy="275430"/>
          </a:xfrm>
        </p:grpSpPr>
        <p:sp>
          <p:nvSpPr>
            <p:cNvPr id="12" name="楕円 11"/>
            <p:cNvSpPr/>
            <p:nvPr/>
          </p:nvSpPr>
          <p:spPr>
            <a:xfrm>
              <a:off x="3660289" y="5091112"/>
              <a:ext cx="60325" cy="6032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 name="直線矢印コネクタ 3"/>
            <p:cNvCxnSpPr/>
            <p:nvPr/>
          </p:nvCxnSpPr>
          <p:spPr>
            <a:xfrm flipV="1">
              <a:off x="3720105" y="5024438"/>
              <a:ext cx="144664" cy="85126"/>
            </a:xfrm>
            <a:prstGeom prst="straightConnector1">
              <a:avLst/>
            </a:prstGeom>
            <a:ln w="6350">
              <a:solidFill>
                <a:schemeClr val="tx1"/>
              </a:solidFill>
              <a:tailEnd type="stealth" w="sm" len="sm"/>
            </a:ln>
          </p:spPr>
          <p:style>
            <a:lnRef idx="1">
              <a:schemeClr val="accent1"/>
            </a:lnRef>
            <a:fillRef idx="0">
              <a:schemeClr val="accent1"/>
            </a:fillRef>
            <a:effectRef idx="0">
              <a:schemeClr val="accent1"/>
            </a:effectRef>
            <a:fontRef idx="minor">
              <a:schemeClr val="tx1"/>
            </a:fontRef>
          </p:style>
        </p:cxnSp>
        <p:sp>
          <p:nvSpPr>
            <p:cNvPr id="16" name="楕円 15"/>
            <p:cNvSpPr/>
            <p:nvPr/>
          </p:nvSpPr>
          <p:spPr>
            <a:xfrm>
              <a:off x="3864260" y="4974626"/>
              <a:ext cx="60325" cy="6032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p:cNvSpPr/>
            <p:nvPr/>
          </p:nvSpPr>
          <p:spPr>
            <a:xfrm>
              <a:off x="4033733" y="4944463"/>
              <a:ext cx="60325" cy="6032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p:cNvSpPr/>
            <p:nvPr/>
          </p:nvSpPr>
          <p:spPr>
            <a:xfrm>
              <a:off x="4120701" y="4876007"/>
              <a:ext cx="60325" cy="6032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 name="直線矢印コネクタ 18"/>
            <p:cNvCxnSpPr>
              <a:endCxn id="17" idx="2"/>
            </p:cNvCxnSpPr>
            <p:nvPr/>
          </p:nvCxnSpPr>
          <p:spPr>
            <a:xfrm flipV="1">
              <a:off x="3923223" y="4974626"/>
              <a:ext cx="110510" cy="12400"/>
            </a:xfrm>
            <a:prstGeom prst="straightConnector1">
              <a:avLst/>
            </a:prstGeom>
            <a:ln w="6350">
              <a:solidFill>
                <a:schemeClr val="tx1"/>
              </a:solidFill>
              <a:tailEnd type="stealth" w="sm" len="sm"/>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a:endCxn id="18" idx="3"/>
            </p:cNvCxnSpPr>
            <p:nvPr/>
          </p:nvCxnSpPr>
          <p:spPr>
            <a:xfrm flipV="1">
              <a:off x="4091453" y="4927498"/>
              <a:ext cx="38082" cy="39581"/>
            </a:xfrm>
            <a:prstGeom prst="straightConnector1">
              <a:avLst/>
            </a:prstGeom>
            <a:ln w="6350">
              <a:solidFill>
                <a:schemeClr val="tx1"/>
              </a:solidFill>
              <a:tailEnd type="stealth" w="sm" len="sm"/>
            </a:ln>
          </p:spPr>
          <p:style>
            <a:lnRef idx="1">
              <a:schemeClr val="accent1"/>
            </a:lnRef>
            <a:fillRef idx="0">
              <a:schemeClr val="accent1"/>
            </a:fillRef>
            <a:effectRef idx="0">
              <a:schemeClr val="accent1"/>
            </a:effectRef>
            <a:fontRef idx="minor">
              <a:schemeClr val="tx1"/>
            </a:fontRef>
          </p:style>
        </p:cxnSp>
      </p:grpSp>
      <p:grpSp>
        <p:nvGrpSpPr>
          <p:cNvPr id="24" name="グループ化 23"/>
          <p:cNvGrpSpPr/>
          <p:nvPr/>
        </p:nvGrpSpPr>
        <p:grpSpPr>
          <a:xfrm>
            <a:off x="6784382" y="4105676"/>
            <a:ext cx="4272765" cy="2505836"/>
            <a:chOff x="6361438" y="2872545"/>
            <a:chExt cx="6377266" cy="3740056"/>
          </a:xfrm>
        </p:grpSpPr>
        <p:pic>
          <p:nvPicPr>
            <p:cNvPr id="25" name="図 24"/>
            <p:cNvPicPr>
              <a:picLocks noChangeAspect="1"/>
            </p:cNvPicPr>
            <p:nvPr/>
          </p:nvPicPr>
          <p:blipFill rotWithShape="1">
            <a:blip r:embed="rId3">
              <a:duotone>
                <a:prstClr val="black"/>
                <a:srgbClr val="D9C3A5">
                  <a:tint val="50000"/>
                  <a:satMod val="180000"/>
                </a:srgbClr>
              </a:duotone>
            </a:blip>
            <a:srcRect l="26944" t="18877" r="9332" b="10069"/>
            <a:stretch/>
          </p:blipFill>
          <p:spPr>
            <a:xfrm>
              <a:off x="10564283" y="4676385"/>
              <a:ext cx="2174421" cy="1935127"/>
            </a:xfrm>
            <a:prstGeom prst="rect">
              <a:avLst/>
            </a:prstGeom>
          </p:spPr>
        </p:pic>
        <p:pic>
          <p:nvPicPr>
            <p:cNvPr id="26" name="図 25"/>
            <p:cNvPicPr>
              <a:picLocks noChangeAspect="1"/>
            </p:cNvPicPr>
            <p:nvPr/>
          </p:nvPicPr>
          <p:blipFill rotWithShape="1">
            <a:blip r:embed="rId4">
              <a:duotone>
                <a:prstClr val="black"/>
                <a:srgbClr val="D9C3A5">
                  <a:tint val="50000"/>
                  <a:satMod val="180000"/>
                </a:srgbClr>
              </a:duotone>
            </a:blip>
            <a:srcRect l="13935" t="27983" r="22300" b="894"/>
            <a:stretch/>
          </p:blipFill>
          <p:spPr>
            <a:xfrm>
              <a:off x="6361438" y="4675621"/>
              <a:ext cx="2175853" cy="1936980"/>
            </a:xfrm>
            <a:prstGeom prst="rect">
              <a:avLst/>
            </a:prstGeom>
          </p:spPr>
        </p:pic>
        <p:pic>
          <p:nvPicPr>
            <p:cNvPr id="27" name="図 26"/>
            <p:cNvPicPr>
              <a:picLocks noChangeAspect="1"/>
            </p:cNvPicPr>
            <p:nvPr/>
          </p:nvPicPr>
          <p:blipFill rotWithShape="1">
            <a:blip r:embed="rId4">
              <a:duotone>
                <a:prstClr val="black"/>
                <a:srgbClr val="D9C3A5">
                  <a:tint val="50000"/>
                  <a:satMod val="180000"/>
                </a:srgbClr>
              </a:duotone>
            </a:blip>
            <a:srcRect l="13935" t="27983" r="22300" b="894"/>
            <a:stretch/>
          </p:blipFill>
          <p:spPr>
            <a:xfrm>
              <a:off x="6361438" y="3541812"/>
              <a:ext cx="1157233" cy="1030188"/>
            </a:xfrm>
            <a:prstGeom prst="rect">
              <a:avLst/>
            </a:prstGeom>
          </p:spPr>
        </p:pic>
        <p:pic>
          <p:nvPicPr>
            <p:cNvPr id="29" name="図 28"/>
            <p:cNvPicPr>
              <a:picLocks noChangeAspect="1"/>
            </p:cNvPicPr>
            <p:nvPr/>
          </p:nvPicPr>
          <p:blipFill rotWithShape="1">
            <a:blip r:embed="rId4">
              <a:duotone>
                <a:prstClr val="black"/>
                <a:srgbClr val="D9C3A5">
                  <a:tint val="50000"/>
                  <a:satMod val="180000"/>
                </a:srgbClr>
              </a:duotone>
            </a:blip>
            <a:srcRect l="13935" t="27983" r="22300" b="894"/>
            <a:stretch/>
          </p:blipFill>
          <p:spPr>
            <a:xfrm>
              <a:off x="6361438" y="2906355"/>
              <a:ext cx="590905" cy="526033"/>
            </a:xfrm>
            <a:prstGeom prst="rect">
              <a:avLst/>
            </a:prstGeom>
          </p:spPr>
        </p:pic>
        <p:pic>
          <p:nvPicPr>
            <p:cNvPr id="30" name="図 29"/>
            <p:cNvPicPr>
              <a:picLocks noChangeAspect="1"/>
            </p:cNvPicPr>
            <p:nvPr/>
          </p:nvPicPr>
          <p:blipFill rotWithShape="1">
            <a:blip r:embed="rId3">
              <a:duotone>
                <a:prstClr val="black"/>
                <a:srgbClr val="D9C3A5">
                  <a:tint val="50000"/>
                  <a:satMod val="180000"/>
                </a:srgbClr>
              </a:duotone>
            </a:blip>
            <a:srcRect l="26944" t="18877" r="9332" b="10069"/>
            <a:stretch/>
          </p:blipFill>
          <p:spPr>
            <a:xfrm>
              <a:off x="10564283" y="3528144"/>
              <a:ext cx="1172937" cy="1043856"/>
            </a:xfrm>
            <a:prstGeom prst="rect">
              <a:avLst/>
            </a:prstGeom>
          </p:spPr>
        </p:pic>
        <p:pic>
          <p:nvPicPr>
            <p:cNvPr id="31" name="図 30"/>
            <p:cNvPicPr>
              <a:picLocks noChangeAspect="1"/>
            </p:cNvPicPr>
            <p:nvPr/>
          </p:nvPicPr>
          <p:blipFill rotWithShape="1">
            <a:blip r:embed="rId3">
              <a:duotone>
                <a:prstClr val="black"/>
                <a:srgbClr val="D9C3A5">
                  <a:tint val="50000"/>
                  <a:satMod val="180000"/>
                </a:srgbClr>
              </a:duotone>
            </a:blip>
            <a:srcRect l="26944" t="18877" r="9332" b="10069"/>
            <a:stretch/>
          </p:blipFill>
          <p:spPr>
            <a:xfrm>
              <a:off x="10564284" y="2872545"/>
              <a:ext cx="621394" cy="553009"/>
            </a:xfrm>
            <a:prstGeom prst="rect">
              <a:avLst/>
            </a:prstGeom>
          </p:spPr>
        </p:pic>
      </p:grpSp>
      <p:sp>
        <p:nvSpPr>
          <p:cNvPr id="35" name="楕円 34"/>
          <p:cNvSpPr/>
          <p:nvPr/>
        </p:nvSpPr>
        <p:spPr>
          <a:xfrm>
            <a:off x="9778290" y="4128329"/>
            <a:ext cx="60325" cy="6032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楕円 35"/>
          <p:cNvSpPr/>
          <p:nvPr/>
        </p:nvSpPr>
        <p:spPr>
          <a:xfrm>
            <a:off x="9932894" y="4632493"/>
            <a:ext cx="60325" cy="6032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8" name="直線矢印コネクタ 37"/>
          <p:cNvCxnSpPr/>
          <p:nvPr/>
        </p:nvCxnSpPr>
        <p:spPr>
          <a:xfrm flipV="1">
            <a:off x="9963056" y="4631394"/>
            <a:ext cx="79469" cy="30030"/>
          </a:xfrm>
          <a:prstGeom prst="straightConnector1">
            <a:avLst/>
          </a:prstGeom>
          <a:ln w="6350">
            <a:solidFill>
              <a:schemeClr val="tx1"/>
            </a:solidFill>
            <a:tailEnd type="stealth" w="sm" len="sm"/>
          </a:ln>
        </p:spPr>
        <p:style>
          <a:lnRef idx="1">
            <a:schemeClr val="accent1"/>
          </a:lnRef>
          <a:fillRef idx="0">
            <a:schemeClr val="accent1"/>
          </a:fillRef>
          <a:effectRef idx="0">
            <a:schemeClr val="accent1"/>
          </a:effectRef>
          <a:fontRef idx="minor">
            <a:schemeClr val="tx1"/>
          </a:fontRef>
        </p:style>
      </p:cxnSp>
      <p:sp>
        <p:nvSpPr>
          <p:cNvPr id="41" name="楕円 40"/>
          <p:cNvSpPr/>
          <p:nvPr/>
        </p:nvSpPr>
        <p:spPr>
          <a:xfrm>
            <a:off x="10355990" y="5460194"/>
            <a:ext cx="60325" cy="6032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2" name="直線矢印コネクタ 41"/>
          <p:cNvCxnSpPr/>
          <p:nvPr/>
        </p:nvCxnSpPr>
        <p:spPr>
          <a:xfrm flipV="1">
            <a:off x="10386152" y="5459095"/>
            <a:ext cx="79469" cy="30030"/>
          </a:xfrm>
          <a:prstGeom prst="straightConnector1">
            <a:avLst/>
          </a:prstGeom>
          <a:ln w="6350">
            <a:solidFill>
              <a:schemeClr val="tx1"/>
            </a:solidFill>
            <a:tailEnd type="stealth" w="sm" len="sm"/>
          </a:ln>
        </p:spPr>
        <p:style>
          <a:lnRef idx="1">
            <a:schemeClr val="accent1"/>
          </a:lnRef>
          <a:fillRef idx="0">
            <a:schemeClr val="accent1"/>
          </a:fillRef>
          <a:effectRef idx="0">
            <a:schemeClr val="accent1"/>
          </a:effectRef>
          <a:fontRef idx="minor">
            <a:schemeClr val="tx1"/>
          </a:fontRef>
        </p:style>
      </p:cxnSp>
      <p:grpSp>
        <p:nvGrpSpPr>
          <p:cNvPr id="45" name="グループ化 44"/>
          <p:cNvGrpSpPr/>
          <p:nvPr/>
        </p:nvGrpSpPr>
        <p:grpSpPr>
          <a:xfrm>
            <a:off x="7014949" y="5459095"/>
            <a:ext cx="294005" cy="294005"/>
            <a:chOff x="7014949" y="5459095"/>
            <a:chExt cx="347662" cy="347662"/>
          </a:xfrm>
        </p:grpSpPr>
        <p:sp>
          <p:nvSpPr>
            <p:cNvPr id="43" name="正方形/長方形 42"/>
            <p:cNvSpPr/>
            <p:nvPr/>
          </p:nvSpPr>
          <p:spPr>
            <a:xfrm>
              <a:off x="7014949" y="5459095"/>
              <a:ext cx="347662" cy="34766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4" name="楕円 43"/>
            <p:cNvSpPr/>
            <p:nvPr/>
          </p:nvSpPr>
          <p:spPr>
            <a:xfrm>
              <a:off x="7157030" y="5609113"/>
              <a:ext cx="60325" cy="6032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6" name="グループ化 45"/>
          <p:cNvGrpSpPr/>
          <p:nvPr/>
        </p:nvGrpSpPr>
        <p:grpSpPr>
          <a:xfrm>
            <a:off x="6907767" y="4626131"/>
            <a:ext cx="166850" cy="166850"/>
            <a:chOff x="7014949" y="5459095"/>
            <a:chExt cx="347662" cy="347662"/>
          </a:xfrm>
        </p:grpSpPr>
        <p:sp>
          <p:nvSpPr>
            <p:cNvPr id="47" name="正方形/長方形 46"/>
            <p:cNvSpPr/>
            <p:nvPr/>
          </p:nvSpPr>
          <p:spPr>
            <a:xfrm>
              <a:off x="7014949" y="5459095"/>
              <a:ext cx="347662" cy="34766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8" name="楕円 47"/>
            <p:cNvSpPr/>
            <p:nvPr/>
          </p:nvSpPr>
          <p:spPr>
            <a:xfrm>
              <a:off x="7157030" y="5609113"/>
              <a:ext cx="60325" cy="6032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9" name="グループ化 48"/>
          <p:cNvGrpSpPr/>
          <p:nvPr/>
        </p:nvGrpSpPr>
        <p:grpSpPr>
          <a:xfrm>
            <a:off x="6847622" y="4162201"/>
            <a:ext cx="89808" cy="89808"/>
            <a:chOff x="7014949" y="5459095"/>
            <a:chExt cx="347662" cy="347662"/>
          </a:xfrm>
        </p:grpSpPr>
        <p:sp>
          <p:nvSpPr>
            <p:cNvPr id="50" name="正方形/長方形 49"/>
            <p:cNvSpPr/>
            <p:nvPr/>
          </p:nvSpPr>
          <p:spPr>
            <a:xfrm>
              <a:off x="7014949" y="5459095"/>
              <a:ext cx="347662" cy="34766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1" name="楕円 50"/>
            <p:cNvSpPr/>
            <p:nvPr/>
          </p:nvSpPr>
          <p:spPr>
            <a:xfrm>
              <a:off x="7157030" y="5609113"/>
              <a:ext cx="60325" cy="6032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4182641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まとめ </a:t>
            </a:r>
            <a:r>
              <a:rPr kumimoji="1" lang="en-US" altLang="ja-JP" dirty="0" smtClean="0"/>
              <a:t>: </a:t>
            </a:r>
            <a:r>
              <a:rPr kumimoji="1" lang="ja-JP" altLang="en-US" dirty="0" smtClean="0"/>
              <a:t>オプティカルフロー</a:t>
            </a:r>
            <a:r>
              <a:rPr kumimoji="1" lang="en-US" altLang="ja-JP" dirty="0" smtClean="0"/>
              <a:t> </a:t>
            </a:r>
            <a:endParaRPr kumimoji="1" lang="ja-JP" altLang="en-US" dirty="0"/>
          </a:p>
        </p:txBody>
      </p:sp>
      <p:sp>
        <p:nvSpPr>
          <p:cNvPr id="4" name="スライド番号プレースホルダー 3"/>
          <p:cNvSpPr>
            <a:spLocks noGrp="1"/>
          </p:cNvSpPr>
          <p:nvPr>
            <p:ph type="sldNum" sz="quarter" idx="12"/>
          </p:nvPr>
        </p:nvSpPr>
        <p:spPr/>
        <p:txBody>
          <a:bodyPr/>
          <a:lstStyle/>
          <a:p>
            <a:fld id="{F35DE295-420C-4265-BE54-AE59FA4027A6}" type="slidenum">
              <a:rPr lang="ja-JP" altLang="en-US" smtClean="0"/>
              <a:pPr/>
              <a:t>52</a:t>
            </a:fld>
            <a:endParaRPr lang="ja-JP" altLang="en-US"/>
          </a:p>
        </p:txBody>
      </p:sp>
      <p:sp>
        <p:nvSpPr>
          <p:cNvPr id="5" name="コンテンツ プレースホルダー 2"/>
          <p:cNvSpPr txBox="1">
            <a:spLocks/>
          </p:cNvSpPr>
          <p:nvPr/>
        </p:nvSpPr>
        <p:spPr>
          <a:xfrm>
            <a:off x="457199" y="1062279"/>
            <a:ext cx="10897986" cy="34181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400" dirty="0" smtClean="0">
                <a:latin typeface="游ゴシック" panose="020B0400000000000000" pitchFamily="50" charset="-128"/>
                <a:ea typeface="游ゴシック" panose="020B0400000000000000" pitchFamily="50" charset="-128"/>
              </a:rPr>
              <a:t>2</a:t>
            </a:r>
            <a:r>
              <a:rPr lang="ja-JP" altLang="en-US" sz="2400" dirty="0" smtClean="0">
                <a:latin typeface="游ゴシック" panose="020B0400000000000000" pitchFamily="50" charset="-128"/>
                <a:ea typeface="游ゴシック" panose="020B0400000000000000" pitchFamily="50" charset="-128"/>
              </a:rPr>
              <a:t>枚の画像内におけるある物体の移動量をベクトルとして表現したもの</a:t>
            </a:r>
            <a:endParaRPr lang="en-US" altLang="ja-JP" sz="2400" dirty="0" smtClean="0">
              <a:latin typeface="游ゴシック" panose="020B0400000000000000" pitchFamily="50" charset="-128"/>
              <a:ea typeface="游ゴシック" panose="020B0400000000000000" pitchFamily="50" charset="-128"/>
            </a:endParaRPr>
          </a:p>
          <a:p>
            <a:r>
              <a:rPr lang="ja-JP" altLang="en-US" sz="2400" dirty="0" smtClean="0">
                <a:latin typeface="游ゴシック" panose="020B0400000000000000" pitchFamily="50" charset="-128"/>
                <a:ea typeface="游ゴシック" panose="020B0400000000000000" pitchFamily="50" charset="-128"/>
              </a:rPr>
              <a:t>動画内の</a:t>
            </a:r>
            <a:r>
              <a:rPr lang="en-US" altLang="ja-JP" sz="2400" dirty="0" smtClean="0">
                <a:latin typeface="游ゴシック" panose="020B0400000000000000" pitchFamily="50" charset="-128"/>
                <a:ea typeface="游ゴシック" panose="020B0400000000000000" pitchFamily="50" charset="-128"/>
              </a:rPr>
              <a:t>『</a:t>
            </a:r>
            <a:r>
              <a:rPr lang="ja-JP" altLang="en-US" sz="2400" dirty="0" smtClean="0">
                <a:latin typeface="游ゴシック" panose="020B0400000000000000" pitchFamily="50" charset="-128"/>
                <a:ea typeface="游ゴシック" panose="020B0400000000000000" pitchFamily="50" charset="-128"/>
              </a:rPr>
              <a:t>物体追跡</a:t>
            </a:r>
            <a:r>
              <a:rPr lang="en-US" altLang="ja-JP" sz="2400" dirty="0" smtClean="0">
                <a:latin typeface="游ゴシック" panose="020B0400000000000000" pitchFamily="50" charset="-128"/>
                <a:ea typeface="游ゴシック" panose="020B0400000000000000" pitchFamily="50" charset="-128"/>
              </a:rPr>
              <a:t>』</a:t>
            </a:r>
            <a:r>
              <a:rPr lang="ja-JP" altLang="en-US" sz="2400" dirty="0" smtClean="0">
                <a:latin typeface="游ゴシック" panose="020B0400000000000000" pitchFamily="50" charset="-128"/>
                <a:ea typeface="游ゴシック" panose="020B0400000000000000" pitchFamily="50" charset="-128"/>
              </a:rPr>
              <a:t>や</a:t>
            </a:r>
            <a:r>
              <a:rPr lang="en-US" altLang="ja-JP" sz="2400" dirty="0" smtClean="0">
                <a:latin typeface="游ゴシック" panose="020B0400000000000000" pitchFamily="50" charset="-128"/>
                <a:ea typeface="游ゴシック" panose="020B0400000000000000" pitchFamily="50" charset="-128"/>
              </a:rPr>
              <a:t>『</a:t>
            </a:r>
            <a:r>
              <a:rPr lang="ja-JP" altLang="en-US" sz="2400" dirty="0" smtClean="0">
                <a:latin typeface="游ゴシック" panose="020B0400000000000000" pitchFamily="50" charset="-128"/>
                <a:ea typeface="游ゴシック" panose="020B0400000000000000" pitchFamily="50" charset="-128"/>
              </a:rPr>
              <a:t>物体の動きの解析</a:t>
            </a:r>
            <a:r>
              <a:rPr lang="en-US" altLang="ja-JP" sz="2400" dirty="0" smtClean="0">
                <a:latin typeface="游ゴシック" panose="020B0400000000000000" pitchFamily="50" charset="-128"/>
                <a:ea typeface="游ゴシック" panose="020B0400000000000000" pitchFamily="50" charset="-128"/>
              </a:rPr>
              <a:t>』</a:t>
            </a:r>
            <a:r>
              <a:rPr lang="ja-JP" altLang="en-US" sz="2400" dirty="0" smtClean="0">
                <a:latin typeface="游ゴシック" panose="020B0400000000000000" pitchFamily="50" charset="-128"/>
                <a:ea typeface="游ゴシック" panose="020B0400000000000000" pitchFamily="50" charset="-128"/>
              </a:rPr>
              <a:t>などに利用される</a:t>
            </a:r>
            <a:endParaRPr lang="en-US" altLang="ja-JP" sz="2400" dirty="0" smtClean="0">
              <a:latin typeface="游ゴシック" panose="020B0400000000000000" pitchFamily="50" charset="-128"/>
              <a:ea typeface="游ゴシック" panose="020B0400000000000000" pitchFamily="50" charset="-128"/>
            </a:endParaRPr>
          </a:p>
          <a:p>
            <a:r>
              <a:rPr lang="ja-JP" altLang="en-US" sz="2400" b="1" dirty="0" smtClean="0">
                <a:latin typeface="游ゴシック" panose="020B0400000000000000" pitchFamily="50" charset="-128"/>
                <a:ea typeface="游ゴシック" panose="020B0400000000000000" pitchFamily="50" charset="-128"/>
              </a:rPr>
              <a:t>ブロックマッチング法 </a:t>
            </a:r>
            <a:r>
              <a:rPr lang="en-US" altLang="ja-JP" sz="2400" b="1" dirty="0" smtClean="0">
                <a:latin typeface="游ゴシック" panose="020B0400000000000000" pitchFamily="50" charset="-128"/>
                <a:ea typeface="游ゴシック" panose="020B0400000000000000" pitchFamily="50" charset="-128"/>
              </a:rPr>
              <a:t>: </a:t>
            </a:r>
          </a:p>
          <a:p>
            <a:pPr marL="457200" lvl="1" indent="0">
              <a:buNone/>
            </a:pPr>
            <a:r>
              <a:rPr lang="en-US" altLang="ja-JP" sz="2000" dirty="0" smtClean="0">
                <a:latin typeface="游ゴシック" panose="020B0400000000000000" pitchFamily="50" charset="-128"/>
                <a:ea typeface="游ゴシック" panose="020B0400000000000000" pitchFamily="50" charset="-128"/>
                <a:sym typeface="Wingdings" panose="05000000000000000000" pitchFamily="2" charset="2"/>
              </a:rPr>
              <a:t> </a:t>
            </a:r>
            <a:r>
              <a:rPr lang="ja-JP" altLang="en-US" sz="2000" dirty="0" smtClean="0">
                <a:latin typeface="游ゴシック" panose="020B0400000000000000" pitchFamily="50" charset="-128"/>
                <a:ea typeface="游ゴシック" panose="020B0400000000000000" pitchFamily="50" charset="-128"/>
              </a:rPr>
              <a:t>着目点を中心とする窓領域をテンプレートとしてテンプレートマッチング</a:t>
            </a:r>
            <a:endParaRPr lang="en-US" altLang="ja-JP" sz="2000" dirty="0" smtClean="0">
              <a:latin typeface="游ゴシック" panose="020B0400000000000000" pitchFamily="50" charset="-128"/>
              <a:ea typeface="游ゴシック" panose="020B0400000000000000" pitchFamily="50" charset="-128"/>
            </a:endParaRPr>
          </a:p>
          <a:p>
            <a:r>
              <a:rPr lang="en-US" altLang="ja-JP" sz="2400" b="1" dirty="0" smtClean="0">
                <a:latin typeface="游ゴシック" panose="020B0400000000000000" pitchFamily="50" charset="-128"/>
                <a:ea typeface="游ゴシック" panose="020B0400000000000000" pitchFamily="50" charset="-128"/>
              </a:rPr>
              <a:t>Lucas-</a:t>
            </a:r>
            <a:r>
              <a:rPr lang="en-US" altLang="ja-JP" sz="2400" b="1" dirty="0" err="1" smtClean="0">
                <a:latin typeface="游ゴシック" panose="020B0400000000000000" pitchFamily="50" charset="-128"/>
                <a:ea typeface="游ゴシック" panose="020B0400000000000000" pitchFamily="50" charset="-128"/>
              </a:rPr>
              <a:t>Kanade</a:t>
            </a:r>
            <a:r>
              <a:rPr lang="ja-JP" altLang="en-US" sz="2400" b="1" smtClean="0">
                <a:latin typeface="游ゴシック" panose="020B0400000000000000" pitchFamily="50" charset="-128"/>
                <a:ea typeface="游ゴシック" panose="020B0400000000000000" pitchFamily="50" charset="-128"/>
              </a:rPr>
              <a:t>法 </a:t>
            </a:r>
            <a:r>
              <a:rPr lang="en-US" altLang="ja-JP" sz="2400" b="1" dirty="0" smtClean="0">
                <a:latin typeface="游ゴシック" panose="020B0400000000000000" pitchFamily="50" charset="-128"/>
                <a:ea typeface="游ゴシック" panose="020B0400000000000000" pitchFamily="50" charset="-128"/>
              </a:rPr>
              <a:t>: </a:t>
            </a:r>
          </a:p>
          <a:p>
            <a:pPr marL="457200" lvl="1" indent="0">
              <a:buNone/>
            </a:pPr>
            <a:r>
              <a:rPr lang="en-US" altLang="ja-JP" sz="2000" dirty="0" smtClean="0">
                <a:latin typeface="游ゴシック" panose="020B0400000000000000" pitchFamily="50" charset="-128"/>
                <a:ea typeface="游ゴシック" panose="020B0400000000000000" pitchFamily="50" charset="-128"/>
                <a:sym typeface="Wingdings" panose="05000000000000000000" pitchFamily="2" charset="2"/>
              </a:rPr>
              <a:t> </a:t>
            </a:r>
            <a:r>
              <a:rPr lang="ja-JP" altLang="en-US" sz="2000" dirty="0" smtClean="0">
                <a:latin typeface="游ゴシック" panose="020B0400000000000000" pitchFamily="50" charset="-128"/>
                <a:ea typeface="游ゴシック" panose="020B0400000000000000" pitchFamily="50" charset="-128"/>
                <a:sym typeface="Wingdings" panose="05000000000000000000" pitchFamily="2" charset="2"/>
              </a:rPr>
              <a:t>オプティカルフローの拘束式を立て、隣接画素の動きが似ている（空間的な連続性）と仮定し、複数の拘束式よりオプティカルフローを計算</a:t>
            </a:r>
            <a:r>
              <a:rPr lang="en-US" altLang="ja-JP" sz="2000" dirty="0" smtClean="0">
                <a:latin typeface="游ゴシック" panose="020B0400000000000000" pitchFamily="50" charset="-128"/>
                <a:ea typeface="游ゴシック" panose="020B0400000000000000" pitchFamily="50" charset="-128"/>
              </a:rPr>
              <a:t>	</a:t>
            </a:r>
          </a:p>
        </p:txBody>
      </p:sp>
      <p:grpSp>
        <p:nvGrpSpPr>
          <p:cNvPr id="6" name="グループ化 5"/>
          <p:cNvGrpSpPr/>
          <p:nvPr/>
        </p:nvGrpSpPr>
        <p:grpSpPr>
          <a:xfrm>
            <a:off x="1784469" y="4543524"/>
            <a:ext cx="3274939" cy="1991771"/>
            <a:chOff x="2098114" y="3863491"/>
            <a:chExt cx="3908518" cy="2377105"/>
          </a:xfrm>
        </p:grpSpPr>
        <p:cxnSp>
          <p:nvCxnSpPr>
            <p:cNvPr id="7" name="直線コネクタ 6"/>
            <p:cNvCxnSpPr/>
            <p:nvPr/>
          </p:nvCxnSpPr>
          <p:spPr>
            <a:xfrm flipV="1">
              <a:off x="2444750" y="4855674"/>
              <a:ext cx="3202316" cy="710382"/>
            </a:xfrm>
            <a:prstGeom prst="line">
              <a:avLst/>
            </a:prstGeom>
            <a:ln>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grpSp>
          <p:nvGrpSpPr>
            <p:cNvPr id="8" name="グループ化 7"/>
            <p:cNvGrpSpPr/>
            <p:nvPr/>
          </p:nvGrpSpPr>
          <p:grpSpPr>
            <a:xfrm>
              <a:off x="3313898" y="3863491"/>
              <a:ext cx="2358767" cy="2115719"/>
              <a:chOff x="4641453" y="3794860"/>
              <a:chExt cx="2358767" cy="2115719"/>
            </a:xfrm>
            <a:scene3d>
              <a:camera prst="isometricLeftDown"/>
              <a:lightRig rig="threePt" dir="t"/>
            </a:scene3d>
          </p:grpSpPr>
          <p:sp>
            <p:nvSpPr>
              <p:cNvPr id="15" name="正方形/長方形 14"/>
              <p:cNvSpPr/>
              <p:nvPr/>
            </p:nvSpPr>
            <p:spPr>
              <a:xfrm>
                <a:off x="4641453" y="3794860"/>
                <a:ext cx="2358767" cy="2115719"/>
              </a:xfrm>
              <a:prstGeom prst="rect">
                <a:avLst/>
              </a:prstGeom>
              <a:solidFill>
                <a:schemeClr val="accent1">
                  <a:alpha val="27000"/>
                </a:schemeClr>
              </a:solidFill>
              <a:sp3d>
                <a:bevelT w="1905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6" name="グループ化 15"/>
              <p:cNvGrpSpPr/>
              <p:nvPr/>
            </p:nvGrpSpPr>
            <p:grpSpPr>
              <a:xfrm>
                <a:off x="5547419" y="4982677"/>
                <a:ext cx="699247" cy="423864"/>
                <a:chOff x="4831084" y="5219693"/>
                <a:chExt cx="699247" cy="423864"/>
              </a:xfrm>
              <a:solidFill>
                <a:schemeClr val="accent2">
                  <a:lumMod val="60000"/>
                  <a:lumOff val="40000"/>
                </a:schemeClr>
              </a:solidFill>
            </p:grpSpPr>
            <p:sp>
              <p:nvSpPr>
                <p:cNvPr id="17" name="正方形/長方形 16"/>
                <p:cNvSpPr/>
                <p:nvPr/>
              </p:nvSpPr>
              <p:spPr>
                <a:xfrm>
                  <a:off x="4831084" y="5396847"/>
                  <a:ext cx="699247" cy="2467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5005395" y="5219693"/>
                  <a:ext cx="341081" cy="2524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9" name="グループ化 8"/>
            <p:cNvGrpSpPr/>
            <p:nvPr/>
          </p:nvGrpSpPr>
          <p:grpSpPr>
            <a:xfrm>
              <a:off x="2098114" y="4124877"/>
              <a:ext cx="2358767" cy="2115719"/>
              <a:chOff x="2012553" y="3794860"/>
              <a:chExt cx="2358767" cy="2115719"/>
            </a:xfrm>
            <a:solidFill>
              <a:schemeClr val="accent1"/>
            </a:solidFill>
            <a:scene3d>
              <a:camera prst="isometricLeftDown"/>
              <a:lightRig rig="threePt" dir="t"/>
            </a:scene3d>
          </p:grpSpPr>
          <p:sp>
            <p:nvSpPr>
              <p:cNvPr id="11" name="正方形/長方形 10"/>
              <p:cNvSpPr/>
              <p:nvPr/>
            </p:nvSpPr>
            <p:spPr>
              <a:xfrm>
                <a:off x="2012553" y="3794860"/>
                <a:ext cx="2358767" cy="2115719"/>
              </a:xfrm>
              <a:prstGeom prst="rect">
                <a:avLst/>
              </a:prstGeom>
              <a:solidFill>
                <a:schemeClr val="accent1">
                  <a:alpha val="37000"/>
                </a:schemeClr>
              </a:solidFill>
              <a:sp3d>
                <a:bevelT w="19050" h="25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 name="グループ化 11"/>
              <p:cNvGrpSpPr/>
              <p:nvPr/>
            </p:nvGrpSpPr>
            <p:grpSpPr>
              <a:xfrm>
                <a:off x="2492690" y="5058884"/>
                <a:ext cx="699247" cy="423864"/>
                <a:chOff x="4754877" y="5295900"/>
                <a:chExt cx="699247" cy="423864"/>
              </a:xfrm>
              <a:grpFill/>
            </p:grpSpPr>
            <p:sp>
              <p:nvSpPr>
                <p:cNvPr id="13" name="正方形/長方形 12"/>
                <p:cNvSpPr/>
                <p:nvPr/>
              </p:nvSpPr>
              <p:spPr>
                <a:xfrm>
                  <a:off x="4754877" y="5473054"/>
                  <a:ext cx="699247" cy="24671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4929188" y="5295900"/>
                  <a:ext cx="341081" cy="252457"/>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10" name="正方形/長方形 9"/>
            <p:cNvSpPr/>
            <p:nvPr/>
          </p:nvSpPr>
          <p:spPr>
            <a:xfrm rot="20706869">
              <a:off x="5360301" y="4858518"/>
              <a:ext cx="646331" cy="369332"/>
            </a:xfrm>
            <a:prstGeom prst="rect">
              <a:avLst/>
            </a:prstGeom>
          </p:spPr>
          <p:txBody>
            <a:bodyPr wrap="none">
              <a:spAutoFit/>
            </a:bodyPr>
            <a:lstStyle/>
            <a:p>
              <a:r>
                <a:rPr lang="ja-JP" altLang="en-US" dirty="0">
                  <a:latin typeface="游ゴシック" panose="020B0400000000000000" pitchFamily="50" charset="-128"/>
                  <a:ea typeface="游ゴシック" panose="020B0400000000000000" pitchFamily="50" charset="-128"/>
                </a:rPr>
                <a:t>時間</a:t>
              </a:r>
              <a:endParaRPr lang="ja-JP" altLang="en-US" dirty="0"/>
            </a:p>
          </p:txBody>
        </p:sp>
      </p:grpSp>
      <p:cxnSp>
        <p:nvCxnSpPr>
          <p:cNvPr id="19" name="直線矢印コネクタ 18"/>
          <p:cNvCxnSpPr/>
          <p:nvPr/>
        </p:nvCxnSpPr>
        <p:spPr>
          <a:xfrm flipV="1">
            <a:off x="2571918" y="5722335"/>
            <a:ext cx="679321" cy="174517"/>
          </a:xfrm>
          <a:prstGeom prst="straightConnector1">
            <a:avLst/>
          </a:prstGeom>
          <a:ln w="19050">
            <a:solidFill>
              <a:srgbClr val="FF0000"/>
            </a:solidFill>
            <a:tailEnd type="stealth" w="lg" len="lg"/>
          </a:ln>
          <a:scene3d>
            <a:camera prst="isometricLeftDown"/>
            <a:lightRig rig="threePt" dir="t"/>
          </a:scene3d>
        </p:spPr>
        <p:style>
          <a:lnRef idx="1">
            <a:schemeClr val="accent1"/>
          </a:lnRef>
          <a:fillRef idx="0">
            <a:schemeClr val="accent1"/>
          </a:fillRef>
          <a:effectRef idx="0">
            <a:schemeClr val="accent1"/>
          </a:effectRef>
          <a:fontRef idx="minor">
            <a:schemeClr val="tx1"/>
          </a:fontRef>
        </p:style>
      </p:cxnSp>
      <p:sp>
        <p:nvSpPr>
          <p:cNvPr id="20" name="正方形/長方形 19"/>
          <p:cNvSpPr/>
          <p:nvPr/>
        </p:nvSpPr>
        <p:spPr>
          <a:xfrm rot="20408100">
            <a:off x="2575748" y="5740509"/>
            <a:ext cx="800788" cy="430887"/>
          </a:xfrm>
          <a:prstGeom prst="rect">
            <a:avLst/>
          </a:prstGeom>
          <a:scene3d>
            <a:camera prst="isometricLeftDown"/>
            <a:lightRig rig="threePt" dir="t"/>
          </a:scene3d>
        </p:spPr>
        <p:txBody>
          <a:bodyPr wrap="square">
            <a:spAutoFit/>
          </a:bodyPr>
          <a:lstStyle/>
          <a:p>
            <a:r>
              <a:rPr lang="en-US" altLang="ja-JP" sz="1100" dirty="0" smtClean="0">
                <a:solidFill>
                  <a:srgbClr val="FF0000"/>
                </a:solidFill>
                <a:latin typeface="游ゴシック" panose="020B0400000000000000" pitchFamily="50" charset="-128"/>
                <a:ea typeface="游ゴシック" panose="020B0400000000000000" pitchFamily="50" charset="-128"/>
              </a:rPr>
              <a:t>Optical flow</a:t>
            </a:r>
            <a:endParaRPr lang="ja-JP" altLang="en-US" sz="1100" dirty="0">
              <a:solidFill>
                <a:srgbClr val="FF0000"/>
              </a:solidFill>
            </a:endParaRPr>
          </a:p>
        </p:txBody>
      </p:sp>
      <p:pic>
        <p:nvPicPr>
          <p:cNvPr id="21" name="tk 2021-04-20 15-34-1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380917" y="4258282"/>
            <a:ext cx="3558283" cy="2547407"/>
          </a:xfrm>
          <a:prstGeom prst="rect">
            <a:avLst/>
          </a:prstGeom>
        </p:spPr>
      </p:pic>
    </p:spTree>
    <p:extLst>
      <p:ext uri="{BB962C8B-B14F-4D97-AF65-F5344CB8AC3E}">
        <p14:creationId xmlns:p14="http://schemas.microsoft.com/office/powerpoint/2010/main" val="25382282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1"/>
                                        </p:tgtEl>
                                      </p:cBhvr>
                                    </p:cmd>
                                  </p:childTnLst>
                                </p:cTn>
                              </p:par>
                            </p:childTnLst>
                          </p:cTn>
                        </p:par>
                      </p:childTnLst>
                    </p:cTn>
                  </p:par>
                </p:childTnLst>
              </p:cTn>
              <p:nextCondLst>
                <p:cond evt="onClick" delay="0">
                  <p:tgtEl>
                    <p:spTgt spid="21"/>
                  </p:tgtEl>
                </p:cond>
              </p:nextCondLst>
            </p:seq>
            <p:video>
              <p:cMediaNode vol="80000">
                <p:cTn id="7" fill="hold" display="0">
                  <p:stCondLst>
                    <p:cond delay="indefinite"/>
                  </p:stCondLst>
                </p:cTn>
                <p:tgtEl>
                  <p:spTgt spid="21"/>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75870" y="203200"/>
            <a:ext cx="9994901" cy="733270"/>
          </a:xfrm>
        </p:spPr>
        <p:txBody>
          <a:bodyPr>
            <a:normAutofit/>
          </a:bodyPr>
          <a:lstStyle/>
          <a:p>
            <a:r>
              <a:rPr lang="en-US" altLang="ja-JP" sz="3600" dirty="0"/>
              <a:t>Snakes</a:t>
            </a:r>
            <a:r>
              <a:rPr lang="ja-JP" altLang="en-US" sz="3600" dirty="0"/>
              <a:t>法のコスト関数</a:t>
            </a:r>
            <a:r>
              <a:rPr lang="en-US" altLang="ja-JP" sz="3600" dirty="0"/>
              <a:t> </a:t>
            </a:r>
            <a:endParaRPr kumimoji="1" lang="ja-JP" altLang="en-US" sz="3600" dirty="0"/>
          </a:p>
        </p:txBody>
      </p:sp>
      <p:sp>
        <p:nvSpPr>
          <p:cNvPr id="5" name="テキスト ボックス 4"/>
          <p:cNvSpPr txBox="1"/>
          <p:nvPr/>
        </p:nvSpPr>
        <p:spPr>
          <a:xfrm>
            <a:off x="1125403" y="1232218"/>
            <a:ext cx="4456247" cy="400110"/>
          </a:xfrm>
          <a:prstGeom prst="rect">
            <a:avLst/>
          </a:prstGeom>
          <a:noFill/>
        </p:spPr>
        <p:txBody>
          <a:bodyPr wrap="square" rtlCol="0">
            <a:spAutoFit/>
          </a:bodyPr>
          <a:lstStyle/>
          <a:p>
            <a:pPr>
              <a:spcBef>
                <a:spcPts val="600"/>
              </a:spcBef>
            </a:pPr>
            <a:r>
              <a:rPr lang="ja-JP" altLang="en-US" sz="2000" b="1" u="sng"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前提</a:t>
            </a:r>
            <a:r>
              <a:rPr lang="en-US" altLang="ja-JP" sz="2000" b="1" u="sng"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1.</a:t>
            </a:r>
            <a:r>
              <a:rPr lang="en-US" altLang="ja-JP" sz="20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曲線はパラメータ表現される</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p:txBody>
      </p:sp>
      <mc:AlternateContent xmlns:mc="http://schemas.openxmlformats.org/markup-compatibility/2006" xmlns:a14="http://schemas.microsoft.com/office/drawing/2010/main">
        <mc:Choice Requires="a14">
          <p:sp>
            <p:nvSpPr>
              <p:cNvPr id="6" name="テキスト ボックス 5"/>
              <p:cNvSpPr txBox="1"/>
              <p:nvPr/>
            </p:nvSpPr>
            <p:spPr>
              <a:xfrm>
                <a:off x="5485547" y="1058240"/>
                <a:ext cx="2727350" cy="62741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ja-JP" b="1">
                          <a:latin typeface="Cambria Math"/>
                        </a:rPr>
                        <m:t>𝐯</m:t>
                      </m:r>
                      <m:d>
                        <m:dPr>
                          <m:ctrlPr>
                            <a:rPr lang="en-US" altLang="ja-JP" i="1">
                              <a:latin typeface="Cambria Math" panose="02040503050406030204" pitchFamily="18" charset="0"/>
                            </a:rPr>
                          </m:ctrlPr>
                        </m:dPr>
                        <m:e>
                          <m:r>
                            <a:rPr lang="en-US" altLang="ja-JP" i="1">
                              <a:latin typeface="Cambria Math"/>
                            </a:rPr>
                            <m:t>𝑠</m:t>
                          </m:r>
                        </m:e>
                      </m:d>
                      <m:r>
                        <a:rPr lang="en-US" altLang="ja-JP" i="1">
                          <a:latin typeface="Cambria Math"/>
                        </a:rPr>
                        <m:t>=</m:t>
                      </m:r>
                      <m:d>
                        <m:dPr>
                          <m:ctrlPr>
                            <a:rPr lang="en-US" altLang="ja-JP" i="1">
                              <a:latin typeface="Cambria Math" panose="02040503050406030204" pitchFamily="18" charset="0"/>
                            </a:rPr>
                          </m:ctrlPr>
                        </m:dPr>
                        <m:e>
                          <m:m>
                            <m:mPr>
                              <m:mcs>
                                <m:mc>
                                  <m:mcPr>
                                    <m:count m:val="1"/>
                                    <m:mcJc m:val="center"/>
                                  </m:mcPr>
                                </m:mc>
                              </m:mcs>
                              <m:ctrlPr>
                                <a:rPr lang="en-US" altLang="ja-JP" i="1">
                                  <a:latin typeface="Cambria Math" panose="02040503050406030204" pitchFamily="18" charset="0"/>
                                </a:rPr>
                              </m:ctrlPr>
                            </m:mPr>
                            <m:mr>
                              <m:e>
                                <m:r>
                                  <m:rPr>
                                    <m:brk m:alnAt="7"/>
                                  </m:rPr>
                                  <a:rPr lang="en-US" altLang="ja-JP" i="1">
                                    <a:latin typeface="Cambria Math"/>
                                  </a:rPr>
                                  <m:t>𝑥</m:t>
                                </m:r>
                                <m:r>
                                  <a:rPr lang="en-US" altLang="ja-JP" i="1">
                                    <a:latin typeface="Cambria Math"/>
                                  </a:rPr>
                                  <m:t>(</m:t>
                                </m:r>
                                <m:r>
                                  <a:rPr lang="en-US" altLang="ja-JP" i="1">
                                    <a:latin typeface="Cambria Math"/>
                                  </a:rPr>
                                  <m:t>𝑠</m:t>
                                </m:r>
                                <m:r>
                                  <a:rPr lang="en-US" altLang="ja-JP" i="1">
                                    <a:latin typeface="Cambria Math"/>
                                  </a:rPr>
                                  <m:t>)</m:t>
                                </m:r>
                              </m:e>
                            </m:mr>
                            <m:mr>
                              <m:e>
                                <m:r>
                                  <a:rPr lang="en-US" altLang="ja-JP" i="1">
                                    <a:latin typeface="Cambria Math"/>
                                  </a:rPr>
                                  <m:t>𝑦</m:t>
                                </m:r>
                                <m:r>
                                  <a:rPr lang="en-US" altLang="ja-JP" i="1">
                                    <a:latin typeface="Cambria Math"/>
                                  </a:rPr>
                                  <m:t>(</m:t>
                                </m:r>
                                <m:r>
                                  <a:rPr lang="en-US" altLang="ja-JP" i="1">
                                    <a:latin typeface="Cambria Math"/>
                                  </a:rPr>
                                  <m:t>𝑠</m:t>
                                </m:r>
                                <m:r>
                                  <a:rPr lang="en-US" altLang="ja-JP" i="1">
                                    <a:latin typeface="Cambria Math"/>
                                  </a:rPr>
                                  <m:t>)</m:t>
                                </m:r>
                              </m:e>
                            </m:mr>
                          </m:m>
                        </m:e>
                      </m:d>
                      <m:r>
                        <a:rPr lang="en-US" altLang="ja-JP">
                          <a:latin typeface="Cambria Math"/>
                        </a:rPr>
                        <m:t>  </m:t>
                      </m:r>
                      <m:r>
                        <a:rPr lang="en-US" altLang="ja-JP" i="1">
                          <a:latin typeface="Cambria Math"/>
                        </a:rPr>
                        <m:t>𝑠</m:t>
                      </m:r>
                      <m:r>
                        <a:rPr lang="en-US" altLang="ja-JP" i="1">
                          <a:latin typeface="Cambria Math"/>
                          <a:ea typeface="Cambria Math"/>
                        </a:rPr>
                        <m:t>∈[0,1]</m:t>
                      </m:r>
                    </m:oMath>
                  </m:oMathPara>
                </a14:m>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5485547" y="1058240"/>
                <a:ext cx="2727350" cy="627416"/>
              </a:xfrm>
              <a:prstGeom prst="rect">
                <a:avLst/>
              </a:prstGeom>
              <a:blipFill rotWithShape="0">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 name="正方形/長方形 6"/>
              <p:cNvSpPr/>
              <p:nvPr/>
            </p:nvSpPr>
            <p:spPr>
              <a:xfrm>
                <a:off x="6521553" y="5146643"/>
                <a:ext cx="5220505" cy="830997"/>
              </a:xfrm>
              <a:prstGeom prst="rect">
                <a:avLst/>
              </a:prstGeom>
            </p:spPr>
            <p:txBody>
              <a:bodyPr wrap="square">
                <a:spAutoFit/>
              </a:bodyPr>
              <a:lstStyle/>
              <a:p>
                <a:pPr>
                  <a:spcBef>
                    <a:spcPts val="600"/>
                  </a:spcBef>
                </a:pPr>
                <a:r>
                  <a:rPr lang="ja-JP" altLang="en-US" sz="2400" b="1" u="sng" dirty="0" err="1">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Wingdings" pitchFamily="2" charset="2"/>
                  </a:rPr>
                  <a:t>問題</a:t>
                </a:r>
                <a:r>
                  <a:rPr lang="ja-JP" altLang="en-US" sz="2400" b="1" u="sng"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Wingdings" pitchFamily="2" charset="2"/>
                  </a:rPr>
                  <a:t> </a:t>
                </a:r>
                <a14:m>
                  <m:oMath xmlns:m="http://schemas.openxmlformats.org/officeDocument/2006/math">
                    <m:r>
                      <a:rPr lang="en-US" altLang="ja-JP" sz="2400" i="1" dirty="0">
                        <a:latin typeface="Cambria Math"/>
                        <a:sym typeface="Wingdings" pitchFamily="2" charset="2"/>
                      </a:rPr>
                      <m:t>𝐸</m:t>
                    </m:r>
                  </m:oMath>
                </a14:m>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を最小化する曲線</a:t>
                </a:r>
                <a14:m>
                  <m:oMath xmlns:m="http://schemas.openxmlformats.org/officeDocument/2006/math">
                    <m:r>
                      <a:rPr lang="ja-JP" altLang="en-US" sz="2400" b="1">
                        <a:latin typeface="Cambria Math"/>
                      </a:rPr>
                      <m:t>𝐯</m:t>
                    </m:r>
                    <m:r>
                      <a:rPr lang="en-US" altLang="ja-JP" sz="2400" b="1" i="1">
                        <a:latin typeface="Cambria Math"/>
                      </a:rPr>
                      <m:t>(</m:t>
                    </m:r>
                    <m:r>
                      <a:rPr lang="ja-JP" altLang="en-US" sz="2400" i="1">
                        <a:latin typeface="Cambria Math"/>
                      </a:rPr>
                      <m:t>𝑠</m:t>
                    </m:r>
                    <m:r>
                      <a:rPr lang="en-US" altLang="ja-JP" sz="2400" b="1" i="1">
                        <a:latin typeface="Cambria Math"/>
                      </a:rPr>
                      <m:t>)</m:t>
                    </m:r>
                  </m:oMath>
                </a14:m>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 を探す（動的計画法 </a:t>
                </a: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貪欲法など）</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7" name="正方形/長方形 6"/>
              <p:cNvSpPr>
                <a:spLocks noRot="1" noChangeAspect="1" noMove="1" noResize="1" noEditPoints="1" noAdjustHandles="1" noChangeArrowheads="1" noChangeShapeType="1" noTextEdit="1"/>
              </p:cNvSpPr>
              <p:nvPr/>
            </p:nvSpPr>
            <p:spPr>
              <a:xfrm>
                <a:off x="6521553" y="5146643"/>
                <a:ext cx="5220505" cy="830997"/>
              </a:xfrm>
              <a:prstGeom prst="rect">
                <a:avLst/>
              </a:prstGeom>
              <a:blipFill rotWithShape="0">
                <a:blip r:embed="rId4"/>
                <a:stretch>
                  <a:fillRect l="-1986" t="-5109" b="-1532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正方形/長方形 7"/>
              <p:cNvSpPr/>
              <p:nvPr/>
            </p:nvSpPr>
            <p:spPr>
              <a:xfrm>
                <a:off x="905799" y="5055654"/>
                <a:ext cx="3405932" cy="71455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i="1">
                              <a:solidFill>
                                <a:srgbClr val="0000FF"/>
                              </a:solidFill>
                              <a:latin typeface="Cambria Math" panose="02040503050406030204" pitchFamily="18" charset="0"/>
                            </a:rPr>
                          </m:ctrlPr>
                        </m:sSubPr>
                        <m:e>
                          <m:r>
                            <a:rPr lang="en-US" altLang="ja-JP" i="1">
                              <a:solidFill>
                                <a:srgbClr val="0000FF"/>
                              </a:solidFill>
                              <a:latin typeface="Cambria Math"/>
                            </a:rPr>
                            <m:t>𝐸</m:t>
                          </m:r>
                        </m:e>
                        <m:sub>
                          <m:r>
                            <a:rPr lang="en-US" altLang="ja-JP" i="1">
                              <a:solidFill>
                                <a:srgbClr val="0000FF"/>
                              </a:solidFill>
                              <a:latin typeface="Cambria Math"/>
                            </a:rPr>
                            <m:t>𝑖𝑚𝑔</m:t>
                          </m:r>
                        </m:sub>
                      </m:sSub>
                      <m:r>
                        <a:rPr lang="en-US" altLang="ja-JP" i="1">
                          <a:latin typeface="Cambria Math"/>
                        </a:rPr>
                        <m:t>=−</m:t>
                      </m:r>
                      <m:nary>
                        <m:naryPr>
                          <m:ctrlPr>
                            <a:rPr lang="en-US" altLang="ja-JP" i="1">
                              <a:latin typeface="Cambria Math" panose="02040503050406030204" pitchFamily="18" charset="0"/>
                            </a:rPr>
                          </m:ctrlPr>
                        </m:naryPr>
                        <m:sub>
                          <m:r>
                            <m:rPr>
                              <m:brk m:alnAt="23"/>
                            </m:rPr>
                            <a:rPr lang="en-US" altLang="ja-JP" i="1">
                              <a:latin typeface="Cambria Math"/>
                            </a:rPr>
                            <m:t>0</m:t>
                          </m:r>
                        </m:sub>
                        <m:sup>
                          <m:r>
                            <a:rPr lang="en-US" altLang="ja-JP" i="1">
                              <a:latin typeface="Cambria Math"/>
                            </a:rPr>
                            <m:t>1</m:t>
                          </m:r>
                        </m:sup>
                        <m:e>
                          <m:d>
                            <m:dPr>
                              <m:begChr m:val="‖"/>
                              <m:endChr m:val="‖"/>
                              <m:ctrlPr>
                                <a:rPr lang="en-US" altLang="ja-JP" i="1">
                                  <a:latin typeface="Cambria Math" panose="02040503050406030204" pitchFamily="18" charset="0"/>
                                </a:rPr>
                              </m:ctrlPr>
                            </m:dPr>
                            <m:e>
                              <m:r>
                                <a:rPr lang="en-US" altLang="ja-JP" i="1">
                                  <a:latin typeface="Cambria Math"/>
                                  <a:ea typeface="Cambria Math"/>
                                </a:rPr>
                                <m:t>𝛻</m:t>
                              </m:r>
                              <m:r>
                                <a:rPr lang="en-US" altLang="ja-JP" i="1">
                                  <a:latin typeface="Cambria Math"/>
                                  <a:ea typeface="Cambria Math"/>
                                </a:rPr>
                                <m:t>(</m:t>
                              </m:r>
                              <m:r>
                                <a:rPr lang="en-US" altLang="ja-JP" i="1">
                                  <a:latin typeface="Cambria Math"/>
                                  <a:ea typeface="Cambria Math"/>
                                </a:rPr>
                                <m:t>𝐺</m:t>
                              </m:r>
                              <m:r>
                                <a:rPr lang="en-US" altLang="ja-JP" i="1">
                                  <a:latin typeface="Cambria Math"/>
                                  <a:ea typeface="Cambria Math"/>
                                </a:rPr>
                                <m:t>⨂</m:t>
                              </m:r>
                              <m:r>
                                <a:rPr lang="en-US" altLang="ja-JP" i="1">
                                  <a:latin typeface="Cambria Math"/>
                                  <a:ea typeface="Cambria Math"/>
                                </a:rPr>
                                <m:t>𝐼</m:t>
                              </m:r>
                              <m:r>
                                <a:rPr lang="en-US" altLang="ja-JP" i="1">
                                  <a:latin typeface="Cambria Math"/>
                                  <a:ea typeface="Cambria Math"/>
                                </a:rPr>
                                <m:t>(</m:t>
                              </m:r>
                              <m:r>
                                <a:rPr lang="en-US" altLang="ja-JP" b="1" i="1">
                                  <a:latin typeface="Cambria Math"/>
                                  <a:ea typeface="Cambria Math"/>
                                </a:rPr>
                                <m:t>𝐯</m:t>
                              </m:r>
                              <m:r>
                                <a:rPr lang="en-US" altLang="ja-JP" i="1">
                                  <a:latin typeface="Cambria Math"/>
                                  <a:ea typeface="Cambria Math"/>
                                </a:rPr>
                                <m:t>(</m:t>
                              </m:r>
                              <m:r>
                                <a:rPr lang="en-US" altLang="ja-JP" i="1">
                                  <a:latin typeface="Cambria Math"/>
                                  <a:ea typeface="Cambria Math"/>
                                </a:rPr>
                                <m:t>𝑠</m:t>
                              </m:r>
                              <m:r>
                                <a:rPr lang="en-US" altLang="ja-JP" i="1">
                                  <a:latin typeface="Cambria Math"/>
                                  <a:ea typeface="Cambria Math"/>
                                </a:rPr>
                                <m:t>)))</m:t>
                              </m:r>
                            </m:e>
                          </m:d>
                          <m:r>
                            <a:rPr lang="en-US" altLang="ja-JP" i="1">
                              <a:latin typeface="Cambria Math"/>
                            </a:rPr>
                            <m:t>𝑑𝑠</m:t>
                          </m:r>
                        </m:e>
                      </m:nary>
                    </m:oMath>
                  </m:oMathPara>
                </a14:m>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8" name="正方形/長方形 7"/>
              <p:cNvSpPr>
                <a:spLocks noRot="1" noChangeAspect="1" noMove="1" noResize="1" noEditPoints="1" noAdjustHandles="1" noChangeArrowheads="1" noChangeShapeType="1" noTextEdit="1"/>
              </p:cNvSpPr>
              <p:nvPr/>
            </p:nvSpPr>
            <p:spPr>
              <a:xfrm>
                <a:off x="905799" y="5055654"/>
                <a:ext cx="3405932" cy="714555"/>
              </a:xfrm>
              <a:prstGeom prst="rect">
                <a:avLst/>
              </a:prstGeom>
              <a:blipFill rotWithShape="0">
                <a:blip r:embed="rId5"/>
                <a:stretch>
                  <a:fillRect/>
                </a:stretch>
              </a:blipFill>
            </p:spPr>
            <p:txBody>
              <a:bodyPr/>
              <a:lstStyle/>
              <a:p>
                <a:r>
                  <a:rPr lang="ja-JP" altLang="en-US">
                    <a:noFill/>
                  </a:rPr>
                  <a:t> </a:t>
                </a:r>
              </a:p>
            </p:txBody>
          </p:sp>
        </mc:Fallback>
      </mc:AlternateContent>
      <p:grpSp>
        <p:nvGrpSpPr>
          <p:cNvPr id="9" name="グループ化 8"/>
          <p:cNvGrpSpPr/>
          <p:nvPr/>
        </p:nvGrpSpPr>
        <p:grpSpPr>
          <a:xfrm>
            <a:off x="1068719" y="3298329"/>
            <a:ext cx="4095301" cy="1150898"/>
            <a:chOff x="440867" y="2187336"/>
            <a:chExt cx="4095301" cy="1150898"/>
          </a:xfrm>
        </p:grpSpPr>
        <mc:AlternateContent xmlns:mc="http://schemas.openxmlformats.org/markup-compatibility/2006" xmlns:a14="http://schemas.microsoft.com/office/drawing/2010/main">
          <mc:Choice Requires="a14">
            <p:sp>
              <p:nvSpPr>
                <p:cNvPr id="10" name="正方形/長方形 9"/>
                <p:cNvSpPr/>
                <p:nvPr/>
              </p:nvSpPr>
              <p:spPr>
                <a:xfrm>
                  <a:off x="440867" y="2574948"/>
                  <a:ext cx="2572819" cy="7632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i="1">
                                <a:solidFill>
                                  <a:srgbClr val="FF0000"/>
                                </a:solidFill>
                                <a:latin typeface="Cambria Math" panose="02040503050406030204" pitchFamily="18" charset="0"/>
                              </a:rPr>
                            </m:ctrlPr>
                          </m:sSubPr>
                          <m:e>
                            <m:r>
                              <a:rPr lang="en-US" altLang="ja-JP" i="1">
                                <a:solidFill>
                                  <a:srgbClr val="FF0000"/>
                                </a:solidFill>
                                <a:latin typeface="Cambria Math"/>
                              </a:rPr>
                              <m:t>𝐸</m:t>
                            </m:r>
                          </m:e>
                          <m:sub>
                            <m:r>
                              <a:rPr lang="en-US" altLang="ja-JP" i="1">
                                <a:solidFill>
                                  <a:srgbClr val="FF0000"/>
                                </a:solidFill>
                                <a:latin typeface="Cambria Math"/>
                              </a:rPr>
                              <m:t>𝑙𝑒𝑛</m:t>
                            </m:r>
                          </m:sub>
                        </m:sSub>
                        <m:r>
                          <a:rPr lang="en-US" altLang="ja-JP" i="1">
                            <a:latin typeface="Cambria Math"/>
                          </a:rPr>
                          <m:t>= </m:t>
                        </m:r>
                        <m:nary>
                          <m:naryPr>
                            <m:ctrlPr>
                              <a:rPr lang="en-US" altLang="ja-JP" i="1">
                                <a:latin typeface="Cambria Math" panose="02040503050406030204" pitchFamily="18" charset="0"/>
                              </a:rPr>
                            </m:ctrlPr>
                          </m:naryPr>
                          <m:sub>
                            <m:r>
                              <m:rPr>
                                <m:brk m:alnAt="23"/>
                              </m:rPr>
                              <a:rPr lang="en-US" altLang="ja-JP" i="1">
                                <a:latin typeface="Cambria Math"/>
                              </a:rPr>
                              <m:t>0</m:t>
                            </m:r>
                          </m:sub>
                          <m:sup>
                            <m:r>
                              <a:rPr lang="en-US" altLang="ja-JP" i="1">
                                <a:latin typeface="Cambria Math"/>
                              </a:rPr>
                              <m:t>1</m:t>
                            </m:r>
                          </m:sup>
                          <m:e>
                            <m:sSup>
                              <m:sSupPr>
                                <m:ctrlPr>
                                  <a:rPr lang="en-US" altLang="ja-JP" i="1">
                                    <a:latin typeface="Cambria Math" panose="02040503050406030204" pitchFamily="18" charset="0"/>
                                  </a:rPr>
                                </m:ctrlPr>
                              </m:sSupPr>
                              <m:e>
                                <m:d>
                                  <m:dPr>
                                    <m:begChr m:val="‖"/>
                                    <m:endChr m:val="‖"/>
                                    <m:ctrlPr>
                                      <a:rPr lang="en-US" altLang="ja-JP" i="1">
                                        <a:latin typeface="Cambria Math" panose="02040503050406030204" pitchFamily="18" charset="0"/>
                                      </a:rPr>
                                    </m:ctrlPr>
                                  </m:dPr>
                                  <m:e>
                                    <m:f>
                                      <m:fPr>
                                        <m:ctrlPr>
                                          <a:rPr lang="en-US" altLang="ja-JP" i="1">
                                            <a:latin typeface="Cambria Math" panose="02040503050406030204" pitchFamily="18" charset="0"/>
                                          </a:rPr>
                                        </m:ctrlPr>
                                      </m:fPr>
                                      <m:num>
                                        <m:r>
                                          <a:rPr lang="en-US" altLang="ja-JP" i="1">
                                            <a:latin typeface="Cambria Math"/>
                                          </a:rPr>
                                          <m:t>𝑑</m:t>
                                        </m:r>
                                        <m:r>
                                          <a:rPr lang="en-US" altLang="ja-JP" b="1">
                                            <a:latin typeface="Cambria Math"/>
                                          </a:rPr>
                                          <m:t>𝐯</m:t>
                                        </m:r>
                                        <m:r>
                                          <a:rPr lang="en-US" altLang="ja-JP" b="1">
                                            <a:latin typeface="Cambria Math"/>
                                          </a:rPr>
                                          <m:t>(</m:t>
                                        </m:r>
                                        <m:r>
                                          <a:rPr lang="en-US" altLang="ja-JP" i="1">
                                            <a:latin typeface="Cambria Math"/>
                                          </a:rPr>
                                          <m:t>𝑠</m:t>
                                        </m:r>
                                        <m:r>
                                          <a:rPr lang="en-US" altLang="ja-JP" b="1">
                                            <a:latin typeface="Cambria Math"/>
                                          </a:rPr>
                                          <m:t>)</m:t>
                                        </m:r>
                                      </m:num>
                                      <m:den>
                                        <m:r>
                                          <a:rPr lang="en-US" altLang="ja-JP" i="1">
                                            <a:latin typeface="Cambria Math"/>
                                          </a:rPr>
                                          <m:t>𝑑𝑠</m:t>
                                        </m:r>
                                      </m:den>
                                    </m:f>
                                  </m:e>
                                </m:d>
                              </m:e>
                              <m:sup>
                                <m:r>
                                  <a:rPr lang="en-US" altLang="ja-JP" i="1">
                                    <a:latin typeface="Cambria Math"/>
                                  </a:rPr>
                                  <m:t>2</m:t>
                                </m:r>
                              </m:sup>
                            </m:sSup>
                            <m:r>
                              <a:rPr lang="en-US" altLang="ja-JP" i="1">
                                <a:latin typeface="Cambria Math"/>
                              </a:rPr>
                              <m:t>𝑑𝑠</m:t>
                            </m:r>
                          </m:e>
                        </m:nary>
                      </m:oMath>
                    </m:oMathPara>
                  </a14:m>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10" name="正方形/長方形 9"/>
                <p:cNvSpPr>
                  <a:spLocks noRot="1" noChangeAspect="1" noMove="1" noResize="1" noEditPoints="1" noAdjustHandles="1" noChangeArrowheads="1" noChangeShapeType="1" noTextEdit="1"/>
                </p:cNvSpPr>
                <p:nvPr/>
              </p:nvSpPr>
              <p:spPr>
                <a:xfrm>
                  <a:off x="440867" y="2574948"/>
                  <a:ext cx="2572819" cy="763286"/>
                </a:xfrm>
                <a:prstGeom prst="rect">
                  <a:avLst/>
                </a:prstGeom>
                <a:blipFill rotWithShape="0">
                  <a:blip r:embed="rId6"/>
                  <a:stretch>
                    <a:fillRect/>
                  </a:stretch>
                </a:blipFill>
              </p:spPr>
              <p:txBody>
                <a:bodyPr/>
                <a:lstStyle/>
                <a:p>
                  <a:r>
                    <a:rPr lang="ja-JP" altLang="en-US">
                      <a:noFill/>
                    </a:rPr>
                    <a:t> </a:t>
                  </a:r>
                </a:p>
              </p:txBody>
            </p:sp>
          </mc:Fallback>
        </mc:AlternateContent>
        <p:sp>
          <p:nvSpPr>
            <p:cNvPr id="11" name="正方形/長方形 10"/>
            <p:cNvSpPr/>
            <p:nvPr/>
          </p:nvSpPr>
          <p:spPr>
            <a:xfrm>
              <a:off x="477978" y="2187336"/>
              <a:ext cx="4058190" cy="400110"/>
            </a:xfrm>
            <a:prstGeom prst="rect">
              <a:avLst/>
            </a:prstGeom>
          </p:spPr>
          <p:txBody>
            <a:bodyPr wrap="square">
              <a:spAutoFit/>
            </a:bodyPr>
            <a:lstStyle/>
            <a:p>
              <a:pPr>
                <a:spcBef>
                  <a:spcPts val="600"/>
                </a:spcBef>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弧長に対応する項 </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長い </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Wingdings" pitchFamily="2" charset="2"/>
                </a:rPr>
                <a:t> </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大</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a:t>
              </a:r>
            </a:p>
          </p:txBody>
        </p:sp>
      </p:grpSp>
      <p:grpSp>
        <p:nvGrpSpPr>
          <p:cNvPr id="12" name="グループ化 11"/>
          <p:cNvGrpSpPr/>
          <p:nvPr/>
        </p:nvGrpSpPr>
        <p:grpSpPr>
          <a:xfrm>
            <a:off x="5725401" y="3298329"/>
            <a:ext cx="4470940" cy="1167743"/>
            <a:chOff x="281129" y="3022814"/>
            <a:chExt cx="4470940" cy="1167743"/>
          </a:xfrm>
        </p:grpSpPr>
        <mc:AlternateContent xmlns:mc="http://schemas.openxmlformats.org/markup-compatibility/2006" xmlns:a14="http://schemas.microsoft.com/office/drawing/2010/main">
          <mc:Choice Requires="a14">
            <p:sp>
              <p:nvSpPr>
                <p:cNvPr id="13" name="正方形/長方形 12"/>
                <p:cNvSpPr/>
                <p:nvPr/>
              </p:nvSpPr>
              <p:spPr>
                <a:xfrm>
                  <a:off x="306391" y="3394121"/>
                  <a:ext cx="2836418" cy="7964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i="1">
                                <a:solidFill>
                                  <a:srgbClr val="00B050"/>
                                </a:solidFill>
                                <a:latin typeface="Cambria Math" panose="02040503050406030204" pitchFamily="18" charset="0"/>
                              </a:rPr>
                            </m:ctrlPr>
                          </m:sSubPr>
                          <m:e>
                            <m:r>
                              <a:rPr lang="en-US" altLang="ja-JP" i="1">
                                <a:solidFill>
                                  <a:srgbClr val="00B050"/>
                                </a:solidFill>
                                <a:latin typeface="Cambria Math"/>
                              </a:rPr>
                              <m:t>𝐸</m:t>
                            </m:r>
                          </m:e>
                          <m:sub>
                            <m:r>
                              <a:rPr lang="en-US" altLang="ja-JP" i="1">
                                <a:solidFill>
                                  <a:srgbClr val="00B050"/>
                                </a:solidFill>
                                <a:latin typeface="Cambria Math"/>
                              </a:rPr>
                              <m:t>𝑐𝑢𝑟𝑣</m:t>
                            </m:r>
                          </m:sub>
                        </m:sSub>
                        <m:r>
                          <a:rPr lang="en-US" altLang="ja-JP" i="1">
                            <a:latin typeface="Cambria Math"/>
                          </a:rPr>
                          <m:t>= </m:t>
                        </m:r>
                        <m:nary>
                          <m:naryPr>
                            <m:ctrlPr>
                              <a:rPr lang="en-US" altLang="ja-JP" i="1">
                                <a:latin typeface="Cambria Math" panose="02040503050406030204" pitchFamily="18" charset="0"/>
                              </a:rPr>
                            </m:ctrlPr>
                          </m:naryPr>
                          <m:sub>
                            <m:r>
                              <m:rPr>
                                <m:brk m:alnAt="23"/>
                              </m:rPr>
                              <a:rPr lang="en-US" altLang="ja-JP" i="1">
                                <a:latin typeface="Cambria Math"/>
                              </a:rPr>
                              <m:t>0</m:t>
                            </m:r>
                          </m:sub>
                          <m:sup>
                            <m:r>
                              <a:rPr lang="en-US" altLang="ja-JP" i="1">
                                <a:latin typeface="Cambria Math"/>
                              </a:rPr>
                              <m:t>1</m:t>
                            </m:r>
                          </m:sup>
                          <m:e>
                            <m:sSup>
                              <m:sSupPr>
                                <m:ctrlPr>
                                  <a:rPr lang="en-US" altLang="ja-JP" i="1">
                                    <a:latin typeface="Cambria Math" panose="02040503050406030204" pitchFamily="18" charset="0"/>
                                  </a:rPr>
                                </m:ctrlPr>
                              </m:sSupPr>
                              <m:e>
                                <m:d>
                                  <m:dPr>
                                    <m:begChr m:val="‖"/>
                                    <m:endChr m:val="‖"/>
                                    <m:ctrlPr>
                                      <a:rPr lang="en-US" altLang="ja-JP" i="1">
                                        <a:latin typeface="Cambria Math" panose="02040503050406030204" pitchFamily="18" charset="0"/>
                                      </a:rPr>
                                    </m:ctrlPr>
                                  </m:dPr>
                                  <m:e>
                                    <m:f>
                                      <m:fPr>
                                        <m:ctrlPr>
                                          <a:rPr lang="en-US" altLang="ja-JP" i="1">
                                            <a:latin typeface="Cambria Math" panose="02040503050406030204" pitchFamily="18" charset="0"/>
                                          </a:rPr>
                                        </m:ctrlPr>
                                      </m:fPr>
                                      <m:num>
                                        <m:sSup>
                                          <m:sSupPr>
                                            <m:ctrlPr>
                                              <a:rPr lang="en-US" altLang="ja-JP" i="1">
                                                <a:latin typeface="Cambria Math" panose="02040503050406030204" pitchFamily="18" charset="0"/>
                                              </a:rPr>
                                            </m:ctrlPr>
                                          </m:sSupPr>
                                          <m:e>
                                            <m:r>
                                              <a:rPr lang="en-US" altLang="ja-JP" i="1">
                                                <a:latin typeface="Cambria Math"/>
                                              </a:rPr>
                                              <m:t>𝑑</m:t>
                                            </m:r>
                                          </m:e>
                                          <m:sup>
                                            <m:r>
                                              <a:rPr lang="en-US" altLang="ja-JP" i="1">
                                                <a:latin typeface="Cambria Math"/>
                                              </a:rPr>
                                              <m:t>2</m:t>
                                            </m:r>
                                          </m:sup>
                                        </m:sSup>
                                        <m:r>
                                          <a:rPr lang="en-US" altLang="ja-JP" b="1">
                                            <a:latin typeface="Cambria Math"/>
                                          </a:rPr>
                                          <m:t>𝐯</m:t>
                                        </m:r>
                                        <m:r>
                                          <a:rPr lang="en-US" altLang="ja-JP" b="1">
                                            <a:latin typeface="Cambria Math"/>
                                          </a:rPr>
                                          <m:t>(</m:t>
                                        </m:r>
                                        <m:r>
                                          <a:rPr lang="en-US" altLang="ja-JP" i="1">
                                            <a:latin typeface="Cambria Math"/>
                                          </a:rPr>
                                          <m:t>𝑠</m:t>
                                        </m:r>
                                        <m:r>
                                          <a:rPr lang="en-US" altLang="ja-JP" b="1">
                                            <a:latin typeface="Cambria Math"/>
                                          </a:rPr>
                                          <m:t>)</m:t>
                                        </m:r>
                                      </m:num>
                                      <m:den>
                                        <m:sSup>
                                          <m:sSupPr>
                                            <m:ctrlPr>
                                              <a:rPr lang="en-US" altLang="ja-JP" b="1" i="1">
                                                <a:latin typeface="Cambria Math" panose="02040503050406030204" pitchFamily="18" charset="0"/>
                                              </a:rPr>
                                            </m:ctrlPr>
                                          </m:sSupPr>
                                          <m:e>
                                            <m:r>
                                              <a:rPr lang="en-US" altLang="ja-JP" i="1">
                                                <a:latin typeface="Cambria Math"/>
                                              </a:rPr>
                                              <m:t>𝑑𝑠</m:t>
                                            </m:r>
                                          </m:e>
                                          <m:sup>
                                            <m:r>
                                              <a:rPr lang="en-US" altLang="ja-JP" i="1">
                                                <a:latin typeface="Cambria Math"/>
                                              </a:rPr>
                                              <m:t>2</m:t>
                                            </m:r>
                                          </m:sup>
                                        </m:sSup>
                                      </m:den>
                                    </m:f>
                                  </m:e>
                                </m:d>
                              </m:e>
                              <m:sup>
                                <m:r>
                                  <a:rPr lang="en-US" altLang="ja-JP" i="1">
                                    <a:latin typeface="Cambria Math"/>
                                  </a:rPr>
                                  <m:t>2</m:t>
                                </m:r>
                              </m:sup>
                            </m:sSup>
                            <m:r>
                              <a:rPr lang="en-US" altLang="ja-JP" i="1">
                                <a:latin typeface="Cambria Math"/>
                              </a:rPr>
                              <m:t>𝑑𝑠</m:t>
                            </m:r>
                          </m:e>
                        </m:nary>
                      </m:oMath>
                    </m:oMathPara>
                  </a14:m>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13" name="正方形/長方形 12"/>
                <p:cNvSpPr>
                  <a:spLocks noRot="1" noChangeAspect="1" noMove="1" noResize="1" noEditPoints="1" noAdjustHandles="1" noChangeArrowheads="1" noChangeShapeType="1" noTextEdit="1"/>
                </p:cNvSpPr>
                <p:nvPr/>
              </p:nvSpPr>
              <p:spPr>
                <a:xfrm>
                  <a:off x="306391" y="3394121"/>
                  <a:ext cx="2836418" cy="796436"/>
                </a:xfrm>
                <a:prstGeom prst="rect">
                  <a:avLst/>
                </a:prstGeom>
                <a:blipFill rotWithShape="0">
                  <a:blip r:embed="rId7"/>
                  <a:stretch>
                    <a:fillRect/>
                  </a:stretch>
                </a:blipFill>
              </p:spPr>
              <p:txBody>
                <a:bodyPr/>
                <a:lstStyle/>
                <a:p>
                  <a:r>
                    <a:rPr lang="ja-JP" altLang="en-US">
                      <a:noFill/>
                    </a:rPr>
                    <a:t> </a:t>
                  </a:r>
                </a:p>
              </p:txBody>
            </p:sp>
          </mc:Fallback>
        </mc:AlternateContent>
        <p:sp>
          <p:nvSpPr>
            <p:cNvPr id="14" name="正方形/長方形 13"/>
            <p:cNvSpPr/>
            <p:nvPr/>
          </p:nvSpPr>
          <p:spPr>
            <a:xfrm>
              <a:off x="281129" y="3022814"/>
              <a:ext cx="4470940" cy="400110"/>
            </a:xfrm>
            <a:prstGeom prst="rect">
              <a:avLst/>
            </a:prstGeom>
          </p:spPr>
          <p:txBody>
            <a:bodyPr wrap="square">
              <a:spAutoFit/>
            </a:bodyPr>
            <a:lstStyle/>
            <a:p>
              <a:pPr>
                <a:spcBef>
                  <a:spcPts val="600"/>
                </a:spcBef>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曲率に対応する項 </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ガタガタ </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Wingdings" pitchFamily="2" charset="2"/>
                </a:rPr>
                <a:t> </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大</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a:t>
              </a:r>
            </a:p>
          </p:txBody>
        </p:sp>
      </p:grpSp>
      <p:grpSp>
        <p:nvGrpSpPr>
          <p:cNvPr id="43" name="グループ化 42"/>
          <p:cNvGrpSpPr/>
          <p:nvPr/>
        </p:nvGrpSpPr>
        <p:grpSpPr>
          <a:xfrm>
            <a:off x="1107948" y="1681332"/>
            <a:ext cx="6938772" cy="1377696"/>
            <a:chOff x="1107948" y="1536192"/>
            <a:chExt cx="6938772" cy="1377696"/>
          </a:xfrm>
        </p:grpSpPr>
        <p:sp>
          <p:nvSpPr>
            <p:cNvPr id="42" name="角丸四角形 41"/>
            <p:cNvSpPr/>
            <p:nvPr/>
          </p:nvSpPr>
          <p:spPr>
            <a:xfrm>
              <a:off x="1107948" y="1536192"/>
              <a:ext cx="6938772" cy="1377696"/>
            </a:xfrm>
            <a:prstGeom prst="roundRect">
              <a:avLst>
                <a:gd name="adj" fmla="val 7676"/>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5" name="グループ化 14"/>
            <p:cNvGrpSpPr/>
            <p:nvPr/>
          </p:nvGrpSpPr>
          <p:grpSpPr>
            <a:xfrm>
              <a:off x="1153860" y="1717223"/>
              <a:ext cx="6391528" cy="1049416"/>
              <a:chOff x="523305" y="1365581"/>
              <a:chExt cx="6391528" cy="1049416"/>
            </a:xfrm>
            <a:noFill/>
          </p:grpSpPr>
          <mc:AlternateContent xmlns:mc="http://schemas.openxmlformats.org/markup-compatibility/2006" xmlns:a14="http://schemas.microsoft.com/office/drawing/2010/main">
            <mc:Choice Requires="a14">
              <p:sp>
                <p:nvSpPr>
                  <p:cNvPr id="16" name="テキスト ボックス 15"/>
                  <p:cNvSpPr txBox="1"/>
                  <p:nvPr/>
                </p:nvSpPr>
                <p:spPr>
                  <a:xfrm>
                    <a:off x="528148" y="1790211"/>
                    <a:ext cx="6386685" cy="624786"/>
                  </a:xfrm>
                  <a:prstGeom prst="rect">
                    <a:avLst/>
                  </a:prstGeom>
                  <a:grpFill/>
                  <a:ln w="41275">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ja-JP" sz="3200" i="1">
                              <a:latin typeface="Cambria Math"/>
                            </a:rPr>
                            <m:t>𝐸</m:t>
                          </m:r>
                          <m:r>
                            <a:rPr lang="en-US" altLang="ja-JP" sz="3200" i="1">
                              <a:latin typeface="Cambria Math"/>
                            </a:rPr>
                            <m:t>(</m:t>
                          </m:r>
                          <m:r>
                            <a:rPr lang="ja-JP" altLang="en-US" sz="2000" b="1">
                              <a:latin typeface="Cambria Math"/>
                            </a:rPr>
                            <m:t>𝐯</m:t>
                          </m:r>
                          <m:r>
                            <a:rPr lang="en-US" altLang="ja-JP" sz="2000" b="1" i="1">
                              <a:latin typeface="Cambria Math"/>
                            </a:rPr>
                            <m:t>(</m:t>
                          </m:r>
                          <m:r>
                            <a:rPr lang="ja-JP" altLang="en-US" sz="2000" i="1">
                              <a:latin typeface="Cambria Math"/>
                            </a:rPr>
                            <m:t>𝑠</m:t>
                          </m:r>
                          <m:r>
                            <a:rPr lang="en-US" altLang="ja-JP" sz="2000" b="1" i="1">
                              <a:latin typeface="Cambria Math"/>
                            </a:rPr>
                            <m:t>)</m:t>
                          </m:r>
                          <m:r>
                            <a:rPr lang="en-US" altLang="ja-JP" sz="3200" i="1">
                              <a:latin typeface="Cambria Math"/>
                            </a:rPr>
                            <m:t>)=</m:t>
                          </m:r>
                          <m:r>
                            <a:rPr lang="ja-JP" altLang="en-US" sz="3200" i="1">
                              <a:latin typeface="Cambria Math"/>
                            </a:rPr>
                            <m:t>𝛼</m:t>
                          </m:r>
                          <m:sSub>
                            <m:sSubPr>
                              <m:ctrlPr>
                                <a:rPr lang="en-US" altLang="ja-JP" sz="3200" i="1">
                                  <a:solidFill>
                                    <a:srgbClr val="FF0000"/>
                                  </a:solidFill>
                                  <a:latin typeface="Cambria Math" panose="02040503050406030204" pitchFamily="18" charset="0"/>
                                </a:rPr>
                              </m:ctrlPr>
                            </m:sSubPr>
                            <m:e>
                              <m:r>
                                <a:rPr lang="en-US" altLang="ja-JP" sz="3200" i="1">
                                  <a:solidFill>
                                    <a:srgbClr val="FF0000"/>
                                  </a:solidFill>
                                  <a:latin typeface="Cambria Math"/>
                                </a:rPr>
                                <m:t> </m:t>
                              </m:r>
                              <m:r>
                                <a:rPr lang="en-US" altLang="ja-JP" sz="3200" i="1">
                                  <a:solidFill>
                                    <a:srgbClr val="FF0000"/>
                                  </a:solidFill>
                                  <a:latin typeface="Cambria Math"/>
                                </a:rPr>
                                <m:t>𝐸</m:t>
                              </m:r>
                            </m:e>
                            <m:sub>
                              <m:r>
                                <a:rPr lang="en-US" altLang="ja-JP" sz="3200" i="1">
                                  <a:solidFill>
                                    <a:srgbClr val="FF0000"/>
                                  </a:solidFill>
                                  <a:latin typeface="Cambria Math"/>
                                </a:rPr>
                                <m:t>𝑙𝑒𝑛</m:t>
                              </m:r>
                            </m:sub>
                          </m:sSub>
                          <m:r>
                            <a:rPr lang="en-US" altLang="ja-JP" sz="3200" i="1">
                              <a:latin typeface="Cambria Math"/>
                            </a:rPr>
                            <m:t>+</m:t>
                          </m:r>
                          <m:r>
                            <a:rPr lang="ja-JP" altLang="en-US" sz="3200" i="1">
                              <a:latin typeface="Cambria Math"/>
                            </a:rPr>
                            <m:t>𝛽</m:t>
                          </m:r>
                          <m:r>
                            <a:rPr lang="en-US" altLang="ja-JP" sz="3200" i="1">
                              <a:latin typeface="Cambria Math"/>
                            </a:rPr>
                            <m:t> </m:t>
                          </m:r>
                          <m:sSub>
                            <m:sSubPr>
                              <m:ctrlPr>
                                <a:rPr lang="en-US" altLang="ja-JP" sz="3200" i="1">
                                  <a:solidFill>
                                    <a:srgbClr val="00B050"/>
                                  </a:solidFill>
                                  <a:latin typeface="Cambria Math" panose="02040503050406030204" pitchFamily="18" charset="0"/>
                                </a:rPr>
                              </m:ctrlPr>
                            </m:sSubPr>
                            <m:e>
                              <m:r>
                                <a:rPr lang="en-US" altLang="ja-JP" sz="3200" i="1">
                                  <a:solidFill>
                                    <a:srgbClr val="00B050"/>
                                  </a:solidFill>
                                  <a:latin typeface="Cambria Math"/>
                                </a:rPr>
                                <m:t>𝐸</m:t>
                              </m:r>
                            </m:e>
                            <m:sub>
                              <m:r>
                                <a:rPr lang="en-US" altLang="ja-JP" sz="3200" i="1">
                                  <a:solidFill>
                                    <a:srgbClr val="00B050"/>
                                  </a:solidFill>
                                  <a:latin typeface="Cambria Math"/>
                                </a:rPr>
                                <m:t>𝑐𝑢𝑟𝑣</m:t>
                              </m:r>
                            </m:sub>
                          </m:sSub>
                          <m:r>
                            <a:rPr lang="en-US" altLang="ja-JP" sz="3200" i="1">
                              <a:latin typeface="Cambria Math"/>
                            </a:rPr>
                            <m:t>+</m:t>
                          </m:r>
                          <m:r>
                            <a:rPr lang="ja-JP" altLang="en-US" sz="3200" i="1">
                              <a:latin typeface="Cambria Math"/>
                            </a:rPr>
                            <m:t>𝛾</m:t>
                          </m:r>
                          <m:sSub>
                            <m:sSubPr>
                              <m:ctrlPr>
                                <a:rPr lang="en-US" altLang="ja-JP" sz="3200" i="1">
                                  <a:solidFill>
                                    <a:srgbClr val="0000FF"/>
                                  </a:solidFill>
                                  <a:latin typeface="Cambria Math" panose="02040503050406030204" pitchFamily="18" charset="0"/>
                                </a:rPr>
                              </m:ctrlPr>
                            </m:sSubPr>
                            <m:e>
                              <m:r>
                                <a:rPr lang="en-US" altLang="ja-JP" sz="3200" i="1">
                                  <a:solidFill>
                                    <a:srgbClr val="0000FF"/>
                                  </a:solidFill>
                                  <a:latin typeface="Cambria Math"/>
                                </a:rPr>
                                <m:t> </m:t>
                              </m:r>
                              <m:r>
                                <a:rPr lang="en-US" altLang="ja-JP" sz="3200" i="1">
                                  <a:solidFill>
                                    <a:srgbClr val="0000FF"/>
                                  </a:solidFill>
                                  <a:latin typeface="Cambria Math"/>
                                </a:rPr>
                                <m:t>𝐸</m:t>
                              </m:r>
                            </m:e>
                            <m:sub>
                              <m:r>
                                <a:rPr lang="en-US" altLang="ja-JP" sz="3200" i="1">
                                  <a:solidFill>
                                    <a:srgbClr val="0000FF"/>
                                  </a:solidFill>
                                  <a:latin typeface="Cambria Math"/>
                                </a:rPr>
                                <m:t>𝑖𝑚𝑔</m:t>
                              </m:r>
                            </m:sub>
                          </m:sSub>
                        </m:oMath>
                      </m:oMathPara>
                    </a14:m>
                    <a:endParaRPr lang="en-US" altLang="ja-JP" sz="2000" dirty="0">
                      <a:solidFill>
                        <a:srgbClr val="0000FF"/>
                      </a:solidFill>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16" name="テキスト ボックス 15"/>
                  <p:cNvSpPr txBox="1">
                    <a:spLocks noRot="1" noChangeAspect="1" noMove="1" noResize="1" noEditPoints="1" noAdjustHandles="1" noChangeArrowheads="1" noChangeShapeType="1" noTextEdit="1"/>
                  </p:cNvSpPr>
                  <p:nvPr/>
                </p:nvSpPr>
                <p:spPr>
                  <a:xfrm>
                    <a:off x="528148" y="1790211"/>
                    <a:ext cx="6386685" cy="624786"/>
                  </a:xfrm>
                  <a:prstGeom prst="rect">
                    <a:avLst/>
                  </a:prstGeom>
                  <a:blipFill rotWithShape="0">
                    <a:blip r:embed="rId8"/>
                    <a:stretch>
                      <a:fillRect/>
                    </a:stretch>
                  </a:blipFill>
                  <a:ln w="41275">
                    <a:noFill/>
                  </a:ln>
                </p:spPr>
                <p:txBody>
                  <a:bodyPr/>
                  <a:lstStyle/>
                  <a:p>
                    <a:r>
                      <a:rPr lang="ja-JP" altLang="en-US">
                        <a:noFill/>
                      </a:rPr>
                      <a:t> </a:t>
                    </a:r>
                  </a:p>
                </p:txBody>
              </p:sp>
            </mc:Fallback>
          </mc:AlternateContent>
          <p:sp>
            <p:nvSpPr>
              <p:cNvPr id="17" name="テキスト ボックス 16"/>
              <p:cNvSpPr txBox="1"/>
              <p:nvPr/>
            </p:nvSpPr>
            <p:spPr>
              <a:xfrm>
                <a:off x="523305" y="1365581"/>
                <a:ext cx="5783365" cy="400110"/>
              </a:xfrm>
              <a:prstGeom prst="rect">
                <a:avLst/>
              </a:prstGeom>
              <a:grpFill/>
            </p:spPr>
            <p:txBody>
              <a:bodyPr wrap="square" rtlCol="0">
                <a:spAutoFit/>
              </a:bodyPr>
              <a:lstStyle/>
              <a:p>
                <a:pPr>
                  <a:spcBef>
                    <a:spcPts val="600"/>
                  </a:spcBef>
                </a:pPr>
                <a:r>
                  <a:rPr lang="ja-JP" altLang="en-US" sz="2000" b="1" u="sng"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前提</a:t>
                </a:r>
                <a:r>
                  <a:rPr lang="en-US" altLang="ja-JP" sz="2000" b="1" u="sng"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2.</a:t>
                </a:r>
                <a:r>
                  <a:rPr lang="en-US" altLang="ja-JP" sz="20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曲線のエネルギー</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p:txBody>
          </p:sp>
        </p:grpSp>
      </p:grpSp>
      <p:sp>
        <p:nvSpPr>
          <p:cNvPr id="18" name="正方形/長方形 17"/>
          <p:cNvSpPr/>
          <p:nvPr/>
        </p:nvSpPr>
        <p:spPr>
          <a:xfrm>
            <a:off x="938407" y="4742611"/>
            <a:ext cx="4986816" cy="400110"/>
          </a:xfrm>
          <a:prstGeom prst="rect">
            <a:avLst/>
          </a:prstGeom>
        </p:spPr>
        <p:txBody>
          <a:bodyPr wrap="square">
            <a:spAutoFit/>
          </a:bodyPr>
          <a:lstStyle/>
          <a:p>
            <a:pPr>
              <a:spcBef>
                <a:spcPts val="600"/>
              </a:spcBef>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画像</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勾配強度</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に対応する項</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9" name="グループ化 18"/>
          <p:cNvGrpSpPr/>
          <p:nvPr/>
        </p:nvGrpSpPr>
        <p:grpSpPr>
          <a:xfrm>
            <a:off x="3014405" y="5591718"/>
            <a:ext cx="794289" cy="466310"/>
            <a:chOff x="2444590" y="5248265"/>
            <a:chExt cx="794289" cy="466310"/>
          </a:xfrm>
        </p:grpSpPr>
        <p:cxnSp>
          <p:nvCxnSpPr>
            <p:cNvPr id="20" name="直線コネクタ 19"/>
            <p:cNvCxnSpPr/>
            <p:nvPr/>
          </p:nvCxnSpPr>
          <p:spPr>
            <a:xfrm>
              <a:off x="2447925" y="5248265"/>
              <a:ext cx="65246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1" name="正方形/長方形 20"/>
            <p:cNvSpPr/>
            <p:nvPr/>
          </p:nvSpPr>
          <p:spPr>
            <a:xfrm>
              <a:off x="2444590" y="5314465"/>
              <a:ext cx="794289" cy="400110"/>
            </a:xfrm>
            <a:prstGeom prst="rect">
              <a:avLst/>
            </a:prstGeom>
          </p:spPr>
          <p:txBody>
            <a:bodyPr wrap="square">
              <a:spAutoFit/>
            </a:bodyPr>
            <a:lstStyle/>
            <a:p>
              <a:pPr>
                <a:spcBef>
                  <a:spcPts val="600"/>
                </a:spcBef>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画像</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22" name="直線コネクタ 21"/>
            <p:cNvCxnSpPr/>
            <p:nvPr/>
          </p:nvCxnSpPr>
          <p:spPr>
            <a:xfrm>
              <a:off x="2565995" y="5263466"/>
              <a:ext cx="0" cy="12054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3" name="グループ化 22"/>
          <p:cNvGrpSpPr/>
          <p:nvPr/>
        </p:nvGrpSpPr>
        <p:grpSpPr>
          <a:xfrm>
            <a:off x="2657216" y="5591719"/>
            <a:ext cx="3958178" cy="788573"/>
            <a:chOff x="2087402" y="5248265"/>
            <a:chExt cx="3958178" cy="788573"/>
          </a:xfrm>
        </p:grpSpPr>
        <p:sp>
          <p:nvSpPr>
            <p:cNvPr id="24" name="正方形/長方形 23"/>
            <p:cNvSpPr/>
            <p:nvPr/>
          </p:nvSpPr>
          <p:spPr>
            <a:xfrm>
              <a:off x="2087402" y="5636728"/>
              <a:ext cx="3958178" cy="400110"/>
            </a:xfrm>
            <a:prstGeom prst="rect">
              <a:avLst/>
            </a:prstGeom>
          </p:spPr>
          <p:txBody>
            <a:bodyPr wrap="square">
              <a:spAutoFit/>
            </a:bodyPr>
            <a:lstStyle/>
            <a:p>
              <a:pPr>
                <a:spcBef>
                  <a:spcPts val="600"/>
                </a:spcBef>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ガウスフィルタ</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ぼかす</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a:t>
              </a:r>
            </a:p>
          </p:txBody>
        </p:sp>
        <p:grpSp>
          <p:nvGrpSpPr>
            <p:cNvPr id="25" name="グループ化 24"/>
            <p:cNvGrpSpPr/>
            <p:nvPr/>
          </p:nvGrpSpPr>
          <p:grpSpPr>
            <a:xfrm>
              <a:off x="2114554" y="5248265"/>
              <a:ext cx="319087" cy="492929"/>
              <a:chOff x="2114554" y="5248265"/>
              <a:chExt cx="319087" cy="492929"/>
            </a:xfrm>
          </p:grpSpPr>
          <p:cxnSp>
            <p:nvCxnSpPr>
              <p:cNvPr id="26" name="直線コネクタ 25"/>
              <p:cNvCxnSpPr/>
              <p:nvPr/>
            </p:nvCxnSpPr>
            <p:spPr>
              <a:xfrm>
                <a:off x="2114554" y="5248265"/>
                <a:ext cx="319087" cy="0"/>
              </a:xfrm>
              <a:prstGeom prst="line">
                <a:avLst/>
              </a:prstGeom>
              <a:ln w="38100">
                <a:solidFill>
                  <a:srgbClr val="66FF99"/>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a:off x="2237381" y="5256322"/>
                <a:ext cx="0" cy="484872"/>
              </a:xfrm>
              <a:prstGeom prst="line">
                <a:avLst/>
              </a:prstGeom>
              <a:ln w="25400">
                <a:solidFill>
                  <a:srgbClr val="66FF99"/>
                </a:solidFill>
              </a:ln>
            </p:spPr>
            <p:style>
              <a:lnRef idx="1">
                <a:schemeClr val="accent1"/>
              </a:lnRef>
              <a:fillRef idx="0">
                <a:schemeClr val="accent1"/>
              </a:fillRef>
              <a:effectRef idx="0">
                <a:schemeClr val="accent1"/>
              </a:effectRef>
              <a:fontRef idx="minor">
                <a:schemeClr val="tx1"/>
              </a:fontRef>
            </p:style>
          </p:cxnSp>
        </p:grpSp>
      </p:grpSp>
      <p:grpSp>
        <p:nvGrpSpPr>
          <p:cNvPr id="28" name="グループ化 27"/>
          <p:cNvGrpSpPr/>
          <p:nvPr/>
        </p:nvGrpSpPr>
        <p:grpSpPr>
          <a:xfrm>
            <a:off x="2323841" y="5591719"/>
            <a:ext cx="2389348" cy="1097343"/>
            <a:chOff x="1785397" y="4770899"/>
            <a:chExt cx="2389348" cy="1097343"/>
          </a:xfrm>
        </p:grpSpPr>
        <p:sp>
          <p:nvSpPr>
            <p:cNvPr id="29" name="正方形/長方形 28"/>
            <p:cNvSpPr/>
            <p:nvPr/>
          </p:nvSpPr>
          <p:spPr>
            <a:xfrm>
              <a:off x="1785397" y="5468132"/>
              <a:ext cx="2389348" cy="400110"/>
            </a:xfrm>
            <a:prstGeom prst="rect">
              <a:avLst/>
            </a:prstGeom>
          </p:spPr>
          <p:txBody>
            <a:bodyPr wrap="square">
              <a:spAutoFit/>
            </a:bodyPr>
            <a:lstStyle/>
            <a:p>
              <a:pPr>
                <a:spcBef>
                  <a:spcPts val="600"/>
                </a:spcBef>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勾配強度を計算</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30" name="グループ化 29"/>
            <p:cNvGrpSpPr/>
            <p:nvPr/>
          </p:nvGrpSpPr>
          <p:grpSpPr>
            <a:xfrm>
              <a:off x="1860171" y="4770899"/>
              <a:ext cx="276224" cy="754866"/>
              <a:chOff x="1828801" y="5248265"/>
              <a:chExt cx="276224" cy="754866"/>
            </a:xfrm>
          </p:grpSpPr>
          <p:cxnSp>
            <p:nvCxnSpPr>
              <p:cNvPr id="31" name="直線コネクタ 30"/>
              <p:cNvCxnSpPr/>
              <p:nvPr/>
            </p:nvCxnSpPr>
            <p:spPr>
              <a:xfrm>
                <a:off x="1828801" y="5248265"/>
                <a:ext cx="276224"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a:off x="1958775" y="5256322"/>
                <a:ext cx="0" cy="746809"/>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grpSp>
      </p:grpSp>
      <p:grpSp>
        <p:nvGrpSpPr>
          <p:cNvPr id="33" name="グループ化 32"/>
          <p:cNvGrpSpPr/>
          <p:nvPr/>
        </p:nvGrpSpPr>
        <p:grpSpPr>
          <a:xfrm>
            <a:off x="9592118" y="982693"/>
            <a:ext cx="1852569" cy="1797903"/>
            <a:chOff x="127342" y="1724816"/>
            <a:chExt cx="1532691" cy="1487464"/>
          </a:xfrm>
        </p:grpSpPr>
        <p:sp>
          <p:nvSpPr>
            <p:cNvPr id="34" name="フリーフォーム 33"/>
            <p:cNvSpPr/>
            <p:nvPr/>
          </p:nvSpPr>
          <p:spPr>
            <a:xfrm>
              <a:off x="127342" y="1793838"/>
              <a:ext cx="1532691" cy="1418442"/>
            </a:xfrm>
            <a:custGeom>
              <a:avLst/>
              <a:gdLst>
                <a:gd name="connsiteX0" fmla="*/ 304829 w 1629977"/>
                <a:gd name="connsiteY0" fmla="*/ 56447 h 1611574"/>
                <a:gd name="connsiteX1" fmla="*/ 857279 w 1629977"/>
                <a:gd name="connsiteY1" fmla="*/ 18347 h 1611574"/>
                <a:gd name="connsiteX2" fmla="*/ 1489104 w 1629977"/>
                <a:gd name="connsiteY2" fmla="*/ 310447 h 1611574"/>
                <a:gd name="connsiteX3" fmla="*/ 1622454 w 1629977"/>
                <a:gd name="connsiteY3" fmla="*/ 1015297 h 1611574"/>
                <a:gd name="connsiteX4" fmla="*/ 1346229 w 1629977"/>
                <a:gd name="connsiteY4" fmla="*/ 1482022 h 1611574"/>
                <a:gd name="connsiteX5" fmla="*/ 835054 w 1629977"/>
                <a:gd name="connsiteY5" fmla="*/ 1609022 h 1611574"/>
                <a:gd name="connsiteX6" fmla="*/ 250854 w 1629977"/>
                <a:gd name="connsiteY6" fmla="*/ 1399472 h 1611574"/>
                <a:gd name="connsiteX7" fmla="*/ 288954 w 1629977"/>
                <a:gd name="connsiteY7" fmla="*/ 777172 h 1611574"/>
                <a:gd name="connsiteX8" fmla="*/ 29 w 1629977"/>
                <a:gd name="connsiteY8" fmla="*/ 269172 h 1611574"/>
                <a:gd name="connsiteX9" fmla="*/ 304829 w 1629977"/>
                <a:gd name="connsiteY9" fmla="*/ 56447 h 1611574"/>
                <a:gd name="connsiteX0" fmla="*/ 835054 w 1629977"/>
                <a:gd name="connsiteY0" fmla="*/ 1609022 h 1678337"/>
                <a:gd name="connsiteX1" fmla="*/ 250854 w 1629977"/>
                <a:gd name="connsiteY1" fmla="*/ 1399472 h 1678337"/>
                <a:gd name="connsiteX2" fmla="*/ 288954 w 1629977"/>
                <a:gd name="connsiteY2" fmla="*/ 777172 h 1678337"/>
                <a:gd name="connsiteX3" fmla="*/ 29 w 1629977"/>
                <a:gd name="connsiteY3" fmla="*/ 269172 h 1678337"/>
                <a:gd name="connsiteX4" fmla="*/ 304829 w 1629977"/>
                <a:gd name="connsiteY4" fmla="*/ 56447 h 1678337"/>
                <a:gd name="connsiteX5" fmla="*/ 857279 w 1629977"/>
                <a:gd name="connsiteY5" fmla="*/ 18347 h 1678337"/>
                <a:gd name="connsiteX6" fmla="*/ 1489104 w 1629977"/>
                <a:gd name="connsiteY6" fmla="*/ 310447 h 1678337"/>
                <a:gd name="connsiteX7" fmla="*/ 1622454 w 1629977"/>
                <a:gd name="connsiteY7" fmla="*/ 1015297 h 1678337"/>
                <a:gd name="connsiteX8" fmla="*/ 1346229 w 1629977"/>
                <a:gd name="connsiteY8" fmla="*/ 1482022 h 1678337"/>
                <a:gd name="connsiteX9" fmla="*/ 932298 w 1629977"/>
                <a:gd name="connsiteY9" fmla="*/ 1678337 h 1678337"/>
                <a:gd name="connsiteX0" fmla="*/ 835054 w 1629977"/>
                <a:gd name="connsiteY0" fmla="*/ 1609022 h 1609022"/>
                <a:gd name="connsiteX1" fmla="*/ 250854 w 1629977"/>
                <a:gd name="connsiteY1" fmla="*/ 1399472 h 1609022"/>
                <a:gd name="connsiteX2" fmla="*/ 288954 w 1629977"/>
                <a:gd name="connsiteY2" fmla="*/ 777172 h 1609022"/>
                <a:gd name="connsiteX3" fmla="*/ 29 w 1629977"/>
                <a:gd name="connsiteY3" fmla="*/ 269172 h 1609022"/>
                <a:gd name="connsiteX4" fmla="*/ 304829 w 1629977"/>
                <a:gd name="connsiteY4" fmla="*/ 56447 h 1609022"/>
                <a:gd name="connsiteX5" fmla="*/ 857279 w 1629977"/>
                <a:gd name="connsiteY5" fmla="*/ 18347 h 1609022"/>
                <a:gd name="connsiteX6" fmla="*/ 1489104 w 1629977"/>
                <a:gd name="connsiteY6" fmla="*/ 310447 h 1609022"/>
                <a:gd name="connsiteX7" fmla="*/ 1622454 w 1629977"/>
                <a:gd name="connsiteY7" fmla="*/ 1015297 h 1609022"/>
                <a:gd name="connsiteX8" fmla="*/ 1346229 w 1629977"/>
                <a:gd name="connsiteY8" fmla="*/ 1482022 h 1609022"/>
                <a:gd name="connsiteX9" fmla="*/ 901909 w 1629977"/>
                <a:gd name="connsiteY9" fmla="*/ 1608541 h 1609022"/>
                <a:gd name="connsiteX0" fmla="*/ 835054 w 1629977"/>
                <a:gd name="connsiteY0" fmla="*/ 1609022 h 1609022"/>
                <a:gd name="connsiteX1" fmla="*/ 250854 w 1629977"/>
                <a:gd name="connsiteY1" fmla="*/ 1399472 h 1609022"/>
                <a:gd name="connsiteX2" fmla="*/ 288954 w 1629977"/>
                <a:gd name="connsiteY2" fmla="*/ 777172 h 1609022"/>
                <a:gd name="connsiteX3" fmla="*/ 29 w 1629977"/>
                <a:gd name="connsiteY3" fmla="*/ 269172 h 1609022"/>
                <a:gd name="connsiteX4" fmla="*/ 304829 w 1629977"/>
                <a:gd name="connsiteY4" fmla="*/ 56447 h 1609022"/>
                <a:gd name="connsiteX5" fmla="*/ 857279 w 1629977"/>
                <a:gd name="connsiteY5" fmla="*/ 18347 h 1609022"/>
                <a:gd name="connsiteX6" fmla="*/ 1489104 w 1629977"/>
                <a:gd name="connsiteY6" fmla="*/ 310447 h 1609022"/>
                <a:gd name="connsiteX7" fmla="*/ 1622454 w 1629977"/>
                <a:gd name="connsiteY7" fmla="*/ 1015297 h 1609022"/>
                <a:gd name="connsiteX8" fmla="*/ 1346229 w 1629977"/>
                <a:gd name="connsiteY8" fmla="*/ 1482022 h 1609022"/>
                <a:gd name="connsiteX9" fmla="*/ 901909 w 1629977"/>
                <a:gd name="connsiteY9" fmla="*/ 1608541 h 1609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29977" h="1609022">
                  <a:moveTo>
                    <a:pt x="835054" y="1609022"/>
                  </a:moveTo>
                  <a:cubicBezTo>
                    <a:pt x="652491" y="1595264"/>
                    <a:pt x="341871" y="1538114"/>
                    <a:pt x="250854" y="1399472"/>
                  </a:cubicBezTo>
                  <a:cubicBezTo>
                    <a:pt x="159837" y="1260830"/>
                    <a:pt x="330758" y="965555"/>
                    <a:pt x="288954" y="777172"/>
                  </a:cubicBezTo>
                  <a:cubicBezTo>
                    <a:pt x="247150" y="588789"/>
                    <a:pt x="-3146" y="391939"/>
                    <a:pt x="29" y="269172"/>
                  </a:cubicBezTo>
                  <a:cubicBezTo>
                    <a:pt x="3204" y="146405"/>
                    <a:pt x="161954" y="98251"/>
                    <a:pt x="304829" y="56447"/>
                  </a:cubicBezTo>
                  <a:cubicBezTo>
                    <a:pt x="447704" y="14643"/>
                    <a:pt x="659900" y="-23986"/>
                    <a:pt x="857279" y="18347"/>
                  </a:cubicBezTo>
                  <a:cubicBezTo>
                    <a:pt x="1054658" y="60680"/>
                    <a:pt x="1361575" y="144289"/>
                    <a:pt x="1489104" y="310447"/>
                  </a:cubicBezTo>
                  <a:cubicBezTo>
                    <a:pt x="1616633" y="476605"/>
                    <a:pt x="1646266" y="820035"/>
                    <a:pt x="1622454" y="1015297"/>
                  </a:cubicBezTo>
                  <a:cubicBezTo>
                    <a:pt x="1598642" y="1210559"/>
                    <a:pt x="1466320" y="1383148"/>
                    <a:pt x="1346229" y="1482022"/>
                  </a:cubicBezTo>
                  <a:cubicBezTo>
                    <a:pt x="1226138" y="1580896"/>
                    <a:pt x="1041253" y="1598713"/>
                    <a:pt x="901909" y="1608541"/>
                  </a:cubicBezTo>
                </a:path>
              </a:pathLst>
            </a:custGeom>
            <a:noFill/>
            <a:ln w="60325">
              <a:solidFill>
                <a:srgbClr val="0000FF"/>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 name="テキスト ボックス 34"/>
            <p:cNvSpPr txBox="1"/>
            <p:nvPr/>
          </p:nvSpPr>
          <p:spPr>
            <a:xfrm>
              <a:off x="432064" y="2726875"/>
              <a:ext cx="561255" cy="331024"/>
            </a:xfrm>
            <a:prstGeom prst="rect">
              <a:avLst/>
            </a:prstGeom>
            <a:noFill/>
          </p:spPr>
          <p:txBody>
            <a:bodyPr wrap="none" rtlCol="0">
              <a:spAutoFit/>
            </a:bodyPr>
            <a:lstStyle/>
            <a:p>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s=0</a:t>
              </a: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 name="テキスト ボックス 35"/>
            <p:cNvSpPr txBox="1"/>
            <p:nvPr/>
          </p:nvSpPr>
          <p:spPr>
            <a:xfrm>
              <a:off x="1014938" y="2646885"/>
              <a:ext cx="561255" cy="331024"/>
            </a:xfrm>
            <a:prstGeom prst="rect">
              <a:avLst/>
            </a:prstGeom>
            <a:noFill/>
          </p:spPr>
          <p:txBody>
            <a:bodyPr wrap="none" rtlCol="0">
              <a:spAutoFit/>
            </a:bodyPr>
            <a:lstStyle/>
            <a:p>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s=1</a:t>
              </a: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37" name="直線コネクタ 36"/>
            <p:cNvCxnSpPr>
              <a:endCxn id="34" idx="0"/>
            </p:cNvCxnSpPr>
            <p:nvPr/>
          </p:nvCxnSpPr>
          <p:spPr>
            <a:xfrm>
              <a:off x="771152" y="2943823"/>
              <a:ext cx="141403" cy="2684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a:endCxn id="34" idx="9"/>
            </p:cNvCxnSpPr>
            <p:nvPr/>
          </p:nvCxnSpPr>
          <p:spPr>
            <a:xfrm flipH="1">
              <a:off x="975420" y="2877148"/>
              <a:ext cx="132282" cy="3347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円/楕円 38"/>
            <p:cNvSpPr/>
            <p:nvPr/>
          </p:nvSpPr>
          <p:spPr>
            <a:xfrm>
              <a:off x="964141" y="1724816"/>
              <a:ext cx="208429" cy="20842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 name="テキスト ボックス 39"/>
            <p:cNvSpPr txBox="1"/>
            <p:nvPr/>
          </p:nvSpPr>
          <p:spPr>
            <a:xfrm>
              <a:off x="783278" y="1820963"/>
              <a:ext cx="536057" cy="331024"/>
            </a:xfrm>
            <a:prstGeom prst="rect">
              <a:avLst/>
            </a:prstGeom>
            <a:noFill/>
          </p:spPr>
          <p:txBody>
            <a:bodyPr wrap="none" rtlCol="0">
              <a:spAutoFit/>
            </a:bodyPr>
            <a:lstStyle/>
            <a:p>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s=s</a:t>
              </a: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grpSp>
      <mc:AlternateContent xmlns:mc="http://schemas.openxmlformats.org/markup-compatibility/2006" xmlns:a14="http://schemas.microsoft.com/office/drawing/2010/main">
        <mc:Choice Requires="a14">
          <p:sp>
            <p:nvSpPr>
              <p:cNvPr id="41" name="正方形/長方形 40"/>
              <p:cNvSpPr/>
              <p:nvPr/>
            </p:nvSpPr>
            <p:spPr>
              <a:xfrm>
                <a:off x="10435431" y="645621"/>
                <a:ext cx="836404" cy="40011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ja-JP" sz="2000" b="1">
                          <a:latin typeface="Cambria Math"/>
                        </a:rPr>
                        <m:t>𝐯</m:t>
                      </m:r>
                      <m:d>
                        <m:dPr>
                          <m:ctrlPr>
                            <a:rPr lang="en-US" altLang="ja-JP" sz="2000" i="1">
                              <a:latin typeface="Cambria Math" panose="02040503050406030204" pitchFamily="18" charset="0"/>
                            </a:rPr>
                          </m:ctrlPr>
                        </m:dPr>
                        <m:e>
                          <m:r>
                            <a:rPr lang="en-US" altLang="ja-JP" sz="2000" i="1">
                              <a:latin typeface="Cambria Math"/>
                            </a:rPr>
                            <m:t>𝑠</m:t>
                          </m:r>
                        </m:e>
                      </m:d>
                    </m:oMath>
                  </m:oMathPara>
                </a14:m>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41" name="正方形/長方形 40"/>
              <p:cNvSpPr>
                <a:spLocks noRot="1" noChangeAspect="1" noMove="1" noResize="1" noEditPoints="1" noAdjustHandles="1" noChangeArrowheads="1" noChangeShapeType="1" noTextEdit="1"/>
              </p:cNvSpPr>
              <p:nvPr/>
            </p:nvSpPr>
            <p:spPr>
              <a:xfrm>
                <a:off x="10435431" y="645621"/>
                <a:ext cx="836404" cy="400110"/>
              </a:xfrm>
              <a:prstGeom prst="rect">
                <a:avLst/>
              </a:prstGeom>
              <a:blipFill>
                <a:blip r:embed="rId9"/>
                <a:stretch>
                  <a:fillRect/>
                </a:stretch>
              </a:blipFill>
            </p:spPr>
            <p:txBody>
              <a:bodyPr/>
              <a:lstStyle/>
              <a:p>
                <a:r>
                  <a:rPr lang="ja-JP" altLang="en-US">
                    <a:noFill/>
                  </a:rPr>
                  <a:t> </a:t>
                </a:r>
              </a:p>
            </p:txBody>
          </p:sp>
        </mc:Fallback>
      </mc:AlternateContent>
      <p:sp>
        <p:nvSpPr>
          <p:cNvPr id="3" name="スライド番号プレースホルダー 2"/>
          <p:cNvSpPr>
            <a:spLocks noGrp="1"/>
          </p:cNvSpPr>
          <p:nvPr>
            <p:ph type="sldNum" sz="quarter" idx="12"/>
          </p:nvPr>
        </p:nvSpPr>
        <p:spPr/>
        <p:txBody>
          <a:bodyPr/>
          <a:lstStyle/>
          <a:p>
            <a:fld id="{F35DE295-420C-4265-BE54-AE59FA4027A6}" type="slidenum">
              <a:rPr lang="ja-JP" altLang="en-US" smtClean="0"/>
              <a:pPr/>
              <a:t>6</a:t>
            </a:fld>
            <a:endParaRPr lang="ja-JP" altLang="en-US"/>
          </a:p>
        </p:txBody>
      </p:sp>
      <p:sp>
        <p:nvSpPr>
          <p:cNvPr id="4" name="テキスト ボックス 3"/>
          <p:cNvSpPr txBox="1"/>
          <p:nvPr/>
        </p:nvSpPr>
        <p:spPr>
          <a:xfrm>
            <a:off x="10853633" y="-8897"/>
            <a:ext cx="1415772" cy="461665"/>
          </a:xfrm>
          <a:prstGeom prst="rect">
            <a:avLst/>
          </a:prstGeom>
          <a:noFill/>
        </p:spPr>
        <p:txBody>
          <a:bodyPr wrap="none" rtlCol="0">
            <a:spAutoFit/>
          </a:bodyPr>
          <a:lstStyle/>
          <a:p>
            <a:r>
              <a:rPr lang="ja-JP" altLang="en-US" sz="2400" dirty="0" smtClean="0">
                <a:solidFill>
                  <a:srgbClr val="FF0000"/>
                </a:solidFill>
              </a:rPr>
              <a:t>参考資料</a:t>
            </a:r>
            <a:endParaRPr kumimoji="1" lang="ja-JP" altLang="en-US" sz="2400" dirty="0">
              <a:solidFill>
                <a:srgbClr val="FF0000"/>
              </a:solidFill>
            </a:endParaRPr>
          </a:p>
        </p:txBody>
      </p:sp>
    </p:spTree>
    <p:extLst>
      <p:ext uri="{BB962C8B-B14F-4D97-AF65-F5344CB8AC3E}">
        <p14:creationId xmlns:p14="http://schemas.microsoft.com/office/powerpoint/2010/main" val="1459409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5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5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25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25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25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250"/>
                                        <p:tgtEl>
                                          <p:spTgt spid="2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1569356" y="203200"/>
            <a:ext cx="9994901" cy="733270"/>
          </a:xfrm>
        </p:spPr>
        <p:txBody>
          <a:bodyPr>
            <a:normAutofit/>
          </a:bodyPr>
          <a:lstStyle/>
          <a:p>
            <a:r>
              <a:rPr lang="en-US" altLang="ja-JP" sz="3600" dirty="0"/>
              <a:t>Snakes</a:t>
            </a:r>
            <a:r>
              <a:rPr lang="ja-JP" altLang="en-US" sz="3600" dirty="0"/>
              <a:t>法のコスト関数</a:t>
            </a:r>
            <a:r>
              <a:rPr lang="en-US" altLang="ja-JP" sz="3600" dirty="0"/>
              <a:t> </a:t>
            </a:r>
            <a:endParaRPr kumimoji="1" lang="ja-JP" altLang="en-US" sz="3600" dirty="0"/>
          </a:p>
        </p:txBody>
      </p:sp>
      <p:sp>
        <p:nvSpPr>
          <p:cNvPr id="5" name="角丸四角形 4"/>
          <p:cNvSpPr/>
          <p:nvPr/>
        </p:nvSpPr>
        <p:spPr>
          <a:xfrm>
            <a:off x="6466623" y="1480458"/>
            <a:ext cx="4085263" cy="5109028"/>
          </a:xfrm>
          <a:prstGeom prst="roundRect">
            <a:avLst>
              <a:gd name="adj" fmla="val 7676"/>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6" name="グループ化 5"/>
          <p:cNvGrpSpPr/>
          <p:nvPr/>
        </p:nvGrpSpPr>
        <p:grpSpPr>
          <a:xfrm>
            <a:off x="1483024" y="1903725"/>
            <a:ext cx="3251379" cy="1418442"/>
            <a:chOff x="101843" y="989330"/>
            <a:chExt cx="3251379" cy="1418442"/>
          </a:xfrm>
        </p:grpSpPr>
        <p:grpSp>
          <p:nvGrpSpPr>
            <p:cNvPr id="7" name="グループ化 6"/>
            <p:cNvGrpSpPr/>
            <p:nvPr/>
          </p:nvGrpSpPr>
          <p:grpSpPr>
            <a:xfrm>
              <a:off x="1802995" y="989330"/>
              <a:ext cx="1550227" cy="1418442"/>
              <a:chOff x="127342" y="1793838"/>
              <a:chExt cx="1550227" cy="1418442"/>
            </a:xfrm>
          </p:grpSpPr>
          <p:sp>
            <p:nvSpPr>
              <p:cNvPr id="9" name="フリーフォーム 8"/>
              <p:cNvSpPr/>
              <p:nvPr/>
            </p:nvSpPr>
            <p:spPr>
              <a:xfrm>
                <a:off x="127342" y="1793838"/>
                <a:ext cx="1532691" cy="1418442"/>
              </a:xfrm>
              <a:custGeom>
                <a:avLst/>
                <a:gdLst>
                  <a:gd name="connsiteX0" fmla="*/ 304829 w 1629977"/>
                  <a:gd name="connsiteY0" fmla="*/ 56447 h 1611574"/>
                  <a:gd name="connsiteX1" fmla="*/ 857279 w 1629977"/>
                  <a:gd name="connsiteY1" fmla="*/ 18347 h 1611574"/>
                  <a:gd name="connsiteX2" fmla="*/ 1489104 w 1629977"/>
                  <a:gd name="connsiteY2" fmla="*/ 310447 h 1611574"/>
                  <a:gd name="connsiteX3" fmla="*/ 1622454 w 1629977"/>
                  <a:gd name="connsiteY3" fmla="*/ 1015297 h 1611574"/>
                  <a:gd name="connsiteX4" fmla="*/ 1346229 w 1629977"/>
                  <a:gd name="connsiteY4" fmla="*/ 1482022 h 1611574"/>
                  <a:gd name="connsiteX5" fmla="*/ 835054 w 1629977"/>
                  <a:gd name="connsiteY5" fmla="*/ 1609022 h 1611574"/>
                  <a:gd name="connsiteX6" fmla="*/ 250854 w 1629977"/>
                  <a:gd name="connsiteY6" fmla="*/ 1399472 h 1611574"/>
                  <a:gd name="connsiteX7" fmla="*/ 288954 w 1629977"/>
                  <a:gd name="connsiteY7" fmla="*/ 777172 h 1611574"/>
                  <a:gd name="connsiteX8" fmla="*/ 29 w 1629977"/>
                  <a:gd name="connsiteY8" fmla="*/ 269172 h 1611574"/>
                  <a:gd name="connsiteX9" fmla="*/ 304829 w 1629977"/>
                  <a:gd name="connsiteY9" fmla="*/ 56447 h 1611574"/>
                  <a:gd name="connsiteX0" fmla="*/ 835054 w 1629977"/>
                  <a:gd name="connsiteY0" fmla="*/ 1609022 h 1678337"/>
                  <a:gd name="connsiteX1" fmla="*/ 250854 w 1629977"/>
                  <a:gd name="connsiteY1" fmla="*/ 1399472 h 1678337"/>
                  <a:gd name="connsiteX2" fmla="*/ 288954 w 1629977"/>
                  <a:gd name="connsiteY2" fmla="*/ 777172 h 1678337"/>
                  <a:gd name="connsiteX3" fmla="*/ 29 w 1629977"/>
                  <a:gd name="connsiteY3" fmla="*/ 269172 h 1678337"/>
                  <a:gd name="connsiteX4" fmla="*/ 304829 w 1629977"/>
                  <a:gd name="connsiteY4" fmla="*/ 56447 h 1678337"/>
                  <a:gd name="connsiteX5" fmla="*/ 857279 w 1629977"/>
                  <a:gd name="connsiteY5" fmla="*/ 18347 h 1678337"/>
                  <a:gd name="connsiteX6" fmla="*/ 1489104 w 1629977"/>
                  <a:gd name="connsiteY6" fmla="*/ 310447 h 1678337"/>
                  <a:gd name="connsiteX7" fmla="*/ 1622454 w 1629977"/>
                  <a:gd name="connsiteY7" fmla="*/ 1015297 h 1678337"/>
                  <a:gd name="connsiteX8" fmla="*/ 1346229 w 1629977"/>
                  <a:gd name="connsiteY8" fmla="*/ 1482022 h 1678337"/>
                  <a:gd name="connsiteX9" fmla="*/ 932298 w 1629977"/>
                  <a:gd name="connsiteY9" fmla="*/ 1678337 h 1678337"/>
                  <a:gd name="connsiteX0" fmla="*/ 835054 w 1629977"/>
                  <a:gd name="connsiteY0" fmla="*/ 1609022 h 1609022"/>
                  <a:gd name="connsiteX1" fmla="*/ 250854 w 1629977"/>
                  <a:gd name="connsiteY1" fmla="*/ 1399472 h 1609022"/>
                  <a:gd name="connsiteX2" fmla="*/ 288954 w 1629977"/>
                  <a:gd name="connsiteY2" fmla="*/ 777172 h 1609022"/>
                  <a:gd name="connsiteX3" fmla="*/ 29 w 1629977"/>
                  <a:gd name="connsiteY3" fmla="*/ 269172 h 1609022"/>
                  <a:gd name="connsiteX4" fmla="*/ 304829 w 1629977"/>
                  <a:gd name="connsiteY4" fmla="*/ 56447 h 1609022"/>
                  <a:gd name="connsiteX5" fmla="*/ 857279 w 1629977"/>
                  <a:gd name="connsiteY5" fmla="*/ 18347 h 1609022"/>
                  <a:gd name="connsiteX6" fmla="*/ 1489104 w 1629977"/>
                  <a:gd name="connsiteY6" fmla="*/ 310447 h 1609022"/>
                  <a:gd name="connsiteX7" fmla="*/ 1622454 w 1629977"/>
                  <a:gd name="connsiteY7" fmla="*/ 1015297 h 1609022"/>
                  <a:gd name="connsiteX8" fmla="*/ 1346229 w 1629977"/>
                  <a:gd name="connsiteY8" fmla="*/ 1482022 h 1609022"/>
                  <a:gd name="connsiteX9" fmla="*/ 901909 w 1629977"/>
                  <a:gd name="connsiteY9" fmla="*/ 1608541 h 1609022"/>
                  <a:gd name="connsiteX0" fmla="*/ 835054 w 1629977"/>
                  <a:gd name="connsiteY0" fmla="*/ 1609022 h 1609022"/>
                  <a:gd name="connsiteX1" fmla="*/ 250854 w 1629977"/>
                  <a:gd name="connsiteY1" fmla="*/ 1399472 h 1609022"/>
                  <a:gd name="connsiteX2" fmla="*/ 288954 w 1629977"/>
                  <a:gd name="connsiteY2" fmla="*/ 777172 h 1609022"/>
                  <a:gd name="connsiteX3" fmla="*/ 29 w 1629977"/>
                  <a:gd name="connsiteY3" fmla="*/ 269172 h 1609022"/>
                  <a:gd name="connsiteX4" fmla="*/ 304829 w 1629977"/>
                  <a:gd name="connsiteY4" fmla="*/ 56447 h 1609022"/>
                  <a:gd name="connsiteX5" fmla="*/ 857279 w 1629977"/>
                  <a:gd name="connsiteY5" fmla="*/ 18347 h 1609022"/>
                  <a:gd name="connsiteX6" fmla="*/ 1489104 w 1629977"/>
                  <a:gd name="connsiteY6" fmla="*/ 310447 h 1609022"/>
                  <a:gd name="connsiteX7" fmla="*/ 1622454 w 1629977"/>
                  <a:gd name="connsiteY7" fmla="*/ 1015297 h 1609022"/>
                  <a:gd name="connsiteX8" fmla="*/ 1346229 w 1629977"/>
                  <a:gd name="connsiteY8" fmla="*/ 1482022 h 1609022"/>
                  <a:gd name="connsiteX9" fmla="*/ 901909 w 1629977"/>
                  <a:gd name="connsiteY9" fmla="*/ 1608541 h 1609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29977" h="1609022">
                    <a:moveTo>
                      <a:pt x="835054" y="1609022"/>
                    </a:moveTo>
                    <a:cubicBezTo>
                      <a:pt x="652491" y="1595264"/>
                      <a:pt x="341871" y="1538114"/>
                      <a:pt x="250854" y="1399472"/>
                    </a:cubicBezTo>
                    <a:cubicBezTo>
                      <a:pt x="159837" y="1260830"/>
                      <a:pt x="330758" y="965555"/>
                      <a:pt x="288954" y="777172"/>
                    </a:cubicBezTo>
                    <a:cubicBezTo>
                      <a:pt x="247150" y="588789"/>
                      <a:pt x="-3146" y="391939"/>
                      <a:pt x="29" y="269172"/>
                    </a:cubicBezTo>
                    <a:cubicBezTo>
                      <a:pt x="3204" y="146405"/>
                      <a:pt x="161954" y="98251"/>
                      <a:pt x="304829" y="56447"/>
                    </a:cubicBezTo>
                    <a:cubicBezTo>
                      <a:pt x="447704" y="14643"/>
                      <a:pt x="659900" y="-23986"/>
                      <a:pt x="857279" y="18347"/>
                    </a:cubicBezTo>
                    <a:cubicBezTo>
                      <a:pt x="1054658" y="60680"/>
                      <a:pt x="1361575" y="144289"/>
                      <a:pt x="1489104" y="310447"/>
                    </a:cubicBezTo>
                    <a:cubicBezTo>
                      <a:pt x="1616633" y="476605"/>
                      <a:pt x="1646266" y="820035"/>
                      <a:pt x="1622454" y="1015297"/>
                    </a:cubicBezTo>
                    <a:cubicBezTo>
                      <a:pt x="1598642" y="1210559"/>
                      <a:pt x="1466320" y="1383148"/>
                      <a:pt x="1346229" y="1482022"/>
                    </a:cubicBezTo>
                    <a:cubicBezTo>
                      <a:pt x="1226138" y="1580896"/>
                      <a:pt x="1041253" y="1598713"/>
                      <a:pt x="901909" y="1608541"/>
                    </a:cubicBezTo>
                  </a:path>
                </a:pathLst>
              </a:custGeom>
              <a:noFill/>
              <a:ln w="60325">
                <a:solidFill>
                  <a:srgbClr val="0000FF"/>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テキスト ボックス 9"/>
              <p:cNvSpPr txBox="1"/>
              <p:nvPr/>
            </p:nvSpPr>
            <p:spPr>
              <a:xfrm>
                <a:off x="412363" y="2663832"/>
                <a:ext cx="678391" cy="400110"/>
              </a:xfrm>
              <a:prstGeom prst="rect">
                <a:avLst/>
              </a:prstGeom>
              <a:noFill/>
            </p:spPr>
            <p:txBody>
              <a:bodyPr wrap="none" rtlCol="0">
                <a:spAutoFit/>
              </a:bodyPr>
              <a:lstStyle/>
              <a:p>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s=0</a:t>
                </a: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テキスト ボックス 10"/>
              <p:cNvSpPr txBox="1"/>
              <p:nvPr/>
            </p:nvSpPr>
            <p:spPr>
              <a:xfrm>
                <a:off x="999178" y="2595663"/>
                <a:ext cx="678391" cy="400110"/>
              </a:xfrm>
              <a:prstGeom prst="rect">
                <a:avLst/>
              </a:prstGeom>
              <a:noFill/>
            </p:spPr>
            <p:txBody>
              <a:bodyPr wrap="none" rtlCol="0">
                <a:spAutoFit/>
              </a:bodyPr>
              <a:lstStyle/>
              <a:p>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s=1</a:t>
                </a: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2" name="直線コネクタ 11"/>
              <p:cNvCxnSpPr>
                <a:endCxn id="9" idx="0"/>
              </p:cNvCxnSpPr>
              <p:nvPr/>
            </p:nvCxnSpPr>
            <p:spPr>
              <a:xfrm>
                <a:off x="771152" y="2943823"/>
                <a:ext cx="141403" cy="268457"/>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3" name="直線コネクタ 12"/>
              <p:cNvCxnSpPr>
                <a:endCxn id="9" idx="9"/>
              </p:cNvCxnSpPr>
              <p:nvPr/>
            </p:nvCxnSpPr>
            <p:spPr>
              <a:xfrm flipH="1">
                <a:off x="975420" y="2877148"/>
                <a:ext cx="132282" cy="334708"/>
              </a:xfrm>
              <a:prstGeom prst="line">
                <a:avLst/>
              </a:prstGeom>
              <a:ln w="25400"/>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8" name="テキスト ボックス 7"/>
                <p:cNvSpPr txBox="1"/>
                <p:nvPr/>
              </p:nvSpPr>
              <p:spPr>
                <a:xfrm>
                  <a:off x="101843" y="1274853"/>
                  <a:ext cx="1897571" cy="110228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ja-JP" sz="2000" b="1">
                            <a:latin typeface="Cambria Math"/>
                          </a:rPr>
                          <m:t>𝐯</m:t>
                        </m:r>
                        <m:d>
                          <m:dPr>
                            <m:ctrlPr>
                              <a:rPr lang="en-US" altLang="ja-JP" sz="2000" i="1">
                                <a:latin typeface="Cambria Math" panose="02040503050406030204" pitchFamily="18" charset="0"/>
                              </a:rPr>
                            </m:ctrlPr>
                          </m:dPr>
                          <m:e>
                            <m:r>
                              <a:rPr lang="en-US" altLang="ja-JP" sz="2000" i="1">
                                <a:latin typeface="Cambria Math"/>
                              </a:rPr>
                              <m:t>𝑠</m:t>
                            </m:r>
                          </m:e>
                        </m:d>
                        <m:r>
                          <a:rPr lang="en-US" altLang="ja-JP" sz="2000" i="1">
                            <a:latin typeface="Cambria Math"/>
                          </a:rPr>
                          <m:t>=</m:t>
                        </m:r>
                        <m:d>
                          <m:dPr>
                            <m:ctrlPr>
                              <a:rPr lang="en-US" altLang="ja-JP" sz="2000" i="1">
                                <a:latin typeface="Cambria Math" panose="02040503050406030204" pitchFamily="18" charset="0"/>
                              </a:rPr>
                            </m:ctrlPr>
                          </m:dPr>
                          <m:e>
                            <m:m>
                              <m:mPr>
                                <m:mcs>
                                  <m:mc>
                                    <m:mcPr>
                                      <m:count m:val="1"/>
                                      <m:mcJc m:val="center"/>
                                    </m:mcPr>
                                  </m:mc>
                                </m:mcs>
                                <m:ctrlPr>
                                  <a:rPr lang="en-US" altLang="ja-JP" sz="2000" i="1">
                                    <a:latin typeface="Cambria Math" panose="02040503050406030204" pitchFamily="18" charset="0"/>
                                  </a:rPr>
                                </m:ctrlPr>
                              </m:mPr>
                              <m:mr>
                                <m:e>
                                  <m:r>
                                    <m:rPr>
                                      <m:brk m:alnAt="7"/>
                                    </m:rPr>
                                    <a:rPr lang="en-US" altLang="ja-JP" sz="2000" i="1">
                                      <a:latin typeface="Cambria Math"/>
                                    </a:rPr>
                                    <m:t>𝑥</m:t>
                                  </m:r>
                                  <m:r>
                                    <a:rPr lang="en-US" altLang="ja-JP" sz="2000" i="1">
                                      <a:latin typeface="Cambria Math"/>
                                    </a:rPr>
                                    <m:t>(</m:t>
                                  </m:r>
                                  <m:r>
                                    <a:rPr lang="en-US" altLang="ja-JP" sz="2000" i="1">
                                      <a:latin typeface="Cambria Math"/>
                                    </a:rPr>
                                    <m:t>𝑠</m:t>
                                  </m:r>
                                  <m:r>
                                    <a:rPr lang="en-US" altLang="ja-JP" sz="2000" i="1">
                                      <a:latin typeface="Cambria Math"/>
                                    </a:rPr>
                                    <m:t>)</m:t>
                                  </m:r>
                                </m:e>
                              </m:mr>
                              <m:mr>
                                <m:e>
                                  <m:r>
                                    <a:rPr lang="en-US" altLang="ja-JP" sz="2000" i="1">
                                      <a:latin typeface="Cambria Math"/>
                                    </a:rPr>
                                    <m:t>𝑦</m:t>
                                  </m:r>
                                  <m:r>
                                    <a:rPr lang="en-US" altLang="ja-JP" sz="2000" i="1">
                                      <a:latin typeface="Cambria Math"/>
                                    </a:rPr>
                                    <m:t>(</m:t>
                                  </m:r>
                                  <m:r>
                                    <a:rPr lang="en-US" altLang="ja-JP" sz="2000" i="1">
                                      <a:latin typeface="Cambria Math"/>
                                    </a:rPr>
                                    <m:t>𝑠</m:t>
                                  </m:r>
                                  <m:r>
                                    <a:rPr lang="en-US" altLang="ja-JP" sz="2000" i="1">
                                      <a:latin typeface="Cambria Math"/>
                                    </a:rPr>
                                    <m:t>)</m:t>
                                  </m:r>
                                </m:e>
                              </m:mr>
                            </m:m>
                          </m:e>
                        </m:d>
                      </m:oMath>
                    </m:oMathPara>
                  </a14:m>
                  <a:endParaRPr lang="en-US" altLang="ja-JP" sz="2000" i="1"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700" i="1" dirty="0">
                    <a:latin typeface="メイリオ" panose="020B0604030504040204" pitchFamily="50" charset="-128"/>
                    <a:ea typeface="メイリオ" panose="020B0604030504040204" pitchFamily="50" charset="-128"/>
                    <a:cs typeface="メイリオ" panose="020B0604030504040204" pitchFamily="50" charset="-128"/>
                  </a:endParaRPr>
                </a:p>
                <a:p>
                  <a:pPr/>
                  <a14:m>
                    <m:oMathPara xmlns:m="http://schemas.openxmlformats.org/officeDocument/2006/math">
                      <m:oMathParaPr>
                        <m:jc m:val="centerGroup"/>
                      </m:oMathParaPr>
                      <m:oMath xmlns:m="http://schemas.openxmlformats.org/officeDocument/2006/math">
                        <m:r>
                          <a:rPr lang="en-US" altLang="ja-JP" sz="2000">
                            <a:latin typeface="Cambria Math"/>
                          </a:rPr>
                          <m:t>  </m:t>
                        </m:r>
                        <m:r>
                          <a:rPr lang="en-US" altLang="ja-JP" sz="2000" i="1">
                            <a:latin typeface="Cambria Math"/>
                          </a:rPr>
                          <m:t>𝑠</m:t>
                        </m:r>
                        <m:r>
                          <a:rPr lang="en-US" altLang="ja-JP" sz="2000" i="1">
                            <a:latin typeface="Cambria Math"/>
                            <a:ea typeface="Cambria Math"/>
                          </a:rPr>
                          <m:t>∈[0,1]</m:t>
                        </m:r>
                      </m:oMath>
                    </m:oMathPara>
                  </a14:m>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a:off x="101843" y="1274853"/>
                  <a:ext cx="1897571" cy="1102289"/>
                </a:xfrm>
                <a:prstGeom prst="rect">
                  <a:avLst/>
                </a:prstGeom>
                <a:blipFill rotWithShape="0">
                  <a:blip r:embed="rId2"/>
                  <a:stretch>
                    <a:fillRect b="-3867"/>
                  </a:stretch>
                </a:blipFill>
              </p:spPr>
              <p:txBody>
                <a:bodyPr/>
                <a:lstStyle/>
                <a:p>
                  <a:r>
                    <a:rPr lang="ja-JP" altLang="en-US">
                      <a:noFill/>
                    </a:rPr>
                    <a:t> </a:t>
                  </a:r>
                </a:p>
              </p:txBody>
            </p:sp>
          </mc:Fallback>
        </mc:AlternateContent>
      </p:grpSp>
      <p:sp>
        <p:nvSpPr>
          <p:cNvPr id="14" name="右矢印 13"/>
          <p:cNvSpPr/>
          <p:nvPr/>
        </p:nvSpPr>
        <p:spPr>
          <a:xfrm>
            <a:off x="5152151" y="3592921"/>
            <a:ext cx="1187153" cy="944880"/>
          </a:xfrm>
          <a:prstGeom prst="rightArrow">
            <a:avLst>
              <a:gd name="adj1" fmla="val 60138"/>
              <a:gd name="adj2" fmla="val 5917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mc:AlternateContent xmlns:mc="http://schemas.openxmlformats.org/markup-compatibility/2006" xmlns:a14="http://schemas.microsoft.com/office/drawing/2010/main">
        <mc:Choice Requires="a14">
          <p:sp>
            <p:nvSpPr>
              <p:cNvPr id="15" name="正方形/長方形 14"/>
              <p:cNvSpPr/>
              <p:nvPr/>
            </p:nvSpPr>
            <p:spPr>
              <a:xfrm>
                <a:off x="1304449" y="3833404"/>
                <a:ext cx="2833020" cy="83792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sz="2000" i="1">
                              <a:solidFill>
                                <a:srgbClr val="FF0000"/>
                              </a:solidFill>
                              <a:latin typeface="Cambria Math" panose="02040503050406030204" pitchFamily="18" charset="0"/>
                            </a:rPr>
                          </m:ctrlPr>
                        </m:sSubPr>
                        <m:e>
                          <m:r>
                            <a:rPr lang="en-US" altLang="ja-JP" sz="2000" i="1">
                              <a:solidFill>
                                <a:srgbClr val="FF0000"/>
                              </a:solidFill>
                              <a:latin typeface="Cambria Math"/>
                            </a:rPr>
                            <m:t>𝐸</m:t>
                          </m:r>
                        </m:e>
                        <m:sub>
                          <m:r>
                            <a:rPr lang="en-US" altLang="ja-JP" sz="2000" i="1">
                              <a:solidFill>
                                <a:srgbClr val="FF0000"/>
                              </a:solidFill>
                              <a:latin typeface="Cambria Math"/>
                            </a:rPr>
                            <m:t>𝑙𝑒𝑛</m:t>
                          </m:r>
                        </m:sub>
                      </m:sSub>
                      <m:r>
                        <a:rPr lang="en-US" altLang="ja-JP" sz="2000" i="1">
                          <a:latin typeface="Cambria Math"/>
                        </a:rPr>
                        <m:t>= </m:t>
                      </m:r>
                      <m:nary>
                        <m:naryPr>
                          <m:ctrlPr>
                            <a:rPr lang="en-US" altLang="ja-JP" sz="2000" i="1">
                              <a:latin typeface="Cambria Math" panose="02040503050406030204" pitchFamily="18" charset="0"/>
                            </a:rPr>
                          </m:ctrlPr>
                        </m:naryPr>
                        <m:sub>
                          <m:r>
                            <m:rPr>
                              <m:brk m:alnAt="23"/>
                            </m:rPr>
                            <a:rPr lang="en-US" altLang="ja-JP" sz="2000" i="1">
                              <a:latin typeface="Cambria Math"/>
                            </a:rPr>
                            <m:t>0</m:t>
                          </m:r>
                        </m:sub>
                        <m:sup>
                          <m:r>
                            <a:rPr lang="en-US" altLang="ja-JP" sz="2000" i="1">
                              <a:latin typeface="Cambria Math"/>
                            </a:rPr>
                            <m:t>1</m:t>
                          </m:r>
                        </m:sup>
                        <m:e>
                          <m:sSup>
                            <m:sSupPr>
                              <m:ctrlPr>
                                <a:rPr lang="en-US" altLang="ja-JP" sz="2000" i="1">
                                  <a:latin typeface="Cambria Math" panose="02040503050406030204" pitchFamily="18" charset="0"/>
                                </a:rPr>
                              </m:ctrlPr>
                            </m:sSupPr>
                            <m:e>
                              <m:d>
                                <m:dPr>
                                  <m:begChr m:val="‖"/>
                                  <m:endChr m:val="‖"/>
                                  <m:ctrlPr>
                                    <a:rPr lang="en-US" altLang="ja-JP" sz="2000" i="1">
                                      <a:latin typeface="Cambria Math" panose="02040503050406030204" pitchFamily="18" charset="0"/>
                                    </a:rPr>
                                  </m:ctrlPr>
                                </m:dPr>
                                <m:e>
                                  <m:f>
                                    <m:fPr>
                                      <m:ctrlPr>
                                        <a:rPr lang="en-US" altLang="ja-JP" sz="2000" i="1">
                                          <a:latin typeface="Cambria Math" panose="02040503050406030204" pitchFamily="18" charset="0"/>
                                        </a:rPr>
                                      </m:ctrlPr>
                                    </m:fPr>
                                    <m:num>
                                      <m:r>
                                        <a:rPr lang="en-US" altLang="ja-JP" sz="2000" i="1">
                                          <a:latin typeface="Cambria Math"/>
                                        </a:rPr>
                                        <m:t>𝑑</m:t>
                                      </m:r>
                                      <m:r>
                                        <a:rPr lang="en-US" altLang="ja-JP" sz="2000" b="1">
                                          <a:latin typeface="Cambria Math"/>
                                        </a:rPr>
                                        <m:t>𝐯</m:t>
                                      </m:r>
                                      <m:r>
                                        <a:rPr lang="en-US" altLang="ja-JP" sz="2000" b="1">
                                          <a:latin typeface="Cambria Math"/>
                                        </a:rPr>
                                        <m:t>(</m:t>
                                      </m:r>
                                      <m:r>
                                        <a:rPr lang="en-US" altLang="ja-JP" sz="2000" b="1">
                                          <a:latin typeface="Cambria Math"/>
                                        </a:rPr>
                                        <m:t>𝐬</m:t>
                                      </m:r>
                                      <m:r>
                                        <a:rPr lang="en-US" altLang="ja-JP" sz="2000" b="1">
                                          <a:latin typeface="Cambria Math"/>
                                        </a:rPr>
                                        <m:t>)</m:t>
                                      </m:r>
                                    </m:num>
                                    <m:den>
                                      <m:r>
                                        <a:rPr lang="en-US" altLang="ja-JP" sz="2000" i="1">
                                          <a:latin typeface="Cambria Math"/>
                                        </a:rPr>
                                        <m:t>𝑑𝑠</m:t>
                                      </m:r>
                                    </m:den>
                                  </m:f>
                                </m:e>
                              </m:d>
                            </m:e>
                            <m:sup>
                              <m:r>
                                <a:rPr lang="en-US" altLang="ja-JP" sz="2000" i="1">
                                  <a:latin typeface="Cambria Math"/>
                                </a:rPr>
                                <m:t>2</m:t>
                              </m:r>
                            </m:sup>
                          </m:sSup>
                          <m:r>
                            <a:rPr lang="en-US" altLang="ja-JP" sz="2000" i="1">
                              <a:latin typeface="Cambria Math"/>
                            </a:rPr>
                            <m:t>𝑑𝑠</m:t>
                          </m:r>
                        </m:e>
                      </m:nary>
                    </m:oMath>
                  </m:oMathPara>
                </a14:m>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15" name="正方形/長方形 14"/>
              <p:cNvSpPr>
                <a:spLocks noRot="1" noChangeAspect="1" noMove="1" noResize="1" noEditPoints="1" noAdjustHandles="1" noChangeArrowheads="1" noChangeShapeType="1" noTextEdit="1"/>
              </p:cNvSpPr>
              <p:nvPr/>
            </p:nvSpPr>
            <p:spPr>
              <a:xfrm>
                <a:off x="1304449" y="3833404"/>
                <a:ext cx="2833020" cy="837922"/>
              </a:xfrm>
              <a:prstGeom prst="rect">
                <a:avLst/>
              </a:prstGeom>
              <a:blipFill rotWithShape="0">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6" name="正方形/長方形 15"/>
              <p:cNvSpPr/>
              <p:nvPr/>
            </p:nvSpPr>
            <p:spPr>
              <a:xfrm>
                <a:off x="1169973" y="4749218"/>
                <a:ext cx="3095399" cy="84741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sz="2000" i="1">
                              <a:solidFill>
                                <a:srgbClr val="00B050"/>
                              </a:solidFill>
                              <a:latin typeface="Cambria Math" panose="02040503050406030204" pitchFamily="18" charset="0"/>
                            </a:rPr>
                          </m:ctrlPr>
                        </m:sSubPr>
                        <m:e>
                          <m:r>
                            <a:rPr lang="en-US" altLang="ja-JP" sz="2000" i="1">
                              <a:solidFill>
                                <a:srgbClr val="00B050"/>
                              </a:solidFill>
                              <a:latin typeface="Cambria Math"/>
                            </a:rPr>
                            <m:t>𝐸</m:t>
                          </m:r>
                        </m:e>
                        <m:sub>
                          <m:r>
                            <a:rPr lang="en-US" altLang="ja-JP" sz="2000" i="1">
                              <a:solidFill>
                                <a:srgbClr val="00B050"/>
                              </a:solidFill>
                              <a:latin typeface="Cambria Math"/>
                            </a:rPr>
                            <m:t>𝑐𝑢𝑟𝑣</m:t>
                          </m:r>
                        </m:sub>
                      </m:sSub>
                      <m:r>
                        <a:rPr lang="en-US" altLang="ja-JP" sz="2000" i="1">
                          <a:latin typeface="Cambria Math"/>
                        </a:rPr>
                        <m:t>= </m:t>
                      </m:r>
                      <m:nary>
                        <m:naryPr>
                          <m:ctrlPr>
                            <a:rPr lang="en-US" altLang="ja-JP" sz="2000" i="1">
                              <a:latin typeface="Cambria Math" panose="02040503050406030204" pitchFamily="18" charset="0"/>
                            </a:rPr>
                          </m:ctrlPr>
                        </m:naryPr>
                        <m:sub>
                          <m:r>
                            <m:rPr>
                              <m:brk m:alnAt="23"/>
                            </m:rPr>
                            <a:rPr lang="en-US" altLang="ja-JP" sz="2000" i="1">
                              <a:latin typeface="Cambria Math"/>
                            </a:rPr>
                            <m:t>0</m:t>
                          </m:r>
                        </m:sub>
                        <m:sup>
                          <m:r>
                            <a:rPr lang="en-US" altLang="ja-JP" sz="2000" i="1">
                              <a:latin typeface="Cambria Math"/>
                            </a:rPr>
                            <m:t>1</m:t>
                          </m:r>
                        </m:sup>
                        <m:e>
                          <m:sSup>
                            <m:sSupPr>
                              <m:ctrlPr>
                                <a:rPr lang="en-US" altLang="ja-JP" sz="2000" i="1">
                                  <a:latin typeface="Cambria Math" panose="02040503050406030204" pitchFamily="18" charset="0"/>
                                </a:rPr>
                              </m:ctrlPr>
                            </m:sSupPr>
                            <m:e>
                              <m:d>
                                <m:dPr>
                                  <m:begChr m:val="‖"/>
                                  <m:endChr m:val="‖"/>
                                  <m:ctrlPr>
                                    <a:rPr lang="en-US" altLang="ja-JP" sz="2000" i="1">
                                      <a:latin typeface="Cambria Math" panose="02040503050406030204" pitchFamily="18" charset="0"/>
                                    </a:rPr>
                                  </m:ctrlPr>
                                </m:dPr>
                                <m:e>
                                  <m:f>
                                    <m:fPr>
                                      <m:ctrlPr>
                                        <a:rPr lang="en-US" altLang="ja-JP" sz="2000" i="1">
                                          <a:latin typeface="Cambria Math" panose="02040503050406030204" pitchFamily="18" charset="0"/>
                                        </a:rPr>
                                      </m:ctrlPr>
                                    </m:fPr>
                                    <m:num>
                                      <m:sSup>
                                        <m:sSupPr>
                                          <m:ctrlPr>
                                            <a:rPr lang="en-US" altLang="ja-JP" sz="2000" i="1">
                                              <a:latin typeface="Cambria Math" panose="02040503050406030204" pitchFamily="18" charset="0"/>
                                            </a:rPr>
                                          </m:ctrlPr>
                                        </m:sSupPr>
                                        <m:e>
                                          <m:r>
                                            <a:rPr lang="en-US" altLang="ja-JP" sz="2000" i="1">
                                              <a:latin typeface="Cambria Math"/>
                                            </a:rPr>
                                            <m:t>𝑑</m:t>
                                          </m:r>
                                        </m:e>
                                        <m:sup>
                                          <m:r>
                                            <a:rPr lang="en-US" altLang="ja-JP" sz="2000" i="1">
                                              <a:latin typeface="Cambria Math"/>
                                            </a:rPr>
                                            <m:t>2</m:t>
                                          </m:r>
                                        </m:sup>
                                      </m:sSup>
                                      <m:r>
                                        <a:rPr lang="en-US" altLang="ja-JP" sz="2000" b="1">
                                          <a:latin typeface="Cambria Math"/>
                                        </a:rPr>
                                        <m:t>𝐯</m:t>
                                      </m:r>
                                      <m:r>
                                        <a:rPr lang="en-US" altLang="ja-JP" sz="2000" b="1">
                                          <a:latin typeface="Cambria Math"/>
                                        </a:rPr>
                                        <m:t>(</m:t>
                                      </m:r>
                                      <m:r>
                                        <a:rPr lang="en-US" altLang="ja-JP" sz="2000" b="1">
                                          <a:latin typeface="Cambria Math"/>
                                        </a:rPr>
                                        <m:t>𝐬</m:t>
                                      </m:r>
                                      <m:r>
                                        <a:rPr lang="en-US" altLang="ja-JP" sz="2000" b="1">
                                          <a:latin typeface="Cambria Math"/>
                                        </a:rPr>
                                        <m:t>)</m:t>
                                      </m:r>
                                    </m:num>
                                    <m:den>
                                      <m:sSup>
                                        <m:sSupPr>
                                          <m:ctrlPr>
                                            <a:rPr lang="en-US" altLang="ja-JP" sz="2000" b="1" i="1">
                                              <a:latin typeface="Cambria Math" panose="02040503050406030204" pitchFamily="18" charset="0"/>
                                            </a:rPr>
                                          </m:ctrlPr>
                                        </m:sSupPr>
                                        <m:e>
                                          <m:r>
                                            <a:rPr lang="en-US" altLang="ja-JP" sz="2000" i="1">
                                              <a:latin typeface="Cambria Math"/>
                                            </a:rPr>
                                            <m:t>𝑑𝑠</m:t>
                                          </m:r>
                                        </m:e>
                                        <m:sup>
                                          <m:r>
                                            <a:rPr lang="en-US" altLang="ja-JP" sz="2000" i="1">
                                              <a:latin typeface="Cambria Math"/>
                                            </a:rPr>
                                            <m:t>2</m:t>
                                          </m:r>
                                        </m:sup>
                                      </m:sSup>
                                    </m:den>
                                  </m:f>
                                </m:e>
                              </m:d>
                            </m:e>
                            <m:sup>
                              <m:r>
                                <a:rPr lang="en-US" altLang="ja-JP" sz="2000" i="1">
                                  <a:latin typeface="Cambria Math"/>
                                </a:rPr>
                                <m:t>2</m:t>
                              </m:r>
                            </m:sup>
                          </m:sSup>
                          <m:r>
                            <a:rPr lang="en-US" altLang="ja-JP" sz="2000" i="1">
                              <a:latin typeface="Cambria Math"/>
                            </a:rPr>
                            <m:t>𝑑𝑠</m:t>
                          </m:r>
                        </m:e>
                      </m:nary>
                    </m:oMath>
                  </m:oMathPara>
                </a14:m>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16" name="正方形/長方形 15"/>
              <p:cNvSpPr>
                <a:spLocks noRot="1" noChangeAspect="1" noMove="1" noResize="1" noEditPoints="1" noAdjustHandles="1" noChangeArrowheads="1" noChangeShapeType="1" noTextEdit="1"/>
              </p:cNvSpPr>
              <p:nvPr/>
            </p:nvSpPr>
            <p:spPr>
              <a:xfrm>
                <a:off x="1169973" y="4749218"/>
                <a:ext cx="3095399" cy="847411"/>
              </a:xfrm>
              <a:prstGeom prst="rect">
                <a:avLst/>
              </a:prstGeom>
              <a:blipFill rotWithShape="0">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7" name="正方形/長方形 16"/>
              <p:cNvSpPr/>
              <p:nvPr/>
            </p:nvSpPr>
            <p:spPr>
              <a:xfrm>
                <a:off x="1244385" y="5661480"/>
                <a:ext cx="3788858" cy="78374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sz="2000" i="1">
                              <a:solidFill>
                                <a:srgbClr val="0000FF"/>
                              </a:solidFill>
                              <a:latin typeface="Cambria Math" panose="02040503050406030204" pitchFamily="18" charset="0"/>
                            </a:rPr>
                          </m:ctrlPr>
                        </m:sSubPr>
                        <m:e>
                          <m:r>
                            <a:rPr lang="en-US" altLang="ja-JP" sz="2000" i="1">
                              <a:solidFill>
                                <a:srgbClr val="0000FF"/>
                              </a:solidFill>
                              <a:latin typeface="Cambria Math"/>
                            </a:rPr>
                            <m:t>𝐸</m:t>
                          </m:r>
                        </m:e>
                        <m:sub>
                          <m:r>
                            <a:rPr lang="en-US" altLang="ja-JP" sz="2000" i="1">
                              <a:solidFill>
                                <a:srgbClr val="0000FF"/>
                              </a:solidFill>
                              <a:latin typeface="Cambria Math"/>
                            </a:rPr>
                            <m:t>𝑖𝑚𝑔</m:t>
                          </m:r>
                        </m:sub>
                      </m:sSub>
                      <m:r>
                        <a:rPr lang="en-US" altLang="ja-JP" sz="2000" i="1">
                          <a:latin typeface="Cambria Math"/>
                        </a:rPr>
                        <m:t>=−</m:t>
                      </m:r>
                      <m:nary>
                        <m:naryPr>
                          <m:ctrlPr>
                            <a:rPr lang="en-US" altLang="ja-JP" sz="2000" i="1">
                              <a:latin typeface="Cambria Math" panose="02040503050406030204" pitchFamily="18" charset="0"/>
                            </a:rPr>
                          </m:ctrlPr>
                        </m:naryPr>
                        <m:sub>
                          <m:r>
                            <m:rPr>
                              <m:brk m:alnAt="23"/>
                            </m:rPr>
                            <a:rPr lang="en-US" altLang="ja-JP" sz="2000" i="1">
                              <a:latin typeface="Cambria Math"/>
                            </a:rPr>
                            <m:t>0</m:t>
                          </m:r>
                        </m:sub>
                        <m:sup>
                          <m:r>
                            <a:rPr lang="en-US" altLang="ja-JP" sz="2000" i="1">
                              <a:latin typeface="Cambria Math"/>
                            </a:rPr>
                            <m:t>1</m:t>
                          </m:r>
                        </m:sup>
                        <m:e>
                          <m:d>
                            <m:dPr>
                              <m:begChr m:val="‖"/>
                              <m:endChr m:val="‖"/>
                              <m:ctrlPr>
                                <a:rPr lang="en-US" altLang="ja-JP" sz="2000" i="1">
                                  <a:latin typeface="Cambria Math" panose="02040503050406030204" pitchFamily="18" charset="0"/>
                                </a:rPr>
                              </m:ctrlPr>
                            </m:dPr>
                            <m:e>
                              <m:r>
                                <a:rPr lang="en-US" altLang="ja-JP" sz="2000" i="1">
                                  <a:latin typeface="Cambria Math"/>
                                  <a:ea typeface="Cambria Math"/>
                                </a:rPr>
                                <m:t>𝛻</m:t>
                              </m:r>
                              <m:r>
                                <a:rPr lang="en-US" altLang="ja-JP" sz="2000" i="1">
                                  <a:latin typeface="Cambria Math"/>
                                  <a:ea typeface="Cambria Math"/>
                                </a:rPr>
                                <m:t>(</m:t>
                              </m:r>
                              <m:r>
                                <a:rPr lang="en-US" altLang="ja-JP" sz="2000" i="1">
                                  <a:latin typeface="Cambria Math"/>
                                  <a:ea typeface="Cambria Math"/>
                                </a:rPr>
                                <m:t>𝐺</m:t>
                              </m:r>
                              <m:r>
                                <a:rPr lang="en-US" altLang="ja-JP" sz="2000" i="1">
                                  <a:latin typeface="Cambria Math"/>
                                  <a:ea typeface="Cambria Math"/>
                                </a:rPr>
                                <m:t>⨂</m:t>
                              </m:r>
                              <m:r>
                                <a:rPr lang="en-US" altLang="ja-JP" sz="2000" i="1">
                                  <a:latin typeface="Cambria Math"/>
                                  <a:ea typeface="Cambria Math"/>
                                </a:rPr>
                                <m:t>𝐼</m:t>
                              </m:r>
                              <m:r>
                                <a:rPr lang="en-US" altLang="ja-JP" sz="2000" i="1">
                                  <a:latin typeface="Cambria Math"/>
                                  <a:ea typeface="Cambria Math"/>
                                </a:rPr>
                                <m:t>(</m:t>
                              </m:r>
                              <m:r>
                                <a:rPr lang="en-US" altLang="ja-JP" sz="2000" b="1" i="1">
                                  <a:latin typeface="Cambria Math"/>
                                  <a:ea typeface="Cambria Math"/>
                                </a:rPr>
                                <m:t>𝐯</m:t>
                              </m:r>
                              <m:r>
                                <a:rPr lang="en-US" altLang="ja-JP" sz="2000" i="1">
                                  <a:latin typeface="Cambria Math"/>
                                  <a:ea typeface="Cambria Math"/>
                                </a:rPr>
                                <m:t>(</m:t>
                              </m:r>
                              <m:r>
                                <a:rPr lang="en-US" altLang="ja-JP" sz="2000" i="1">
                                  <a:latin typeface="Cambria Math"/>
                                  <a:ea typeface="Cambria Math"/>
                                </a:rPr>
                                <m:t>𝑠</m:t>
                              </m:r>
                              <m:r>
                                <a:rPr lang="en-US" altLang="ja-JP" sz="2000" i="1">
                                  <a:latin typeface="Cambria Math"/>
                                  <a:ea typeface="Cambria Math"/>
                                </a:rPr>
                                <m:t>)))</m:t>
                              </m:r>
                            </m:e>
                          </m:d>
                          <m:r>
                            <a:rPr lang="en-US" altLang="ja-JP" sz="2000" i="1">
                              <a:latin typeface="Cambria Math"/>
                            </a:rPr>
                            <m:t>𝑑𝑠</m:t>
                          </m:r>
                        </m:e>
                      </m:nary>
                    </m:oMath>
                  </m:oMathPara>
                </a14:m>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17" name="正方形/長方形 16"/>
              <p:cNvSpPr>
                <a:spLocks noRot="1" noChangeAspect="1" noMove="1" noResize="1" noEditPoints="1" noAdjustHandles="1" noChangeArrowheads="1" noChangeShapeType="1" noTextEdit="1"/>
              </p:cNvSpPr>
              <p:nvPr/>
            </p:nvSpPr>
            <p:spPr>
              <a:xfrm>
                <a:off x="1244385" y="5661480"/>
                <a:ext cx="3788858" cy="783741"/>
              </a:xfrm>
              <a:prstGeom prst="rect">
                <a:avLst/>
              </a:prstGeom>
              <a:blipFill rotWithShape="0">
                <a:blip r:embed="rId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8" name="正方形/長方形 17"/>
              <p:cNvSpPr/>
              <p:nvPr/>
            </p:nvSpPr>
            <p:spPr>
              <a:xfrm>
                <a:off x="6816944" y="3749040"/>
                <a:ext cx="2694135" cy="9578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sz="2000" i="1">
                              <a:solidFill>
                                <a:srgbClr val="FF0000"/>
                              </a:solidFill>
                              <a:latin typeface="Cambria Math" panose="02040503050406030204" pitchFamily="18" charset="0"/>
                            </a:rPr>
                          </m:ctrlPr>
                        </m:sSubPr>
                        <m:e>
                          <m:r>
                            <a:rPr lang="en-US" altLang="ja-JP" sz="2000" i="1">
                              <a:solidFill>
                                <a:srgbClr val="FF0000"/>
                              </a:solidFill>
                              <a:latin typeface="Cambria Math"/>
                            </a:rPr>
                            <m:t>𝐸</m:t>
                          </m:r>
                        </m:e>
                        <m:sub>
                          <m:r>
                            <a:rPr lang="en-US" altLang="ja-JP" sz="2000" i="1">
                              <a:solidFill>
                                <a:srgbClr val="FF0000"/>
                              </a:solidFill>
                              <a:latin typeface="Cambria Math"/>
                            </a:rPr>
                            <m:t>𝑙𝑒𝑛</m:t>
                          </m:r>
                        </m:sub>
                      </m:sSub>
                      <m:r>
                        <a:rPr lang="en-US" altLang="ja-JP" sz="2000" i="1">
                          <a:latin typeface="Cambria Math"/>
                          <a:ea typeface="Cambria Math"/>
                        </a:rPr>
                        <m:t>≃</m:t>
                      </m:r>
                      <m:nary>
                        <m:naryPr>
                          <m:chr m:val="∑"/>
                          <m:ctrlPr>
                            <a:rPr lang="en-US" altLang="ja-JP" sz="2000" i="1">
                              <a:latin typeface="Cambria Math" panose="02040503050406030204" pitchFamily="18" charset="0"/>
                            </a:rPr>
                          </m:ctrlPr>
                        </m:naryPr>
                        <m:sub>
                          <m:r>
                            <m:rPr>
                              <m:brk m:alnAt="23"/>
                            </m:rPr>
                            <a:rPr lang="en-US" altLang="ja-JP" sz="2000" i="1">
                              <a:latin typeface="Cambria Math"/>
                            </a:rPr>
                            <m:t>𝑖</m:t>
                          </m:r>
                          <m:r>
                            <a:rPr lang="en-US" altLang="ja-JP" sz="2000" i="1">
                              <a:latin typeface="Cambria Math"/>
                            </a:rPr>
                            <m:t>=1</m:t>
                          </m:r>
                        </m:sub>
                        <m:sup>
                          <m:r>
                            <a:rPr lang="en-US" altLang="ja-JP" sz="2000" i="1">
                              <a:latin typeface="Cambria Math"/>
                            </a:rPr>
                            <m:t>𝑁</m:t>
                          </m:r>
                        </m:sup>
                        <m:e>
                          <m:sSup>
                            <m:sSupPr>
                              <m:ctrlPr>
                                <a:rPr lang="en-US" altLang="ja-JP" sz="2000" i="1">
                                  <a:latin typeface="Cambria Math" panose="02040503050406030204" pitchFamily="18" charset="0"/>
                                </a:rPr>
                              </m:ctrlPr>
                            </m:sSupPr>
                            <m:e>
                              <m:r>
                                <a:rPr lang="en-US" altLang="ja-JP" sz="2000" i="1">
                                  <a:latin typeface="Cambria Math"/>
                                </a:rPr>
                                <m:t>(</m:t>
                              </m:r>
                              <m:sSub>
                                <m:sSubPr>
                                  <m:ctrlPr>
                                    <a:rPr lang="en-US" altLang="ja-JP" sz="2000" i="1">
                                      <a:latin typeface="Cambria Math" panose="02040503050406030204" pitchFamily="18" charset="0"/>
                                    </a:rPr>
                                  </m:ctrlPr>
                                </m:sSubPr>
                                <m:e>
                                  <m:r>
                                    <a:rPr lang="en-US" altLang="ja-JP" sz="2000" b="1">
                                      <a:latin typeface="Cambria Math"/>
                                    </a:rPr>
                                    <m:t>𝐯</m:t>
                                  </m:r>
                                </m:e>
                                <m:sub>
                                  <m:r>
                                    <a:rPr lang="en-US" altLang="ja-JP" sz="2000" i="1">
                                      <a:latin typeface="Cambria Math"/>
                                    </a:rPr>
                                    <m:t>𝑖</m:t>
                                  </m:r>
                                </m:sub>
                              </m:sSub>
                              <m:r>
                                <a:rPr lang="en-US" altLang="ja-JP" sz="2000" i="1">
                                  <a:latin typeface="Cambria Math"/>
                                </a:rPr>
                                <m:t>−</m:t>
                              </m:r>
                              <m:sSub>
                                <m:sSubPr>
                                  <m:ctrlPr>
                                    <a:rPr lang="en-US" altLang="ja-JP" sz="2000" i="1">
                                      <a:latin typeface="Cambria Math" panose="02040503050406030204" pitchFamily="18" charset="0"/>
                                    </a:rPr>
                                  </m:ctrlPr>
                                </m:sSubPr>
                                <m:e>
                                  <m:r>
                                    <a:rPr lang="en-US" altLang="ja-JP" sz="2000" b="1">
                                      <a:latin typeface="Cambria Math"/>
                                    </a:rPr>
                                    <m:t>𝐯</m:t>
                                  </m:r>
                                </m:e>
                                <m:sub>
                                  <m:r>
                                    <a:rPr lang="en-US" altLang="ja-JP" sz="2000" i="1">
                                      <a:latin typeface="Cambria Math"/>
                                    </a:rPr>
                                    <m:t>𝑖</m:t>
                                  </m:r>
                                  <m:r>
                                    <a:rPr lang="en-US" altLang="ja-JP" sz="2000" i="1">
                                      <a:latin typeface="Cambria Math"/>
                                    </a:rPr>
                                    <m:t>−1</m:t>
                                  </m:r>
                                </m:sub>
                              </m:sSub>
                              <m:r>
                                <a:rPr lang="en-US" altLang="ja-JP" sz="2000" i="1">
                                  <a:latin typeface="Cambria Math"/>
                                </a:rPr>
                                <m:t>)</m:t>
                              </m:r>
                            </m:e>
                            <m:sup>
                              <m:r>
                                <a:rPr lang="en-US" altLang="ja-JP" sz="2000" i="1">
                                  <a:latin typeface="Cambria Math"/>
                                </a:rPr>
                                <m:t>2</m:t>
                              </m:r>
                            </m:sup>
                          </m:sSup>
                        </m:e>
                      </m:nary>
                    </m:oMath>
                  </m:oMathPara>
                </a14:m>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18" name="正方形/長方形 17"/>
              <p:cNvSpPr>
                <a:spLocks noRot="1" noChangeAspect="1" noMove="1" noResize="1" noEditPoints="1" noAdjustHandles="1" noChangeArrowheads="1" noChangeShapeType="1" noTextEdit="1"/>
              </p:cNvSpPr>
              <p:nvPr/>
            </p:nvSpPr>
            <p:spPr>
              <a:xfrm>
                <a:off x="6816944" y="3749040"/>
                <a:ext cx="2694135" cy="957826"/>
              </a:xfrm>
              <a:prstGeom prst="rect">
                <a:avLst/>
              </a:prstGeom>
              <a:blipFill rotWithShape="0">
                <a:blip r:embed="rId6"/>
                <a:stretch>
                  <a:fillRect/>
                </a:stretch>
              </a:blipFill>
            </p:spPr>
            <p:txBody>
              <a:bodyPr/>
              <a:lstStyle/>
              <a:p>
                <a:r>
                  <a:rPr lang="ja-JP" altLang="en-US">
                    <a:noFill/>
                  </a:rPr>
                  <a:t> </a:t>
                </a:r>
              </a:p>
            </p:txBody>
          </p:sp>
        </mc:Fallback>
      </mc:AlternateContent>
      <p:grpSp>
        <p:nvGrpSpPr>
          <p:cNvPr id="19" name="グループ化 18"/>
          <p:cNvGrpSpPr/>
          <p:nvPr/>
        </p:nvGrpSpPr>
        <p:grpSpPr>
          <a:xfrm>
            <a:off x="7252947" y="1549073"/>
            <a:ext cx="3317653" cy="1820034"/>
            <a:chOff x="5697596" y="649192"/>
            <a:chExt cx="3317653" cy="1820034"/>
          </a:xfrm>
        </p:grpSpPr>
        <p:grpSp>
          <p:nvGrpSpPr>
            <p:cNvPr id="20" name="グループ化 19"/>
            <p:cNvGrpSpPr/>
            <p:nvPr/>
          </p:nvGrpSpPr>
          <p:grpSpPr>
            <a:xfrm>
              <a:off x="5697596" y="943699"/>
              <a:ext cx="3317653" cy="1525527"/>
              <a:chOff x="5164196" y="943699"/>
              <a:chExt cx="3317653" cy="1525527"/>
            </a:xfrm>
          </p:grpSpPr>
          <p:grpSp>
            <p:nvGrpSpPr>
              <p:cNvPr id="24" name="グループ化 23"/>
              <p:cNvGrpSpPr/>
              <p:nvPr/>
            </p:nvGrpSpPr>
            <p:grpSpPr>
              <a:xfrm>
                <a:off x="5164196" y="943699"/>
                <a:ext cx="1573152" cy="1525527"/>
                <a:chOff x="5437246" y="943699"/>
                <a:chExt cx="1573152" cy="1525527"/>
              </a:xfrm>
            </p:grpSpPr>
            <p:sp>
              <p:nvSpPr>
                <p:cNvPr id="26" name="フリーフォーム 25"/>
                <p:cNvSpPr/>
                <p:nvPr/>
              </p:nvSpPr>
              <p:spPr>
                <a:xfrm>
                  <a:off x="5506991" y="1000125"/>
                  <a:ext cx="1440656" cy="1412081"/>
                </a:xfrm>
                <a:custGeom>
                  <a:avLst/>
                  <a:gdLst>
                    <a:gd name="connsiteX0" fmla="*/ 704850 w 1440656"/>
                    <a:gd name="connsiteY0" fmla="*/ 1412081 h 1412081"/>
                    <a:gd name="connsiteX1" fmla="*/ 204787 w 1440656"/>
                    <a:gd name="connsiteY1" fmla="*/ 1264444 h 1412081"/>
                    <a:gd name="connsiteX2" fmla="*/ 202406 w 1440656"/>
                    <a:gd name="connsiteY2" fmla="*/ 773906 h 1412081"/>
                    <a:gd name="connsiteX3" fmla="*/ 0 w 1440656"/>
                    <a:gd name="connsiteY3" fmla="*/ 354806 h 1412081"/>
                    <a:gd name="connsiteX4" fmla="*/ 169069 w 1440656"/>
                    <a:gd name="connsiteY4" fmla="*/ 47625 h 1412081"/>
                    <a:gd name="connsiteX5" fmla="*/ 666750 w 1440656"/>
                    <a:gd name="connsiteY5" fmla="*/ 0 h 1412081"/>
                    <a:gd name="connsiteX6" fmla="*/ 1143000 w 1440656"/>
                    <a:gd name="connsiteY6" fmla="*/ 140494 h 1412081"/>
                    <a:gd name="connsiteX7" fmla="*/ 1440656 w 1440656"/>
                    <a:gd name="connsiteY7" fmla="*/ 554831 h 1412081"/>
                    <a:gd name="connsiteX8" fmla="*/ 1433512 w 1440656"/>
                    <a:gd name="connsiteY8" fmla="*/ 959644 h 1412081"/>
                    <a:gd name="connsiteX9" fmla="*/ 1202531 w 1440656"/>
                    <a:gd name="connsiteY9" fmla="*/ 1290638 h 1412081"/>
                    <a:gd name="connsiteX10" fmla="*/ 790575 w 1440656"/>
                    <a:gd name="connsiteY10" fmla="*/ 1409700 h 1412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0656" h="1412081">
                      <a:moveTo>
                        <a:pt x="704850" y="1412081"/>
                      </a:moveTo>
                      <a:lnTo>
                        <a:pt x="204787" y="1264444"/>
                      </a:lnTo>
                      <a:cubicBezTo>
                        <a:pt x="203993" y="1100931"/>
                        <a:pt x="203200" y="937419"/>
                        <a:pt x="202406" y="773906"/>
                      </a:cubicBezTo>
                      <a:lnTo>
                        <a:pt x="0" y="354806"/>
                      </a:lnTo>
                      <a:lnTo>
                        <a:pt x="169069" y="47625"/>
                      </a:lnTo>
                      <a:lnTo>
                        <a:pt x="666750" y="0"/>
                      </a:lnTo>
                      <a:lnTo>
                        <a:pt x="1143000" y="140494"/>
                      </a:lnTo>
                      <a:lnTo>
                        <a:pt x="1440656" y="554831"/>
                      </a:lnTo>
                      <a:lnTo>
                        <a:pt x="1433512" y="959644"/>
                      </a:lnTo>
                      <a:lnTo>
                        <a:pt x="1202531" y="1290638"/>
                      </a:lnTo>
                      <a:lnTo>
                        <a:pt x="790575" y="1409700"/>
                      </a:lnTo>
                    </a:path>
                  </a:pathLst>
                </a:custGeom>
                <a:noFill/>
                <a:ln w="603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円/楕円 26"/>
                <p:cNvSpPr/>
                <p:nvPr/>
              </p:nvSpPr>
              <p:spPr>
                <a:xfrm>
                  <a:off x="6184958" y="2343874"/>
                  <a:ext cx="125352" cy="12535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円/楕円 27"/>
                <p:cNvSpPr/>
                <p:nvPr/>
              </p:nvSpPr>
              <p:spPr>
                <a:xfrm>
                  <a:off x="5665846" y="2210524"/>
                  <a:ext cx="125352" cy="12535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円/楕円 28"/>
                <p:cNvSpPr/>
                <p:nvPr/>
              </p:nvSpPr>
              <p:spPr>
                <a:xfrm>
                  <a:off x="5642034" y="1739036"/>
                  <a:ext cx="125352" cy="12535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円/楕円 29"/>
                <p:cNvSpPr/>
                <p:nvPr/>
              </p:nvSpPr>
              <p:spPr>
                <a:xfrm>
                  <a:off x="5437246" y="1310411"/>
                  <a:ext cx="125352" cy="12535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円/楕円 30"/>
                <p:cNvSpPr/>
                <p:nvPr/>
              </p:nvSpPr>
              <p:spPr>
                <a:xfrm>
                  <a:off x="5580121" y="1015136"/>
                  <a:ext cx="125352" cy="12535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円/楕円 31"/>
                <p:cNvSpPr/>
                <p:nvPr/>
              </p:nvSpPr>
              <p:spPr>
                <a:xfrm>
                  <a:off x="6070659" y="943699"/>
                  <a:ext cx="125352" cy="12535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 name="円/楕円 32"/>
                <p:cNvSpPr/>
                <p:nvPr/>
              </p:nvSpPr>
              <p:spPr>
                <a:xfrm>
                  <a:off x="6570721" y="1067524"/>
                  <a:ext cx="125352" cy="12535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円/楕円 33"/>
                <p:cNvSpPr/>
                <p:nvPr/>
              </p:nvSpPr>
              <p:spPr>
                <a:xfrm>
                  <a:off x="6885046" y="1486624"/>
                  <a:ext cx="125352" cy="12535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 name="円/楕円 34"/>
                <p:cNvSpPr/>
                <p:nvPr/>
              </p:nvSpPr>
              <p:spPr>
                <a:xfrm>
                  <a:off x="6885046" y="1872386"/>
                  <a:ext cx="125352" cy="12535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 name="円/楕円 35"/>
                <p:cNvSpPr/>
                <p:nvPr/>
              </p:nvSpPr>
              <p:spPr>
                <a:xfrm>
                  <a:off x="6651683" y="2229574"/>
                  <a:ext cx="125352" cy="12535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grpSp>
          <mc:AlternateContent xmlns:mc="http://schemas.openxmlformats.org/markup-compatibility/2006" xmlns:a14="http://schemas.microsoft.com/office/drawing/2010/main">
            <mc:Choice Requires="a14">
              <p:sp>
                <p:nvSpPr>
                  <p:cNvPr id="25" name="テキスト ボックス 24"/>
                  <p:cNvSpPr txBox="1"/>
                  <p:nvPr/>
                </p:nvSpPr>
                <p:spPr>
                  <a:xfrm>
                    <a:off x="6923024" y="1833534"/>
                    <a:ext cx="1558825" cy="400110"/>
                  </a:xfrm>
                  <a:prstGeom prst="rect">
                    <a:avLst/>
                  </a:prstGeom>
                  <a:noFill/>
                </p:spPr>
                <p:txBody>
                  <a:bodyPr wrap="none" rtlCol="0">
                    <a:spAutoFit/>
                  </a:bodyPr>
                  <a:lstStyle/>
                  <a:p>
                    <a14:m>
                      <m:oMath xmlns:m="http://schemas.openxmlformats.org/officeDocument/2006/math">
                        <m:r>
                          <a:rPr lang="en-US" altLang="ja-JP" sz="2000" i="1">
                            <a:latin typeface="Cambria Math"/>
                          </a:rPr>
                          <m:t>𝑖</m:t>
                        </m:r>
                        <m:r>
                          <a:rPr lang="en-US" altLang="ja-JP" sz="2000" i="1">
                            <a:latin typeface="Cambria Math"/>
                          </a:rPr>
                          <m:t>=1,2,…</m:t>
                        </m:r>
                        <m:r>
                          <a:rPr lang="en-US" altLang="ja-JP" sz="2000" i="1">
                            <a:latin typeface="Cambria Math"/>
                          </a:rPr>
                          <m:t>𝑁</m:t>
                        </m:r>
                      </m:oMath>
                    </a14:m>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a:t>
                    </a:r>
                  </a:p>
                </p:txBody>
              </p:sp>
            </mc:Choice>
            <mc:Fallback xmlns="">
              <p:sp>
                <p:nvSpPr>
                  <p:cNvPr id="94" name="テキスト ボックス 93"/>
                  <p:cNvSpPr txBox="1">
                    <a:spLocks noRot="1" noChangeAspect="1" noMove="1" noResize="1" noEditPoints="1" noAdjustHandles="1" noChangeArrowheads="1" noChangeShapeType="1" noTextEdit="1"/>
                  </p:cNvSpPr>
                  <p:nvPr/>
                </p:nvSpPr>
                <p:spPr>
                  <a:xfrm>
                    <a:off x="6923024" y="1833534"/>
                    <a:ext cx="1396664" cy="369332"/>
                  </a:xfrm>
                  <a:prstGeom prst="rect">
                    <a:avLst/>
                  </a:prstGeom>
                  <a:blipFill rotWithShape="1">
                    <a:blip r:embed="rId7"/>
                    <a:stretch>
                      <a:fillRect/>
                    </a:stretch>
                  </a:blipFill>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sp>
              <p:nvSpPr>
                <p:cNvPr id="21" name="正方形/長方形 20"/>
                <p:cNvSpPr/>
                <p:nvPr/>
              </p:nvSpPr>
              <p:spPr>
                <a:xfrm>
                  <a:off x="6846731" y="894460"/>
                  <a:ext cx="479362"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sz="2000" b="1" i="1">
                                <a:latin typeface="Cambria Math" panose="02040503050406030204" pitchFamily="18" charset="0"/>
                              </a:rPr>
                            </m:ctrlPr>
                          </m:sSubPr>
                          <m:e>
                            <m:r>
                              <a:rPr lang="en-US" altLang="ja-JP" sz="2000" b="1">
                                <a:latin typeface="Cambria Math"/>
                              </a:rPr>
                              <m:t>𝐯</m:t>
                            </m:r>
                          </m:e>
                          <m:sub>
                            <m:r>
                              <a:rPr lang="en-US" altLang="ja-JP" sz="2000" i="1">
                                <a:latin typeface="Cambria Math"/>
                              </a:rPr>
                              <m:t>𝑖</m:t>
                            </m:r>
                          </m:sub>
                        </m:sSub>
                      </m:oMath>
                    </m:oMathPara>
                  </a14:m>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76" name="正方形/長方形 75"/>
                <p:cNvSpPr>
                  <a:spLocks noRot="1" noChangeAspect="1" noMove="1" noResize="1" noEditPoints="1" noAdjustHandles="1" noChangeArrowheads="1" noChangeShapeType="1" noTextEdit="1"/>
                </p:cNvSpPr>
                <p:nvPr/>
              </p:nvSpPr>
              <p:spPr>
                <a:xfrm>
                  <a:off x="6846731" y="894460"/>
                  <a:ext cx="425949" cy="369332"/>
                </a:xfrm>
                <a:prstGeom prst="rect">
                  <a:avLst/>
                </a:prstGeom>
                <a:blipFill rotWithShape="1">
                  <a:blip r:embed="rId8"/>
                  <a:stretch>
                    <a:fillRect b="-166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2" name="正方形/長方形 21"/>
                <p:cNvSpPr/>
                <p:nvPr/>
              </p:nvSpPr>
              <p:spPr>
                <a:xfrm>
                  <a:off x="7158534" y="1294510"/>
                  <a:ext cx="724622"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sz="2000" b="1" i="1">
                                <a:latin typeface="Cambria Math" panose="02040503050406030204" pitchFamily="18" charset="0"/>
                              </a:rPr>
                            </m:ctrlPr>
                          </m:sSubPr>
                          <m:e>
                            <m:r>
                              <a:rPr lang="en-US" altLang="ja-JP" sz="2000" b="1">
                                <a:latin typeface="Cambria Math"/>
                              </a:rPr>
                              <m:t>𝐯</m:t>
                            </m:r>
                          </m:e>
                          <m:sub>
                            <m:r>
                              <a:rPr lang="en-US" altLang="ja-JP" sz="2000" i="1">
                                <a:latin typeface="Cambria Math"/>
                              </a:rPr>
                              <m:t>𝑖</m:t>
                            </m:r>
                            <m:r>
                              <a:rPr lang="en-US" altLang="ja-JP" sz="2000" i="1">
                                <a:latin typeface="Cambria Math"/>
                              </a:rPr>
                              <m:t>+1</m:t>
                            </m:r>
                          </m:sub>
                        </m:sSub>
                      </m:oMath>
                    </m:oMathPara>
                  </a14:m>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102" name="正方形/長方形 101"/>
                <p:cNvSpPr>
                  <a:spLocks noRot="1" noChangeAspect="1" noMove="1" noResize="1" noEditPoints="1" noAdjustHandles="1" noChangeArrowheads="1" noChangeShapeType="1" noTextEdit="1"/>
                </p:cNvSpPr>
                <p:nvPr/>
              </p:nvSpPr>
              <p:spPr>
                <a:xfrm>
                  <a:off x="7158534" y="1294510"/>
                  <a:ext cx="645561" cy="369332"/>
                </a:xfrm>
                <a:prstGeom prst="rect">
                  <a:avLst/>
                </a:prstGeom>
                <a:blipFill rotWithShape="1">
                  <a:blip r:embed="rId9"/>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3" name="正方形/長方形 22"/>
                <p:cNvSpPr/>
                <p:nvPr/>
              </p:nvSpPr>
              <p:spPr>
                <a:xfrm>
                  <a:off x="6301424" y="649192"/>
                  <a:ext cx="724622"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sz="2000" b="1" i="1">
                                <a:latin typeface="Cambria Math" panose="02040503050406030204" pitchFamily="18" charset="0"/>
                              </a:rPr>
                            </m:ctrlPr>
                          </m:sSubPr>
                          <m:e>
                            <m:r>
                              <a:rPr lang="en-US" altLang="ja-JP" sz="2000" b="1">
                                <a:latin typeface="Cambria Math"/>
                              </a:rPr>
                              <m:t>𝐯</m:t>
                            </m:r>
                          </m:e>
                          <m:sub>
                            <m:r>
                              <a:rPr lang="en-US" altLang="ja-JP" sz="2000" i="1">
                                <a:latin typeface="Cambria Math"/>
                              </a:rPr>
                              <m:t>𝑖</m:t>
                            </m:r>
                            <m:r>
                              <a:rPr lang="en-US" altLang="ja-JP" sz="2000" i="1">
                                <a:latin typeface="Cambria Math"/>
                              </a:rPr>
                              <m:t>−1</m:t>
                            </m:r>
                          </m:sub>
                        </m:sSub>
                      </m:oMath>
                    </m:oMathPara>
                  </a14:m>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103" name="正方形/長方形 102"/>
                <p:cNvSpPr>
                  <a:spLocks noRot="1" noChangeAspect="1" noMove="1" noResize="1" noEditPoints="1" noAdjustHandles="1" noChangeArrowheads="1" noChangeShapeType="1" noTextEdit="1"/>
                </p:cNvSpPr>
                <p:nvPr/>
              </p:nvSpPr>
              <p:spPr>
                <a:xfrm>
                  <a:off x="6301424" y="649192"/>
                  <a:ext cx="645561" cy="369332"/>
                </a:xfrm>
                <a:prstGeom prst="rect">
                  <a:avLst/>
                </a:prstGeom>
                <a:blipFill rotWithShape="1">
                  <a:blip r:embed="rId10"/>
                  <a:stretch>
                    <a:fillRect/>
                  </a:stretch>
                </a:blipFill>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sp>
            <p:nvSpPr>
              <p:cNvPr id="37" name="正方形/長方形 36"/>
              <p:cNvSpPr/>
              <p:nvPr/>
            </p:nvSpPr>
            <p:spPr>
              <a:xfrm>
                <a:off x="6668274" y="4694010"/>
                <a:ext cx="3731150" cy="9578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sz="2000" i="1">
                              <a:solidFill>
                                <a:srgbClr val="00B050"/>
                              </a:solidFill>
                              <a:latin typeface="Cambria Math" panose="02040503050406030204" pitchFamily="18" charset="0"/>
                            </a:rPr>
                          </m:ctrlPr>
                        </m:sSubPr>
                        <m:e>
                          <m:r>
                            <a:rPr lang="en-US" altLang="ja-JP" sz="2000" i="1">
                              <a:solidFill>
                                <a:srgbClr val="00B050"/>
                              </a:solidFill>
                              <a:latin typeface="Cambria Math"/>
                            </a:rPr>
                            <m:t>𝐸</m:t>
                          </m:r>
                        </m:e>
                        <m:sub>
                          <m:r>
                            <a:rPr lang="en-US" altLang="ja-JP" sz="2000" i="1">
                              <a:solidFill>
                                <a:srgbClr val="00B050"/>
                              </a:solidFill>
                              <a:latin typeface="Cambria Math"/>
                            </a:rPr>
                            <m:t>𝑐𝑢𝑟𝑣</m:t>
                          </m:r>
                        </m:sub>
                      </m:sSub>
                      <m:r>
                        <a:rPr lang="en-US" altLang="ja-JP" sz="2000" i="1">
                          <a:latin typeface="Cambria Math"/>
                          <a:ea typeface="Cambria Math"/>
                        </a:rPr>
                        <m:t>≃</m:t>
                      </m:r>
                      <m:nary>
                        <m:naryPr>
                          <m:chr m:val="∑"/>
                          <m:ctrlPr>
                            <a:rPr lang="en-US" altLang="ja-JP" sz="2000" i="1">
                              <a:latin typeface="Cambria Math" panose="02040503050406030204" pitchFamily="18" charset="0"/>
                            </a:rPr>
                          </m:ctrlPr>
                        </m:naryPr>
                        <m:sub>
                          <m:r>
                            <m:rPr>
                              <m:brk m:alnAt="23"/>
                            </m:rPr>
                            <a:rPr lang="en-US" altLang="ja-JP" sz="2000" i="1">
                              <a:latin typeface="Cambria Math"/>
                            </a:rPr>
                            <m:t>𝑖</m:t>
                          </m:r>
                          <m:r>
                            <a:rPr lang="en-US" altLang="ja-JP" sz="2000" i="1">
                              <a:latin typeface="Cambria Math"/>
                            </a:rPr>
                            <m:t>=1</m:t>
                          </m:r>
                        </m:sub>
                        <m:sup>
                          <m:r>
                            <a:rPr lang="en-US" altLang="ja-JP" sz="2000" i="1">
                              <a:latin typeface="Cambria Math"/>
                            </a:rPr>
                            <m:t>𝑁</m:t>
                          </m:r>
                        </m:sup>
                        <m:e>
                          <m:sSup>
                            <m:sSupPr>
                              <m:ctrlPr>
                                <a:rPr lang="en-US" altLang="ja-JP" sz="2000" i="1">
                                  <a:latin typeface="Cambria Math" panose="02040503050406030204" pitchFamily="18" charset="0"/>
                                </a:rPr>
                              </m:ctrlPr>
                            </m:sSupPr>
                            <m:e>
                              <m:r>
                                <a:rPr lang="en-US" altLang="ja-JP" sz="2000" i="1">
                                  <a:latin typeface="Cambria Math"/>
                                </a:rPr>
                                <m:t>(</m:t>
                              </m:r>
                              <m:sSub>
                                <m:sSubPr>
                                  <m:ctrlPr>
                                    <a:rPr lang="en-US" altLang="ja-JP" sz="2000" i="1">
                                      <a:latin typeface="Cambria Math" panose="02040503050406030204" pitchFamily="18" charset="0"/>
                                    </a:rPr>
                                  </m:ctrlPr>
                                </m:sSubPr>
                                <m:e>
                                  <m:r>
                                    <a:rPr lang="en-US" altLang="ja-JP" sz="2000" b="1">
                                      <a:latin typeface="Cambria Math"/>
                                    </a:rPr>
                                    <m:t>𝐯</m:t>
                                  </m:r>
                                </m:e>
                                <m:sub>
                                  <m:r>
                                    <a:rPr lang="en-US" altLang="ja-JP" sz="2000" i="1">
                                      <a:latin typeface="Cambria Math"/>
                                    </a:rPr>
                                    <m:t>𝑖</m:t>
                                  </m:r>
                                  <m:r>
                                    <a:rPr lang="en-US" altLang="ja-JP" sz="2000" i="1">
                                      <a:latin typeface="Cambria Math"/>
                                    </a:rPr>
                                    <m:t>+1</m:t>
                                  </m:r>
                                </m:sub>
                              </m:sSub>
                              <m:r>
                                <a:rPr lang="en-US" altLang="ja-JP" sz="2000" i="1">
                                  <a:latin typeface="Cambria Math"/>
                                </a:rPr>
                                <m:t>+</m:t>
                              </m:r>
                              <m:sSub>
                                <m:sSubPr>
                                  <m:ctrlPr>
                                    <a:rPr lang="en-US" altLang="ja-JP" sz="2000" i="1">
                                      <a:latin typeface="Cambria Math" panose="02040503050406030204" pitchFamily="18" charset="0"/>
                                    </a:rPr>
                                  </m:ctrlPr>
                                </m:sSubPr>
                                <m:e>
                                  <m:r>
                                    <a:rPr lang="en-US" altLang="ja-JP" sz="2000" b="1">
                                      <a:latin typeface="Cambria Math"/>
                                    </a:rPr>
                                    <m:t>𝐯</m:t>
                                  </m:r>
                                </m:e>
                                <m:sub>
                                  <m:r>
                                    <a:rPr lang="en-US" altLang="ja-JP" sz="2000" i="1">
                                      <a:latin typeface="Cambria Math"/>
                                    </a:rPr>
                                    <m:t>𝑖</m:t>
                                  </m:r>
                                  <m:r>
                                    <a:rPr lang="en-US" altLang="ja-JP" sz="2000" i="1">
                                      <a:latin typeface="Cambria Math"/>
                                    </a:rPr>
                                    <m:t>−1</m:t>
                                  </m:r>
                                </m:sub>
                              </m:sSub>
                              <m:r>
                                <a:rPr lang="en-US" altLang="ja-JP" sz="2000" i="1">
                                  <a:latin typeface="Cambria Math"/>
                                </a:rPr>
                                <m:t>−2</m:t>
                              </m:r>
                              <m:sSub>
                                <m:sSubPr>
                                  <m:ctrlPr>
                                    <a:rPr lang="en-US" altLang="ja-JP" sz="2000" i="1">
                                      <a:latin typeface="Cambria Math" panose="02040503050406030204" pitchFamily="18" charset="0"/>
                                    </a:rPr>
                                  </m:ctrlPr>
                                </m:sSubPr>
                                <m:e>
                                  <m:r>
                                    <a:rPr lang="en-US" altLang="ja-JP" sz="2000" b="1">
                                      <a:latin typeface="Cambria Math"/>
                                    </a:rPr>
                                    <m:t>𝐯</m:t>
                                  </m:r>
                                </m:e>
                                <m:sub>
                                  <m:r>
                                    <a:rPr lang="en-US" altLang="ja-JP" sz="2000" i="1">
                                      <a:latin typeface="Cambria Math"/>
                                    </a:rPr>
                                    <m:t>𝑖</m:t>
                                  </m:r>
                                </m:sub>
                              </m:sSub>
                              <m:r>
                                <a:rPr lang="en-US" altLang="ja-JP" sz="2000" i="1">
                                  <a:latin typeface="Cambria Math"/>
                                </a:rPr>
                                <m:t>)</m:t>
                              </m:r>
                            </m:e>
                            <m:sup>
                              <m:r>
                                <a:rPr lang="en-US" altLang="ja-JP" sz="2000" i="1">
                                  <a:latin typeface="Cambria Math"/>
                                </a:rPr>
                                <m:t>2</m:t>
                              </m:r>
                            </m:sup>
                          </m:sSup>
                        </m:e>
                      </m:nary>
                    </m:oMath>
                  </m:oMathPara>
                </a14:m>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37" name="正方形/長方形 36"/>
              <p:cNvSpPr>
                <a:spLocks noRot="1" noChangeAspect="1" noMove="1" noResize="1" noEditPoints="1" noAdjustHandles="1" noChangeArrowheads="1" noChangeShapeType="1" noTextEdit="1"/>
              </p:cNvSpPr>
              <p:nvPr/>
            </p:nvSpPr>
            <p:spPr>
              <a:xfrm>
                <a:off x="6668274" y="4694010"/>
                <a:ext cx="3731150" cy="957826"/>
              </a:xfrm>
              <a:prstGeom prst="rect">
                <a:avLst/>
              </a:prstGeom>
              <a:blipFill rotWithShape="0">
                <a:blip r:embed="rId11"/>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8" name="正方形/長方形 37"/>
              <p:cNvSpPr/>
              <p:nvPr/>
            </p:nvSpPr>
            <p:spPr>
              <a:xfrm>
                <a:off x="6725592" y="5574437"/>
                <a:ext cx="2654637" cy="9578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sz="2000" i="1" smtClean="0">
                              <a:solidFill>
                                <a:srgbClr val="0000FF"/>
                              </a:solidFill>
                              <a:latin typeface="Cambria Math" panose="02040503050406030204" pitchFamily="18" charset="0"/>
                            </a:rPr>
                          </m:ctrlPr>
                        </m:sSubPr>
                        <m:e>
                          <m:r>
                            <a:rPr lang="en-US" altLang="ja-JP" sz="2000" i="1">
                              <a:solidFill>
                                <a:srgbClr val="0000FF"/>
                              </a:solidFill>
                              <a:latin typeface="Cambria Math"/>
                            </a:rPr>
                            <m:t>𝐸</m:t>
                          </m:r>
                        </m:e>
                        <m:sub>
                          <m:r>
                            <a:rPr lang="en-US" altLang="ja-JP" sz="2000" i="1">
                              <a:solidFill>
                                <a:srgbClr val="0000FF"/>
                              </a:solidFill>
                              <a:latin typeface="Cambria Math"/>
                            </a:rPr>
                            <m:t>𝑖𝑚𝑔</m:t>
                          </m:r>
                        </m:sub>
                      </m:sSub>
                      <m:r>
                        <a:rPr lang="en-US" altLang="ja-JP" sz="2000" i="1">
                          <a:latin typeface="Cambria Math"/>
                          <a:ea typeface="Cambria Math"/>
                        </a:rPr>
                        <m:t>≃−</m:t>
                      </m:r>
                      <m:nary>
                        <m:naryPr>
                          <m:chr m:val="∑"/>
                          <m:ctrlPr>
                            <a:rPr lang="en-US" altLang="ja-JP" sz="2000" i="1">
                              <a:latin typeface="Cambria Math" panose="02040503050406030204" pitchFamily="18" charset="0"/>
                            </a:rPr>
                          </m:ctrlPr>
                        </m:naryPr>
                        <m:sub>
                          <m:r>
                            <m:rPr>
                              <m:brk m:alnAt="23"/>
                            </m:rPr>
                            <a:rPr lang="en-US" altLang="ja-JP" sz="2000" i="1">
                              <a:latin typeface="Cambria Math"/>
                            </a:rPr>
                            <m:t>𝑖</m:t>
                          </m:r>
                          <m:r>
                            <a:rPr lang="en-US" altLang="ja-JP" sz="2000" i="1">
                              <a:latin typeface="Cambria Math"/>
                            </a:rPr>
                            <m:t>=1</m:t>
                          </m:r>
                        </m:sub>
                        <m:sup>
                          <m:r>
                            <a:rPr lang="en-US" altLang="ja-JP" sz="2000" i="1">
                              <a:latin typeface="Cambria Math"/>
                            </a:rPr>
                            <m:t>𝑁</m:t>
                          </m:r>
                        </m:sup>
                        <m:e>
                          <m:d>
                            <m:dPr>
                              <m:begChr m:val="‖"/>
                              <m:endChr m:val="‖"/>
                              <m:ctrlPr>
                                <a:rPr lang="en-US" altLang="ja-JP" sz="2000" i="1">
                                  <a:latin typeface="Cambria Math" panose="02040503050406030204" pitchFamily="18" charset="0"/>
                                </a:rPr>
                              </m:ctrlPr>
                            </m:dPr>
                            <m:e>
                              <m:r>
                                <a:rPr lang="en-US" altLang="ja-JP" sz="2000" b="0" i="0" smtClean="0">
                                  <a:latin typeface="Cambria Math" panose="02040503050406030204" pitchFamily="18" charset="0"/>
                                </a:rPr>
                                <m:t>𝛻</m:t>
                              </m:r>
                              <m:r>
                                <a:rPr lang="en-US" altLang="ja-JP" sz="2000" i="1">
                                  <a:latin typeface="Cambria Math"/>
                                  <a:ea typeface="Cambria Math"/>
                                </a:rPr>
                                <m:t>𝐼</m:t>
                              </m:r>
                              <m:r>
                                <a:rPr lang="en-US" altLang="ja-JP" sz="2000" i="1">
                                  <a:latin typeface="Cambria Math"/>
                                  <a:ea typeface="Cambria Math"/>
                                </a:rPr>
                                <m:t>(</m:t>
                              </m:r>
                              <m:sSub>
                                <m:sSubPr>
                                  <m:ctrlPr>
                                    <a:rPr lang="en-US" altLang="ja-JP" sz="2000" i="1">
                                      <a:latin typeface="Cambria Math" panose="02040503050406030204" pitchFamily="18" charset="0"/>
                                      <a:ea typeface="Cambria Math"/>
                                    </a:rPr>
                                  </m:ctrlPr>
                                </m:sSubPr>
                                <m:e>
                                  <m:r>
                                    <a:rPr lang="en-US" altLang="ja-JP" sz="2000" b="1" i="1">
                                      <a:latin typeface="Cambria Math"/>
                                      <a:ea typeface="Cambria Math"/>
                                    </a:rPr>
                                    <m:t>𝐯</m:t>
                                  </m:r>
                                </m:e>
                                <m:sub>
                                  <m:r>
                                    <a:rPr lang="en-US" altLang="ja-JP" sz="2000" i="1">
                                      <a:latin typeface="Cambria Math" panose="02040503050406030204" pitchFamily="18" charset="0"/>
                                      <a:ea typeface="Cambria Math"/>
                                    </a:rPr>
                                    <m:t>𝑖</m:t>
                                  </m:r>
                                </m:sub>
                              </m:sSub>
                              <m:r>
                                <a:rPr lang="en-US" altLang="ja-JP" sz="2000" i="1">
                                  <a:latin typeface="Cambria Math"/>
                                  <a:ea typeface="Cambria Math"/>
                                </a:rPr>
                                <m:t>)</m:t>
                              </m:r>
                            </m:e>
                          </m:d>
                        </m:e>
                      </m:nary>
                    </m:oMath>
                  </m:oMathPara>
                </a14:m>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38" name="正方形/長方形 37"/>
              <p:cNvSpPr>
                <a:spLocks noRot="1" noChangeAspect="1" noMove="1" noResize="1" noEditPoints="1" noAdjustHandles="1" noChangeArrowheads="1" noChangeShapeType="1" noTextEdit="1"/>
              </p:cNvSpPr>
              <p:nvPr/>
            </p:nvSpPr>
            <p:spPr>
              <a:xfrm>
                <a:off x="6725592" y="5574437"/>
                <a:ext cx="2654637" cy="957826"/>
              </a:xfrm>
              <a:prstGeom prst="rect">
                <a:avLst/>
              </a:prstGeom>
              <a:blipFill rotWithShape="0">
                <a:blip r:embed="rId12"/>
                <a:stretch>
                  <a:fillRect/>
                </a:stretch>
              </a:blipFill>
            </p:spPr>
            <p:txBody>
              <a:bodyPr/>
              <a:lstStyle/>
              <a:p>
                <a:r>
                  <a:rPr lang="ja-JP" altLang="en-US">
                    <a:noFill/>
                  </a:rPr>
                  <a:t> </a:t>
                </a:r>
              </a:p>
            </p:txBody>
          </p:sp>
        </mc:Fallback>
      </mc:AlternateContent>
      <p:sp>
        <p:nvSpPr>
          <p:cNvPr id="39" name="円/楕円 38"/>
          <p:cNvSpPr/>
          <p:nvPr/>
        </p:nvSpPr>
        <p:spPr>
          <a:xfrm>
            <a:off x="3647536" y="1839323"/>
            <a:ext cx="125352" cy="12535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40" name="グループ化 39"/>
          <p:cNvGrpSpPr/>
          <p:nvPr/>
        </p:nvGrpSpPr>
        <p:grpSpPr>
          <a:xfrm>
            <a:off x="7972588" y="1934557"/>
            <a:ext cx="735303" cy="522806"/>
            <a:chOff x="6417236" y="1034676"/>
            <a:chExt cx="735303" cy="522806"/>
          </a:xfrm>
        </p:grpSpPr>
        <p:cxnSp>
          <p:nvCxnSpPr>
            <p:cNvPr id="41" name="直線コネクタ 40"/>
            <p:cNvCxnSpPr/>
            <p:nvPr/>
          </p:nvCxnSpPr>
          <p:spPr>
            <a:xfrm flipH="1">
              <a:off x="6705600" y="1151964"/>
              <a:ext cx="158005" cy="272024"/>
            </a:xfrm>
            <a:prstGeom prst="line">
              <a:avLst/>
            </a:prstGeom>
            <a:ln w="34925">
              <a:solidFill>
                <a:srgbClr val="FF0000"/>
              </a:solidFill>
              <a:headEnd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a:off x="6417236" y="1034676"/>
              <a:ext cx="276458" cy="386930"/>
            </a:xfrm>
            <a:prstGeom prst="line">
              <a:avLst/>
            </a:prstGeom>
            <a:ln w="22225">
              <a:headEnd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flipH="1" flipV="1">
              <a:off x="6703218" y="1434551"/>
              <a:ext cx="449321" cy="122931"/>
            </a:xfrm>
            <a:prstGeom prst="line">
              <a:avLst/>
            </a:prstGeom>
            <a:ln w="22225">
              <a:headEnd w="lg" len="lg"/>
              <a:tailEnd type="stealth" w="lg" len="lg"/>
            </a:ln>
          </p:spPr>
          <p:style>
            <a:lnRef idx="1">
              <a:schemeClr val="accent1"/>
            </a:lnRef>
            <a:fillRef idx="0">
              <a:schemeClr val="accent1"/>
            </a:fillRef>
            <a:effectRef idx="0">
              <a:schemeClr val="accent1"/>
            </a:effectRef>
            <a:fontRef idx="minor">
              <a:schemeClr val="tx1"/>
            </a:fontRef>
          </p:style>
        </p:cxnSp>
      </p:grpSp>
      <p:sp>
        <p:nvSpPr>
          <p:cNvPr id="44" name="正方形/長方形 43"/>
          <p:cNvSpPr/>
          <p:nvPr/>
        </p:nvSpPr>
        <p:spPr>
          <a:xfrm>
            <a:off x="1569356" y="1110734"/>
            <a:ext cx="4801314" cy="461665"/>
          </a:xfrm>
          <a:prstGeom prst="rect">
            <a:avLst/>
          </a:prstGeom>
        </p:spPr>
        <p:txBody>
          <a:bodyPr wrap="none">
            <a:spAutoFit/>
          </a:bodyPr>
          <a:lstStyle/>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最適化計算のため</a:t>
            </a:r>
            <a:r>
              <a:rPr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折れ線近似</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する</a:t>
            </a:r>
            <a:endParaRPr lang="ja-JP" altLang="en-US" sz="2400" dirty="0"/>
          </a:p>
        </p:txBody>
      </p:sp>
      <mc:AlternateContent xmlns:mc="http://schemas.openxmlformats.org/markup-compatibility/2006" xmlns:a14="http://schemas.microsoft.com/office/drawing/2010/main">
        <mc:Choice Requires="a14">
          <p:sp>
            <p:nvSpPr>
              <p:cNvPr id="51" name="正方形/長方形 50"/>
              <p:cNvSpPr/>
              <p:nvPr/>
            </p:nvSpPr>
            <p:spPr>
              <a:xfrm>
                <a:off x="10595429" y="5312213"/>
                <a:ext cx="1596571" cy="1277273"/>
              </a:xfrm>
              <a:prstGeom prst="rect">
                <a:avLst/>
              </a:prstGeom>
            </p:spPr>
            <p:txBody>
              <a:bodyPr wrap="square">
                <a:spAutoFit/>
              </a:bodyPr>
              <a:lstStyle/>
              <a:p>
                <a:pPr>
                  <a:spcBef>
                    <a:spcPts val="600"/>
                  </a:spcBef>
                </a:pP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左式は連結部分 </a:t>
                </a:r>
                <a14:m>
                  <m:oMath xmlns:m="http://schemas.openxmlformats.org/officeDocument/2006/math">
                    <m:sSub>
                      <m:sSubPr>
                        <m:ctrlPr>
                          <a:rPr lang="en-US" altLang="ja-JP" sz="1200" b="1" i="1">
                            <a:latin typeface="Cambria Math" panose="02040503050406030204" pitchFamily="18" charset="0"/>
                          </a:rPr>
                        </m:ctrlPr>
                      </m:sSubPr>
                      <m:e>
                        <m:r>
                          <a:rPr lang="en-US" altLang="ja-JP" sz="1200" b="1">
                            <a:latin typeface="Cambria Math"/>
                          </a:rPr>
                          <m:t>𝐯</m:t>
                        </m:r>
                      </m:e>
                      <m:sub>
                        <m:r>
                          <a:rPr lang="en-US" altLang="ja-JP" sz="1200" i="1">
                            <a:latin typeface="Cambria Math"/>
                          </a:rPr>
                          <m:t>1</m:t>
                        </m:r>
                      </m:sub>
                    </m:sSub>
                  </m:oMath>
                </a14:m>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と</a:t>
                </a:r>
                <a14:m>
                  <m:oMath xmlns:m="http://schemas.openxmlformats.org/officeDocument/2006/math">
                    <m:sSub>
                      <m:sSubPr>
                        <m:ctrlPr>
                          <a:rPr lang="en-US" altLang="ja-JP" sz="1200" b="1" i="1">
                            <a:latin typeface="Cambria Math" panose="02040503050406030204" pitchFamily="18" charset="0"/>
                          </a:rPr>
                        </m:ctrlPr>
                      </m:sSubPr>
                      <m:e>
                        <m:r>
                          <a:rPr lang="en-US" altLang="ja-JP" sz="1200" b="1">
                            <a:latin typeface="Cambria Math"/>
                          </a:rPr>
                          <m:t>𝐯</m:t>
                        </m:r>
                      </m:e>
                      <m:sub>
                        <m:r>
                          <a:rPr lang="en-US" altLang="ja-JP" sz="1200" i="1">
                            <a:latin typeface="Cambria Math"/>
                          </a:rPr>
                          <m:t>𝑁</m:t>
                        </m:r>
                      </m:sub>
                    </m:sSub>
                  </m:oMath>
                </a14:m>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を考慮してないので注意（見やすくするためこうしました）</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pPr>
                  <a:spcBef>
                    <a:spcPts val="600"/>
                  </a:spcBef>
                </a:pP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dirty="0"/>
                  <a:t> </a:t>
                </a:r>
                <a14:m>
                  <m:oMath xmlns:m="http://schemas.openxmlformats.org/officeDocument/2006/math">
                    <m:r>
                      <a:rPr lang="en-US" altLang="ja-JP" sz="1200">
                        <a:latin typeface="Cambria Math" panose="02040503050406030204" pitchFamily="18" charset="0"/>
                      </a:rPr>
                      <m:t>𝛻</m:t>
                    </m:r>
                    <m:r>
                      <a:rPr lang="en-US" altLang="ja-JP" sz="1200" i="1">
                        <a:latin typeface="Cambria Math"/>
                        <a:ea typeface="Cambria Math"/>
                      </a:rPr>
                      <m:t>𝐼</m:t>
                    </m:r>
                  </m:oMath>
                </a14:m>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は勾配強度画像</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51" name="正方形/長方形 50"/>
              <p:cNvSpPr>
                <a:spLocks noRot="1" noChangeAspect="1" noMove="1" noResize="1" noEditPoints="1" noAdjustHandles="1" noChangeArrowheads="1" noChangeShapeType="1" noTextEdit="1"/>
              </p:cNvSpPr>
              <p:nvPr/>
            </p:nvSpPr>
            <p:spPr>
              <a:xfrm>
                <a:off x="10595429" y="5312213"/>
                <a:ext cx="1596571" cy="1277273"/>
              </a:xfrm>
              <a:prstGeom prst="rect">
                <a:avLst/>
              </a:prstGeom>
              <a:blipFill rotWithShape="0">
                <a:blip r:embed="rId13"/>
                <a:stretch>
                  <a:fillRect r="-382" b="-2857"/>
                </a:stretch>
              </a:blipFill>
            </p:spPr>
            <p:txBody>
              <a:bodyPr/>
              <a:lstStyle/>
              <a:p>
                <a:r>
                  <a:rPr lang="ja-JP" altLang="en-US">
                    <a:noFill/>
                  </a:rPr>
                  <a:t> </a:t>
                </a:r>
              </a:p>
            </p:txBody>
          </p:sp>
        </mc:Fallback>
      </mc:AlternateContent>
      <p:sp>
        <p:nvSpPr>
          <p:cNvPr id="2" name="スライド番号プレースホルダー 1"/>
          <p:cNvSpPr>
            <a:spLocks noGrp="1"/>
          </p:cNvSpPr>
          <p:nvPr>
            <p:ph type="sldNum" sz="quarter" idx="12"/>
          </p:nvPr>
        </p:nvSpPr>
        <p:spPr/>
        <p:txBody>
          <a:bodyPr/>
          <a:lstStyle/>
          <a:p>
            <a:fld id="{F35DE295-420C-4265-BE54-AE59FA4027A6}" type="slidenum">
              <a:rPr lang="ja-JP" altLang="en-US" smtClean="0"/>
              <a:pPr/>
              <a:t>7</a:t>
            </a:fld>
            <a:endParaRPr lang="ja-JP" altLang="en-US"/>
          </a:p>
        </p:txBody>
      </p:sp>
      <p:sp>
        <p:nvSpPr>
          <p:cNvPr id="46" name="テキスト ボックス 45"/>
          <p:cNvSpPr txBox="1"/>
          <p:nvPr/>
        </p:nvSpPr>
        <p:spPr>
          <a:xfrm>
            <a:off x="10853633" y="-8897"/>
            <a:ext cx="1415772" cy="461665"/>
          </a:xfrm>
          <a:prstGeom prst="rect">
            <a:avLst/>
          </a:prstGeom>
          <a:noFill/>
        </p:spPr>
        <p:txBody>
          <a:bodyPr wrap="none" rtlCol="0">
            <a:spAutoFit/>
          </a:bodyPr>
          <a:lstStyle/>
          <a:p>
            <a:r>
              <a:rPr lang="ja-JP" altLang="en-US" sz="2400" dirty="0">
                <a:solidFill>
                  <a:srgbClr val="FF0000"/>
                </a:solidFill>
              </a:rPr>
              <a:t>参考資料</a:t>
            </a:r>
            <a:endParaRPr kumimoji="1" lang="ja-JP" altLang="en-US" sz="2400" dirty="0">
              <a:solidFill>
                <a:srgbClr val="FF0000"/>
              </a:solidFill>
            </a:endParaRPr>
          </a:p>
        </p:txBody>
      </p:sp>
    </p:spTree>
    <p:extLst>
      <p:ext uri="{BB962C8B-B14F-4D97-AF65-F5344CB8AC3E}">
        <p14:creationId xmlns:p14="http://schemas.microsoft.com/office/powerpoint/2010/main" val="3540635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5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25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25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25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250"/>
                                        <p:tgtEl>
                                          <p:spTgt spid="3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fade">
                                      <p:cBhvr>
                                        <p:cTn id="30" dur="2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7" grpId="0"/>
      <p:bldP spid="38" grpId="0"/>
      <p:bldP spid="5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図 56">
            <a:extLst>
              <a:ext uri="{FF2B5EF4-FFF2-40B4-BE49-F238E27FC236}">
                <a16:creationId xmlns:a16="http://schemas.microsoft.com/office/drawing/2014/main" id="{33D44020-B3EE-474F-80F6-3F5CB6C30EBF}"/>
              </a:ext>
            </a:extLst>
          </p:cNvPr>
          <p:cNvPicPr>
            <a:picLocks noChangeAspect="1"/>
          </p:cNvPicPr>
          <p:nvPr/>
        </p:nvPicPr>
        <p:blipFill rotWithShape="1">
          <a:blip r:embed="rId2">
            <a:extLst>
              <a:ext uri="{28A0092B-C50C-407E-A947-70E740481C1C}">
                <a14:useLocalDpi xmlns:a14="http://schemas.microsoft.com/office/drawing/2010/main" val="0"/>
              </a:ext>
            </a:extLst>
          </a:blip>
          <a:srcRect l="-6715" t="1309" r="49913" b="44168"/>
          <a:stretch/>
        </p:blipFill>
        <p:spPr>
          <a:xfrm>
            <a:off x="2693976" y="1811657"/>
            <a:ext cx="1623140" cy="1568385"/>
          </a:xfrm>
          <a:prstGeom prst="rect">
            <a:avLst/>
          </a:prstGeom>
        </p:spPr>
      </p:pic>
      <p:pic>
        <p:nvPicPr>
          <p:cNvPr id="58" name="図 57">
            <a:extLst>
              <a:ext uri="{FF2B5EF4-FFF2-40B4-BE49-F238E27FC236}">
                <a16:creationId xmlns:a16="http://schemas.microsoft.com/office/drawing/2014/main" id="{CE4762E1-3FFE-4572-93F0-19F3D871A9CC}"/>
              </a:ext>
            </a:extLst>
          </p:cNvPr>
          <p:cNvPicPr>
            <a:picLocks noChangeAspect="1"/>
          </p:cNvPicPr>
          <p:nvPr/>
        </p:nvPicPr>
        <p:blipFill rotWithShape="1">
          <a:blip r:embed="rId2">
            <a:extLst>
              <a:ext uri="{28A0092B-C50C-407E-A947-70E740481C1C}">
                <a14:useLocalDpi xmlns:a14="http://schemas.microsoft.com/office/drawing/2010/main" val="0"/>
              </a:ext>
            </a:extLst>
          </a:blip>
          <a:srcRect l="-6715" t="1309" r="49913" b="44168"/>
          <a:stretch/>
        </p:blipFill>
        <p:spPr>
          <a:xfrm>
            <a:off x="1049004" y="1811657"/>
            <a:ext cx="1623140" cy="1568385"/>
          </a:xfrm>
          <a:prstGeom prst="rect">
            <a:avLst/>
          </a:prstGeom>
        </p:spPr>
      </p:pic>
      <p:pic>
        <p:nvPicPr>
          <p:cNvPr id="56" name="図 55">
            <a:extLst>
              <a:ext uri="{FF2B5EF4-FFF2-40B4-BE49-F238E27FC236}">
                <a16:creationId xmlns:a16="http://schemas.microsoft.com/office/drawing/2014/main" id="{CC661F0F-3B80-4D4C-AABC-776B0D756558}"/>
              </a:ext>
            </a:extLst>
          </p:cNvPr>
          <p:cNvPicPr>
            <a:picLocks noChangeAspect="1"/>
          </p:cNvPicPr>
          <p:nvPr/>
        </p:nvPicPr>
        <p:blipFill rotWithShape="1">
          <a:blip r:embed="rId2">
            <a:extLst>
              <a:ext uri="{28A0092B-C50C-407E-A947-70E740481C1C}">
                <a14:useLocalDpi xmlns:a14="http://schemas.microsoft.com/office/drawing/2010/main" val="0"/>
              </a:ext>
            </a:extLst>
          </a:blip>
          <a:srcRect l="-6715" t="1309" r="49913" b="44168"/>
          <a:stretch/>
        </p:blipFill>
        <p:spPr>
          <a:xfrm>
            <a:off x="4296649" y="1811657"/>
            <a:ext cx="1623140" cy="1568385"/>
          </a:xfrm>
          <a:prstGeom prst="rect">
            <a:avLst/>
          </a:prstGeom>
        </p:spPr>
      </p:pic>
      <p:sp>
        <p:nvSpPr>
          <p:cNvPr id="3" name="コンテンツ プレースホルダー 2"/>
          <p:cNvSpPr>
            <a:spLocks noGrp="1"/>
          </p:cNvSpPr>
          <p:nvPr>
            <p:ph idx="1"/>
          </p:nvPr>
        </p:nvSpPr>
        <p:spPr>
          <a:xfrm>
            <a:off x="863598" y="1058880"/>
            <a:ext cx="11473211" cy="595750"/>
          </a:xfrm>
        </p:spPr>
        <p:txBody>
          <a:bodyPr/>
          <a:lstStyle/>
          <a:p>
            <a:r>
              <a:rPr kumimoji="1" lang="ja-JP" altLang="en-US" dirty="0"/>
              <a:t>色々な最適化法が考えられる</a:t>
            </a:r>
            <a:r>
              <a:rPr lang="ja-JP" altLang="en-US" dirty="0"/>
              <a:t>がここでは貪欲法を紹介</a:t>
            </a:r>
            <a:endParaRPr kumimoji="1" lang="ja-JP" altLang="en-US" dirty="0"/>
          </a:p>
        </p:txBody>
      </p:sp>
      <p:sp>
        <p:nvSpPr>
          <p:cNvPr id="4" name="タイトル 1"/>
          <p:cNvSpPr>
            <a:spLocks noGrp="1"/>
          </p:cNvSpPr>
          <p:nvPr>
            <p:ph type="title"/>
          </p:nvPr>
        </p:nvSpPr>
        <p:spPr>
          <a:xfrm>
            <a:off x="979713" y="203200"/>
            <a:ext cx="9994901" cy="733270"/>
          </a:xfrm>
        </p:spPr>
        <p:txBody>
          <a:bodyPr>
            <a:normAutofit/>
          </a:bodyPr>
          <a:lstStyle/>
          <a:p>
            <a:r>
              <a:rPr lang="en-US" altLang="ja-JP" sz="3600" dirty="0"/>
              <a:t>Snakes</a:t>
            </a:r>
            <a:r>
              <a:rPr lang="ja-JP" altLang="en-US" sz="3600" dirty="0"/>
              <a:t>法の最適化</a:t>
            </a:r>
            <a:r>
              <a:rPr lang="en-US" altLang="ja-JP" sz="3600" dirty="0"/>
              <a:t> </a:t>
            </a:r>
            <a:endParaRPr kumimoji="1" lang="ja-JP" altLang="en-US" sz="3600" dirty="0"/>
          </a:p>
        </p:txBody>
      </p:sp>
      <p:grpSp>
        <p:nvGrpSpPr>
          <p:cNvPr id="5" name="グループ化 4"/>
          <p:cNvGrpSpPr/>
          <p:nvPr/>
        </p:nvGrpSpPr>
        <p:grpSpPr>
          <a:xfrm>
            <a:off x="1197848" y="1920877"/>
            <a:ext cx="4262279" cy="1431925"/>
            <a:chOff x="4064000" y="1457325"/>
            <a:chExt cx="4262279" cy="1431925"/>
          </a:xfrm>
        </p:grpSpPr>
        <p:sp>
          <p:nvSpPr>
            <p:cNvPr id="9" name="フリーフォーム 8"/>
            <p:cNvSpPr/>
            <p:nvPr/>
          </p:nvSpPr>
          <p:spPr>
            <a:xfrm>
              <a:off x="4064000" y="1457325"/>
              <a:ext cx="1149350" cy="1431925"/>
            </a:xfrm>
            <a:custGeom>
              <a:avLst/>
              <a:gdLst>
                <a:gd name="connsiteX0" fmla="*/ 168275 w 1149350"/>
                <a:gd name="connsiteY0" fmla="*/ 15875 h 1431925"/>
                <a:gd name="connsiteX1" fmla="*/ 0 w 1149350"/>
                <a:gd name="connsiteY1" fmla="*/ 482600 h 1431925"/>
                <a:gd name="connsiteX2" fmla="*/ 92075 w 1149350"/>
                <a:gd name="connsiteY2" fmla="*/ 901700 h 1431925"/>
                <a:gd name="connsiteX3" fmla="*/ 352425 w 1149350"/>
                <a:gd name="connsiteY3" fmla="*/ 1260475 h 1431925"/>
                <a:gd name="connsiteX4" fmla="*/ 746125 w 1149350"/>
                <a:gd name="connsiteY4" fmla="*/ 1431925 h 1431925"/>
                <a:gd name="connsiteX5" fmla="*/ 1069975 w 1149350"/>
                <a:gd name="connsiteY5" fmla="*/ 1241425 h 1431925"/>
                <a:gd name="connsiteX6" fmla="*/ 1149350 w 1149350"/>
                <a:gd name="connsiteY6" fmla="*/ 831850 h 1431925"/>
                <a:gd name="connsiteX7" fmla="*/ 1016000 w 1149350"/>
                <a:gd name="connsiteY7" fmla="*/ 358775 h 1431925"/>
                <a:gd name="connsiteX8" fmla="*/ 666750 w 1149350"/>
                <a:gd name="connsiteY8" fmla="*/ 0 h 1431925"/>
                <a:gd name="connsiteX9" fmla="*/ 168275 w 1149350"/>
                <a:gd name="connsiteY9" fmla="*/ 15875 h 143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9350" h="1431925">
                  <a:moveTo>
                    <a:pt x="168275" y="15875"/>
                  </a:moveTo>
                  <a:lnTo>
                    <a:pt x="0" y="482600"/>
                  </a:lnTo>
                  <a:lnTo>
                    <a:pt x="92075" y="901700"/>
                  </a:lnTo>
                  <a:lnTo>
                    <a:pt x="352425" y="1260475"/>
                  </a:lnTo>
                  <a:lnTo>
                    <a:pt x="746125" y="1431925"/>
                  </a:lnTo>
                  <a:lnTo>
                    <a:pt x="1069975" y="1241425"/>
                  </a:lnTo>
                  <a:lnTo>
                    <a:pt x="1149350" y="831850"/>
                  </a:lnTo>
                  <a:lnTo>
                    <a:pt x="1016000" y="358775"/>
                  </a:lnTo>
                  <a:lnTo>
                    <a:pt x="666750" y="0"/>
                  </a:lnTo>
                  <a:lnTo>
                    <a:pt x="168275" y="15875"/>
                  </a:lnTo>
                  <a:close/>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フリーフォーム 9"/>
            <p:cNvSpPr/>
            <p:nvPr/>
          </p:nvSpPr>
          <p:spPr>
            <a:xfrm>
              <a:off x="5848985" y="1743075"/>
              <a:ext cx="936625" cy="1016000"/>
            </a:xfrm>
            <a:custGeom>
              <a:avLst/>
              <a:gdLst>
                <a:gd name="connsiteX0" fmla="*/ 184150 w 936625"/>
                <a:gd name="connsiteY0" fmla="*/ 9525 h 1016000"/>
                <a:gd name="connsiteX1" fmla="*/ 0 w 936625"/>
                <a:gd name="connsiteY1" fmla="*/ 238125 h 1016000"/>
                <a:gd name="connsiteX2" fmla="*/ 25400 w 936625"/>
                <a:gd name="connsiteY2" fmla="*/ 711200 h 1016000"/>
                <a:gd name="connsiteX3" fmla="*/ 304800 w 936625"/>
                <a:gd name="connsiteY3" fmla="*/ 1016000 h 1016000"/>
                <a:gd name="connsiteX4" fmla="*/ 704850 w 936625"/>
                <a:gd name="connsiteY4" fmla="*/ 974725 h 1016000"/>
                <a:gd name="connsiteX5" fmla="*/ 936625 w 936625"/>
                <a:gd name="connsiteY5" fmla="*/ 679450 h 1016000"/>
                <a:gd name="connsiteX6" fmla="*/ 885825 w 936625"/>
                <a:gd name="connsiteY6" fmla="*/ 234950 h 1016000"/>
                <a:gd name="connsiteX7" fmla="*/ 619125 w 936625"/>
                <a:gd name="connsiteY7" fmla="*/ 0 h 1016000"/>
                <a:gd name="connsiteX8" fmla="*/ 184150 w 936625"/>
                <a:gd name="connsiteY8" fmla="*/ 9525 h 10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6625" h="1016000">
                  <a:moveTo>
                    <a:pt x="184150" y="9525"/>
                  </a:moveTo>
                  <a:lnTo>
                    <a:pt x="0" y="238125"/>
                  </a:lnTo>
                  <a:lnTo>
                    <a:pt x="25400" y="711200"/>
                  </a:lnTo>
                  <a:lnTo>
                    <a:pt x="304800" y="1016000"/>
                  </a:lnTo>
                  <a:lnTo>
                    <a:pt x="704850" y="974725"/>
                  </a:lnTo>
                  <a:lnTo>
                    <a:pt x="936625" y="679450"/>
                  </a:lnTo>
                  <a:lnTo>
                    <a:pt x="885825" y="234950"/>
                  </a:lnTo>
                  <a:lnTo>
                    <a:pt x="619125" y="0"/>
                  </a:lnTo>
                  <a:lnTo>
                    <a:pt x="184150" y="9525"/>
                  </a:lnTo>
                  <a:close/>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フリーフォーム 10"/>
            <p:cNvSpPr/>
            <p:nvPr/>
          </p:nvSpPr>
          <p:spPr>
            <a:xfrm>
              <a:off x="7499985" y="1790700"/>
              <a:ext cx="826294" cy="845344"/>
            </a:xfrm>
            <a:custGeom>
              <a:avLst/>
              <a:gdLst>
                <a:gd name="connsiteX0" fmla="*/ 150019 w 711994"/>
                <a:gd name="connsiteY0" fmla="*/ 0 h 845344"/>
                <a:gd name="connsiteX1" fmla="*/ 0 w 711994"/>
                <a:gd name="connsiteY1" fmla="*/ 178594 h 845344"/>
                <a:gd name="connsiteX2" fmla="*/ 16669 w 711994"/>
                <a:gd name="connsiteY2" fmla="*/ 461963 h 845344"/>
                <a:gd name="connsiteX3" fmla="*/ 73819 w 711994"/>
                <a:gd name="connsiteY3" fmla="*/ 776288 h 845344"/>
                <a:gd name="connsiteX4" fmla="*/ 323850 w 711994"/>
                <a:gd name="connsiteY4" fmla="*/ 845344 h 845344"/>
                <a:gd name="connsiteX5" fmla="*/ 345281 w 711994"/>
                <a:gd name="connsiteY5" fmla="*/ 842963 h 845344"/>
                <a:gd name="connsiteX6" fmla="*/ 638175 w 711994"/>
                <a:gd name="connsiteY6" fmla="*/ 723900 h 845344"/>
                <a:gd name="connsiteX7" fmla="*/ 711994 w 711994"/>
                <a:gd name="connsiteY7" fmla="*/ 469106 h 845344"/>
                <a:gd name="connsiteX8" fmla="*/ 626269 w 711994"/>
                <a:gd name="connsiteY8" fmla="*/ 219075 h 845344"/>
                <a:gd name="connsiteX9" fmla="*/ 411956 w 711994"/>
                <a:gd name="connsiteY9" fmla="*/ 102394 h 845344"/>
                <a:gd name="connsiteX10" fmla="*/ 150019 w 711994"/>
                <a:gd name="connsiteY10" fmla="*/ 0 h 845344"/>
                <a:gd name="connsiteX0" fmla="*/ 150019 w 711994"/>
                <a:gd name="connsiteY0" fmla="*/ 0 h 845344"/>
                <a:gd name="connsiteX1" fmla="*/ 0 w 711994"/>
                <a:gd name="connsiteY1" fmla="*/ 178594 h 845344"/>
                <a:gd name="connsiteX2" fmla="*/ 16669 w 711994"/>
                <a:gd name="connsiteY2" fmla="*/ 461963 h 845344"/>
                <a:gd name="connsiteX3" fmla="*/ 73819 w 711994"/>
                <a:gd name="connsiteY3" fmla="*/ 776288 h 845344"/>
                <a:gd name="connsiteX4" fmla="*/ 323850 w 711994"/>
                <a:gd name="connsiteY4" fmla="*/ 845344 h 845344"/>
                <a:gd name="connsiteX5" fmla="*/ 345281 w 711994"/>
                <a:gd name="connsiteY5" fmla="*/ 842963 h 845344"/>
                <a:gd name="connsiteX6" fmla="*/ 638175 w 711994"/>
                <a:gd name="connsiteY6" fmla="*/ 723900 h 845344"/>
                <a:gd name="connsiteX7" fmla="*/ 711994 w 711994"/>
                <a:gd name="connsiteY7" fmla="*/ 469106 h 845344"/>
                <a:gd name="connsiteX8" fmla="*/ 626269 w 711994"/>
                <a:gd name="connsiteY8" fmla="*/ 219075 h 845344"/>
                <a:gd name="connsiteX9" fmla="*/ 390525 w 711994"/>
                <a:gd name="connsiteY9" fmla="*/ 2382 h 845344"/>
                <a:gd name="connsiteX10" fmla="*/ 150019 w 711994"/>
                <a:gd name="connsiteY10" fmla="*/ 0 h 845344"/>
                <a:gd name="connsiteX0" fmla="*/ 150019 w 711994"/>
                <a:gd name="connsiteY0" fmla="*/ 0 h 845344"/>
                <a:gd name="connsiteX1" fmla="*/ 0 w 711994"/>
                <a:gd name="connsiteY1" fmla="*/ 178594 h 845344"/>
                <a:gd name="connsiteX2" fmla="*/ 16669 w 711994"/>
                <a:gd name="connsiteY2" fmla="*/ 461963 h 845344"/>
                <a:gd name="connsiteX3" fmla="*/ 73819 w 711994"/>
                <a:gd name="connsiteY3" fmla="*/ 776288 h 845344"/>
                <a:gd name="connsiteX4" fmla="*/ 323850 w 711994"/>
                <a:gd name="connsiteY4" fmla="*/ 845344 h 845344"/>
                <a:gd name="connsiteX5" fmla="*/ 345281 w 711994"/>
                <a:gd name="connsiteY5" fmla="*/ 842963 h 845344"/>
                <a:gd name="connsiteX6" fmla="*/ 638175 w 711994"/>
                <a:gd name="connsiteY6" fmla="*/ 723900 h 845344"/>
                <a:gd name="connsiteX7" fmla="*/ 711994 w 711994"/>
                <a:gd name="connsiteY7" fmla="*/ 469106 h 845344"/>
                <a:gd name="connsiteX8" fmla="*/ 704850 w 711994"/>
                <a:gd name="connsiteY8" fmla="*/ 126206 h 845344"/>
                <a:gd name="connsiteX9" fmla="*/ 390525 w 711994"/>
                <a:gd name="connsiteY9" fmla="*/ 2382 h 845344"/>
                <a:gd name="connsiteX10" fmla="*/ 150019 w 711994"/>
                <a:gd name="connsiteY10" fmla="*/ 0 h 845344"/>
                <a:gd name="connsiteX0" fmla="*/ 264319 w 826294"/>
                <a:gd name="connsiteY0" fmla="*/ 0 h 845344"/>
                <a:gd name="connsiteX1" fmla="*/ 114300 w 826294"/>
                <a:gd name="connsiteY1" fmla="*/ 178594 h 845344"/>
                <a:gd name="connsiteX2" fmla="*/ 0 w 826294"/>
                <a:gd name="connsiteY2" fmla="*/ 490538 h 845344"/>
                <a:gd name="connsiteX3" fmla="*/ 188119 w 826294"/>
                <a:gd name="connsiteY3" fmla="*/ 776288 h 845344"/>
                <a:gd name="connsiteX4" fmla="*/ 438150 w 826294"/>
                <a:gd name="connsiteY4" fmla="*/ 845344 h 845344"/>
                <a:gd name="connsiteX5" fmla="*/ 459581 w 826294"/>
                <a:gd name="connsiteY5" fmla="*/ 842963 h 845344"/>
                <a:gd name="connsiteX6" fmla="*/ 752475 w 826294"/>
                <a:gd name="connsiteY6" fmla="*/ 723900 h 845344"/>
                <a:gd name="connsiteX7" fmla="*/ 826294 w 826294"/>
                <a:gd name="connsiteY7" fmla="*/ 469106 h 845344"/>
                <a:gd name="connsiteX8" fmla="*/ 819150 w 826294"/>
                <a:gd name="connsiteY8" fmla="*/ 126206 h 845344"/>
                <a:gd name="connsiteX9" fmla="*/ 504825 w 826294"/>
                <a:gd name="connsiteY9" fmla="*/ 2382 h 845344"/>
                <a:gd name="connsiteX10" fmla="*/ 264319 w 826294"/>
                <a:gd name="connsiteY10" fmla="*/ 0 h 845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6294" h="845344">
                  <a:moveTo>
                    <a:pt x="264319" y="0"/>
                  </a:moveTo>
                  <a:lnTo>
                    <a:pt x="114300" y="178594"/>
                  </a:lnTo>
                  <a:lnTo>
                    <a:pt x="0" y="490538"/>
                  </a:lnTo>
                  <a:lnTo>
                    <a:pt x="188119" y="776288"/>
                  </a:lnTo>
                  <a:lnTo>
                    <a:pt x="438150" y="845344"/>
                  </a:lnTo>
                  <a:lnTo>
                    <a:pt x="459581" y="842963"/>
                  </a:lnTo>
                  <a:lnTo>
                    <a:pt x="752475" y="723900"/>
                  </a:lnTo>
                  <a:lnTo>
                    <a:pt x="826294" y="469106"/>
                  </a:lnTo>
                  <a:lnTo>
                    <a:pt x="819150" y="126206"/>
                  </a:lnTo>
                  <a:lnTo>
                    <a:pt x="504825" y="2382"/>
                  </a:lnTo>
                  <a:lnTo>
                    <a:pt x="264319" y="0"/>
                  </a:lnTo>
                  <a:close/>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13" name="グループ化 12"/>
          <p:cNvGrpSpPr/>
          <p:nvPr/>
        </p:nvGrpSpPr>
        <p:grpSpPr>
          <a:xfrm>
            <a:off x="6416198" y="1706757"/>
            <a:ext cx="5127651" cy="1753714"/>
            <a:chOff x="5005714" y="1071120"/>
            <a:chExt cx="5127651" cy="1753714"/>
          </a:xfrm>
        </p:grpSpPr>
        <p:sp>
          <p:nvSpPr>
            <p:cNvPr id="14" name="角丸四角形 13"/>
            <p:cNvSpPr/>
            <p:nvPr/>
          </p:nvSpPr>
          <p:spPr>
            <a:xfrm>
              <a:off x="5078389" y="1071120"/>
              <a:ext cx="5054976" cy="1753714"/>
            </a:xfrm>
            <a:prstGeom prst="roundRect">
              <a:avLst>
                <a:gd name="adj" fmla="val 7676"/>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mc:AlternateContent xmlns:mc="http://schemas.openxmlformats.org/markup-compatibility/2006" xmlns:a14="http://schemas.microsoft.com/office/drawing/2010/main">
          <mc:Choice Requires="a14">
            <p:sp>
              <p:nvSpPr>
                <p:cNvPr id="15" name="正方形/長方形 14"/>
                <p:cNvSpPr/>
                <p:nvPr/>
              </p:nvSpPr>
              <p:spPr>
                <a:xfrm>
                  <a:off x="5501830" y="1608194"/>
                  <a:ext cx="3788794" cy="461473"/>
                </a:xfrm>
                <a:prstGeom prst="rect">
                  <a:avLst/>
                </a:prstGeom>
              </p:spPr>
              <p:txBody>
                <a:bodyPr wrap="none">
                  <a:spAutoFit/>
                </a:bodyPr>
                <a:lstStyle/>
                <a:p>
                  <a14:m>
                    <m:oMath xmlns:m="http://schemas.openxmlformats.org/officeDocument/2006/math">
                      <m:f>
                        <m:fPr>
                          <m:ctrlPr>
                            <a:rPr lang="en-US" altLang="ja-JP" i="1" smtClean="0">
                              <a:latin typeface="Cambria Math" panose="02040503050406030204" pitchFamily="18" charset="0"/>
                              <a:ea typeface="Cambria Math"/>
                            </a:rPr>
                          </m:ctrlPr>
                        </m:fPr>
                        <m:num>
                          <m:r>
                            <a:rPr lang="en-US" altLang="ja-JP" i="1">
                              <a:latin typeface="Cambria Math"/>
                              <a:ea typeface="Cambria Math"/>
                            </a:rPr>
                            <m:t>𝛼</m:t>
                          </m:r>
                        </m:num>
                        <m:den>
                          <m:r>
                            <a:rPr lang="en-US" altLang="ja-JP" i="1">
                              <a:latin typeface="Cambria Math"/>
                              <a:ea typeface="Cambria Math"/>
                            </a:rPr>
                            <m:t>2</m:t>
                          </m:r>
                        </m:den>
                      </m:f>
                      <m:sSup>
                        <m:sSupPr>
                          <m:ctrlPr>
                            <a:rPr lang="en-US" altLang="ja-JP" i="1">
                              <a:latin typeface="Cambria Math" panose="02040503050406030204" pitchFamily="18" charset="0"/>
                            </a:rPr>
                          </m:ctrlPr>
                        </m:sSupPr>
                        <m:e>
                          <m:r>
                            <a:rPr lang="en-US" altLang="ja-JP" i="1">
                              <a:latin typeface="Cambria Math"/>
                            </a:rPr>
                            <m:t>(</m:t>
                          </m:r>
                          <m:sSub>
                            <m:sSubPr>
                              <m:ctrlPr>
                                <a:rPr lang="en-US" altLang="ja-JP" i="1">
                                  <a:latin typeface="Cambria Math" panose="02040503050406030204" pitchFamily="18" charset="0"/>
                                </a:rPr>
                              </m:ctrlPr>
                            </m:sSubPr>
                            <m:e>
                              <m:r>
                                <a:rPr lang="en-US" altLang="ja-JP" b="1">
                                  <a:latin typeface="Cambria Math"/>
                                </a:rPr>
                                <m:t>𝐯</m:t>
                              </m:r>
                            </m:e>
                            <m:sub>
                              <m:r>
                                <a:rPr lang="en-US" altLang="ja-JP" i="1">
                                  <a:latin typeface="Cambria Math"/>
                                </a:rPr>
                                <m:t>𝑖</m:t>
                              </m:r>
                            </m:sub>
                          </m:sSub>
                          <m:r>
                            <a:rPr lang="en-US" altLang="ja-JP" i="1">
                              <a:latin typeface="Cambria Math"/>
                            </a:rPr>
                            <m:t>−</m:t>
                          </m:r>
                          <m:sSub>
                            <m:sSubPr>
                              <m:ctrlPr>
                                <a:rPr lang="en-US" altLang="ja-JP" i="1">
                                  <a:latin typeface="Cambria Math" panose="02040503050406030204" pitchFamily="18" charset="0"/>
                                </a:rPr>
                              </m:ctrlPr>
                            </m:sSubPr>
                            <m:e>
                              <m:r>
                                <a:rPr lang="en-US" altLang="ja-JP" b="1">
                                  <a:latin typeface="Cambria Math"/>
                                </a:rPr>
                                <m:t>𝐯</m:t>
                              </m:r>
                            </m:e>
                            <m:sub>
                              <m:r>
                                <a:rPr lang="en-US" altLang="ja-JP" i="1">
                                  <a:latin typeface="Cambria Math"/>
                                </a:rPr>
                                <m:t>𝑖</m:t>
                              </m:r>
                              <m:r>
                                <a:rPr lang="en-US" altLang="ja-JP" i="1">
                                  <a:latin typeface="Cambria Math"/>
                                </a:rPr>
                                <m:t>−1</m:t>
                              </m:r>
                            </m:sub>
                          </m:sSub>
                          <m:r>
                            <a:rPr lang="en-US" altLang="ja-JP" i="1">
                              <a:latin typeface="Cambria Math"/>
                            </a:rPr>
                            <m:t>)</m:t>
                          </m:r>
                        </m:e>
                        <m:sup>
                          <m:r>
                            <a:rPr lang="en-US" altLang="ja-JP" i="1">
                              <a:latin typeface="Cambria Math"/>
                            </a:rPr>
                            <m:t>2</m:t>
                          </m:r>
                        </m:sup>
                      </m:sSup>
                    </m:oMath>
                  </a14:m>
                  <a:r>
                    <a:rPr lang="en-US" altLang="ja-JP" dirty="0">
                      <a:latin typeface="メイリオ" panose="020B0604030504040204" pitchFamily="50" charset="-128"/>
                      <a:ea typeface="メイリオ" panose="020B0604030504040204" pitchFamily="50" charset="-128"/>
                      <a:cs typeface="メイリオ" panose="020B0604030504040204" pitchFamily="50" charset="-128"/>
                    </a:rPr>
                    <a:t>+ </a:t>
                  </a:r>
                  <a14:m>
                    <m:oMath xmlns:m="http://schemas.openxmlformats.org/officeDocument/2006/math">
                      <m:sSup>
                        <m:sSupPr>
                          <m:ctrlPr>
                            <a:rPr lang="en-US" altLang="ja-JP" i="1">
                              <a:latin typeface="Cambria Math" panose="02040503050406030204" pitchFamily="18" charset="0"/>
                            </a:rPr>
                          </m:ctrlPr>
                        </m:sSupPr>
                        <m:e>
                          <m:f>
                            <m:fPr>
                              <m:ctrlPr>
                                <a:rPr lang="en-US" altLang="ja-JP" i="1">
                                  <a:latin typeface="Cambria Math" panose="02040503050406030204" pitchFamily="18" charset="0"/>
                                </a:rPr>
                              </m:ctrlPr>
                            </m:fPr>
                            <m:num>
                              <m:r>
                                <a:rPr lang="en-US" altLang="ja-JP" i="1">
                                  <a:latin typeface="Cambria Math"/>
                                  <a:ea typeface="Cambria Math"/>
                                </a:rPr>
                                <m:t>𝛼</m:t>
                              </m:r>
                            </m:num>
                            <m:den>
                              <m:r>
                                <a:rPr lang="en-US" altLang="ja-JP" i="1">
                                  <a:latin typeface="Cambria Math"/>
                                </a:rPr>
                                <m:t>2</m:t>
                              </m:r>
                            </m:den>
                          </m:f>
                          <m:r>
                            <a:rPr lang="en-US" altLang="ja-JP" i="1">
                              <a:latin typeface="Cambria Math"/>
                            </a:rPr>
                            <m:t>(</m:t>
                          </m:r>
                          <m:sSub>
                            <m:sSubPr>
                              <m:ctrlPr>
                                <a:rPr lang="en-US" altLang="ja-JP" i="1" smtClean="0">
                                  <a:solidFill>
                                    <a:schemeClr val="tx1"/>
                                  </a:solidFill>
                                  <a:latin typeface="Cambria Math" panose="02040503050406030204" pitchFamily="18" charset="0"/>
                                </a:rPr>
                              </m:ctrlPr>
                            </m:sSubPr>
                            <m:e>
                              <m:r>
                                <a:rPr lang="en-US" altLang="ja-JP" b="1">
                                  <a:solidFill>
                                    <a:schemeClr val="tx1"/>
                                  </a:solidFill>
                                  <a:latin typeface="Cambria Math"/>
                                </a:rPr>
                                <m:t>𝐯</m:t>
                              </m:r>
                            </m:e>
                            <m:sub>
                              <m:r>
                                <a:rPr lang="en-US" altLang="ja-JP" i="1">
                                  <a:solidFill>
                                    <a:schemeClr val="tx1"/>
                                  </a:solidFill>
                                  <a:latin typeface="Cambria Math"/>
                                </a:rPr>
                                <m:t>𝑖</m:t>
                              </m:r>
                              <m:r>
                                <a:rPr lang="en-US" altLang="ja-JP" b="0" i="1" smtClean="0">
                                  <a:solidFill>
                                    <a:schemeClr val="tx1"/>
                                  </a:solidFill>
                                  <a:latin typeface="Cambria Math" panose="02040503050406030204" pitchFamily="18" charset="0"/>
                                </a:rPr>
                                <m:t>+</m:t>
                              </m:r>
                              <m:r>
                                <a:rPr lang="en-US" altLang="ja-JP" i="1">
                                  <a:solidFill>
                                    <a:schemeClr val="tx1"/>
                                  </a:solidFill>
                                  <a:latin typeface="Cambria Math"/>
                                </a:rPr>
                                <m:t>1</m:t>
                              </m:r>
                            </m:sub>
                          </m:sSub>
                          <m:r>
                            <a:rPr lang="en-US" altLang="ja-JP" i="1">
                              <a:latin typeface="Cambria Math"/>
                            </a:rPr>
                            <m:t>−</m:t>
                          </m:r>
                          <m:sSub>
                            <m:sSubPr>
                              <m:ctrlPr>
                                <a:rPr lang="en-US" altLang="ja-JP" i="1">
                                  <a:latin typeface="Cambria Math" panose="02040503050406030204" pitchFamily="18" charset="0"/>
                                </a:rPr>
                              </m:ctrlPr>
                            </m:sSubPr>
                            <m:e>
                              <m:r>
                                <a:rPr lang="en-US" altLang="ja-JP" b="1">
                                  <a:latin typeface="Cambria Math"/>
                                </a:rPr>
                                <m:t>𝐯</m:t>
                              </m:r>
                            </m:e>
                            <m:sub>
                              <m:r>
                                <a:rPr lang="en-US" altLang="ja-JP" i="1">
                                  <a:latin typeface="Cambria Math"/>
                                </a:rPr>
                                <m:t>𝑖</m:t>
                              </m:r>
                            </m:sub>
                          </m:sSub>
                          <m:r>
                            <a:rPr lang="en-US" altLang="ja-JP" i="1">
                              <a:latin typeface="Cambria Math"/>
                            </a:rPr>
                            <m:t>)</m:t>
                          </m:r>
                        </m:e>
                        <m:sup>
                          <m:r>
                            <a:rPr lang="en-US" altLang="ja-JP" i="1">
                              <a:latin typeface="Cambria Math"/>
                            </a:rPr>
                            <m:t>2</m:t>
                          </m:r>
                        </m:sup>
                      </m:sSup>
                    </m:oMath>
                  </a14:m>
                  <a:r>
                    <a:rPr lang="ja-JP" altLang="en-US"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a:t>
                  </a:r>
                  <a14:m>
                    <m:oMath xmlns:m="http://schemas.openxmlformats.org/officeDocument/2006/math">
                      <m:sSub>
                        <m:sSubPr>
                          <m:ctrlPr>
                            <a:rPr lang="en-US" altLang="ja-JP" i="1">
                              <a:solidFill>
                                <a:srgbClr val="FF0000"/>
                              </a:solidFill>
                              <a:latin typeface="Cambria Math" panose="02040503050406030204" pitchFamily="18" charset="0"/>
                            </a:rPr>
                          </m:ctrlPr>
                        </m:sSubPr>
                        <m:e>
                          <m:r>
                            <a:rPr lang="en-US" altLang="ja-JP" i="1">
                              <a:solidFill>
                                <a:srgbClr val="FF0000"/>
                              </a:solidFill>
                              <a:latin typeface="Cambria Math"/>
                            </a:rPr>
                            <m:t>𝐸</m:t>
                          </m:r>
                        </m:e>
                        <m:sub>
                          <m:r>
                            <a:rPr lang="en-US" altLang="ja-JP" i="1">
                              <a:solidFill>
                                <a:srgbClr val="FF0000"/>
                              </a:solidFill>
                              <a:latin typeface="Cambria Math"/>
                            </a:rPr>
                            <m:t>𝑙𝑒𝑛</m:t>
                          </m:r>
                        </m:sub>
                      </m:sSub>
                    </m:oMath>
                  </a14:m>
                  <a:r>
                    <a:rPr lang="en-US" altLang="ja-JP" dirty="0">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15" name="正方形/長方形 14"/>
                <p:cNvSpPr>
                  <a:spLocks noRot="1" noChangeAspect="1" noMove="1" noResize="1" noEditPoints="1" noAdjustHandles="1" noChangeArrowheads="1" noChangeShapeType="1" noTextEdit="1"/>
                </p:cNvSpPr>
                <p:nvPr/>
              </p:nvSpPr>
              <p:spPr>
                <a:xfrm>
                  <a:off x="5501830" y="1608194"/>
                  <a:ext cx="3788794" cy="461473"/>
                </a:xfrm>
                <a:prstGeom prst="rect">
                  <a:avLst/>
                </a:prstGeom>
                <a:blipFill>
                  <a:blip r:embed="rId3"/>
                  <a:stretch>
                    <a:fillRect r="-805" b="-1315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6" name="正方形/長方形 15"/>
                <p:cNvSpPr/>
                <p:nvPr/>
              </p:nvSpPr>
              <p:spPr>
                <a:xfrm>
                  <a:off x="5386006" y="1982082"/>
                  <a:ext cx="3893695" cy="369332"/>
                </a:xfrm>
                <a:prstGeom prst="rect">
                  <a:avLst/>
                </a:prstGeom>
              </p:spPr>
              <p:txBody>
                <a:bodyPr wrap="none">
                  <a:spAutoFit/>
                </a:bodyPr>
                <a:lstStyle/>
                <a:p>
                  <a14:m>
                    <m:oMath xmlns:m="http://schemas.openxmlformats.org/officeDocument/2006/math">
                      <m:r>
                        <a:rPr lang="en-US" altLang="ja-JP" i="1">
                          <a:latin typeface="Cambria Math"/>
                        </a:rPr>
                        <m:t>+</m:t>
                      </m:r>
                      <m:r>
                        <a:rPr lang="en-US" altLang="ja-JP" i="1">
                          <a:latin typeface="Cambria Math"/>
                        </a:rPr>
                        <m:t>𝛽</m:t>
                      </m:r>
                      <m:r>
                        <a:rPr lang="en-US" altLang="ja-JP" i="1">
                          <a:latin typeface="Cambria Math"/>
                        </a:rPr>
                        <m:t> </m:t>
                      </m:r>
                      <m:sSup>
                        <m:sSupPr>
                          <m:ctrlPr>
                            <a:rPr lang="en-US" altLang="ja-JP" i="1">
                              <a:latin typeface="Cambria Math" panose="02040503050406030204" pitchFamily="18" charset="0"/>
                            </a:rPr>
                          </m:ctrlPr>
                        </m:sSupPr>
                        <m:e>
                          <m:r>
                            <a:rPr lang="en-US" altLang="ja-JP" i="1">
                              <a:latin typeface="Cambria Math"/>
                            </a:rPr>
                            <m:t>(</m:t>
                          </m:r>
                          <m:sSub>
                            <m:sSubPr>
                              <m:ctrlPr>
                                <a:rPr lang="en-US" altLang="ja-JP" i="1">
                                  <a:latin typeface="Cambria Math" panose="02040503050406030204" pitchFamily="18" charset="0"/>
                                </a:rPr>
                              </m:ctrlPr>
                            </m:sSubPr>
                            <m:e>
                              <m:r>
                                <a:rPr lang="en-US" altLang="ja-JP" b="1">
                                  <a:latin typeface="Cambria Math"/>
                                </a:rPr>
                                <m:t>𝐯</m:t>
                              </m:r>
                            </m:e>
                            <m:sub>
                              <m:r>
                                <a:rPr lang="en-US" altLang="ja-JP" i="1">
                                  <a:latin typeface="Cambria Math"/>
                                </a:rPr>
                                <m:t>𝑖</m:t>
                              </m:r>
                              <m:r>
                                <a:rPr lang="en-US" altLang="ja-JP" i="1">
                                  <a:latin typeface="Cambria Math"/>
                                </a:rPr>
                                <m:t>+1</m:t>
                              </m:r>
                            </m:sub>
                          </m:sSub>
                          <m:r>
                            <a:rPr lang="en-US" altLang="ja-JP" i="1">
                              <a:latin typeface="Cambria Math"/>
                            </a:rPr>
                            <m:t>+</m:t>
                          </m:r>
                          <m:sSub>
                            <m:sSubPr>
                              <m:ctrlPr>
                                <a:rPr lang="en-US" altLang="ja-JP" i="1">
                                  <a:latin typeface="Cambria Math" panose="02040503050406030204" pitchFamily="18" charset="0"/>
                                </a:rPr>
                              </m:ctrlPr>
                            </m:sSubPr>
                            <m:e>
                              <m:r>
                                <a:rPr lang="en-US" altLang="ja-JP" b="1">
                                  <a:latin typeface="Cambria Math"/>
                                </a:rPr>
                                <m:t>𝐯</m:t>
                              </m:r>
                            </m:e>
                            <m:sub>
                              <m:r>
                                <a:rPr lang="en-US" altLang="ja-JP" i="1">
                                  <a:latin typeface="Cambria Math"/>
                                </a:rPr>
                                <m:t>𝑖</m:t>
                              </m:r>
                              <m:r>
                                <a:rPr lang="en-US" altLang="ja-JP" i="1">
                                  <a:latin typeface="Cambria Math"/>
                                </a:rPr>
                                <m:t>−1</m:t>
                              </m:r>
                            </m:sub>
                          </m:sSub>
                          <m:r>
                            <a:rPr lang="en-US" altLang="ja-JP" i="1">
                              <a:latin typeface="Cambria Math"/>
                            </a:rPr>
                            <m:t>−2</m:t>
                          </m:r>
                          <m:sSub>
                            <m:sSubPr>
                              <m:ctrlPr>
                                <a:rPr lang="en-US" altLang="ja-JP" i="1">
                                  <a:latin typeface="Cambria Math" panose="02040503050406030204" pitchFamily="18" charset="0"/>
                                </a:rPr>
                              </m:ctrlPr>
                            </m:sSubPr>
                            <m:e>
                              <m:r>
                                <a:rPr lang="en-US" altLang="ja-JP" b="1">
                                  <a:latin typeface="Cambria Math"/>
                                </a:rPr>
                                <m:t>𝐯</m:t>
                              </m:r>
                            </m:e>
                            <m:sub>
                              <m:r>
                                <a:rPr lang="en-US" altLang="ja-JP" i="1">
                                  <a:latin typeface="Cambria Math"/>
                                </a:rPr>
                                <m:t>𝑖</m:t>
                              </m:r>
                            </m:sub>
                          </m:sSub>
                          <m:r>
                            <a:rPr lang="en-US" altLang="ja-JP" i="1">
                              <a:latin typeface="Cambria Math"/>
                            </a:rPr>
                            <m:t>)</m:t>
                          </m:r>
                        </m:e>
                        <m:sup>
                          <m:r>
                            <a:rPr lang="en-US" altLang="ja-JP" i="1">
                              <a:latin typeface="Cambria Math"/>
                            </a:rPr>
                            <m:t>2</m:t>
                          </m:r>
                        </m:sup>
                      </m:sSup>
                    </m:oMath>
                  </a14:m>
                  <a:r>
                    <a:rPr lang="ja-JP" altLang="en-US"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a:t>
                  </a:r>
                  <a14:m>
                    <m:oMath xmlns:m="http://schemas.openxmlformats.org/officeDocument/2006/math">
                      <m:sSub>
                        <m:sSubPr>
                          <m:ctrlPr>
                            <a:rPr lang="en-US" altLang="ja-JP" i="1">
                              <a:solidFill>
                                <a:srgbClr val="00B050"/>
                              </a:solidFill>
                              <a:latin typeface="Cambria Math" panose="02040503050406030204" pitchFamily="18" charset="0"/>
                            </a:rPr>
                          </m:ctrlPr>
                        </m:sSubPr>
                        <m:e>
                          <m:r>
                            <a:rPr lang="en-US" altLang="ja-JP" i="1">
                              <a:solidFill>
                                <a:srgbClr val="00B050"/>
                              </a:solidFill>
                              <a:latin typeface="Cambria Math"/>
                            </a:rPr>
                            <m:t>𝐸</m:t>
                          </m:r>
                        </m:e>
                        <m:sub>
                          <m:r>
                            <a:rPr lang="en-US" altLang="ja-JP" i="1">
                              <a:solidFill>
                                <a:srgbClr val="00B050"/>
                              </a:solidFill>
                              <a:latin typeface="Cambria Math"/>
                            </a:rPr>
                            <m:t>𝑐𝑢𝑟𝑣</m:t>
                          </m:r>
                        </m:sub>
                      </m:sSub>
                    </m:oMath>
                  </a14:m>
                  <a:r>
                    <a:rPr lang="en-US" altLang="ja-JP" dirty="0">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105" name="正方形/長方形 104"/>
                <p:cNvSpPr>
                  <a:spLocks noRot="1" noChangeAspect="1" noMove="1" noResize="1" noEditPoints="1" noAdjustHandles="1" noChangeArrowheads="1" noChangeShapeType="1" noTextEdit="1"/>
                </p:cNvSpPr>
                <p:nvPr/>
              </p:nvSpPr>
              <p:spPr>
                <a:xfrm>
                  <a:off x="5386006" y="1982082"/>
                  <a:ext cx="3893695" cy="369332"/>
                </a:xfrm>
                <a:prstGeom prst="rect">
                  <a:avLst/>
                </a:prstGeom>
                <a:blipFill rotWithShape="0">
                  <a:blip r:embed="rId5"/>
                  <a:stretch>
                    <a:fillRect t="-6667" r="-627" b="-30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7" name="正方形/長方形 16"/>
                <p:cNvSpPr/>
                <p:nvPr/>
              </p:nvSpPr>
              <p:spPr>
                <a:xfrm>
                  <a:off x="5386006" y="2337682"/>
                  <a:ext cx="3832203" cy="391902"/>
                </a:xfrm>
                <a:prstGeom prst="rect">
                  <a:avLst/>
                </a:prstGeom>
              </p:spPr>
              <p:txBody>
                <a:bodyPr wrap="none">
                  <a:spAutoFit/>
                </a:bodyPr>
                <a:lstStyle/>
                <a:p>
                  <a14:m>
                    <m:oMath xmlns:m="http://schemas.openxmlformats.org/officeDocument/2006/math">
                      <m:r>
                        <a:rPr lang="en-US" altLang="ja-JP" i="1">
                          <a:latin typeface="Cambria Math"/>
                          <a:ea typeface="Cambria Math"/>
                        </a:rPr>
                        <m:t>− </m:t>
                      </m:r>
                      <m:r>
                        <a:rPr lang="en-US" altLang="ja-JP" i="1">
                          <a:latin typeface="Cambria Math"/>
                          <a:ea typeface="Cambria Math"/>
                        </a:rPr>
                        <m:t>𝛾</m:t>
                      </m:r>
                      <m:r>
                        <a:rPr lang="en-US" altLang="ja-JP" i="1">
                          <a:latin typeface="Cambria Math"/>
                          <a:ea typeface="Cambria Math"/>
                        </a:rPr>
                        <m:t> </m:t>
                      </m:r>
                      <m:r>
                        <a:rPr lang="en-US" altLang="ja-JP" i="1">
                          <a:latin typeface="Cambria Math"/>
                        </a:rPr>
                        <m:t>𝐼</m:t>
                      </m:r>
                      <m:r>
                        <a:rPr lang="en-US" altLang="ja-JP" i="1">
                          <a:latin typeface="Cambria Math"/>
                        </a:rPr>
                        <m:t>′(</m:t>
                      </m:r>
                      <m:sSub>
                        <m:sSubPr>
                          <m:ctrlPr>
                            <a:rPr lang="en-US" altLang="ja-JP" i="1">
                              <a:latin typeface="Cambria Math" panose="02040503050406030204" pitchFamily="18" charset="0"/>
                            </a:rPr>
                          </m:ctrlPr>
                        </m:sSubPr>
                        <m:e>
                          <m:r>
                            <a:rPr lang="en-US" altLang="ja-JP" b="1">
                              <a:latin typeface="Cambria Math"/>
                            </a:rPr>
                            <m:t>𝐯</m:t>
                          </m:r>
                        </m:e>
                        <m:sub>
                          <m:r>
                            <a:rPr lang="en-US" altLang="ja-JP" i="1">
                              <a:latin typeface="Cambria Math"/>
                            </a:rPr>
                            <m:t>𝑖</m:t>
                          </m:r>
                        </m:sub>
                      </m:sSub>
                      <m:r>
                        <a:rPr lang="en-US" altLang="ja-JP" i="1">
                          <a:latin typeface="Cambria Math"/>
                        </a:rPr>
                        <m:t>)</m:t>
                      </m:r>
                    </m:oMath>
                  </a14:m>
                  <a:r>
                    <a:rPr lang="ja-JP" altLang="en-US"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a:t>
                  </a:r>
                  <a14:m>
                    <m:oMath xmlns:m="http://schemas.openxmlformats.org/officeDocument/2006/math">
                      <m:sSub>
                        <m:sSubPr>
                          <m:ctrlPr>
                            <a:rPr lang="en-US" altLang="ja-JP" i="1">
                              <a:solidFill>
                                <a:srgbClr val="0000FF"/>
                              </a:solidFill>
                              <a:latin typeface="Cambria Math" panose="02040503050406030204" pitchFamily="18" charset="0"/>
                            </a:rPr>
                          </m:ctrlPr>
                        </m:sSubPr>
                        <m:e>
                          <m:r>
                            <a:rPr lang="en-US" altLang="ja-JP" i="1">
                              <a:solidFill>
                                <a:srgbClr val="0000FF"/>
                              </a:solidFill>
                              <a:latin typeface="Cambria Math"/>
                            </a:rPr>
                            <m:t>𝐸</m:t>
                          </m:r>
                        </m:e>
                        <m:sub>
                          <m:r>
                            <a:rPr lang="en-US" altLang="ja-JP" i="1">
                              <a:solidFill>
                                <a:srgbClr val="0000FF"/>
                              </a:solidFill>
                              <a:latin typeface="Cambria Math"/>
                            </a:rPr>
                            <m:t>𝑖𝑚𝑔</m:t>
                          </m:r>
                        </m:sub>
                      </m:sSub>
                    </m:oMath>
                  </a14:m>
                  <a:r>
                    <a:rPr lang="en-US" altLang="ja-JP" dirty="0">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106" name="正方形/長方形 105"/>
                <p:cNvSpPr>
                  <a:spLocks noRot="1" noChangeAspect="1" noMove="1" noResize="1" noEditPoints="1" noAdjustHandles="1" noChangeArrowheads="1" noChangeShapeType="1" noTextEdit="1"/>
                </p:cNvSpPr>
                <p:nvPr/>
              </p:nvSpPr>
              <p:spPr>
                <a:xfrm>
                  <a:off x="5386006" y="2337682"/>
                  <a:ext cx="3832203" cy="391902"/>
                </a:xfrm>
                <a:prstGeom prst="rect">
                  <a:avLst/>
                </a:prstGeom>
                <a:blipFill rotWithShape="0">
                  <a:blip r:embed="rId6"/>
                  <a:stretch>
                    <a:fillRect t="-1563" r="-637" b="-2656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8" name="正方形/長方形 17"/>
                <p:cNvSpPr/>
                <p:nvPr/>
              </p:nvSpPr>
              <p:spPr>
                <a:xfrm>
                  <a:off x="5171939" y="1153652"/>
                  <a:ext cx="3470565" cy="400110"/>
                </a:xfrm>
                <a:prstGeom prst="rect">
                  <a:avLst/>
                </a:prstGeom>
              </p:spPr>
              <p:txBody>
                <a:bodyPr wrap="none">
                  <a:spAutoFit/>
                </a:bodyPr>
                <a:lstStyle/>
                <a:p>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頂点</a:t>
                  </a:r>
                  <a14:m>
                    <m:oMath xmlns:m="http://schemas.openxmlformats.org/officeDocument/2006/math">
                      <m:sSub>
                        <m:sSubPr>
                          <m:ctrlPr>
                            <a:rPr lang="en-US" altLang="ja-JP" sz="2000" i="1">
                              <a:latin typeface="Cambria Math" panose="02040503050406030204" pitchFamily="18" charset="0"/>
                            </a:rPr>
                          </m:ctrlPr>
                        </m:sSubPr>
                        <m:e>
                          <m:r>
                            <a:rPr lang="en-US" altLang="ja-JP" sz="2000" b="1">
                              <a:latin typeface="Cambria Math"/>
                            </a:rPr>
                            <m:t>𝐯</m:t>
                          </m:r>
                        </m:e>
                        <m:sub>
                          <m:r>
                            <a:rPr lang="en-US" altLang="ja-JP" sz="2000" i="1">
                              <a:latin typeface="Cambria Math"/>
                            </a:rPr>
                            <m:t>𝑖</m:t>
                          </m:r>
                        </m:sub>
                      </m:sSub>
                    </m:oMath>
                  </a14:m>
                  <a:r>
                    <a:rPr lang="ja-JP" altLang="en-US" sz="2000" dirty="0" err="1">
                      <a:latin typeface="メイリオ" panose="020B0604030504040204" pitchFamily="50" charset="-128"/>
                      <a:ea typeface="メイリオ" panose="020B0604030504040204" pitchFamily="50" charset="-128"/>
                      <a:cs typeface="メイリオ" panose="020B0604030504040204" pitchFamily="50" charset="-128"/>
                    </a:rPr>
                    <a:t>が寄</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与するエネルギー</a:t>
                  </a:r>
                </a:p>
              </p:txBody>
            </p:sp>
          </mc:Choice>
          <mc:Fallback xmlns="">
            <p:sp>
              <p:nvSpPr>
                <p:cNvPr id="3" name="正方形/長方形 2"/>
                <p:cNvSpPr>
                  <a:spLocks noRot="1" noChangeAspect="1" noMove="1" noResize="1" noEditPoints="1" noAdjustHandles="1" noChangeArrowheads="1" noChangeShapeType="1" noTextEdit="1"/>
                </p:cNvSpPr>
                <p:nvPr/>
              </p:nvSpPr>
              <p:spPr>
                <a:xfrm>
                  <a:off x="5171939" y="1153652"/>
                  <a:ext cx="3329501" cy="400110"/>
                </a:xfrm>
                <a:prstGeom prst="rect">
                  <a:avLst/>
                </a:prstGeom>
                <a:blipFill rotWithShape="0">
                  <a:blip r:embed="rId7"/>
                  <a:stretch>
                    <a:fillRect l="-2015" t="-13846" r="-2381" b="-2307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9" name="正方形/長方形 18"/>
                <p:cNvSpPr/>
                <p:nvPr/>
              </p:nvSpPr>
              <p:spPr>
                <a:xfrm>
                  <a:off x="5005714" y="1635503"/>
                  <a:ext cx="65376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i="1">
                            <a:latin typeface="Cambria Math"/>
                          </a:rPr>
                          <m:t>𝐸</m:t>
                        </m:r>
                        <m:r>
                          <a:rPr lang="en-US" altLang="ja-JP" i="1">
                            <a:latin typeface="Cambria Math"/>
                          </a:rPr>
                          <m:t>=</m:t>
                        </m:r>
                      </m:oMath>
                    </m:oMathPara>
                  </a14:m>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4" name="正方形/長方形 3"/>
                <p:cNvSpPr>
                  <a:spLocks noRot="1" noChangeAspect="1" noMove="1" noResize="1" noEditPoints="1" noAdjustHandles="1" noChangeArrowheads="1" noChangeShapeType="1" noTextEdit="1"/>
                </p:cNvSpPr>
                <p:nvPr/>
              </p:nvSpPr>
              <p:spPr>
                <a:xfrm>
                  <a:off x="5005714" y="1635503"/>
                  <a:ext cx="628121" cy="369332"/>
                </a:xfrm>
                <a:prstGeom prst="rect">
                  <a:avLst/>
                </a:prstGeom>
                <a:blipFill rotWithShape="1">
                  <a:blip r:embed="rId8"/>
                  <a:stretch>
                    <a:fillRect/>
                  </a:stretch>
                </a:blipFill>
              </p:spPr>
              <p:txBody>
                <a:bodyPr/>
                <a:lstStyle/>
                <a:p>
                  <a:r>
                    <a:rPr lang="ja-JP" altLang="en-US">
                      <a:noFill/>
                    </a:rPr>
                    <a:t> </a:t>
                  </a:r>
                </a:p>
              </p:txBody>
            </p:sp>
          </mc:Fallback>
        </mc:AlternateContent>
      </p:grpSp>
      <p:sp>
        <p:nvSpPr>
          <p:cNvPr id="20" name="円/楕円 19"/>
          <p:cNvSpPr/>
          <p:nvPr/>
        </p:nvSpPr>
        <p:spPr>
          <a:xfrm>
            <a:off x="5093781" y="2210751"/>
            <a:ext cx="93137" cy="9313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正方形/長方形 20"/>
          <p:cNvSpPr/>
          <p:nvPr/>
        </p:nvSpPr>
        <p:spPr>
          <a:xfrm>
            <a:off x="5021817" y="2135507"/>
            <a:ext cx="247650" cy="24765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円/楕円 21"/>
          <p:cNvSpPr/>
          <p:nvPr/>
        </p:nvSpPr>
        <p:spPr>
          <a:xfrm>
            <a:off x="3547556" y="2163126"/>
            <a:ext cx="93137" cy="9313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正方形/長方形 22"/>
          <p:cNvSpPr/>
          <p:nvPr/>
        </p:nvSpPr>
        <p:spPr>
          <a:xfrm>
            <a:off x="3475592" y="2087882"/>
            <a:ext cx="247650" cy="24765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円/楕円 23"/>
          <p:cNvSpPr/>
          <p:nvPr/>
        </p:nvSpPr>
        <p:spPr>
          <a:xfrm>
            <a:off x="1814006" y="1886901"/>
            <a:ext cx="93137" cy="9313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正方形/長方形 24"/>
          <p:cNvSpPr/>
          <p:nvPr/>
        </p:nvSpPr>
        <p:spPr>
          <a:xfrm>
            <a:off x="1742042" y="1811657"/>
            <a:ext cx="247650" cy="24765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右矢印 25"/>
          <p:cNvSpPr/>
          <p:nvPr/>
        </p:nvSpPr>
        <p:spPr>
          <a:xfrm>
            <a:off x="2291767" y="2493281"/>
            <a:ext cx="381821" cy="293923"/>
          </a:xfrm>
          <a:prstGeom prst="rightArrow">
            <a:avLst/>
          </a:prstGeom>
          <a:solidFill>
            <a:schemeClr val="accent5">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右矢印 26"/>
          <p:cNvSpPr/>
          <p:nvPr/>
        </p:nvSpPr>
        <p:spPr>
          <a:xfrm>
            <a:off x="3914827" y="2493281"/>
            <a:ext cx="381821" cy="293923"/>
          </a:xfrm>
          <a:prstGeom prst="rightArrow">
            <a:avLst/>
          </a:prstGeom>
          <a:solidFill>
            <a:schemeClr val="accent5">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mc:AlternateContent xmlns:mc="http://schemas.openxmlformats.org/markup-compatibility/2006" xmlns:a14="http://schemas.microsoft.com/office/drawing/2010/main">
        <mc:Choice Requires="a14">
          <p:sp>
            <p:nvSpPr>
              <p:cNvPr id="28" name="テキスト ボックス 27"/>
              <p:cNvSpPr txBox="1"/>
              <p:nvPr/>
            </p:nvSpPr>
            <p:spPr>
              <a:xfrm>
                <a:off x="829588" y="3934123"/>
                <a:ext cx="5285025" cy="2923877"/>
              </a:xfrm>
              <a:prstGeom prst="rect">
                <a:avLst/>
              </a:prstGeom>
              <a:noFill/>
            </p:spPr>
            <p:txBody>
              <a:bodyPr wrap="square" rtlCol="0">
                <a:spAutoFit/>
              </a:bodyPr>
              <a:lstStyle/>
              <a:p>
                <a:pPr>
                  <a:spcBef>
                    <a:spcPts val="1200"/>
                  </a:spcBef>
                </a:pPr>
                <a:r>
                  <a:rPr lang="en-US" altLang="ja-JP" sz="2400" b="1" u="sng" dirty="0">
                    <a:latin typeface="メイリオ" panose="020B0604030504040204" pitchFamily="50" charset="-128"/>
                    <a:ea typeface="メイリオ" panose="020B0604030504040204" pitchFamily="50" charset="-128"/>
                    <a:cs typeface="メイリオ" panose="020B0604030504040204" pitchFamily="50" charset="-128"/>
                  </a:rPr>
                  <a:t>Snakes (</a:t>
                </a:r>
                <a:r>
                  <a:rPr lang="ja-JP" altLang="en-US" sz="2400" b="1" u="sng" dirty="0">
                    <a:latin typeface="メイリオ" panose="020B0604030504040204" pitchFamily="50" charset="-128"/>
                    <a:ea typeface="メイリオ" panose="020B0604030504040204" pitchFamily="50" charset="-128"/>
                    <a:cs typeface="メイリオ" panose="020B0604030504040204" pitchFamily="50" charset="-128"/>
                  </a:rPr>
                  <a:t>貪欲法</a:t>
                </a:r>
                <a:r>
                  <a:rPr lang="en-US" altLang="ja-JP" sz="2400" b="1" u="sng" dirty="0">
                    <a:latin typeface="メイリオ" panose="020B0604030504040204" pitchFamily="50" charset="-128"/>
                    <a:ea typeface="メイリオ" panose="020B0604030504040204" pitchFamily="50" charset="-128"/>
                    <a:cs typeface="メイリオ" panose="020B0604030504040204" pitchFamily="50" charset="-128"/>
                  </a:rPr>
                  <a:t>)</a:t>
                </a:r>
              </a:p>
              <a:p>
                <a:pPr>
                  <a:spcBef>
                    <a:spcPts val="1200"/>
                  </a:spcBef>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入力 </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画像と初期曲線（折れ線）</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marL="457200" indent="-457200">
                  <a:spcBef>
                    <a:spcPts val="1200"/>
                  </a:spcBef>
                  <a:buFont typeface="+mj-lt"/>
                  <a:buAutoNum type="arabicPeriod"/>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頂点をひとつずつ訪問する</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marL="457200" indent="-457200">
                  <a:spcBef>
                    <a:spcPts val="1200"/>
                  </a:spcBef>
                  <a:buFont typeface="+mj-lt"/>
                  <a:buAutoNum type="arabicPeriod"/>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頂点</a:t>
                </a:r>
                <a14:m>
                  <m:oMath xmlns:m="http://schemas.openxmlformats.org/officeDocument/2006/math">
                    <m:sSub>
                      <m:sSubPr>
                        <m:ctrlPr>
                          <a:rPr lang="en-US" altLang="ja-JP" sz="2000" i="1">
                            <a:latin typeface="Cambria Math" panose="02040503050406030204" pitchFamily="18" charset="0"/>
                          </a:rPr>
                        </m:ctrlPr>
                      </m:sSubPr>
                      <m:e>
                        <m:r>
                          <a:rPr lang="en-US" altLang="ja-JP" sz="2000" b="1">
                            <a:latin typeface="Cambria Math"/>
                          </a:rPr>
                          <m:t>𝐯</m:t>
                        </m:r>
                      </m:e>
                      <m:sub>
                        <m:r>
                          <a:rPr lang="en-US" altLang="ja-JP" sz="2000" i="1">
                            <a:latin typeface="Cambria Math"/>
                          </a:rPr>
                          <m:t>𝑖</m:t>
                        </m:r>
                      </m:sub>
                    </m:sSub>
                  </m:oMath>
                </a14:m>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に訪問中，局所コストが最小となる近傍画素へ</a:t>
                </a:r>
                <a14:m>
                  <m:oMath xmlns:m="http://schemas.openxmlformats.org/officeDocument/2006/math">
                    <m:sSub>
                      <m:sSubPr>
                        <m:ctrlPr>
                          <a:rPr lang="en-US" altLang="ja-JP" sz="2000" i="1">
                            <a:latin typeface="Cambria Math" panose="02040503050406030204" pitchFamily="18" charset="0"/>
                          </a:rPr>
                        </m:ctrlPr>
                      </m:sSubPr>
                      <m:e>
                        <m:r>
                          <a:rPr lang="en-US" altLang="ja-JP" sz="2000" b="1">
                            <a:latin typeface="Cambria Math"/>
                          </a:rPr>
                          <m:t>𝐯</m:t>
                        </m:r>
                      </m:e>
                      <m:sub>
                        <m:r>
                          <a:rPr lang="en-US" altLang="ja-JP" sz="2000" i="1">
                            <a:latin typeface="Cambria Math"/>
                          </a:rPr>
                          <m:t>𝑖</m:t>
                        </m:r>
                      </m:sub>
                    </m:sSub>
                  </m:oMath>
                </a14:m>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を移動する</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marL="457200" indent="-457200">
                  <a:spcBef>
                    <a:spcPts val="1200"/>
                  </a:spcBef>
                  <a:buFont typeface="+mj-lt"/>
                  <a:buAutoNum type="arabicPeriod"/>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頂点の移動量が閾値以下になるまで，又は，決められた回数，</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(1) </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を繰り返す</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28" name="テキスト ボックス 27"/>
              <p:cNvSpPr txBox="1">
                <a:spLocks noRot="1" noChangeAspect="1" noMove="1" noResize="1" noEditPoints="1" noAdjustHandles="1" noChangeArrowheads="1" noChangeShapeType="1" noTextEdit="1"/>
              </p:cNvSpPr>
              <p:nvPr/>
            </p:nvSpPr>
            <p:spPr>
              <a:xfrm>
                <a:off x="829588" y="3934123"/>
                <a:ext cx="5285025" cy="2923877"/>
              </a:xfrm>
              <a:prstGeom prst="rect">
                <a:avLst/>
              </a:prstGeom>
              <a:blipFill rotWithShape="0">
                <a:blip r:embed="rId9"/>
                <a:stretch>
                  <a:fillRect l="-1961" t="-1667" r="-231" b="-2500"/>
                </a:stretch>
              </a:blipFill>
            </p:spPr>
            <p:txBody>
              <a:bodyPr/>
              <a:lstStyle/>
              <a:p>
                <a:r>
                  <a:rPr lang="ja-JP" altLang="en-US">
                    <a:noFill/>
                  </a:rPr>
                  <a:t> </a:t>
                </a:r>
              </a:p>
            </p:txBody>
          </p:sp>
        </mc:Fallback>
      </mc:AlternateContent>
      <p:grpSp>
        <p:nvGrpSpPr>
          <p:cNvPr id="29" name="グループ化 28"/>
          <p:cNvGrpSpPr/>
          <p:nvPr/>
        </p:nvGrpSpPr>
        <p:grpSpPr>
          <a:xfrm>
            <a:off x="6822484" y="3698068"/>
            <a:ext cx="4140492" cy="1851248"/>
            <a:chOff x="5230294" y="3900928"/>
            <a:chExt cx="4140492" cy="1851248"/>
          </a:xfrm>
        </p:grpSpPr>
        <p:grpSp>
          <p:nvGrpSpPr>
            <p:cNvPr id="30" name="グループ化 29"/>
            <p:cNvGrpSpPr/>
            <p:nvPr/>
          </p:nvGrpSpPr>
          <p:grpSpPr>
            <a:xfrm>
              <a:off x="6432550" y="3930650"/>
              <a:ext cx="1530350" cy="1492702"/>
              <a:chOff x="6502400" y="4038600"/>
              <a:chExt cx="1530350" cy="1492702"/>
            </a:xfrm>
          </p:grpSpPr>
          <p:pic>
            <p:nvPicPr>
              <p:cNvPr id="43" name="Picture 2" descr="C:\Users\takashi\Desktop\講義用Soft\comp2.bmp"/>
              <p:cNvPicPr>
                <a:picLocks noChangeAspect="1" noChangeArrowheads="1"/>
              </p:cNvPicPr>
              <p:nvPr/>
            </p:nvPicPr>
            <p:blipFill rotWithShape="1">
              <a:blip r:embed="rId10">
                <a:extLst>
                  <a:ext uri="{28A0092B-C50C-407E-A947-70E740481C1C}">
                    <a14:useLocalDpi xmlns:a14="http://schemas.microsoft.com/office/drawing/2010/main" val="0"/>
                  </a:ext>
                </a:extLst>
              </a:blip>
              <a:srcRect l="45231" t="72924" r="49061" b="22149"/>
              <a:stretch/>
            </p:blipFill>
            <p:spPr bwMode="auto">
              <a:xfrm>
                <a:off x="6502400" y="4051299"/>
                <a:ext cx="1530350" cy="1477579"/>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グループ化 43"/>
              <p:cNvGrpSpPr/>
              <p:nvPr/>
            </p:nvGrpSpPr>
            <p:grpSpPr>
              <a:xfrm>
                <a:off x="6510338" y="4038600"/>
                <a:ext cx="1497806" cy="1492702"/>
                <a:chOff x="6500813" y="4045744"/>
                <a:chExt cx="1397794" cy="1393031"/>
              </a:xfrm>
              <a:noFill/>
            </p:grpSpPr>
            <p:sp>
              <p:nvSpPr>
                <p:cNvPr id="45" name="正方形/長方形 44"/>
                <p:cNvSpPr/>
                <p:nvPr/>
              </p:nvSpPr>
              <p:spPr>
                <a:xfrm>
                  <a:off x="6500813" y="4045744"/>
                  <a:ext cx="469106" cy="469106"/>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6" name="正方形/長方形 45"/>
                <p:cNvSpPr/>
                <p:nvPr/>
              </p:nvSpPr>
              <p:spPr>
                <a:xfrm>
                  <a:off x="6962776" y="4045744"/>
                  <a:ext cx="469106" cy="469106"/>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7" name="正方形/長方形 46"/>
                <p:cNvSpPr/>
                <p:nvPr/>
              </p:nvSpPr>
              <p:spPr>
                <a:xfrm>
                  <a:off x="7429501" y="4045744"/>
                  <a:ext cx="469106" cy="469106"/>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8" name="正方形/長方形 47"/>
                <p:cNvSpPr/>
                <p:nvPr/>
              </p:nvSpPr>
              <p:spPr>
                <a:xfrm>
                  <a:off x="6500813" y="4505325"/>
                  <a:ext cx="469106" cy="469106"/>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9" name="正方形/長方形 48"/>
                <p:cNvSpPr/>
                <p:nvPr/>
              </p:nvSpPr>
              <p:spPr>
                <a:xfrm>
                  <a:off x="6962776" y="4505325"/>
                  <a:ext cx="469106" cy="469106"/>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0" name="正方形/長方形 49"/>
                <p:cNvSpPr/>
                <p:nvPr/>
              </p:nvSpPr>
              <p:spPr>
                <a:xfrm>
                  <a:off x="7429501" y="4505325"/>
                  <a:ext cx="469106" cy="469106"/>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 name="正方形/長方形 50"/>
                <p:cNvSpPr/>
                <p:nvPr/>
              </p:nvSpPr>
              <p:spPr>
                <a:xfrm>
                  <a:off x="6500813" y="4969669"/>
                  <a:ext cx="469106" cy="469106"/>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2" name="正方形/長方形 51"/>
                <p:cNvSpPr/>
                <p:nvPr/>
              </p:nvSpPr>
              <p:spPr>
                <a:xfrm>
                  <a:off x="6962776" y="4969669"/>
                  <a:ext cx="469106" cy="469106"/>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3" name="正方形/長方形 52"/>
                <p:cNvSpPr/>
                <p:nvPr/>
              </p:nvSpPr>
              <p:spPr>
                <a:xfrm>
                  <a:off x="7429501" y="4969669"/>
                  <a:ext cx="469106" cy="469106"/>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grpSp>
        <p:cxnSp>
          <p:nvCxnSpPr>
            <p:cNvPr id="31" name="直線コネクタ 30"/>
            <p:cNvCxnSpPr/>
            <p:nvPr/>
          </p:nvCxnSpPr>
          <p:spPr>
            <a:xfrm flipV="1">
              <a:off x="5543550" y="4654924"/>
              <a:ext cx="1595344" cy="342526"/>
            </a:xfrm>
            <a:prstGeom prst="line">
              <a:avLst/>
            </a:prstGeom>
            <a:ln w="34925">
              <a:solidFill>
                <a:srgbClr val="FFFF00"/>
              </a:solidFill>
              <a:headEnd w="lg" len="lg"/>
              <a:tailEnd type="non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a:off x="7179236" y="4641475"/>
              <a:ext cx="1640914" cy="1022725"/>
            </a:xfrm>
            <a:prstGeom prst="line">
              <a:avLst/>
            </a:prstGeom>
            <a:ln w="34925">
              <a:solidFill>
                <a:srgbClr val="FFFF00"/>
              </a:solidFill>
              <a:headEnd w="lg" len="lg"/>
              <a:tailEnd type="non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3" name="円/楕円 32"/>
            <p:cNvSpPr/>
            <p:nvPr/>
          </p:nvSpPr>
          <p:spPr>
            <a:xfrm>
              <a:off x="7112058" y="4598124"/>
              <a:ext cx="125352" cy="12535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円/楕円 33"/>
            <p:cNvSpPr/>
            <p:nvPr/>
          </p:nvSpPr>
          <p:spPr>
            <a:xfrm>
              <a:off x="5518208" y="4960074"/>
              <a:ext cx="125352" cy="12535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 name="円/楕円 34"/>
            <p:cNvSpPr/>
            <p:nvPr/>
          </p:nvSpPr>
          <p:spPr>
            <a:xfrm>
              <a:off x="8769408" y="5626824"/>
              <a:ext cx="125352" cy="12535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mc:AlternateContent xmlns:mc="http://schemas.openxmlformats.org/markup-compatibility/2006" xmlns:a14="http://schemas.microsoft.com/office/drawing/2010/main">
          <mc:Choice Requires="a14">
            <p:sp>
              <p:nvSpPr>
                <p:cNvPr id="36" name="正方形/長方形 35"/>
                <p:cNvSpPr/>
                <p:nvPr/>
              </p:nvSpPr>
              <p:spPr>
                <a:xfrm>
                  <a:off x="5230294" y="5054084"/>
                  <a:ext cx="724622"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sz="2000" i="1">
                                <a:latin typeface="Cambria Math" panose="02040503050406030204" pitchFamily="18" charset="0"/>
                              </a:rPr>
                            </m:ctrlPr>
                          </m:sSubPr>
                          <m:e>
                            <m:r>
                              <a:rPr lang="en-US" altLang="ja-JP" sz="2000" b="1">
                                <a:latin typeface="Cambria Math"/>
                              </a:rPr>
                              <m:t>𝐯</m:t>
                            </m:r>
                          </m:e>
                          <m:sub>
                            <m:r>
                              <a:rPr lang="en-US" altLang="ja-JP" sz="2000" i="1">
                                <a:latin typeface="Cambria Math"/>
                              </a:rPr>
                              <m:t>𝑖</m:t>
                            </m:r>
                            <m:r>
                              <a:rPr lang="en-US" altLang="ja-JP" sz="2000" i="1">
                                <a:latin typeface="Cambria Math"/>
                              </a:rPr>
                              <m:t>−1</m:t>
                            </m:r>
                          </m:sub>
                        </m:sSub>
                      </m:oMath>
                    </m:oMathPara>
                  </a14:m>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28" name="正方形/長方形 27"/>
                <p:cNvSpPr>
                  <a:spLocks noRot="1" noChangeAspect="1" noMove="1" noResize="1" noEditPoints="1" noAdjustHandles="1" noChangeArrowheads="1" noChangeShapeType="1" noTextEdit="1"/>
                </p:cNvSpPr>
                <p:nvPr/>
              </p:nvSpPr>
              <p:spPr>
                <a:xfrm>
                  <a:off x="5230294" y="5054084"/>
                  <a:ext cx="695768" cy="400110"/>
                </a:xfrm>
                <a:prstGeom prst="rect">
                  <a:avLst/>
                </a:prstGeom>
                <a:blipFill rotWithShape="1">
                  <a:blip r:embed="rId11"/>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7" name="正方形/長方形 36"/>
                <p:cNvSpPr/>
                <p:nvPr/>
              </p:nvSpPr>
              <p:spPr>
                <a:xfrm>
                  <a:off x="8646164" y="5191315"/>
                  <a:ext cx="724622"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sz="2000" i="1">
                                <a:latin typeface="Cambria Math" panose="02040503050406030204" pitchFamily="18" charset="0"/>
                              </a:rPr>
                            </m:ctrlPr>
                          </m:sSubPr>
                          <m:e>
                            <m:r>
                              <a:rPr lang="en-US" altLang="ja-JP" sz="2000" b="1">
                                <a:latin typeface="Cambria Math"/>
                              </a:rPr>
                              <m:t>𝐯</m:t>
                            </m:r>
                          </m:e>
                          <m:sub>
                            <m:r>
                              <a:rPr lang="en-US" altLang="ja-JP" sz="2000" i="1">
                                <a:latin typeface="Cambria Math"/>
                              </a:rPr>
                              <m:t>𝑖</m:t>
                            </m:r>
                            <m:r>
                              <a:rPr lang="en-US" altLang="ja-JP" sz="2000" i="1">
                                <a:latin typeface="Cambria Math"/>
                              </a:rPr>
                              <m:t>+1</m:t>
                            </m:r>
                          </m:sub>
                        </m:sSub>
                      </m:oMath>
                    </m:oMathPara>
                  </a14:m>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31" name="正方形/長方形 30"/>
                <p:cNvSpPr>
                  <a:spLocks noRot="1" noChangeAspect="1" noMove="1" noResize="1" noEditPoints="1" noAdjustHandles="1" noChangeArrowheads="1" noChangeShapeType="1" noTextEdit="1"/>
                </p:cNvSpPr>
                <p:nvPr/>
              </p:nvSpPr>
              <p:spPr>
                <a:xfrm>
                  <a:off x="8646164" y="5191315"/>
                  <a:ext cx="695768" cy="400110"/>
                </a:xfrm>
                <a:prstGeom prst="rect">
                  <a:avLst/>
                </a:prstGeom>
                <a:blipFill rotWithShape="0">
                  <a:blip r:embed="rId12"/>
                  <a:stretch>
                    <a:fillRect b="-1515"/>
                  </a:stretch>
                </a:blipFill>
              </p:spPr>
              <p:txBody>
                <a:bodyPr/>
                <a:lstStyle/>
                <a:p>
                  <a:r>
                    <a:rPr lang="ja-JP" altLang="en-US">
                      <a:noFill/>
                    </a:rPr>
                    <a:t> </a:t>
                  </a:r>
                </a:p>
              </p:txBody>
            </p:sp>
          </mc:Fallback>
        </mc:AlternateContent>
        <p:cxnSp>
          <p:nvCxnSpPr>
            <p:cNvPr id="38" name="直線コネクタ 37"/>
            <p:cNvCxnSpPr>
              <a:stCxn id="34" idx="7"/>
              <a:endCxn id="39" idx="2"/>
            </p:cNvCxnSpPr>
            <p:nvPr/>
          </p:nvCxnSpPr>
          <p:spPr>
            <a:xfrm flipV="1">
              <a:off x="5625203" y="4184550"/>
              <a:ext cx="2001205" cy="793881"/>
            </a:xfrm>
            <a:prstGeom prst="line">
              <a:avLst/>
            </a:prstGeom>
            <a:ln w="34925">
              <a:solidFill>
                <a:srgbClr val="FFFF00"/>
              </a:solidFill>
              <a:headEnd w="lg" len="lg"/>
              <a:tailEnd type="non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9" name="円/楕円 38"/>
            <p:cNvSpPr/>
            <p:nvPr/>
          </p:nvSpPr>
          <p:spPr>
            <a:xfrm>
              <a:off x="7626408" y="4121874"/>
              <a:ext cx="125352" cy="12535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40" name="直線コネクタ 39"/>
            <p:cNvCxnSpPr>
              <a:stCxn id="39" idx="5"/>
              <a:endCxn id="35" idx="1"/>
            </p:cNvCxnSpPr>
            <p:nvPr/>
          </p:nvCxnSpPr>
          <p:spPr>
            <a:xfrm>
              <a:off x="7733403" y="4228869"/>
              <a:ext cx="1054362" cy="1416312"/>
            </a:xfrm>
            <a:prstGeom prst="line">
              <a:avLst/>
            </a:prstGeom>
            <a:ln w="34925">
              <a:solidFill>
                <a:srgbClr val="FFFF00"/>
              </a:solidFill>
              <a:headEnd w="lg" len="lg"/>
              <a:tailEnd type="non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正方形/長方形 40"/>
                <p:cNvSpPr/>
                <p:nvPr/>
              </p:nvSpPr>
              <p:spPr>
                <a:xfrm>
                  <a:off x="6920982" y="4620697"/>
                  <a:ext cx="479362"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sz="2000" i="1">
                                <a:solidFill>
                                  <a:schemeClr val="bg1"/>
                                </a:solidFill>
                                <a:latin typeface="Cambria Math" panose="02040503050406030204" pitchFamily="18" charset="0"/>
                              </a:rPr>
                            </m:ctrlPr>
                          </m:sSubPr>
                          <m:e>
                            <m:r>
                              <a:rPr lang="en-US" altLang="ja-JP" sz="2000" b="1">
                                <a:solidFill>
                                  <a:schemeClr val="bg1"/>
                                </a:solidFill>
                                <a:latin typeface="Cambria Math"/>
                              </a:rPr>
                              <m:t>𝐯</m:t>
                            </m:r>
                          </m:e>
                          <m:sub>
                            <m:r>
                              <a:rPr lang="en-US" altLang="ja-JP" sz="2000" i="1">
                                <a:solidFill>
                                  <a:schemeClr val="bg1"/>
                                </a:solidFill>
                                <a:latin typeface="Cambria Math"/>
                              </a:rPr>
                              <m:t>𝑖</m:t>
                            </m:r>
                          </m:sub>
                        </m:sSub>
                      </m:oMath>
                    </m:oMathPara>
                  </a14:m>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51" name="正方形/長方形 50"/>
                <p:cNvSpPr>
                  <a:spLocks noRot="1" noChangeAspect="1" noMove="1" noResize="1" noEditPoints="1" noAdjustHandles="1" noChangeArrowheads="1" noChangeShapeType="1" noTextEdit="1"/>
                </p:cNvSpPr>
                <p:nvPr/>
              </p:nvSpPr>
              <p:spPr>
                <a:xfrm>
                  <a:off x="6920982" y="4620697"/>
                  <a:ext cx="450508" cy="400110"/>
                </a:xfrm>
                <a:prstGeom prst="rect">
                  <a:avLst/>
                </a:prstGeom>
                <a:blipFill rotWithShape="1">
                  <a:blip r:embed="rId1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2" name="正方形/長方形 41"/>
                <p:cNvSpPr/>
                <p:nvPr/>
              </p:nvSpPr>
              <p:spPr>
                <a:xfrm>
                  <a:off x="7502638" y="3900928"/>
                  <a:ext cx="545085"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sz="2000" i="1">
                                <a:solidFill>
                                  <a:schemeClr val="bg1"/>
                                </a:solidFill>
                                <a:latin typeface="Cambria Math" panose="02040503050406030204" pitchFamily="18" charset="0"/>
                              </a:rPr>
                            </m:ctrlPr>
                          </m:sSubPr>
                          <m:e>
                            <m:r>
                              <a:rPr lang="en-US" altLang="ja-JP" sz="2000" b="1">
                                <a:solidFill>
                                  <a:schemeClr val="bg1"/>
                                </a:solidFill>
                                <a:latin typeface="Cambria Math"/>
                              </a:rPr>
                              <m:t>𝐯</m:t>
                            </m:r>
                          </m:e>
                          <m:sub>
                            <m:r>
                              <a:rPr lang="en-US" altLang="ja-JP" sz="2000" i="1">
                                <a:solidFill>
                                  <a:schemeClr val="bg1"/>
                                </a:solidFill>
                                <a:latin typeface="Cambria Math"/>
                              </a:rPr>
                              <m:t>𝑖</m:t>
                            </m:r>
                          </m:sub>
                        </m:sSub>
                        <m:r>
                          <a:rPr lang="en-US" altLang="ja-JP" sz="2000" i="1">
                            <a:solidFill>
                              <a:schemeClr val="bg1"/>
                            </a:solidFill>
                            <a:latin typeface="Cambria Math"/>
                          </a:rPr>
                          <m:t>′</m:t>
                        </m:r>
                      </m:oMath>
                    </m:oMathPara>
                  </a14:m>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52" name="正方形/長方形 51"/>
                <p:cNvSpPr>
                  <a:spLocks noRot="1" noChangeAspect="1" noMove="1" noResize="1" noEditPoints="1" noAdjustHandles="1" noChangeArrowheads="1" noChangeShapeType="1" noTextEdit="1"/>
                </p:cNvSpPr>
                <p:nvPr/>
              </p:nvSpPr>
              <p:spPr>
                <a:xfrm>
                  <a:off x="7502638" y="3900928"/>
                  <a:ext cx="516231" cy="400110"/>
                </a:xfrm>
                <a:prstGeom prst="rect">
                  <a:avLst/>
                </a:prstGeom>
                <a:blipFill rotWithShape="1">
                  <a:blip r:embed="rId14"/>
                  <a:stretch>
                    <a:fillRect b="-1538"/>
                  </a:stretch>
                </a:blipFill>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sp>
            <p:nvSpPr>
              <p:cNvPr id="54" name="正方形/長方形 53"/>
              <p:cNvSpPr/>
              <p:nvPr/>
            </p:nvSpPr>
            <p:spPr>
              <a:xfrm>
                <a:off x="6698960" y="5597141"/>
                <a:ext cx="4859854" cy="646331"/>
              </a:xfrm>
              <a:prstGeom prst="rect">
                <a:avLst/>
              </a:prstGeom>
            </p:spPr>
            <p:txBody>
              <a:bodyPr wrap="square">
                <a:sp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1-1 </a:t>
                </a:r>
                <a14:m>
                  <m:oMath xmlns:m="http://schemas.openxmlformats.org/officeDocument/2006/math">
                    <m:sSub>
                      <m:sSubPr>
                        <m:ctrlPr>
                          <a:rPr lang="en-US" altLang="ja-JP" i="1">
                            <a:latin typeface="Cambria Math" panose="02040503050406030204" pitchFamily="18" charset="0"/>
                          </a:rPr>
                        </m:ctrlPr>
                      </m:sSubPr>
                      <m:e>
                        <m:r>
                          <a:rPr lang="en-US" altLang="ja-JP" b="1">
                            <a:latin typeface="Cambria Math"/>
                          </a:rPr>
                          <m:t>𝐯</m:t>
                        </m:r>
                      </m:e>
                      <m:sub>
                        <m:r>
                          <a:rPr lang="en-US" altLang="ja-JP" i="1">
                            <a:latin typeface="Cambria Math"/>
                          </a:rPr>
                          <m:t>𝑖</m:t>
                        </m:r>
                      </m:sub>
                    </m:sSub>
                  </m:oMath>
                </a14:m>
                <a:r>
                  <a:rPr lang="ja-JP" altLang="en-US" dirty="0">
                    <a:latin typeface="メイリオ" panose="020B0604030504040204" pitchFamily="50" charset="-128"/>
                    <a:ea typeface="メイリオ" panose="020B0604030504040204" pitchFamily="50" charset="-128"/>
                    <a:cs typeface="メイリオ" panose="020B0604030504040204" pitchFamily="50" charset="-128"/>
                  </a:rPr>
                  <a:t>を近傍画素中心に移動してみる</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1-2 </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局所エネルギー最小の画素に移動</a:t>
                </a:r>
              </a:p>
            </p:txBody>
          </p:sp>
        </mc:Choice>
        <mc:Fallback xmlns="">
          <p:sp>
            <p:nvSpPr>
              <p:cNvPr id="54" name="正方形/長方形 53"/>
              <p:cNvSpPr>
                <a:spLocks noRot="1" noChangeAspect="1" noMove="1" noResize="1" noEditPoints="1" noAdjustHandles="1" noChangeArrowheads="1" noChangeShapeType="1" noTextEdit="1"/>
              </p:cNvSpPr>
              <p:nvPr/>
            </p:nvSpPr>
            <p:spPr>
              <a:xfrm>
                <a:off x="6698960" y="5597141"/>
                <a:ext cx="4859854" cy="646331"/>
              </a:xfrm>
              <a:prstGeom prst="rect">
                <a:avLst/>
              </a:prstGeom>
              <a:blipFill rotWithShape="0">
                <a:blip r:embed="rId15"/>
                <a:stretch>
                  <a:fillRect l="-1129" t="-2830" b="-15094"/>
                </a:stretch>
              </a:blipFill>
            </p:spPr>
            <p:txBody>
              <a:bodyPr/>
              <a:lstStyle/>
              <a:p>
                <a:r>
                  <a:rPr lang="ja-JP" altLang="en-US">
                    <a:noFill/>
                  </a:rPr>
                  <a:t> </a:t>
                </a:r>
              </a:p>
            </p:txBody>
          </p:sp>
        </mc:Fallback>
      </mc:AlternateContent>
      <p:sp>
        <p:nvSpPr>
          <p:cNvPr id="55" name="正方形/長方形 54"/>
          <p:cNvSpPr/>
          <p:nvPr/>
        </p:nvSpPr>
        <p:spPr>
          <a:xfrm>
            <a:off x="8169549" y="6345931"/>
            <a:ext cx="4022451" cy="584775"/>
          </a:xfrm>
          <a:prstGeom prst="rect">
            <a:avLst/>
          </a:prstGeom>
        </p:spPr>
        <p:txBody>
          <a:bodyPr wrap="square">
            <a:spAutoFit/>
          </a:bodyPr>
          <a:lstStyle/>
          <a:p>
            <a:r>
              <a:rPr lang="en-US" altLang="ja-JP" sz="16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この手法だと接線方向に頂点が動いてしまう問題はあります</a:t>
            </a:r>
            <a:endParaRPr lang="ja-JP" altLang="en-US" sz="1600" dirty="0">
              <a:solidFill>
                <a:srgbClr val="FF0000"/>
              </a:solidFill>
            </a:endParaRPr>
          </a:p>
        </p:txBody>
      </p:sp>
      <p:sp>
        <p:nvSpPr>
          <p:cNvPr id="12" name="スライド番号プレースホルダー 11"/>
          <p:cNvSpPr>
            <a:spLocks noGrp="1"/>
          </p:cNvSpPr>
          <p:nvPr>
            <p:ph type="sldNum" sz="quarter" idx="12"/>
          </p:nvPr>
        </p:nvSpPr>
        <p:spPr/>
        <p:txBody>
          <a:bodyPr/>
          <a:lstStyle/>
          <a:p>
            <a:fld id="{F35DE295-420C-4265-BE54-AE59FA4027A6}" type="slidenum">
              <a:rPr lang="ja-JP" altLang="en-US" smtClean="0"/>
              <a:pPr/>
              <a:t>8</a:t>
            </a:fld>
            <a:endParaRPr lang="ja-JP" altLang="en-US"/>
          </a:p>
        </p:txBody>
      </p:sp>
      <p:sp>
        <p:nvSpPr>
          <p:cNvPr id="59" name="テキスト ボックス 58"/>
          <p:cNvSpPr txBox="1"/>
          <p:nvPr/>
        </p:nvSpPr>
        <p:spPr>
          <a:xfrm>
            <a:off x="10853633" y="-8897"/>
            <a:ext cx="1415772" cy="461665"/>
          </a:xfrm>
          <a:prstGeom prst="rect">
            <a:avLst/>
          </a:prstGeom>
          <a:noFill/>
        </p:spPr>
        <p:txBody>
          <a:bodyPr wrap="none" rtlCol="0">
            <a:spAutoFit/>
          </a:bodyPr>
          <a:lstStyle/>
          <a:p>
            <a:r>
              <a:rPr lang="ja-JP" altLang="en-US" sz="2400" dirty="0">
                <a:solidFill>
                  <a:srgbClr val="FF0000"/>
                </a:solidFill>
              </a:rPr>
              <a:t>参考資料</a:t>
            </a:r>
            <a:endParaRPr kumimoji="1" lang="ja-JP" altLang="en-US" sz="2400" dirty="0">
              <a:solidFill>
                <a:srgbClr val="FF0000"/>
              </a:solidFill>
            </a:endParaRPr>
          </a:p>
        </p:txBody>
      </p:sp>
    </p:spTree>
    <p:extLst>
      <p:ext uri="{BB962C8B-B14F-4D97-AF65-F5344CB8AC3E}">
        <p14:creationId xmlns:p14="http://schemas.microsoft.com/office/powerpoint/2010/main" val="21518218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18789" y="283483"/>
            <a:ext cx="11473211" cy="733270"/>
          </a:xfrm>
        </p:spPr>
        <p:txBody>
          <a:bodyPr>
            <a:normAutofit/>
          </a:bodyPr>
          <a:lstStyle/>
          <a:p>
            <a:r>
              <a:rPr kumimoji="1" lang="en-US" altLang="ja-JP" sz="3600" dirty="0"/>
              <a:t>Snakes</a:t>
            </a:r>
            <a:r>
              <a:rPr kumimoji="1" lang="ja-JP" altLang="en-US" sz="3600" dirty="0"/>
              <a:t>法の特徴</a:t>
            </a:r>
          </a:p>
        </p:txBody>
      </p:sp>
      <p:sp>
        <p:nvSpPr>
          <p:cNvPr id="4" name="コンテンツ プレースホルダー 2"/>
          <p:cNvSpPr>
            <a:spLocks noGrp="1"/>
          </p:cNvSpPr>
          <p:nvPr>
            <p:ph idx="1"/>
          </p:nvPr>
        </p:nvSpPr>
        <p:spPr>
          <a:xfrm>
            <a:off x="648969" y="1244239"/>
            <a:ext cx="4910001" cy="2842259"/>
          </a:xfrm>
        </p:spPr>
        <p:txBody>
          <a:bodyPr>
            <a:noAutofit/>
          </a:bodyPr>
          <a:lstStyle/>
          <a:p>
            <a:pPr marL="0" indent="0">
              <a:lnSpc>
                <a:spcPct val="100000"/>
              </a:lnSpc>
              <a:spcBef>
                <a:spcPts val="600"/>
              </a:spcBef>
              <a:buNone/>
            </a:pPr>
            <a:r>
              <a:rPr lang="ja-JP" altLang="en-US" sz="2400" b="1" dirty="0"/>
              <a:t>利点</a:t>
            </a:r>
            <a:endParaRPr lang="en-US" altLang="ja-JP" sz="2400" b="1" dirty="0"/>
          </a:p>
          <a:p>
            <a:pPr>
              <a:lnSpc>
                <a:spcPct val="100000"/>
              </a:lnSpc>
              <a:spcBef>
                <a:spcPts val="600"/>
              </a:spcBef>
            </a:pPr>
            <a:r>
              <a:rPr lang="ja-JP" altLang="en-US" sz="2400" dirty="0"/>
              <a:t>ノイズに強い領域分割が可能</a:t>
            </a:r>
            <a:endParaRPr lang="en-US" altLang="ja-JP" sz="2400" dirty="0"/>
          </a:p>
          <a:p>
            <a:pPr>
              <a:lnSpc>
                <a:spcPct val="100000"/>
              </a:lnSpc>
              <a:spcBef>
                <a:spcPts val="600"/>
              </a:spcBef>
            </a:pPr>
            <a:r>
              <a:rPr lang="ja-JP" altLang="en-US" sz="2400" dirty="0"/>
              <a:t>高速かつ実装が簡単</a:t>
            </a:r>
            <a:endParaRPr lang="en-US" altLang="ja-JP" sz="2400" dirty="0"/>
          </a:p>
          <a:p>
            <a:pPr marL="0" indent="0">
              <a:lnSpc>
                <a:spcPct val="100000"/>
              </a:lnSpc>
              <a:spcBef>
                <a:spcPts val="600"/>
              </a:spcBef>
              <a:buNone/>
            </a:pPr>
            <a:r>
              <a:rPr lang="ja-JP" altLang="en-US" sz="2400" b="1" dirty="0"/>
              <a:t>欠点</a:t>
            </a:r>
            <a:endParaRPr lang="en-US" altLang="ja-JP" sz="2400" b="1" dirty="0"/>
          </a:p>
          <a:p>
            <a:pPr>
              <a:lnSpc>
                <a:spcPct val="100000"/>
              </a:lnSpc>
              <a:spcBef>
                <a:spcPts val="600"/>
              </a:spcBef>
            </a:pPr>
            <a:r>
              <a:rPr lang="ja-JP" altLang="en-US" sz="2400" dirty="0"/>
              <a:t>パラメータに強く依存</a:t>
            </a:r>
            <a:endParaRPr lang="en-US" altLang="ja-JP" sz="2400" dirty="0"/>
          </a:p>
          <a:p>
            <a:pPr>
              <a:lnSpc>
                <a:spcPct val="100000"/>
              </a:lnSpc>
              <a:spcBef>
                <a:spcPts val="600"/>
              </a:spcBef>
            </a:pPr>
            <a:r>
              <a:rPr lang="ja-JP" altLang="en-US" sz="2400" dirty="0"/>
              <a:t>初期輪郭線に強く依存</a:t>
            </a:r>
            <a:endParaRPr lang="en-US" altLang="ja-JP" sz="2400" dirty="0"/>
          </a:p>
          <a:p>
            <a:pPr>
              <a:lnSpc>
                <a:spcPct val="100000"/>
              </a:lnSpc>
              <a:spcBef>
                <a:spcPts val="600"/>
              </a:spcBef>
            </a:pPr>
            <a:r>
              <a:rPr lang="ja-JP" altLang="en-US" sz="2400" dirty="0">
                <a:solidFill>
                  <a:srgbClr val="FF0000"/>
                </a:solidFill>
              </a:rPr>
              <a:t>トポロジー変化が困難</a:t>
            </a:r>
            <a:endParaRPr lang="en-US" altLang="ja-JP" sz="2400" dirty="0">
              <a:solidFill>
                <a:srgbClr val="FF0000"/>
              </a:solidFill>
            </a:endParaRPr>
          </a:p>
        </p:txBody>
      </p:sp>
      <p:grpSp>
        <p:nvGrpSpPr>
          <p:cNvPr id="6" name="グループ化 5"/>
          <p:cNvGrpSpPr/>
          <p:nvPr/>
        </p:nvGrpSpPr>
        <p:grpSpPr>
          <a:xfrm>
            <a:off x="702461" y="4630058"/>
            <a:ext cx="5872251" cy="1983396"/>
            <a:chOff x="5811646" y="337593"/>
            <a:chExt cx="6212523" cy="2098325"/>
          </a:xfrm>
        </p:grpSpPr>
        <p:pic>
          <p:nvPicPr>
            <p:cNvPr id="7" name="Picture 8"/>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712" b="6493"/>
            <a:stretch/>
          </p:blipFill>
          <p:spPr bwMode="auto">
            <a:xfrm>
              <a:off x="5811646" y="337593"/>
              <a:ext cx="2942113" cy="209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9"/>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487" b="6664"/>
            <a:stretch/>
          </p:blipFill>
          <p:spPr bwMode="auto">
            <a:xfrm>
              <a:off x="9082332" y="341303"/>
              <a:ext cx="2941837" cy="2092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右矢印 8"/>
            <p:cNvSpPr/>
            <p:nvPr/>
          </p:nvSpPr>
          <p:spPr>
            <a:xfrm>
              <a:off x="8561035" y="1283940"/>
              <a:ext cx="422266" cy="427334"/>
            </a:xfrm>
            <a:prstGeom prst="rightArrow">
              <a:avLst/>
            </a:prstGeom>
            <a:solidFill>
              <a:schemeClr val="accent5">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10" name="グループ化 9"/>
          <p:cNvGrpSpPr/>
          <p:nvPr/>
        </p:nvGrpSpPr>
        <p:grpSpPr>
          <a:xfrm>
            <a:off x="7325541" y="1160203"/>
            <a:ext cx="4391603" cy="4989910"/>
            <a:chOff x="5331128" y="100080"/>
            <a:chExt cx="3882861" cy="4411857"/>
          </a:xfrm>
        </p:grpSpPr>
        <p:pic>
          <p:nvPicPr>
            <p:cNvPr id="11"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1128" y="106777"/>
              <a:ext cx="1910262" cy="1931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19182" y="100080"/>
              <a:ext cx="1894807" cy="1928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1128" y="2622812"/>
              <a:ext cx="1883128" cy="188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19182" y="2621313"/>
              <a:ext cx="1850143" cy="1868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右矢印 14"/>
            <p:cNvSpPr/>
            <p:nvPr/>
          </p:nvSpPr>
          <p:spPr>
            <a:xfrm>
              <a:off x="7048618" y="1462944"/>
              <a:ext cx="487604" cy="375354"/>
            </a:xfrm>
            <a:prstGeom prst="rightArrow">
              <a:avLst/>
            </a:prstGeom>
            <a:solidFill>
              <a:schemeClr val="accent5">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右矢印 15"/>
            <p:cNvSpPr/>
            <p:nvPr/>
          </p:nvSpPr>
          <p:spPr>
            <a:xfrm>
              <a:off x="7078159" y="4008388"/>
              <a:ext cx="487604" cy="375354"/>
            </a:xfrm>
            <a:prstGeom prst="rightArrow">
              <a:avLst/>
            </a:prstGeom>
            <a:solidFill>
              <a:schemeClr val="accent5">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3" name="スライド番号プレースホルダー 2"/>
          <p:cNvSpPr>
            <a:spLocks noGrp="1"/>
          </p:cNvSpPr>
          <p:nvPr>
            <p:ph type="sldNum" sz="quarter" idx="12"/>
          </p:nvPr>
        </p:nvSpPr>
        <p:spPr/>
        <p:txBody>
          <a:bodyPr/>
          <a:lstStyle/>
          <a:p>
            <a:fld id="{F35DE295-420C-4265-BE54-AE59FA4027A6}" type="slidenum">
              <a:rPr lang="ja-JP" altLang="en-US" smtClean="0"/>
              <a:pPr/>
              <a:t>9</a:t>
            </a:fld>
            <a:endParaRPr lang="ja-JP" altLang="en-US"/>
          </a:p>
        </p:txBody>
      </p:sp>
    </p:spTree>
    <p:extLst>
      <p:ext uri="{BB962C8B-B14F-4D97-AF65-F5344CB8AC3E}">
        <p14:creationId xmlns:p14="http://schemas.microsoft.com/office/powerpoint/2010/main" val="273347760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6601</TotalTime>
  <Words>3318</Words>
  <Application>Microsoft Office PowerPoint</Application>
  <PresentationFormat>ワイド画面</PresentationFormat>
  <Paragraphs>843</Paragraphs>
  <Slides>52</Slides>
  <Notes>20</Notes>
  <HiddenSlides>0</HiddenSlides>
  <MMClips>3</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52</vt:i4>
      </vt:variant>
    </vt:vector>
  </HeadingPairs>
  <TitlesOfParts>
    <vt:vector size="61" baseType="lpstr">
      <vt:lpstr>ＭＳ Ｐゴシック</vt:lpstr>
      <vt:lpstr>メイリオ</vt:lpstr>
      <vt:lpstr>游ゴシック</vt:lpstr>
      <vt:lpstr>Arial</vt:lpstr>
      <vt:lpstr>Calibri</vt:lpstr>
      <vt:lpstr>Cambria Math</vt:lpstr>
      <vt:lpstr>Times New Roman</vt:lpstr>
      <vt:lpstr>Wingdings</vt:lpstr>
      <vt:lpstr>Office テーマ</vt:lpstr>
      <vt:lpstr>コンピュータビジョン</vt:lpstr>
      <vt:lpstr>Contents</vt:lpstr>
      <vt:lpstr>Contents :</vt:lpstr>
      <vt:lpstr>Contents : 画像領域分割</vt:lpstr>
      <vt:lpstr>動的輪郭モデル（Active Contours）</vt:lpstr>
      <vt:lpstr>Snakes法のコスト関数 </vt:lpstr>
      <vt:lpstr>Snakes法のコスト関数 </vt:lpstr>
      <vt:lpstr>Snakes法の最適化 </vt:lpstr>
      <vt:lpstr>Snakes法の特徴</vt:lpstr>
      <vt:lpstr>Level set法</vt:lpstr>
      <vt:lpstr>Level set法</vt:lpstr>
      <vt:lpstr>PowerPoint プレゼンテーション</vt:lpstr>
      <vt:lpstr>Level Set法</vt:lpstr>
      <vt:lpstr>PowerPoint プレゼンテーション</vt:lpstr>
      <vt:lpstr>PowerPoint プレゼンテーション</vt:lpstr>
      <vt:lpstr>Level set法の特徴</vt:lpstr>
      <vt:lpstr>まとめ: 動的輪郭モデル</vt:lpstr>
      <vt:lpstr>Contents : 画像領域分割</vt:lpstr>
      <vt:lpstr>曲面再構成法による領域分割</vt:lpstr>
      <vt:lpstr>陽的曲面再構成による領域分割</vt:lpstr>
      <vt:lpstr>曲面再構成法 : 陰関数曲面再構成 [Turk and O’Brien 02]</vt:lpstr>
      <vt:lpstr>陰関数曲面再構成による領域分割</vt:lpstr>
      <vt:lpstr>陰関数曲面再構成による領域分割 [Ijiri et al 2013]</vt:lpstr>
      <vt:lpstr>PowerPoint プレゼンテーション</vt:lpstr>
      <vt:lpstr>まとめ : 曲面再構成法を応用した領域分割</vt:lpstr>
      <vt:lpstr>まとめ : 画像領域分割 </vt:lpstr>
      <vt:lpstr>モーフォロジー演算</vt:lpstr>
      <vt:lpstr>モーフォロジー演算</vt:lpstr>
      <vt:lpstr>モーフォロジー演算</vt:lpstr>
      <vt:lpstr>2値画像のMorphological operation (1/3)</vt:lpstr>
      <vt:lpstr>2値画像のMorphological operation  (2/3)</vt:lpstr>
      <vt:lpstr>2値画像のMorphological operation (3/3)</vt:lpstr>
      <vt:lpstr>グレースケール画像のMorphological operation</vt:lpstr>
      <vt:lpstr>PowerPoint プレゼンテーション</vt:lpstr>
      <vt:lpstr>Top-hat transform による背景除去</vt:lpstr>
      <vt:lpstr>まとめ : モーフォロジー演算</vt:lpstr>
      <vt:lpstr>オプティカルフロー</vt:lpstr>
      <vt:lpstr>オプティカルフロー</vt:lpstr>
      <vt:lpstr>ブロックマッチング法</vt:lpstr>
      <vt:lpstr>復習: 連立一次方程式の行列を利用した表現</vt:lpstr>
      <vt:lpstr>復習 : 一般逆行列（擬似逆行列）</vt:lpstr>
      <vt:lpstr>復習 : 一般逆行列（擬似逆行列）</vt:lpstr>
      <vt:lpstr>復習 : 一般逆行列（擬似逆行列）</vt:lpstr>
      <vt:lpstr>Lucas-Kanade法 0</vt:lpstr>
      <vt:lpstr>Lucas-Kanade法 1</vt:lpstr>
      <vt:lpstr>Lucas-Kanade法 2</vt:lpstr>
      <vt:lpstr>Lucas-Kanade法 3</vt:lpstr>
      <vt:lpstr>Lucas-Kanade法 4</vt:lpstr>
      <vt:lpstr>Lucas-Kanade法 5</vt:lpstr>
      <vt:lpstr>オプティカルフローの拘束式の定性的な理解</vt:lpstr>
      <vt:lpstr>Lucas-Kanade法 6</vt:lpstr>
      <vt:lpstr>まとめ : オプティカルフロー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Takashi Ijiri</dc:creator>
  <cp:lastModifiedBy> </cp:lastModifiedBy>
  <cp:revision>290</cp:revision>
  <cp:lastPrinted>2024-03-30T06:42:17Z</cp:lastPrinted>
  <dcterms:created xsi:type="dcterms:W3CDTF">2017-01-19T02:23:36Z</dcterms:created>
  <dcterms:modified xsi:type="dcterms:W3CDTF">2024-03-30T06:42:25Z</dcterms:modified>
</cp:coreProperties>
</file>