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92" r:id="rId2"/>
    <p:sldId id="394" r:id="rId3"/>
    <p:sldId id="278" r:id="rId4"/>
    <p:sldId id="296" r:id="rId5"/>
    <p:sldId id="297" r:id="rId6"/>
    <p:sldId id="300" r:id="rId7"/>
    <p:sldId id="299" r:id="rId8"/>
    <p:sldId id="303" r:id="rId9"/>
    <p:sldId id="310" r:id="rId10"/>
    <p:sldId id="312" r:id="rId11"/>
    <p:sldId id="320" r:id="rId12"/>
    <p:sldId id="321" r:id="rId13"/>
    <p:sldId id="322" r:id="rId14"/>
    <p:sldId id="323" r:id="rId15"/>
    <p:sldId id="324" r:id="rId16"/>
    <p:sldId id="325" r:id="rId17"/>
    <p:sldId id="326" r:id="rId18"/>
    <p:sldId id="304" r:id="rId19"/>
    <p:sldId id="327" r:id="rId20"/>
    <p:sldId id="328" r:id="rId21"/>
    <p:sldId id="329" r:id="rId22"/>
    <p:sldId id="330" r:id="rId23"/>
    <p:sldId id="331" r:id="rId24"/>
    <p:sldId id="332" r:id="rId25"/>
    <p:sldId id="333" r:id="rId26"/>
    <p:sldId id="305" r:id="rId27"/>
    <p:sldId id="334" r:id="rId28"/>
    <p:sldId id="337" r:id="rId29"/>
    <p:sldId id="335" r:id="rId30"/>
    <p:sldId id="338" r:id="rId31"/>
    <p:sldId id="336" r:id="rId32"/>
    <p:sldId id="339" r:id="rId33"/>
    <p:sldId id="306" r:id="rId34"/>
    <p:sldId id="340"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93" r:id="rId50"/>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g" initials="i" lastIdx="1" clrIdx="0">
    <p:extLst>
      <p:ext uri="{19B8F6BF-5375-455C-9EA6-DF929625EA0E}">
        <p15:presenceInfo xmlns:p15="http://schemas.microsoft.com/office/powerpoint/2012/main" userId="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2" autoAdjust="0"/>
    <p:restoredTop sz="95320" autoAdjust="0"/>
  </p:normalViewPr>
  <p:slideViewPr>
    <p:cSldViewPr snapToGrid="0">
      <p:cViewPr varScale="1">
        <p:scale>
          <a:sx n="164" d="100"/>
          <a:sy n="164" d="100"/>
        </p:scale>
        <p:origin x="228" y="120"/>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2024/3/27</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174935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33</a:t>
            </a:fld>
            <a:endParaRPr kumimoji="1" lang="ja-JP" altLang="en-US"/>
          </a:p>
        </p:txBody>
      </p:sp>
    </p:spTree>
    <p:extLst>
      <p:ext uri="{BB962C8B-B14F-4D97-AF65-F5344CB8AC3E}">
        <p14:creationId xmlns:p14="http://schemas.microsoft.com/office/powerpoint/2010/main" val="1263560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35</a:t>
            </a:fld>
            <a:endParaRPr kumimoji="1" lang="ja-JP" altLang="en-US"/>
          </a:p>
        </p:txBody>
      </p:sp>
    </p:spTree>
    <p:extLst>
      <p:ext uri="{BB962C8B-B14F-4D97-AF65-F5344CB8AC3E}">
        <p14:creationId xmlns:p14="http://schemas.microsoft.com/office/powerpoint/2010/main" val="2507616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49</a:t>
            </a:fld>
            <a:endParaRPr kumimoji="1" lang="ja-JP" altLang="en-US"/>
          </a:p>
        </p:txBody>
      </p:sp>
    </p:spTree>
    <p:extLst>
      <p:ext uri="{BB962C8B-B14F-4D97-AF65-F5344CB8AC3E}">
        <p14:creationId xmlns:p14="http://schemas.microsoft.com/office/powerpoint/2010/main" val="42865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a:t>
            </a:fld>
            <a:endParaRPr kumimoji="1" lang="ja-JP" altLang="en-US"/>
          </a:p>
        </p:txBody>
      </p:sp>
    </p:spTree>
    <p:extLst>
      <p:ext uri="{BB962C8B-B14F-4D97-AF65-F5344CB8AC3E}">
        <p14:creationId xmlns:p14="http://schemas.microsoft.com/office/powerpoint/2010/main" val="174421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4</a:t>
            </a:fld>
            <a:endParaRPr kumimoji="1" lang="ja-JP" altLang="en-US"/>
          </a:p>
        </p:txBody>
      </p:sp>
    </p:spTree>
    <p:extLst>
      <p:ext uri="{BB962C8B-B14F-4D97-AF65-F5344CB8AC3E}">
        <p14:creationId xmlns:p14="http://schemas.microsoft.com/office/powerpoint/2010/main" val="254516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5</a:t>
            </a:fld>
            <a:endParaRPr kumimoji="1" lang="ja-JP" altLang="en-US"/>
          </a:p>
        </p:txBody>
      </p:sp>
    </p:spTree>
    <p:extLst>
      <p:ext uri="{BB962C8B-B14F-4D97-AF65-F5344CB8AC3E}">
        <p14:creationId xmlns:p14="http://schemas.microsoft.com/office/powerpoint/2010/main" val="312105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6</a:t>
            </a:fld>
            <a:endParaRPr kumimoji="1" lang="ja-JP" altLang="en-US"/>
          </a:p>
        </p:txBody>
      </p:sp>
    </p:spTree>
    <p:extLst>
      <p:ext uri="{BB962C8B-B14F-4D97-AF65-F5344CB8AC3E}">
        <p14:creationId xmlns:p14="http://schemas.microsoft.com/office/powerpoint/2010/main" val="168114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7</a:t>
            </a:fld>
            <a:endParaRPr kumimoji="1" lang="ja-JP" altLang="en-US"/>
          </a:p>
        </p:txBody>
      </p:sp>
    </p:spTree>
    <p:extLst>
      <p:ext uri="{BB962C8B-B14F-4D97-AF65-F5344CB8AC3E}">
        <p14:creationId xmlns:p14="http://schemas.microsoft.com/office/powerpoint/2010/main" val="258469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8</a:t>
            </a:fld>
            <a:endParaRPr kumimoji="1" lang="ja-JP" altLang="en-US"/>
          </a:p>
        </p:txBody>
      </p:sp>
    </p:spTree>
    <p:extLst>
      <p:ext uri="{BB962C8B-B14F-4D97-AF65-F5344CB8AC3E}">
        <p14:creationId xmlns:p14="http://schemas.microsoft.com/office/powerpoint/2010/main" val="2981145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18</a:t>
            </a:fld>
            <a:endParaRPr kumimoji="1" lang="ja-JP" altLang="en-US"/>
          </a:p>
        </p:txBody>
      </p:sp>
    </p:spTree>
    <p:extLst>
      <p:ext uri="{BB962C8B-B14F-4D97-AF65-F5344CB8AC3E}">
        <p14:creationId xmlns:p14="http://schemas.microsoft.com/office/powerpoint/2010/main" val="3592266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26</a:t>
            </a:fld>
            <a:endParaRPr kumimoji="1" lang="ja-JP" altLang="en-US"/>
          </a:p>
        </p:txBody>
      </p:sp>
    </p:spTree>
    <p:extLst>
      <p:ext uri="{BB962C8B-B14F-4D97-AF65-F5344CB8AC3E}">
        <p14:creationId xmlns:p14="http://schemas.microsoft.com/office/powerpoint/2010/main" val="112377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2487B386-50CC-45B7-B05B-B20E7AA6C4EA}" type="datetime1">
              <a:rPr kumimoji="1" lang="ja-JP" altLang="en-US" smtClean="0"/>
              <a:t>2024/3/27</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75808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394B5271-DF4B-404D-9A00-DFD43FAD2052}" type="datetime1">
              <a:rPr kumimoji="1" lang="ja-JP" altLang="en-US" smtClean="0"/>
              <a:t>2024/3/27</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CE73B56B-5830-4C90-B0C8-AFD3C29A519C}" type="datetime1">
              <a:rPr kumimoji="1" lang="ja-JP" altLang="en-US" smtClean="0"/>
              <a:t>2024/3/27</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83483"/>
            <a:ext cx="11473211" cy="733270"/>
          </a:xfr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457199" y="1262079"/>
            <a:ext cx="11473211" cy="529682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スライド番号プレースホルダー 5"/>
          <p:cNvSpPr>
            <a:spLocks noGrp="1"/>
          </p:cNvSpPr>
          <p:nvPr>
            <p:ph type="sldNum" sz="quarter" idx="12"/>
          </p:nvPr>
        </p:nvSpPr>
        <p:spPr>
          <a:xfrm>
            <a:off x="9369879" y="6492875"/>
            <a:ext cx="2743200" cy="365125"/>
          </a:xfrm>
          <a:prstGeom prst="rect">
            <a:avLst/>
          </a:prstGeom>
        </p:spPr>
        <p:txBody>
          <a:bodyPr/>
          <a:lstStyle>
            <a:lvl1pPr algn="r">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73008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5BFE27C5-5B84-4712-B44B-BC196302F004}" type="datetime1">
              <a:rPr kumimoji="1" lang="ja-JP" altLang="en-US" smtClean="0"/>
              <a:t>2024/3/27</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6B9962C7-8567-46E8-87B6-FC2EA8361445}" type="datetime1">
              <a:rPr lang="ja-JP" altLang="en-US" smtClean="0"/>
              <a:t>2024/3/27</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BAF858C-D476-405F-81ED-2449F3CEE792}" type="datetime1">
              <a:rPr lang="ja-JP" altLang="en-US" smtClean="0"/>
              <a:t>2024/3/27</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F7B31A0D-D4AB-4AA2-8FD1-9ADE2E44FA6C}" type="datetime1">
              <a:rPr kumimoji="1" lang="ja-JP" altLang="en-US" smtClean="0"/>
              <a:t>2024/3/27</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AB2D9C7C-EA61-45D5-A47D-2FC16EC5D2A4}" type="datetime1">
              <a:rPr kumimoji="1" lang="ja-JP" altLang="en-US" smtClean="0"/>
              <a:t>2024/3/27</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8303265C-9DCE-478A-824A-B31F8199642F}" type="datetime1">
              <a:rPr kumimoji="1" lang="ja-JP" altLang="en-US" smtClean="0"/>
              <a:t>2024/3/27</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1D79E761-BA22-4A94-B8B2-FC4F53167CC6}" type="datetime1">
              <a:rPr kumimoji="1" lang="ja-JP" altLang="en-US" smtClean="0"/>
              <a:t>2024/3/27</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8" Type="http://schemas.openxmlformats.org/officeDocument/2006/relationships/image" Target="../media/image390.png"/><Relationship Id="rId3" Type="http://schemas.openxmlformats.org/officeDocument/2006/relationships/image" Target="../media/image41.png"/><Relationship Id="rId21" Type="http://schemas.openxmlformats.org/officeDocument/2006/relationships/image" Target="../media/image44.png"/><Relationship Id="rId25" Type="http://schemas.openxmlformats.org/officeDocument/2006/relationships/image" Target="../media/image46.png"/><Relationship Id="rId2"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24" Type="http://schemas.openxmlformats.org/officeDocument/2006/relationships/image" Target="../media/image45.png"/><Relationship Id="rId23" Type="http://schemas.openxmlformats.org/officeDocument/2006/relationships/image" Target="../media/image260.png"/><Relationship Id="rId19" Type="http://schemas.openxmlformats.org/officeDocument/2006/relationships/image" Target="../media/image400.png"/><Relationship Id="rId4" Type="http://schemas.openxmlformats.org/officeDocument/2006/relationships/image" Target="../media/image42.png"/><Relationship Id="rId22" Type="http://schemas.openxmlformats.org/officeDocument/2006/relationships/image" Target="../media/image250.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1.gif"/><Relationship Id="rId3" Type="http://schemas.microsoft.com/office/2007/relationships/hdphoto" Target="../media/hdphoto3.wdp"/><Relationship Id="rId7" Type="http://schemas.openxmlformats.org/officeDocument/2006/relationships/image" Target="../media/image70.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jpeg"/><Relationship Id="rId5" Type="http://schemas.microsoft.com/office/2007/relationships/hdphoto" Target="../media/hdphoto4.wdp"/><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680.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670.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7" Type="http://schemas.openxmlformats.org/officeDocument/2006/relationships/image" Target="NULL"/><Relationship Id="rId1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10" Type="http://schemas.openxmlformats.org/officeDocument/2006/relationships/image" Target="NULL"/></Relationships>
</file>

<file path=ppt/slides/_rels/slide43.xml.rels><?xml version="1.0" encoding="UTF-8" standalone="yes"?>
<Relationships xmlns="http://schemas.openxmlformats.org/package/2006/relationships"><Relationship Id="rId8" Type="http://schemas.openxmlformats.org/officeDocument/2006/relationships/image" Target="../media/image681.png"/><Relationship Id="rId13" Type="http://schemas.openxmlformats.org/officeDocument/2006/relationships/image" Target="../media/image700.png"/><Relationship Id="rId7" Type="http://schemas.openxmlformats.org/officeDocument/2006/relationships/image" Target="../media/image671.png"/><Relationship Id="rId12" Type="http://schemas.openxmlformats.org/officeDocument/2006/relationships/image" Target="../media/image690.png"/><Relationship Id="rId17" Type="http://schemas.openxmlformats.org/officeDocument/2006/relationships/image" Target="../media/image720.png"/><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NULL"/><Relationship Id="rId7" Type="http://schemas.openxmlformats.org/officeDocument/2006/relationships/image" Target="../media/image671.png"/><Relationship Id="rId16" Type="http://schemas.openxmlformats.org/officeDocument/2006/relationships/image" Target="../media/image740.png"/><Relationship Id="rId1" Type="http://schemas.openxmlformats.org/officeDocument/2006/relationships/slideLayout" Target="../slideLayouts/slideLayout2.xml"/><Relationship Id="rId6" Type="http://schemas.openxmlformats.org/officeDocument/2006/relationships/image" Target="NULL"/><Relationship Id="rId15" Type="http://schemas.openxmlformats.org/officeDocument/2006/relationships/image" Target="NULL"/><Relationship Id="rId14" Type="http://schemas.openxmlformats.org/officeDocument/2006/relationships/image" Target="NULL"/><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7" Type="http://schemas.openxmlformats.org/officeDocument/2006/relationships/image" Target="../media/image671.png"/><Relationship Id="rId1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10"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621.png"/><Relationship Id="rId7" Type="http://schemas.openxmlformats.org/officeDocument/2006/relationships/image" Target="../media/image1612.png"/><Relationship Id="rId1" Type="http://schemas.openxmlformats.org/officeDocument/2006/relationships/slideLayout" Target="../slideLayouts/slideLayout2.xml"/><Relationship Id="rId6" Type="http://schemas.openxmlformats.org/officeDocument/2006/relationships/image" Target="../media/image1601.png"/><Relationship Id="rId10" Type="http://schemas.openxmlformats.org/officeDocument/2006/relationships/image" Target="NULL"/><Relationship Id="rId9" Type="http://schemas.openxmlformats.org/officeDocument/2006/relationships/image" Target="../media/image163.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5.jpeg"/><Relationship Id="rId5" Type="http://schemas.microsoft.com/office/2007/relationships/hdphoto" Target="../media/hdphoto9.wdp"/><Relationship Id="rId10" Type="http://schemas.openxmlformats.org/officeDocument/2006/relationships/image" Target="../media/image104.png"/><Relationship Id="rId4" Type="http://schemas.openxmlformats.org/officeDocument/2006/relationships/image" Target="../media/image101.png"/><Relationship Id="rId9" Type="http://schemas.microsoft.com/office/2007/relationships/hdphoto" Target="../media/hdphoto1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kumimoji="1" lang="ja-JP" altLang="en-US" sz="5400" dirty="0"/>
              <a:t>コンピュータビジョン</a:t>
            </a:r>
          </a:p>
        </p:txBody>
      </p:sp>
      <p:sp>
        <p:nvSpPr>
          <p:cNvPr id="3" name="サブタイトル 2"/>
          <p:cNvSpPr>
            <a:spLocks noGrp="1"/>
          </p:cNvSpPr>
          <p:nvPr>
            <p:ph type="subTitle" idx="1"/>
          </p:nvPr>
        </p:nvSpPr>
        <p:spPr>
          <a:xfrm>
            <a:off x="1524000" y="3956265"/>
            <a:ext cx="9144000" cy="1655762"/>
          </a:xfrm>
        </p:spPr>
        <p:txBody>
          <a:bodyPr>
            <a:normAutofit/>
          </a:bodyPr>
          <a:lstStyle/>
          <a:p>
            <a:pPr algn="r"/>
            <a:r>
              <a:rPr kumimoji="1" lang="ja-JP" altLang="en-US" sz="2800" dirty="0"/>
              <a:t>担当</a:t>
            </a:r>
            <a:r>
              <a:rPr kumimoji="1" lang="en-US" altLang="ja-JP" sz="2800" dirty="0"/>
              <a:t>: </a:t>
            </a:r>
            <a:r>
              <a:rPr kumimoji="1" lang="ja-JP" altLang="en-US" sz="2800" dirty="0"/>
              <a:t>井尻 敬 </a:t>
            </a:r>
          </a:p>
        </p:txBody>
      </p:sp>
    </p:spTree>
    <p:extLst>
      <p:ext uri="{BB962C8B-B14F-4D97-AF65-F5344CB8AC3E}">
        <p14:creationId xmlns:p14="http://schemas.microsoft.com/office/powerpoint/2010/main" val="776540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1C76E1C-F5A9-43FE-9D12-DB9E91385108}"/>
              </a:ext>
            </a:extLst>
          </p:cNvPr>
          <p:cNvPicPr>
            <a:picLocks noChangeAspect="1"/>
          </p:cNvPicPr>
          <p:nvPr/>
        </p:nvPicPr>
        <p:blipFill rotWithShape="1">
          <a:blip r:embed="rId2"/>
          <a:srcRect l="5462" t="14312" r="3692" b="40790"/>
          <a:stretch/>
        </p:blipFill>
        <p:spPr>
          <a:xfrm>
            <a:off x="2566456" y="1415690"/>
            <a:ext cx="3718829" cy="2237884"/>
          </a:xfrm>
          <a:prstGeom prst="rect">
            <a:avLst/>
          </a:prstGeom>
        </p:spPr>
      </p:pic>
      <p:sp>
        <p:nvSpPr>
          <p:cNvPr id="2" name="タイトル 1"/>
          <p:cNvSpPr>
            <a:spLocks noGrp="1"/>
          </p:cNvSpPr>
          <p:nvPr>
            <p:ph type="title"/>
          </p:nvPr>
        </p:nvSpPr>
        <p:spPr>
          <a:xfrm>
            <a:off x="1463292" y="260142"/>
            <a:ext cx="5325995" cy="576064"/>
          </a:xfrm>
        </p:spPr>
        <p:txBody>
          <a:bodyPr>
            <a:noAutofit/>
          </a:bodyPr>
          <a:lstStyle/>
          <a:p>
            <a:r>
              <a:rPr lang="ja-JP" altLang="en-US" sz="4000" dirty="0"/>
              <a:t>閾値法 </a:t>
            </a:r>
            <a:r>
              <a:rPr lang="en-US" altLang="ja-JP" sz="4000" dirty="0"/>
              <a:t>: </a:t>
            </a:r>
            <a:r>
              <a:rPr lang="ja-JP" altLang="en-US" sz="4000" dirty="0"/>
              <a:t>大津法</a:t>
            </a:r>
          </a:p>
        </p:txBody>
      </p:sp>
      <p:sp>
        <p:nvSpPr>
          <p:cNvPr id="11" name="コンテンツ プレースホルダー 2"/>
          <p:cNvSpPr>
            <a:spLocks noGrp="1"/>
          </p:cNvSpPr>
          <p:nvPr>
            <p:ph idx="1"/>
          </p:nvPr>
        </p:nvSpPr>
        <p:spPr>
          <a:xfrm>
            <a:off x="7114061" y="3746838"/>
            <a:ext cx="4636214" cy="2780962"/>
          </a:xfrm>
        </p:spPr>
        <p:txBody>
          <a:bodyPr>
            <a:normAutofit/>
          </a:bodyPr>
          <a:lstStyle/>
          <a:p>
            <a:pPr marL="0" indent="0">
              <a:lnSpc>
                <a:spcPct val="170000"/>
              </a:lnSpc>
              <a:spcBef>
                <a:spcPts val="0"/>
              </a:spcBef>
              <a:buNone/>
            </a:pPr>
            <a:r>
              <a:rPr lang="ja-JP" altLang="en-US" sz="2400" b="1" dirty="0"/>
              <a:t>大津法</a:t>
            </a:r>
            <a:endParaRPr lang="en-US" altLang="ja-JP" sz="2400" b="1" dirty="0"/>
          </a:p>
          <a:p>
            <a:pPr marL="0" indent="0">
              <a:lnSpc>
                <a:spcPct val="110000"/>
              </a:lnSpc>
              <a:spcBef>
                <a:spcPts val="1200"/>
              </a:spcBef>
              <a:buNone/>
            </a:pPr>
            <a:r>
              <a:rPr lang="ja-JP" altLang="en-US" sz="2400" dirty="0"/>
              <a:t>二峰性ヒストグラムを仮定し，二峰を最も良く</a:t>
            </a:r>
            <a:r>
              <a:rPr lang="en-US" altLang="ja-JP" sz="2400" dirty="0"/>
              <a:t>2</a:t>
            </a:r>
            <a:r>
              <a:rPr lang="ja-JP" altLang="en-US" sz="2400" dirty="0"/>
              <a:t>分割する閾値を自動計算する手法</a:t>
            </a:r>
            <a:endParaRPr lang="en-US" altLang="ja-JP" sz="2400" dirty="0"/>
          </a:p>
          <a:p>
            <a:pPr marL="0" indent="0">
              <a:lnSpc>
                <a:spcPct val="110000"/>
              </a:lnSpc>
              <a:spcBef>
                <a:spcPts val="1200"/>
              </a:spcBef>
              <a:buNone/>
            </a:pPr>
            <a:r>
              <a:rPr lang="ja-JP" altLang="en-US" sz="2000" dirty="0"/>
              <a:t>引用</a:t>
            </a:r>
            <a:r>
              <a:rPr lang="ja-JP" altLang="en-US" sz="2000" dirty="0" smtClean="0"/>
              <a:t>数</a:t>
            </a:r>
            <a:r>
              <a:rPr lang="en-US" altLang="ja-JP" sz="2000" smtClean="0"/>
              <a:t>49k</a:t>
            </a:r>
            <a:r>
              <a:rPr lang="ja-JP" altLang="en-US" sz="2000" dirty="0"/>
              <a:t>を超える論文</a:t>
            </a:r>
            <a:endParaRPr lang="en-US" altLang="ja-JP" sz="2000" dirty="0"/>
          </a:p>
        </p:txBody>
      </p:sp>
      <p:sp>
        <p:nvSpPr>
          <p:cNvPr id="72" name="テキスト ボックス 71"/>
          <p:cNvSpPr txBox="1"/>
          <p:nvPr/>
        </p:nvSpPr>
        <p:spPr>
          <a:xfrm>
            <a:off x="7114060" y="2223869"/>
            <a:ext cx="4801314" cy="830997"/>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閾値をどこに置けばいい？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二峰を真ん中で分割するのが理想</a:t>
            </a:r>
          </a:p>
        </p:txBody>
      </p:sp>
      <p:sp>
        <p:nvSpPr>
          <p:cNvPr id="21" name="正方形/長方形 20"/>
          <p:cNvSpPr/>
          <p:nvPr/>
        </p:nvSpPr>
        <p:spPr>
          <a:xfrm>
            <a:off x="9001125" y="0"/>
            <a:ext cx="3190875"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TThresholding.exe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11492" y="1003563"/>
            <a:ext cx="1415772"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入力画像</a:t>
            </a:r>
          </a:p>
        </p:txBody>
      </p:sp>
      <p:sp>
        <p:nvSpPr>
          <p:cNvPr id="23" name="正方形/長方形 22"/>
          <p:cNvSpPr/>
          <p:nvPr/>
        </p:nvSpPr>
        <p:spPr>
          <a:xfrm>
            <a:off x="3348638" y="982979"/>
            <a:ext cx="2031325"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ヒストグラム</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10</a:t>
            </a:fld>
            <a:endParaRPr lang="ja-JP" altLang="en-US"/>
          </a:p>
        </p:txBody>
      </p:sp>
      <p:pic>
        <p:nvPicPr>
          <p:cNvPr id="9" name="図 8">
            <a:extLst>
              <a:ext uri="{FF2B5EF4-FFF2-40B4-BE49-F238E27FC236}">
                <a16:creationId xmlns:a16="http://schemas.microsoft.com/office/drawing/2014/main" id="{400CB5B1-B135-4F3A-9604-6A9CE9EE7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2980" y="1809288"/>
            <a:ext cx="2237884" cy="1450688"/>
          </a:xfrm>
          <a:prstGeom prst="rect">
            <a:avLst/>
          </a:prstGeom>
        </p:spPr>
      </p:pic>
      <p:grpSp>
        <p:nvGrpSpPr>
          <p:cNvPr id="17" name="グループ化 16">
            <a:extLst>
              <a:ext uri="{FF2B5EF4-FFF2-40B4-BE49-F238E27FC236}">
                <a16:creationId xmlns:a16="http://schemas.microsoft.com/office/drawing/2014/main" id="{17FE20BA-0D84-41DC-8ED6-EC9230F4BAEF}"/>
              </a:ext>
            </a:extLst>
          </p:cNvPr>
          <p:cNvGrpSpPr/>
          <p:nvPr/>
        </p:nvGrpSpPr>
        <p:grpSpPr>
          <a:xfrm>
            <a:off x="710151" y="1608360"/>
            <a:ext cx="3014693" cy="4968508"/>
            <a:chOff x="710151" y="1608360"/>
            <a:chExt cx="3014693" cy="4968508"/>
          </a:xfrm>
        </p:grpSpPr>
        <p:grpSp>
          <p:nvGrpSpPr>
            <p:cNvPr id="6" name="グループ化 5"/>
            <p:cNvGrpSpPr/>
            <p:nvPr/>
          </p:nvGrpSpPr>
          <p:grpSpPr>
            <a:xfrm>
              <a:off x="2147585" y="1608360"/>
              <a:ext cx="1577259" cy="2985725"/>
              <a:chOff x="2147585" y="1608360"/>
              <a:chExt cx="1577259" cy="2985725"/>
            </a:xfrm>
          </p:grpSpPr>
          <p:cxnSp>
            <p:nvCxnSpPr>
              <p:cNvPr id="66" name="直線コネクタ 65"/>
              <p:cNvCxnSpPr/>
              <p:nvPr/>
            </p:nvCxnSpPr>
            <p:spPr>
              <a:xfrm flipV="1">
                <a:off x="3307543" y="1637161"/>
                <a:ext cx="0" cy="193094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232401" y="1608360"/>
                <a:ext cx="492443" cy="461665"/>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t0</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テキスト ボックス 72"/>
              <p:cNvSpPr txBox="1"/>
              <p:nvPr/>
            </p:nvSpPr>
            <p:spPr>
              <a:xfrm>
                <a:off x="2147585" y="4113326"/>
                <a:ext cx="512810" cy="480759"/>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t0</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2" name="図 11">
              <a:extLst>
                <a:ext uri="{FF2B5EF4-FFF2-40B4-BE49-F238E27FC236}">
                  <a16:creationId xmlns:a16="http://schemas.microsoft.com/office/drawing/2014/main" id="{F9C8C284-2581-4372-A213-1077FA4A531E}"/>
                </a:ext>
              </a:extLst>
            </p:cNvPr>
            <p:cNvPicPr>
              <a:picLocks noChangeAspect="1"/>
            </p:cNvPicPr>
            <p:nvPr/>
          </p:nvPicPr>
          <p:blipFill rotWithShape="1">
            <a:blip r:embed="rId4"/>
            <a:srcRect l="49876" t="25504" r="3624" b="17522"/>
            <a:stretch/>
          </p:blipFill>
          <p:spPr>
            <a:xfrm rot="5400000">
              <a:off x="308655" y="4709250"/>
              <a:ext cx="2269114" cy="1466122"/>
            </a:xfrm>
            <a:prstGeom prst="rect">
              <a:avLst/>
            </a:prstGeom>
          </p:spPr>
        </p:pic>
      </p:grpSp>
      <p:grpSp>
        <p:nvGrpSpPr>
          <p:cNvPr id="18" name="グループ化 17">
            <a:extLst>
              <a:ext uri="{FF2B5EF4-FFF2-40B4-BE49-F238E27FC236}">
                <a16:creationId xmlns:a16="http://schemas.microsoft.com/office/drawing/2014/main" id="{0EE574E0-93C7-4604-80AC-577FB07ED43B}"/>
              </a:ext>
            </a:extLst>
          </p:cNvPr>
          <p:cNvGrpSpPr/>
          <p:nvPr/>
        </p:nvGrpSpPr>
        <p:grpSpPr>
          <a:xfrm>
            <a:off x="2910393" y="1608360"/>
            <a:ext cx="1909341" cy="4962473"/>
            <a:chOff x="2910393" y="1608360"/>
            <a:chExt cx="1909341" cy="4962473"/>
          </a:xfrm>
        </p:grpSpPr>
        <p:grpSp>
          <p:nvGrpSpPr>
            <p:cNvPr id="7" name="グループ化 6"/>
            <p:cNvGrpSpPr/>
            <p:nvPr/>
          </p:nvGrpSpPr>
          <p:grpSpPr>
            <a:xfrm>
              <a:off x="4271525" y="1608360"/>
              <a:ext cx="548209" cy="2987199"/>
              <a:chOff x="4271525" y="1608360"/>
              <a:chExt cx="548209" cy="2987199"/>
            </a:xfrm>
          </p:grpSpPr>
          <p:cxnSp>
            <p:nvCxnSpPr>
              <p:cNvPr id="61" name="直線コネクタ 60"/>
              <p:cNvCxnSpPr/>
              <p:nvPr/>
            </p:nvCxnSpPr>
            <p:spPr>
              <a:xfrm flipV="1">
                <a:off x="4301409" y="1637161"/>
                <a:ext cx="0" cy="193094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271525" y="1608360"/>
                <a:ext cx="492443" cy="461665"/>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t1</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テキスト ボックス 73"/>
              <p:cNvSpPr txBox="1"/>
              <p:nvPr/>
            </p:nvSpPr>
            <p:spPr>
              <a:xfrm>
                <a:off x="4306924" y="4114800"/>
                <a:ext cx="512810" cy="480759"/>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t1</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4" name="図 13">
              <a:extLst>
                <a:ext uri="{FF2B5EF4-FFF2-40B4-BE49-F238E27FC236}">
                  <a16:creationId xmlns:a16="http://schemas.microsoft.com/office/drawing/2014/main" id="{623249BA-2661-412D-8F83-4CFB35F78E6F}"/>
                </a:ext>
              </a:extLst>
            </p:cNvPr>
            <p:cNvPicPr>
              <a:picLocks noChangeAspect="1"/>
            </p:cNvPicPr>
            <p:nvPr/>
          </p:nvPicPr>
          <p:blipFill rotWithShape="1">
            <a:blip r:embed="rId5"/>
            <a:srcRect l="50000" t="24815" r="3623" b="18686"/>
            <a:stretch/>
          </p:blipFill>
          <p:spPr>
            <a:xfrm rot="5400000">
              <a:off x="2505809" y="4712341"/>
              <a:ext cx="2263076" cy="1453907"/>
            </a:xfrm>
            <a:prstGeom prst="rect">
              <a:avLst/>
            </a:prstGeom>
          </p:spPr>
        </p:pic>
      </p:grpSp>
      <p:grpSp>
        <p:nvGrpSpPr>
          <p:cNvPr id="19" name="グループ化 18">
            <a:extLst>
              <a:ext uri="{FF2B5EF4-FFF2-40B4-BE49-F238E27FC236}">
                <a16:creationId xmlns:a16="http://schemas.microsoft.com/office/drawing/2014/main" id="{792C5272-D2D6-41C8-BF33-0F01BA02022B}"/>
              </a:ext>
            </a:extLst>
          </p:cNvPr>
          <p:cNvGrpSpPr/>
          <p:nvPr/>
        </p:nvGrpSpPr>
        <p:grpSpPr>
          <a:xfrm>
            <a:off x="5098420" y="1608360"/>
            <a:ext cx="1947272" cy="4962477"/>
            <a:chOff x="5098420" y="1608360"/>
            <a:chExt cx="1947272" cy="4962477"/>
          </a:xfrm>
        </p:grpSpPr>
        <p:grpSp>
          <p:nvGrpSpPr>
            <p:cNvPr id="8" name="グループ化 7"/>
            <p:cNvGrpSpPr/>
            <p:nvPr/>
          </p:nvGrpSpPr>
          <p:grpSpPr>
            <a:xfrm>
              <a:off x="5252148" y="1608360"/>
              <a:ext cx="1793544" cy="2987199"/>
              <a:chOff x="5252148" y="1608360"/>
              <a:chExt cx="1793544" cy="2987199"/>
            </a:xfrm>
          </p:grpSpPr>
          <p:cxnSp>
            <p:nvCxnSpPr>
              <p:cNvPr id="67" name="直線コネクタ 66"/>
              <p:cNvCxnSpPr/>
              <p:nvPr/>
            </p:nvCxnSpPr>
            <p:spPr>
              <a:xfrm flipV="1">
                <a:off x="5252148" y="1637161"/>
                <a:ext cx="0" cy="193094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5287065" y="1608360"/>
                <a:ext cx="492443" cy="461665"/>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t2</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テキスト ボックス 74"/>
              <p:cNvSpPr txBox="1"/>
              <p:nvPr/>
            </p:nvSpPr>
            <p:spPr>
              <a:xfrm>
                <a:off x="6532882" y="4114800"/>
                <a:ext cx="512810" cy="480759"/>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t2</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5" name="図 14">
              <a:extLst>
                <a:ext uri="{FF2B5EF4-FFF2-40B4-BE49-F238E27FC236}">
                  <a16:creationId xmlns:a16="http://schemas.microsoft.com/office/drawing/2014/main" id="{EC22D07C-F669-4169-823A-95EB5D30001C}"/>
                </a:ext>
              </a:extLst>
            </p:cNvPr>
            <p:cNvPicPr>
              <a:picLocks noChangeAspect="1"/>
            </p:cNvPicPr>
            <p:nvPr/>
          </p:nvPicPr>
          <p:blipFill rotWithShape="1">
            <a:blip r:embed="rId6"/>
            <a:srcRect l="50000" t="24815" r="3623" b="18686"/>
            <a:stretch/>
          </p:blipFill>
          <p:spPr>
            <a:xfrm rot="5400000">
              <a:off x="4693832" y="4712342"/>
              <a:ext cx="2263083" cy="1453907"/>
            </a:xfrm>
            <a:prstGeom prst="rect">
              <a:avLst/>
            </a:prstGeom>
          </p:spPr>
        </p:pic>
      </p:grpSp>
    </p:spTree>
    <p:extLst>
      <p:ext uri="{BB962C8B-B14F-4D97-AF65-F5344CB8AC3E}">
        <p14:creationId xmlns:p14="http://schemas.microsoft.com/office/powerpoint/2010/main" val="297443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1406" y="355027"/>
            <a:ext cx="5325995" cy="576064"/>
          </a:xfrm>
        </p:spPr>
        <p:txBody>
          <a:bodyPr>
            <a:noAutofit/>
          </a:bodyPr>
          <a:lstStyle/>
          <a:p>
            <a:r>
              <a:rPr lang="ja-JP" altLang="en-US" sz="4000" dirty="0"/>
              <a:t>閾値法 </a:t>
            </a:r>
            <a:r>
              <a:rPr lang="en-US" altLang="ja-JP" sz="4000" dirty="0"/>
              <a:t>: </a:t>
            </a:r>
            <a:r>
              <a:rPr lang="ja-JP" altLang="en-US" sz="4000" dirty="0"/>
              <a:t>大津法</a:t>
            </a:r>
          </a:p>
        </p:txBody>
      </p:sp>
      <p:sp>
        <p:nvSpPr>
          <p:cNvPr id="21" name="正方形/長方形 20"/>
          <p:cNvSpPr/>
          <p:nvPr/>
        </p:nvSpPr>
        <p:spPr>
          <a:xfrm>
            <a:off x="9001125" y="0"/>
            <a:ext cx="3190875" cy="3124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TThresholding.exe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コンテンツ プレースホルダー 2"/>
          <p:cNvSpPr>
            <a:spLocks noGrp="1"/>
          </p:cNvSpPr>
          <p:nvPr>
            <p:ph idx="1"/>
          </p:nvPr>
        </p:nvSpPr>
        <p:spPr>
          <a:xfrm>
            <a:off x="1076120" y="1216432"/>
            <a:ext cx="10288566" cy="1002631"/>
          </a:xfrm>
        </p:spPr>
        <p:txBody>
          <a:bodyPr>
            <a:normAutofit/>
          </a:bodyPr>
          <a:lstStyle/>
          <a:p>
            <a:pPr marL="0" indent="0">
              <a:spcBef>
                <a:spcPts val="1200"/>
              </a:spcBef>
              <a:buNone/>
            </a:pPr>
            <a:r>
              <a:rPr lang="ja-JP" altLang="en-US" dirty="0"/>
              <a:t>ヒストグラムの</a:t>
            </a:r>
            <a:r>
              <a:rPr lang="ja-JP" altLang="en-US" b="1" dirty="0">
                <a:solidFill>
                  <a:srgbClr val="FF0000"/>
                </a:solidFill>
              </a:rPr>
              <a:t>分離度</a:t>
            </a:r>
            <a:r>
              <a:rPr lang="ja-JP" altLang="en-US" dirty="0"/>
              <a:t>を定義しこれを最大化する閾値を探す</a:t>
            </a:r>
            <a:endParaRPr lang="en-US" altLang="ja-JP" dirty="0"/>
          </a:p>
        </p:txBody>
      </p:sp>
      <p:grpSp>
        <p:nvGrpSpPr>
          <p:cNvPr id="27" name="グループ化 26"/>
          <p:cNvGrpSpPr/>
          <p:nvPr/>
        </p:nvGrpSpPr>
        <p:grpSpPr>
          <a:xfrm>
            <a:off x="2444532" y="2329234"/>
            <a:ext cx="1681259" cy="2087844"/>
            <a:chOff x="6686052" y="1041035"/>
            <a:chExt cx="1681259" cy="2087844"/>
          </a:xfrm>
        </p:grpSpPr>
        <p:pic>
          <p:nvPicPr>
            <p:cNvPr id="28" name="Picture 3" descr="C:\Users\takashi\Desktop\comp1 - コピー.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6052" y="1376076"/>
              <a:ext cx="1681259" cy="1752803"/>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6969597" y="1041035"/>
              <a:ext cx="1146729"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入力画像</a:t>
              </a:r>
            </a:p>
          </p:txBody>
        </p:sp>
      </p:grpSp>
      <p:grpSp>
        <p:nvGrpSpPr>
          <p:cNvPr id="30" name="グループ化 29"/>
          <p:cNvGrpSpPr/>
          <p:nvPr/>
        </p:nvGrpSpPr>
        <p:grpSpPr>
          <a:xfrm>
            <a:off x="4879011" y="2117089"/>
            <a:ext cx="4844811" cy="2612031"/>
            <a:chOff x="1660053" y="2216055"/>
            <a:chExt cx="4844811" cy="2612031"/>
          </a:xfrm>
        </p:grpSpPr>
        <p:grpSp>
          <p:nvGrpSpPr>
            <p:cNvPr id="31" name="グループ化 30"/>
            <p:cNvGrpSpPr/>
            <p:nvPr/>
          </p:nvGrpSpPr>
          <p:grpSpPr>
            <a:xfrm>
              <a:off x="1660053" y="2216055"/>
              <a:ext cx="4844811" cy="2612031"/>
              <a:chOff x="1525433" y="2292255"/>
              <a:chExt cx="4844811" cy="2612031"/>
            </a:xfrm>
          </p:grpSpPr>
          <p:pic>
            <p:nvPicPr>
              <p:cNvPr id="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1" y="2705099"/>
                <a:ext cx="3670299" cy="180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直線矢印コネクタ 34"/>
              <p:cNvCxnSpPr/>
              <p:nvPr/>
            </p:nvCxnSpPr>
            <p:spPr>
              <a:xfrm>
                <a:off x="1973580" y="4526280"/>
                <a:ext cx="3733800"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V="1">
                <a:off x="1981200" y="2658560"/>
                <a:ext cx="0" cy="187534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5416137" y="4111744"/>
                <a:ext cx="954107"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画素値</a:t>
                </a:r>
              </a:p>
            </p:txBody>
          </p:sp>
          <p:sp>
            <p:nvSpPr>
              <p:cNvPr id="38" name="正方形/長方形 37"/>
              <p:cNvSpPr/>
              <p:nvPr/>
            </p:nvSpPr>
            <p:spPr>
              <a:xfrm>
                <a:off x="5281504" y="4504176"/>
                <a:ext cx="660758"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255</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1525433" y="2695992"/>
                <a:ext cx="441146" cy="1015663"/>
              </a:xfrm>
              <a:prstGeom prst="rect">
                <a:avLst/>
              </a:prstGeom>
            </p:spPr>
            <p:txBody>
              <a:bodyPr wrap="none">
                <a:spAutoFit/>
              </a:bodyPr>
              <a:lstStyle/>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素</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数</a:t>
                </a:r>
              </a:p>
            </p:txBody>
          </p:sp>
          <p:sp>
            <p:nvSpPr>
              <p:cNvPr id="41" name="正方形/長方形 40"/>
              <p:cNvSpPr/>
              <p:nvPr/>
            </p:nvSpPr>
            <p:spPr>
              <a:xfrm>
                <a:off x="1809324" y="4504176"/>
                <a:ext cx="343364"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4145966" y="4504176"/>
                <a:ext cx="250390" cy="400110"/>
              </a:xfrm>
              <a:prstGeom prst="rect">
                <a:avLst/>
              </a:prstGeom>
            </p:spPr>
            <p:txBody>
              <a:bodyPr wrap="none">
                <a:spAutoFit/>
              </a:bodyPr>
              <a:lstStyle/>
              <a:p>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3" name="正方形/長方形 42"/>
                  <p:cNvSpPr/>
                  <p:nvPr/>
                </p:nvSpPr>
                <p:spPr>
                  <a:xfrm>
                    <a:off x="2363533" y="2292255"/>
                    <a:ext cx="3701078" cy="523220"/>
                  </a:xfrm>
                  <a:prstGeom prst="rect">
                    <a:avLst/>
                  </a:prstGeom>
                </p:spPr>
                <p:txBody>
                  <a:bodyPr wrap="none">
                    <a:spAutoFit/>
                  </a:bodyPr>
                  <a:lstStyle/>
                  <a:p>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a:rPr>
                              <m:t>𝑥</m:t>
                            </m:r>
                          </m:e>
                          <m:sub>
                            <m:r>
                              <a:rPr lang="en-US" altLang="ja-JP" sz="2800" i="1">
                                <a:latin typeface="Cambria Math"/>
                              </a:rPr>
                              <m:t>𝑖</m:t>
                            </m:r>
                          </m:sub>
                        </m:sSub>
                      </m:oMath>
                    </a14:m>
                    <a:r>
                      <a:rPr lang="en-US" altLang="ja-JP" sz="2800" i="1" baseline="-25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画素値 </a:t>
                    </a:r>
                    <a:r>
                      <a:rPr lang="en-US" altLang="ja-JP" sz="2800" i="1" dirty="0" err="1">
                        <a:latin typeface="Times New Roman" panose="02020603050405020304" pitchFamily="18" charset="0"/>
                        <a:ea typeface="メイリオ" panose="020B0604030504040204" pitchFamily="50" charset="-128"/>
                        <a:cs typeface="Times New Roman" panose="02020603050405020304" pitchFamily="18" charset="0"/>
                      </a:rPr>
                      <a:t>i</a:t>
                    </a:r>
                    <a:r>
                      <a:rPr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の画素数</a:t>
                    </a:r>
                  </a:p>
                </p:txBody>
              </p:sp>
            </mc:Choice>
            <mc:Fallback xmlns="">
              <p:sp>
                <p:nvSpPr>
                  <p:cNvPr id="43" name="正方形/長方形 42"/>
                  <p:cNvSpPr>
                    <a:spLocks noRot="1" noChangeAspect="1" noMove="1" noResize="1" noEditPoints="1" noAdjustHandles="1" noChangeArrowheads="1" noChangeShapeType="1" noTextEdit="1"/>
                  </p:cNvSpPr>
                  <p:nvPr/>
                </p:nvSpPr>
                <p:spPr>
                  <a:xfrm>
                    <a:off x="2363533" y="2292255"/>
                    <a:ext cx="3701078" cy="523220"/>
                  </a:xfrm>
                  <a:prstGeom prst="rect">
                    <a:avLst/>
                  </a:prstGeom>
                  <a:blipFill>
                    <a:blip r:embed="rId4"/>
                    <a:stretch>
                      <a:fillRect t="-17442" r="-2142" b="-33721"/>
                    </a:stretch>
                  </a:blipFill>
                </p:spPr>
                <p:txBody>
                  <a:bodyPr/>
                  <a:lstStyle/>
                  <a:p>
                    <a:r>
                      <a:rPr lang="ja-JP" altLang="en-US">
                        <a:noFill/>
                      </a:rPr>
                      <a:t> </a:t>
                    </a:r>
                  </a:p>
                </p:txBody>
              </p:sp>
            </mc:Fallback>
          </mc:AlternateContent>
        </p:grpSp>
        <p:cxnSp>
          <p:nvCxnSpPr>
            <p:cNvPr id="32" name="直線矢印コネクタ 31"/>
            <p:cNvCxnSpPr/>
            <p:nvPr/>
          </p:nvCxnSpPr>
          <p:spPr>
            <a:xfrm flipV="1">
              <a:off x="4384675" y="3762978"/>
              <a:ext cx="0" cy="678848"/>
            </a:xfrm>
            <a:prstGeom prst="straightConnector1">
              <a:avLst/>
            </a:prstGeom>
            <a:ln w="88900">
              <a:solidFill>
                <a:srgbClr val="66FF99"/>
              </a:solidFill>
              <a:tailEnd type="non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cxnSpLocks/>
            </p:cNvCxnSpPr>
            <p:nvPr/>
          </p:nvCxnSpPr>
          <p:spPr>
            <a:xfrm>
              <a:off x="3001445" y="2603370"/>
              <a:ext cx="1316555" cy="10796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44" name="角丸四角形 43"/>
          <p:cNvSpPr/>
          <p:nvPr/>
        </p:nvSpPr>
        <p:spPr>
          <a:xfrm>
            <a:off x="1204686" y="5015349"/>
            <a:ext cx="9608457" cy="1610082"/>
          </a:xfrm>
          <a:prstGeom prst="roundRect">
            <a:avLst>
              <a:gd name="adj" fmla="val 5768"/>
            </a:avLst>
          </a:prstGeom>
          <a:solidFill>
            <a:srgbClr val="D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5" name="正方形/長方形 44"/>
              <p:cNvSpPr/>
              <p:nvPr/>
            </p:nvSpPr>
            <p:spPr>
              <a:xfrm>
                <a:off x="4026416" y="5394636"/>
                <a:ext cx="2415981" cy="11362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𝑚</m:t>
                      </m:r>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r>
                            <a:rPr lang="ja-JP" altLang="en-US" sz="2400" i="1">
                              <a:latin typeface="Cambria Math"/>
                            </a:rPr>
                            <m:t>𝜔</m:t>
                          </m:r>
                        </m:den>
                      </m:f>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=0</m:t>
                          </m:r>
                        </m:sub>
                        <m:sup>
                          <m:r>
                            <a:rPr lang="en-US" altLang="ja-JP" sz="2400" i="1">
                              <a:latin typeface="Cambria Math"/>
                            </a:rPr>
                            <m:t>255</m:t>
                          </m:r>
                        </m:sup>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r>
                            <a:rPr lang="en-US" altLang="ja-JP" sz="2400" i="1">
                              <a:latin typeface="Cambria Math"/>
                              <a:ea typeface="Cambria Math"/>
                            </a:rPr>
                            <m:t>×</m:t>
                          </m:r>
                          <m:r>
                            <a:rPr lang="en-US" altLang="ja-JP" sz="2400" i="1">
                              <a:latin typeface="Cambria Math"/>
                              <a:ea typeface="Cambria Math"/>
                            </a:rPr>
                            <m:t>𝑖</m:t>
                          </m:r>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4026416" y="5394636"/>
                <a:ext cx="2415981" cy="1136208"/>
              </a:xfrm>
              <a:prstGeom prst="rect">
                <a:avLst/>
              </a:prstGeom>
              <a:blipFill rotWithShape="0">
                <a:blip r:embed="rId5"/>
                <a:stretch>
                  <a:fillRect/>
                </a:stretch>
              </a:blipFill>
            </p:spPr>
            <p:txBody>
              <a:bodyPr/>
              <a:lstStyle/>
              <a:p>
                <a:r>
                  <a:rPr lang="ja-JP" altLang="en-US">
                    <a:noFill/>
                  </a:rPr>
                  <a:t> </a:t>
                </a:r>
              </a:p>
            </p:txBody>
          </p:sp>
        </mc:Fallback>
      </mc:AlternateContent>
      <p:sp>
        <p:nvSpPr>
          <p:cNvPr id="46" name="正方形/長方形 45"/>
          <p:cNvSpPr/>
          <p:nvPr/>
        </p:nvSpPr>
        <p:spPr>
          <a:xfrm>
            <a:off x="4072136" y="5068121"/>
            <a:ext cx="700833"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平均</a:t>
            </a:r>
          </a:p>
        </p:txBody>
      </p:sp>
      <mc:AlternateContent xmlns:mc="http://schemas.openxmlformats.org/markup-compatibility/2006" xmlns:a14="http://schemas.microsoft.com/office/drawing/2010/main">
        <mc:Choice Requires="a14">
          <p:sp>
            <p:nvSpPr>
              <p:cNvPr id="47" name="正方形/長方形 46"/>
              <p:cNvSpPr/>
              <p:nvPr/>
            </p:nvSpPr>
            <p:spPr>
              <a:xfrm>
                <a:off x="7178755" y="5394636"/>
                <a:ext cx="3588611" cy="11362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panose="02040503050406030204" pitchFamily="18" charset="0"/>
                            </a:rPr>
                          </m:ctrlPr>
                        </m:sSupPr>
                        <m:e>
                          <m:r>
                            <a:rPr lang="ja-JP" altLang="en-US" sz="2400" i="1">
                              <a:latin typeface="Cambria Math"/>
                            </a:rPr>
                            <m:t>𝜎</m:t>
                          </m:r>
                        </m:e>
                        <m:sup>
                          <m:r>
                            <a:rPr lang="en-US" altLang="ja-JP" sz="2400" i="1">
                              <a:latin typeface="Cambria Math"/>
                            </a:rPr>
                            <m:t>2</m:t>
                          </m:r>
                        </m:sup>
                      </m:sSup>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r>
                            <a:rPr lang="ja-JP" altLang="en-US" sz="2400" i="1">
                              <a:latin typeface="Cambria Math"/>
                            </a:rPr>
                            <m:t>𝜔</m:t>
                          </m:r>
                        </m:den>
                      </m:f>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=0</m:t>
                          </m:r>
                        </m:sub>
                        <m:sup>
                          <m:r>
                            <a:rPr lang="en-US" altLang="ja-JP" sz="2400" i="1">
                              <a:latin typeface="Cambria Math"/>
                            </a:rPr>
                            <m:t>255</m:t>
                          </m:r>
                        </m:sup>
                        <m:e>
                          <m:sSup>
                            <m:sSupPr>
                              <m:ctrlPr>
                                <a:rPr lang="en-US" altLang="ja-JP" sz="2400" i="1">
                                  <a:latin typeface="Cambria Math" panose="02040503050406030204" pitchFamily="18" charset="0"/>
                                </a:rPr>
                              </m:ctrlPr>
                            </m:sSupPr>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r>
                                <a:rPr lang="en-US" altLang="ja-JP" sz="2400" i="1">
                                  <a:latin typeface="Cambria Math"/>
                                  <a:ea typeface="Cambria Math"/>
                                </a:rPr>
                                <m:t>×</m:t>
                              </m:r>
                              <m:r>
                                <a:rPr lang="en-US" altLang="ja-JP" sz="2400" i="1">
                                  <a:latin typeface="Cambria Math"/>
                                </a:rPr>
                                <m:t>(</m:t>
                              </m:r>
                              <m:r>
                                <a:rPr lang="en-US" altLang="ja-JP" sz="2400" i="1">
                                  <a:latin typeface="Cambria Math"/>
                                </a:rPr>
                                <m:t>𝑖</m:t>
                              </m:r>
                              <m:r>
                                <a:rPr lang="en-US" altLang="ja-JP" sz="2400" i="1">
                                  <a:latin typeface="Cambria Math"/>
                                </a:rPr>
                                <m:t>−</m:t>
                              </m:r>
                              <m:r>
                                <a:rPr lang="en-US" altLang="ja-JP" sz="2400" i="1">
                                  <a:latin typeface="Cambria Math"/>
                                </a:rPr>
                                <m:t>𝑚</m:t>
                              </m:r>
                              <m:r>
                                <a:rPr lang="en-US" altLang="ja-JP" sz="2400" i="1">
                                  <a:latin typeface="Cambria Math"/>
                                </a:rPr>
                                <m:t>)</m:t>
                              </m:r>
                            </m:e>
                            <m:sup>
                              <m:r>
                                <a:rPr lang="en-US" altLang="ja-JP" sz="2400" i="1">
                                  <a:latin typeface="Cambria Math"/>
                                </a:rPr>
                                <m:t>2</m:t>
                              </m:r>
                            </m:sup>
                          </m:sSup>
                          <m:r>
                            <a:rPr lang="en-US" altLang="ja-JP" sz="2400" i="1">
                              <a:latin typeface="Cambria Math"/>
                            </a:rPr>
                            <m:t> </m:t>
                          </m:r>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7" name="正方形/長方形 46"/>
              <p:cNvSpPr>
                <a:spLocks noRot="1" noChangeAspect="1" noMove="1" noResize="1" noEditPoints="1" noAdjustHandles="1" noChangeArrowheads="1" noChangeShapeType="1" noTextEdit="1"/>
              </p:cNvSpPr>
              <p:nvPr/>
            </p:nvSpPr>
            <p:spPr>
              <a:xfrm>
                <a:off x="7178755" y="5394636"/>
                <a:ext cx="3588611" cy="1136208"/>
              </a:xfrm>
              <a:prstGeom prst="rect">
                <a:avLst/>
              </a:prstGeom>
              <a:blipFill rotWithShape="0">
                <a:blip r:embed="rId6"/>
                <a:stretch>
                  <a:fillRect/>
                </a:stretch>
              </a:blipFill>
            </p:spPr>
            <p:txBody>
              <a:bodyPr/>
              <a:lstStyle/>
              <a:p>
                <a:r>
                  <a:rPr lang="ja-JP" altLang="en-US">
                    <a:noFill/>
                  </a:rPr>
                  <a:t> </a:t>
                </a:r>
              </a:p>
            </p:txBody>
          </p:sp>
        </mc:Fallback>
      </mc:AlternateContent>
      <p:sp>
        <p:nvSpPr>
          <p:cNvPr id="48" name="正方形/長方形 47"/>
          <p:cNvSpPr/>
          <p:nvPr/>
        </p:nvSpPr>
        <p:spPr>
          <a:xfrm>
            <a:off x="7229555" y="5068121"/>
            <a:ext cx="700833"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分散</a:t>
            </a:r>
          </a:p>
        </p:txBody>
      </p:sp>
      <p:sp>
        <p:nvSpPr>
          <p:cNvPr id="49" name="正方形/長方形 48"/>
          <p:cNvSpPr/>
          <p:nvPr/>
        </p:nvSpPr>
        <p:spPr>
          <a:xfrm>
            <a:off x="1546668" y="5068121"/>
            <a:ext cx="954107"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画素数</a:t>
            </a:r>
          </a:p>
        </p:txBody>
      </p:sp>
      <mc:AlternateContent xmlns:mc="http://schemas.openxmlformats.org/markup-compatibility/2006" xmlns:a14="http://schemas.microsoft.com/office/drawing/2010/main">
        <mc:Choice Requires="a14">
          <p:sp>
            <p:nvSpPr>
              <p:cNvPr id="50" name="正方形/長方形 49"/>
              <p:cNvSpPr/>
              <p:nvPr/>
            </p:nvSpPr>
            <p:spPr>
              <a:xfrm>
                <a:off x="1500948" y="5394636"/>
                <a:ext cx="1637371" cy="11362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400" i="1">
                          <a:latin typeface="Cambria Math"/>
                        </a:rPr>
                        <m:t>𝜔</m:t>
                      </m:r>
                      <m:r>
                        <a:rPr lang="en-US" altLang="ja-JP" sz="2400" i="1">
                          <a:latin typeface="Cambria Math"/>
                        </a:rPr>
                        <m:t>=</m:t>
                      </m:r>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=0</m:t>
                          </m:r>
                        </m:sub>
                        <m:sup>
                          <m:r>
                            <a:rPr lang="en-US" altLang="ja-JP" sz="2400" i="1">
                              <a:latin typeface="Cambria Math"/>
                            </a:rPr>
                            <m:t>255</m:t>
                          </m:r>
                        </m:sup>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0" name="正方形/長方形 49"/>
              <p:cNvSpPr>
                <a:spLocks noRot="1" noChangeAspect="1" noMove="1" noResize="1" noEditPoints="1" noAdjustHandles="1" noChangeArrowheads="1" noChangeShapeType="1" noTextEdit="1"/>
              </p:cNvSpPr>
              <p:nvPr/>
            </p:nvSpPr>
            <p:spPr>
              <a:xfrm>
                <a:off x="1500948" y="5394636"/>
                <a:ext cx="1637371" cy="1136208"/>
              </a:xfrm>
              <a:prstGeom prst="rect">
                <a:avLst/>
              </a:prstGeom>
              <a:blipFill rotWithShape="0">
                <a:blip r:embed="rId7"/>
                <a:stretch>
                  <a:fillRect/>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11</a:t>
            </a:fld>
            <a:endParaRPr lang="ja-JP" altLang="en-US"/>
          </a:p>
        </p:txBody>
      </p:sp>
      <p:pic>
        <p:nvPicPr>
          <p:cNvPr id="40" name="Picture 3" descr="C:\Users\takashi\Desktop\comp1 - コピー.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900" y="3482333"/>
            <a:ext cx="1681259" cy="175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59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1406" y="260142"/>
            <a:ext cx="5325995" cy="576064"/>
          </a:xfrm>
        </p:spPr>
        <p:txBody>
          <a:bodyPr>
            <a:noAutofit/>
          </a:bodyPr>
          <a:lstStyle/>
          <a:p>
            <a:r>
              <a:rPr lang="ja-JP" altLang="en-US" sz="4000" dirty="0"/>
              <a:t>閾値法 </a:t>
            </a:r>
            <a:r>
              <a:rPr lang="en-US" altLang="ja-JP" sz="4000" dirty="0"/>
              <a:t>: </a:t>
            </a:r>
            <a:r>
              <a:rPr lang="ja-JP" altLang="en-US" sz="4000" dirty="0"/>
              <a:t>大津法</a:t>
            </a:r>
          </a:p>
        </p:txBody>
      </p:sp>
      <p:grpSp>
        <p:nvGrpSpPr>
          <p:cNvPr id="40" name="グループ化 39"/>
          <p:cNvGrpSpPr/>
          <p:nvPr/>
        </p:nvGrpSpPr>
        <p:grpSpPr>
          <a:xfrm>
            <a:off x="1007283" y="1277618"/>
            <a:ext cx="4583496" cy="2767665"/>
            <a:chOff x="646918" y="887704"/>
            <a:chExt cx="4583496" cy="2767665"/>
          </a:xfrm>
        </p:grpSpPr>
        <p:grpSp>
          <p:nvGrpSpPr>
            <p:cNvPr id="51" name="グループ化 50"/>
            <p:cNvGrpSpPr/>
            <p:nvPr/>
          </p:nvGrpSpPr>
          <p:grpSpPr>
            <a:xfrm>
              <a:off x="646918" y="887704"/>
              <a:ext cx="4583496" cy="2688448"/>
              <a:chOff x="2031218" y="433851"/>
              <a:chExt cx="4583496" cy="2688448"/>
            </a:xfrm>
          </p:grpSpPr>
          <p:pic>
            <p:nvPicPr>
              <p:cNvPr id="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871" y="988502"/>
                <a:ext cx="3871853" cy="173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直線矢印コネクタ 56"/>
              <p:cNvCxnSpPr/>
              <p:nvPr/>
            </p:nvCxnSpPr>
            <p:spPr>
              <a:xfrm>
                <a:off x="2464378" y="2740654"/>
                <a:ext cx="393884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2472416" y="951336"/>
                <a:ext cx="0" cy="179568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5953956" y="2722189"/>
                <a:ext cx="660758"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255</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2031218" y="906146"/>
                <a:ext cx="335786" cy="1015663"/>
              </a:xfrm>
              <a:prstGeom prst="rect">
                <a:avLst/>
              </a:prstGeom>
            </p:spPr>
            <p:txBody>
              <a:bodyPr wrap="square">
                <a:spAutoFit/>
              </a:bodyPr>
              <a:lstStyle/>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素</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数</a:t>
                </a:r>
              </a:p>
            </p:txBody>
          </p:sp>
          <p:sp>
            <p:nvSpPr>
              <p:cNvPr id="61" name="正方形/長方形 60"/>
              <p:cNvSpPr/>
              <p:nvPr/>
            </p:nvSpPr>
            <p:spPr>
              <a:xfrm>
                <a:off x="2291102" y="2722189"/>
                <a:ext cx="343364"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2240789" y="433851"/>
                <a:ext cx="4266910" cy="400110"/>
              </a:xfrm>
              <a:prstGeom prst="rect">
                <a:avLst/>
              </a:prstGeom>
            </p:spPr>
            <p:txBody>
              <a:bodyPr wrap="square">
                <a:spAutoFit/>
              </a:bodyPr>
              <a:lstStyle/>
              <a:p>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ある閾値</a:t>
                </a:r>
                <a:r>
                  <a:rPr lang="en-US" altLang="ja-JP" sz="20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t</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領域に分離したとき</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3605252" y="2722189"/>
                <a:ext cx="282450" cy="400110"/>
              </a:xfrm>
              <a:prstGeom prst="rect">
                <a:avLst/>
              </a:prstGeom>
            </p:spPr>
            <p:txBody>
              <a:bodyPr wrap="none">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3729302" y="1225955"/>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白領域</a:t>
                </a:r>
              </a:p>
            </p:txBody>
          </p:sp>
          <p:sp>
            <p:nvSpPr>
              <p:cNvPr id="65" name="正方形/長方形 64"/>
              <p:cNvSpPr/>
              <p:nvPr/>
            </p:nvSpPr>
            <p:spPr>
              <a:xfrm>
                <a:off x="2808452" y="1225955"/>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黒領域</a:t>
                </a:r>
              </a:p>
            </p:txBody>
          </p:sp>
          <p:cxnSp>
            <p:nvCxnSpPr>
              <p:cNvPr id="66" name="直線矢印コネクタ 65"/>
              <p:cNvCxnSpPr/>
              <p:nvPr/>
            </p:nvCxnSpPr>
            <p:spPr>
              <a:xfrm flipV="1">
                <a:off x="3739115" y="1054101"/>
                <a:ext cx="0" cy="1660607"/>
              </a:xfrm>
              <a:prstGeom prst="straightConnector1">
                <a:avLst/>
              </a:prstGeom>
              <a:ln w="889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3775947" y="1587500"/>
                <a:ext cx="53975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a:off x="3095618" y="1587500"/>
                <a:ext cx="59055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2" name="正方形/長方形 51"/>
                <p:cNvSpPr/>
                <p:nvPr/>
              </p:nvSpPr>
              <p:spPr>
                <a:xfrm>
                  <a:off x="1264766" y="3286037"/>
                  <a:ext cx="5722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panose="02040503050406030204" pitchFamily="18" charset="0"/>
                              </a:rPr>
                              <m:t>1</m:t>
                            </m:r>
                          </m:sub>
                        </m:sSub>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1264766" y="3286037"/>
                  <a:ext cx="572208"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53" name="直線矢印コネクタ 52"/>
            <p:cNvCxnSpPr/>
            <p:nvPr/>
          </p:nvCxnSpPr>
          <p:spPr>
            <a:xfrm flipV="1">
              <a:off x="1531538" y="3181864"/>
              <a:ext cx="0" cy="1915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正方形/長方形 53"/>
                <p:cNvSpPr/>
                <p:nvPr/>
              </p:nvSpPr>
              <p:spPr>
                <a:xfrm>
                  <a:off x="3736118" y="3286037"/>
                  <a:ext cx="5645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panose="02040503050406030204" pitchFamily="18" charset="0"/>
                              </a:rPr>
                              <m:t>2</m:t>
                            </m:r>
                          </m:sub>
                        </m:sSub>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9" name="正方形/長方形 48"/>
                <p:cNvSpPr>
                  <a:spLocks noRot="1" noChangeAspect="1" noMove="1" noResize="1" noEditPoints="1" noAdjustHandles="1" noChangeArrowheads="1" noChangeShapeType="1" noTextEdit="1"/>
                </p:cNvSpPr>
                <p:nvPr/>
              </p:nvSpPr>
              <p:spPr>
                <a:xfrm>
                  <a:off x="3736118" y="3286037"/>
                  <a:ext cx="564514" cy="369332"/>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55" name="直線矢印コネクタ 54"/>
            <p:cNvCxnSpPr/>
            <p:nvPr/>
          </p:nvCxnSpPr>
          <p:spPr>
            <a:xfrm flipV="1">
              <a:off x="4002890" y="3181864"/>
              <a:ext cx="0" cy="1915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grpSp>
        <p:nvGrpSpPr>
          <p:cNvPr id="69" name="グループ化 68"/>
          <p:cNvGrpSpPr/>
          <p:nvPr/>
        </p:nvGrpSpPr>
        <p:grpSpPr>
          <a:xfrm>
            <a:off x="646176" y="4267200"/>
            <a:ext cx="11032718" cy="2461260"/>
            <a:chOff x="-877825" y="4267199"/>
            <a:chExt cx="11032718" cy="2461260"/>
          </a:xfrm>
        </p:grpSpPr>
        <p:sp>
          <p:nvSpPr>
            <p:cNvPr id="70" name="角丸四角形 69"/>
            <p:cNvSpPr/>
            <p:nvPr/>
          </p:nvSpPr>
          <p:spPr>
            <a:xfrm>
              <a:off x="4645151" y="4267199"/>
              <a:ext cx="5350765" cy="2461260"/>
            </a:xfrm>
            <a:prstGeom prst="roundRect">
              <a:avLst>
                <a:gd name="adj" fmla="val 5768"/>
              </a:avLst>
            </a:prstGeom>
            <a:solidFill>
              <a:srgbClr val="D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877825" y="4279391"/>
              <a:ext cx="5175505" cy="2449068"/>
            </a:xfrm>
            <a:prstGeom prst="roundRect">
              <a:avLst>
                <a:gd name="adj" fmla="val 5768"/>
              </a:avLst>
            </a:prstGeom>
            <a:solidFill>
              <a:srgbClr val="D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2" name="グループ化 71"/>
            <p:cNvGrpSpPr/>
            <p:nvPr/>
          </p:nvGrpSpPr>
          <p:grpSpPr>
            <a:xfrm>
              <a:off x="-819329" y="4383524"/>
              <a:ext cx="5300713" cy="2332871"/>
              <a:chOff x="-739119" y="4383524"/>
              <a:chExt cx="5300713" cy="2332871"/>
            </a:xfrm>
          </p:grpSpPr>
          <mc:AlternateContent xmlns:mc="http://schemas.openxmlformats.org/markup-compatibility/2006" xmlns:a14="http://schemas.microsoft.com/office/drawing/2010/main">
            <mc:Choice Requires="a14">
              <p:sp>
                <p:nvSpPr>
                  <p:cNvPr id="77" name="正方形/長方形 76"/>
                  <p:cNvSpPr/>
                  <p:nvPr/>
                </p:nvSpPr>
                <p:spPr>
                  <a:xfrm>
                    <a:off x="541041" y="4383524"/>
                    <a:ext cx="2710870" cy="1130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𝑚</m:t>
                              </m:r>
                            </m:e>
                            <m:sub>
                              <m:r>
                                <a:rPr lang="en-US" altLang="ja-JP" sz="2400" i="1">
                                  <a:latin typeface="Cambria Math" panose="02040503050406030204" pitchFamily="18" charset="0"/>
                                </a:rPr>
                                <m:t>1</m:t>
                              </m:r>
                            </m:sub>
                          </m:sSub>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1</m:t>
                                  </m:r>
                                </m:sub>
                              </m:sSub>
                            </m:den>
                          </m:f>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=0</m:t>
                              </m:r>
                            </m:sub>
                            <m:sup>
                              <m:r>
                                <a:rPr lang="en-US" altLang="ja-JP" sz="2400" i="1">
                                  <a:solidFill>
                                    <a:srgbClr val="FF0000"/>
                                  </a:solidFill>
                                  <a:latin typeface="Cambria Math"/>
                                </a:rPr>
                                <m:t>𝑡</m:t>
                              </m:r>
                              <m:r>
                                <a:rPr lang="en-US" altLang="ja-JP" sz="2400" i="1">
                                  <a:solidFill>
                                    <a:srgbClr val="FF0000"/>
                                  </a:solidFill>
                                  <a:latin typeface="Cambria Math"/>
                                </a:rPr>
                                <m:t>−1</m:t>
                              </m:r>
                            </m:sup>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r>
                                <a:rPr lang="en-US" altLang="ja-JP" sz="2400" i="1">
                                  <a:latin typeface="Cambria Math"/>
                                  <a:ea typeface="Cambria Math"/>
                                </a:rPr>
                                <m:t>×</m:t>
                              </m:r>
                              <m:r>
                                <a:rPr lang="en-US" altLang="ja-JP" sz="2400" i="1">
                                  <a:latin typeface="Cambria Math"/>
                                  <a:ea typeface="Cambria Math"/>
                                </a:rPr>
                                <m:t>𝑖</m:t>
                              </m:r>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3" name="正方形/長方形 52"/>
                  <p:cNvSpPr>
                    <a:spLocks noRot="1" noChangeAspect="1" noMove="1" noResize="1" noEditPoints="1" noAdjustHandles="1" noChangeArrowheads="1" noChangeShapeType="1" noTextEdit="1"/>
                  </p:cNvSpPr>
                  <p:nvPr/>
                </p:nvSpPr>
                <p:spPr>
                  <a:xfrm>
                    <a:off x="541041" y="4383524"/>
                    <a:ext cx="2710870" cy="1130181"/>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正方形/長方形 77"/>
                  <p:cNvSpPr/>
                  <p:nvPr/>
                </p:nvSpPr>
                <p:spPr>
                  <a:xfrm>
                    <a:off x="392760" y="5586214"/>
                    <a:ext cx="4168834" cy="11301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JP" sz="2400" i="1">
                                  <a:latin typeface="Cambria Math" panose="02040503050406030204" pitchFamily="18" charset="0"/>
                                </a:rPr>
                              </m:ctrlPr>
                            </m:sSubSupPr>
                            <m:e>
                              <m:r>
                                <a:rPr lang="ja-JP" altLang="en-US" sz="2400" i="1">
                                  <a:latin typeface="Cambria Math"/>
                                </a:rPr>
                                <m:t>𝜎</m:t>
                              </m:r>
                            </m:e>
                            <m:sub>
                              <m:r>
                                <a:rPr lang="en-US" altLang="ja-JP" sz="2400" i="1">
                                  <a:latin typeface="Cambria Math" panose="02040503050406030204" pitchFamily="18" charset="0"/>
                                </a:rPr>
                                <m:t>1</m:t>
                              </m:r>
                            </m:sub>
                            <m:sup>
                              <m:r>
                                <a:rPr lang="en-US" altLang="ja-JP" sz="2400" i="1">
                                  <a:latin typeface="Cambria Math"/>
                                </a:rPr>
                                <m:t>2</m:t>
                              </m:r>
                            </m:sup>
                          </m:sSubSup>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1</m:t>
                                  </m:r>
                                </m:sub>
                              </m:sSub>
                            </m:den>
                          </m:f>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=0</m:t>
                              </m:r>
                            </m:sub>
                            <m:sup>
                              <m:r>
                                <a:rPr lang="en-US" altLang="ja-JP" sz="2400" i="1">
                                  <a:solidFill>
                                    <a:srgbClr val="FF0000"/>
                                  </a:solidFill>
                                  <a:latin typeface="Cambria Math"/>
                                </a:rPr>
                                <m:t>𝑡</m:t>
                              </m:r>
                              <m:r>
                                <a:rPr lang="en-US" altLang="ja-JP" sz="2400" i="1">
                                  <a:solidFill>
                                    <a:srgbClr val="FF0000"/>
                                  </a:solidFill>
                                  <a:latin typeface="Cambria Math"/>
                                </a:rPr>
                                <m:t>−1</m:t>
                              </m:r>
                            </m:sup>
                            <m:e>
                              <m:sSup>
                                <m:sSupPr>
                                  <m:ctrlPr>
                                    <a:rPr lang="en-US" altLang="ja-JP" sz="2400" i="1">
                                      <a:latin typeface="Cambria Math" panose="02040503050406030204" pitchFamily="18" charset="0"/>
                                    </a:rPr>
                                  </m:ctrlPr>
                                </m:sSupPr>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r>
                                    <a:rPr lang="en-US" altLang="ja-JP" sz="2400" i="1">
                                      <a:latin typeface="Cambria Math"/>
                                      <a:ea typeface="Cambria Math"/>
                                    </a:rPr>
                                    <m:t>×</m:t>
                                  </m:r>
                                  <m:r>
                                    <a:rPr lang="en-US" altLang="ja-JP" sz="2400" i="1">
                                      <a:latin typeface="Cambria Math"/>
                                    </a:rPr>
                                    <m:t>(</m:t>
                                  </m:r>
                                  <m:r>
                                    <a:rPr lang="en-US" altLang="ja-JP" sz="2400" i="1">
                                      <a:latin typeface="Cambria Math"/>
                                    </a:rPr>
                                    <m:t>𝑖</m:t>
                                  </m:r>
                                  <m:r>
                                    <a:rPr lang="en-US" altLang="ja-JP" sz="2400" i="1">
                                      <a:latin typeface="Cambria Math"/>
                                    </a:rPr>
                                    <m:t>−</m:t>
                                  </m:r>
                                  <m:sSub>
                                    <m:sSubPr>
                                      <m:ctrlPr>
                                        <a:rPr lang="en-US" altLang="ja-JP" sz="2400" i="1">
                                          <a:latin typeface="Cambria Math" panose="02040503050406030204" pitchFamily="18" charset="0"/>
                                        </a:rPr>
                                      </m:ctrlPr>
                                    </m:sSubPr>
                                    <m:e>
                                      <m:r>
                                        <a:rPr lang="en-US" altLang="ja-JP" sz="2400" i="1">
                                          <a:latin typeface="Cambria Math"/>
                                        </a:rPr>
                                        <m:t>𝑚</m:t>
                                      </m:r>
                                    </m:e>
                                    <m:sub>
                                      <m:r>
                                        <a:rPr lang="en-US" altLang="ja-JP" sz="2400" i="1">
                                          <a:latin typeface="Cambria Math" panose="02040503050406030204" pitchFamily="18" charset="0"/>
                                        </a:rPr>
                                        <m:t>1</m:t>
                                      </m:r>
                                    </m:sub>
                                  </m:sSub>
                                  <m:r>
                                    <a:rPr lang="en-US" altLang="ja-JP" sz="2400" i="1">
                                      <a:latin typeface="Cambria Math"/>
                                    </a:rPr>
                                    <m:t>)</m:t>
                                  </m:r>
                                </m:e>
                                <m:sup>
                                  <m:r>
                                    <a:rPr lang="en-US" altLang="ja-JP" sz="2400" i="1">
                                      <a:latin typeface="Cambria Math"/>
                                    </a:rPr>
                                    <m:t>2</m:t>
                                  </m:r>
                                </m:sup>
                              </m:sSup>
                              <m:r>
                                <a:rPr lang="en-US" altLang="ja-JP" sz="2400" i="1">
                                  <a:latin typeface="Cambria Math"/>
                                </a:rPr>
                                <m:t> </m:t>
                              </m:r>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5" name="正方形/長方形 54"/>
                  <p:cNvSpPr>
                    <a:spLocks noRot="1" noChangeAspect="1" noMove="1" noResize="1" noEditPoints="1" noAdjustHandles="1" noChangeArrowheads="1" noChangeShapeType="1" noTextEdit="1"/>
                  </p:cNvSpPr>
                  <p:nvPr/>
                </p:nvSpPr>
                <p:spPr>
                  <a:xfrm>
                    <a:off x="392760" y="5586214"/>
                    <a:ext cx="4168834" cy="1130181"/>
                  </a:xfrm>
                  <a:prstGeom prst="rect">
                    <a:avLst/>
                  </a:prstGeom>
                  <a:blipFill rotWithShape="0">
                    <a:blip r:embed="rId6"/>
                    <a:stretch>
                      <a:fillRect/>
                    </a:stretch>
                  </a:blipFill>
                </p:spPr>
                <p:txBody>
                  <a:bodyPr/>
                  <a:lstStyle/>
                  <a:p>
                    <a:r>
                      <a:rPr lang="ja-JP" altLang="en-US">
                        <a:noFill/>
                      </a:rPr>
                      <a:t> </a:t>
                    </a:r>
                  </a:p>
                </p:txBody>
              </p:sp>
            </mc:Fallback>
          </mc:AlternateContent>
          <p:sp>
            <p:nvSpPr>
              <p:cNvPr id="79" name="正方形/長方形 78"/>
              <p:cNvSpPr/>
              <p:nvPr/>
            </p:nvSpPr>
            <p:spPr>
              <a:xfrm>
                <a:off x="-739119" y="5322961"/>
                <a:ext cx="1261884" cy="523220"/>
              </a:xfrm>
              <a:prstGeom prst="rect">
                <a:avLst/>
              </a:prstGeom>
            </p:spPr>
            <p:txBody>
              <a:bodyPr wrap="none">
                <a:spAutoFit/>
              </a:bodyPr>
              <a:lstStyle/>
              <a:p>
                <a:r>
                  <a:rPr lang="ja-JP" altLang="en-US" sz="2800" u="sng" dirty="0">
                    <a:latin typeface="メイリオ" panose="020B0604030504040204" pitchFamily="50" charset="-128"/>
                    <a:ea typeface="メイリオ" panose="020B0604030504040204" pitchFamily="50" charset="-128"/>
                    <a:cs typeface="メイリオ" panose="020B0604030504040204" pitchFamily="50" charset="-128"/>
                  </a:rPr>
                  <a:t>黒領域</a:t>
                </a:r>
              </a:p>
            </p:txBody>
          </p:sp>
        </p:grpSp>
        <p:grpSp>
          <p:nvGrpSpPr>
            <p:cNvPr id="73" name="グループ化 72"/>
            <p:cNvGrpSpPr/>
            <p:nvPr/>
          </p:nvGrpSpPr>
          <p:grpSpPr>
            <a:xfrm>
              <a:off x="4846743" y="4383524"/>
              <a:ext cx="5308150" cy="2338578"/>
              <a:chOff x="4686321" y="4383524"/>
              <a:chExt cx="5308150" cy="2338578"/>
            </a:xfrm>
          </p:grpSpPr>
          <mc:AlternateContent xmlns:mc="http://schemas.openxmlformats.org/markup-compatibility/2006" xmlns:a14="http://schemas.microsoft.com/office/drawing/2010/main">
            <mc:Choice Requires="a14">
              <p:sp>
                <p:nvSpPr>
                  <p:cNvPr id="74" name="正方形/長方形 73"/>
                  <p:cNvSpPr/>
                  <p:nvPr/>
                </p:nvSpPr>
                <p:spPr>
                  <a:xfrm>
                    <a:off x="6003057" y="4383524"/>
                    <a:ext cx="2689198" cy="1135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𝑚</m:t>
                              </m:r>
                            </m:e>
                            <m:sub>
                              <m:r>
                                <a:rPr lang="en-US" altLang="ja-JP" sz="2400" i="1">
                                  <a:latin typeface="Cambria Math" panose="02040503050406030204" pitchFamily="18" charset="0"/>
                                </a:rPr>
                                <m:t>2</m:t>
                              </m:r>
                            </m:sub>
                          </m:sSub>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2</m:t>
                                  </m:r>
                                </m:sub>
                              </m:sSub>
                            </m:den>
                          </m:f>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m:t>
                              </m:r>
                              <m:r>
                                <a:rPr lang="en-US" altLang="ja-JP" sz="2400" i="1">
                                  <a:solidFill>
                                    <a:srgbClr val="FF0000"/>
                                  </a:solidFill>
                                  <a:latin typeface="Cambria Math"/>
                                </a:rPr>
                                <m:t>𝑡</m:t>
                              </m:r>
                            </m:sub>
                            <m:sup>
                              <m:r>
                                <a:rPr lang="en-US" altLang="ja-JP" sz="2400" i="1">
                                  <a:latin typeface="Cambria Math"/>
                                </a:rPr>
                                <m:t>255</m:t>
                              </m:r>
                            </m:sup>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r>
                                <a:rPr lang="en-US" altLang="ja-JP" sz="2400" i="1">
                                  <a:latin typeface="Cambria Math"/>
                                  <a:ea typeface="Cambria Math"/>
                                </a:rPr>
                                <m:t>×</m:t>
                              </m:r>
                              <m:r>
                                <a:rPr lang="en-US" altLang="ja-JP" sz="2400" i="1">
                                  <a:latin typeface="Cambria Math"/>
                                  <a:ea typeface="Cambria Math"/>
                                </a:rPr>
                                <m:t>𝑖</m:t>
                              </m:r>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4" name="正方形/長方形 73"/>
                  <p:cNvSpPr>
                    <a:spLocks noRot="1" noChangeAspect="1" noMove="1" noResize="1" noEditPoints="1" noAdjustHandles="1" noChangeArrowheads="1" noChangeShapeType="1" noTextEdit="1"/>
                  </p:cNvSpPr>
                  <p:nvPr/>
                </p:nvSpPr>
                <p:spPr>
                  <a:xfrm>
                    <a:off x="6003057" y="4383524"/>
                    <a:ext cx="2689198" cy="1135888"/>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正方形/長方形 74"/>
                  <p:cNvSpPr/>
                  <p:nvPr/>
                </p:nvSpPr>
                <p:spPr>
                  <a:xfrm>
                    <a:off x="6003057" y="5586214"/>
                    <a:ext cx="3991414" cy="1135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2400" i="1">
                                  <a:latin typeface="Cambria Math" panose="02040503050406030204" pitchFamily="18" charset="0"/>
                                </a:rPr>
                              </m:ctrlPr>
                            </m:sSubSupPr>
                            <m:e>
                              <m:r>
                                <a:rPr lang="ja-JP" altLang="en-US" sz="2400" i="1">
                                  <a:latin typeface="Cambria Math"/>
                                </a:rPr>
                                <m:t>𝜎</m:t>
                              </m:r>
                            </m:e>
                            <m:sub>
                              <m:r>
                                <a:rPr lang="en-US" altLang="ja-JP" sz="2400" i="1">
                                  <a:latin typeface="Cambria Math" panose="02040503050406030204" pitchFamily="18" charset="0"/>
                                </a:rPr>
                                <m:t>2</m:t>
                              </m:r>
                            </m:sub>
                            <m:sup>
                              <m:r>
                                <a:rPr lang="en-US" altLang="ja-JP" sz="2400" i="1">
                                  <a:latin typeface="Cambria Math"/>
                                </a:rPr>
                                <m:t>2</m:t>
                              </m:r>
                            </m:sup>
                          </m:sSubSup>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2</m:t>
                                  </m:r>
                                </m:sub>
                              </m:sSub>
                            </m:den>
                          </m:f>
                          <m:nary>
                            <m:naryPr>
                              <m:chr m:val="∑"/>
                              <m:ctrlPr>
                                <a:rPr lang="ja-JP" altLang="en-US" sz="2400" i="1">
                                  <a:latin typeface="Cambria Math" panose="02040503050406030204" pitchFamily="18" charset="0"/>
                                </a:rPr>
                              </m:ctrlPr>
                            </m:naryPr>
                            <m:sub>
                              <m:r>
                                <m:rPr>
                                  <m:brk m:alnAt="23"/>
                                </m:rPr>
                                <a:rPr lang="en-US" altLang="ja-JP" sz="2400" i="1">
                                  <a:latin typeface="Cambria Math"/>
                                </a:rPr>
                                <m:t>𝑖</m:t>
                              </m:r>
                              <m:r>
                                <a:rPr lang="en-US" altLang="ja-JP" sz="2400" i="1">
                                  <a:latin typeface="Cambria Math"/>
                                </a:rPr>
                                <m:t>=</m:t>
                              </m:r>
                              <m:r>
                                <a:rPr lang="en-US" altLang="ja-JP" sz="2400" i="1">
                                  <a:solidFill>
                                    <a:srgbClr val="FF0000"/>
                                  </a:solidFill>
                                  <a:latin typeface="Cambria Math"/>
                                </a:rPr>
                                <m:t>𝑡</m:t>
                              </m:r>
                            </m:sub>
                            <m:sup>
                              <m:r>
                                <a:rPr lang="en-US" altLang="ja-JP" sz="2400" i="1">
                                  <a:latin typeface="Cambria Math"/>
                                </a:rPr>
                                <m:t>255</m:t>
                              </m:r>
                            </m:sup>
                            <m:e>
                              <m:sSup>
                                <m:sSupPr>
                                  <m:ctrlPr>
                                    <a:rPr lang="en-US" altLang="ja-JP" sz="2400" i="1">
                                      <a:latin typeface="Cambria Math" panose="02040503050406030204" pitchFamily="18" charset="0"/>
                                    </a:rPr>
                                  </m:ctrlPr>
                                </m:sSupPr>
                                <m:e>
                                  <m:sSub>
                                    <m:sSubPr>
                                      <m:ctrlPr>
                                        <a:rPr lang="en-US" altLang="ja-JP" sz="2400" i="1">
                                          <a:latin typeface="Cambria Math" panose="02040503050406030204" pitchFamily="18" charset="0"/>
                                        </a:rPr>
                                      </m:ctrlPr>
                                    </m:sSubPr>
                                    <m:e>
                                      <m:r>
                                        <a:rPr lang="en-US" altLang="ja-JP" sz="2400" i="1">
                                          <a:latin typeface="Cambria Math"/>
                                        </a:rPr>
                                        <m:t>𝑥</m:t>
                                      </m:r>
                                    </m:e>
                                    <m:sub>
                                      <m:r>
                                        <a:rPr lang="en-US" altLang="ja-JP" sz="2400" i="1">
                                          <a:latin typeface="Cambria Math"/>
                                        </a:rPr>
                                        <m:t>𝑖</m:t>
                                      </m:r>
                                    </m:sub>
                                  </m:sSub>
                                  <m:r>
                                    <a:rPr lang="en-US" altLang="ja-JP" sz="2400" i="1">
                                      <a:latin typeface="Cambria Math"/>
                                      <a:ea typeface="Cambria Math"/>
                                    </a:rPr>
                                    <m:t>×</m:t>
                                  </m:r>
                                  <m:r>
                                    <a:rPr lang="en-US" altLang="ja-JP" sz="2400" i="1">
                                      <a:latin typeface="Cambria Math"/>
                                    </a:rPr>
                                    <m:t>(</m:t>
                                  </m:r>
                                  <m:r>
                                    <a:rPr lang="en-US" altLang="ja-JP" sz="2400" i="1">
                                      <a:latin typeface="Cambria Math"/>
                                    </a:rPr>
                                    <m:t>𝑖</m:t>
                                  </m:r>
                                  <m:r>
                                    <a:rPr lang="en-US" altLang="ja-JP" sz="2400" i="1">
                                      <a:latin typeface="Cambria Math"/>
                                    </a:rPr>
                                    <m:t>−</m:t>
                                  </m:r>
                                  <m:sSub>
                                    <m:sSubPr>
                                      <m:ctrlPr>
                                        <a:rPr lang="en-US" altLang="ja-JP" sz="2400" i="1">
                                          <a:latin typeface="Cambria Math" panose="02040503050406030204" pitchFamily="18" charset="0"/>
                                        </a:rPr>
                                      </m:ctrlPr>
                                    </m:sSubPr>
                                    <m:e>
                                      <m:r>
                                        <a:rPr lang="en-US" altLang="ja-JP" sz="2400" i="1">
                                          <a:latin typeface="Cambria Math"/>
                                        </a:rPr>
                                        <m:t>𝑚</m:t>
                                      </m:r>
                                    </m:e>
                                    <m:sub>
                                      <m:r>
                                        <a:rPr lang="en-US" altLang="ja-JP" sz="2400" i="1">
                                          <a:latin typeface="Cambria Math" panose="02040503050406030204" pitchFamily="18" charset="0"/>
                                        </a:rPr>
                                        <m:t>2</m:t>
                                      </m:r>
                                    </m:sub>
                                  </m:sSub>
                                  <m:r>
                                    <a:rPr lang="en-US" altLang="ja-JP" sz="2400" i="1">
                                      <a:latin typeface="Cambria Math"/>
                                    </a:rPr>
                                    <m:t>)</m:t>
                                  </m:r>
                                </m:e>
                                <m:sup>
                                  <m:r>
                                    <a:rPr lang="en-US" altLang="ja-JP" sz="2400" i="1">
                                      <a:latin typeface="Cambria Math"/>
                                    </a:rPr>
                                    <m:t>2</m:t>
                                  </m:r>
                                </m:sup>
                              </m:sSup>
                              <m:r>
                                <a:rPr lang="en-US" altLang="ja-JP" sz="2400" i="1">
                                  <a:latin typeface="Cambria Math"/>
                                </a:rPr>
                                <m:t> </m:t>
                              </m:r>
                            </m:e>
                          </m:nary>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5" name="正方形/長方形 74"/>
                  <p:cNvSpPr>
                    <a:spLocks noRot="1" noChangeAspect="1" noMove="1" noResize="1" noEditPoints="1" noAdjustHandles="1" noChangeArrowheads="1" noChangeShapeType="1" noTextEdit="1"/>
                  </p:cNvSpPr>
                  <p:nvPr/>
                </p:nvSpPr>
                <p:spPr>
                  <a:xfrm>
                    <a:off x="6003057" y="5586214"/>
                    <a:ext cx="3991414" cy="1135888"/>
                  </a:xfrm>
                  <a:prstGeom prst="rect">
                    <a:avLst/>
                  </a:prstGeom>
                  <a:blipFill rotWithShape="0">
                    <a:blip r:embed="rId8"/>
                    <a:stretch>
                      <a:fillRect/>
                    </a:stretch>
                  </a:blipFill>
                </p:spPr>
                <p:txBody>
                  <a:bodyPr/>
                  <a:lstStyle/>
                  <a:p>
                    <a:r>
                      <a:rPr lang="ja-JP" altLang="en-US">
                        <a:noFill/>
                      </a:rPr>
                      <a:t> </a:t>
                    </a:r>
                  </a:p>
                </p:txBody>
              </p:sp>
            </mc:Fallback>
          </mc:AlternateContent>
          <p:sp>
            <p:nvSpPr>
              <p:cNvPr id="76" name="正方形/長方形 75"/>
              <p:cNvSpPr/>
              <p:nvPr/>
            </p:nvSpPr>
            <p:spPr>
              <a:xfrm>
                <a:off x="4686321" y="5201041"/>
                <a:ext cx="1261884" cy="523220"/>
              </a:xfrm>
              <a:prstGeom prst="rect">
                <a:avLst/>
              </a:prstGeom>
            </p:spPr>
            <p:txBody>
              <a:bodyPr wrap="none">
                <a:spAutoFit/>
              </a:bodyPr>
              <a:lstStyle/>
              <a:p>
                <a:r>
                  <a:rPr lang="ja-JP" altLang="en-US" sz="2800" u="sng" dirty="0">
                    <a:latin typeface="メイリオ" panose="020B0604030504040204" pitchFamily="50" charset="-128"/>
                    <a:ea typeface="メイリオ" panose="020B0604030504040204" pitchFamily="50" charset="-128"/>
                    <a:cs typeface="メイリオ" panose="020B0604030504040204" pitchFamily="50" charset="-128"/>
                  </a:rPr>
                  <a:t>白領域</a:t>
                </a:r>
              </a:p>
            </p:txBody>
          </p:sp>
        </p:grpSp>
      </p:grpSp>
      <mc:AlternateContent xmlns:mc="http://schemas.openxmlformats.org/markup-compatibility/2006" xmlns:a14="http://schemas.microsoft.com/office/drawing/2010/main">
        <mc:Choice Requires="a14">
          <p:graphicFrame>
            <p:nvGraphicFramePr>
              <p:cNvPr id="80" name="表 79"/>
              <p:cNvGraphicFramePr>
                <a:graphicFrameLocks noGrp="1"/>
              </p:cNvGraphicFramePr>
              <p:nvPr>
                <p:extLst>
                  <p:ext uri="{D42A27DB-BD31-4B8C-83A1-F6EECF244321}">
                    <p14:modId xmlns:p14="http://schemas.microsoft.com/office/powerpoint/2010/main" val="2009673080"/>
                  </p:ext>
                </p:extLst>
              </p:nvPr>
            </p:nvGraphicFramePr>
            <p:xfrm>
              <a:off x="6195572" y="1514166"/>
              <a:ext cx="5594093" cy="2078355"/>
            </p:xfrm>
            <a:graphic>
              <a:graphicData uri="http://schemas.openxmlformats.org/drawingml/2006/table">
                <a:tbl>
                  <a:tblPr firstRow="1" bandRow="1">
                    <a:tableStyleId>{3B4B98B0-60AC-42C2-AFA5-B58CD77FA1E5}</a:tableStyleId>
                  </a:tblPr>
                  <a:tblGrid>
                    <a:gridCol w="1452447">
                      <a:extLst>
                        <a:ext uri="{9D8B030D-6E8A-4147-A177-3AD203B41FA5}">
                          <a16:colId xmlns:a16="http://schemas.microsoft.com/office/drawing/2014/main" val="20000"/>
                        </a:ext>
                      </a:extLst>
                    </a:gridCol>
                    <a:gridCol w="1044521">
                      <a:extLst>
                        <a:ext uri="{9D8B030D-6E8A-4147-A177-3AD203B41FA5}">
                          <a16:colId xmlns:a16="http://schemas.microsoft.com/office/drawing/2014/main" val="20001"/>
                        </a:ext>
                      </a:extLst>
                    </a:gridCol>
                    <a:gridCol w="1408888">
                      <a:extLst>
                        <a:ext uri="{9D8B030D-6E8A-4147-A177-3AD203B41FA5}">
                          <a16:colId xmlns:a16="http://schemas.microsoft.com/office/drawing/2014/main" val="20002"/>
                        </a:ext>
                      </a:extLst>
                    </a:gridCol>
                    <a:gridCol w="1688237">
                      <a:extLst>
                        <a:ext uri="{9D8B030D-6E8A-4147-A177-3AD203B41FA5}">
                          <a16:colId xmlns:a16="http://schemas.microsoft.com/office/drawing/2014/main" val="20003"/>
                        </a:ext>
                      </a:extLst>
                    </a:gridCol>
                  </a:tblGrid>
                  <a:tr h="178309">
                    <a:tc>
                      <a:txBody>
                        <a:bodyPr/>
                        <a:lstStyle/>
                        <a:p>
                          <a:pPr algn="l"/>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全体</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黒領域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白領域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0"/>
                      </a:ext>
                    </a:extLst>
                  </a:tr>
                  <a:tr h="178309">
                    <a:tc>
                      <a:txBody>
                        <a:bodyPr/>
                        <a:lstStyle/>
                        <a:p>
                          <a:pPr algn="l"/>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画素数</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ja-JP" altLang="en-US" sz="2800" smtClean="0">
                                    <a:latin typeface="Cambria Math"/>
                                  </a:rPr>
                                  <m:t>𝜔</m:t>
                                </m:r>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ja-JP" altLang="en-US" sz="2800" smtClean="0">
                                        <a:latin typeface="Cambria Math"/>
                                      </a:rPr>
                                      <m:t>𝜔</m:t>
                                    </m:r>
                                  </m:e>
                                  <m:sub>
                                    <m:r>
                                      <a:rPr lang="en-US" altLang="ja-JP" sz="2800" b="0" i="1" smtClean="0">
                                        <a:latin typeface="Cambria Math" panose="02040503050406030204" pitchFamily="18" charset="0"/>
                                      </a:rPr>
                                      <m:t>1</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ja-JP" altLang="en-US" sz="2800" smtClean="0">
                                        <a:latin typeface="Cambria Math"/>
                                      </a:rPr>
                                      <m:t>𝜔</m:t>
                                    </m:r>
                                  </m:e>
                                  <m:sub>
                                    <m:r>
                                      <a:rPr lang="en-US" altLang="ja-JP" sz="2800" b="0" i="1" smtClean="0">
                                        <a:latin typeface="Cambria Math" panose="02040503050406030204" pitchFamily="18" charset="0"/>
                                      </a:rPr>
                                      <m:t>2</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1"/>
                      </a:ext>
                    </a:extLst>
                  </a:tr>
                  <a:tr h="178309">
                    <a:tc>
                      <a:txBody>
                        <a:bodyPr/>
                        <a:lstStyle/>
                        <a:p>
                          <a:pPr algn="l"/>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平均</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altLang="ja-JP" sz="2800" b="0" i="1" smtClean="0">
                                    <a:latin typeface="Cambria Math"/>
                                  </a:rPr>
                                  <m:t>𝑚</m:t>
                                </m:r>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a:rPr>
                                      <m:t>𝑚</m:t>
                                    </m:r>
                                  </m:e>
                                  <m:sub>
                                    <m:r>
                                      <a:rPr lang="en-US" altLang="ja-JP" sz="2800" b="0" i="1" smtClean="0">
                                        <a:latin typeface="Cambria Math" panose="02040503050406030204" pitchFamily="18" charset="0"/>
                                      </a:rPr>
                                      <m:t>1</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a:rPr>
                                      <m:t>𝑚</m:t>
                                    </m:r>
                                  </m:e>
                                  <m:sub>
                                    <m:r>
                                      <a:rPr lang="en-US" altLang="ja-JP" sz="2800" b="0" i="1" smtClean="0">
                                        <a:latin typeface="Cambria Math" panose="02040503050406030204" pitchFamily="18" charset="0"/>
                                      </a:rPr>
                                      <m:t>2</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2"/>
                      </a:ext>
                    </a:extLst>
                  </a:tr>
                  <a:tr h="301051">
                    <a:tc>
                      <a:txBody>
                        <a:bodyPr/>
                        <a:lstStyle/>
                        <a:p>
                          <a:pPr algn="l"/>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分散</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ja-JP" sz="2800" b="0" i="1" smtClean="0">
                                        <a:latin typeface="Cambria Math" panose="02040503050406030204" pitchFamily="18" charset="0"/>
                                      </a:rPr>
                                    </m:ctrlPr>
                                  </m:sSupPr>
                                  <m:e>
                                    <m:r>
                                      <a:rPr lang="ja-JP" altLang="en-US" sz="2800" i="1">
                                        <a:latin typeface="Cambria Math"/>
                                      </a:rPr>
                                      <m:t>𝜎</m:t>
                                    </m:r>
                                  </m:e>
                                  <m:sup>
                                    <m:r>
                                      <a:rPr lang="en-US" altLang="ja-JP" sz="2800" b="0" i="1" smtClean="0">
                                        <a:latin typeface="Cambria Math"/>
                                      </a:rPr>
                                      <m:t>2</m:t>
                                    </m:r>
                                  </m:sup>
                                </m:sSup>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Sup>
                                  <m:sSubSupPr>
                                    <m:ctrlPr>
                                      <a:rPr lang="en-US" altLang="ja-JP" sz="2800" b="0" i="1" smtClean="0">
                                        <a:latin typeface="Cambria Math" panose="02040503050406030204" pitchFamily="18" charset="0"/>
                                      </a:rPr>
                                    </m:ctrlPr>
                                  </m:sSubSupPr>
                                  <m:e>
                                    <m:r>
                                      <a:rPr lang="ja-JP" altLang="en-US" sz="2800" i="1" smtClean="0">
                                        <a:latin typeface="Cambria Math"/>
                                      </a:rPr>
                                      <m:t>𝜎</m:t>
                                    </m:r>
                                  </m:e>
                                  <m:sub>
                                    <m:r>
                                      <a:rPr lang="en-US" altLang="ja-JP" sz="2800" b="0" i="1" smtClean="0">
                                        <a:latin typeface="Cambria Math" panose="02040503050406030204" pitchFamily="18" charset="0"/>
                                      </a:rPr>
                                      <m:t>1</m:t>
                                    </m:r>
                                  </m:sub>
                                  <m:sup>
                                    <m:r>
                                      <a:rPr lang="en-US" altLang="ja-JP" sz="2800" b="0" i="1" smtClean="0">
                                        <a:latin typeface="Cambria Math"/>
                                      </a:rPr>
                                      <m:t>2</m:t>
                                    </m:r>
                                  </m:sup>
                                </m:sSubSup>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Sup>
                                  <m:sSubSupPr>
                                    <m:ctrlPr>
                                      <a:rPr lang="en-US" altLang="ja-JP" sz="2800" b="0" i="1" smtClean="0">
                                        <a:latin typeface="Cambria Math" panose="02040503050406030204" pitchFamily="18" charset="0"/>
                                      </a:rPr>
                                    </m:ctrlPr>
                                  </m:sSubSupPr>
                                  <m:e>
                                    <m:r>
                                      <a:rPr lang="ja-JP" altLang="en-US" sz="2800" i="1" smtClean="0">
                                        <a:latin typeface="Cambria Math"/>
                                      </a:rPr>
                                      <m:t>𝜎</m:t>
                                    </m:r>
                                  </m:e>
                                  <m:sub>
                                    <m:r>
                                      <a:rPr lang="en-US" altLang="ja-JP" sz="2800" b="0" i="1" smtClean="0">
                                        <a:latin typeface="Cambria Math" panose="02040503050406030204" pitchFamily="18" charset="0"/>
                                      </a:rPr>
                                      <m:t>2</m:t>
                                    </m:r>
                                  </m:sub>
                                  <m:sup>
                                    <m:r>
                                      <a:rPr lang="en-US" altLang="ja-JP" sz="2800" b="0" i="1" smtClean="0">
                                        <a:latin typeface="Cambria Math"/>
                                      </a:rPr>
                                      <m:t>2</m:t>
                                    </m:r>
                                  </m:sup>
                                </m:sSubSup>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3"/>
                      </a:ext>
                    </a:extLst>
                  </a:tr>
                </a:tbl>
              </a:graphicData>
            </a:graphic>
          </p:graphicFrame>
        </mc:Choice>
        <mc:Fallback xmlns="">
          <p:graphicFrame>
            <p:nvGraphicFramePr>
              <p:cNvPr id="80" name="表 79"/>
              <p:cNvGraphicFramePr>
                <a:graphicFrameLocks noGrp="1"/>
              </p:cNvGraphicFramePr>
              <p:nvPr>
                <p:extLst>
                  <p:ext uri="{D42A27DB-BD31-4B8C-83A1-F6EECF244321}">
                    <p14:modId xmlns:p14="http://schemas.microsoft.com/office/powerpoint/2010/main" val="2009673080"/>
                  </p:ext>
                </p:extLst>
              </p:nvPr>
            </p:nvGraphicFramePr>
            <p:xfrm>
              <a:off x="6195572" y="1514166"/>
              <a:ext cx="5594093" cy="2078355"/>
            </p:xfrm>
            <a:graphic>
              <a:graphicData uri="http://schemas.openxmlformats.org/drawingml/2006/table">
                <a:tbl>
                  <a:tblPr firstRow="1" bandRow="1">
                    <a:tableStyleId>{3B4B98B0-60AC-42C2-AFA5-B58CD77FA1E5}</a:tableStyleId>
                  </a:tblPr>
                  <a:tblGrid>
                    <a:gridCol w="1452447"/>
                    <a:gridCol w="1044521"/>
                    <a:gridCol w="1408888"/>
                    <a:gridCol w="1688237"/>
                  </a:tblGrid>
                  <a:tr h="518160">
                    <a:tc>
                      <a:txBody>
                        <a:bodyPr/>
                        <a:lstStyle/>
                        <a:p>
                          <a:pPr algn="l"/>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全体</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黒領域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白領域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r>
                  <a:tr h="518160">
                    <a:tc>
                      <a:txBody>
                        <a:bodyPr/>
                        <a:lstStyle/>
                        <a:p>
                          <a:pPr algn="l"/>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画素数</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endParaRPr lang="ja-JP"/>
                        </a:p>
                      </a:txBody>
                      <a:tcPr>
                        <a:blipFill rotWithShape="0">
                          <a:blip r:embed="rId9"/>
                          <a:stretch>
                            <a:fillRect l="-139766" t="-110465" r="-298246" b="-229070"/>
                          </a:stretch>
                        </a:blipFill>
                      </a:tcPr>
                    </a:tc>
                    <a:tc>
                      <a:txBody>
                        <a:bodyPr/>
                        <a:lstStyle/>
                        <a:p>
                          <a:endParaRPr lang="ja-JP"/>
                        </a:p>
                      </a:txBody>
                      <a:tcPr>
                        <a:blipFill rotWithShape="0">
                          <a:blip r:embed="rId9"/>
                          <a:stretch>
                            <a:fillRect l="-176724" t="-110465" r="-119828" b="-229070"/>
                          </a:stretch>
                        </a:blipFill>
                      </a:tcPr>
                    </a:tc>
                    <a:tc>
                      <a:txBody>
                        <a:bodyPr/>
                        <a:lstStyle/>
                        <a:p>
                          <a:endParaRPr lang="ja-JP"/>
                        </a:p>
                      </a:txBody>
                      <a:tcPr>
                        <a:blipFill rotWithShape="0">
                          <a:blip r:embed="rId9"/>
                          <a:stretch>
                            <a:fillRect l="-231769" t="-110465" r="-361" b="-229070"/>
                          </a:stretch>
                        </a:blipFill>
                      </a:tcPr>
                    </a:tc>
                  </a:tr>
                  <a:tr h="518160">
                    <a:tc>
                      <a:txBody>
                        <a:bodyPr/>
                        <a:lstStyle/>
                        <a:p>
                          <a:pPr algn="l"/>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平均</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endParaRPr lang="ja-JP"/>
                        </a:p>
                      </a:txBody>
                      <a:tcPr>
                        <a:blipFill rotWithShape="0">
                          <a:blip r:embed="rId9"/>
                          <a:stretch>
                            <a:fillRect l="-139766" t="-212941" r="-298246" b="-131765"/>
                          </a:stretch>
                        </a:blipFill>
                      </a:tcPr>
                    </a:tc>
                    <a:tc>
                      <a:txBody>
                        <a:bodyPr/>
                        <a:lstStyle/>
                        <a:p>
                          <a:endParaRPr lang="ja-JP"/>
                        </a:p>
                      </a:txBody>
                      <a:tcPr>
                        <a:blipFill rotWithShape="0">
                          <a:blip r:embed="rId9"/>
                          <a:stretch>
                            <a:fillRect l="-176724" t="-212941" r="-119828" b="-131765"/>
                          </a:stretch>
                        </a:blipFill>
                      </a:tcPr>
                    </a:tc>
                    <a:tc>
                      <a:txBody>
                        <a:bodyPr/>
                        <a:lstStyle/>
                        <a:p>
                          <a:endParaRPr lang="ja-JP"/>
                        </a:p>
                      </a:txBody>
                      <a:tcPr>
                        <a:blipFill rotWithShape="0">
                          <a:blip r:embed="rId9"/>
                          <a:stretch>
                            <a:fillRect l="-231769" t="-212941" r="-361" b="-131765"/>
                          </a:stretch>
                        </a:blipFill>
                      </a:tcPr>
                    </a:tc>
                  </a:tr>
                  <a:tr h="523875">
                    <a:tc>
                      <a:txBody>
                        <a:bodyPr/>
                        <a:lstStyle/>
                        <a:p>
                          <a:pPr algn="l"/>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分散</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endParaRPr lang="ja-JP"/>
                        </a:p>
                      </a:txBody>
                      <a:tcPr>
                        <a:blipFill rotWithShape="0">
                          <a:blip r:embed="rId9"/>
                          <a:stretch>
                            <a:fillRect l="-139766" t="-309302" r="-298246" b="-30233"/>
                          </a:stretch>
                        </a:blipFill>
                      </a:tcPr>
                    </a:tc>
                    <a:tc>
                      <a:txBody>
                        <a:bodyPr/>
                        <a:lstStyle/>
                        <a:p>
                          <a:endParaRPr lang="ja-JP"/>
                        </a:p>
                      </a:txBody>
                      <a:tcPr>
                        <a:blipFill rotWithShape="0">
                          <a:blip r:embed="rId9"/>
                          <a:stretch>
                            <a:fillRect l="-176724" t="-309302" r="-119828" b="-30233"/>
                          </a:stretch>
                        </a:blipFill>
                      </a:tcPr>
                    </a:tc>
                    <a:tc>
                      <a:txBody>
                        <a:bodyPr/>
                        <a:lstStyle/>
                        <a:p>
                          <a:endParaRPr lang="ja-JP"/>
                        </a:p>
                      </a:txBody>
                      <a:tcPr>
                        <a:blipFill rotWithShape="0">
                          <a:blip r:embed="rId9"/>
                          <a:stretch>
                            <a:fillRect l="-231769" t="-309302" r="-361" b="-30233"/>
                          </a:stretch>
                        </a:blipFill>
                      </a:tcPr>
                    </a:tc>
                  </a:tr>
                </a:tbl>
              </a:graphicData>
            </a:graphic>
          </p:graphicFrame>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12</a:t>
            </a:fld>
            <a:endParaRPr lang="ja-JP" altLang="en-US"/>
          </a:p>
        </p:txBody>
      </p:sp>
    </p:spTree>
    <p:extLst>
      <p:ext uri="{BB962C8B-B14F-4D97-AF65-F5344CB8AC3E}">
        <p14:creationId xmlns:p14="http://schemas.microsoft.com/office/powerpoint/2010/main" val="1747160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1406" y="260142"/>
            <a:ext cx="5325995" cy="576064"/>
          </a:xfrm>
        </p:spPr>
        <p:txBody>
          <a:bodyPr>
            <a:noAutofit/>
          </a:bodyPr>
          <a:lstStyle/>
          <a:p>
            <a:r>
              <a:rPr lang="ja-JP" altLang="en-US" sz="4000" dirty="0"/>
              <a:t>閾値法 </a:t>
            </a:r>
            <a:r>
              <a:rPr lang="en-US" altLang="ja-JP" sz="4000" dirty="0"/>
              <a:t>: </a:t>
            </a:r>
            <a:r>
              <a:rPr lang="ja-JP" altLang="en-US" sz="4000" dirty="0"/>
              <a:t>大津法</a:t>
            </a:r>
          </a:p>
        </p:txBody>
      </p:sp>
      <p:grpSp>
        <p:nvGrpSpPr>
          <p:cNvPr id="40" name="グループ化 39"/>
          <p:cNvGrpSpPr/>
          <p:nvPr/>
        </p:nvGrpSpPr>
        <p:grpSpPr>
          <a:xfrm>
            <a:off x="1007283" y="1277618"/>
            <a:ext cx="4583496" cy="2767665"/>
            <a:chOff x="646918" y="887704"/>
            <a:chExt cx="4583496" cy="2767665"/>
          </a:xfrm>
        </p:grpSpPr>
        <p:grpSp>
          <p:nvGrpSpPr>
            <p:cNvPr id="51" name="グループ化 50"/>
            <p:cNvGrpSpPr/>
            <p:nvPr/>
          </p:nvGrpSpPr>
          <p:grpSpPr>
            <a:xfrm>
              <a:off x="646918" y="887704"/>
              <a:ext cx="4583496" cy="2688448"/>
              <a:chOff x="2031218" y="433851"/>
              <a:chExt cx="4583496" cy="2688448"/>
            </a:xfrm>
          </p:grpSpPr>
          <p:pic>
            <p:nvPicPr>
              <p:cNvPr id="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871" y="988502"/>
                <a:ext cx="3871853" cy="173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直線矢印コネクタ 56"/>
              <p:cNvCxnSpPr/>
              <p:nvPr/>
            </p:nvCxnSpPr>
            <p:spPr>
              <a:xfrm>
                <a:off x="2464378" y="2740654"/>
                <a:ext cx="3938841"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2472416" y="951336"/>
                <a:ext cx="0" cy="179568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5953956" y="2722189"/>
                <a:ext cx="660758"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255</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2031218" y="906146"/>
                <a:ext cx="335786" cy="1015663"/>
              </a:xfrm>
              <a:prstGeom prst="rect">
                <a:avLst/>
              </a:prstGeom>
            </p:spPr>
            <p:txBody>
              <a:bodyPr wrap="square">
                <a:spAutoFit/>
              </a:bodyPr>
              <a:lstStyle/>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素</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数</a:t>
                </a:r>
              </a:p>
            </p:txBody>
          </p:sp>
          <p:sp>
            <p:nvSpPr>
              <p:cNvPr id="61" name="正方形/長方形 60"/>
              <p:cNvSpPr/>
              <p:nvPr/>
            </p:nvSpPr>
            <p:spPr>
              <a:xfrm>
                <a:off x="2291102" y="2722189"/>
                <a:ext cx="343364"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2240789" y="433851"/>
                <a:ext cx="4266910" cy="400110"/>
              </a:xfrm>
              <a:prstGeom prst="rect">
                <a:avLst/>
              </a:prstGeom>
            </p:spPr>
            <p:txBody>
              <a:bodyPr wrap="square">
                <a:spAutoFit/>
              </a:bodyPr>
              <a:lstStyle/>
              <a:p>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ある閾値</a:t>
                </a:r>
                <a:r>
                  <a:rPr lang="en-US" altLang="ja-JP" sz="20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t</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領域に分離したとき</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3605252" y="2722189"/>
                <a:ext cx="282450" cy="400110"/>
              </a:xfrm>
              <a:prstGeom prst="rect">
                <a:avLst/>
              </a:prstGeom>
            </p:spPr>
            <p:txBody>
              <a:bodyPr wrap="none">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3729302" y="1225955"/>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白領域</a:t>
                </a:r>
              </a:p>
            </p:txBody>
          </p:sp>
          <p:sp>
            <p:nvSpPr>
              <p:cNvPr id="65" name="正方形/長方形 64"/>
              <p:cNvSpPr/>
              <p:nvPr/>
            </p:nvSpPr>
            <p:spPr>
              <a:xfrm>
                <a:off x="2808452" y="1225955"/>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黒領域</a:t>
                </a:r>
              </a:p>
            </p:txBody>
          </p:sp>
          <p:cxnSp>
            <p:nvCxnSpPr>
              <p:cNvPr id="66" name="直線矢印コネクタ 65"/>
              <p:cNvCxnSpPr/>
              <p:nvPr/>
            </p:nvCxnSpPr>
            <p:spPr>
              <a:xfrm flipV="1">
                <a:off x="3739115" y="1054101"/>
                <a:ext cx="0" cy="1660607"/>
              </a:xfrm>
              <a:prstGeom prst="straightConnector1">
                <a:avLst/>
              </a:prstGeom>
              <a:ln w="889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3775947" y="1587500"/>
                <a:ext cx="53975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a:off x="3095618" y="1587500"/>
                <a:ext cx="59055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2" name="正方形/長方形 51"/>
                <p:cNvSpPr/>
                <p:nvPr/>
              </p:nvSpPr>
              <p:spPr>
                <a:xfrm>
                  <a:off x="1264766" y="3286037"/>
                  <a:ext cx="5722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panose="02040503050406030204" pitchFamily="18" charset="0"/>
                              </a:rPr>
                              <m:t>1</m:t>
                            </m:r>
                          </m:sub>
                        </m:sSub>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1264766" y="3286037"/>
                  <a:ext cx="572208"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53" name="直線矢印コネクタ 52"/>
            <p:cNvCxnSpPr/>
            <p:nvPr/>
          </p:nvCxnSpPr>
          <p:spPr>
            <a:xfrm flipV="1">
              <a:off x="1531538" y="3181864"/>
              <a:ext cx="0" cy="1915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正方形/長方形 53"/>
                <p:cNvSpPr/>
                <p:nvPr/>
              </p:nvSpPr>
              <p:spPr>
                <a:xfrm>
                  <a:off x="3736118" y="3286037"/>
                  <a:ext cx="5645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panose="02040503050406030204" pitchFamily="18" charset="0"/>
                              </a:rPr>
                              <m:t>2</m:t>
                            </m:r>
                          </m:sub>
                        </m:sSub>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9" name="正方形/長方形 48"/>
                <p:cNvSpPr>
                  <a:spLocks noRot="1" noChangeAspect="1" noMove="1" noResize="1" noEditPoints="1" noAdjustHandles="1" noChangeArrowheads="1" noChangeShapeType="1" noTextEdit="1"/>
                </p:cNvSpPr>
                <p:nvPr/>
              </p:nvSpPr>
              <p:spPr>
                <a:xfrm>
                  <a:off x="3736118" y="3286037"/>
                  <a:ext cx="564514" cy="369332"/>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55" name="直線矢印コネクタ 54"/>
            <p:cNvCxnSpPr/>
            <p:nvPr/>
          </p:nvCxnSpPr>
          <p:spPr>
            <a:xfrm flipV="1">
              <a:off x="4002890" y="3181864"/>
              <a:ext cx="0" cy="1915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80" name="表 79"/>
              <p:cNvGraphicFramePr>
                <a:graphicFrameLocks noGrp="1"/>
              </p:cNvGraphicFramePr>
              <p:nvPr/>
            </p:nvGraphicFramePr>
            <p:xfrm>
              <a:off x="6195572" y="1514166"/>
              <a:ext cx="5594093" cy="2078355"/>
            </p:xfrm>
            <a:graphic>
              <a:graphicData uri="http://schemas.openxmlformats.org/drawingml/2006/table">
                <a:tbl>
                  <a:tblPr firstRow="1" bandRow="1">
                    <a:tableStyleId>{3B4B98B0-60AC-42C2-AFA5-B58CD77FA1E5}</a:tableStyleId>
                  </a:tblPr>
                  <a:tblGrid>
                    <a:gridCol w="1452447">
                      <a:extLst>
                        <a:ext uri="{9D8B030D-6E8A-4147-A177-3AD203B41FA5}">
                          <a16:colId xmlns:a16="http://schemas.microsoft.com/office/drawing/2014/main" val="20000"/>
                        </a:ext>
                      </a:extLst>
                    </a:gridCol>
                    <a:gridCol w="1044521">
                      <a:extLst>
                        <a:ext uri="{9D8B030D-6E8A-4147-A177-3AD203B41FA5}">
                          <a16:colId xmlns:a16="http://schemas.microsoft.com/office/drawing/2014/main" val="20001"/>
                        </a:ext>
                      </a:extLst>
                    </a:gridCol>
                    <a:gridCol w="1408888">
                      <a:extLst>
                        <a:ext uri="{9D8B030D-6E8A-4147-A177-3AD203B41FA5}">
                          <a16:colId xmlns:a16="http://schemas.microsoft.com/office/drawing/2014/main" val="20002"/>
                        </a:ext>
                      </a:extLst>
                    </a:gridCol>
                    <a:gridCol w="1688237">
                      <a:extLst>
                        <a:ext uri="{9D8B030D-6E8A-4147-A177-3AD203B41FA5}">
                          <a16:colId xmlns:a16="http://schemas.microsoft.com/office/drawing/2014/main" val="20003"/>
                        </a:ext>
                      </a:extLst>
                    </a:gridCol>
                  </a:tblGrid>
                  <a:tr h="178309">
                    <a:tc>
                      <a:txBody>
                        <a:bodyPr/>
                        <a:lstStyle/>
                        <a:p>
                          <a:pPr algn="l"/>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全体</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黒領域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白領域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0"/>
                      </a:ext>
                    </a:extLst>
                  </a:tr>
                  <a:tr h="178309">
                    <a:tc>
                      <a:txBody>
                        <a:bodyPr/>
                        <a:lstStyle/>
                        <a:p>
                          <a:pPr algn="l"/>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画素数</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ja-JP" altLang="en-US" sz="2800" smtClean="0">
                                    <a:latin typeface="Cambria Math"/>
                                  </a:rPr>
                                  <m:t>𝜔</m:t>
                                </m:r>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ja-JP" altLang="en-US" sz="2800" smtClean="0">
                                        <a:latin typeface="Cambria Math"/>
                                      </a:rPr>
                                      <m:t>𝜔</m:t>
                                    </m:r>
                                  </m:e>
                                  <m:sub>
                                    <m:r>
                                      <a:rPr lang="en-US" altLang="ja-JP" sz="2800" b="0" i="1" smtClean="0">
                                        <a:latin typeface="Cambria Math" panose="02040503050406030204" pitchFamily="18" charset="0"/>
                                      </a:rPr>
                                      <m:t>1</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ja-JP" altLang="en-US" sz="2800" smtClean="0">
                                        <a:latin typeface="Cambria Math"/>
                                      </a:rPr>
                                      <m:t>𝜔</m:t>
                                    </m:r>
                                  </m:e>
                                  <m:sub>
                                    <m:r>
                                      <a:rPr lang="en-US" altLang="ja-JP" sz="2800" b="0" i="1" smtClean="0">
                                        <a:latin typeface="Cambria Math" panose="02040503050406030204" pitchFamily="18" charset="0"/>
                                      </a:rPr>
                                      <m:t>2</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1"/>
                      </a:ext>
                    </a:extLst>
                  </a:tr>
                  <a:tr h="178309">
                    <a:tc>
                      <a:txBody>
                        <a:bodyPr/>
                        <a:lstStyle/>
                        <a:p>
                          <a:pPr algn="l"/>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平均</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altLang="ja-JP" sz="2800" b="0" i="1" smtClean="0">
                                    <a:latin typeface="Cambria Math"/>
                                  </a:rPr>
                                  <m:t>𝑚</m:t>
                                </m:r>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a:rPr>
                                      <m:t>𝑚</m:t>
                                    </m:r>
                                  </m:e>
                                  <m:sub>
                                    <m:r>
                                      <a:rPr lang="en-US" altLang="ja-JP" sz="2800" b="0" i="1" smtClean="0">
                                        <a:latin typeface="Cambria Math" panose="02040503050406030204" pitchFamily="18" charset="0"/>
                                      </a:rPr>
                                      <m:t>1</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a:rPr>
                                      <m:t>𝑚</m:t>
                                    </m:r>
                                  </m:e>
                                  <m:sub>
                                    <m:r>
                                      <a:rPr lang="en-US" altLang="ja-JP" sz="2800" b="0" i="1" smtClean="0">
                                        <a:latin typeface="Cambria Math" panose="02040503050406030204" pitchFamily="18" charset="0"/>
                                      </a:rPr>
                                      <m:t>2</m:t>
                                    </m:r>
                                  </m:sub>
                                </m:sSub>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2"/>
                      </a:ext>
                    </a:extLst>
                  </a:tr>
                  <a:tr h="301051">
                    <a:tc>
                      <a:txBody>
                        <a:bodyPr/>
                        <a:lstStyle/>
                        <a:p>
                          <a:pPr algn="l"/>
                          <a:r>
                            <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rPr>
                            <a:t>分散</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ja-JP" sz="2800" b="0" i="1" smtClean="0">
                                        <a:latin typeface="Cambria Math" panose="02040503050406030204" pitchFamily="18" charset="0"/>
                                      </a:rPr>
                                    </m:ctrlPr>
                                  </m:sSupPr>
                                  <m:e>
                                    <m:r>
                                      <a:rPr lang="ja-JP" altLang="en-US" sz="2800" i="1">
                                        <a:latin typeface="Cambria Math"/>
                                      </a:rPr>
                                      <m:t>𝜎</m:t>
                                    </m:r>
                                  </m:e>
                                  <m:sup>
                                    <m:r>
                                      <a:rPr lang="en-US" altLang="ja-JP" sz="2800" b="0" i="1" smtClean="0">
                                        <a:latin typeface="Cambria Math"/>
                                      </a:rPr>
                                      <m:t>2</m:t>
                                    </m:r>
                                  </m:sup>
                                </m:sSup>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Sup>
                                  <m:sSubSupPr>
                                    <m:ctrlPr>
                                      <a:rPr lang="en-US" altLang="ja-JP" sz="2800" b="0" i="1" smtClean="0">
                                        <a:latin typeface="Cambria Math" panose="02040503050406030204" pitchFamily="18" charset="0"/>
                                      </a:rPr>
                                    </m:ctrlPr>
                                  </m:sSubSupPr>
                                  <m:e>
                                    <m:r>
                                      <a:rPr lang="ja-JP" altLang="en-US" sz="2800" i="1" smtClean="0">
                                        <a:latin typeface="Cambria Math"/>
                                      </a:rPr>
                                      <m:t>𝜎</m:t>
                                    </m:r>
                                  </m:e>
                                  <m:sub>
                                    <m:r>
                                      <a:rPr lang="en-US" altLang="ja-JP" sz="2800" b="0" i="1" smtClean="0">
                                        <a:latin typeface="Cambria Math" panose="02040503050406030204" pitchFamily="18" charset="0"/>
                                      </a:rPr>
                                      <m:t>1</m:t>
                                    </m:r>
                                  </m:sub>
                                  <m:sup>
                                    <m:r>
                                      <a:rPr lang="en-US" altLang="ja-JP" sz="2800" b="0" i="1" smtClean="0">
                                        <a:latin typeface="Cambria Math"/>
                                      </a:rPr>
                                      <m:t>2</m:t>
                                    </m:r>
                                  </m:sup>
                                </m:sSubSup>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Sup>
                                  <m:sSubSupPr>
                                    <m:ctrlPr>
                                      <a:rPr lang="en-US" altLang="ja-JP" sz="2800" b="0" i="1" smtClean="0">
                                        <a:latin typeface="Cambria Math" panose="02040503050406030204" pitchFamily="18" charset="0"/>
                                      </a:rPr>
                                    </m:ctrlPr>
                                  </m:sSubSupPr>
                                  <m:e>
                                    <m:r>
                                      <a:rPr lang="ja-JP" altLang="en-US" sz="2800" i="1" smtClean="0">
                                        <a:latin typeface="Cambria Math"/>
                                      </a:rPr>
                                      <m:t>𝜎</m:t>
                                    </m:r>
                                  </m:e>
                                  <m:sub>
                                    <m:r>
                                      <a:rPr lang="en-US" altLang="ja-JP" sz="2800" b="0" i="1" smtClean="0">
                                        <a:latin typeface="Cambria Math" panose="02040503050406030204" pitchFamily="18" charset="0"/>
                                      </a:rPr>
                                      <m:t>2</m:t>
                                    </m:r>
                                  </m:sub>
                                  <m:sup>
                                    <m:r>
                                      <a:rPr lang="en-US" altLang="ja-JP" sz="2800" b="0" i="1" smtClean="0">
                                        <a:latin typeface="Cambria Math"/>
                                      </a:rPr>
                                      <m:t>2</m:t>
                                    </m:r>
                                  </m:sup>
                                </m:sSubSup>
                              </m:oMath>
                            </m:oMathPara>
                          </a14:m>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extLst>
                      <a:ext uri="{0D108BD9-81ED-4DB2-BD59-A6C34878D82A}">
                        <a16:rowId xmlns:a16="http://schemas.microsoft.com/office/drawing/2014/main" val="10003"/>
                      </a:ext>
                    </a:extLst>
                  </a:tr>
                </a:tbl>
              </a:graphicData>
            </a:graphic>
          </p:graphicFrame>
        </mc:Choice>
        <mc:Fallback xmlns="">
          <p:graphicFrame>
            <p:nvGraphicFramePr>
              <p:cNvPr id="80" name="表 79"/>
              <p:cNvGraphicFramePr>
                <a:graphicFrameLocks noGrp="1"/>
              </p:cNvGraphicFramePr>
              <p:nvPr>
                <p:extLst/>
              </p:nvPr>
            </p:nvGraphicFramePr>
            <p:xfrm>
              <a:off x="6195572" y="1514166"/>
              <a:ext cx="5594093" cy="2078355"/>
            </p:xfrm>
            <a:graphic>
              <a:graphicData uri="http://schemas.openxmlformats.org/drawingml/2006/table">
                <a:tbl>
                  <a:tblPr firstRow="1" bandRow="1">
                    <a:tableStyleId>{3B4B98B0-60AC-42C2-AFA5-B58CD77FA1E5}</a:tableStyleId>
                  </a:tblPr>
                  <a:tblGrid>
                    <a:gridCol w="1452447"/>
                    <a:gridCol w="1044521"/>
                    <a:gridCol w="1408888"/>
                    <a:gridCol w="1688237"/>
                  </a:tblGrid>
                  <a:tr h="518160">
                    <a:tc>
                      <a:txBody>
                        <a:bodyPr/>
                        <a:lstStyle/>
                        <a:p>
                          <a:pPr algn="l"/>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全体</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黒領域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白領域</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r>
                  <a:tr h="518160">
                    <a:tc>
                      <a:txBody>
                        <a:bodyPr/>
                        <a:lstStyle/>
                        <a:p>
                          <a:pPr algn="l"/>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画素数</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endParaRPr lang="ja-JP"/>
                        </a:p>
                      </a:txBody>
                      <a:tcPr>
                        <a:blipFill rotWithShape="0">
                          <a:blip r:embed="rId5"/>
                          <a:stretch>
                            <a:fillRect l="-139766" t="-110465" r="-298246" b="-229070"/>
                          </a:stretch>
                        </a:blipFill>
                      </a:tcPr>
                    </a:tc>
                    <a:tc>
                      <a:txBody>
                        <a:bodyPr/>
                        <a:lstStyle/>
                        <a:p>
                          <a:endParaRPr lang="ja-JP"/>
                        </a:p>
                      </a:txBody>
                      <a:tcPr>
                        <a:blipFill rotWithShape="0">
                          <a:blip r:embed="rId5"/>
                          <a:stretch>
                            <a:fillRect l="-176724" t="-110465" r="-119828" b="-229070"/>
                          </a:stretch>
                        </a:blipFill>
                      </a:tcPr>
                    </a:tc>
                    <a:tc>
                      <a:txBody>
                        <a:bodyPr/>
                        <a:lstStyle/>
                        <a:p>
                          <a:endParaRPr lang="ja-JP"/>
                        </a:p>
                      </a:txBody>
                      <a:tcPr>
                        <a:blipFill rotWithShape="0">
                          <a:blip r:embed="rId5"/>
                          <a:stretch>
                            <a:fillRect l="-231769" t="-110465" r="-361" b="-229070"/>
                          </a:stretch>
                        </a:blipFill>
                      </a:tcPr>
                    </a:tc>
                  </a:tr>
                  <a:tr h="518160">
                    <a:tc>
                      <a:txBody>
                        <a:bodyPr/>
                        <a:lstStyle/>
                        <a:p>
                          <a:pPr algn="l"/>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平均</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endParaRPr lang="ja-JP"/>
                        </a:p>
                      </a:txBody>
                      <a:tcPr>
                        <a:blipFill rotWithShape="0">
                          <a:blip r:embed="rId5"/>
                          <a:stretch>
                            <a:fillRect l="-139766" t="-212941" r="-298246" b="-131765"/>
                          </a:stretch>
                        </a:blipFill>
                      </a:tcPr>
                    </a:tc>
                    <a:tc>
                      <a:txBody>
                        <a:bodyPr/>
                        <a:lstStyle/>
                        <a:p>
                          <a:endParaRPr lang="ja-JP"/>
                        </a:p>
                      </a:txBody>
                      <a:tcPr>
                        <a:blipFill rotWithShape="0">
                          <a:blip r:embed="rId5"/>
                          <a:stretch>
                            <a:fillRect l="-176724" t="-212941" r="-119828" b="-131765"/>
                          </a:stretch>
                        </a:blipFill>
                      </a:tcPr>
                    </a:tc>
                    <a:tc>
                      <a:txBody>
                        <a:bodyPr/>
                        <a:lstStyle/>
                        <a:p>
                          <a:endParaRPr lang="ja-JP"/>
                        </a:p>
                      </a:txBody>
                      <a:tcPr>
                        <a:blipFill rotWithShape="0">
                          <a:blip r:embed="rId5"/>
                          <a:stretch>
                            <a:fillRect l="-231769" t="-212941" r="-361" b="-131765"/>
                          </a:stretch>
                        </a:blipFill>
                      </a:tcPr>
                    </a:tc>
                  </a:tr>
                  <a:tr h="523875">
                    <a:tc>
                      <a:txBody>
                        <a:bodyPr/>
                        <a:lstStyle/>
                        <a:p>
                          <a:pPr algn="l"/>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分散</a:t>
                          </a:r>
                          <a:endParaRPr kumimoji="1"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solidFill>
                          <a:schemeClr val="bg1"/>
                        </a:solidFill>
                      </a:tcPr>
                    </a:tc>
                    <a:tc>
                      <a:txBody>
                        <a:bodyPr/>
                        <a:lstStyle/>
                        <a:p>
                          <a:endParaRPr lang="ja-JP"/>
                        </a:p>
                      </a:txBody>
                      <a:tcPr>
                        <a:blipFill rotWithShape="0">
                          <a:blip r:embed="rId5"/>
                          <a:stretch>
                            <a:fillRect l="-139766" t="-309302" r="-298246" b="-30233"/>
                          </a:stretch>
                        </a:blipFill>
                      </a:tcPr>
                    </a:tc>
                    <a:tc>
                      <a:txBody>
                        <a:bodyPr/>
                        <a:lstStyle/>
                        <a:p>
                          <a:endParaRPr lang="ja-JP"/>
                        </a:p>
                      </a:txBody>
                      <a:tcPr>
                        <a:blipFill rotWithShape="0">
                          <a:blip r:embed="rId5"/>
                          <a:stretch>
                            <a:fillRect l="-176724" t="-309302" r="-119828" b="-30233"/>
                          </a:stretch>
                        </a:blipFill>
                      </a:tcPr>
                    </a:tc>
                    <a:tc>
                      <a:txBody>
                        <a:bodyPr/>
                        <a:lstStyle/>
                        <a:p>
                          <a:endParaRPr lang="ja-JP"/>
                        </a:p>
                      </a:txBody>
                      <a:tcPr>
                        <a:blipFill rotWithShape="0">
                          <a:blip r:embed="rId5"/>
                          <a:stretch>
                            <a:fillRect l="-231769" t="-309302" r="-361" b="-30233"/>
                          </a:stretch>
                        </a:blipFill>
                      </a:tcPr>
                    </a:tc>
                  </a:tr>
                </a:tbl>
              </a:graphicData>
            </a:graphic>
          </p:graphicFrame>
        </mc:Fallback>
      </mc:AlternateContent>
      <p:sp>
        <p:nvSpPr>
          <p:cNvPr id="35" name="角丸四角形 34"/>
          <p:cNvSpPr/>
          <p:nvPr/>
        </p:nvSpPr>
        <p:spPr>
          <a:xfrm>
            <a:off x="6083808" y="4244340"/>
            <a:ext cx="4518660" cy="2461260"/>
          </a:xfrm>
          <a:prstGeom prst="roundRect">
            <a:avLst>
              <a:gd name="adj" fmla="val 8617"/>
            </a:avLst>
          </a:prstGeom>
          <a:solidFill>
            <a:srgbClr val="D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角丸四角形 35"/>
          <p:cNvSpPr/>
          <p:nvPr/>
        </p:nvSpPr>
        <p:spPr>
          <a:xfrm>
            <a:off x="1316736" y="4244340"/>
            <a:ext cx="4265676" cy="2461260"/>
          </a:xfrm>
          <a:prstGeom prst="roundRect">
            <a:avLst>
              <a:gd name="adj" fmla="val 8617"/>
            </a:avLst>
          </a:prstGeom>
          <a:solidFill>
            <a:srgbClr val="D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1691158" y="4243208"/>
            <a:ext cx="2031325" cy="461665"/>
          </a:xfrm>
          <a:prstGeom prst="rect">
            <a:avLst/>
          </a:prstGeom>
        </p:spPr>
        <p:txBody>
          <a:bodyPr wrap="none">
            <a:spAutoFit/>
          </a:bodyPr>
          <a:lstStyle/>
          <a:p>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クラス内分散</a:t>
            </a:r>
          </a:p>
        </p:txBody>
      </p:sp>
      <mc:AlternateContent xmlns:mc="http://schemas.openxmlformats.org/markup-compatibility/2006" xmlns:a14="http://schemas.microsoft.com/office/drawing/2010/main">
        <mc:Choice Requires="a14">
          <p:sp>
            <p:nvSpPr>
              <p:cNvPr id="38" name="正方形/長方形 37"/>
              <p:cNvSpPr/>
              <p:nvPr/>
            </p:nvSpPr>
            <p:spPr>
              <a:xfrm>
                <a:off x="1861883" y="4686419"/>
                <a:ext cx="3014928" cy="90550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Sup>
                        <m:sSubSupPr>
                          <m:ctrlPr>
                            <a:rPr lang="en-US" altLang="ja-JP" sz="2400" i="1">
                              <a:latin typeface="Cambria Math" panose="02040503050406030204" pitchFamily="18" charset="0"/>
                            </a:rPr>
                          </m:ctrlPr>
                        </m:sSubSupPr>
                        <m:e>
                          <m:r>
                            <a:rPr lang="ja-JP" altLang="en-US" sz="2400" i="1">
                              <a:latin typeface="Cambria Math"/>
                            </a:rPr>
                            <m:t>𝜎</m:t>
                          </m:r>
                        </m:e>
                        <m:sub>
                          <m:r>
                            <a:rPr lang="en-US" altLang="ja-JP" sz="2400" i="1">
                              <a:latin typeface="Cambria Math" panose="02040503050406030204" pitchFamily="18" charset="0"/>
                            </a:rPr>
                            <m:t>𝑤</m:t>
                          </m:r>
                        </m:sub>
                        <m:sup>
                          <m:r>
                            <a:rPr lang="en-US" altLang="ja-JP" sz="2400" i="1">
                              <a:latin typeface="Cambria Math" panose="02040503050406030204" pitchFamily="18" charset="0"/>
                            </a:rPr>
                            <m:t>2</m:t>
                          </m:r>
                        </m:sup>
                      </m:sSubSup>
                      <m:r>
                        <a:rPr lang="en-US" altLang="ja-JP" sz="2400" i="1">
                          <a:latin typeface="Cambria Math"/>
                        </a:rPr>
                        <m:t>=</m:t>
                      </m:r>
                      <m:f>
                        <m:fPr>
                          <m:ctrlPr>
                            <a:rPr lang="en-US" altLang="ja-JP" sz="2400" i="1">
                              <a:latin typeface="Cambria Math" panose="02040503050406030204" pitchFamily="18" charset="0"/>
                            </a:rPr>
                          </m:ctrlPr>
                        </m:fPr>
                        <m:num>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1</m:t>
                              </m:r>
                            </m:sub>
                          </m:sSub>
                          <m:sSubSup>
                            <m:sSubSupPr>
                              <m:ctrlPr>
                                <a:rPr lang="en-US" altLang="ja-JP" sz="2400" i="1">
                                  <a:latin typeface="Cambria Math" panose="02040503050406030204" pitchFamily="18" charset="0"/>
                                </a:rPr>
                              </m:ctrlPr>
                            </m:sSubSupPr>
                            <m:e>
                              <m:r>
                                <a:rPr lang="ja-JP" altLang="en-US" sz="2400" i="1">
                                  <a:latin typeface="Cambria Math"/>
                                </a:rPr>
                                <m:t>𝜎</m:t>
                              </m:r>
                            </m:e>
                            <m:sub>
                              <m:r>
                                <a:rPr lang="en-US" altLang="ja-JP" sz="2400" i="1">
                                  <a:latin typeface="Cambria Math" panose="02040503050406030204" pitchFamily="18" charset="0"/>
                                </a:rPr>
                                <m:t>1</m:t>
                              </m:r>
                            </m:sub>
                            <m:sup>
                              <m:r>
                                <a:rPr lang="en-US" altLang="ja-JP" sz="2400" i="1">
                                  <a:latin typeface="Cambria Math"/>
                                </a:rPr>
                                <m:t>2</m:t>
                              </m:r>
                            </m:sup>
                          </m:sSubSup>
                          <m:r>
                            <a:rPr lang="en-US" altLang="ja-JP" sz="2400" i="1">
                              <a:latin typeface="Cambria Math"/>
                            </a:rPr>
                            <m:t>+</m:t>
                          </m:r>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2</m:t>
                              </m:r>
                            </m:sub>
                          </m:sSub>
                          <m:sSubSup>
                            <m:sSubSupPr>
                              <m:ctrlPr>
                                <a:rPr lang="en-US" altLang="ja-JP" sz="2400" i="1">
                                  <a:latin typeface="Cambria Math" panose="02040503050406030204" pitchFamily="18" charset="0"/>
                                </a:rPr>
                              </m:ctrlPr>
                            </m:sSubSupPr>
                            <m:e>
                              <m:r>
                                <a:rPr lang="ja-JP" altLang="en-US" sz="2400" i="1">
                                  <a:latin typeface="Cambria Math"/>
                                </a:rPr>
                                <m:t>𝜎</m:t>
                              </m:r>
                            </m:e>
                            <m:sub>
                              <m:r>
                                <a:rPr lang="en-US" altLang="ja-JP" sz="2400" i="1">
                                  <a:latin typeface="Cambria Math" panose="02040503050406030204" pitchFamily="18" charset="0"/>
                                </a:rPr>
                                <m:t>2</m:t>
                              </m:r>
                            </m:sub>
                            <m:sup>
                              <m:r>
                                <a:rPr lang="en-US" altLang="ja-JP" sz="2400" i="1">
                                  <a:latin typeface="Cambria Math"/>
                                </a:rPr>
                                <m:t>2</m:t>
                              </m:r>
                            </m:sup>
                          </m:sSubSup>
                          <m:r>
                            <m:rPr>
                              <m:nor/>
                            </m:rP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m:t> </m:t>
                          </m:r>
                        </m:num>
                        <m:den>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1</m:t>
                              </m:r>
                            </m:sub>
                          </m:sSub>
                          <m:r>
                            <a:rPr lang="en-US" altLang="ja-JP" sz="2400" i="1">
                              <a:latin typeface="Cambria Math"/>
                            </a:rPr>
                            <m:t>+</m:t>
                          </m:r>
                          <m:sSub>
                            <m:sSubPr>
                              <m:ctrlPr>
                                <a:rPr lang="en-US" altLang="ja-JP" sz="2400" i="1">
                                  <a:latin typeface="Cambria Math" panose="02040503050406030204" pitchFamily="18" charset="0"/>
                                </a:rPr>
                              </m:ctrlPr>
                            </m:sSubPr>
                            <m:e>
                              <m:r>
                                <a:rPr lang="ja-JP" altLang="en-US" sz="2400">
                                  <a:latin typeface="Cambria Math"/>
                                </a:rPr>
                                <m:t>𝜔</m:t>
                              </m:r>
                            </m:e>
                            <m:sub>
                              <m:r>
                                <a:rPr lang="en-US" altLang="ja-JP" sz="2400" i="1">
                                  <a:latin typeface="Cambria Math" panose="02040503050406030204" pitchFamily="18" charset="0"/>
                                </a:rPr>
                                <m:t>2</m:t>
                              </m:r>
                            </m:sub>
                          </m:sSub>
                        </m:den>
                      </m:f>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8" name="正方形/長方形 37"/>
              <p:cNvSpPr>
                <a:spLocks noRot="1" noChangeAspect="1" noMove="1" noResize="1" noEditPoints="1" noAdjustHandles="1" noChangeArrowheads="1" noChangeShapeType="1" noTextEdit="1"/>
              </p:cNvSpPr>
              <p:nvPr/>
            </p:nvSpPr>
            <p:spPr>
              <a:xfrm>
                <a:off x="1861883" y="4686419"/>
                <a:ext cx="3014928" cy="905504"/>
              </a:xfrm>
              <a:prstGeom prst="rect">
                <a:avLst/>
              </a:prstGeom>
              <a:blipFill rotWithShape="0">
                <a:blip r:embed="rId6"/>
                <a:stretch>
                  <a:fillRect/>
                </a:stretch>
              </a:blipFill>
            </p:spPr>
            <p:txBody>
              <a:bodyPr/>
              <a:lstStyle/>
              <a:p>
                <a:r>
                  <a:rPr lang="ja-JP" altLang="en-US">
                    <a:noFill/>
                  </a:rPr>
                  <a:t> </a:t>
                </a:r>
              </a:p>
            </p:txBody>
          </p:sp>
        </mc:Fallback>
      </mc:AlternateContent>
      <p:sp>
        <p:nvSpPr>
          <p:cNvPr id="39" name="正方形/長方形 38"/>
          <p:cNvSpPr/>
          <p:nvPr/>
        </p:nvSpPr>
        <p:spPr>
          <a:xfrm>
            <a:off x="1691157" y="5698628"/>
            <a:ext cx="3145413" cy="461665"/>
          </a:xfrm>
          <a:prstGeom prst="rect">
            <a:avLst/>
          </a:prstGeom>
        </p:spPr>
        <p:txBody>
          <a:bodyPr wrap="none">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領域の分散の平均値</a:t>
            </a:r>
          </a:p>
        </p:txBody>
      </p:sp>
      <p:sp>
        <p:nvSpPr>
          <p:cNvPr id="41" name="正方形/長方形 40"/>
          <p:cNvSpPr/>
          <p:nvPr/>
        </p:nvSpPr>
        <p:spPr>
          <a:xfrm>
            <a:off x="1691158" y="6099280"/>
            <a:ext cx="2954655" cy="461665"/>
          </a:xfrm>
          <a:prstGeom prst="rect">
            <a:avLst/>
          </a:prstGeom>
        </p:spPr>
        <p:txBody>
          <a:bodyPr wrap="none">
            <a:spAutoFit/>
          </a:bodyPr>
          <a:lstStyle/>
          <a:p>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小さい方が良い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分割</a:t>
            </a:r>
          </a:p>
        </p:txBody>
      </p:sp>
      <p:sp>
        <p:nvSpPr>
          <p:cNvPr id="42" name="正方形/長方形 41"/>
          <p:cNvSpPr/>
          <p:nvPr/>
        </p:nvSpPr>
        <p:spPr>
          <a:xfrm>
            <a:off x="6154553" y="4243208"/>
            <a:ext cx="2031325" cy="461665"/>
          </a:xfrm>
          <a:prstGeom prst="rect">
            <a:avLst/>
          </a:prstGeom>
        </p:spPr>
        <p:txBody>
          <a:bodyPr wrap="none">
            <a:spAutoFit/>
          </a:bodyPr>
          <a:lstStyle/>
          <a:p>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クラス間分散</a:t>
            </a:r>
          </a:p>
        </p:txBody>
      </p:sp>
      <p:sp>
        <p:nvSpPr>
          <p:cNvPr id="43" name="正方形/長方形 42"/>
          <p:cNvSpPr/>
          <p:nvPr/>
        </p:nvSpPr>
        <p:spPr>
          <a:xfrm>
            <a:off x="6252089" y="5698628"/>
            <a:ext cx="3145413" cy="461665"/>
          </a:xfrm>
          <a:prstGeom prst="rect">
            <a:avLst/>
          </a:prstGeom>
        </p:spPr>
        <p:txBody>
          <a:bodyPr wrap="none">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領域の平均値の距離</a:t>
            </a:r>
          </a:p>
        </p:txBody>
      </p:sp>
      <p:sp>
        <p:nvSpPr>
          <p:cNvPr id="44" name="正方形/長方形 43"/>
          <p:cNvSpPr/>
          <p:nvPr/>
        </p:nvSpPr>
        <p:spPr>
          <a:xfrm>
            <a:off x="6252089" y="6099280"/>
            <a:ext cx="2954655" cy="461665"/>
          </a:xfrm>
          <a:prstGeom prst="rect">
            <a:avLst/>
          </a:prstGeom>
        </p:spPr>
        <p:txBody>
          <a:bodyPr wrap="none">
            <a:spAutoFit/>
          </a:bodyPr>
          <a:lstStyle/>
          <a:p>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大きい方が良い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分割</a:t>
            </a:r>
          </a:p>
        </p:txBody>
      </p:sp>
      <mc:AlternateContent xmlns:mc="http://schemas.openxmlformats.org/markup-compatibility/2006" xmlns:a14="http://schemas.microsoft.com/office/drawing/2010/main">
        <mc:Choice Requires="a14">
          <p:sp>
            <p:nvSpPr>
              <p:cNvPr id="45" name="正方形/長方形 44"/>
              <p:cNvSpPr/>
              <p:nvPr/>
            </p:nvSpPr>
            <p:spPr>
              <a:xfrm>
                <a:off x="6040252" y="4726124"/>
                <a:ext cx="4590872" cy="827021"/>
              </a:xfrm>
              <a:prstGeom prst="rect">
                <a:avLst/>
              </a:prstGeom>
            </p:spPr>
            <p:txBody>
              <a:bodyPr wrap="none">
                <a:spAutoFit/>
              </a:bodyPr>
              <a:lstStyle/>
              <a:p>
                <a:pPr hangingPunct="0"/>
                <a14:m>
                  <m:oMathPara xmlns:m="http://schemas.openxmlformats.org/officeDocument/2006/math">
                    <m:oMathParaPr>
                      <m:jc m:val="centerGroup"/>
                    </m:oMathParaPr>
                    <m:oMath xmlns:m="http://schemas.openxmlformats.org/officeDocument/2006/math">
                      <m:sSubSup>
                        <m:sSubSupPr>
                          <m:ctrlPr>
                            <a:rPr lang="en-US" altLang="ja-JP" sz="2200" i="1">
                              <a:latin typeface="Cambria Math" panose="02040503050406030204" pitchFamily="18" charset="0"/>
                            </a:rPr>
                          </m:ctrlPr>
                        </m:sSubSupPr>
                        <m:e>
                          <m:r>
                            <a:rPr lang="ja-JP" altLang="en-US" sz="2200" i="1">
                              <a:latin typeface="Cambria Math"/>
                            </a:rPr>
                            <m:t>𝜎</m:t>
                          </m:r>
                        </m:e>
                        <m:sub>
                          <m:r>
                            <a:rPr lang="en-US" altLang="ja-JP" sz="2200" i="1">
                              <a:latin typeface="Cambria Math"/>
                            </a:rPr>
                            <m:t>𝑏</m:t>
                          </m:r>
                        </m:sub>
                        <m:sup>
                          <m:r>
                            <a:rPr lang="en-US" altLang="ja-JP" sz="2200" i="1">
                              <a:latin typeface="Cambria Math" panose="02040503050406030204" pitchFamily="18" charset="0"/>
                            </a:rPr>
                            <m:t>2</m:t>
                          </m:r>
                        </m:sup>
                      </m:sSubSup>
                      <m:r>
                        <a:rPr lang="en-US" altLang="ja-JP" sz="2200" i="1">
                          <a:latin typeface="Cambria Math"/>
                        </a:rPr>
                        <m:t>=</m:t>
                      </m:r>
                      <m:f>
                        <m:fPr>
                          <m:ctrlPr>
                            <a:rPr lang="en-US" altLang="ja-JP" sz="2200" i="1">
                              <a:latin typeface="Cambria Math" panose="02040503050406030204" pitchFamily="18" charset="0"/>
                            </a:rPr>
                          </m:ctrlPr>
                        </m:fPr>
                        <m:num>
                          <m:sSub>
                            <m:sSubPr>
                              <m:ctrlPr>
                                <a:rPr lang="en-US" altLang="ja-JP" sz="2200" i="1">
                                  <a:latin typeface="Cambria Math" panose="02040503050406030204" pitchFamily="18" charset="0"/>
                                </a:rPr>
                              </m:ctrlPr>
                            </m:sSubPr>
                            <m:e>
                              <m:r>
                                <a:rPr lang="ja-JP" altLang="en-US" sz="2200">
                                  <a:latin typeface="Cambria Math"/>
                                </a:rPr>
                                <m:t>𝜔</m:t>
                              </m:r>
                            </m:e>
                            <m:sub>
                              <m:r>
                                <a:rPr lang="en-US" altLang="ja-JP" sz="2200" i="1">
                                  <a:latin typeface="Cambria Math"/>
                                </a:rPr>
                                <m:t>1</m:t>
                              </m:r>
                            </m:sub>
                          </m:sSub>
                          <m:sSup>
                            <m:sSupPr>
                              <m:ctrlPr>
                                <a:rPr lang="en-US" altLang="ja-JP" sz="2200" i="1">
                                  <a:latin typeface="Cambria Math" panose="02040503050406030204" pitchFamily="18" charset="0"/>
                                </a:rPr>
                              </m:ctrlPr>
                            </m:sSupPr>
                            <m:e>
                              <m:r>
                                <a:rPr lang="en-US" altLang="ja-JP" sz="2200" i="1">
                                  <a:latin typeface="Cambria Math"/>
                                </a:rPr>
                                <m:t>(</m:t>
                              </m:r>
                              <m:sSub>
                                <m:sSubPr>
                                  <m:ctrlPr>
                                    <a:rPr lang="en-US" altLang="ja-JP" sz="2200" i="1">
                                      <a:latin typeface="Cambria Math" panose="02040503050406030204" pitchFamily="18" charset="0"/>
                                    </a:rPr>
                                  </m:ctrlPr>
                                </m:sSubPr>
                                <m:e>
                                  <m:r>
                                    <a:rPr lang="en-US" altLang="ja-JP" sz="2200" i="1">
                                      <a:latin typeface="Cambria Math"/>
                                    </a:rPr>
                                    <m:t>𝑚</m:t>
                                  </m:r>
                                </m:e>
                                <m:sub>
                                  <m:r>
                                    <a:rPr lang="en-US" altLang="ja-JP" sz="2200" i="1">
                                      <a:latin typeface="Cambria Math"/>
                                    </a:rPr>
                                    <m:t>1</m:t>
                                  </m:r>
                                </m:sub>
                              </m:sSub>
                              <m:r>
                                <a:rPr lang="en-US" altLang="ja-JP" sz="2200" i="1">
                                  <a:latin typeface="Cambria Math"/>
                                </a:rPr>
                                <m:t>−</m:t>
                              </m:r>
                              <m:r>
                                <a:rPr lang="en-US" altLang="ja-JP" sz="2200" i="1">
                                  <a:latin typeface="Cambria Math"/>
                                </a:rPr>
                                <m:t>𝑚</m:t>
                              </m:r>
                              <m:r>
                                <a:rPr lang="en-US" altLang="ja-JP" sz="2200" i="1">
                                  <a:latin typeface="Cambria Math"/>
                                </a:rPr>
                                <m:t>)</m:t>
                              </m:r>
                            </m:e>
                            <m:sup>
                              <m:r>
                                <a:rPr lang="en-US" altLang="ja-JP" sz="2200" i="1">
                                  <a:latin typeface="Cambria Math"/>
                                </a:rPr>
                                <m:t>2</m:t>
                              </m:r>
                            </m:sup>
                          </m:sSup>
                          <m:r>
                            <a:rPr lang="en-US" altLang="ja-JP" sz="2200" i="1">
                              <a:latin typeface="Cambria Math"/>
                            </a:rPr>
                            <m:t>+</m:t>
                          </m:r>
                          <m:sSub>
                            <m:sSubPr>
                              <m:ctrlPr>
                                <a:rPr lang="en-US" altLang="ja-JP" sz="2200" i="1">
                                  <a:latin typeface="Cambria Math" panose="02040503050406030204" pitchFamily="18" charset="0"/>
                                </a:rPr>
                              </m:ctrlPr>
                            </m:sSubPr>
                            <m:e>
                              <m:r>
                                <a:rPr lang="ja-JP" altLang="en-US" sz="2200">
                                  <a:latin typeface="Cambria Math"/>
                                </a:rPr>
                                <m:t>𝜔</m:t>
                              </m:r>
                            </m:e>
                            <m:sub>
                              <m:r>
                                <a:rPr lang="en-US" altLang="ja-JP" sz="2200" i="1">
                                  <a:latin typeface="Cambria Math"/>
                                </a:rPr>
                                <m:t>2</m:t>
                              </m:r>
                            </m:sub>
                          </m:sSub>
                          <m:sSup>
                            <m:sSupPr>
                              <m:ctrlPr>
                                <a:rPr lang="en-US" altLang="ja-JP" sz="2200" i="1">
                                  <a:latin typeface="Cambria Math" panose="02040503050406030204" pitchFamily="18" charset="0"/>
                                </a:rPr>
                              </m:ctrlPr>
                            </m:sSupPr>
                            <m:e>
                              <m:r>
                                <a:rPr lang="en-US" altLang="ja-JP" sz="2200" i="1">
                                  <a:latin typeface="Cambria Math"/>
                                </a:rPr>
                                <m:t>(</m:t>
                              </m:r>
                              <m:sSub>
                                <m:sSubPr>
                                  <m:ctrlPr>
                                    <a:rPr lang="en-US" altLang="ja-JP" sz="2200" i="1">
                                      <a:latin typeface="Cambria Math" panose="02040503050406030204" pitchFamily="18" charset="0"/>
                                    </a:rPr>
                                  </m:ctrlPr>
                                </m:sSubPr>
                                <m:e>
                                  <m:r>
                                    <a:rPr lang="en-US" altLang="ja-JP" sz="2200" i="1">
                                      <a:latin typeface="Cambria Math"/>
                                    </a:rPr>
                                    <m:t>𝑚</m:t>
                                  </m:r>
                                </m:e>
                                <m:sub>
                                  <m:r>
                                    <a:rPr lang="en-US" altLang="ja-JP" sz="2200" i="1">
                                      <a:latin typeface="Cambria Math"/>
                                    </a:rPr>
                                    <m:t>2</m:t>
                                  </m:r>
                                </m:sub>
                              </m:sSub>
                              <m:r>
                                <a:rPr lang="en-US" altLang="ja-JP" sz="2200" i="1">
                                  <a:latin typeface="Cambria Math"/>
                                </a:rPr>
                                <m:t>−</m:t>
                              </m:r>
                              <m:r>
                                <a:rPr lang="en-US" altLang="ja-JP" sz="2200" i="1">
                                  <a:latin typeface="Cambria Math"/>
                                </a:rPr>
                                <m:t>𝑚</m:t>
                              </m:r>
                              <m:r>
                                <a:rPr lang="en-US" altLang="ja-JP" sz="2200" i="1">
                                  <a:latin typeface="Cambria Math"/>
                                </a:rPr>
                                <m:t>)</m:t>
                              </m:r>
                            </m:e>
                            <m:sup>
                              <m:r>
                                <a:rPr lang="en-US" altLang="ja-JP" sz="2200" i="1">
                                  <a:latin typeface="Cambria Math"/>
                                </a:rPr>
                                <m:t>2</m:t>
                              </m:r>
                            </m:sup>
                          </m:sSup>
                        </m:num>
                        <m:den>
                          <m:sSub>
                            <m:sSubPr>
                              <m:ctrlPr>
                                <a:rPr lang="en-US" altLang="ja-JP" sz="2200" i="1">
                                  <a:latin typeface="Cambria Math" panose="02040503050406030204" pitchFamily="18" charset="0"/>
                                </a:rPr>
                              </m:ctrlPr>
                            </m:sSubPr>
                            <m:e>
                              <m:r>
                                <a:rPr lang="ja-JP" altLang="en-US" sz="2200">
                                  <a:latin typeface="Cambria Math"/>
                                </a:rPr>
                                <m:t>𝜔</m:t>
                              </m:r>
                            </m:e>
                            <m:sub>
                              <m:r>
                                <a:rPr lang="en-US" altLang="ja-JP" sz="2200" i="1">
                                  <a:latin typeface="Cambria Math"/>
                                </a:rPr>
                                <m:t>1</m:t>
                              </m:r>
                            </m:sub>
                          </m:sSub>
                          <m:r>
                            <a:rPr lang="en-US" altLang="ja-JP" sz="2200" i="1">
                              <a:latin typeface="Cambria Math"/>
                            </a:rPr>
                            <m:t>+</m:t>
                          </m:r>
                          <m:sSub>
                            <m:sSubPr>
                              <m:ctrlPr>
                                <a:rPr lang="en-US" altLang="ja-JP" sz="2200" i="1">
                                  <a:latin typeface="Cambria Math" panose="02040503050406030204" pitchFamily="18" charset="0"/>
                                </a:rPr>
                              </m:ctrlPr>
                            </m:sSubPr>
                            <m:e>
                              <m:r>
                                <a:rPr lang="ja-JP" altLang="en-US" sz="2200">
                                  <a:latin typeface="Cambria Math"/>
                                </a:rPr>
                                <m:t>𝜔</m:t>
                              </m:r>
                            </m:e>
                            <m:sub>
                              <m:r>
                                <a:rPr lang="en-US" altLang="ja-JP" sz="2200" i="1">
                                  <a:latin typeface="Cambria Math"/>
                                </a:rPr>
                                <m:t>2</m:t>
                              </m:r>
                            </m:sub>
                          </m:sSub>
                        </m:den>
                      </m:f>
                    </m:oMath>
                  </m:oMathPara>
                </a14:m>
                <a:endParaRPr lang="en-US" altLang="ja-JP" sz="2200" i="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6040252" y="4726124"/>
                <a:ext cx="4590872" cy="827021"/>
              </a:xfrm>
              <a:prstGeom prst="rect">
                <a:avLst/>
              </a:prstGeom>
              <a:blipFill rotWithShape="0">
                <a:blip r:embed="rId7"/>
                <a:stretch>
                  <a:fillRect/>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13</a:t>
            </a:fld>
            <a:endParaRPr lang="ja-JP" altLang="en-US"/>
          </a:p>
        </p:txBody>
      </p:sp>
    </p:spTree>
    <p:extLst>
      <p:ext uri="{BB962C8B-B14F-4D97-AF65-F5344CB8AC3E}">
        <p14:creationId xmlns:p14="http://schemas.microsoft.com/office/powerpoint/2010/main" val="1075242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1406" y="260142"/>
            <a:ext cx="5325995" cy="576064"/>
          </a:xfrm>
        </p:spPr>
        <p:txBody>
          <a:bodyPr>
            <a:noAutofit/>
          </a:bodyPr>
          <a:lstStyle/>
          <a:p>
            <a:r>
              <a:rPr lang="ja-JP" altLang="en-US" sz="4000" dirty="0"/>
              <a:t>閾値法 </a:t>
            </a:r>
            <a:r>
              <a:rPr lang="en-US" altLang="ja-JP" sz="4000" dirty="0"/>
              <a:t>: </a:t>
            </a:r>
            <a:r>
              <a:rPr lang="ja-JP" altLang="en-US" sz="4000" dirty="0"/>
              <a:t>大津法</a:t>
            </a:r>
          </a:p>
        </p:txBody>
      </p:sp>
      <mc:AlternateContent xmlns:mc="http://schemas.openxmlformats.org/markup-compatibility/2006" xmlns:a14="http://schemas.microsoft.com/office/drawing/2010/main">
        <mc:Choice Requires="a14">
          <p:sp>
            <p:nvSpPr>
              <p:cNvPr id="34" name="正方形/長方形 33"/>
              <p:cNvSpPr/>
              <p:nvPr/>
            </p:nvSpPr>
            <p:spPr>
              <a:xfrm>
                <a:off x="1739925" y="1117929"/>
                <a:ext cx="4798237" cy="1040670"/>
              </a:xfrm>
              <a:prstGeom prst="rect">
                <a:avLst/>
              </a:prstGeom>
              <a:solidFill>
                <a:schemeClr val="accent2">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800" i="1" dirty="0">
                          <a:solidFill>
                            <a:srgbClr val="FF0000"/>
                          </a:solidFill>
                          <a:latin typeface="Cambria Math"/>
                        </a:rPr>
                        <m:t>分離度</m:t>
                      </m:r>
                      <m:r>
                        <a:rPr lang="en-US" altLang="ja-JP" sz="2800" i="1" dirty="0">
                          <a:latin typeface="Cambria Math"/>
                        </a:rPr>
                        <m:t>= </m:t>
                      </m:r>
                      <m:f>
                        <m:fPr>
                          <m:ctrlPr>
                            <a:rPr lang="en-US" altLang="ja-JP" sz="2800" i="1">
                              <a:latin typeface="Cambria Math" panose="02040503050406030204" pitchFamily="18" charset="0"/>
                            </a:rPr>
                          </m:ctrlPr>
                        </m:fPr>
                        <m:num>
                          <m:r>
                            <a:rPr lang="ja-JP" altLang="en-US" sz="2800" i="1">
                              <a:latin typeface="Cambria Math"/>
                            </a:rPr>
                            <m:t>クラス間分散</m:t>
                          </m:r>
                        </m:num>
                        <m:den>
                          <m:r>
                            <a:rPr lang="ja-JP" altLang="en-US" sz="2800" i="1">
                              <a:latin typeface="Cambria Math"/>
                            </a:rPr>
                            <m:t>クラス内分散</m:t>
                          </m:r>
                        </m:den>
                      </m:f>
                      <m:r>
                        <a:rPr lang="en-US" altLang="ja-JP" sz="2800" i="1">
                          <a:latin typeface="Cambria Math"/>
                        </a:rPr>
                        <m:t>=</m:t>
                      </m:r>
                      <m:f>
                        <m:fPr>
                          <m:ctrlPr>
                            <a:rPr lang="en-US" altLang="ja-JP" sz="2800" i="1">
                              <a:latin typeface="Cambria Math" panose="02040503050406030204" pitchFamily="18" charset="0"/>
                            </a:rPr>
                          </m:ctrlPr>
                        </m:fPr>
                        <m:num>
                          <m:sSubSup>
                            <m:sSubSupPr>
                              <m:ctrlPr>
                                <a:rPr lang="en-US" altLang="ja-JP" sz="2800" i="1">
                                  <a:latin typeface="Cambria Math" panose="02040503050406030204" pitchFamily="18" charset="0"/>
                                </a:rPr>
                              </m:ctrlPr>
                            </m:sSubSupPr>
                            <m:e>
                              <m:r>
                                <a:rPr lang="ja-JP" altLang="en-US" sz="2800" i="1">
                                  <a:latin typeface="Cambria Math"/>
                                </a:rPr>
                                <m:t>𝜎</m:t>
                              </m:r>
                            </m:e>
                            <m:sub>
                              <m:r>
                                <a:rPr lang="en-US" altLang="ja-JP" sz="2800" i="1">
                                  <a:latin typeface="Cambria Math"/>
                                </a:rPr>
                                <m:t>𝑏</m:t>
                              </m:r>
                            </m:sub>
                            <m:sup>
                              <m:r>
                                <a:rPr lang="en-US" altLang="ja-JP" sz="2800" i="1">
                                  <a:latin typeface="Cambria Math" panose="02040503050406030204" pitchFamily="18" charset="0"/>
                                </a:rPr>
                                <m:t>2</m:t>
                              </m:r>
                            </m:sup>
                          </m:sSubSup>
                        </m:num>
                        <m:den>
                          <m:sSubSup>
                            <m:sSubSupPr>
                              <m:ctrlPr>
                                <a:rPr lang="en-US" altLang="ja-JP" sz="2800" i="1">
                                  <a:latin typeface="Cambria Math" panose="02040503050406030204" pitchFamily="18" charset="0"/>
                                </a:rPr>
                              </m:ctrlPr>
                            </m:sSubSupPr>
                            <m:e>
                              <m:r>
                                <a:rPr lang="ja-JP" altLang="en-US" sz="2800" i="1">
                                  <a:latin typeface="Cambria Math"/>
                                </a:rPr>
                                <m:t>𝜎</m:t>
                              </m:r>
                            </m:e>
                            <m:sub>
                              <m:r>
                                <a:rPr lang="en-US" altLang="ja-JP" sz="2800" i="1">
                                  <a:latin typeface="Cambria Math"/>
                                </a:rPr>
                                <m:t>𝑤</m:t>
                              </m:r>
                            </m:sub>
                            <m:sup>
                              <m:r>
                                <a:rPr lang="en-US" altLang="ja-JP" sz="2800" i="1">
                                  <a:latin typeface="Cambria Math"/>
                                </a:rPr>
                                <m:t>2</m:t>
                              </m:r>
                            </m:sup>
                          </m:sSubSup>
                        </m:den>
                      </m:f>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4" name="正方形/長方形 33"/>
              <p:cNvSpPr>
                <a:spLocks noRot="1" noChangeAspect="1" noMove="1" noResize="1" noEditPoints="1" noAdjustHandles="1" noChangeArrowheads="1" noChangeShapeType="1" noTextEdit="1"/>
              </p:cNvSpPr>
              <p:nvPr/>
            </p:nvSpPr>
            <p:spPr>
              <a:xfrm>
                <a:off x="1739925" y="1117929"/>
                <a:ext cx="4798237" cy="1040670"/>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正方形/長方形 45"/>
              <p:cNvSpPr/>
              <p:nvPr/>
            </p:nvSpPr>
            <p:spPr>
              <a:xfrm>
                <a:off x="6955217" y="1663192"/>
                <a:ext cx="2016449" cy="736548"/>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Sup>
                        <m:sSubSupPr>
                          <m:ctrlPr>
                            <a:rPr lang="en-US" altLang="ja-JP" sz="2000" i="1">
                              <a:latin typeface="Cambria Math" panose="02040503050406030204" pitchFamily="18" charset="0"/>
                            </a:rPr>
                          </m:ctrlPr>
                        </m:sSubSupPr>
                        <m:e>
                          <m:r>
                            <a:rPr lang="ja-JP" altLang="en-US" sz="2000" i="1">
                              <a:latin typeface="Cambria Math"/>
                            </a:rPr>
                            <m:t>𝜎</m:t>
                          </m:r>
                        </m:e>
                        <m:sub>
                          <m:r>
                            <a:rPr lang="en-US" altLang="ja-JP" sz="2000" i="1">
                              <a:latin typeface="Cambria Math" panose="02040503050406030204" pitchFamily="18" charset="0"/>
                            </a:rPr>
                            <m:t>𝑤</m:t>
                          </m:r>
                        </m:sub>
                        <m:sup>
                          <m:r>
                            <a:rPr lang="en-US" altLang="ja-JP" sz="2000" i="1">
                              <a:latin typeface="Cambria Math" panose="02040503050406030204" pitchFamily="18" charset="0"/>
                            </a:rPr>
                            <m:t>2</m:t>
                          </m:r>
                        </m:sup>
                      </m:sSubSup>
                      <m:r>
                        <a:rPr lang="en-US" altLang="ja-JP" sz="1600" i="1">
                          <a:latin typeface="Cambria Math"/>
                        </a:rPr>
                        <m:t>=</m:t>
                      </m:r>
                      <m:f>
                        <m:fPr>
                          <m:ctrlPr>
                            <a:rPr lang="en-US" altLang="ja-JP" sz="1600" i="1">
                              <a:latin typeface="Cambria Math" panose="02040503050406030204" pitchFamily="18" charset="0"/>
                            </a:rPr>
                          </m:ctrlPr>
                        </m:fPr>
                        <m:num>
                          <m:sSub>
                            <m:sSubPr>
                              <m:ctrlPr>
                                <a:rPr lang="en-US" altLang="ja-JP" sz="1600" i="1">
                                  <a:latin typeface="Cambria Math" panose="02040503050406030204" pitchFamily="18" charset="0"/>
                                </a:rPr>
                              </m:ctrlPr>
                            </m:sSubPr>
                            <m:e>
                              <m:r>
                                <a:rPr lang="ja-JP" altLang="en-US" sz="1600">
                                  <a:latin typeface="Cambria Math"/>
                                </a:rPr>
                                <m:t>𝜔</m:t>
                              </m:r>
                            </m:e>
                            <m:sub>
                              <m:r>
                                <a:rPr lang="en-US" altLang="ja-JP" sz="1600" i="1">
                                  <a:latin typeface="Cambria Math"/>
                                </a:rPr>
                                <m:t>1</m:t>
                              </m:r>
                            </m:sub>
                          </m:sSub>
                          <m:sSubSup>
                            <m:sSubSupPr>
                              <m:ctrlPr>
                                <a:rPr lang="en-US" altLang="ja-JP" sz="1600" i="1">
                                  <a:latin typeface="Cambria Math" panose="02040503050406030204" pitchFamily="18" charset="0"/>
                                </a:rPr>
                              </m:ctrlPr>
                            </m:sSubSupPr>
                            <m:e>
                              <m:r>
                                <a:rPr lang="ja-JP" altLang="en-US" sz="1600" i="1">
                                  <a:latin typeface="Cambria Math"/>
                                </a:rPr>
                                <m:t>𝜎</m:t>
                              </m:r>
                            </m:e>
                            <m:sub>
                              <m:r>
                                <a:rPr lang="en-US" altLang="ja-JP" sz="1600" i="1">
                                  <a:latin typeface="Cambria Math"/>
                                </a:rPr>
                                <m:t>1</m:t>
                              </m:r>
                            </m:sub>
                            <m:sup>
                              <m:r>
                                <a:rPr lang="en-US" altLang="ja-JP" sz="1600" i="1">
                                  <a:latin typeface="Cambria Math" panose="02040503050406030204" pitchFamily="18" charset="0"/>
                                </a:rPr>
                                <m:t>2</m:t>
                              </m:r>
                            </m:sup>
                          </m:sSubSup>
                          <m:r>
                            <a:rPr lang="en-US" altLang="ja-JP" sz="1600" i="1">
                              <a:latin typeface="Cambria Math"/>
                            </a:rPr>
                            <m:t>+</m:t>
                          </m:r>
                          <m:sSub>
                            <m:sSubPr>
                              <m:ctrlPr>
                                <a:rPr lang="en-US" altLang="ja-JP" sz="1600" i="1">
                                  <a:latin typeface="Cambria Math" panose="02040503050406030204" pitchFamily="18" charset="0"/>
                                </a:rPr>
                              </m:ctrlPr>
                            </m:sSubPr>
                            <m:e>
                              <m:r>
                                <a:rPr lang="ja-JP" altLang="en-US" sz="1600">
                                  <a:latin typeface="Cambria Math"/>
                                </a:rPr>
                                <m:t>𝜔</m:t>
                              </m:r>
                            </m:e>
                            <m:sub>
                              <m:r>
                                <a:rPr lang="en-US" altLang="ja-JP" sz="1600" i="1">
                                  <a:latin typeface="Cambria Math"/>
                                </a:rPr>
                                <m:t>2</m:t>
                              </m:r>
                            </m:sub>
                          </m:sSub>
                          <m:sSubSup>
                            <m:sSubSupPr>
                              <m:ctrlPr>
                                <a:rPr lang="en-US" altLang="ja-JP" sz="1600" i="1">
                                  <a:latin typeface="Cambria Math" panose="02040503050406030204" pitchFamily="18" charset="0"/>
                                </a:rPr>
                              </m:ctrlPr>
                            </m:sSubSupPr>
                            <m:e>
                              <m:r>
                                <a:rPr lang="ja-JP" altLang="en-US" sz="1600" i="1">
                                  <a:latin typeface="Cambria Math"/>
                                </a:rPr>
                                <m:t>𝜎</m:t>
                              </m:r>
                            </m:e>
                            <m:sub>
                              <m:r>
                                <a:rPr lang="en-US" altLang="ja-JP" sz="1600" i="1">
                                  <a:latin typeface="Cambria Math"/>
                                </a:rPr>
                                <m:t>2</m:t>
                              </m:r>
                            </m:sub>
                            <m:sup>
                              <m:r>
                                <a:rPr lang="en-US" altLang="ja-JP" sz="1600" i="1">
                                  <a:latin typeface="Cambria Math" panose="02040503050406030204" pitchFamily="18" charset="0"/>
                                </a:rPr>
                                <m:t>2</m:t>
                              </m:r>
                            </m:sup>
                          </m:sSubSup>
                        </m:num>
                        <m:den>
                          <m:sSub>
                            <m:sSubPr>
                              <m:ctrlPr>
                                <a:rPr lang="en-US" altLang="ja-JP" sz="1600" i="1">
                                  <a:latin typeface="Cambria Math" panose="02040503050406030204" pitchFamily="18" charset="0"/>
                                </a:rPr>
                              </m:ctrlPr>
                            </m:sSubPr>
                            <m:e>
                              <m:r>
                                <a:rPr lang="ja-JP" altLang="en-US" sz="1600">
                                  <a:latin typeface="Cambria Math"/>
                                </a:rPr>
                                <m:t>𝜔</m:t>
                              </m:r>
                            </m:e>
                            <m:sub>
                              <m:r>
                                <a:rPr lang="en-US" altLang="ja-JP" sz="1600" i="1">
                                  <a:latin typeface="Cambria Math"/>
                                </a:rPr>
                                <m:t>1</m:t>
                              </m:r>
                            </m:sub>
                          </m:sSub>
                          <m:r>
                            <a:rPr lang="en-US" altLang="ja-JP" sz="1600" i="1">
                              <a:latin typeface="Cambria Math"/>
                            </a:rPr>
                            <m:t>+</m:t>
                          </m:r>
                          <m:sSub>
                            <m:sSubPr>
                              <m:ctrlPr>
                                <a:rPr lang="en-US" altLang="ja-JP" sz="1600" i="1">
                                  <a:latin typeface="Cambria Math" panose="02040503050406030204" pitchFamily="18" charset="0"/>
                                </a:rPr>
                              </m:ctrlPr>
                            </m:sSubPr>
                            <m:e>
                              <m:r>
                                <a:rPr lang="ja-JP" altLang="en-US" sz="1600">
                                  <a:latin typeface="Cambria Math"/>
                                </a:rPr>
                                <m:t>𝜔</m:t>
                              </m:r>
                            </m:e>
                            <m:sub>
                              <m:r>
                                <a:rPr lang="en-US" altLang="ja-JP" sz="1600" i="1">
                                  <a:latin typeface="Cambria Math"/>
                                </a:rPr>
                                <m:t>2</m:t>
                              </m:r>
                            </m:sub>
                          </m:sSub>
                        </m:den>
                      </m:f>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6" name="正方形/長方形 45"/>
              <p:cNvSpPr>
                <a:spLocks noRot="1" noChangeAspect="1" noMove="1" noResize="1" noEditPoints="1" noAdjustHandles="1" noChangeArrowheads="1" noChangeShapeType="1" noTextEdit="1"/>
              </p:cNvSpPr>
              <p:nvPr/>
            </p:nvSpPr>
            <p:spPr>
              <a:xfrm>
                <a:off x="6955217" y="1663192"/>
                <a:ext cx="2016449" cy="736548"/>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正方形/長方形 46"/>
              <p:cNvSpPr/>
              <p:nvPr/>
            </p:nvSpPr>
            <p:spPr>
              <a:xfrm>
                <a:off x="6815242" y="861792"/>
                <a:ext cx="3738459" cy="693460"/>
              </a:xfrm>
              <a:prstGeom prst="rect">
                <a:avLst/>
              </a:prstGeom>
            </p:spPr>
            <p:txBody>
              <a:bodyPr wrap="square">
                <a:spAutoFit/>
              </a:bodyPr>
              <a:lstStyle/>
              <a:p>
                <a:pPr hangingPunct="0"/>
                <a14:m>
                  <m:oMathPara xmlns:m="http://schemas.openxmlformats.org/officeDocument/2006/math">
                    <m:oMathParaPr>
                      <m:jc m:val="centerGroup"/>
                    </m:oMathParaPr>
                    <m:oMath xmlns:m="http://schemas.openxmlformats.org/officeDocument/2006/math">
                      <m:sSubSup>
                        <m:sSubSupPr>
                          <m:ctrlPr>
                            <a:rPr lang="en-US" altLang="ja-JP" i="1">
                              <a:latin typeface="Cambria Math" panose="02040503050406030204" pitchFamily="18" charset="0"/>
                            </a:rPr>
                          </m:ctrlPr>
                        </m:sSubSupPr>
                        <m:e>
                          <m:r>
                            <a:rPr lang="ja-JP" altLang="en-US" i="1">
                              <a:latin typeface="Cambria Math"/>
                            </a:rPr>
                            <m:t>𝜎</m:t>
                          </m:r>
                        </m:e>
                        <m:sub>
                          <m:r>
                            <a:rPr lang="en-US" altLang="ja-JP" i="1">
                              <a:latin typeface="Cambria Math"/>
                            </a:rPr>
                            <m:t>𝑏</m:t>
                          </m:r>
                        </m:sub>
                        <m:sup>
                          <m:r>
                            <a:rPr lang="en-US" altLang="ja-JP" i="1">
                              <a:latin typeface="Cambria Math" panose="02040503050406030204" pitchFamily="18" charset="0"/>
                            </a:rPr>
                            <m:t>2</m:t>
                          </m:r>
                        </m:sup>
                      </m:sSubSup>
                      <m:r>
                        <a:rPr lang="en-US" altLang="ja-JP" i="1">
                          <a:latin typeface="Cambria Math"/>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ja-JP" altLang="en-US">
                                  <a:latin typeface="Cambria Math"/>
                                </a:rPr>
                                <m:t>𝜔</m:t>
                              </m:r>
                            </m:e>
                            <m:sub>
                              <m:r>
                                <a:rPr lang="en-US" altLang="ja-JP" i="1">
                                  <a:latin typeface="Cambria Math"/>
                                </a:rPr>
                                <m:t>1</m:t>
                              </m:r>
                            </m:sub>
                          </m:sSub>
                          <m:sSup>
                            <m:sSupPr>
                              <m:ctrlPr>
                                <a:rPr lang="en-US" altLang="ja-JP" i="1">
                                  <a:latin typeface="Cambria Math" panose="02040503050406030204" pitchFamily="18" charset="0"/>
                                </a:rPr>
                              </m:ctrlPr>
                            </m:sSupPr>
                            <m:e>
                              <m:r>
                                <a:rPr lang="en-US" altLang="ja-JP" i="1">
                                  <a:latin typeface="Cambria Math"/>
                                </a:rPr>
                                <m:t>(</m:t>
                              </m:r>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a:rPr>
                                    <m:t>1</m:t>
                                  </m:r>
                                </m:sub>
                              </m:sSub>
                              <m:r>
                                <a:rPr lang="en-US" altLang="ja-JP" i="1">
                                  <a:latin typeface="Cambria Math"/>
                                </a:rPr>
                                <m:t>−</m:t>
                              </m:r>
                              <m:r>
                                <a:rPr lang="en-US" altLang="ja-JP" i="1">
                                  <a:latin typeface="Cambria Math"/>
                                </a:rPr>
                                <m:t>𝑚</m:t>
                              </m:r>
                              <m:r>
                                <a:rPr lang="en-US" altLang="ja-JP" i="1">
                                  <a:latin typeface="Cambria Math"/>
                                </a:rPr>
                                <m:t>)</m:t>
                              </m:r>
                            </m:e>
                            <m:sup>
                              <m:r>
                                <a:rPr lang="en-US" altLang="ja-JP" i="1">
                                  <a:latin typeface="Cambria Math"/>
                                </a:rPr>
                                <m:t>2</m:t>
                              </m:r>
                            </m:sup>
                          </m:sSup>
                          <m:r>
                            <a:rPr lang="en-US" altLang="ja-JP" i="1">
                              <a:latin typeface="Cambria Math"/>
                            </a:rPr>
                            <m:t>+</m:t>
                          </m:r>
                          <m:sSub>
                            <m:sSubPr>
                              <m:ctrlPr>
                                <a:rPr lang="en-US" altLang="ja-JP" i="1">
                                  <a:latin typeface="Cambria Math" panose="02040503050406030204" pitchFamily="18" charset="0"/>
                                </a:rPr>
                              </m:ctrlPr>
                            </m:sSubPr>
                            <m:e>
                              <m:r>
                                <a:rPr lang="ja-JP" altLang="en-US">
                                  <a:latin typeface="Cambria Math"/>
                                </a:rPr>
                                <m:t>𝜔</m:t>
                              </m:r>
                            </m:e>
                            <m:sub>
                              <m:r>
                                <a:rPr lang="en-US" altLang="ja-JP" i="1">
                                  <a:latin typeface="Cambria Math"/>
                                </a:rPr>
                                <m:t>2</m:t>
                              </m:r>
                            </m:sub>
                          </m:sSub>
                          <m:sSup>
                            <m:sSupPr>
                              <m:ctrlPr>
                                <a:rPr lang="en-US" altLang="ja-JP" i="1">
                                  <a:latin typeface="Cambria Math" panose="02040503050406030204" pitchFamily="18" charset="0"/>
                                </a:rPr>
                              </m:ctrlPr>
                            </m:sSupPr>
                            <m:e>
                              <m:r>
                                <a:rPr lang="en-US" altLang="ja-JP" i="1">
                                  <a:latin typeface="Cambria Math"/>
                                </a:rPr>
                                <m:t>(</m:t>
                              </m:r>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a:rPr>
                                    <m:t>2</m:t>
                                  </m:r>
                                </m:sub>
                              </m:sSub>
                              <m:r>
                                <a:rPr lang="en-US" altLang="ja-JP" i="1">
                                  <a:latin typeface="Cambria Math"/>
                                </a:rPr>
                                <m:t>−</m:t>
                              </m:r>
                              <m:r>
                                <a:rPr lang="en-US" altLang="ja-JP" i="1">
                                  <a:latin typeface="Cambria Math"/>
                                </a:rPr>
                                <m:t>𝑚</m:t>
                              </m:r>
                              <m:r>
                                <a:rPr lang="en-US" altLang="ja-JP" i="1">
                                  <a:latin typeface="Cambria Math"/>
                                </a:rPr>
                                <m:t>)</m:t>
                              </m:r>
                            </m:e>
                            <m:sup>
                              <m:r>
                                <a:rPr lang="en-US" altLang="ja-JP" i="1">
                                  <a:latin typeface="Cambria Math"/>
                                </a:rPr>
                                <m:t>2</m:t>
                              </m:r>
                            </m:sup>
                          </m:sSup>
                        </m:num>
                        <m:den>
                          <m:sSub>
                            <m:sSubPr>
                              <m:ctrlPr>
                                <a:rPr lang="en-US" altLang="ja-JP" i="1">
                                  <a:latin typeface="Cambria Math" panose="02040503050406030204" pitchFamily="18" charset="0"/>
                                </a:rPr>
                              </m:ctrlPr>
                            </m:sSubPr>
                            <m:e>
                              <m:r>
                                <a:rPr lang="ja-JP" altLang="en-US">
                                  <a:latin typeface="Cambria Math"/>
                                </a:rPr>
                                <m:t>𝜔</m:t>
                              </m:r>
                            </m:e>
                            <m:sub>
                              <m:r>
                                <a:rPr lang="en-US" altLang="ja-JP" i="1">
                                  <a:latin typeface="Cambria Math"/>
                                </a:rPr>
                                <m:t>1</m:t>
                              </m:r>
                            </m:sub>
                          </m:sSub>
                          <m:r>
                            <a:rPr lang="en-US" altLang="ja-JP" i="1">
                              <a:latin typeface="Cambria Math"/>
                            </a:rPr>
                            <m:t>+</m:t>
                          </m:r>
                          <m:sSub>
                            <m:sSubPr>
                              <m:ctrlPr>
                                <a:rPr lang="en-US" altLang="ja-JP" i="1">
                                  <a:latin typeface="Cambria Math" panose="02040503050406030204" pitchFamily="18" charset="0"/>
                                </a:rPr>
                              </m:ctrlPr>
                            </m:sSubPr>
                            <m:e>
                              <m:r>
                                <a:rPr lang="ja-JP" altLang="en-US">
                                  <a:latin typeface="Cambria Math"/>
                                </a:rPr>
                                <m:t>𝜔</m:t>
                              </m:r>
                            </m:e>
                            <m:sub>
                              <m:r>
                                <a:rPr lang="en-US" altLang="ja-JP" i="1">
                                  <a:latin typeface="Cambria Math"/>
                                </a:rPr>
                                <m:t>2</m:t>
                              </m:r>
                            </m:sub>
                          </m:sSub>
                        </m:den>
                      </m:f>
                    </m:oMath>
                  </m:oMathPara>
                </a14:m>
                <a:endParaRPr lang="en-US" altLang="ja-JP" i="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7" name="正方形/長方形 46"/>
              <p:cNvSpPr>
                <a:spLocks noRot="1" noChangeAspect="1" noMove="1" noResize="1" noEditPoints="1" noAdjustHandles="1" noChangeArrowheads="1" noChangeShapeType="1" noTextEdit="1"/>
              </p:cNvSpPr>
              <p:nvPr/>
            </p:nvSpPr>
            <p:spPr>
              <a:xfrm>
                <a:off x="6815242" y="861792"/>
                <a:ext cx="3738459" cy="693460"/>
              </a:xfrm>
              <a:prstGeom prst="rect">
                <a:avLst/>
              </a:prstGeom>
              <a:blipFill rotWithShape="0">
                <a:blip r:embed="rId4"/>
                <a:stretch>
                  <a:fillRect/>
                </a:stretch>
              </a:blipFill>
            </p:spPr>
            <p:txBody>
              <a:bodyPr/>
              <a:lstStyle/>
              <a:p>
                <a:r>
                  <a:rPr lang="ja-JP" altLang="en-US">
                    <a:noFill/>
                  </a:rPr>
                  <a:t> </a:t>
                </a:r>
              </a:p>
            </p:txBody>
          </p:sp>
        </mc:Fallback>
      </mc:AlternateContent>
      <p:grpSp>
        <p:nvGrpSpPr>
          <p:cNvPr id="48" name="グループ化 47"/>
          <p:cNvGrpSpPr/>
          <p:nvPr/>
        </p:nvGrpSpPr>
        <p:grpSpPr>
          <a:xfrm>
            <a:off x="1634966" y="2953705"/>
            <a:ext cx="2807494" cy="1233487"/>
            <a:chOff x="3588544" y="2809875"/>
            <a:chExt cx="2807494" cy="1233488"/>
          </a:xfrm>
        </p:grpSpPr>
        <p:sp>
          <p:nvSpPr>
            <p:cNvPr id="49" name="フリーフォーム 48"/>
            <p:cNvSpPr/>
            <p:nvPr/>
          </p:nvSpPr>
          <p:spPr>
            <a:xfrm>
              <a:off x="3605213" y="2931320"/>
              <a:ext cx="2455068" cy="1107280"/>
            </a:xfrm>
            <a:custGeom>
              <a:avLst/>
              <a:gdLst>
                <a:gd name="connsiteX0" fmla="*/ 0 w 2455068"/>
                <a:gd name="connsiteY0" fmla="*/ 1121327 h 1138576"/>
                <a:gd name="connsiteX1" fmla="*/ 142875 w 2455068"/>
                <a:gd name="connsiteY1" fmla="*/ 1116564 h 1138576"/>
                <a:gd name="connsiteX2" fmla="*/ 304800 w 2455068"/>
                <a:gd name="connsiteY2" fmla="*/ 904633 h 1138576"/>
                <a:gd name="connsiteX3" fmla="*/ 392906 w 2455068"/>
                <a:gd name="connsiteY3" fmla="*/ 723658 h 1138576"/>
                <a:gd name="connsiteX4" fmla="*/ 619125 w 2455068"/>
                <a:gd name="connsiteY4" fmla="*/ 621264 h 1138576"/>
                <a:gd name="connsiteX5" fmla="*/ 850106 w 2455068"/>
                <a:gd name="connsiteY5" fmla="*/ 828433 h 1138576"/>
                <a:gd name="connsiteX6" fmla="*/ 1004887 w 2455068"/>
                <a:gd name="connsiteY6" fmla="*/ 1028458 h 1138576"/>
                <a:gd name="connsiteX7" fmla="*/ 1221581 w 2455068"/>
                <a:gd name="connsiteY7" fmla="*/ 968927 h 1138576"/>
                <a:gd name="connsiteX8" fmla="*/ 1362075 w 2455068"/>
                <a:gd name="connsiteY8" fmla="*/ 428383 h 1138576"/>
                <a:gd name="connsiteX9" fmla="*/ 1566862 w 2455068"/>
                <a:gd name="connsiteY9" fmla="*/ 25952 h 1138576"/>
                <a:gd name="connsiteX10" fmla="*/ 1738312 w 2455068"/>
                <a:gd name="connsiteY10" fmla="*/ 102152 h 1138576"/>
                <a:gd name="connsiteX11" fmla="*/ 1931193 w 2455068"/>
                <a:gd name="connsiteY11" fmla="*/ 606977 h 1138576"/>
                <a:gd name="connsiteX12" fmla="*/ 2181225 w 2455068"/>
                <a:gd name="connsiteY12" fmla="*/ 1007027 h 1138576"/>
                <a:gd name="connsiteX13" fmla="*/ 2455068 w 2455068"/>
                <a:gd name="connsiteY13" fmla="*/ 1123708 h 1138576"/>
                <a:gd name="connsiteX14" fmla="*/ 0 w 2455068"/>
                <a:gd name="connsiteY14" fmla="*/ 1121327 h 1138576"/>
                <a:gd name="connsiteX0" fmla="*/ 0 w 2455068"/>
                <a:gd name="connsiteY0" fmla="*/ 1121327 h 1125223"/>
                <a:gd name="connsiteX1" fmla="*/ 140493 w 2455068"/>
                <a:gd name="connsiteY1" fmla="*/ 1066557 h 1125223"/>
                <a:gd name="connsiteX2" fmla="*/ 304800 w 2455068"/>
                <a:gd name="connsiteY2" fmla="*/ 904633 h 1125223"/>
                <a:gd name="connsiteX3" fmla="*/ 392906 w 2455068"/>
                <a:gd name="connsiteY3" fmla="*/ 723658 h 1125223"/>
                <a:gd name="connsiteX4" fmla="*/ 619125 w 2455068"/>
                <a:gd name="connsiteY4" fmla="*/ 621264 h 1125223"/>
                <a:gd name="connsiteX5" fmla="*/ 850106 w 2455068"/>
                <a:gd name="connsiteY5" fmla="*/ 828433 h 1125223"/>
                <a:gd name="connsiteX6" fmla="*/ 1004887 w 2455068"/>
                <a:gd name="connsiteY6" fmla="*/ 1028458 h 1125223"/>
                <a:gd name="connsiteX7" fmla="*/ 1221581 w 2455068"/>
                <a:gd name="connsiteY7" fmla="*/ 968927 h 1125223"/>
                <a:gd name="connsiteX8" fmla="*/ 1362075 w 2455068"/>
                <a:gd name="connsiteY8" fmla="*/ 428383 h 1125223"/>
                <a:gd name="connsiteX9" fmla="*/ 1566862 w 2455068"/>
                <a:gd name="connsiteY9" fmla="*/ 25952 h 1125223"/>
                <a:gd name="connsiteX10" fmla="*/ 1738312 w 2455068"/>
                <a:gd name="connsiteY10" fmla="*/ 102152 h 1125223"/>
                <a:gd name="connsiteX11" fmla="*/ 1931193 w 2455068"/>
                <a:gd name="connsiteY11" fmla="*/ 606977 h 1125223"/>
                <a:gd name="connsiteX12" fmla="*/ 2181225 w 2455068"/>
                <a:gd name="connsiteY12" fmla="*/ 1007027 h 1125223"/>
                <a:gd name="connsiteX13" fmla="*/ 2455068 w 2455068"/>
                <a:gd name="connsiteY13" fmla="*/ 1123708 h 1125223"/>
                <a:gd name="connsiteX14" fmla="*/ 0 w 2455068"/>
                <a:gd name="connsiteY14" fmla="*/ 1121327 h 1125223"/>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14437 w 2455068"/>
                <a:gd name="connsiteY7" fmla="*/ 885584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19918 h 1122299"/>
                <a:gd name="connsiteX1" fmla="*/ 140493 w 2455068"/>
                <a:gd name="connsiteY1" fmla="*/ 1065148 h 1122299"/>
                <a:gd name="connsiteX2" fmla="*/ 304800 w 2455068"/>
                <a:gd name="connsiteY2" fmla="*/ 903224 h 1122299"/>
                <a:gd name="connsiteX3" fmla="*/ 438149 w 2455068"/>
                <a:gd name="connsiteY3" fmla="*/ 719867 h 1122299"/>
                <a:gd name="connsiteX4" fmla="*/ 619125 w 2455068"/>
                <a:gd name="connsiteY4" fmla="*/ 619855 h 1122299"/>
                <a:gd name="connsiteX5" fmla="*/ 823912 w 2455068"/>
                <a:gd name="connsiteY5" fmla="*/ 846074 h 1122299"/>
                <a:gd name="connsiteX6" fmla="*/ 1004887 w 2455068"/>
                <a:gd name="connsiteY6" fmla="*/ 1027049 h 1122299"/>
                <a:gd name="connsiteX7" fmla="*/ 1214437 w 2455068"/>
                <a:gd name="connsiteY7" fmla="*/ 884175 h 1122299"/>
                <a:gd name="connsiteX8" fmla="*/ 1354931 w 2455068"/>
                <a:gd name="connsiteY8" fmla="*/ 407924 h 1122299"/>
                <a:gd name="connsiteX9" fmla="*/ 1566862 w 2455068"/>
                <a:gd name="connsiteY9" fmla="*/ 24543 h 1122299"/>
                <a:gd name="connsiteX10" fmla="*/ 1738312 w 2455068"/>
                <a:gd name="connsiteY10" fmla="*/ 100743 h 1122299"/>
                <a:gd name="connsiteX11" fmla="*/ 1931193 w 2455068"/>
                <a:gd name="connsiteY11" fmla="*/ 605568 h 1122299"/>
                <a:gd name="connsiteX12" fmla="*/ 2181225 w 2455068"/>
                <a:gd name="connsiteY12" fmla="*/ 1005618 h 1122299"/>
                <a:gd name="connsiteX13" fmla="*/ 2455068 w 2455068"/>
                <a:gd name="connsiteY13" fmla="*/ 1122299 h 1122299"/>
                <a:gd name="connsiteX14" fmla="*/ 0 w 2455068"/>
                <a:gd name="connsiteY14" fmla="*/ 1119918 h 1122299"/>
                <a:gd name="connsiteX0" fmla="*/ 0 w 2455068"/>
                <a:gd name="connsiteY0" fmla="*/ 1105438 h 1107819"/>
                <a:gd name="connsiteX1" fmla="*/ 140493 w 2455068"/>
                <a:gd name="connsiteY1" fmla="*/ 1050668 h 1107819"/>
                <a:gd name="connsiteX2" fmla="*/ 304800 w 2455068"/>
                <a:gd name="connsiteY2" fmla="*/ 888744 h 1107819"/>
                <a:gd name="connsiteX3" fmla="*/ 438149 w 2455068"/>
                <a:gd name="connsiteY3" fmla="*/ 705387 h 1107819"/>
                <a:gd name="connsiteX4" fmla="*/ 619125 w 2455068"/>
                <a:gd name="connsiteY4" fmla="*/ 605375 h 1107819"/>
                <a:gd name="connsiteX5" fmla="*/ 823912 w 2455068"/>
                <a:gd name="connsiteY5" fmla="*/ 831594 h 1107819"/>
                <a:gd name="connsiteX6" fmla="*/ 1004887 w 2455068"/>
                <a:gd name="connsiteY6" fmla="*/ 1012569 h 1107819"/>
                <a:gd name="connsiteX7" fmla="*/ 1214437 w 2455068"/>
                <a:gd name="connsiteY7" fmla="*/ 869695 h 1107819"/>
                <a:gd name="connsiteX8" fmla="*/ 1354931 w 2455068"/>
                <a:gd name="connsiteY8" fmla="*/ 393444 h 1107819"/>
                <a:gd name="connsiteX9" fmla="*/ 1526381 w 2455068"/>
                <a:gd name="connsiteY9" fmla="*/ 29113 h 1107819"/>
                <a:gd name="connsiteX10" fmla="*/ 1738312 w 2455068"/>
                <a:gd name="connsiteY10" fmla="*/ 86263 h 1107819"/>
                <a:gd name="connsiteX11" fmla="*/ 1931193 w 2455068"/>
                <a:gd name="connsiteY11" fmla="*/ 591088 h 1107819"/>
                <a:gd name="connsiteX12" fmla="*/ 2181225 w 2455068"/>
                <a:gd name="connsiteY12" fmla="*/ 991138 h 1107819"/>
                <a:gd name="connsiteX13" fmla="*/ 2455068 w 2455068"/>
                <a:gd name="connsiteY13" fmla="*/ 1107819 h 1107819"/>
                <a:gd name="connsiteX14" fmla="*/ 0 w 2455068"/>
                <a:gd name="connsiteY14" fmla="*/ 1105438 h 1107819"/>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073672 h 1076053"/>
                <a:gd name="connsiteX1" fmla="*/ 140493 w 2455068"/>
                <a:gd name="connsiteY1" fmla="*/ 1018902 h 1076053"/>
                <a:gd name="connsiteX2" fmla="*/ 304800 w 2455068"/>
                <a:gd name="connsiteY2" fmla="*/ 856978 h 1076053"/>
                <a:gd name="connsiteX3" fmla="*/ 438149 w 2455068"/>
                <a:gd name="connsiteY3" fmla="*/ 673621 h 1076053"/>
                <a:gd name="connsiteX4" fmla="*/ 619125 w 2455068"/>
                <a:gd name="connsiteY4" fmla="*/ 573609 h 1076053"/>
                <a:gd name="connsiteX5" fmla="*/ 823912 w 2455068"/>
                <a:gd name="connsiteY5" fmla="*/ 799828 h 1076053"/>
                <a:gd name="connsiteX6" fmla="*/ 1004887 w 2455068"/>
                <a:gd name="connsiteY6" fmla="*/ 980803 h 1076053"/>
                <a:gd name="connsiteX7" fmla="*/ 1214437 w 2455068"/>
                <a:gd name="connsiteY7" fmla="*/ 837929 h 1076053"/>
                <a:gd name="connsiteX8" fmla="*/ 1354931 w 2455068"/>
                <a:gd name="connsiteY8" fmla="*/ 361678 h 1076053"/>
                <a:gd name="connsiteX9" fmla="*/ 1478756 w 2455068"/>
                <a:gd name="connsiteY9" fmla="*/ 66404 h 1076053"/>
                <a:gd name="connsiteX10" fmla="*/ 1762124 w 2455068"/>
                <a:gd name="connsiteY10" fmla="*/ 42590 h 1076053"/>
                <a:gd name="connsiteX11" fmla="*/ 1931193 w 2455068"/>
                <a:gd name="connsiteY11" fmla="*/ 559322 h 1076053"/>
                <a:gd name="connsiteX12" fmla="*/ 2181225 w 2455068"/>
                <a:gd name="connsiteY12" fmla="*/ 959372 h 1076053"/>
                <a:gd name="connsiteX13" fmla="*/ 2455068 w 2455068"/>
                <a:gd name="connsiteY13" fmla="*/ 1076053 h 1076053"/>
                <a:gd name="connsiteX14" fmla="*/ 0 w 2455068"/>
                <a:gd name="connsiteY14" fmla="*/ 1073672 h 1076053"/>
                <a:gd name="connsiteX0" fmla="*/ 0 w 2455068"/>
                <a:gd name="connsiteY0" fmla="*/ 1131269 h 1133650"/>
                <a:gd name="connsiteX1" fmla="*/ 140493 w 2455068"/>
                <a:gd name="connsiteY1" fmla="*/ 1076499 h 1133650"/>
                <a:gd name="connsiteX2" fmla="*/ 304800 w 2455068"/>
                <a:gd name="connsiteY2" fmla="*/ 914575 h 1133650"/>
                <a:gd name="connsiteX3" fmla="*/ 438149 w 2455068"/>
                <a:gd name="connsiteY3" fmla="*/ 731218 h 1133650"/>
                <a:gd name="connsiteX4" fmla="*/ 619125 w 2455068"/>
                <a:gd name="connsiteY4" fmla="*/ 631206 h 1133650"/>
                <a:gd name="connsiteX5" fmla="*/ 823912 w 2455068"/>
                <a:gd name="connsiteY5" fmla="*/ 857425 h 1133650"/>
                <a:gd name="connsiteX6" fmla="*/ 1004887 w 2455068"/>
                <a:gd name="connsiteY6" fmla="*/ 1038400 h 1133650"/>
                <a:gd name="connsiteX7" fmla="*/ 1214437 w 2455068"/>
                <a:gd name="connsiteY7" fmla="*/ 895526 h 1133650"/>
                <a:gd name="connsiteX8" fmla="*/ 1354931 w 2455068"/>
                <a:gd name="connsiteY8" fmla="*/ 419275 h 1133650"/>
                <a:gd name="connsiteX9" fmla="*/ 1597818 w 2455068"/>
                <a:gd name="connsiteY9" fmla="*/ 26370 h 1133650"/>
                <a:gd name="connsiteX10" fmla="*/ 1762124 w 2455068"/>
                <a:gd name="connsiteY10" fmla="*/ 100187 h 1133650"/>
                <a:gd name="connsiteX11" fmla="*/ 1931193 w 2455068"/>
                <a:gd name="connsiteY11" fmla="*/ 616919 h 1133650"/>
                <a:gd name="connsiteX12" fmla="*/ 2181225 w 2455068"/>
                <a:gd name="connsiteY12" fmla="*/ 1016969 h 1133650"/>
                <a:gd name="connsiteX13" fmla="*/ 2455068 w 2455068"/>
                <a:gd name="connsiteY13" fmla="*/ 1133650 h 1133650"/>
                <a:gd name="connsiteX14" fmla="*/ 0 w 2455068"/>
                <a:gd name="connsiteY14" fmla="*/ 1131269 h 1133650"/>
                <a:gd name="connsiteX0" fmla="*/ 0 w 2455068"/>
                <a:gd name="connsiteY0" fmla="*/ 1107986 h 1110367"/>
                <a:gd name="connsiteX1" fmla="*/ 140493 w 2455068"/>
                <a:gd name="connsiteY1" fmla="*/ 1053216 h 1110367"/>
                <a:gd name="connsiteX2" fmla="*/ 304800 w 2455068"/>
                <a:gd name="connsiteY2" fmla="*/ 891292 h 1110367"/>
                <a:gd name="connsiteX3" fmla="*/ 438149 w 2455068"/>
                <a:gd name="connsiteY3" fmla="*/ 707935 h 1110367"/>
                <a:gd name="connsiteX4" fmla="*/ 619125 w 2455068"/>
                <a:gd name="connsiteY4" fmla="*/ 607923 h 1110367"/>
                <a:gd name="connsiteX5" fmla="*/ 823912 w 2455068"/>
                <a:gd name="connsiteY5" fmla="*/ 834142 h 1110367"/>
                <a:gd name="connsiteX6" fmla="*/ 1004887 w 2455068"/>
                <a:gd name="connsiteY6" fmla="*/ 1015117 h 1110367"/>
                <a:gd name="connsiteX7" fmla="*/ 1214437 w 2455068"/>
                <a:gd name="connsiteY7" fmla="*/ 872243 h 1110367"/>
                <a:gd name="connsiteX8" fmla="*/ 1354931 w 2455068"/>
                <a:gd name="connsiteY8" fmla="*/ 395992 h 1110367"/>
                <a:gd name="connsiteX9" fmla="*/ 1597818 w 2455068"/>
                <a:gd name="connsiteY9" fmla="*/ 3087 h 1110367"/>
                <a:gd name="connsiteX10" fmla="*/ 1762124 w 2455068"/>
                <a:gd name="connsiteY10" fmla="*/ 76904 h 1110367"/>
                <a:gd name="connsiteX11" fmla="*/ 1931193 w 2455068"/>
                <a:gd name="connsiteY11" fmla="*/ 593636 h 1110367"/>
                <a:gd name="connsiteX12" fmla="*/ 2181225 w 2455068"/>
                <a:gd name="connsiteY12" fmla="*/ 993686 h 1110367"/>
                <a:gd name="connsiteX13" fmla="*/ 2455068 w 2455068"/>
                <a:gd name="connsiteY13" fmla="*/ 1110367 h 1110367"/>
                <a:gd name="connsiteX14" fmla="*/ 0 w 2455068"/>
                <a:gd name="connsiteY14" fmla="*/ 1107986 h 1110367"/>
                <a:gd name="connsiteX0" fmla="*/ 0 w 2455068"/>
                <a:gd name="connsiteY0" fmla="*/ 1104934 h 1107315"/>
                <a:gd name="connsiteX1" fmla="*/ 140493 w 2455068"/>
                <a:gd name="connsiteY1" fmla="*/ 1050164 h 1107315"/>
                <a:gd name="connsiteX2" fmla="*/ 304800 w 2455068"/>
                <a:gd name="connsiteY2" fmla="*/ 888240 h 1107315"/>
                <a:gd name="connsiteX3" fmla="*/ 438149 w 2455068"/>
                <a:gd name="connsiteY3" fmla="*/ 704883 h 1107315"/>
                <a:gd name="connsiteX4" fmla="*/ 619125 w 2455068"/>
                <a:gd name="connsiteY4" fmla="*/ 604871 h 1107315"/>
                <a:gd name="connsiteX5" fmla="*/ 823912 w 2455068"/>
                <a:gd name="connsiteY5" fmla="*/ 831090 h 1107315"/>
                <a:gd name="connsiteX6" fmla="*/ 1004887 w 2455068"/>
                <a:gd name="connsiteY6" fmla="*/ 1012065 h 1107315"/>
                <a:gd name="connsiteX7" fmla="*/ 1214437 w 2455068"/>
                <a:gd name="connsiteY7" fmla="*/ 869191 h 1107315"/>
                <a:gd name="connsiteX8" fmla="*/ 1354931 w 2455068"/>
                <a:gd name="connsiteY8" fmla="*/ 392940 h 1107315"/>
                <a:gd name="connsiteX9" fmla="*/ 1597818 w 2455068"/>
                <a:gd name="connsiteY9" fmla="*/ 35 h 1107315"/>
                <a:gd name="connsiteX10" fmla="*/ 1869280 w 2455068"/>
                <a:gd name="connsiteY10" fmla="*/ 371508 h 1107315"/>
                <a:gd name="connsiteX11" fmla="*/ 1931193 w 2455068"/>
                <a:gd name="connsiteY11" fmla="*/ 590584 h 1107315"/>
                <a:gd name="connsiteX12" fmla="*/ 2181225 w 2455068"/>
                <a:gd name="connsiteY12" fmla="*/ 990634 h 1107315"/>
                <a:gd name="connsiteX13" fmla="*/ 2455068 w 2455068"/>
                <a:gd name="connsiteY13" fmla="*/ 1107315 h 1107315"/>
                <a:gd name="connsiteX14" fmla="*/ 0 w 2455068"/>
                <a:gd name="connsiteY14" fmla="*/ 1104934 h 1107315"/>
                <a:gd name="connsiteX0" fmla="*/ 0 w 2455068"/>
                <a:gd name="connsiteY0" fmla="*/ 1104992 h 1107373"/>
                <a:gd name="connsiteX1" fmla="*/ 140493 w 2455068"/>
                <a:gd name="connsiteY1" fmla="*/ 1050222 h 1107373"/>
                <a:gd name="connsiteX2" fmla="*/ 304800 w 2455068"/>
                <a:gd name="connsiteY2" fmla="*/ 888298 h 1107373"/>
                <a:gd name="connsiteX3" fmla="*/ 438149 w 2455068"/>
                <a:gd name="connsiteY3" fmla="*/ 704941 h 1107373"/>
                <a:gd name="connsiteX4" fmla="*/ 619125 w 2455068"/>
                <a:gd name="connsiteY4" fmla="*/ 604929 h 1107373"/>
                <a:gd name="connsiteX5" fmla="*/ 823912 w 2455068"/>
                <a:gd name="connsiteY5" fmla="*/ 831148 h 1107373"/>
                <a:gd name="connsiteX6" fmla="*/ 1004887 w 2455068"/>
                <a:gd name="connsiteY6" fmla="*/ 1012123 h 1107373"/>
                <a:gd name="connsiteX7" fmla="*/ 1214437 w 2455068"/>
                <a:gd name="connsiteY7" fmla="*/ 869249 h 1107373"/>
                <a:gd name="connsiteX8" fmla="*/ 1354931 w 2455068"/>
                <a:gd name="connsiteY8" fmla="*/ 392998 h 1107373"/>
                <a:gd name="connsiteX9" fmla="*/ 1597818 w 2455068"/>
                <a:gd name="connsiteY9" fmla="*/ 93 h 1107373"/>
                <a:gd name="connsiteX10" fmla="*/ 1869280 w 2455068"/>
                <a:gd name="connsiteY10" fmla="*/ 371566 h 1107373"/>
                <a:gd name="connsiteX11" fmla="*/ 1931193 w 2455068"/>
                <a:gd name="connsiteY11" fmla="*/ 590642 h 1107373"/>
                <a:gd name="connsiteX12" fmla="*/ 2181225 w 2455068"/>
                <a:gd name="connsiteY12" fmla="*/ 990692 h 1107373"/>
                <a:gd name="connsiteX13" fmla="*/ 2455068 w 2455068"/>
                <a:gd name="connsiteY13" fmla="*/ 1107373 h 1107373"/>
                <a:gd name="connsiteX14" fmla="*/ 0 w 2455068"/>
                <a:gd name="connsiteY14" fmla="*/ 1104992 h 1107373"/>
                <a:gd name="connsiteX0" fmla="*/ 0 w 2455068"/>
                <a:gd name="connsiteY0" fmla="*/ 1104960 h 1107341"/>
                <a:gd name="connsiteX1" fmla="*/ 140493 w 2455068"/>
                <a:gd name="connsiteY1" fmla="*/ 1050190 h 1107341"/>
                <a:gd name="connsiteX2" fmla="*/ 304800 w 2455068"/>
                <a:gd name="connsiteY2" fmla="*/ 888266 h 1107341"/>
                <a:gd name="connsiteX3" fmla="*/ 438149 w 2455068"/>
                <a:gd name="connsiteY3" fmla="*/ 704909 h 1107341"/>
                <a:gd name="connsiteX4" fmla="*/ 619125 w 2455068"/>
                <a:gd name="connsiteY4" fmla="*/ 604897 h 1107341"/>
                <a:gd name="connsiteX5" fmla="*/ 823912 w 2455068"/>
                <a:gd name="connsiteY5" fmla="*/ 831116 h 1107341"/>
                <a:gd name="connsiteX6" fmla="*/ 1004887 w 2455068"/>
                <a:gd name="connsiteY6" fmla="*/ 1012091 h 1107341"/>
                <a:gd name="connsiteX7" fmla="*/ 1214437 w 2455068"/>
                <a:gd name="connsiteY7" fmla="*/ 869217 h 1107341"/>
                <a:gd name="connsiteX8" fmla="*/ 1340643 w 2455068"/>
                <a:gd name="connsiteY8" fmla="*/ 400110 h 1107341"/>
                <a:gd name="connsiteX9" fmla="*/ 1597818 w 2455068"/>
                <a:gd name="connsiteY9" fmla="*/ 61 h 1107341"/>
                <a:gd name="connsiteX10" fmla="*/ 1869280 w 2455068"/>
                <a:gd name="connsiteY10" fmla="*/ 371534 h 1107341"/>
                <a:gd name="connsiteX11" fmla="*/ 1931193 w 2455068"/>
                <a:gd name="connsiteY11" fmla="*/ 590610 h 1107341"/>
                <a:gd name="connsiteX12" fmla="*/ 2181225 w 2455068"/>
                <a:gd name="connsiteY12" fmla="*/ 990660 h 1107341"/>
                <a:gd name="connsiteX13" fmla="*/ 2455068 w 2455068"/>
                <a:gd name="connsiteY13" fmla="*/ 1107341 h 1107341"/>
                <a:gd name="connsiteX14" fmla="*/ 0 w 2455068"/>
                <a:gd name="connsiteY14" fmla="*/ 1104960 h 1107341"/>
                <a:gd name="connsiteX0" fmla="*/ 0 w 2455068"/>
                <a:gd name="connsiteY0" fmla="*/ 1104960 h 1107341"/>
                <a:gd name="connsiteX1" fmla="*/ 140493 w 2455068"/>
                <a:gd name="connsiteY1" fmla="*/ 1050190 h 1107341"/>
                <a:gd name="connsiteX2" fmla="*/ 304800 w 2455068"/>
                <a:gd name="connsiteY2" fmla="*/ 888266 h 1107341"/>
                <a:gd name="connsiteX3" fmla="*/ 438149 w 2455068"/>
                <a:gd name="connsiteY3" fmla="*/ 704909 h 1107341"/>
                <a:gd name="connsiteX4" fmla="*/ 619125 w 2455068"/>
                <a:gd name="connsiteY4" fmla="*/ 604897 h 1107341"/>
                <a:gd name="connsiteX5" fmla="*/ 823912 w 2455068"/>
                <a:gd name="connsiteY5" fmla="*/ 831116 h 1107341"/>
                <a:gd name="connsiteX6" fmla="*/ 1004887 w 2455068"/>
                <a:gd name="connsiteY6" fmla="*/ 1012091 h 1107341"/>
                <a:gd name="connsiteX7" fmla="*/ 1214437 w 2455068"/>
                <a:gd name="connsiteY7" fmla="*/ 869217 h 1107341"/>
                <a:gd name="connsiteX8" fmla="*/ 1340643 w 2455068"/>
                <a:gd name="connsiteY8" fmla="*/ 400110 h 1107341"/>
                <a:gd name="connsiteX9" fmla="*/ 1597818 w 2455068"/>
                <a:gd name="connsiteY9" fmla="*/ 61 h 1107341"/>
                <a:gd name="connsiteX10" fmla="*/ 1869280 w 2455068"/>
                <a:gd name="connsiteY10" fmla="*/ 371534 h 1107341"/>
                <a:gd name="connsiteX11" fmla="*/ 1931193 w 2455068"/>
                <a:gd name="connsiteY11" fmla="*/ 590610 h 1107341"/>
                <a:gd name="connsiteX12" fmla="*/ 2181225 w 2455068"/>
                <a:gd name="connsiteY12" fmla="*/ 990660 h 1107341"/>
                <a:gd name="connsiteX13" fmla="*/ 2455068 w 2455068"/>
                <a:gd name="connsiteY13" fmla="*/ 1107341 h 1107341"/>
                <a:gd name="connsiteX14" fmla="*/ 0 w 2455068"/>
                <a:gd name="connsiteY14" fmla="*/ 1104960 h 1107341"/>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1931193 w 2455068"/>
                <a:gd name="connsiteY11" fmla="*/ 590549 h 1107280"/>
                <a:gd name="connsiteX12" fmla="*/ 2181225 w 2455068"/>
                <a:gd name="connsiteY12" fmla="*/ 990599 h 1107280"/>
                <a:gd name="connsiteX13" fmla="*/ 2455068 w 2455068"/>
                <a:gd name="connsiteY13" fmla="*/ 1107280 h 1107280"/>
                <a:gd name="connsiteX14" fmla="*/ 0 w 2455068"/>
                <a:gd name="connsiteY14" fmla="*/ 1104899 h 1107280"/>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2024061 w 2455068"/>
                <a:gd name="connsiteY11" fmla="*/ 752474 h 1107280"/>
                <a:gd name="connsiteX12" fmla="*/ 2181225 w 2455068"/>
                <a:gd name="connsiteY12" fmla="*/ 990599 h 1107280"/>
                <a:gd name="connsiteX13" fmla="*/ 2455068 w 2455068"/>
                <a:gd name="connsiteY13" fmla="*/ 1107280 h 1107280"/>
                <a:gd name="connsiteX14" fmla="*/ 0 w 2455068"/>
                <a:gd name="connsiteY14" fmla="*/ 1104899 h 1107280"/>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2024061 w 2455068"/>
                <a:gd name="connsiteY11" fmla="*/ 752474 h 1107280"/>
                <a:gd name="connsiteX12" fmla="*/ 2181225 w 2455068"/>
                <a:gd name="connsiteY12" fmla="*/ 990599 h 1107280"/>
                <a:gd name="connsiteX13" fmla="*/ 2455068 w 2455068"/>
                <a:gd name="connsiteY13" fmla="*/ 1107280 h 1107280"/>
                <a:gd name="connsiteX14" fmla="*/ 0 w 2455068"/>
                <a:gd name="connsiteY14" fmla="*/ 1104899 h 11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068" h="1107280">
                  <a:moveTo>
                    <a:pt x="0" y="1104899"/>
                  </a:moveTo>
                  <a:cubicBezTo>
                    <a:pt x="86518" y="1077712"/>
                    <a:pt x="61118" y="1093388"/>
                    <a:pt x="140493" y="1050129"/>
                  </a:cubicBezTo>
                  <a:cubicBezTo>
                    <a:pt x="219868" y="1006870"/>
                    <a:pt x="255191" y="945752"/>
                    <a:pt x="304800" y="888205"/>
                  </a:cubicBezTo>
                  <a:cubicBezTo>
                    <a:pt x="354409" y="830658"/>
                    <a:pt x="385762" y="752076"/>
                    <a:pt x="438149" y="704848"/>
                  </a:cubicBezTo>
                  <a:cubicBezTo>
                    <a:pt x="490536" y="657620"/>
                    <a:pt x="554831" y="583802"/>
                    <a:pt x="619125" y="604836"/>
                  </a:cubicBezTo>
                  <a:cubicBezTo>
                    <a:pt x="683419" y="625871"/>
                    <a:pt x="783432" y="736996"/>
                    <a:pt x="823912" y="831055"/>
                  </a:cubicBezTo>
                  <a:cubicBezTo>
                    <a:pt x="864392" y="925114"/>
                    <a:pt x="939799" y="1005680"/>
                    <a:pt x="1004887" y="1012030"/>
                  </a:cubicBezTo>
                  <a:cubicBezTo>
                    <a:pt x="1069975" y="1018380"/>
                    <a:pt x="1158478" y="971153"/>
                    <a:pt x="1214437" y="869156"/>
                  </a:cubicBezTo>
                  <a:cubicBezTo>
                    <a:pt x="1270396" y="767159"/>
                    <a:pt x="1305321" y="549670"/>
                    <a:pt x="1340643" y="400049"/>
                  </a:cubicBezTo>
                  <a:cubicBezTo>
                    <a:pt x="1375965" y="250428"/>
                    <a:pt x="1466849" y="0"/>
                    <a:pt x="1597818" y="0"/>
                  </a:cubicBezTo>
                  <a:cubicBezTo>
                    <a:pt x="1728787" y="0"/>
                    <a:pt x="1805382" y="241298"/>
                    <a:pt x="1869280" y="371473"/>
                  </a:cubicBezTo>
                  <a:cubicBezTo>
                    <a:pt x="1933178" y="501648"/>
                    <a:pt x="1972070" y="649286"/>
                    <a:pt x="2024061" y="752474"/>
                  </a:cubicBezTo>
                  <a:cubicBezTo>
                    <a:pt x="2076052" y="855662"/>
                    <a:pt x="2109391" y="931465"/>
                    <a:pt x="2181225" y="990599"/>
                  </a:cubicBezTo>
                  <a:cubicBezTo>
                    <a:pt x="2253059" y="1049733"/>
                    <a:pt x="2356643" y="1094579"/>
                    <a:pt x="2455068" y="1107280"/>
                  </a:cubicBezTo>
                  <a:lnTo>
                    <a:pt x="0" y="1104899"/>
                  </a:lnTo>
                  <a:close/>
                </a:path>
              </a:pathLst>
            </a:custGeom>
            <a:solidFill>
              <a:srgbClr val="00B0F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0" name="直線矢印コネクタ 49"/>
            <p:cNvCxnSpPr/>
            <p:nvPr/>
          </p:nvCxnSpPr>
          <p:spPr>
            <a:xfrm>
              <a:off x="3593306" y="4043363"/>
              <a:ext cx="280273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3588544" y="2809875"/>
              <a:ext cx="0" cy="123110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a:xfrm>
            <a:off x="4730591" y="2719521"/>
            <a:ext cx="2807494" cy="1783795"/>
            <a:chOff x="240506" y="2399480"/>
            <a:chExt cx="2807494" cy="1783796"/>
          </a:xfrm>
        </p:grpSpPr>
        <p:grpSp>
          <p:nvGrpSpPr>
            <p:cNvPr id="71" name="グループ化 70"/>
            <p:cNvGrpSpPr/>
            <p:nvPr/>
          </p:nvGrpSpPr>
          <p:grpSpPr>
            <a:xfrm>
              <a:off x="240506" y="2633664"/>
              <a:ext cx="2807494" cy="1233488"/>
              <a:chOff x="3588544" y="2809875"/>
              <a:chExt cx="2807494" cy="1233488"/>
            </a:xfrm>
          </p:grpSpPr>
          <p:sp>
            <p:nvSpPr>
              <p:cNvPr id="83" name="フリーフォーム 82"/>
              <p:cNvSpPr/>
              <p:nvPr/>
            </p:nvSpPr>
            <p:spPr>
              <a:xfrm>
                <a:off x="3605213" y="2931320"/>
                <a:ext cx="2455068" cy="1107280"/>
              </a:xfrm>
              <a:custGeom>
                <a:avLst/>
                <a:gdLst>
                  <a:gd name="connsiteX0" fmla="*/ 0 w 2455068"/>
                  <a:gd name="connsiteY0" fmla="*/ 1121327 h 1138576"/>
                  <a:gd name="connsiteX1" fmla="*/ 142875 w 2455068"/>
                  <a:gd name="connsiteY1" fmla="*/ 1116564 h 1138576"/>
                  <a:gd name="connsiteX2" fmla="*/ 304800 w 2455068"/>
                  <a:gd name="connsiteY2" fmla="*/ 904633 h 1138576"/>
                  <a:gd name="connsiteX3" fmla="*/ 392906 w 2455068"/>
                  <a:gd name="connsiteY3" fmla="*/ 723658 h 1138576"/>
                  <a:gd name="connsiteX4" fmla="*/ 619125 w 2455068"/>
                  <a:gd name="connsiteY4" fmla="*/ 621264 h 1138576"/>
                  <a:gd name="connsiteX5" fmla="*/ 850106 w 2455068"/>
                  <a:gd name="connsiteY5" fmla="*/ 828433 h 1138576"/>
                  <a:gd name="connsiteX6" fmla="*/ 1004887 w 2455068"/>
                  <a:gd name="connsiteY6" fmla="*/ 1028458 h 1138576"/>
                  <a:gd name="connsiteX7" fmla="*/ 1221581 w 2455068"/>
                  <a:gd name="connsiteY7" fmla="*/ 968927 h 1138576"/>
                  <a:gd name="connsiteX8" fmla="*/ 1362075 w 2455068"/>
                  <a:gd name="connsiteY8" fmla="*/ 428383 h 1138576"/>
                  <a:gd name="connsiteX9" fmla="*/ 1566862 w 2455068"/>
                  <a:gd name="connsiteY9" fmla="*/ 25952 h 1138576"/>
                  <a:gd name="connsiteX10" fmla="*/ 1738312 w 2455068"/>
                  <a:gd name="connsiteY10" fmla="*/ 102152 h 1138576"/>
                  <a:gd name="connsiteX11" fmla="*/ 1931193 w 2455068"/>
                  <a:gd name="connsiteY11" fmla="*/ 606977 h 1138576"/>
                  <a:gd name="connsiteX12" fmla="*/ 2181225 w 2455068"/>
                  <a:gd name="connsiteY12" fmla="*/ 1007027 h 1138576"/>
                  <a:gd name="connsiteX13" fmla="*/ 2455068 w 2455068"/>
                  <a:gd name="connsiteY13" fmla="*/ 1123708 h 1138576"/>
                  <a:gd name="connsiteX14" fmla="*/ 0 w 2455068"/>
                  <a:gd name="connsiteY14" fmla="*/ 1121327 h 1138576"/>
                  <a:gd name="connsiteX0" fmla="*/ 0 w 2455068"/>
                  <a:gd name="connsiteY0" fmla="*/ 1121327 h 1125223"/>
                  <a:gd name="connsiteX1" fmla="*/ 140493 w 2455068"/>
                  <a:gd name="connsiteY1" fmla="*/ 1066557 h 1125223"/>
                  <a:gd name="connsiteX2" fmla="*/ 304800 w 2455068"/>
                  <a:gd name="connsiteY2" fmla="*/ 904633 h 1125223"/>
                  <a:gd name="connsiteX3" fmla="*/ 392906 w 2455068"/>
                  <a:gd name="connsiteY3" fmla="*/ 723658 h 1125223"/>
                  <a:gd name="connsiteX4" fmla="*/ 619125 w 2455068"/>
                  <a:gd name="connsiteY4" fmla="*/ 621264 h 1125223"/>
                  <a:gd name="connsiteX5" fmla="*/ 850106 w 2455068"/>
                  <a:gd name="connsiteY5" fmla="*/ 828433 h 1125223"/>
                  <a:gd name="connsiteX6" fmla="*/ 1004887 w 2455068"/>
                  <a:gd name="connsiteY6" fmla="*/ 1028458 h 1125223"/>
                  <a:gd name="connsiteX7" fmla="*/ 1221581 w 2455068"/>
                  <a:gd name="connsiteY7" fmla="*/ 968927 h 1125223"/>
                  <a:gd name="connsiteX8" fmla="*/ 1362075 w 2455068"/>
                  <a:gd name="connsiteY8" fmla="*/ 428383 h 1125223"/>
                  <a:gd name="connsiteX9" fmla="*/ 1566862 w 2455068"/>
                  <a:gd name="connsiteY9" fmla="*/ 25952 h 1125223"/>
                  <a:gd name="connsiteX10" fmla="*/ 1738312 w 2455068"/>
                  <a:gd name="connsiteY10" fmla="*/ 102152 h 1125223"/>
                  <a:gd name="connsiteX11" fmla="*/ 1931193 w 2455068"/>
                  <a:gd name="connsiteY11" fmla="*/ 606977 h 1125223"/>
                  <a:gd name="connsiteX12" fmla="*/ 2181225 w 2455068"/>
                  <a:gd name="connsiteY12" fmla="*/ 1007027 h 1125223"/>
                  <a:gd name="connsiteX13" fmla="*/ 2455068 w 2455068"/>
                  <a:gd name="connsiteY13" fmla="*/ 1123708 h 1125223"/>
                  <a:gd name="connsiteX14" fmla="*/ 0 w 2455068"/>
                  <a:gd name="connsiteY14" fmla="*/ 1121327 h 1125223"/>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14437 w 2455068"/>
                  <a:gd name="connsiteY7" fmla="*/ 885584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19918 h 1122299"/>
                  <a:gd name="connsiteX1" fmla="*/ 140493 w 2455068"/>
                  <a:gd name="connsiteY1" fmla="*/ 1065148 h 1122299"/>
                  <a:gd name="connsiteX2" fmla="*/ 304800 w 2455068"/>
                  <a:gd name="connsiteY2" fmla="*/ 903224 h 1122299"/>
                  <a:gd name="connsiteX3" fmla="*/ 438149 w 2455068"/>
                  <a:gd name="connsiteY3" fmla="*/ 719867 h 1122299"/>
                  <a:gd name="connsiteX4" fmla="*/ 619125 w 2455068"/>
                  <a:gd name="connsiteY4" fmla="*/ 619855 h 1122299"/>
                  <a:gd name="connsiteX5" fmla="*/ 823912 w 2455068"/>
                  <a:gd name="connsiteY5" fmla="*/ 846074 h 1122299"/>
                  <a:gd name="connsiteX6" fmla="*/ 1004887 w 2455068"/>
                  <a:gd name="connsiteY6" fmla="*/ 1027049 h 1122299"/>
                  <a:gd name="connsiteX7" fmla="*/ 1214437 w 2455068"/>
                  <a:gd name="connsiteY7" fmla="*/ 884175 h 1122299"/>
                  <a:gd name="connsiteX8" fmla="*/ 1354931 w 2455068"/>
                  <a:gd name="connsiteY8" fmla="*/ 407924 h 1122299"/>
                  <a:gd name="connsiteX9" fmla="*/ 1566862 w 2455068"/>
                  <a:gd name="connsiteY9" fmla="*/ 24543 h 1122299"/>
                  <a:gd name="connsiteX10" fmla="*/ 1738312 w 2455068"/>
                  <a:gd name="connsiteY10" fmla="*/ 100743 h 1122299"/>
                  <a:gd name="connsiteX11" fmla="*/ 1931193 w 2455068"/>
                  <a:gd name="connsiteY11" fmla="*/ 605568 h 1122299"/>
                  <a:gd name="connsiteX12" fmla="*/ 2181225 w 2455068"/>
                  <a:gd name="connsiteY12" fmla="*/ 1005618 h 1122299"/>
                  <a:gd name="connsiteX13" fmla="*/ 2455068 w 2455068"/>
                  <a:gd name="connsiteY13" fmla="*/ 1122299 h 1122299"/>
                  <a:gd name="connsiteX14" fmla="*/ 0 w 2455068"/>
                  <a:gd name="connsiteY14" fmla="*/ 1119918 h 1122299"/>
                  <a:gd name="connsiteX0" fmla="*/ 0 w 2455068"/>
                  <a:gd name="connsiteY0" fmla="*/ 1105438 h 1107819"/>
                  <a:gd name="connsiteX1" fmla="*/ 140493 w 2455068"/>
                  <a:gd name="connsiteY1" fmla="*/ 1050668 h 1107819"/>
                  <a:gd name="connsiteX2" fmla="*/ 304800 w 2455068"/>
                  <a:gd name="connsiteY2" fmla="*/ 888744 h 1107819"/>
                  <a:gd name="connsiteX3" fmla="*/ 438149 w 2455068"/>
                  <a:gd name="connsiteY3" fmla="*/ 705387 h 1107819"/>
                  <a:gd name="connsiteX4" fmla="*/ 619125 w 2455068"/>
                  <a:gd name="connsiteY4" fmla="*/ 605375 h 1107819"/>
                  <a:gd name="connsiteX5" fmla="*/ 823912 w 2455068"/>
                  <a:gd name="connsiteY5" fmla="*/ 831594 h 1107819"/>
                  <a:gd name="connsiteX6" fmla="*/ 1004887 w 2455068"/>
                  <a:gd name="connsiteY6" fmla="*/ 1012569 h 1107819"/>
                  <a:gd name="connsiteX7" fmla="*/ 1214437 w 2455068"/>
                  <a:gd name="connsiteY7" fmla="*/ 869695 h 1107819"/>
                  <a:gd name="connsiteX8" fmla="*/ 1354931 w 2455068"/>
                  <a:gd name="connsiteY8" fmla="*/ 393444 h 1107819"/>
                  <a:gd name="connsiteX9" fmla="*/ 1526381 w 2455068"/>
                  <a:gd name="connsiteY9" fmla="*/ 29113 h 1107819"/>
                  <a:gd name="connsiteX10" fmla="*/ 1738312 w 2455068"/>
                  <a:gd name="connsiteY10" fmla="*/ 86263 h 1107819"/>
                  <a:gd name="connsiteX11" fmla="*/ 1931193 w 2455068"/>
                  <a:gd name="connsiteY11" fmla="*/ 591088 h 1107819"/>
                  <a:gd name="connsiteX12" fmla="*/ 2181225 w 2455068"/>
                  <a:gd name="connsiteY12" fmla="*/ 991138 h 1107819"/>
                  <a:gd name="connsiteX13" fmla="*/ 2455068 w 2455068"/>
                  <a:gd name="connsiteY13" fmla="*/ 1107819 h 1107819"/>
                  <a:gd name="connsiteX14" fmla="*/ 0 w 2455068"/>
                  <a:gd name="connsiteY14" fmla="*/ 1105438 h 1107819"/>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073672 h 1076053"/>
                  <a:gd name="connsiteX1" fmla="*/ 140493 w 2455068"/>
                  <a:gd name="connsiteY1" fmla="*/ 1018902 h 1076053"/>
                  <a:gd name="connsiteX2" fmla="*/ 304800 w 2455068"/>
                  <a:gd name="connsiteY2" fmla="*/ 856978 h 1076053"/>
                  <a:gd name="connsiteX3" fmla="*/ 438149 w 2455068"/>
                  <a:gd name="connsiteY3" fmla="*/ 673621 h 1076053"/>
                  <a:gd name="connsiteX4" fmla="*/ 619125 w 2455068"/>
                  <a:gd name="connsiteY4" fmla="*/ 573609 h 1076053"/>
                  <a:gd name="connsiteX5" fmla="*/ 823912 w 2455068"/>
                  <a:gd name="connsiteY5" fmla="*/ 799828 h 1076053"/>
                  <a:gd name="connsiteX6" fmla="*/ 1004887 w 2455068"/>
                  <a:gd name="connsiteY6" fmla="*/ 980803 h 1076053"/>
                  <a:gd name="connsiteX7" fmla="*/ 1214437 w 2455068"/>
                  <a:gd name="connsiteY7" fmla="*/ 837929 h 1076053"/>
                  <a:gd name="connsiteX8" fmla="*/ 1354931 w 2455068"/>
                  <a:gd name="connsiteY8" fmla="*/ 361678 h 1076053"/>
                  <a:gd name="connsiteX9" fmla="*/ 1478756 w 2455068"/>
                  <a:gd name="connsiteY9" fmla="*/ 66404 h 1076053"/>
                  <a:gd name="connsiteX10" fmla="*/ 1762124 w 2455068"/>
                  <a:gd name="connsiteY10" fmla="*/ 42590 h 1076053"/>
                  <a:gd name="connsiteX11" fmla="*/ 1931193 w 2455068"/>
                  <a:gd name="connsiteY11" fmla="*/ 559322 h 1076053"/>
                  <a:gd name="connsiteX12" fmla="*/ 2181225 w 2455068"/>
                  <a:gd name="connsiteY12" fmla="*/ 959372 h 1076053"/>
                  <a:gd name="connsiteX13" fmla="*/ 2455068 w 2455068"/>
                  <a:gd name="connsiteY13" fmla="*/ 1076053 h 1076053"/>
                  <a:gd name="connsiteX14" fmla="*/ 0 w 2455068"/>
                  <a:gd name="connsiteY14" fmla="*/ 1073672 h 1076053"/>
                  <a:gd name="connsiteX0" fmla="*/ 0 w 2455068"/>
                  <a:gd name="connsiteY0" fmla="*/ 1131269 h 1133650"/>
                  <a:gd name="connsiteX1" fmla="*/ 140493 w 2455068"/>
                  <a:gd name="connsiteY1" fmla="*/ 1076499 h 1133650"/>
                  <a:gd name="connsiteX2" fmla="*/ 304800 w 2455068"/>
                  <a:gd name="connsiteY2" fmla="*/ 914575 h 1133650"/>
                  <a:gd name="connsiteX3" fmla="*/ 438149 w 2455068"/>
                  <a:gd name="connsiteY3" fmla="*/ 731218 h 1133650"/>
                  <a:gd name="connsiteX4" fmla="*/ 619125 w 2455068"/>
                  <a:gd name="connsiteY4" fmla="*/ 631206 h 1133650"/>
                  <a:gd name="connsiteX5" fmla="*/ 823912 w 2455068"/>
                  <a:gd name="connsiteY5" fmla="*/ 857425 h 1133650"/>
                  <a:gd name="connsiteX6" fmla="*/ 1004887 w 2455068"/>
                  <a:gd name="connsiteY6" fmla="*/ 1038400 h 1133650"/>
                  <a:gd name="connsiteX7" fmla="*/ 1214437 w 2455068"/>
                  <a:gd name="connsiteY7" fmla="*/ 895526 h 1133650"/>
                  <a:gd name="connsiteX8" fmla="*/ 1354931 w 2455068"/>
                  <a:gd name="connsiteY8" fmla="*/ 419275 h 1133650"/>
                  <a:gd name="connsiteX9" fmla="*/ 1597818 w 2455068"/>
                  <a:gd name="connsiteY9" fmla="*/ 26370 h 1133650"/>
                  <a:gd name="connsiteX10" fmla="*/ 1762124 w 2455068"/>
                  <a:gd name="connsiteY10" fmla="*/ 100187 h 1133650"/>
                  <a:gd name="connsiteX11" fmla="*/ 1931193 w 2455068"/>
                  <a:gd name="connsiteY11" fmla="*/ 616919 h 1133650"/>
                  <a:gd name="connsiteX12" fmla="*/ 2181225 w 2455068"/>
                  <a:gd name="connsiteY12" fmla="*/ 1016969 h 1133650"/>
                  <a:gd name="connsiteX13" fmla="*/ 2455068 w 2455068"/>
                  <a:gd name="connsiteY13" fmla="*/ 1133650 h 1133650"/>
                  <a:gd name="connsiteX14" fmla="*/ 0 w 2455068"/>
                  <a:gd name="connsiteY14" fmla="*/ 1131269 h 1133650"/>
                  <a:gd name="connsiteX0" fmla="*/ 0 w 2455068"/>
                  <a:gd name="connsiteY0" fmla="*/ 1107986 h 1110367"/>
                  <a:gd name="connsiteX1" fmla="*/ 140493 w 2455068"/>
                  <a:gd name="connsiteY1" fmla="*/ 1053216 h 1110367"/>
                  <a:gd name="connsiteX2" fmla="*/ 304800 w 2455068"/>
                  <a:gd name="connsiteY2" fmla="*/ 891292 h 1110367"/>
                  <a:gd name="connsiteX3" fmla="*/ 438149 w 2455068"/>
                  <a:gd name="connsiteY3" fmla="*/ 707935 h 1110367"/>
                  <a:gd name="connsiteX4" fmla="*/ 619125 w 2455068"/>
                  <a:gd name="connsiteY4" fmla="*/ 607923 h 1110367"/>
                  <a:gd name="connsiteX5" fmla="*/ 823912 w 2455068"/>
                  <a:gd name="connsiteY5" fmla="*/ 834142 h 1110367"/>
                  <a:gd name="connsiteX6" fmla="*/ 1004887 w 2455068"/>
                  <a:gd name="connsiteY6" fmla="*/ 1015117 h 1110367"/>
                  <a:gd name="connsiteX7" fmla="*/ 1214437 w 2455068"/>
                  <a:gd name="connsiteY7" fmla="*/ 872243 h 1110367"/>
                  <a:gd name="connsiteX8" fmla="*/ 1354931 w 2455068"/>
                  <a:gd name="connsiteY8" fmla="*/ 395992 h 1110367"/>
                  <a:gd name="connsiteX9" fmla="*/ 1597818 w 2455068"/>
                  <a:gd name="connsiteY9" fmla="*/ 3087 h 1110367"/>
                  <a:gd name="connsiteX10" fmla="*/ 1762124 w 2455068"/>
                  <a:gd name="connsiteY10" fmla="*/ 76904 h 1110367"/>
                  <a:gd name="connsiteX11" fmla="*/ 1931193 w 2455068"/>
                  <a:gd name="connsiteY11" fmla="*/ 593636 h 1110367"/>
                  <a:gd name="connsiteX12" fmla="*/ 2181225 w 2455068"/>
                  <a:gd name="connsiteY12" fmla="*/ 993686 h 1110367"/>
                  <a:gd name="connsiteX13" fmla="*/ 2455068 w 2455068"/>
                  <a:gd name="connsiteY13" fmla="*/ 1110367 h 1110367"/>
                  <a:gd name="connsiteX14" fmla="*/ 0 w 2455068"/>
                  <a:gd name="connsiteY14" fmla="*/ 1107986 h 1110367"/>
                  <a:gd name="connsiteX0" fmla="*/ 0 w 2455068"/>
                  <a:gd name="connsiteY0" fmla="*/ 1104934 h 1107315"/>
                  <a:gd name="connsiteX1" fmla="*/ 140493 w 2455068"/>
                  <a:gd name="connsiteY1" fmla="*/ 1050164 h 1107315"/>
                  <a:gd name="connsiteX2" fmla="*/ 304800 w 2455068"/>
                  <a:gd name="connsiteY2" fmla="*/ 888240 h 1107315"/>
                  <a:gd name="connsiteX3" fmla="*/ 438149 w 2455068"/>
                  <a:gd name="connsiteY3" fmla="*/ 704883 h 1107315"/>
                  <a:gd name="connsiteX4" fmla="*/ 619125 w 2455068"/>
                  <a:gd name="connsiteY4" fmla="*/ 604871 h 1107315"/>
                  <a:gd name="connsiteX5" fmla="*/ 823912 w 2455068"/>
                  <a:gd name="connsiteY5" fmla="*/ 831090 h 1107315"/>
                  <a:gd name="connsiteX6" fmla="*/ 1004887 w 2455068"/>
                  <a:gd name="connsiteY6" fmla="*/ 1012065 h 1107315"/>
                  <a:gd name="connsiteX7" fmla="*/ 1214437 w 2455068"/>
                  <a:gd name="connsiteY7" fmla="*/ 869191 h 1107315"/>
                  <a:gd name="connsiteX8" fmla="*/ 1354931 w 2455068"/>
                  <a:gd name="connsiteY8" fmla="*/ 392940 h 1107315"/>
                  <a:gd name="connsiteX9" fmla="*/ 1597818 w 2455068"/>
                  <a:gd name="connsiteY9" fmla="*/ 35 h 1107315"/>
                  <a:gd name="connsiteX10" fmla="*/ 1869280 w 2455068"/>
                  <a:gd name="connsiteY10" fmla="*/ 371508 h 1107315"/>
                  <a:gd name="connsiteX11" fmla="*/ 1931193 w 2455068"/>
                  <a:gd name="connsiteY11" fmla="*/ 590584 h 1107315"/>
                  <a:gd name="connsiteX12" fmla="*/ 2181225 w 2455068"/>
                  <a:gd name="connsiteY12" fmla="*/ 990634 h 1107315"/>
                  <a:gd name="connsiteX13" fmla="*/ 2455068 w 2455068"/>
                  <a:gd name="connsiteY13" fmla="*/ 1107315 h 1107315"/>
                  <a:gd name="connsiteX14" fmla="*/ 0 w 2455068"/>
                  <a:gd name="connsiteY14" fmla="*/ 1104934 h 1107315"/>
                  <a:gd name="connsiteX0" fmla="*/ 0 w 2455068"/>
                  <a:gd name="connsiteY0" fmla="*/ 1104992 h 1107373"/>
                  <a:gd name="connsiteX1" fmla="*/ 140493 w 2455068"/>
                  <a:gd name="connsiteY1" fmla="*/ 1050222 h 1107373"/>
                  <a:gd name="connsiteX2" fmla="*/ 304800 w 2455068"/>
                  <a:gd name="connsiteY2" fmla="*/ 888298 h 1107373"/>
                  <a:gd name="connsiteX3" fmla="*/ 438149 w 2455068"/>
                  <a:gd name="connsiteY3" fmla="*/ 704941 h 1107373"/>
                  <a:gd name="connsiteX4" fmla="*/ 619125 w 2455068"/>
                  <a:gd name="connsiteY4" fmla="*/ 604929 h 1107373"/>
                  <a:gd name="connsiteX5" fmla="*/ 823912 w 2455068"/>
                  <a:gd name="connsiteY5" fmla="*/ 831148 h 1107373"/>
                  <a:gd name="connsiteX6" fmla="*/ 1004887 w 2455068"/>
                  <a:gd name="connsiteY6" fmla="*/ 1012123 h 1107373"/>
                  <a:gd name="connsiteX7" fmla="*/ 1214437 w 2455068"/>
                  <a:gd name="connsiteY7" fmla="*/ 869249 h 1107373"/>
                  <a:gd name="connsiteX8" fmla="*/ 1354931 w 2455068"/>
                  <a:gd name="connsiteY8" fmla="*/ 392998 h 1107373"/>
                  <a:gd name="connsiteX9" fmla="*/ 1597818 w 2455068"/>
                  <a:gd name="connsiteY9" fmla="*/ 93 h 1107373"/>
                  <a:gd name="connsiteX10" fmla="*/ 1869280 w 2455068"/>
                  <a:gd name="connsiteY10" fmla="*/ 371566 h 1107373"/>
                  <a:gd name="connsiteX11" fmla="*/ 1931193 w 2455068"/>
                  <a:gd name="connsiteY11" fmla="*/ 590642 h 1107373"/>
                  <a:gd name="connsiteX12" fmla="*/ 2181225 w 2455068"/>
                  <a:gd name="connsiteY12" fmla="*/ 990692 h 1107373"/>
                  <a:gd name="connsiteX13" fmla="*/ 2455068 w 2455068"/>
                  <a:gd name="connsiteY13" fmla="*/ 1107373 h 1107373"/>
                  <a:gd name="connsiteX14" fmla="*/ 0 w 2455068"/>
                  <a:gd name="connsiteY14" fmla="*/ 1104992 h 1107373"/>
                  <a:gd name="connsiteX0" fmla="*/ 0 w 2455068"/>
                  <a:gd name="connsiteY0" fmla="*/ 1104960 h 1107341"/>
                  <a:gd name="connsiteX1" fmla="*/ 140493 w 2455068"/>
                  <a:gd name="connsiteY1" fmla="*/ 1050190 h 1107341"/>
                  <a:gd name="connsiteX2" fmla="*/ 304800 w 2455068"/>
                  <a:gd name="connsiteY2" fmla="*/ 888266 h 1107341"/>
                  <a:gd name="connsiteX3" fmla="*/ 438149 w 2455068"/>
                  <a:gd name="connsiteY3" fmla="*/ 704909 h 1107341"/>
                  <a:gd name="connsiteX4" fmla="*/ 619125 w 2455068"/>
                  <a:gd name="connsiteY4" fmla="*/ 604897 h 1107341"/>
                  <a:gd name="connsiteX5" fmla="*/ 823912 w 2455068"/>
                  <a:gd name="connsiteY5" fmla="*/ 831116 h 1107341"/>
                  <a:gd name="connsiteX6" fmla="*/ 1004887 w 2455068"/>
                  <a:gd name="connsiteY6" fmla="*/ 1012091 h 1107341"/>
                  <a:gd name="connsiteX7" fmla="*/ 1214437 w 2455068"/>
                  <a:gd name="connsiteY7" fmla="*/ 869217 h 1107341"/>
                  <a:gd name="connsiteX8" fmla="*/ 1340643 w 2455068"/>
                  <a:gd name="connsiteY8" fmla="*/ 400110 h 1107341"/>
                  <a:gd name="connsiteX9" fmla="*/ 1597818 w 2455068"/>
                  <a:gd name="connsiteY9" fmla="*/ 61 h 1107341"/>
                  <a:gd name="connsiteX10" fmla="*/ 1869280 w 2455068"/>
                  <a:gd name="connsiteY10" fmla="*/ 371534 h 1107341"/>
                  <a:gd name="connsiteX11" fmla="*/ 1931193 w 2455068"/>
                  <a:gd name="connsiteY11" fmla="*/ 590610 h 1107341"/>
                  <a:gd name="connsiteX12" fmla="*/ 2181225 w 2455068"/>
                  <a:gd name="connsiteY12" fmla="*/ 990660 h 1107341"/>
                  <a:gd name="connsiteX13" fmla="*/ 2455068 w 2455068"/>
                  <a:gd name="connsiteY13" fmla="*/ 1107341 h 1107341"/>
                  <a:gd name="connsiteX14" fmla="*/ 0 w 2455068"/>
                  <a:gd name="connsiteY14" fmla="*/ 1104960 h 1107341"/>
                  <a:gd name="connsiteX0" fmla="*/ 0 w 2455068"/>
                  <a:gd name="connsiteY0" fmla="*/ 1104960 h 1107341"/>
                  <a:gd name="connsiteX1" fmla="*/ 140493 w 2455068"/>
                  <a:gd name="connsiteY1" fmla="*/ 1050190 h 1107341"/>
                  <a:gd name="connsiteX2" fmla="*/ 304800 w 2455068"/>
                  <a:gd name="connsiteY2" fmla="*/ 888266 h 1107341"/>
                  <a:gd name="connsiteX3" fmla="*/ 438149 w 2455068"/>
                  <a:gd name="connsiteY3" fmla="*/ 704909 h 1107341"/>
                  <a:gd name="connsiteX4" fmla="*/ 619125 w 2455068"/>
                  <a:gd name="connsiteY4" fmla="*/ 604897 h 1107341"/>
                  <a:gd name="connsiteX5" fmla="*/ 823912 w 2455068"/>
                  <a:gd name="connsiteY5" fmla="*/ 831116 h 1107341"/>
                  <a:gd name="connsiteX6" fmla="*/ 1004887 w 2455068"/>
                  <a:gd name="connsiteY6" fmla="*/ 1012091 h 1107341"/>
                  <a:gd name="connsiteX7" fmla="*/ 1214437 w 2455068"/>
                  <a:gd name="connsiteY7" fmla="*/ 869217 h 1107341"/>
                  <a:gd name="connsiteX8" fmla="*/ 1340643 w 2455068"/>
                  <a:gd name="connsiteY8" fmla="*/ 400110 h 1107341"/>
                  <a:gd name="connsiteX9" fmla="*/ 1597818 w 2455068"/>
                  <a:gd name="connsiteY9" fmla="*/ 61 h 1107341"/>
                  <a:gd name="connsiteX10" fmla="*/ 1869280 w 2455068"/>
                  <a:gd name="connsiteY10" fmla="*/ 371534 h 1107341"/>
                  <a:gd name="connsiteX11" fmla="*/ 1931193 w 2455068"/>
                  <a:gd name="connsiteY11" fmla="*/ 590610 h 1107341"/>
                  <a:gd name="connsiteX12" fmla="*/ 2181225 w 2455068"/>
                  <a:gd name="connsiteY12" fmla="*/ 990660 h 1107341"/>
                  <a:gd name="connsiteX13" fmla="*/ 2455068 w 2455068"/>
                  <a:gd name="connsiteY13" fmla="*/ 1107341 h 1107341"/>
                  <a:gd name="connsiteX14" fmla="*/ 0 w 2455068"/>
                  <a:gd name="connsiteY14" fmla="*/ 1104960 h 1107341"/>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1931193 w 2455068"/>
                  <a:gd name="connsiteY11" fmla="*/ 590549 h 1107280"/>
                  <a:gd name="connsiteX12" fmla="*/ 2181225 w 2455068"/>
                  <a:gd name="connsiteY12" fmla="*/ 990599 h 1107280"/>
                  <a:gd name="connsiteX13" fmla="*/ 2455068 w 2455068"/>
                  <a:gd name="connsiteY13" fmla="*/ 1107280 h 1107280"/>
                  <a:gd name="connsiteX14" fmla="*/ 0 w 2455068"/>
                  <a:gd name="connsiteY14" fmla="*/ 1104899 h 1107280"/>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2024061 w 2455068"/>
                  <a:gd name="connsiteY11" fmla="*/ 752474 h 1107280"/>
                  <a:gd name="connsiteX12" fmla="*/ 2181225 w 2455068"/>
                  <a:gd name="connsiteY12" fmla="*/ 990599 h 1107280"/>
                  <a:gd name="connsiteX13" fmla="*/ 2455068 w 2455068"/>
                  <a:gd name="connsiteY13" fmla="*/ 1107280 h 1107280"/>
                  <a:gd name="connsiteX14" fmla="*/ 0 w 2455068"/>
                  <a:gd name="connsiteY14" fmla="*/ 1104899 h 1107280"/>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2024061 w 2455068"/>
                  <a:gd name="connsiteY11" fmla="*/ 752474 h 1107280"/>
                  <a:gd name="connsiteX12" fmla="*/ 2181225 w 2455068"/>
                  <a:gd name="connsiteY12" fmla="*/ 990599 h 1107280"/>
                  <a:gd name="connsiteX13" fmla="*/ 2455068 w 2455068"/>
                  <a:gd name="connsiteY13" fmla="*/ 1107280 h 1107280"/>
                  <a:gd name="connsiteX14" fmla="*/ 0 w 2455068"/>
                  <a:gd name="connsiteY14" fmla="*/ 1104899 h 11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068" h="1107280">
                    <a:moveTo>
                      <a:pt x="0" y="1104899"/>
                    </a:moveTo>
                    <a:cubicBezTo>
                      <a:pt x="86518" y="1077712"/>
                      <a:pt x="61118" y="1093388"/>
                      <a:pt x="140493" y="1050129"/>
                    </a:cubicBezTo>
                    <a:cubicBezTo>
                      <a:pt x="219868" y="1006870"/>
                      <a:pt x="255191" y="945752"/>
                      <a:pt x="304800" y="888205"/>
                    </a:cubicBezTo>
                    <a:cubicBezTo>
                      <a:pt x="354409" y="830658"/>
                      <a:pt x="385762" y="752076"/>
                      <a:pt x="438149" y="704848"/>
                    </a:cubicBezTo>
                    <a:cubicBezTo>
                      <a:pt x="490536" y="657620"/>
                      <a:pt x="554831" y="583802"/>
                      <a:pt x="619125" y="604836"/>
                    </a:cubicBezTo>
                    <a:cubicBezTo>
                      <a:pt x="683419" y="625871"/>
                      <a:pt x="783432" y="736996"/>
                      <a:pt x="823912" y="831055"/>
                    </a:cubicBezTo>
                    <a:cubicBezTo>
                      <a:pt x="864392" y="925114"/>
                      <a:pt x="939799" y="1005680"/>
                      <a:pt x="1004887" y="1012030"/>
                    </a:cubicBezTo>
                    <a:cubicBezTo>
                      <a:pt x="1069975" y="1018380"/>
                      <a:pt x="1158478" y="971153"/>
                      <a:pt x="1214437" y="869156"/>
                    </a:cubicBezTo>
                    <a:cubicBezTo>
                      <a:pt x="1270396" y="767159"/>
                      <a:pt x="1305321" y="549670"/>
                      <a:pt x="1340643" y="400049"/>
                    </a:cubicBezTo>
                    <a:cubicBezTo>
                      <a:pt x="1375965" y="250428"/>
                      <a:pt x="1466849" y="0"/>
                      <a:pt x="1597818" y="0"/>
                    </a:cubicBezTo>
                    <a:cubicBezTo>
                      <a:pt x="1728787" y="0"/>
                      <a:pt x="1805382" y="241298"/>
                      <a:pt x="1869280" y="371473"/>
                    </a:cubicBezTo>
                    <a:cubicBezTo>
                      <a:pt x="1933178" y="501648"/>
                      <a:pt x="1972070" y="649286"/>
                      <a:pt x="2024061" y="752474"/>
                    </a:cubicBezTo>
                    <a:cubicBezTo>
                      <a:pt x="2076052" y="855662"/>
                      <a:pt x="2109391" y="931465"/>
                      <a:pt x="2181225" y="990599"/>
                    </a:cubicBezTo>
                    <a:cubicBezTo>
                      <a:pt x="2253059" y="1049733"/>
                      <a:pt x="2356643" y="1094579"/>
                      <a:pt x="2455068" y="1107280"/>
                    </a:cubicBezTo>
                    <a:lnTo>
                      <a:pt x="0" y="1104899"/>
                    </a:lnTo>
                    <a:close/>
                  </a:path>
                </a:pathLst>
              </a:custGeom>
              <a:solidFill>
                <a:srgbClr val="00B0F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4" name="直線矢印コネクタ 83"/>
              <p:cNvCxnSpPr/>
              <p:nvPr/>
            </p:nvCxnSpPr>
            <p:spPr>
              <a:xfrm>
                <a:off x="3593306" y="4043363"/>
                <a:ext cx="280273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588544" y="2809875"/>
                <a:ext cx="0" cy="123110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72" name="直線矢印コネクタ 71"/>
            <p:cNvCxnSpPr/>
            <p:nvPr/>
          </p:nvCxnSpPr>
          <p:spPr>
            <a:xfrm flipV="1">
              <a:off x="1788542" y="2715260"/>
              <a:ext cx="0" cy="1149483"/>
            </a:xfrm>
            <a:prstGeom prst="straightConnector1">
              <a:avLst/>
            </a:prstGeom>
            <a:ln w="63500">
              <a:solidFill>
                <a:srgbClr val="FF0000"/>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正方形/長方形 72"/>
                <p:cNvSpPr/>
                <p:nvPr/>
              </p:nvSpPr>
              <p:spPr>
                <a:xfrm>
                  <a:off x="908039" y="3813944"/>
                  <a:ext cx="5591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a:rPr>
                              <m:t>𝑚</m:t>
                            </m:r>
                          </m:e>
                          <m:sub>
                            <m:r>
                              <a:rPr lang="en-US" altLang="ja-JP" i="1">
                                <a:solidFill>
                                  <a:srgbClr val="0000FF"/>
                                </a:solidFill>
                                <a:latin typeface="Cambria Math"/>
                              </a:rPr>
                              <m:t>1</m:t>
                            </m:r>
                          </m:sub>
                        </m:sSub>
                      </m:oMath>
                    </m:oMathPara>
                  </a14:m>
                  <a:endPar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6" name="正方形/長方形 75"/>
                <p:cNvSpPr>
                  <a:spLocks noRot="1" noChangeAspect="1" noMove="1" noResize="1" noEditPoints="1" noAdjustHandles="1" noChangeArrowheads="1" noChangeShapeType="1" noTextEdit="1"/>
                </p:cNvSpPr>
                <p:nvPr/>
              </p:nvSpPr>
              <p:spPr>
                <a:xfrm>
                  <a:off x="908039" y="3813944"/>
                  <a:ext cx="533544" cy="369332"/>
                </a:xfrm>
                <a:prstGeom prst="rect">
                  <a:avLst/>
                </a:prstGeom>
                <a:blipFill rotWithShape="1">
                  <a:blip r:embed="rId1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正方形/長方形 73"/>
                <p:cNvSpPr/>
                <p:nvPr/>
              </p:nvSpPr>
              <p:spPr>
                <a:xfrm>
                  <a:off x="1856978" y="3813940"/>
                  <a:ext cx="5645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a:rPr>
                              <m:t>𝑚</m:t>
                            </m:r>
                          </m:e>
                          <m:sub>
                            <m:r>
                              <a:rPr lang="en-US" altLang="ja-JP" i="1">
                                <a:solidFill>
                                  <a:srgbClr val="0000FF"/>
                                </a:solidFill>
                                <a:latin typeface="Cambria Math"/>
                              </a:rPr>
                              <m:t>2</m:t>
                            </m:r>
                          </m:sub>
                        </m:sSub>
                      </m:oMath>
                    </m:oMathPara>
                  </a14:m>
                  <a:endPar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7" name="正方形/長方形 76"/>
                <p:cNvSpPr>
                  <a:spLocks noRot="1" noChangeAspect="1" noMove="1" noResize="1" noEditPoints="1" noAdjustHandles="1" noChangeArrowheads="1" noChangeShapeType="1" noTextEdit="1"/>
                </p:cNvSpPr>
                <p:nvPr/>
              </p:nvSpPr>
              <p:spPr>
                <a:xfrm>
                  <a:off x="1856978" y="3813940"/>
                  <a:ext cx="538865" cy="369332"/>
                </a:xfrm>
                <a:prstGeom prst="rect">
                  <a:avLst/>
                </a:prstGeom>
                <a:blipFill rotWithShape="1">
                  <a:blip r:embed="rId19"/>
                  <a:stretch>
                    <a:fillRect/>
                  </a:stretch>
                </a:blipFill>
              </p:spPr>
              <p:txBody>
                <a:bodyPr/>
                <a:lstStyle/>
                <a:p>
                  <a:r>
                    <a:rPr lang="ja-JP" altLang="en-US">
                      <a:noFill/>
                    </a:rPr>
                    <a:t> </a:t>
                  </a:r>
                </a:p>
              </p:txBody>
            </p:sp>
          </mc:Fallback>
        </mc:AlternateContent>
        <p:cxnSp>
          <p:nvCxnSpPr>
            <p:cNvPr id="75" name="直線矢印コネクタ 74"/>
            <p:cNvCxnSpPr/>
            <p:nvPr/>
          </p:nvCxnSpPr>
          <p:spPr>
            <a:xfrm flipV="1">
              <a:off x="2029774" y="2956560"/>
              <a:ext cx="0" cy="968377"/>
            </a:xfrm>
            <a:prstGeom prst="straightConnector1">
              <a:avLst/>
            </a:prstGeom>
            <a:ln w="19050">
              <a:solidFill>
                <a:srgbClr val="0000FF"/>
              </a:solidFill>
              <a:tailEnd type="non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V="1">
              <a:off x="1153792" y="3367078"/>
              <a:ext cx="0" cy="561985"/>
            </a:xfrm>
            <a:prstGeom prst="straightConnector1">
              <a:avLst/>
            </a:prstGeom>
            <a:ln w="19050">
              <a:solidFill>
                <a:srgbClr val="0000FF"/>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正方形/長方形 76"/>
                <p:cNvSpPr/>
                <p:nvPr/>
              </p:nvSpPr>
              <p:spPr>
                <a:xfrm>
                  <a:off x="1119654" y="3259410"/>
                  <a:ext cx="482504" cy="3414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srgbClr val="FF0000"/>
                                </a:solidFill>
                                <a:latin typeface="Cambria Math" panose="02040503050406030204" pitchFamily="18" charset="0"/>
                              </a:rPr>
                            </m:ctrlPr>
                          </m:sSubSupPr>
                          <m:e>
                            <m:r>
                              <a:rPr lang="ja-JP" altLang="en-US" sz="1600" i="1">
                                <a:solidFill>
                                  <a:srgbClr val="FF0000"/>
                                </a:solidFill>
                                <a:latin typeface="Cambria Math"/>
                              </a:rPr>
                              <m:t>𝜎</m:t>
                            </m:r>
                          </m:e>
                          <m:sub>
                            <m:r>
                              <a:rPr lang="en-US" altLang="ja-JP" sz="1600" i="1">
                                <a:solidFill>
                                  <a:srgbClr val="FF0000"/>
                                </a:solidFill>
                                <a:latin typeface="Cambria Math"/>
                              </a:rPr>
                              <m:t>1</m:t>
                            </m:r>
                          </m:sub>
                          <m:sup>
                            <m:r>
                              <a:rPr lang="en-US" altLang="ja-JP" sz="1600" i="1">
                                <a:solidFill>
                                  <a:srgbClr val="FF0000"/>
                                </a:solidFill>
                                <a:latin typeface="Cambria Math"/>
                              </a:rPr>
                              <m:t>2</m:t>
                            </m:r>
                          </m:sup>
                        </m:sSubSup>
                      </m:oMath>
                    </m:oMathPara>
                  </a14:m>
                  <a:endPar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0" name="正方形/長方形 79"/>
                <p:cNvSpPr>
                  <a:spLocks noRot="1" noChangeAspect="1" noMove="1" noResize="1" noEditPoints="1" noAdjustHandles="1" noChangeArrowheads="1" noChangeShapeType="1" noTextEdit="1"/>
                </p:cNvSpPr>
                <p:nvPr/>
              </p:nvSpPr>
              <p:spPr>
                <a:xfrm>
                  <a:off x="1119654" y="3259410"/>
                  <a:ext cx="482504" cy="341440"/>
                </a:xfrm>
                <a:prstGeom prst="rect">
                  <a:avLst/>
                </a:prstGeom>
                <a:blipFill rotWithShape="0">
                  <a:blip r:embed="rId2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正方形/長方形 77"/>
                <p:cNvSpPr/>
                <p:nvPr/>
              </p:nvSpPr>
              <p:spPr>
                <a:xfrm>
                  <a:off x="2202044" y="3249094"/>
                  <a:ext cx="482504" cy="341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srgbClr val="FF0000"/>
                                </a:solidFill>
                                <a:latin typeface="Cambria Math" panose="02040503050406030204" pitchFamily="18" charset="0"/>
                              </a:rPr>
                            </m:ctrlPr>
                          </m:sSubSupPr>
                          <m:e>
                            <m:r>
                              <a:rPr lang="ja-JP" altLang="en-US" sz="1600" i="1">
                                <a:solidFill>
                                  <a:srgbClr val="FF0000"/>
                                </a:solidFill>
                                <a:latin typeface="Cambria Math"/>
                              </a:rPr>
                              <m:t>𝜎</m:t>
                            </m:r>
                          </m:e>
                          <m:sub>
                            <m:r>
                              <a:rPr lang="en-US" altLang="ja-JP" sz="1600" i="1">
                                <a:solidFill>
                                  <a:srgbClr val="FF0000"/>
                                </a:solidFill>
                                <a:latin typeface="Cambria Math"/>
                              </a:rPr>
                              <m:t>2</m:t>
                            </m:r>
                          </m:sub>
                          <m:sup>
                            <m:r>
                              <a:rPr lang="en-US" altLang="ja-JP" sz="1600" i="1">
                                <a:solidFill>
                                  <a:srgbClr val="FF0000"/>
                                </a:solidFill>
                                <a:latin typeface="Cambria Math" panose="02040503050406030204" pitchFamily="18" charset="0"/>
                              </a:rPr>
                              <m:t>2</m:t>
                            </m:r>
                          </m:sup>
                        </m:sSubSup>
                      </m:oMath>
                    </m:oMathPara>
                  </a14:m>
                  <a:endPar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1" name="正方形/長方形 80"/>
                <p:cNvSpPr>
                  <a:spLocks noRot="1" noChangeAspect="1" noMove="1" noResize="1" noEditPoints="1" noAdjustHandles="1" noChangeArrowheads="1" noChangeShapeType="1" noTextEdit="1"/>
                </p:cNvSpPr>
                <p:nvPr/>
              </p:nvSpPr>
              <p:spPr>
                <a:xfrm>
                  <a:off x="2202044" y="3249094"/>
                  <a:ext cx="482504" cy="341888"/>
                </a:xfrm>
                <a:prstGeom prst="rect">
                  <a:avLst/>
                </a:prstGeom>
                <a:blipFill rotWithShape="0">
                  <a:blip r:embed="rId21"/>
                  <a:stretch>
                    <a:fillRect/>
                  </a:stretch>
                </a:blipFill>
              </p:spPr>
              <p:txBody>
                <a:bodyPr/>
                <a:lstStyle/>
                <a:p>
                  <a:r>
                    <a:rPr lang="ja-JP" altLang="en-US">
                      <a:noFill/>
                    </a:rPr>
                    <a:t> </a:t>
                  </a:r>
                </a:p>
              </p:txBody>
            </p:sp>
          </mc:Fallback>
        </mc:AlternateContent>
        <p:cxnSp>
          <p:nvCxnSpPr>
            <p:cNvPr id="79" name="直線矢印コネクタ 78"/>
            <p:cNvCxnSpPr/>
            <p:nvPr/>
          </p:nvCxnSpPr>
          <p:spPr>
            <a:xfrm>
              <a:off x="698504" y="3579019"/>
              <a:ext cx="913761" cy="0"/>
            </a:xfrm>
            <a:prstGeom prst="straightConnector1">
              <a:avLst/>
            </a:prstGeom>
            <a:ln w="1905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1398507" y="2399480"/>
              <a:ext cx="673582"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閾値</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2" name="直線矢印コネクタ 81"/>
            <p:cNvCxnSpPr/>
            <p:nvPr/>
          </p:nvCxnSpPr>
          <p:spPr>
            <a:xfrm>
              <a:off x="1732915" y="3575050"/>
              <a:ext cx="615950" cy="0"/>
            </a:xfrm>
            <a:prstGeom prst="straightConnector1">
              <a:avLst/>
            </a:prstGeom>
            <a:ln w="19050">
              <a:solidFill>
                <a:srgbClr val="FF0000"/>
              </a:solidFill>
              <a:headEnd type="stealth" w="lg" len="med"/>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7721441" y="2719521"/>
            <a:ext cx="2807494" cy="1783795"/>
            <a:chOff x="240506" y="2399480"/>
            <a:chExt cx="2807494" cy="1783795"/>
          </a:xfrm>
        </p:grpSpPr>
        <p:grpSp>
          <p:nvGrpSpPr>
            <p:cNvPr id="87" name="グループ化 86"/>
            <p:cNvGrpSpPr/>
            <p:nvPr/>
          </p:nvGrpSpPr>
          <p:grpSpPr>
            <a:xfrm>
              <a:off x="240506" y="2633664"/>
              <a:ext cx="2807494" cy="1233488"/>
              <a:chOff x="3588544" y="2809875"/>
              <a:chExt cx="2807494" cy="1233488"/>
            </a:xfrm>
          </p:grpSpPr>
          <p:sp>
            <p:nvSpPr>
              <p:cNvPr id="98" name="フリーフォーム 97"/>
              <p:cNvSpPr/>
              <p:nvPr/>
            </p:nvSpPr>
            <p:spPr>
              <a:xfrm>
                <a:off x="3605213" y="2931320"/>
                <a:ext cx="2455068" cy="1107280"/>
              </a:xfrm>
              <a:custGeom>
                <a:avLst/>
                <a:gdLst>
                  <a:gd name="connsiteX0" fmla="*/ 0 w 2455068"/>
                  <a:gd name="connsiteY0" fmla="*/ 1121327 h 1138576"/>
                  <a:gd name="connsiteX1" fmla="*/ 142875 w 2455068"/>
                  <a:gd name="connsiteY1" fmla="*/ 1116564 h 1138576"/>
                  <a:gd name="connsiteX2" fmla="*/ 304800 w 2455068"/>
                  <a:gd name="connsiteY2" fmla="*/ 904633 h 1138576"/>
                  <a:gd name="connsiteX3" fmla="*/ 392906 w 2455068"/>
                  <a:gd name="connsiteY3" fmla="*/ 723658 h 1138576"/>
                  <a:gd name="connsiteX4" fmla="*/ 619125 w 2455068"/>
                  <a:gd name="connsiteY4" fmla="*/ 621264 h 1138576"/>
                  <a:gd name="connsiteX5" fmla="*/ 850106 w 2455068"/>
                  <a:gd name="connsiteY5" fmla="*/ 828433 h 1138576"/>
                  <a:gd name="connsiteX6" fmla="*/ 1004887 w 2455068"/>
                  <a:gd name="connsiteY6" fmla="*/ 1028458 h 1138576"/>
                  <a:gd name="connsiteX7" fmla="*/ 1221581 w 2455068"/>
                  <a:gd name="connsiteY7" fmla="*/ 968927 h 1138576"/>
                  <a:gd name="connsiteX8" fmla="*/ 1362075 w 2455068"/>
                  <a:gd name="connsiteY8" fmla="*/ 428383 h 1138576"/>
                  <a:gd name="connsiteX9" fmla="*/ 1566862 w 2455068"/>
                  <a:gd name="connsiteY9" fmla="*/ 25952 h 1138576"/>
                  <a:gd name="connsiteX10" fmla="*/ 1738312 w 2455068"/>
                  <a:gd name="connsiteY10" fmla="*/ 102152 h 1138576"/>
                  <a:gd name="connsiteX11" fmla="*/ 1931193 w 2455068"/>
                  <a:gd name="connsiteY11" fmla="*/ 606977 h 1138576"/>
                  <a:gd name="connsiteX12" fmla="*/ 2181225 w 2455068"/>
                  <a:gd name="connsiteY12" fmla="*/ 1007027 h 1138576"/>
                  <a:gd name="connsiteX13" fmla="*/ 2455068 w 2455068"/>
                  <a:gd name="connsiteY13" fmla="*/ 1123708 h 1138576"/>
                  <a:gd name="connsiteX14" fmla="*/ 0 w 2455068"/>
                  <a:gd name="connsiteY14" fmla="*/ 1121327 h 1138576"/>
                  <a:gd name="connsiteX0" fmla="*/ 0 w 2455068"/>
                  <a:gd name="connsiteY0" fmla="*/ 1121327 h 1125223"/>
                  <a:gd name="connsiteX1" fmla="*/ 140493 w 2455068"/>
                  <a:gd name="connsiteY1" fmla="*/ 1066557 h 1125223"/>
                  <a:gd name="connsiteX2" fmla="*/ 304800 w 2455068"/>
                  <a:gd name="connsiteY2" fmla="*/ 904633 h 1125223"/>
                  <a:gd name="connsiteX3" fmla="*/ 392906 w 2455068"/>
                  <a:gd name="connsiteY3" fmla="*/ 723658 h 1125223"/>
                  <a:gd name="connsiteX4" fmla="*/ 619125 w 2455068"/>
                  <a:gd name="connsiteY4" fmla="*/ 621264 h 1125223"/>
                  <a:gd name="connsiteX5" fmla="*/ 850106 w 2455068"/>
                  <a:gd name="connsiteY5" fmla="*/ 828433 h 1125223"/>
                  <a:gd name="connsiteX6" fmla="*/ 1004887 w 2455068"/>
                  <a:gd name="connsiteY6" fmla="*/ 1028458 h 1125223"/>
                  <a:gd name="connsiteX7" fmla="*/ 1221581 w 2455068"/>
                  <a:gd name="connsiteY7" fmla="*/ 968927 h 1125223"/>
                  <a:gd name="connsiteX8" fmla="*/ 1362075 w 2455068"/>
                  <a:gd name="connsiteY8" fmla="*/ 428383 h 1125223"/>
                  <a:gd name="connsiteX9" fmla="*/ 1566862 w 2455068"/>
                  <a:gd name="connsiteY9" fmla="*/ 25952 h 1125223"/>
                  <a:gd name="connsiteX10" fmla="*/ 1738312 w 2455068"/>
                  <a:gd name="connsiteY10" fmla="*/ 102152 h 1125223"/>
                  <a:gd name="connsiteX11" fmla="*/ 1931193 w 2455068"/>
                  <a:gd name="connsiteY11" fmla="*/ 606977 h 1125223"/>
                  <a:gd name="connsiteX12" fmla="*/ 2181225 w 2455068"/>
                  <a:gd name="connsiteY12" fmla="*/ 1007027 h 1125223"/>
                  <a:gd name="connsiteX13" fmla="*/ 2455068 w 2455068"/>
                  <a:gd name="connsiteY13" fmla="*/ 1123708 h 1125223"/>
                  <a:gd name="connsiteX14" fmla="*/ 0 w 2455068"/>
                  <a:gd name="connsiteY14" fmla="*/ 1121327 h 1125223"/>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392906 w 2455068"/>
                  <a:gd name="connsiteY3" fmla="*/ 723658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50106 w 2455068"/>
                  <a:gd name="connsiteY5" fmla="*/ 82843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21581 w 2455068"/>
                  <a:gd name="connsiteY7" fmla="*/ 968927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21327 h 1123708"/>
                  <a:gd name="connsiteX1" fmla="*/ 140493 w 2455068"/>
                  <a:gd name="connsiteY1" fmla="*/ 1066557 h 1123708"/>
                  <a:gd name="connsiteX2" fmla="*/ 304800 w 2455068"/>
                  <a:gd name="connsiteY2" fmla="*/ 904633 h 1123708"/>
                  <a:gd name="connsiteX3" fmla="*/ 438149 w 2455068"/>
                  <a:gd name="connsiteY3" fmla="*/ 721276 h 1123708"/>
                  <a:gd name="connsiteX4" fmla="*/ 619125 w 2455068"/>
                  <a:gd name="connsiteY4" fmla="*/ 621264 h 1123708"/>
                  <a:gd name="connsiteX5" fmla="*/ 823912 w 2455068"/>
                  <a:gd name="connsiteY5" fmla="*/ 847483 h 1123708"/>
                  <a:gd name="connsiteX6" fmla="*/ 1004887 w 2455068"/>
                  <a:gd name="connsiteY6" fmla="*/ 1028458 h 1123708"/>
                  <a:gd name="connsiteX7" fmla="*/ 1214437 w 2455068"/>
                  <a:gd name="connsiteY7" fmla="*/ 885584 h 1123708"/>
                  <a:gd name="connsiteX8" fmla="*/ 1362075 w 2455068"/>
                  <a:gd name="connsiteY8" fmla="*/ 428383 h 1123708"/>
                  <a:gd name="connsiteX9" fmla="*/ 1566862 w 2455068"/>
                  <a:gd name="connsiteY9" fmla="*/ 25952 h 1123708"/>
                  <a:gd name="connsiteX10" fmla="*/ 1738312 w 2455068"/>
                  <a:gd name="connsiteY10" fmla="*/ 102152 h 1123708"/>
                  <a:gd name="connsiteX11" fmla="*/ 1931193 w 2455068"/>
                  <a:gd name="connsiteY11" fmla="*/ 606977 h 1123708"/>
                  <a:gd name="connsiteX12" fmla="*/ 2181225 w 2455068"/>
                  <a:gd name="connsiteY12" fmla="*/ 1007027 h 1123708"/>
                  <a:gd name="connsiteX13" fmla="*/ 2455068 w 2455068"/>
                  <a:gd name="connsiteY13" fmla="*/ 1123708 h 1123708"/>
                  <a:gd name="connsiteX14" fmla="*/ 0 w 2455068"/>
                  <a:gd name="connsiteY14" fmla="*/ 1121327 h 1123708"/>
                  <a:gd name="connsiteX0" fmla="*/ 0 w 2455068"/>
                  <a:gd name="connsiteY0" fmla="*/ 1119918 h 1122299"/>
                  <a:gd name="connsiteX1" fmla="*/ 140493 w 2455068"/>
                  <a:gd name="connsiteY1" fmla="*/ 1065148 h 1122299"/>
                  <a:gd name="connsiteX2" fmla="*/ 304800 w 2455068"/>
                  <a:gd name="connsiteY2" fmla="*/ 903224 h 1122299"/>
                  <a:gd name="connsiteX3" fmla="*/ 438149 w 2455068"/>
                  <a:gd name="connsiteY3" fmla="*/ 719867 h 1122299"/>
                  <a:gd name="connsiteX4" fmla="*/ 619125 w 2455068"/>
                  <a:gd name="connsiteY4" fmla="*/ 619855 h 1122299"/>
                  <a:gd name="connsiteX5" fmla="*/ 823912 w 2455068"/>
                  <a:gd name="connsiteY5" fmla="*/ 846074 h 1122299"/>
                  <a:gd name="connsiteX6" fmla="*/ 1004887 w 2455068"/>
                  <a:gd name="connsiteY6" fmla="*/ 1027049 h 1122299"/>
                  <a:gd name="connsiteX7" fmla="*/ 1214437 w 2455068"/>
                  <a:gd name="connsiteY7" fmla="*/ 884175 h 1122299"/>
                  <a:gd name="connsiteX8" fmla="*/ 1354931 w 2455068"/>
                  <a:gd name="connsiteY8" fmla="*/ 407924 h 1122299"/>
                  <a:gd name="connsiteX9" fmla="*/ 1566862 w 2455068"/>
                  <a:gd name="connsiteY9" fmla="*/ 24543 h 1122299"/>
                  <a:gd name="connsiteX10" fmla="*/ 1738312 w 2455068"/>
                  <a:gd name="connsiteY10" fmla="*/ 100743 h 1122299"/>
                  <a:gd name="connsiteX11" fmla="*/ 1931193 w 2455068"/>
                  <a:gd name="connsiteY11" fmla="*/ 605568 h 1122299"/>
                  <a:gd name="connsiteX12" fmla="*/ 2181225 w 2455068"/>
                  <a:gd name="connsiteY12" fmla="*/ 1005618 h 1122299"/>
                  <a:gd name="connsiteX13" fmla="*/ 2455068 w 2455068"/>
                  <a:gd name="connsiteY13" fmla="*/ 1122299 h 1122299"/>
                  <a:gd name="connsiteX14" fmla="*/ 0 w 2455068"/>
                  <a:gd name="connsiteY14" fmla="*/ 1119918 h 1122299"/>
                  <a:gd name="connsiteX0" fmla="*/ 0 w 2455068"/>
                  <a:gd name="connsiteY0" fmla="*/ 1105438 h 1107819"/>
                  <a:gd name="connsiteX1" fmla="*/ 140493 w 2455068"/>
                  <a:gd name="connsiteY1" fmla="*/ 1050668 h 1107819"/>
                  <a:gd name="connsiteX2" fmla="*/ 304800 w 2455068"/>
                  <a:gd name="connsiteY2" fmla="*/ 888744 h 1107819"/>
                  <a:gd name="connsiteX3" fmla="*/ 438149 w 2455068"/>
                  <a:gd name="connsiteY3" fmla="*/ 705387 h 1107819"/>
                  <a:gd name="connsiteX4" fmla="*/ 619125 w 2455068"/>
                  <a:gd name="connsiteY4" fmla="*/ 605375 h 1107819"/>
                  <a:gd name="connsiteX5" fmla="*/ 823912 w 2455068"/>
                  <a:gd name="connsiteY5" fmla="*/ 831594 h 1107819"/>
                  <a:gd name="connsiteX6" fmla="*/ 1004887 w 2455068"/>
                  <a:gd name="connsiteY6" fmla="*/ 1012569 h 1107819"/>
                  <a:gd name="connsiteX7" fmla="*/ 1214437 w 2455068"/>
                  <a:gd name="connsiteY7" fmla="*/ 869695 h 1107819"/>
                  <a:gd name="connsiteX8" fmla="*/ 1354931 w 2455068"/>
                  <a:gd name="connsiteY8" fmla="*/ 393444 h 1107819"/>
                  <a:gd name="connsiteX9" fmla="*/ 1526381 w 2455068"/>
                  <a:gd name="connsiteY9" fmla="*/ 29113 h 1107819"/>
                  <a:gd name="connsiteX10" fmla="*/ 1738312 w 2455068"/>
                  <a:gd name="connsiteY10" fmla="*/ 86263 h 1107819"/>
                  <a:gd name="connsiteX11" fmla="*/ 1931193 w 2455068"/>
                  <a:gd name="connsiteY11" fmla="*/ 591088 h 1107819"/>
                  <a:gd name="connsiteX12" fmla="*/ 2181225 w 2455068"/>
                  <a:gd name="connsiteY12" fmla="*/ 991138 h 1107819"/>
                  <a:gd name="connsiteX13" fmla="*/ 2455068 w 2455068"/>
                  <a:gd name="connsiteY13" fmla="*/ 1107819 h 1107819"/>
                  <a:gd name="connsiteX14" fmla="*/ 0 w 2455068"/>
                  <a:gd name="connsiteY14" fmla="*/ 1105438 h 1107819"/>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110385 h 1112766"/>
                  <a:gd name="connsiteX1" fmla="*/ 140493 w 2455068"/>
                  <a:gd name="connsiteY1" fmla="*/ 1055615 h 1112766"/>
                  <a:gd name="connsiteX2" fmla="*/ 304800 w 2455068"/>
                  <a:gd name="connsiteY2" fmla="*/ 893691 h 1112766"/>
                  <a:gd name="connsiteX3" fmla="*/ 438149 w 2455068"/>
                  <a:gd name="connsiteY3" fmla="*/ 710334 h 1112766"/>
                  <a:gd name="connsiteX4" fmla="*/ 619125 w 2455068"/>
                  <a:gd name="connsiteY4" fmla="*/ 610322 h 1112766"/>
                  <a:gd name="connsiteX5" fmla="*/ 823912 w 2455068"/>
                  <a:gd name="connsiteY5" fmla="*/ 836541 h 1112766"/>
                  <a:gd name="connsiteX6" fmla="*/ 1004887 w 2455068"/>
                  <a:gd name="connsiteY6" fmla="*/ 1017516 h 1112766"/>
                  <a:gd name="connsiteX7" fmla="*/ 1214437 w 2455068"/>
                  <a:gd name="connsiteY7" fmla="*/ 874642 h 1112766"/>
                  <a:gd name="connsiteX8" fmla="*/ 1354931 w 2455068"/>
                  <a:gd name="connsiteY8" fmla="*/ 398391 h 1112766"/>
                  <a:gd name="connsiteX9" fmla="*/ 1526381 w 2455068"/>
                  <a:gd name="connsiteY9" fmla="*/ 34060 h 1112766"/>
                  <a:gd name="connsiteX10" fmla="*/ 1762124 w 2455068"/>
                  <a:gd name="connsiteY10" fmla="*/ 79303 h 1112766"/>
                  <a:gd name="connsiteX11" fmla="*/ 1931193 w 2455068"/>
                  <a:gd name="connsiteY11" fmla="*/ 596035 h 1112766"/>
                  <a:gd name="connsiteX12" fmla="*/ 2181225 w 2455068"/>
                  <a:gd name="connsiteY12" fmla="*/ 996085 h 1112766"/>
                  <a:gd name="connsiteX13" fmla="*/ 2455068 w 2455068"/>
                  <a:gd name="connsiteY13" fmla="*/ 1112766 h 1112766"/>
                  <a:gd name="connsiteX14" fmla="*/ 0 w 2455068"/>
                  <a:gd name="connsiteY14" fmla="*/ 1110385 h 1112766"/>
                  <a:gd name="connsiteX0" fmla="*/ 0 w 2455068"/>
                  <a:gd name="connsiteY0" fmla="*/ 1073672 h 1076053"/>
                  <a:gd name="connsiteX1" fmla="*/ 140493 w 2455068"/>
                  <a:gd name="connsiteY1" fmla="*/ 1018902 h 1076053"/>
                  <a:gd name="connsiteX2" fmla="*/ 304800 w 2455068"/>
                  <a:gd name="connsiteY2" fmla="*/ 856978 h 1076053"/>
                  <a:gd name="connsiteX3" fmla="*/ 438149 w 2455068"/>
                  <a:gd name="connsiteY3" fmla="*/ 673621 h 1076053"/>
                  <a:gd name="connsiteX4" fmla="*/ 619125 w 2455068"/>
                  <a:gd name="connsiteY4" fmla="*/ 573609 h 1076053"/>
                  <a:gd name="connsiteX5" fmla="*/ 823912 w 2455068"/>
                  <a:gd name="connsiteY5" fmla="*/ 799828 h 1076053"/>
                  <a:gd name="connsiteX6" fmla="*/ 1004887 w 2455068"/>
                  <a:gd name="connsiteY6" fmla="*/ 980803 h 1076053"/>
                  <a:gd name="connsiteX7" fmla="*/ 1214437 w 2455068"/>
                  <a:gd name="connsiteY7" fmla="*/ 837929 h 1076053"/>
                  <a:gd name="connsiteX8" fmla="*/ 1354931 w 2455068"/>
                  <a:gd name="connsiteY8" fmla="*/ 361678 h 1076053"/>
                  <a:gd name="connsiteX9" fmla="*/ 1478756 w 2455068"/>
                  <a:gd name="connsiteY9" fmla="*/ 66404 h 1076053"/>
                  <a:gd name="connsiteX10" fmla="*/ 1762124 w 2455068"/>
                  <a:gd name="connsiteY10" fmla="*/ 42590 h 1076053"/>
                  <a:gd name="connsiteX11" fmla="*/ 1931193 w 2455068"/>
                  <a:gd name="connsiteY11" fmla="*/ 559322 h 1076053"/>
                  <a:gd name="connsiteX12" fmla="*/ 2181225 w 2455068"/>
                  <a:gd name="connsiteY12" fmla="*/ 959372 h 1076053"/>
                  <a:gd name="connsiteX13" fmla="*/ 2455068 w 2455068"/>
                  <a:gd name="connsiteY13" fmla="*/ 1076053 h 1076053"/>
                  <a:gd name="connsiteX14" fmla="*/ 0 w 2455068"/>
                  <a:gd name="connsiteY14" fmla="*/ 1073672 h 1076053"/>
                  <a:gd name="connsiteX0" fmla="*/ 0 w 2455068"/>
                  <a:gd name="connsiteY0" fmla="*/ 1131269 h 1133650"/>
                  <a:gd name="connsiteX1" fmla="*/ 140493 w 2455068"/>
                  <a:gd name="connsiteY1" fmla="*/ 1076499 h 1133650"/>
                  <a:gd name="connsiteX2" fmla="*/ 304800 w 2455068"/>
                  <a:gd name="connsiteY2" fmla="*/ 914575 h 1133650"/>
                  <a:gd name="connsiteX3" fmla="*/ 438149 w 2455068"/>
                  <a:gd name="connsiteY3" fmla="*/ 731218 h 1133650"/>
                  <a:gd name="connsiteX4" fmla="*/ 619125 w 2455068"/>
                  <a:gd name="connsiteY4" fmla="*/ 631206 h 1133650"/>
                  <a:gd name="connsiteX5" fmla="*/ 823912 w 2455068"/>
                  <a:gd name="connsiteY5" fmla="*/ 857425 h 1133650"/>
                  <a:gd name="connsiteX6" fmla="*/ 1004887 w 2455068"/>
                  <a:gd name="connsiteY6" fmla="*/ 1038400 h 1133650"/>
                  <a:gd name="connsiteX7" fmla="*/ 1214437 w 2455068"/>
                  <a:gd name="connsiteY7" fmla="*/ 895526 h 1133650"/>
                  <a:gd name="connsiteX8" fmla="*/ 1354931 w 2455068"/>
                  <a:gd name="connsiteY8" fmla="*/ 419275 h 1133650"/>
                  <a:gd name="connsiteX9" fmla="*/ 1597818 w 2455068"/>
                  <a:gd name="connsiteY9" fmla="*/ 26370 h 1133650"/>
                  <a:gd name="connsiteX10" fmla="*/ 1762124 w 2455068"/>
                  <a:gd name="connsiteY10" fmla="*/ 100187 h 1133650"/>
                  <a:gd name="connsiteX11" fmla="*/ 1931193 w 2455068"/>
                  <a:gd name="connsiteY11" fmla="*/ 616919 h 1133650"/>
                  <a:gd name="connsiteX12" fmla="*/ 2181225 w 2455068"/>
                  <a:gd name="connsiteY12" fmla="*/ 1016969 h 1133650"/>
                  <a:gd name="connsiteX13" fmla="*/ 2455068 w 2455068"/>
                  <a:gd name="connsiteY13" fmla="*/ 1133650 h 1133650"/>
                  <a:gd name="connsiteX14" fmla="*/ 0 w 2455068"/>
                  <a:gd name="connsiteY14" fmla="*/ 1131269 h 1133650"/>
                  <a:gd name="connsiteX0" fmla="*/ 0 w 2455068"/>
                  <a:gd name="connsiteY0" fmla="*/ 1107986 h 1110367"/>
                  <a:gd name="connsiteX1" fmla="*/ 140493 w 2455068"/>
                  <a:gd name="connsiteY1" fmla="*/ 1053216 h 1110367"/>
                  <a:gd name="connsiteX2" fmla="*/ 304800 w 2455068"/>
                  <a:gd name="connsiteY2" fmla="*/ 891292 h 1110367"/>
                  <a:gd name="connsiteX3" fmla="*/ 438149 w 2455068"/>
                  <a:gd name="connsiteY3" fmla="*/ 707935 h 1110367"/>
                  <a:gd name="connsiteX4" fmla="*/ 619125 w 2455068"/>
                  <a:gd name="connsiteY4" fmla="*/ 607923 h 1110367"/>
                  <a:gd name="connsiteX5" fmla="*/ 823912 w 2455068"/>
                  <a:gd name="connsiteY5" fmla="*/ 834142 h 1110367"/>
                  <a:gd name="connsiteX6" fmla="*/ 1004887 w 2455068"/>
                  <a:gd name="connsiteY6" fmla="*/ 1015117 h 1110367"/>
                  <a:gd name="connsiteX7" fmla="*/ 1214437 w 2455068"/>
                  <a:gd name="connsiteY7" fmla="*/ 872243 h 1110367"/>
                  <a:gd name="connsiteX8" fmla="*/ 1354931 w 2455068"/>
                  <a:gd name="connsiteY8" fmla="*/ 395992 h 1110367"/>
                  <a:gd name="connsiteX9" fmla="*/ 1597818 w 2455068"/>
                  <a:gd name="connsiteY9" fmla="*/ 3087 h 1110367"/>
                  <a:gd name="connsiteX10" fmla="*/ 1762124 w 2455068"/>
                  <a:gd name="connsiteY10" fmla="*/ 76904 h 1110367"/>
                  <a:gd name="connsiteX11" fmla="*/ 1931193 w 2455068"/>
                  <a:gd name="connsiteY11" fmla="*/ 593636 h 1110367"/>
                  <a:gd name="connsiteX12" fmla="*/ 2181225 w 2455068"/>
                  <a:gd name="connsiteY12" fmla="*/ 993686 h 1110367"/>
                  <a:gd name="connsiteX13" fmla="*/ 2455068 w 2455068"/>
                  <a:gd name="connsiteY13" fmla="*/ 1110367 h 1110367"/>
                  <a:gd name="connsiteX14" fmla="*/ 0 w 2455068"/>
                  <a:gd name="connsiteY14" fmla="*/ 1107986 h 1110367"/>
                  <a:gd name="connsiteX0" fmla="*/ 0 w 2455068"/>
                  <a:gd name="connsiteY0" fmla="*/ 1104934 h 1107315"/>
                  <a:gd name="connsiteX1" fmla="*/ 140493 w 2455068"/>
                  <a:gd name="connsiteY1" fmla="*/ 1050164 h 1107315"/>
                  <a:gd name="connsiteX2" fmla="*/ 304800 w 2455068"/>
                  <a:gd name="connsiteY2" fmla="*/ 888240 h 1107315"/>
                  <a:gd name="connsiteX3" fmla="*/ 438149 w 2455068"/>
                  <a:gd name="connsiteY3" fmla="*/ 704883 h 1107315"/>
                  <a:gd name="connsiteX4" fmla="*/ 619125 w 2455068"/>
                  <a:gd name="connsiteY4" fmla="*/ 604871 h 1107315"/>
                  <a:gd name="connsiteX5" fmla="*/ 823912 w 2455068"/>
                  <a:gd name="connsiteY5" fmla="*/ 831090 h 1107315"/>
                  <a:gd name="connsiteX6" fmla="*/ 1004887 w 2455068"/>
                  <a:gd name="connsiteY6" fmla="*/ 1012065 h 1107315"/>
                  <a:gd name="connsiteX7" fmla="*/ 1214437 w 2455068"/>
                  <a:gd name="connsiteY7" fmla="*/ 869191 h 1107315"/>
                  <a:gd name="connsiteX8" fmla="*/ 1354931 w 2455068"/>
                  <a:gd name="connsiteY8" fmla="*/ 392940 h 1107315"/>
                  <a:gd name="connsiteX9" fmla="*/ 1597818 w 2455068"/>
                  <a:gd name="connsiteY9" fmla="*/ 35 h 1107315"/>
                  <a:gd name="connsiteX10" fmla="*/ 1869280 w 2455068"/>
                  <a:gd name="connsiteY10" fmla="*/ 371508 h 1107315"/>
                  <a:gd name="connsiteX11" fmla="*/ 1931193 w 2455068"/>
                  <a:gd name="connsiteY11" fmla="*/ 590584 h 1107315"/>
                  <a:gd name="connsiteX12" fmla="*/ 2181225 w 2455068"/>
                  <a:gd name="connsiteY12" fmla="*/ 990634 h 1107315"/>
                  <a:gd name="connsiteX13" fmla="*/ 2455068 w 2455068"/>
                  <a:gd name="connsiteY13" fmla="*/ 1107315 h 1107315"/>
                  <a:gd name="connsiteX14" fmla="*/ 0 w 2455068"/>
                  <a:gd name="connsiteY14" fmla="*/ 1104934 h 1107315"/>
                  <a:gd name="connsiteX0" fmla="*/ 0 w 2455068"/>
                  <a:gd name="connsiteY0" fmla="*/ 1104992 h 1107373"/>
                  <a:gd name="connsiteX1" fmla="*/ 140493 w 2455068"/>
                  <a:gd name="connsiteY1" fmla="*/ 1050222 h 1107373"/>
                  <a:gd name="connsiteX2" fmla="*/ 304800 w 2455068"/>
                  <a:gd name="connsiteY2" fmla="*/ 888298 h 1107373"/>
                  <a:gd name="connsiteX3" fmla="*/ 438149 w 2455068"/>
                  <a:gd name="connsiteY3" fmla="*/ 704941 h 1107373"/>
                  <a:gd name="connsiteX4" fmla="*/ 619125 w 2455068"/>
                  <a:gd name="connsiteY4" fmla="*/ 604929 h 1107373"/>
                  <a:gd name="connsiteX5" fmla="*/ 823912 w 2455068"/>
                  <a:gd name="connsiteY5" fmla="*/ 831148 h 1107373"/>
                  <a:gd name="connsiteX6" fmla="*/ 1004887 w 2455068"/>
                  <a:gd name="connsiteY6" fmla="*/ 1012123 h 1107373"/>
                  <a:gd name="connsiteX7" fmla="*/ 1214437 w 2455068"/>
                  <a:gd name="connsiteY7" fmla="*/ 869249 h 1107373"/>
                  <a:gd name="connsiteX8" fmla="*/ 1354931 w 2455068"/>
                  <a:gd name="connsiteY8" fmla="*/ 392998 h 1107373"/>
                  <a:gd name="connsiteX9" fmla="*/ 1597818 w 2455068"/>
                  <a:gd name="connsiteY9" fmla="*/ 93 h 1107373"/>
                  <a:gd name="connsiteX10" fmla="*/ 1869280 w 2455068"/>
                  <a:gd name="connsiteY10" fmla="*/ 371566 h 1107373"/>
                  <a:gd name="connsiteX11" fmla="*/ 1931193 w 2455068"/>
                  <a:gd name="connsiteY11" fmla="*/ 590642 h 1107373"/>
                  <a:gd name="connsiteX12" fmla="*/ 2181225 w 2455068"/>
                  <a:gd name="connsiteY12" fmla="*/ 990692 h 1107373"/>
                  <a:gd name="connsiteX13" fmla="*/ 2455068 w 2455068"/>
                  <a:gd name="connsiteY13" fmla="*/ 1107373 h 1107373"/>
                  <a:gd name="connsiteX14" fmla="*/ 0 w 2455068"/>
                  <a:gd name="connsiteY14" fmla="*/ 1104992 h 1107373"/>
                  <a:gd name="connsiteX0" fmla="*/ 0 w 2455068"/>
                  <a:gd name="connsiteY0" fmla="*/ 1104960 h 1107341"/>
                  <a:gd name="connsiteX1" fmla="*/ 140493 w 2455068"/>
                  <a:gd name="connsiteY1" fmla="*/ 1050190 h 1107341"/>
                  <a:gd name="connsiteX2" fmla="*/ 304800 w 2455068"/>
                  <a:gd name="connsiteY2" fmla="*/ 888266 h 1107341"/>
                  <a:gd name="connsiteX3" fmla="*/ 438149 w 2455068"/>
                  <a:gd name="connsiteY3" fmla="*/ 704909 h 1107341"/>
                  <a:gd name="connsiteX4" fmla="*/ 619125 w 2455068"/>
                  <a:gd name="connsiteY4" fmla="*/ 604897 h 1107341"/>
                  <a:gd name="connsiteX5" fmla="*/ 823912 w 2455068"/>
                  <a:gd name="connsiteY5" fmla="*/ 831116 h 1107341"/>
                  <a:gd name="connsiteX6" fmla="*/ 1004887 w 2455068"/>
                  <a:gd name="connsiteY6" fmla="*/ 1012091 h 1107341"/>
                  <a:gd name="connsiteX7" fmla="*/ 1214437 w 2455068"/>
                  <a:gd name="connsiteY7" fmla="*/ 869217 h 1107341"/>
                  <a:gd name="connsiteX8" fmla="*/ 1340643 w 2455068"/>
                  <a:gd name="connsiteY8" fmla="*/ 400110 h 1107341"/>
                  <a:gd name="connsiteX9" fmla="*/ 1597818 w 2455068"/>
                  <a:gd name="connsiteY9" fmla="*/ 61 h 1107341"/>
                  <a:gd name="connsiteX10" fmla="*/ 1869280 w 2455068"/>
                  <a:gd name="connsiteY10" fmla="*/ 371534 h 1107341"/>
                  <a:gd name="connsiteX11" fmla="*/ 1931193 w 2455068"/>
                  <a:gd name="connsiteY11" fmla="*/ 590610 h 1107341"/>
                  <a:gd name="connsiteX12" fmla="*/ 2181225 w 2455068"/>
                  <a:gd name="connsiteY12" fmla="*/ 990660 h 1107341"/>
                  <a:gd name="connsiteX13" fmla="*/ 2455068 w 2455068"/>
                  <a:gd name="connsiteY13" fmla="*/ 1107341 h 1107341"/>
                  <a:gd name="connsiteX14" fmla="*/ 0 w 2455068"/>
                  <a:gd name="connsiteY14" fmla="*/ 1104960 h 1107341"/>
                  <a:gd name="connsiteX0" fmla="*/ 0 w 2455068"/>
                  <a:gd name="connsiteY0" fmla="*/ 1104960 h 1107341"/>
                  <a:gd name="connsiteX1" fmla="*/ 140493 w 2455068"/>
                  <a:gd name="connsiteY1" fmla="*/ 1050190 h 1107341"/>
                  <a:gd name="connsiteX2" fmla="*/ 304800 w 2455068"/>
                  <a:gd name="connsiteY2" fmla="*/ 888266 h 1107341"/>
                  <a:gd name="connsiteX3" fmla="*/ 438149 w 2455068"/>
                  <a:gd name="connsiteY3" fmla="*/ 704909 h 1107341"/>
                  <a:gd name="connsiteX4" fmla="*/ 619125 w 2455068"/>
                  <a:gd name="connsiteY4" fmla="*/ 604897 h 1107341"/>
                  <a:gd name="connsiteX5" fmla="*/ 823912 w 2455068"/>
                  <a:gd name="connsiteY5" fmla="*/ 831116 h 1107341"/>
                  <a:gd name="connsiteX6" fmla="*/ 1004887 w 2455068"/>
                  <a:gd name="connsiteY6" fmla="*/ 1012091 h 1107341"/>
                  <a:gd name="connsiteX7" fmla="*/ 1214437 w 2455068"/>
                  <a:gd name="connsiteY7" fmla="*/ 869217 h 1107341"/>
                  <a:gd name="connsiteX8" fmla="*/ 1340643 w 2455068"/>
                  <a:gd name="connsiteY8" fmla="*/ 400110 h 1107341"/>
                  <a:gd name="connsiteX9" fmla="*/ 1597818 w 2455068"/>
                  <a:gd name="connsiteY9" fmla="*/ 61 h 1107341"/>
                  <a:gd name="connsiteX10" fmla="*/ 1869280 w 2455068"/>
                  <a:gd name="connsiteY10" fmla="*/ 371534 h 1107341"/>
                  <a:gd name="connsiteX11" fmla="*/ 1931193 w 2455068"/>
                  <a:gd name="connsiteY11" fmla="*/ 590610 h 1107341"/>
                  <a:gd name="connsiteX12" fmla="*/ 2181225 w 2455068"/>
                  <a:gd name="connsiteY12" fmla="*/ 990660 h 1107341"/>
                  <a:gd name="connsiteX13" fmla="*/ 2455068 w 2455068"/>
                  <a:gd name="connsiteY13" fmla="*/ 1107341 h 1107341"/>
                  <a:gd name="connsiteX14" fmla="*/ 0 w 2455068"/>
                  <a:gd name="connsiteY14" fmla="*/ 1104960 h 1107341"/>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1931193 w 2455068"/>
                  <a:gd name="connsiteY11" fmla="*/ 590549 h 1107280"/>
                  <a:gd name="connsiteX12" fmla="*/ 2181225 w 2455068"/>
                  <a:gd name="connsiteY12" fmla="*/ 990599 h 1107280"/>
                  <a:gd name="connsiteX13" fmla="*/ 2455068 w 2455068"/>
                  <a:gd name="connsiteY13" fmla="*/ 1107280 h 1107280"/>
                  <a:gd name="connsiteX14" fmla="*/ 0 w 2455068"/>
                  <a:gd name="connsiteY14" fmla="*/ 1104899 h 1107280"/>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2024061 w 2455068"/>
                  <a:gd name="connsiteY11" fmla="*/ 752474 h 1107280"/>
                  <a:gd name="connsiteX12" fmla="*/ 2181225 w 2455068"/>
                  <a:gd name="connsiteY12" fmla="*/ 990599 h 1107280"/>
                  <a:gd name="connsiteX13" fmla="*/ 2455068 w 2455068"/>
                  <a:gd name="connsiteY13" fmla="*/ 1107280 h 1107280"/>
                  <a:gd name="connsiteX14" fmla="*/ 0 w 2455068"/>
                  <a:gd name="connsiteY14" fmla="*/ 1104899 h 1107280"/>
                  <a:gd name="connsiteX0" fmla="*/ 0 w 2455068"/>
                  <a:gd name="connsiteY0" fmla="*/ 1104899 h 1107280"/>
                  <a:gd name="connsiteX1" fmla="*/ 140493 w 2455068"/>
                  <a:gd name="connsiteY1" fmla="*/ 1050129 h 1107280"/>
                  <a:gd name="connsiteX2" fmla="*/ 304800 w 2455068"/>
                  <a:gd name="connsiteY2" fmla="*/ 888205 h 1107280"/>
                  <a:gd name="connsiteX3" fmla="*/ 438149 w 2455068"/>
                  <a:gd name="connsiteY3" fmla="*/ 704848 h 1107280"/>
                  <a:gd name="connsiteX4" fmla="*/ 619125 w 2455068"/>
                  <a:gd name="connsiteY4" fmla="*/ 604836 h 1107280"/>
                  <a:gd name="connsiteX5" fmla="*/ 823912 w 2455068"/>
                  <a:gd name="connsiteY5" fmla="*/ 831055 h 1107280"/>
                  <a:gd name="connsiteX6" fmla="*/ 1004887 w 2455068"/>
                  <a:gd name="connsiteY6" fmla="*/ 1012030 h 1107280"/>
                  <a:gd name="connsiteX7" fmla="*/ 1214437 w 2455068"/>
                  <a:gd name="connsiteY7" fmla="*/ 869156 h 1107280"/>
                  <a:gd name="connsiteX8" fmla="*/ 1340643 w 2455068"/>
                  <a:gd name="connsiteY8" fmla="*/ 400049 h 1107280"/>
                  <a:gd name="connsiteX9" fmla="*/ 1597818 w 2455068"/>
                  <a:gd name="connsiteY9" fmla="*/ 0 h 1107280"/>
                  <a:gd name="connsiteX10" fmla="*/ 1869280 w 2455068"/>
                  <a:gd name="connsiteY10" fmla="*/ 371473 h 1107280"/>
                  <a:gd name="connsiteX11" fmla="*/ 2024061 w 2455068"/>
                  <a:gd name="connsiteY11" fmla="*/ 752474 h 1107280"/>
                  <a:gd name="connsiteX12" fmla="*/ 2181225 w 2455068"/>
                  <a:gd name="connsiteY12" fmla="*/ 990599 h 1107280"/>
                  <a:gd name="connsiteX13" fmla="*/ 2455068 w 2455068"/>
                  <a:gd name="connsiteY13" fmla="*/ 1107280 h 1107280"/>
                  <a:gd name="connsiteX14" fmla="*/ 0 w 2455068"/>
                  <a:gd name="connsiteY14" fmla="*/ 1104899 h 11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5068" h="1107280">
                    <a:moveTo>
                      <a:pt x="0" y="1104899"/>
                    </a:moveTo>
                    <a:cubicBezTo>
                      <a:pt x="86518" y="1077712"/>
                      <a:pt x="61118" y="1093388"/>
                      <a:pt x="140493" y="1050129"/>
                    </a:cubicBezTo>
                    <a:cubicBezTo>
                      <a:pt x="219868" y="1006870"/>
                      <a:pt x="255191" y="945752"/>
                      <a:pt x="304800" y="888205"/>
                    </a:cubicBezTo>
                    <a:cubicBezTo>
                      <a:pt x="354409" y="830658"/>
                      <a:pt x="385762" y="752076"/>
                      <a:pt x="438149" y="704848"/>
                    </a:cubicBezTo>
                    <a:cubicBezTo>
                      <a:pt x="490536" y="657620"/>
                      <a:pt x="554831" y="583802"/>
                      <a:pt x="619125" y="604836"/>
                    </a:cubicBezTo>
                    <a:cubicBezTo>
                      <a:pt x="683419" y="625871"/>
                      <a:pt x="783432" y="736996"/>
                      <a:pt x="823912" y="831055"/>
                    </a:cubicBezTo>
                    <a:cubicBezTo>
                      <a:pt x="864392" y="925114"/>
                      <a:pt x="939799" y="1005680"/>
                      <a:pt x="1004887" y="1012030"/>
                    </a:cubicBezTo>
                    <a:cubicBezTo>
                      <a:pt x="1069975" y="1018380"/>
                      <a:pt x="1158478" y="971153"/>
                      <a:pt x="1214437" y="869156"/>
                    </a:cubicBezTo>
                    <a:cubicBezTo>
                      <a:pt x="1270396" y="767159"/>
                      <a:pt x="1305321" y="549670"/>
                      <a:pt x="1340643" y="400049"/>
                    </a:cubicBezTo>
                    <a:cubicBezTo>
                      <a:pt x="1375965" y="250428"/>
                      <a:pt x="1466849" y="0"/>
                      <a:pt x="1597818" y="0"/>
                    </a:cubicBezTo>
                    <a:cubicBezTo>
                      <a:pt x="1728787" y="0"/>
                      <a:pt x="1805382" y="241298"/>
                      <a:pt x="1869280" y="371473"/>
                    </a:cubicBezTo>
                    <a:cubicBezTo>
                      <a:pt x="1933178" y="501648"/>
                      <a:pt x="1972070" y="649286"/>
                      <a:pt x="2024061" y="752474"/>
                    </a:cubicBezTo>
                    <a:cubicBezTo>
                      <a:pt x="2076052" y="855662"/>
                      <a:pt x="2109391" y="931465"/>
                      <a:pt x="2181225" y="990599"/>
                    </a:cubicBezTo>
                    <a:cubicBezTo>
                      <a:pt x="2253059" y="1049733"/>
                      <a:pt x="2356643" y="1094579"/>
                      <a:pt x="2455068" y="1107280"/>
                    </a:cubicBezTo>
                    <a:lnTo>
                      <a:pt x="0" y="1104899"/>
                    </a:lnTo>
                    <a:close/>
                  </a:path>
                </a:pathLst>
              </a:custGeom>
              <a:solidFill>
                <a:srgbClr val="00B0F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9" name="直線矢印コネクタ 98"/>
              <p:cNvCxnSpPr/>
              <p:nvPr/>
            </p:nvCxnSpPr>
            <p:spPr>
              <a:xfrm>
                <a:off x="3593306" y="4043363"/>
                <a:ext cx="280273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flipV="1">
                <a:off x="3588544" y="2809875"/>
                <a:ext cx="0" cy="123110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88" name="直線矢印コネクタ 87"/>
            <p:cNvCxnSpPr/>
            <p:nvPr/>
          </p:nvCxnSpPr>
          <p:spPr>
            <a:xfrm flipV="1">
              <a:off x="1277367" y="2676525"/>
              <a:ext cx="0" cy="1172343"/>
            </a:xfrm>
            <a:prstGeom prst="straightConnector1">
              <a:avLst/>
            </a:prstGeom>
            <a:ln w="63500">
              <a:solidFill>
                <a:srgbClr val="FF0000"/>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正方形/長方形 88"/>
                <p:cNvSpPr/>
                <p:nvPr/>
              </p:nvSpPr>
              <p:spPr>
                <a:xfrm>
                  <a:off x="577839" y="3813943"/>
                  <a:ext cx="5591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a:rPr>
                              <m:t>𝑚</m:t>
                            </m:r>
                          </m:e>
                          <m:sub>
                            <m:r>
                              <a:rPr lang="en-US" altLang="ja-JP" i="1">
                                <a:solidFill>
                                  <a:srgbClr val="0000FF"/>
                                </a:solidFill>
                                <a:latin typeface="Cambria Math"/>
                              </a:rPr>
                              <m:t>1</m:t>
                            </m:r>
                          </m:sub>
                        </m:sSub>
                      </m:oMath>
                    </m:oMathPara>
                  </a14:m>
                  <a:endPar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577839" y="3813943"/>
                  <a:ext cx="533544" cy="369332"/>
                </a:xfrm>
                <a:prstGeom prst="rect">
                  <a:avLst/>
                </a:prstGeom>
                <a:blipFill rotWithShape="1">
                  <a:blip r:embed="rId2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0" name="正方形/長方形 89"/>
                <p:cNvSpPr/>
                <p:nvPr/>
              </p:nvSpPr>
              <p:spPr>
                <a:xfrm>
                  <a:off x="1634728" y="3813940"/>
                  <a:ext cx="5645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a:rPr>
                              <m:t>𝑚</m:t>
                            </m:r>
                          </m:e>
                          <m:sub>
                            <m:r>
                              <a:rPr lang="en-US" altLang="ja-JP" i="1">
                                <a:solidFill>
                                  <a:srgbClr val="0000FF"/>
                                </a:solidFill>
                                <a:latin typeface="Cambria Math"/>
                              </a:rPr>
                              <m:t>2</m:t>
                            </m:r>
                          </m:sub>
                        </m:sSub>
                      </m:oMath>
                    </m:oMathPara>
                  </a14:m>
                  <a:endPar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1634728" y="3813940"/>
                  <a:ext cx="538865" cy="369332"/>
                </a:xfrm>
                <a:prstGeom prst="rect">
                  <a:avLst/>
                </a:prstGeom>
                <a:blipFill rotWithShape="1">
                  <a:blip r:embed="rId23"/>
                  <a:stretch>
                    <a:fillRect/>
                  </a:stretch>
                </a:blipFill>
              </p:spPr>
              <p:txBody>
                <a:bodyPr/>
                <a:lstStyle/>
                <a:p>
                  <a:r>
                    <a:rPr lang="ja-JP" altLang="en-US">
                      <a:noFill/>
                    </a:rPr>
                    <a:t> </a:t>
                  </a:r>
                </a:p>
              </p:txBody>
            </p:sp>
          </mc:Fallback>
        </mc:AlternateContent>
        <p:cxnSp>
          <p:nvCxnSpPr>
            <p:cNvPr id="91" name="直線矢印コネクタ 90"/>
            <p:cNvCxnSpPr/>
            <p:nvPr/>
          </p:nvCxnSpPr>
          <p:spPr>
            <a:xfrm flipV="1">
              <a:off x="1863404" y="2757476"/>
              <a:ext cx="0" cy="1171587"/>
            </a:xfrm>
            <a:prstGeom prst="straightConnector1">
              <a:avLst/>
            </a:prstGeom>
            <a:ln w="19050">
              <a:solidFill>
                <a:srgbClr val="0000FF"/>
              </a:solidFill>
              <a:tailEnd type="non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V="1">
              <a:off x="829942" y="3367078"/>
              <a:ext cx="0" cy="561985"/>
            </a:xfrm>
            <a:prstGeom prst="straightConnector1">
              <a:avLst/>
            </a:prstGeom>
            <a:ln w="19050">
              <a:solidFill>
                <a:srgbClr val="0000FF"/>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正方形/長方形 92"/>
                <p:cNvSpPr/>
                <p:nvPr/>
              </p:nvSpPr>
              <p:spPr>
                <a:xfrm>
                  <a:off x="753894" y="3098120"/>
                  <a:ext cx="482504" cy="3414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srgbClr val="FF0000"/>
                                </a:solidFill>
                                <a:latin typeface="Cambria Math" panose="02040503050406030204" pitchFamily="18" charset="0"/>
                              </a:rPr>
                            </m:ctrlPr>
                          </m:sSubSupPr>
                          <m:e>
                            <m:r>
                              <a:rPr lang="ja-JP" altLang="en-US" sz="1600" i="1">
                                <a:solidFill>
                                  <a:srgbClr val="FF0000"/>
                                </a:solidFill>
                                <a:latin typeface="Cambria Math"/>
                              </a:rPr>
                              <m:t>𝜎</m:t>
                            </m:r>
                          </m:e>
                          <m:sub>
                            <m:r>
                              <a:rPr lang="en-US" altLang="ja-JP" sz="1600" i="1">
                                <a:solidFill>
                                  <a:srgbClr val="FF0000"/>
                                </a:solidFill>
                                <a:latin typeface="Cambria Math"/>
                              </a:rPr>
                              <m:t>1</m:t>
                            </m:r>
                          </m:sub>
                          <m:sup>
                            <m:r>
                              <a:rPr lang="en-US" altLang="ja-JP" sz="1600" i="1">
                                <a:solidFill>
                                  <a:srgbClr val="FF0000"/>
                                </a:solidFill>
                                <a:latin typeface="Cambria Math" panose="02040503050406030204" pitchFamily="18" charset="0"/>
                              </a:rPr>
                              <m:t>2</m:t>
                            </m:r>
                          </m:sup>
                        </m:sSubSup>
                      </m:oMath>
                    </m:oMathPara>
                  </a14:m>
                  <a:endPar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95" name="正方形/長方形 94"/>
                <p:cNvSpPr>
                  <a:spLocks noRot="1" noChangeAspect="1" noMove="1" noResize="1" noEditPoints="1" noAdjustHandles="1" noChangeArrowheads="1" noChangeShapeType="1" noTextEdit="1"/>
                </p:cNvSpPr>
                <p:nvPr/>
              </p:nvSpPr>
              <p:spPr>
                <a:xfrm>
                  <a:off x="753894" y="3098120"/>
                  <a:ext cx="482504" cy="341440"/>
                </a:xfrm>
                <a:prstGeom prst="rect">
                  <a:avLst/>
                </a:prstGeom>
                <a:blipFill rotWithShape="0">
                  <a:blip r:embed="rId2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4" name="正方形/長方形 93"/>
                <p:cNvSpPr/>
                <p:nvPr/>
              </p:nvSpPr>
              <p:spPr>
                <a:xfrm>
                  <a:off x="1845174" y="3313864"/>
                  <a:ext cx="482504" cy="341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srgbClr val="FF0000"/>
                                </a:solidFill>
                                <a:latin typeface="Cambria Math" panose="02040503050406030204" pitchFamily="18" charset="0"/>
                              </a:rPr>
                            </m:ctrlPr>
                          </m:sSubSupPr>
                          <m:e>
                            <m:r>
                              <a:rPr lang="ja-JP" altLang="en-US" sz="1600" i="1">
                                <a:solidFill>
                                  <a:srgbClr val="FF0000"/>
                                </a:solidFill>
                                <a:latin typeface="Cambria Math"/>
                              </a:rPr>
                              <m:t>𝜎</m:t>
                            </m:r>
                          </m:e>
                          <m:sub>
                            <m:r>
                              <a:rPr lang="en-US" altLang="ja-JP" sz="1600" i="1">
                                <a:solidFill>
                                  <a:srgbClr val="FF0000"/>
                                </a:solidFill>
                                <a:latin typeface="Cambria Math"/>
                              </a:rPr>
                              <m:t>2</m:t>
                            </m:r>
                          </m:sub>
                          <m:sup>
                            <m:r>
                              <a:rPr lang="en-US" altLang="ja-JP" sz="1600" i="1">
                                <a:solidFill>
                                  <a:srgbClr val="FF0000"/>
                                </a:solidFill>
                                <a:latin typeface="Cambria Math" panose="02040503050406030204" pitchFamily="18" charset="0"/>
                              </a:rPr>
                              <m:t>2</m:t>
                            </m:r>
                          </m:sup>
                        </m:sSubSup>
                      </m:oMath>
                    </m:oMathPara>
                  </a14:m>
                  <a:endPar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96" name="正方形/長方形 95"/>
                <p:cNvSpPr>
                  <a:spLocks noRot="1" noChangeAspect="1" noMove="1" noResize="1" noEditPoints="1" noAdjustHandles="1" noChangeArrowheads="1" noChangeShapeType="1" noTextEdit="1"/>
                </p:cNvSpPr>
                <p:nvPr/>
              </p:nvSpPr>
              <p:spPr>
                <a:xfrm>
                  <a:off x="1845174" y="3313864"/>
                  <a:ext cx="482504" cy="341888"/>
                </a:xfrm>
                <a:prstGeom prst="rect">
                  <a:avLst/>
                </a:prstGeom>
                <a:blipFill rotWithShape="0">
                  <a:blip r:embed="rId25"/>
                  <a:stretch>
                    <a:fillRect/>
                  </a:stretch>
                </a:blipFill>
              </p:spPr>
              <p:txBody>
                <a:bodyPr/>
                <a:lstStyle/>
                <a:p>
                  <a:r>
                    <a:rPr lang="ja-JP" altLang="en-US">
                      <a:noFill/>
                    </a:rPr>
                    <a:t> </a:t>
                  </a:r>
                </a:p>
              </p:txBody>
            </p:sp>
          </mc:Fallback>
        </mc:AlternateContent>
        <p:cxnSp>
          <p:nvCxnSpPr>
            <p:cNvPr id="95" name="直線矢印コネクタ 94"/>
            <p:cNvCxnSpPr/>
            <p:nvPr/>
          </p:nvCxnSpPr>
          <p:spPr>
            <a:xfrm>
              <a:off x="647704" y="3579019"/>
              <a:ext cx="359569" cy="0"/>
            </a:xfrm>
            <a:prstGeom prst="straightConnector1">
              <a:avLst/>
            </a:prstGeom>
            <a:ln w="1905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a:off x="1647825" y="3333750"/>
              <a:ext cx="428625" cy="0"/>
            </a:xfrm>
            <a:prstGeom prst="straightConnector1">
              <a:avLst/>
            </a:prstGeom>
            <a:ln w="1905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97" name="正方形/長方形 96"/>
            <p:cNvSpPr/>
            <p:nvPr/>
          </p:nvSpPr>
          <p:spPr>
            <a:xfrm>
              <a:off x="948927" y="2399480"/>
              <a:ext cx="673582"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閾値</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1" name="正方形/長方形 100"/>
          <p:cNvSpPr/>
          <p:nvPr/>
        </p:nvSpPr>
        <p:spPr>
          <a:xfrm>
            <a:off x="2853163" y="4925378"/>
            <a:ext cx="9972821" cy="1538883"/>
          </a:xfrm>
          <a:prstGeom prst="rect">
            <a:avLst/>
          </a:prstGeom>
        </p:spPr>
        <p:txBody>
          <a:bodyPr wrap="square">
            <a:spAutoFit/>
          </a:bodyPr>
          <a:lstStyle/>
          <a:p>
            <a:pPr marL="457200" indent="-457200">
              <a:spcBef>
                <a:spcPts val="600"/>
              </a:spcBef>
              <a:buAutoNum type="arabicParen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入力画像のヒストグラムを構築</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600"/>
              </a:spcBef>
              <a:buAutoNum type="arabicParen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閾値</a:t>
            </a:r>
            <a:r>
              <a:rPr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254</a:t>
            </a:r>
            <a:r>
              <a:rPr lang="ja-JP" altLang="en-US" sz="2800" dirty="0" err="1">
                <a:latin typeface="メイリオ" panose="020B0604030504040204" pitchFamily="50" charset="-128"/>
                <a:ea typeface="メイリオ" panose="020B0604030504040204" pitchFamily="50" charset="-128"/>
                <a:cs typeface="メイリオ" panose="020B0604030504040204" pitchFamily="50" charset="-128"/>
              </a:rPr>
              <a:t>まで</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動かし</a:t>
            </a:r>
            <a:r>
              <a:rPr lang="ja-JP" altLang="en-US" sz="2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分離度</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を計算</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600"/>
              </a:spcBef>
              <a:buAutoNum type="arabicParenR"/>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分離度が最大になる閾値</a:t>
            </a:r>
            <a:r>
              <a:rPr lang="en-US" altLang="ja-JP" sz="2800" i="1" dirty="0" err="1">
                <a:latin typeface="メイリオ" panose="020B0604030504040204" pitchFamily="50" charset="-128"/>
                <a:ea typeface="メイリオ" panose="020B0604030504040204" pitchFamily="50" charset="-128"/>
                <a:cs typeface="メイリオ" panose="020B0604030504040204" pitchFamily="50" charset="-128"/>
              </a:rPr>
              <a:t>t</a:t>
            </a:r>
            <a:r>
              <a:rPr lang="en-US" altLang="ja-JP" sz="2800" i="1" baseline="-25000" dirty="0" err="1">
                <a:latin typeface="メイリオ" panose="020B0604030504040204" pitchFamily="50" charset="-128"/>
                <a:ea typeface="メイリオ" panose="020B0604030504040204" pitchFamily="50" charset="-128"/>
                <a:cs typeface="メイリオ" panose="020B0604030504040204" pitchFamily="50" charset="-128"/>
              </a:rPr>
              <a:t>max</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で画像を分割</a:t>
            </a:r>
            <a:endParaRPr lang="en-US" altLang="ja-JP" sz="2800" i="1" baseline="-25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841578" y="5414510"/>
            <a:ext cx="1569660" cy="646331"/>
          </a:xfrm>
          <a:prstGeom prst="rect">
            <a:avLst/>
          </a:prstGeom>
        </p:spPr>
        <p:txBody>
          <a:bodyPr wrap="none">
            <a:spAutoFit/>
          </a:bodyPr>
          <a:lstStyle/>
          <a:p>
            <a:pPr>
              <a:spcBef>
                <a:spcPts val="600"/>
              </a:spcBef>
            </a:pP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大津法</a:t>
            </a:r>
            <a:endParaRPr lang="en-US" altLang="ja-JP"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14</a:t>
            </a:fld>
            <a:endParaRPr lang="ja-JP" altLang="en-US"/>
          </a:p>
        </p:txBody>
      </p:sp>
    </p:spTree>
    <p:extLst>
      <p:ext uri="{BB962C8B-B14F-4D97-AF65-F5344CB8AC3E}">
        <p14:creationId xmlns:p14="http://schemas.microsoft.com/office/powerpoint/2010/main" val="330608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1406" y="260142"/>
            <a:ext cx="5325995" cy="576064"/>
          </a:xfrm>
        </p:spPr>
        <p:txBody>
          <a:bodyPr>
            <a:noAutofit/>
          </a:bodyPr>
          <a:lstStyle/>
          <a:p>
            <a:r>
              <a:rPr lang="ja-JP" altLang="en-US" sz="4000" dirty="0"/>
              <a:t>閾値法 </a:t>
            </a:r>
            <a:r>
              <a:rPr lang="en-US" altLang="ja-JP" sz="4000" dirty="0"/>
              <a:t>: </a:t>
            </a:r>
            <a:r>
              <a:rPr lang="ja-JP" altLang="en-US" sz="4000" dirty="0"/>
              <a:t>大津法</a:t>
            </a:r>
          </a:p>
        </p:txBody>
      </p:sp>
      <p:sp>
        <p:nvSpPr>
          <p:cNvPr id="42" name="コンテンツ プレースホルダー 2"/>
          <p:cNvSpPr>
            <a:spLocks noGrp="1"/>
          </p:cNvSpPr>
          <p:nvPr>
            <p:ph idx="1"/>
          </p:nvPr>
        </p:nvSpPr>
        <p:spPr>
          <a:xfrm>
            <a:off x="1057990" y="1060778"/>
            <a:ext cx="11390041" cy="1247438"/>
          </a:xfrm>
        </p:spPr>
        <p:txBody>
          <a:bodyPr>
            <a:normAutofit/>
          </a:bodyPr>
          <a:lstStyle/>
          <a:p>
            <a:pPr marL="0" indent="0">
              <a:buNone/>
            </a:pPr>
            <a:r>
              <a:rPr lang="ja-JP" altLang="en-US" sz="2400" dirty="0"/>
              <a:t>双峰性の高いヒストグラムを持つ画像には強い </a:t>
            </a:r>
            <a:r>
              <a:rPr lang="en-US" altLang="ja-JP" sz="2400" dirty="0"/>
              <a:t>(</a:t>
            </a:r>
            <a:r>
              <a:rPr lang="ja-JP" altLang="en-US" sz="2400" dirty="0"/>
              <a:t>そうでない画像には使えない</a:t>
            </a:r>
            <a:r>
              <a:rPr lang="en-US" altLang="ja-JP" sz="2400" dirty="0"/>
              <a:t>)</a:t>
            </a:r>
          </a:p>
          <a:p>
            <a:pPr marL="0" indent="0">
              <a:buNone/>
            </a:pPr>
            <a:r>
              <a:rPr lang="ja-JP" altLang="en-US" sz="2400" dirty="0"/>
              <a:t>グラデーションに弱い</a:t>
            </a:r>
            <a:endParaRPr lang="en-US" altLang="ja-JP" sz="2400" dirty="0"/>
          </a:p>
        </p:txBody>
      </p:sp>
      <p:grpSp>
        <p:nvGrpSpPr>
          <p:cNvPr id="4" name="グループ化 3"/>
          <p:cNvGrpSpPr/>
          <p:nvPr/>
        </p:nvGrpSpPr>
        <p:grpSpPr>
          <a:xfrm>
            <a:off x="344920" y="2487168"/>
            <a:ext cx="11347208" cy="4241962"/>
            <a:chOff x="1567768" y="3267160"/>
            <a:chExt cx="9260736" cy="3461969"/>
          </a:xfrm>
        </p:grpSpPr>
        <p:grpSp>
          <p:nvGrpSpPr>
            <p:cNvPr id="43" name="グループ化 42"/>
            <p:cNvGrpSpPr/>
            <p:nvPr/>
          </p:nvGrpSpPr>
          <p:grpSpPr>
            <a:xfrm>
              <a:off x="1567768" y="3275275"/>
              <a:ext cx="2830898" cy="3396988"/>
              <a:chOff x="-261033" y="3275274"/>
              <a:chExt cx="2830898" cy="3396988"/>
            </a:xfrm>
          </p:grpSpPr>
          <p:pic>
            <p:nvPicPr>
              <p:cNvPr id="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903" y="3275274"/>
                <a:ext cx="1710455" cy="171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89"/>
              <a:stretch/>
            </p:blipFill>
            <p:spPr bwMode="auto">
              <a:xfrm>
                <a:off x="838398" y="4918335"/>
                <a:ext cx="1731467" cy="175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33" y="4617729"/>
                <a:ext cx="1038991" cy="70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グループ化 51"/>
            <p:cNvGrpSpPr/>
            <p:nvPr/>
          </p:nvGrpSpPr>
          <p:grpSpPr>
            <a:xfrm>
              <a:off x="4860036" y="3271916"/>
              <a:ext cx="2727333" cy="3457213"/>
              <a:chOff x="2730987" y="3271916"/>
              <a:chExt cx="2727333" cy="3457213"/>
            </a:xfrm>
          </p:grpSpPr>
          <p:pic>
            <p:nvPicPr>
              <p:cNvPr id="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987" y="4617730"/>
                <a:ext cx="1062929" cy="73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410" y="3271916"/>
                <a:ext cx="1623449" cy="165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1949" y="5081854"/>
                <a:ext cx="1626371" cy="164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 name="グループ化 55"/>
            <p:cNvGrpSpPr/>
            <p:nvPr/>
          </p:nvGrpSpPr>
          <p:grpSpPr>
            <a:xfrm>
              <a:off x="7894679" y="3267160"/>
              <a:ext cx="2933825" cy="3452727"/>
              <a:chOff x="5372704" y="3267160"/>
              <a:chExt cx="2933825" cy="3452727"/>
            </a:xfrm>
          </p:grpSpPr>
          <p:pic>
            <p:nvPicPr>
              <p:cNvPr id="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2704" y="4617730"/>
                <a:ext cx="1101058" cy="71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2241" y="3267160"/>
                <a:ext cx="1797267" cy="1633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5220" y="5091113"/>
                <a:ext cx="1811309" cy="162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15</a:t>
            </a:fld>
            <a:endParaRPr lang="ja-JP" altLang="en-US"/>
          </a:p>
        </p:txBody>
      </p:sp>
    </p:spTree>
    <p:extLst>
      <p:ext uri="{BB962C8B-B14F-4D97-AF65-F5344CB8AC3E}">
        <p14:creationId xmlns:p14="http://schemas.microsoft.com/office/powerpoint/2010/main" val="601601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1406" y="260142"/>
            <a:ext cx="9267410" cy="576064"/>
          </a:xfrm>
        </p:spPr>
        <p:txBody>
          <a:bodyPr>
            <a:noAutofit/>
          </a:bodyPr>
          <a:lstStyle/>
          <a:p>
            <a:r>
              <a:rPr lang="ja-JP" altLang="en-US" sz="4000" dirty="0"/>
              <a:t>閾値法 </a:t>
            </a:r>
            <a:r>
              <a:rPr lang="en-US" altLang="ja-JP" sz="4000" dirty="0"/>
              <a:t>: Adaptive thresholding</a:t>
            </a:r>
            <a:endParaRPr lang="ja-JP" altLang="en-US" sz="4000" dirty="0"/>
          </a:p>
        </p:txBody>
      </p:sp>
      <p:sp>
        <p:nvSpPr>
          <p:cNvPr id="18" name="コンテンツ プレースホルダー 2"/>
          <p:cNvSpPr>
            <a:spLocks noGrp="1"/>
          </p:cNvSpPr>
          <p:nvPr>
            <p:ph idx="1"/>
          </p:nvPr>
        </p:nvSpPr>
        <p:spPr>
          <a:xfrm>
            <a:off x="6449569" y="1802983"/>
            <a:ext cx="4888991" cy="1243011"/>
          </a:xfrm>
        </p:spPr>
        <p:txBody>
          <a:bodyPr>
            <a:normAutofit/>
          </a:bodyPr>
          <a:lstStyle/>
          <a:p>
            <a:pPr marL="0" indent="0">
              <a:spcBef>
                <a:spcPts val="1200"/>
              </a:spcBef>
              <a:buNone/>
            </a:pPr>
            <a:r>
              <a:rPr lang="ja-JP" altLang="en-US" sz="2400" dirty="0"/>
              <a:t>各画素</a:t>
            </a:r>
            <a:r>
              <a:rPr lang="en-US" altLang="ja-JP" sz="2400" i="1" dirty="0" err="1"/>
              <a:t>x</a:t>
            </a:r>
            <a:r>
              <a:rPr lang="en-US" altLang="ja-JP" sz="2400" i="1" baseline="-25000" dirty="0" err="1"/>
              <a:t>ij</a:t>
            </a:r>
            <a:r>
              <a:rPr lang="ja-JP" altLang="en-US" sz="2400" dirty="0"/>
              <a:t>周囲の局所窓を考える</a:t>
            </a:r>
            <a:endParaRPr lang="en-US" altLang="ja-JP" sz="2400" dirty="0"/>
          </a:p>
          <a:p>
            <a:pPr marL="0" indent="0">
              <a:spcBef>
                <a:spcPts val="1200"/>
              </a:spcBef>
              <a:buNone/>
            </a:pPr>
            <a:r>
              <a:rPr lang="ja-JP" altLang="en-US" sz="2400" dirty="0"/>
              <a:t>窓内のヒストグラムから</a:t>
            </a:r>
            <a:r>
              <a:rPr lang="ja-JP" altLang="en-US" sz="2400" dirty="0">
                <a:solidFill>
                  <a:srgbClr val="FF0000"/>
                </a:solidFill>
              </a:rPr>
              <a:t>その画素用の閾値</a:t>
            </a:r>
            <a:r>
              <a:rPr lang="en-US" altLang="ja-JP" sz="2400" i="1" dirty="0" err="1">
                <a:solidFill>
                  <a:srgbClr val="FF0000"/>
                </a:solidFill>
              </a:rPr>
              <a:t>t</a:t>
            </a:r>
            <a:r>
              <a:rPr lang="en-US" altLang="ja-JP" sz="2400" i="1" baseline="-25000" dirty="0" err="1">
                <a:solidFill>
                  <a:srgbClr val="FF0000"/>
                </a:solidFill>
              </a:rPr>
              <a:t>ij</a:t>
            </a:r>
            <a:r>
              <a:rPr lang="ja-JP" altLang="en-US" sz="2400" dirty="0"/>
              <a:t>を計算</a:t>
            </a:r>
            <a:endParaRPr lang="en-US" altLang="ja-JP" sz="2400" dirty="0"/>
          </a:p>
        </p:txBody>
      </p:sp>
      <p:pic>
        <p:nvPicPr>
          <p:cNvPr id="1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111" y="1270127"/>
            <a:ext cx="2667149" cy="242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グループ化 19"/>
          <p:cNvGrpSpPr/>
          <p:nvPr/>
        </p:nvGrpSpPr>
        <p:grpSpPr>
          <a:xfrm>
            <a:off x="2755008" y="973909"/>
            <a:ext cx="1342789" cy="1024679"/>
            <a:chOff x="1366837" y="1835944"/>
            <a:chExt cx="1064715" cy="812481"/>
          </a:xfrm>
        </p:grpSpPr>
        <p:sp>
          <p:nvSpPr>
            <p:cNvPr id="21" name="正方形/長方形 20"/>
            <p:cNvSpPr/>
            <p:nvPr/>
          </p:nvSpPr>
          <p:spPr>
            <a:xfrm>
              <a:off x="1431132" y="260270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1366837" y="1835944"/>
              <a:ext cx="1064715"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矢印コネクタ 22"/>
            <p:cNvCxnSpPr>
              <a:endCxn id="21" idx="0"/>
            </p:cNvCxnSpPr>
            <p:nvPr/>
          </p:nvCxnSpPr>
          <p:spPr>
            <a:xfrm flipH="1">
              <a:off x="1453992" y="2140744"/>
              <a:ext cx="129539" cy="46196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2490731" y="1598568"/>
            <a:ext cx="1434536" cy="1249393"/>
            <a:chOff x="1157288" y="2331244"/>
            <a:chExt cx="1137462" cy="990660"/>
          </a:xfrm>
        </p:grpSpPr>
        <p:sp>
          <p:nvSpPr>
            <p:cNvPr id="25" name="正方形/長方形 24"/>
            <p:cNvSpPr/>
            <p:nvPr/>
          </p:nvSpPr>
          <p:spPr>
            <a:xfrm>
              <a:off x="1157288" y="2331244"/>
              <a:ext cx="607218" cy="607218"/>
            </a:xfrm>
            <a:prstGeom prst="rect">
              <a:avLst/>
            </a:prstGeom>
            <a:solidFill>
              <a:srgbClr val="0000F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1340643" y="2921794"/>
              <a:ext cx="954107" cy="400110"/>
            </a:xfrm>
            <a:prstGeom prst="rect">
              <a:avLst/>
            </a:prstGeom>
            <a:noFill/>
          </p:spPr>
          <p:txBody>
            <a:bodyPr wrap="none" rtlCol="0">
              <a:spAutoFit/>
            </a:bodyPr>
            <a:lstStyle/>
            <a:p>
              <a:r>
                <a:rPr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局所窓</a:t>
              </a:r>
            </a:p>
          </p:txBody>
        </p:sp>
      </p:grpSp>
      <p:grpSp>
        <p:nvGrpSpPr>
          <p:cNvPr id="28" name="グループ化 27"/>
          <p:cNvGrpSpPr/>
          <p:nvPr/>
        </p:nvGrpSpPr>
        <p:grpSpPr>
          <a:xfrm>
            <a:off x="4873329" y="1495168"/>
            <a:ext cx="1345787" cy="1345786"/>
            <a:chOff x="2692399" y="2380457"/>
            <a:chExt cx="905670" cy="905670"/>
          </a:xfrm>
        </p:grpSpPr>
        <p:grpSp>
          <p:nvGrpSpPr>
            <p:cNvPr id="30" name="グループ化 29"/>
            <p:cNvGrpSpPr/>
            <p:nvPr/>
          </p:nvGrpSpPr>
          <p:grpSpPr>
            <a:xfrm>
              <a:off x="2692399" y="2380457"/>
              <a:ext cx="905670" cy="905670"/>
              <a:chOff x="4181475" y="2612232"/>
              <a:chExt cx="607218" cy="607218"/>
            </a:xfrm>
          </p:grpSpPr>
          <p:pic>
            <p:nvPicPr>
              <p:cNvPr id="32"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48390" t="13673" r="23460" b="55106"/>
              <a:stretch/>
            </p:blipFill>
            <p:spPr bwMode="auto">
              <a:xfrm>
                <a:off x="4186238" y="2614613"/>
                <a:ext cx="595312"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正方形/長方形 32"/>
              <p:cNvSpPr/>
              <p:nvPr/>
            </p:nvSpPr>
            <p:spPr>
              <a:xfrm>
                <a:off x="4181475" y="2612232"/>
                <a:ext cx="607218" cy="607218"/>
              </a:xfrm>
              <a:prstGeom prst="rect">
                <a:avLst/>
              </a:prstGeom>
              <a:solidFill>
                <a:srgbClr val="0000F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 name="正方形/長方形 30"/>
            <p:cNvSpPr/>
            <p:nvPr/>
          </p:nvSpPr>
          <p:spPr>
            <a:xfrm>
              <a:off x="3122375" y="281043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48" t="24286" r="12908" b="49908"/>
          <a:stretch/>
        </p:blipFill>
        <p:spPr bwMode="auto">
          <a:xfrm>
            <a:off x="4882204" y="2884162"/>
            <a:ext cx="1333360" cy="6417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グループ化 34"/>
          <p:cNvGrpSpPr/>
          <p:nvPr/>
        </p:nvGrpSpPr>
        <p:grpSpPr>
          <a:xfrm>
            <a:off x="1075740" y="4063905"/>
            <a:ext cx="2876550" cy="2770282"/>
            <a:chOff x="607871" y="3402526"/>
            <a:chExt cx="2876550" cy="2770282"/>
          </a:xfrm>
        </p:grpSpPr>
        <p:sp>
          <p:nvSpPr>
            <p:cNvPr id="40" name="正方形/長方形 39"/>
            <p:cNvSpPr/>
            <p:nvPr/>
          </p:nvSpPr>
          <p:spPr>
            <a:xfrm>
              <a:off x="607871" y="5526477"/>
              <a:ext cx="2876550" cy="646331"/>
            </a:xfrm>
            <a:prstGeom prst="rect">
              <a:avLst/>
            </a:prstGeom>
          </p:spPr>
          <p:txBody>
            <a:bodyPr wrap="squar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大津法</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：局所窓のヒストグラムから大津法を計算</a:t>
              </a:r>
            </a:p>
          </p:txBody>
        </p:sp>
        <p:pic>
          <p:nvPicPr>
            <p:cNvPr id="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89" y="3402526"/>
              <a:ext cx="2333317" cy="206955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36" name="グループ化 35"/>
          <p:cNvGrpSpPr/>
          <p:nvPr/>
        </p:nvGrpSpPr>
        <p:grpSpPr>
          <a:xfrm>
            <a:off x="5049912" y="3988475"/>
            <a:ext cx="5394861" cy="2869525"/>
            <a:chOff x="3766703" y="3327096"/>
            <a:chExt cx="5394861" cy="2869525"/>
          </a:xfrm>
        </p:grpSpPr>
        <p:sp>
          <p:nvSpPr>
            <p:cNvPr id="37" name="正方形/長方形 36"/>
            <p:cNvSpPr/>
            <p:nvPr/>
          </p:nvSpPr>
          <p:spPr>
            <a:xfrm>
              <a:off x="3766703" y="5550290"/>
              <a:ext cx="5277543" cy="646331"/>
            </a:xfrm>
            <a:prstGeom prst="rect">
              <a:avLst/>
            </a:prstGeom>
          </p:spPr>
          <p:txBody>
            <a:bodyPr wrap="square">
              <a:spAutoFit/>
            </a:bodyPr>
            <a:lstStyle/>
            <a:p>
              <a:r>
                <a:rPr lang="en-US" altLang="ja-JP" b="1" dirty="0" err="1">
                  <a:latin typeface="メイリオ" panose="020B0604030504040204" pitchFamily="50" charset="-128"/>
                  <a:ea typeface="メイリオ" panose="020B0604030504040204" pitchFamily="50" charset="-128"/>
                  <a:cs typeface="メイリオ" panose="020B0604030504040204" pitchFamily="50" charset="-128"/>
                </a:rPr>
                <a:t>Sauvola</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法</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局所窓の平均値と分散</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σ2</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から閾値</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を計算</a:t>
              </a:r>
            </a:p>
          </p:txBody>
        </p:sp>
        <p:pic>
          <p:nvPicPr>
            <p:cNvPr id="3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613" y="3381743"/>
              <a:ext cx="2353290" cy="208096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39" name="正方形/長方形 38"/>
                <p:cNvSpPr/>
                <p:nvPr/>
              </p:nvSpPr>
              <p:spPr>
                <a:xfrm>
                  <a:off x="6253845" y="3327096"/>
                  <a:ext cx="2907719" cy="2128147"/>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𝑡</m:t>
                          </m:r>
                        </m:e>
                        <m:sub>
                          <m:r>
                            <a:rPr lang="en-US" altLang="ja-JP" i="1">
                              <a:latin typeface="Cambria Math"/>
                            </a:rPr>
                            <m:t>𝑖</m:t>
                          </m:r>
                          <m:r>
                            <a:rPr lang="en-US" altLang="ja-JP" i="1">
                              <a:latin typeface="Cambria Math"/>
                            </a:rPr>
                            <m:t>,</m:t>
                          </m:r>
                          <m:r>
                            <a:rPr lang="en-US" altLang="ja-JP" i="1">
                              <a:latin typeface="Cambria Math"/>
                            </a:rPr>
                            <m:t>𝑗</m:t>
                          </m:r>
                        </m:sub>
                      </m:sSub>
                      <m:r>
                        <a:rPr lang="en-US" altLang="ja-JP" i="1">
                          <a:latin typeface="Cambria Math"/>
                        </a:rPr>
                        <m:t>=</m:t>
                      </m:r>
                    </m:oMath>
                  </a14:m>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a:rPr>
                            <m:t>𝑚</m:t>
                          </m:r>
                        </m:e>
                        <m:sub>
                          <m:r>
                            <a:rPr lang="en-US" altLang="ja-JP" i="1">
                              <a:latin typeface="Cambria Math"/>
                            </a:rPr>
                            <m:t>𝑖</m:t>
                          </m:r>
                          <m:r>
                            <a:rPr lang="en-US" altLang="ja-JP" i="1">
                              <a:latin typeface="Cambria Math"/>
                            </a:rPr>
                            <m:t>,</m:t>
                          </m:r>
                          <m:r>
                            <a:rPr lang="en-US" altLang="ja-JP" i="1">
                              <a:latin typeface="Cambria Math"/>
                            </a:rPr>
                            <m:t>𝑗</m:t>
                          </m:r>
                        </m:sub>
                      </m:sSub>
                      <m:d>
                        <m:dPr>
                          <m:ctrlPr>
                            <a:rPr lang="en-US" altLang="ja-JP" i="1">
                              <a:latin typeface="Cambria Math" panose="02040503050406030204" pitchFamily="18" charset="0"/>
                            </a:rPr>
                          </m:ctrlPr>
                        </m:dPr>
                        <m:e>
                          <m:r>
                            <a:rPr lang="en-US" altLang="ja-JP" i="1">
                              <a:latin typeface="Cambria Math"/>
                            </a:rPr>
                            <m:t>1+</m:t>
                          </m:r>
                          <m:r>
                            <a:rPr lang="en-US" altLang="ja-JP" i="1">
                              <a:latin typeface="Cambria Math"/>
                            </a:rPr>
                            <m:t>𝑘</m:t>
                          </m:r>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m:rPr>
                                          <m:nor/>
                                        </m:rPr>
                                        <a:rPr lang="en-US" altLang="ja-JP" dirty="0">
                                          <a:latin typeface="メイリオ" panose="020B0604030504040204" pitchFamily="50" charset="-128"/>
                                          <a:ea typeface="メイリオ" panose="020B0604030504040204" pitchFamily="50" charset="-128"/>
                                          <a:cs typeface="メイリオ" panose="020B0604030504040204" pitchFamily="50" charset="-128"/>
                                        </a:rPr>
                                        <m:t>𝜎</m:t>
                                      </m:r>
                                    </m:e>
                                    <m:sub>
                                      <m:r>
                                        <a:rPr lang="en-US" altLang="ja-JP" i="1">
                                          <a:latin typeface="Cambria Math"/>
                                        </a:rPr>
                                        <m:t>𝑖</m:t>
                                      </m:r>
                                      <m:r>
                                        <a:rPr lang="en-US" altLang="ja-JP" i="1">
                                          <a:latin typeface="Cambria Math"/>
                                        </a:rPr>
                                        <m:t>,</m:t>
                                      </m:r>
                                      <m:r>
                                        <a:rPr lang="en-US" altLang="ja-JP" i="1">
                                          <a:latin typeface="Cambria Math"/>
                                        </a:rPr>
                                        <m:t>𝑗</m:t>
                                      </m:r>
                                    </m:sub>
                                  </m:sSub>
                                </m:num>
                                <m:den>
                                  <m:r>
                                    <a:rPr lang="en-US" altLang="ja-JP" i="1">
                                      <a:latin typeface="Cambria Math"/>
                                    </a:rPr>
                                    <m:t>𝑅</m:t>
                                  </m:r>
                                </m:den>
                              </m:f>
                              <m:r>
                                <a:rPr lang="en-US" altLang="ja-JP" i="1">
                                  <a:latin typeface="Cambria Math"/>
                                </a:rPr>
                                <m:t>−1</m:t>
                              </m:r>
                            </m:e>
                          </m:d>
                        </m:e>
                      </m:d>
                    </m:oMath>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14:m>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a:rPr>
                            <m:t>𝑡</m:t>
                          </m:r>
                        </m:e>
                        <m:sub>
                          <m:r>
                            <a:rPr lang="en-US" altLang="ja-JP" sz="1400" i="1">
                              <a:latin typeface="Cambria Math"/>
                            </a:rPr>
                            <m:t>𝑖</m:t>
                          </m:r>
                          <m:r>
                            <a:rPr lang="en-US" altLang="ja-JP" sz="1400" i="1">
                              <a:latin typeface="Cambria Math"/>
                            </a:rPr>
                            <m:t>,</m:t>
                          </m:r>
                          <m:r>
                            <a:rPr lang="en-US" altLang="ja-JP" sz="1400" i="1">
                              <a:latin typeface="Cambria Math"/>
                            </a:rPr>
                            <m:t>𝑗</m:t>
                          </m:r>
                        </m:sub>
                      </m:sSub>
                    </m:oMath>
                  </a14:m>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sz="1400" i="1" dirty="0" err="1">
                      <a:latin typeface="メイリオ" panose="020B0604030504040204" pitchFamily="50" charset="-128"/>
                      <a:ea typeface="メイリオ" panose="020B0604030504040204" pitchFamily="50" charset="-128"/>
                      <a:cs typeface="メイリオ" panose="020B0604030504040204" pitchFamily="50" charset="-128"/>
                    </a:rPr>
                    <a:t>i,j</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の閾値</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14:m>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a:rPr>
                            <m:t>𝑚</m:t>
                          </m:r>
                        </m:e>
                        <m:sub>
                          <m:r>
                            <a:rPr lang="en-US" altLang="ja-JP" sz="1400" i="1">
                              <a:latin typeface="Cambria Math"/>
                            </a:rPr>
                            <m:t>𝑖</m:t>
                          </m:r>
                          <m:r>
                            <a:rPr lang="en-US" altLang="ja-JP" sz="1400" i="1">
                              <a:latin typeface="Cambria Math"/>
                            </a:rPr>
                            <m:t>,</m:t>
                          </m:r>
                          <m:r>
                            <a:rPr lang="en-US" altLang="ja-JP" sz="1400" i="1">
                              <a:latin typeface="Cambria Math"/>
                            </a:rPr>
                            <m:t>𝑗</m:t>
                          </m:r>
                        </m:sub>
                      </m:sSub>
                    </m:oMath>
                  </a14:m>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窓内の平均</a:t>
                  </a:r>
                </a:p>
                <a:p>
                  <a:pPr>
                    <a:spcBef>
                      <a:spcPts val="600"/>
                    </a:spcBef>
                  </a:pPr>
                  <a14:m>
                    <m:oMath xmlns:m="http://schemas.openxmlformats.org/officeDocument/2006/math">
                      <m:sSup>
                        <m:sSupPr>
                          <m:ctrlPr>
                            <a:rPr lang="en-US" altLang="ja-JP" sz="1400" i="1">
                              <a:latin typeface="Cambria Math" panose="02040503050406030204" pitchFamily="18" charset="0"/>
                            </a:rPr>
                          </m:ctrlPr>
                        </m:sSupPr>
                        <m:e>
                          <m:sSup>
                            <m:sSupPr>
                              <m:ctrlPr>
                                <a:rPr lang="en-US" altLang="ja-JP" sz="1400" i="1">
                                  <a:latin typeface="Cambria Math" panose="02040503050406030204" pitchFamily="18" charset="0"/>
                                </a:rPr>
                              </m:ctrlPr>
                            </m:sSupPr>
                            <m:e>
                              <m:r>
                                <m:rPr>
                                  <m:nor/>
                                </m:rP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m:t>𝜎</m:t>
                              </m:r>
                            </m:e>
                            <m:sup>
                              <m:r>
                                <a:rPr lang="en-US" altLang="ja-JP" sz="1400" i="1">
                                  <a:latin typeface="Cambria Math"/>
                                </a:rPr>
                                <m:t>𝑖</m:t>
                              </m:r>
                              <m:r>
                                <a:rPr lang="en-US" altLang="ja-JP" sz="1400" i="1">
                                  <a:latin typeface="Cambria Math"/>
                                </a:rPr>
                                <m:t>,</m:t>
                              </m:r>
                              <m:r>
                                <a:rPr lang="en-US" altLang="ja-JP" sz="1400" i="1">
                                  <a:latin typeface="Cambria Math"/>
                                </a:rPr>
                                <m:t>𝑗</m:t>
                              </m:r>
                            </m:sup>
                          </m:sSup>
                        </m:e>
                        <m:sup>
                          <m:r>
                            <a:rPr lang="en-US" altLang="ja-JP" sz="1400" i="1">
                              <a:latin typeface="Cambria Math"/>
                            </a:rPr>
                            <m:t>2</m:t>
                          </m:r>
                        </m:sup>
                      </m:sSup>
                    </m:oMath>
                  </a14:m>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窓内の分散</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R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最大標準偏差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 128</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p>
                <a:p>
                  <a:pPr>
                    <a:spcBef>
                      <a:spcPts val="600"/>
                    </a:spcBef>
                  </a:pP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k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パラメータ（</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 0.2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p>
              </p:txBody>
            </p:sp>
          </mc:Choice>
          <mc:Fallback xmlns="">
            <p:sp>
              <p:nvSpPr>
                <p:cNvPr id="29" name="正方形/長方形 28"/>
                <p:cNvSpPr>
                  <a:spLocks noRot="1" noChangeAspect="1" noMove="1" noResize="1" noEditPoints="1" noAdjustHandles="1" noChangeArrowheads="1" noChangeShapeType="1" noTextEdit="1"/>
                </p:cNvSpPr>
                <p:nvPr/>
              </p:nvSpPr>
              <p:spPr>
                <a:xfrm>
                  <a:off x="6253845" y="3327096"/>
                  <a:ext cx="2907719" cy="2128147"/>
                </a:xfrm>
                <a:prstGeom prst="rect">
                  <a:avLst/>
                </a:prstGeom>
                <a:blipFill rotWithShape="0">
                  <a:blip r:embed="rId7"/>
                  <a:stretch>
                    <a:fillRect l="-629" b="-2006"/>
                  </a:stretch>
                </a:blipFill>
              </p:spPr>
              <p:txBody>
                <a:bodyPr/>
                <a:lstStyle/>
                <a:p>
                  <a:r>
                    <a:rPr lang="ja-JP" altLang="en-US">
                      <a:noFill/>
                    </a:rPr>
                    <a:t> </a:t>
                  </a:r>
                </a:p>
              </p:txBody>
            </p:sp>
          </mc:Fallback>
        </mc:AlternateContent>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16</a:t>
            </a:fld>
            <a:endParaRPr lang="ja-JP" altLang="en-US"/>
          </a:p>
        </p:txBody>
      </p:sp>
    </p:spTree>
    <p:extLst>
      <p:ext uri="{BB962C8B-B14F-4D97-AF65-F5344CB8AC3E}">
        <p14:creationId xmlns:p14="http://schemas.microsoft.com/office/powerpoint/2010/main" val="74472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5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9750" y="202085"/>
            <a:ext cx="9267410" cy="576064"/>
          </a:xfrm>
        </p:spPr>
        <p:txBody>
          <a:bodyPr>
            <a:noAutofit/>
          </a:bodyPr>
          <a:lstStyle/>
          <a:p>
            <a:pPr algn="ctr"/>
            <a:r>
              <a:rPr lang="ja-JP" altLang="en-US" sz="4000" dirty="0"/>
              <a:t>まとめ </a:t>
            </a:r>
            <a:r>
              <a:rPr lang="en-US" altLang="ja-JP" sz="4000" dirty="0"/>
              <a:t>: </a:t>
            </a:r>
            <a:r>
              <a:rPr lang="ja-JP" altLang="en-US" sz="4000" dirty="0"/>
              <a:t>閾値法</a:t>
            </a:r>
          </a:p>
        </p:txBody>
      </p:sp>
      <p:grpSp>
        <p:nvGrpSpPr>
          <p:cNvPr id="27" name="グループ化 26"/>
          <p:cNvGrpSpPr/>
          <p:nvPr/>
        </p:nvGrpSpPr>
        <p:grpSpPr>
          <a:xfrm>
            <a:off x="1238004" y="1929230"/>
            <a:ext cx="3844787" cy="1736915"/>
            <a:chOff x="797870" y="2913736"/>
            <a:chExt cx="3425723" cy="1547599"/>
          </a:xfrm>
        </p:grpSpPr>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0" y="2913736"/>
              <a:ext cx="1542756" cy="154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89" t="2791"/>
            <a:stretch/>
          </p:blipFill>
          <p:spPr bwMode="auto">
            <a:xfrm>
              <a:off x="2661887" y="2914760"/>
              <a:ext cx="1561706" cy="153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43" name="正方形/長方形 42"/>
              <p:cNvSpPr/>
              <p:nvPr/>
            </p:nvSpPr>
            <p:spPr>
              <a:xfrm>
                <a:off x="1084123" y="3648959"/>
                <a:ext cx="3482748" cy="7696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000" i="1" dirty="0">
                          <a:solidFill>
                            <a:srgbClr val="FF0000"/>
                          </a:solidFill>
                          <a:latin typeface="Cambria Math"/>
                        </a:rPr>
                        <m:t>分離度</m:t>
                      </m:r>
                      <m:r>
                        <a:rPr lang="en-US" altLang="ja-JP" sz="2000" i="1" dirty="0">
                          <a:latin typeface="Cambria Math"/>
                        </a:rPr>
                        <m:t>= </m:t>
                      </m:r>
                      <m:f>
                        <m:fPr>
                          <m:ctrlPr>
                            <a:rPr lang="en-US" altLang="ja-JP" sz="2000" i="1">
                              <a:latin typeface="Cambria Math" panose="02040503050406030204" pitchFamily="18" charset="0"/>
                            </a:rPr>
                          </m:ctrlPr>
                        </m:fPr>
                        <m:num>
                          <m:r>
                            <a:rPr lang="ja-JP" altLang="en-US" sz="2000" i="1">
                              <a:latin typeface="Cambria Math"/>
                            </a:rPr>
                            <m:t>クラス間分散</m:t>
                          </m:r>
                        </m:num>
                        <m:den>
                          <m:r>
                            <a:rPr lang="ja-JP" altLang="en-US" sz="2000" i="1">
                              <a:latin typeface="Cambria Math"/>
                            </a:rPr>
                            <m:t>クラス内分散</m:t>
                          </m:r>
                        </m:den>
                      </m:f>
                      <m:r>
                        <a:rPr lang="en-US" altLang="ja-JP" sz="2000" i="1">
                          <a:latin typeface="Cambria Math"/>
                        </a:rPr>
                        <m:t>=</m:t>
                      </m:r>
                      <m:f>
                        <m:fPr>
                          <m:ctrlPr>
                            <a:rPr lang="en-US" altLang="ja-JP" sz="2000" i="1">
                              <a:latin typeface="Cambria Math" panose="02040503050406030204" pitchFamily="18" charset="0"/>
                            </a:rPr>
                          </m:ctrlPr>
                        </m:fPr>
                        <m:num>
                          <m:sSubSup>
                            <m:sSubSupPr>
                              <m:ctrlPr>
                                <a:rPr lang="en-US" altLang="ja-JP" sz="2000" i="1">
                                  <a:latin typeface="Cambria Math" panose="02040503050406030204" pitchFamily="18" charset="0"/>
                                </a:rPr>
                              </m:ctrlPr>
                            </m:sSubSupPr>
                            <m:e>
                              <m:r>
                                <a:rPr lang="ja-JP" altLang="en-US" sz="2000" i="1">
                                  <a:latin typeface="Cambria Math"/>
                                </a:rPr>
                                <m:t>𝜎</m:t>
                              </m:r>
                            </m:e>
                            <m:sub>
                              <m:r>
                                <a:rPr lang="en-US" altLang="ja-JP" sz="2000" i="1">
                                  <a:latin typeface="Cambria Math"/>
                                </a:rPr>
                                <m:t>𝑏</m:t>
                              </m:r>
                            </m:sub>
                            <m:sup>
                              <m:r>
                                <a:rPr lang="en-US" altLang="ja-JP" sz="2000" i="1">
                                  <a:latin typeface="Cambria Math" panose="02040503050406030204" pitchFamily="18" charset="0"/>
                                </a:rPr>
                                <m:t>2</m:t>
                              </m:r>
                            </m:sup>
                          </m:sSubSup>
                        </m:num>
                        <m:den>
                          <m:sSubSup>
                            <m:sSubSupPr>
                              <m:ctrlPr>
                                <a:rPr lang="en-US" altLang="ja-JP" sz="2000" i="1">
                                  <a:latin typeface="Cambria Math" panose="02040503050406030204" pitchFamily="18" charset="0"/>
                                </a:rPr>
                              </m:ctrlPr>
                            </m:sSubSupPr>
                            <m:e>
                              <m:r>
                                <a:rPr lang="ja-JP" altLang="en-US" sz="2000" i="1">
                                  <a:latin typeface="Cambria Math"/>
                                </a:rPr>
                                <m:t>𝜎</m:t>
                              </m:r>
                            </m:e>
                            <m:sub>
                              <m:r>
                                <a:rPr lang="en-US" altLang="ja-JP" sz="2000" i="1">
                                  <a:latin typeface="Cambria Math"/>
                                </a:rPr>
                                <m:t>𝑤</m:t>
                              </m:r>
                            </m:sub>
                            <m:sup>
                              <m:r>
                                <a:rPr lang="en-US" altLang="ja-JP" sz="2000" i="1">
                                  <a:latin typeface="Cambria Math" panose="02040503050406030204" pitchFamily="18" charset="0"/>
                                </a:rPr>
                                <m:t>2</m:t>
                              </m:r>
                            </m:sup>
                          </m:sSubSup>
                        </m:den>
                      </m:f>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3" name="正方形/長方形 42"/>
              <p:cNvSpPr>
                <a:spLocks noRot="1" noChangeAspect="1" noMove="1" noResize="1" noEditPoints="1" noAdjustHandles="1" noChangeArrowheads="1" noChangeShapeType="1" noTextEdit="1"/>
              </p:cNvSpPr>
              <p:nvPr/>
            </p:nvSpPr>
            <p:spPr>
              <a:xfrm>
                <a:off x="1084123" y="3648959"/>
                <a:ext cx="3482748" cy="769698"/>
              </a:xfrm>
              <a:prstGeom prst="rect">
                <a:avLst/>
              </a:prstGeom>
              <a:blipFill rotWithShape="0">
                <a:blip r:embed="rId4"/>
                <a:stretch>
                  <a:fillRect/>
                </a:stretch>
              </a:blipFill>
            </p:spPr>
            <p:txBody>
              <a:bodyPr/>
              <a:lstStyle/>
              <a:p>
                <a:r>
                  <a:rPr lang="ja-JP" altLang="en-US">
                    <a:noFill/>
                  </a:rPr>
                  <a:t> </a:t>
                </a:r>
              </a:p>
            </p:txBody>
          </p:sp>
        </mc:Fallback>
      </mc:AlternateContent>
      <p:sp>
        <p:nvSpPr>
          <p:cNvPr id="44" name="正方形/長方形 43"/>
          <p:cNvSpPr/>
          <p:nvPr/>
        </p:nvSpPr>
        <p:spPr>
          <a:xfrm>
            <a:off x="1159230" y="1284707"/>
            <a:ext cx="1204176" cy="523220"/>
          </a:xfrm>
          <a:prstGeom prst="rect">
            <a:avLst/>
          </a:prstGeom>
        </p:spPr>
        <p:txBody>
          <a:bodyPr wrap="none">
            <a:spAutoFit/>
          </a:bodyPr>
          <a:lstStyle/>
          <a:p>
            <a:r>
              <a:rPr lang="ja-JP" altLang="en-US" sz="2800" b="1" u="sng" spc="-150" dirty="0">
                <a:latin typeface="メイリオ" panose="020B0604030504040204" pitchFamily="50" charset="-128"/>
                <a:ea typeface="メイリオ" panose="020B0604030504040204" pitchFamily="50" charset="-128"/>
                <a:cs typeface="メイリオ" panose="020B0604030504040204" pitchFamily="50" charset="-128"/>
              </a:rPr>
              <a:t>大津法</a:t>
            </a:r>
          </a:p>
        </p:txBody>
      </p:sp>
      <p:grpSp>
        <p:nvGrpSpPr>
          <p:cNvPr id="45" name="グループ化 44"/>
          <p:cNvGrpSpPr/>
          <p:nvPr/>
        </p:nvGrpSpPr>
        <p:grpSpPr>
          <a:xfrm>
            <a:off x="6862670" y="1765412"/>
            <a:ext cx="3799997" cy="1763797"/>
            <a:chOff x="5258278" y="1808916"/>
            <a:chExt cx="3982878" cy="1848684"/>
          </a:xfrm>
        </p:grpSpPr>
        <p:grpSp>
          <p:nvGrpSpPr>
            <p:cNvPr id="46" name="グループ化 45"/>
            <p:cNvGrpSpPr/>
            <p:nvPr/>
          </p:nvGrpSpPr>
          <p:grpSpPr>
            <a:xfrm>
              <a:off x="5258278" y="2049651"/>
              <a:ext cx="3982878" cy="1607949"/>
              <a:chOff x="4673210" y="2975481"/>
              <a:chExt cx="4760928" cy="1922060"/>
            </a:xfrm>
          </p:grpSpPr>
          <p:pic>
            <p:nvPicPr>
              <p:cNvPr id="5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6060" y="2975481"/>
                <a:ext cx="2158078" cy="190834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210" y="2975481"/>
                <a:ext cx="2114817" cy="192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グループ化 46"/>
            <p:cNvGrpSpPr/>
            <p:nvPr/>
          </p:nvGrpSpPr>
          <p:grpSpPr>
            <a:xfrm>
              <a:off x="6312831" y="1808916"/>
              <a:ext cx="1115956" cy="732615"/>
              <a:chOff x="1366837" y="1915810"/>
              <a:chExt cx="1115956" cy="732615"/>
            </a:xfrm>
          </p:grpSpPr>
          <p:sp>
            <p:nvSpPr>
              <p:cNvPr id="51" name="正方形/長方形 50"/>
              <p:cNvSpPr/>
              <p:nvPr/>
            </p:nvSpPr>
            <p:spPr>
              <a:xfrm>
                <a:off x="1431132" y="260270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1366837" y="1915810"/>
                <a:ext cx="1115956" cy="387107"/>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err="1">
                    <a:latin typeface="メイリオ" panose="020B0604030504040204" pitchFamily="50" charset="-128"/>
                    <a:ea typeface="メイリオ" panose="020B0604030504040204" pitchFamily="50" charset="-128"/>
                    <a:cs typeface="メイリオ" panose="020B0604030504040204" pitchFamily="50" charset="-128"/>
                  </a:rPr>
                  <a:t>i,j</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3" name="直線矢印コネクタ 52"/>
              <p:cNvCxnSpPr>
                <a:endCxn id="51" idx="0"/>
              </p:cNvCxnSpPr>
              <p:nvPr/>
            </p:nvCxnSpPr>
            <p:spPr>
              <a:xfrm flipH="1">
                <a:off x="1453992" y="2140744"/>
                <a:ext cx="129539" cy="461962"/>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6103282" y="2224350"/>
              <a:ext cx="1207508" cy="930032"/>
              <a:chOff x="1157288" y="2331244"/>
              <a:chExt cx="1207508" cy="930032"/>
            </a:xfrm>
          </p:grpSpPr>
          <p:sp>
            <p:nvSpPr>
              <p:cNvPr id="49" name="正方形/長方形 48"/>
              <p:cNvSpPr/>
              <p:nvPr/>
            </p:nvSpPr>
            <p:spPr>
              <a:xfrm>
                <a:off x="1157288" y="2331244"/>
                <a:ext cx="607218" cy="607218"/>
              </a:xfrm>
              <a:prstGeom prst="rect">
                <a:avLst/>
              </a:prstGeom>
              <a:solidFill>
                <a:srgbClr val="0000F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p:cNvSpPr txBox="1"/>
              <p:nvPr/>
            </p:nvSpPr>
            <p:spPr>
              <a:xfrm>
                <a:off x="1445418" y="2874169"/>
                <a:ext cx="919378" cy="387107"/>
              </a:xfrm>
              <a:prstGeom prst="rect">
                <a:avLst/>
              </a:prstGeom>
              <a:noFill/>
            </p:spPr>
            <p:txBody>
              <a:bodyPr wrap="none" rtlCol="0">
                <a:spAutoFit/>
              </a:bodyPr>
              <a:lstStyle/>
              <a:p>
                <a:r>
                  <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局所窓</a:t>
                </a:r>
              </a:p>
            </p:txBody>
          </p:sp>
        </p:grpSp>
      </p:grpSp>
      <p:sp>
        <p:nvSpPr>
          <p:cNvPr id="56" name="正方形/長方形 55"/>
          <p:cNvSpPr/>
          <p:nvPr/>
        </p:nvSpPr>
        <p:spPr>
          <a:xfrm>
            <a:off x="6748765" y="3710644"/>
            <a:ext cx="3647152" cy="646331"/>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局所窓の情報を利用して閾値計算</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大津法 や</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Sauvola</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a:t>
            </a:r>
          </a:p>
        </p:txBody>
      </p:sp>
      <p:sp>
        <p:nvSpPr>
          <p:cNvPr id="57" name="正方形/長方形 56"/>
          <p:cNvSpPr/>
          <p:nvPr/>
        </p:nvSpPr>
        <p:spPr>
          <a:xfrm>
            <a:off x="6792704" y="1284707"/>
            <a:ext cx="3831946" cy="523220"/>
          </a:xfrm>
          <a:prstGeom prst="rect">
            <a:avLst/>
          </a:prstGeom>
        </p:spPr>
        <p:txBody>
          <a:bodyPr wrap="none">
            <a:spAutoFit/>
          </a:bodyPr>
          <a:lstStyle/>
          <a:p>
            <a:r>
              <a:rPr lang="en-US" altLang="ja-JP" sz="2800" b="1" u="sng" spc="-200" dirty="0">
                <a:latin typeface="メイリオ" panose="020B0604030504040204" pitchFamily="50" charset="-128"/>
                <a:ea typeface="メイリオ" panose="020B0604030504040204" pitchFamily="50" charset="-128"/>
                <a:cs typeface="メイリオ" panose="020B0604030504040204" pitchFamily="50" charset="-128"/>
              </a:rPr>
              <a:t>Adaptive thresholding</a:t>
            </a:r>
            <a:endParaRPr lang="ja-JP" altLang="en-US" sz="2800" b="1" u="sng" spc="-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コンテンツ プレースホルダー 2"/>
          <p:cNvSpPr>
            <a:spLocks noGrp="1"/>
          </p:cNvSpPr>
          <p:nvPr>
            <p:ph idx="1"/>
          </p:nvPr>
        </p:nvSpPr>
        <p:spPr>
          <a:xfrm>
            <a:off x="1075171" y="5270444"/>
            <a:ext cx="10568189" cy="1327784"/>
          </a:xfrm>
        </p:spPr>
        <p:txBody>
          <a:bodyPr>
            <a:noAutofit/>
          </a:bodyPr>
          <a:lstStyle/>
          <a:p>
            <a:pPr marL="0" indent="0">
              <a:spcBef>
                <a:spcPts val="600"/>
              </a:spcBef>
              <a:buNone/>
            </a:pPr>
            <a:r>
              <a:rPr lang="ja-JP" altLang="en-US" sz="2400" dirty="0"/>
              <a:t>閾値により画素に前景ラベル・背景ラベルを付ける</a:t>
            </a:r>
            <a:endParaRPr lang="en-US" altLang="ja-JP" sz="2400" dirty="0"/>
          </a:p>
          <a:p>
            <a:pPr marL="0" indent="0">
              <a:spcBef>
                <a:spcPts val="600"/>
              </a:spcBef>
              <a:buNone/>
            </a:pPr>
            <a:r>
              <a:rPr lang="ja-JP" altLang="en-US" sz="2400" dirty="0"/>
              <a:t>閾値を自動計算する手法（</a:t>
            </a:r>
            <a:r>
              <a:rPr lang="en-US" altLang="ja-JP" sz="2400" dirty="0"/>
              <a:t> P</a:t>
            </a:r>
            <a:r>
              <a:rPr lang="ja-JP" altLang="en-US" sz="2400" dirty="0"/>
              <a:t>タイル法</a:t>
            </a:r>
            <a:r>
              <a:rPr lang="en-US" altLang="ja-JP" sz="2400" dirty="0"/>
              <a:t>, </a:t>
            </a:r>
            <a:r>
              <a:rPr lang="ja-JP" altLang="en-US" sz="2400" dirty="0"/>
              <a:t>大津法</a:t>
            </a:r>
            <a:r>
              <a:rPr lang="en-US" altLang="ja-JP" sz="2400" dirty="0"/>
              <a:t>, </a:t>
            </a:r>
            <a:r>
              <a:rPr lang="en-US" altLang="ja-JP" sz="2400" dirty="0" err="1"/>
              <a:t>Sauvola</a:t>
            </a:r>
            <a:r>
              <a:rPr lang="ja-JP" altLang="en-US" sz="2400" dirty="0"/>
              <a:t>法）を紹介した　　　　　　　　　　　　　　　　　　　</a:t>
            </a:r>
            <a:endParaRPr lang="en-US" altLang="ja-JP" sz="2400" dirty="0"/>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17</a:t>
            </a:fld>
            <a:endParaRPr lang="ja-JP" altLang="en-US"/>
          </a:p>
        </p:txBody>
      </p:sp>
    </p:spTree>
    <p:extLst>
      <p:ext uri="{BB962C8B-B14F-4D97-AF65-F5344CB8AC3E}">
        <p14:creationId xmlns:p14="http://schemas.microsoft.com/office/powerpoint/2010/main" val="2389727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6533000" cy="5296829"/>
          </a:xfrm>
        </p:spPr>
        <p:txBody>
          <a:bodyPr>
            <a:normAutofit/>
          </a:bodyPr>
          <a:lstStyle/>
          <a:p>
            <a:pPr marL="0" indent="0">
              <a:spcBef>
                <a:spcPts val="600"/>
              </a:spcBef>
              <a:buNone/>
            </a:pPr>
            <a:r>
              <a:rPr lang="ja-JP" altLang="en-US" sz="5400" b="1" dirty="0"/>
              <a:t>領域成長法</a:t>
            </a:r>
            <a:endParaRPr lang="en-US" altLang="ja-JP" sz="5400" b="1" dirty="0"/>
          </a:p>
          <a:p>
            <a:pPr marL="0" indent="0">
              <a:spcBef>
                <a:spcPts val="600"/>
              </a:spcBef>
              <a:buNone/>
            </a:pPr>
            <a:r>
              <a:rPr lang="en-US" altLang="ja-JP" sz="5400" b="1" dirty="0"/>
              <a:t>Region Growing</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18</a:t>
            </a:fld>
            <a:endParaRPr lang="ja-JP" altLang="en-US"/>
          </a:p>
        </p:txBody>
      </p:sp>
    </p:spTree>
    <p:extLst>
      <p:ext uri="{BB962C8B-B14F-4D97-AF65-F5344CB8AC3E}">
        <p14:creationId xmlns:p14="http://schemas.microsoft.com/office/powerpoint/2010/main" val="335552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領域成長法の概要</a:t>
            </a:r>
            <a:endParaRPr kumimoji="1" lang="ja-JP" altLang="en-US" sz="3600" dirty="0"/>
          </a:p>
        </p:txBody>
      </p:sp>
      <p:grpSp>
        <p:nvGrpSpPr>
          <p:cNvPr id="314" name="グループ化 313"/>
          <p:cNvGrpSpPr/>
          <p:nvPr/>
        </p:nvGrpSpPr>
        <p:grpSpPr>
          <a:xfrm>
            <a:off x="584834" y="1256320"/>
            <a:ext cx="10869740" cy="2462240"/>
            <a:chOff x="584834" y="1256320"/>
            <a:chExt cx="8769374" cy="1986460"/>
          </a:xfrm>
        </p:grpSpPr>
        <p:grpSp>
          <p:nvGrpSpPr>
            <p:cNvPr id="212" name="グループ化 211"/>
            <p:cNvGrpSpPr/>
            <p:nvPr/>
          </p:nvGrpSpPr>
          <p:grpSpPr>
            <a:xfrm>
              <a:off x="584834" y="1256321"/>
              <a:ext cx="2616710" cy="1986459"/>
              <a:chOff x="219074" y="2890340"/>
              <a:chExt cx="2616710" cy="1986459"/>
            </a:xfrm>
          </p:grpSpPr>
          <p:pic>
            <p:nvPicPr>
              <p:cNvPr id="2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19" b="6063"/>
              <a:stretch/>
            </p:blipFill>
            <p:spPr bwMode="auto">
              <a:xfrm>
                <a:off x="219074" y="2890340"/>
                <a:ext cx="2616710" cy="198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4" name="正方形/長方形 213"/>
              <p:cNvSpPr/>
              <p:nvPr/>
            </p:nvSpPr>
            <p:spPr>
              <a:xfrm>
                <a:off x="823912" y="3331369"/>
                <a:ext cx="85725" cy="85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テキスト ボックス 214"/>
              <p:cNvSpPr txBox="1"/>
              <p:nvPr/>
            </p:nvSpPr>
            <p:spPr>
              <a:xfrm>
                <a:off x="915954" y="3954713"/>
                <a:ext cx="881973" cy="461665"/>
              </a:xfrm>
              <a:prstGeom prst="rect">
                <a:avLst/>
              </a:prstGeom>
              <a:noFill/>
            </p:spPr>
            <p:txBody>
              <a:bodyPr wrap="none" rtlCol="0">
                <a:spAutoFit/>
              </a:bodyPr>
              <a:lstStyle/>
              <a:p>
                <a:r>
                  <a:rPr kumimoji="1"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seed</a:t>
                </a:r>
                <a:endParaRPr kumimoji="1"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16" name="直線矢印コネクタ 215"/>
              <p:cNvCxnSpPr>
                <a:endCxn id="214" idx="2"/>
              </p:cNvCxnSpPr>
              <p:nvPr/>
            </p:nvCxnSpPr>
            <p:spPr>
              <a:xfrm flipH="1" flipV="1">
                <a:off x="866775" y="3417094"/>
                <a:ext cx="147638" cy="603805"/>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17" name="グループ化 216"/>
            <p:cNvGrpSpPr/>
            <p:nvPr/>
          </p:nvGrpSpPr>
          <p:grpSpPr>
            <a:xfrm>
              <a:off x="3240855" y="1256321"/>
              <a:ext cx="3037021" cy="1986459"/>
              <a:chOff x="2875095" y="1115329"/>
              <a:chExt cx="3037021" cy="1986459"/>
            </a:xfrm>
          </p:grpSpPr>
          <p:grpSp>
            <p:nvGrpSpPr>
              <p:cNvPr id="218" name="グループ化 217"/>
              <p:cNvGrpSpPr/>
              <p:nvPr/>
            </p:nvGrpSpPr>
            <p:grpSpPr>
              <a:xfrm>
                <a:off x="3295406" y="1115329"/>
                <a:ext cx="2616710" cy="1986459"/>
                <a:chOff x="3366601" y="2890340"/>
                <a:chExt cx="2616710" cy="1986459"/>
              </a:xfrm>
            </p:grpSpPr>
            <p:grpSp>
              <p:nvGrpSpPr>
                <p:cNvPr id="220" name="グループ化 219"/>
                <p:cNvGrpSpPr/>
                <p:nvPr/>
              </p:nvGrpSpPr>
              <p:grpSpPr>
                <a:xfrm>
                  <a:off x="3366601" y="2890340"/>
                  <a:ext cx="2616710" cy="1986459"/>
                  <a:chOff x="219074" y="2890340"/>
                  <a:chExt cx="2616710" cy="1986459"/>
                </a:xfrm>
              </p:grpSpPr>
              <p:pic>
                <p:nvPicPr>
                  <p:cNvPr id="22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19" b="6063"/>
                  <a:stretch/>
                </p:blipFill>
                <p:spPr bwMode="auto">
                  <a:xfrm>
                    <a:off x="219074" y="2890340"/>
                    <a:ext cx="2616710" cy="198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 name="正方形/長方形 223"/>
                  <p:cNvSpPr/>
                  <p:nvPr/>
                </p:nvSpPr>
                <p:spPr>
                  <a:xfrm>
                    <a:off x="823912" y="3331369"/>
                    <a:ext cx="85725" cy="85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p:cNvSpPr/>
                  <p:nvPr/>
                </p:nvSpPr>
                <p:spPr>
                  <a:xfrm>
                    <a:off x="823912" y="347662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p:cNvSpPr/>
                  <p:nvPr/>
                </p:nvSpPr>
                <p:spPr>
                  <a:xfrm>
                    <a:off x="678655" y="347662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p:cNvSpPr/>
                  <p:nvPr/>
                </p:nvSpPr>
                <p:spPr>
                  <a:xfrm>
                    <a:off x="528637"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p:cNvSpPr/>
                  <p:nvPr/>
                </p:nvSpPr>
                <p:spPr>
                  <a:xfrm>
                    <a:off x="528637"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p:cNvSpPr/>
                  <p:nvPr/>
                </p:nvSpPr>
                <p:spPr>
                  <a:xfrm>
                    <a:off x="678168"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1264443"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p:cNvSpPr/>
                  <p:nvPr/>
                </p:nvSpPr>
                <p:spPr>
                  <a:xfrm>
                    <a:off x="1119186" y="333136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p:cNvSpPr/>
                  <p:nvPr/>
                </p:nvSpPr>
                <p:spPr>
                  <a:xfrm>
                    <a:off x="969168" y="333136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969168"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1118699"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678167"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p:cNvSpPr/>
                  <p:nvPr/>
                </p:nvSpPr>
                <p:spPr>
                  <a:xfrm>
                    <a:off x="827698"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p:cNvSpPr/>
                  <p:nvPr/>
                </p:nvSpPr>
                <p:spPr>
                  <a:xfrm>
                    <a:off x="528636"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p:cNvSpPr/>
                  <p:nvPr/>
                </p:nvSpPr>
                <p:spPr>
                  <a:xfrm>
                    <a:off x="383380"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969168"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p:cNvSpPr/>
                  <p:nvPr/>
                </p:nvSpPr>
                <p:spPr>
                  <a:xfrm>
                    <a:off x="678167"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正方形/長方形 240"/>
                  <p:cNvSpPr/>
                  <p:nvPr/>
                </p:nvSpPr>
                <p:spPr>
                  <a:xfrm>
                    <a:off x="827698"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正方形/長方形 241"/>
                  <p:cNvSpPr/>
                  <p:nvPr/>
                </p:nvSpPr>
                <p:spPr>
                  <a:xfrm>
                    <a:off x="827698" y="290988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正方形/長方形 242"/>
                  <p:cNvSpPr/>
                  <p:nvPr/>
                </p:nvSpPr>
                <p:spPr>
                  <a:xfrm>
                    <a:off x="1119186"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正方形/長方形 243"/>
                  <p:cNvSpPr/>
                  <p:nvPr/>
                </p:nvSpPr>
                <p:spPr>
                  <a:xfrm>
                    <a:off x="969168" y="347662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正方形/長方形 244"/>
                  <p:cNvSpPr/>
                  <p:nvPr/>
                </p:nvSpPr>
                <p:spPr>
                  <a:xfrm>
                    <a:off x="823912"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正方形/長方形 245"/>
                  <p:cNvSpPr/>
                  <p:nvPr/>
                </p:nvSpPr>
                <p:spPr>
                  <a:xfrm>
                    <a:off x="678655" y="361473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p:cNvSpPr/>
                  <p:nvPr/>
                </p:nvSpPr>
                <p:spPr>
                  <a:xfrm>
                    <a:off x="969168" y="361473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p:cNvSpPr/>
                  <p:nvPr/>
                </p:nvSpPr>
                <p:spPr>
                  <a:xfrm>
                    <a:off x="823912" y="375761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221" name="直線矢印コネクタ 220"/>
                <p:cNvCxnSpPr/>
                <p:nvPr/>
              </p:nvCxnSpPr>
              <p:spPr>
                <a:xfrm flipH="1" flipV="1">
                  <a:off x="4352438" y="3614735"/>
                  <a:ext cx="322518" cy="40616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2" name="テキスト ボックス 221"/>
                <p:cNvSpPr txBox="1"/>
                <p:nvPr/>
              </p:nvSpPr>
              <p:spPr>
                <a:xfrm>
                  <a:off x="4606795" y="3885860"/>
                  <a:ext cx="645592" cy="372457"/>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前景</a:t>
                  </a:r>
                </a:p>
              </p:txBody>
            </p:sp>
          </p:grpSp>
          <p:sp>
            <p:nvSpPr>
              <p:cNvPr id="219" name="右矢印 218"/>
              <p:cNvSpPr/>
              <p:nvPr/>
            </p:nvSpPr>
            <p:spPr>
              <a:xfrm>
                <a:off x="2875095" y="1890401"/>
                <a:ext cx="381000" cy="355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49" name="グループ化 248"/>
            <p:cNvGrpSpPr/>
            <p:nvPr/>
          </p:nvGrpSpPr>
          <p:grpSpPr>
            <a:xfrm>
              <a:off x="6317187" y="1256320"/>
              <a:ext cx="3037021" cy="1986459"/>
              <a:chOff x="5951427" y="1115328"/>
              <a:chExt cx="3037021" cy="1986459"/>
            </a:xfrm>
          </p:grpSpPr>
          <p:grpSp>
            <p:nvGrpSpPr>
              <p:cNvPr id="250" name="グループ化 249"/>
              <p:cNvGrpSpPr/>
              <p:nvPr/>
            </p:nvGrpSpPr>
            <p:grpSpPr>
              <a:xfrm>
                <a:off x="6371738" y="1115328"/>
                <a:ext cx="2616710" cy="1986459"/>
                <a:chOff x="219074" y="2890339"/>
                <a:chExt cx="2616710" cy="1986459"/>
              </a:xfrm>
            </p:grpSpPr>
            <p:pic>
              <p:nvPicPr>
                <p:cNvPr id="25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19" b="6063"/>
                <a:stretch/>
              </p:blipFill>
              <p:spPr bwMode="auto">
                <a:xfrm>
                  <a:off x="219074" y="2890339"/>
                  <a:ext cx="2616710" cy="198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3" name="正方形/長方形 252"/>
                <p:cNvSpPr/>
                <p:nvPr/>
              </p:nvSpPr>
              <p:spPr>
                <a:xfrm>
                  <a:off x="823912" y="3331369"/>
                  <a:ext cx="85725" cy="85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p:cNvSpPr/>
                <p:nvPr/>
              </p:nvSpPr>
              <p:spPr>
                <a:xfrm>
                  <a:off x="823912" y="347662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p:cNvSpPr/>
                <p:nvPr/>
              </p:nvSpPr>
              <p:spPr>
                <a:xfrm>
                  <a:off x="678655" y="347662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正方形/長方形 255"/>
                <p:cNvSpPr/>
                <p:nvPr/>
              </p:nvSpPr>
              <p:spPr>
                <a:xfrm>
                  <a:off x="528637"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正方形/長方形 256"/>
                <p:cNvSpPr/>
                <p:nvPr/>
              </p:nvSpPr>
              <p:spPr>
                <a:xfrm>
                  <a:off x="528637"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p:cNvSpPr/>
                <p:nvPr/>
              </p:nvSpPr>
              <p:spPr>
                <a:xfrm>
                  <a:off x="678168"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p:cNvSpPr/>
                <p:nvPr/>
              </p:nvSpPr>
              <p:spPr>
                <a:xfrm>
                  <a:off x="1264443"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p:cNvSpPr/>
                <p:nvPr/>
              </p:nvSpPr>
              <p:spPr>
                <a:xfrm>
                  <a:off x="1119186" y="333136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正方形/長方形 260"/>
                <p:cNvSpPr/>
                <p:nvPr/>
              </p:nvSpPr>
              <p:spPr>
                <a:xfrm>
                  <a:off x="969168" y="333136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正方形/長方形 261"/>
                <p:cNvSpPr/>
                <p:nvPr/>
              </p:nvSpPr>
              <p:spPr>
                <a:xfrm>
                  <a:off x="969168"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正方形/長方形 262"/>
                <p:cNvSpPr/>
                <p:nvPr/>
              </p:nvSpPr>
              <p:spPr>
                <a:xfrm>
                  <a:off x="1118699"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正方形/長方形 263"/>
                <p:cNvSpPr/>
                <p:nvPr/>
              </p:nvSpPr>
              <p:spPr>
                <a:xfrm>
                  <a:off x="678167"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正方形/長方形 264"/>
                <p:cNvSpPr/>
                <p:nvPr/>
              </p:nvSpPr>
              <p:spPr>
                <a:xfrm>
                  <a:off x="827698"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正方形/長方形 265"/>
                <p:cNvSpPr/>
                <p:nvPr/>
              </p:nvSpPr>
              <p:spPr>
                <a:xfrm>
                  <a:off x="528636"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正方形/長方形 266"/>
                <p:cNvSpPr/>
                <p:nvPr/>
              </p:nvSpPr>
              <p:spPr>
                <a:xfrm>
                  <a:off x="383380"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正方形/長方形 267"/>
                <p:cNvSpPr/>
                <p:nvPr/>
              </p:nvSpPr>
              <p:spPr>
                <a:xfrm>
                  <a:off x="969168"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 name="正方形/長方形 268"/>
                <p:cNvSpPr/>
                <p:nvPr/>
              </p:nvSpPr>
              <p:spPr>
                <a:xfrm>
                  <a:off x="678167"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0" name="正方形/長方形 269"/>
                <p:cNvSpPr/>
                <p:nvPr/>
              </p:nvSpPr>
              <p:spPr>
                <a:xfrm>
                  <a:off x="827698"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1" name="正方形/長方形 270"/>
                <p:cNvSpPr/>
                <p:nvPr/>
              </p:nvSpPr>
              <p:spPr>
                <a:xfrm>
                  <a:off x="827698" y="290988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p:cNvSpPr/>
                <p:nvPr/>
              </p:nvSpPr>
              <p:spPr>
                <a:xfrm>
                  <a:off x="1119186"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3" name="正方形/長方形 272"/>
                <p:cNvSpPr/>
                <p:nvPr/>
              </p:nvSpPr>
              <p:spPr>
                <a:xfrm>
                  <a:off x="969168" y="347662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p:cNvSpPr/>
                <p:nvPr/>
              </p:nvSpPr>
              <p:spPr>
                <a:xfrm>
                  <a:off x="823912"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5" name="正方形/長方形 274"/>
                <p:cNvSpPr/>
                <p:nvPr/>
              </p:nvSpPr>
              <p:spPr>
                <a:xfrm>
                  <a:off x="678655" y="361473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 name="正方形/長方形 275"/>
                <p:cNvSpPr/>
                <p:nvPr/>
              </p:nvSpPr>
              <p:spPr>
                <a:xfrm>
                  <a:off x="969168" y="361473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7" name="正方形/長方形 276"/>
                <p:cNvSpPr/>
                <p:nvPr/>
              </p:nvSpPr>
              <p:spPr>
                <a:xfrm>
                  <a:off x="823912" y="375761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8" name="正方形/長方形 277"/>
                <p:cNvSpPr/>
                <p:nvPr/>
              </p:nvSpPr>
              <p:spPr>
                <a:xfrm>
                  <a:off x="1116317" y="304561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9" name="正方形/長方形 278"/>
                <p:cNvSpPr/>
                <p:nvPr/>
              </p:nvSpPr>
              <p:spPr>
                <a:xfrm>
                  <a:off x="528637"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0" name="正方形/長方形 279"/>
                <p:cNvSpPr/>
                <p:nvPr/>
              </p:nvSpPr>
              <p:spPr>
                <a:xfrm>
                  <a:off x="383379"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1" name="正方形/長方形 280"/>
                <p:cNvSpPr/>
                <p:nvPr/>
              </p:nvSpPr>
              <p:spPr>
                <a:xfrm>
                  <a:off x="678166" y="375761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2" name="正方形/長方形 281"/>
                <p:cNvSpPr/>
                <p:nvPr/>
              </p:nvSpPr>
              <p:spPr>
                <a:xfrm>
                  <a:off x="532908"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3" name="正方形/長方形 282"/>
                <p:cNvSpPr/>
                <p:nvPr/>
              </p:nvSpPr>
              <p:spPr>
                <a:xfrm>
                  <a:off x="384783"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正方形/長方形 283"/>
                <p:cNvSpPr/>
                <p:nvPr/>
              </p:nvSpPr>
              <p:spPr>
                <a:xfrm>
                  <a:off x="384783"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正方形/長方形 284"/>
                <p:cNvSpPr/>
                <p:nvPr/>
              </p:nvSpPr>
              <p:spPr>
                <a:xfrm>
                  <a:off x="532907"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正方形/長方形 285"/>
                <p:cNvSpPr/>
                <p:nvPr/>
              </p:nvSpPr>
              <p:spPr>
                <a:xfrm>
                  <a:off x="532907" y="374808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7" name="正方形/長方形 286"/>
                <p:cNvSpPr/>
                <p:nvPr/>
              </p:nvSpPr>
              <p:spPr>
                <a:xfrm>
                  <a:off x="678165" y="389810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8" name="正方形/長方形 287"/>
                <p:cNvSpPr/>
                <p:nvPr/>
              </p:nvSpPr>
              <p:spPr>
                <a:xfrm>
                  <a:off x="678167" y="290512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9" name="正方形/長方形 288"/>
                <p:cNvSpPr/>
                <p:nvPr/>
              </p:nvSpPr>
              <p:spPr>
                <a:xfrm>
                  <a:off x="827698"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正方形/長方形 289"/>
                <p:cNvSpPr/>
                <p:nvPr/>
              </p:nvSpPr>
              <p:spPr>
                <a:xfrm>
                  <a:off x="678164"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正方形/長方形 290"/>
                <p:cNvSpPr/>
                <p:nvPr/>
              </p:nvSpPr>
              <p:spPr>
                <a:xfrm>
                  <a:off x="822448"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正方形/長方形 291"/>
                <p:cNvSpPr/>
                <p:nvPr/>
              </p:nvSpPr>
              <p:spPr>
                <a:xfrm>
                  <a:off x="969167"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3" name="正方形/長方形 292"/>
                <p:cNvSpPr/>
                <p:nvPr/>
              </p:nvSpPr>
              <p:spPr>
                <a:xfrm>
                  <a:off x="969168" y="389810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正方形/長方形 293"/>
                <p:cNvSpPr/>
                <p:nvPr/>
              </p:nvSpPr>
              <p:spPr>
                <a:xfrm>
                  <a:off x="1119186"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5" name="正方形/長方形 294"/>
                <p:cNvSpPr/>
                <p:nvPr/>
              </p:nvSpPr>
              <p:spPr>
                <a:xfrm>
                  <a:off x="1264442"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 name="正方形/長方形 295"/>
                <p:cNvSpPr/>
                <p:nvPr/>
              </p:nvSpPr>
              <p:spPr>
                <a:xfrm>
                  <a:off x="1264441" y="37576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7" name="正方形/長方形 296"/>
                <p:cNvSpPr/>
                <p:nvPr/>
              </p:nvSpPr>
              <p:spPr>
                <a:xfrm>
                  <a:off x="1264443" y="361473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8" name="正方形/長方形 297"/>
                <p:cNvSpPr/>
                <p:nvPr/>
              </p:nvSpPr>
              <p:spPr>
                <a:xfrm>
                  <a:off x="1407318"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正方形/長方形 298"/>
                <p:cNvSpPr/>
                <p:nvPr/>
              </p:nvSpPr>
              <p:spPr>
                <a:xfrm>
                  <a:off x="1411593" y="347662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正方形/長方形 299"/>
                <p:cNvSpPr/>
                <p:nvPr/>
              </p:nvSpPr>
              <p:spPr>
                <a:xfrm>
                  <a:off x="1411593" y="333374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1" name="正方形/長方形 300"/>
                <p:cNvSpPr/>
                <p:nvPr/>
              </p:nvSpPr>
              <p:spPr>
                <a:xfrm>
                  <a:off x="1264440"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2" name="正方形/長方形 301"/>
                <p:cNvSpPr/>
                <p:nvPr/>
              </p:nvSpPr>
              <p:spPr>
                <a:xfrm>
                  <a:off x="1264439"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3" name="正方形/長方形 302"/>
                <p:cNvSpPr/>
                <p:nvPr/>
              </p:nvSpPr>
              <p:spPr>
                <a:xfrm>
                  <a:off x="1264438" y="419576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4" name="正方形/長方形 303"/>
                <p:cNvSpPr/>
                <p:nvPr/>
              </p:nvSpPr>
              <p:spPr>
                <a:xfrm>
                  <a:off x="1119184"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5" name="正方形/長方形 304"/>
                <p:cNvSpPr/>
                <p:nvPr/>
              </p:nvSpPr>
              <p:spPr>
                <a:xfrm>
                  <a:off x="1119185" y="433323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6" name="正方形/長方形 305"/>
                <p:cNvSpPr/>
                <p:nvPr/>
              </p:nvSpPr>
              <p:spPr>
                <a:xfrm>
                  <a:off x="969166" y="4329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7" name="正方形/長方形 306"/>
                <p:cNvSpPr/>
                <p:nvPr/>
              </p:nvSpPr>
              <p:spPr>
                <a:xfrm>
                  <a:off x="833866" y="418797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8" name="正方形/長方形 307"/>
                <p:cNvSpPr/>
                <p:nvPr/>
              </p:nvSpPr>
              <p:spPr>
                <a:xfrm>
                  <a:off x="969168" y="418797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9" name="正方形/長方形 308"/>
                <p:cNvSpPr/>
                <p:nvPr/>
              </p:nvSpPr>
              <p:spPr>
                <a:xfrm>
                  <a:off x="1115830" y="375697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0" name="正方形/長方形 309"/>
                <p:cNvSpPr/>
                <p:nvPr/>
              </p:nvSpPr>
              <p:spPr>
                <a:xfrm>
                  <a:off x="1119184" y="418797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p:cNvSpPr/>
                <p:nvPr/>
              </p:nvSpPr>
              <p:spPr>
                <a:xfrm>
                  <a:off x="969168" y="375697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p:cNvSpPr/>
                <p:nvPr/>
              </p:nvSpPr>
              <p:spPr>
                <a:xfrm>
                  <a:off x="1115829" y="3622550"/>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p:cNvSpPr/>
                <p:nvPr/>
              </p:nvSpPr>
              <p:spPr>
                <a:xfrm>
                  <a:off x="1264443" y="347014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51" name="右矢印 250"/>
              <p:cNvSpPr/>
              <p:nvPr/>
            </p:nvSpPr>
            <p:spPr>
              <a:xfrm>
                <a:off x="5951427" y="1890401"/>
                <a:ext cx="381000" cy="355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315" name="コンテンツ プレースホルダー 2"/>
          <p:cNvSpPr>
            <a:spLocks noGrp="1"/>
          </p:cNvSpPr>
          <p:nvPr>
            <p:ph idx="1"/>
          </p:nvPr>
        </p:nvSpPr>
        <p:spPr>
          <a:xfrm>
            <a:off x="582526" y="4115963"/>
            <a:ext cx="10890146" cy="2046642"/>
          </a:xfrm>
        </p:spPr>
        <p:txBody>
          <a:bodyPr>
            <a:noAutofit/>
          </a:bodyPr>
          <a:lstStyle/>
          <a:p>
            <a:pPr>
              <a:spcBef>
                <a:spcPts val="1200"/>
              </a:spcBef>
            </a:pP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画素から領域を徐々に成長させる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は手で与えるか自動生成する</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pPr>
              <a:spcBef>
                <a:spcPts val="12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局所的な規則に従って成長を止める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配置・成長規則について多くの研究・開発がされている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p:cNvSpPr/>
          <p:nvPr/>
        </p:nvSpPr>
        <p:spPr>
          <a:xfrm>
            <a:off x="655677" y="6209391"/>
            <a:ext cx="8635787" cy="461665"/>
          </a:xfrm>
          <a:prstGeom prst="rect">
            <a:avLst/>
          </a:prstGeom>
        </p:spPr>
        <p:txBody>
          <a:bodyPr wrap="square">
            <a:spAutoFit/>
          </a:body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Adams R.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Seeded region growing.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IEEE</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PAMI</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16, 641-647, 1994.</a:t>
            </a:r>
          </a:p>
          <a:p>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Roerdink</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J.B.T.M.,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The Watershed Transform: </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Denitions</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Algorithms and Parallelization Strategies, 2000.</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19</a:t>
            </a:fld>
            <a:endParaRPr lang="ja-JP" altLang="en-US"/>
          </a:p>
        </p:txBody>
      </p:sp>
    </p:spTree>
    <p:extLst>
      <p:ext uri="{BB962C8B-B14F-4D97-AF65-F5344CB8AC3E}">
        <p14:creationId xmlns:p14="http://schemas.microsoft.com/office/powerpoint/2010/main" val="1655332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124494"/>
            <a:ext cx="9715500" cy="733270"/>
          </a:xfrm>
        </p:spPr>
        <p:txBody>
          <a:bodyPr>
            <a:normAutofit/>
          </a:bodyPr>
          <a:lstStyle/>
          <a:p>
            <a:r>
              <a:rPr lang="en-US" altLang="ja-JP" sz="3600" b="1" dirty="0"/>
              <a:t>Contents</a:t>
            </a:r>
            <a:endParaRPr kumimoji="1" lang="ja-JP" altLang="en-US" sz="3600" b="1" dirty="0"/>
          </a:p>
        </p:txBody>
      </p:sp>
      <p:sp>
        <p:nvSpPr>
          <p:cNvPr id="3" name="コンテンツ プレースホルダー 2"/>
          <p:cNvSpPr>
            <a:spLocks noGrp="1"/>
          </p:cNvSpPr>
          <p:nvPr>
            <p:ph idx="1"/>
          </p:nvPr>
        </p:nvSpPr>
        <p:spPr>
          <a:xfrm>
            <a:off x="742950" y="848026"/>
            <a:ext cx="11329076" cy="6009974"/>
          </a:xfrm>
        </p:spPr>
        <p:txBody>
          <a:bodyPr>
            <a:normAutofit/>
          </a:bodyPr>
          <a:lstStyle/>
          <a:p>
            <a:pPr marL="0" indent="0">
              <a:lnSpc>
                <a:spcPct val="100000"/>
              </a:lnSpc>
              <a:spcBef>
                <a:spcPts val="600"/>
              </a:spcBef>
              <a:spcAft>
                <a:spcPts val="600"/>
              </a:spcAft>
              <a:buNone/>
            </a:pPr>
            <a:r>
              <a:rPr lang="en-US" altLang="ja-JP" sz="1800" dirty="0"/>
              <a:t>01.   </a:t>
            </a:r>
            <a:r>
              <a:rPr lang="ja-JP" altLang="en-US" sz="1800" dirty="0"/>
              <a:t>序論</a:t>
            </a:r>
            <a:r>
              <a:rPr lang="en-US" altLang="ja-JP" sz="1800" dirty="0"/>
              <a:t>	  	: </a:t>
            </a:r>
            <a:r>
              <a:rPr lang="ja-JP" altLang="en-US" sz="1800" dirty="0"/>
              <a:t>イントロダクション</a:t>
            </a:r>
            <a:endParaRPr lang="en-US" altLang="ja-JP" sz="1800" dirty="0"/>
          </a:p>
          <a:p>
            <a:pPr marL="0" indent="0">
              <a:lnSpc>
                <a:spcPct val="100000"/>
              </a:lnSpc>
              <a:spcBef>
                <a:spcPts val="600"/>
              </a:spcBef>
              <a:spcAft>
                <a:spcPts val="600"/>
              </a:spcAft>
              <a:buNone/>
            </a:pPr>
            <a:r>
              <a:rPr lang="en-US" altLang="ja-JP" sz="1800" dirty="0"/>
              <a:t>02.</a:t>
            </a:r>
            <a:r>
              <a:rPr lang="ja-JP" altLang="en-US" sz="1800" dirty="0"/>
              <a:t>　特徴検出</a:t>
            </a:r>
            <a:r>
              <a:rPr lang="en-US" altLang="ja-JP" sz="1800" dirty="0"/>
              <a:t>1 		: </a:t>
            </a:r>
            <a:r>
              <a:rPr lang="ja-JP" altLang="en-US" sz="1800" dirty="0"/>
              <a:t>テンプレートマッチング、コーナー検出、エッジ検出</a:t>
            </a:r>
            <a:r>
              <a:rPr lang="en-US" altLang="ja-JP" sz="1800" dirty="0"/>
              <a:t>	</a:t>
            </a:r>
          </a:p>
          <a:p>
            <a:pPr marL="0" indent="0">
              <a:lnSpc>
                <a:spcPct val="100000"/>
              </a:lnSpc>
              <a:spcBef>
                <a:spcPts val="600"/>
              </a:spcBef>
              <a:spcAft>
                <a:spcPts val="600"/>
              </a:spcAft>
              <a:buNone/>
            </a:pPr>
            <a:r>
              <a:rPr lang="en-US" altLang="ja-JP" sz="1800" dirty="0"/>
              <a:t>03.   </a:t>
            </a:r>
            <a:r>
              <a:rPr lang="ja-JP" altLang="en-US" sz="1800" dirty="0"/>
              <a:t>特徴検出</a:t>
            </a:r>
            <a:r>
              <a:rPr lang="en-US" altLang="ja-JP" sz="1800" dirty="0"/>
              <a:t>2 		: </a:t>
            </a:r>
            <a:r>
              <a:rPr lang="ja-JP" altLang="en-US" sz="1800" dirty="0"/>
              <a:t>ハフ変換、</a:t>
            </a:r>
            <a:r>
              <a:rPr lang="en-US" altLang="ja-JP" sz="1800" dirty="0"/>
              <a:t> </a:t>
            </a:r>
            <a:r>
              <a:rPr lang="en-US" altLang="ja-JP" sz="1800" dirty="0" err="1"/>
              <a:t>DoG</a:t>
            </a:r>
            <a:r>
              <a:rPr lang="ja-JP" altLang="en-US" sz="1800" dirty="0"/>
              <a:t>，</a:t>
            </a:r>
            <a:r>
              <a:rPr lang="en-US" altLang="ja-JP" sz="1800" dirty="0"/>
              <a:t>SIFT</a:t>
            </a:r>
            <a:r>
              <a:rPr lang="ja-JP" altLang="en-US" sz="1800" dirty="0"/>
              <a:t>特徴</a:t>
            </a:r>
            <a:r>
              <a:rPr lang="en-US" altLang="ja-JP" sz="1800" dirty="0"/>
              <a:t>			</a:t>
            </a:r>
          </a:p>
          <a:p>
            <a:pPr marL="0" indent="0">
              <a:lnSpc>
                <a:spcPct val="100000"/>
              </a:lnSpc>
              <a:spcBef>
                <a:spcPts val="600"/>
              </a:spcBef>
              <a:spcAft>
                <a:spcPts val="600"/>
              </a:spcAft>
              <a:buNone/>
            </a:pPr>
            <a:r>
              <a:rPr lang="en-US" altLang="ja-JP" sz="1800" dirty="0"/>
              <a:t>04.</a:t>
            </a:r>
            <a:r>
              <a:rPr lang="ja-JP" altLang="en-US" sz="1800" dirty="0"/>
              <a:t>　領域分割</a:t>
            </a:r>
            <a:r>
              <a:rPr lang="en-US" altLang="ja-JP" sz="1800" dirty="0"/>
              <a:t>		: </a:t>
            </a:r>
            <a:r>
              <a:rPr lang="ja-JP" altLang="en-US" sz="1800" dirty="0"/>
              <a:t>領域分割とは，閾値法，領域拡張法，グラフカット法</a:t>
            </a:r>
            <a:r>
              <a:rPr lang="en-US" altLang="ja-JP" sz="1800" dirty="0"/>
              <a:t>, 	</a:t>
            </a:r>
          </a:p>
          <a:p>
            <a:pPr marL="0" indent="0">
              <a:lnSpc>
                <a:spcPct val="100000"/>
              </a:lnSpc>
              <a:spcBef>
                <a:spcPts val="600"/>
              </a:spcBef>
              <a:spcAft>
                <a:spcPts val="600"/>
              </a:spcAft>
              <a:buNone/>
            </a:pPr>
            <a:r>
              <a:rPr lang="en-US" altLang="ja-JP" sz="1800" dirty="0"/>
              <a:t>05. </a:t>
            </a:r>
            <a:r>
              <a:rPr lang="ja-JP" altLang="en-US" sz="1800" dirty="0"/>
              <a:t>  オプティカルフロー </a:t>
            </a:r>
            <a:r>
              <a:rPr lang="en-US" altLang="ja-JP" sz="1800" dirty="0"/>
              <a:t>: </a:t>
            </a:r>
            <a:r>
              <a:rPr lang="ja-JP" altLang="en-US" sz="1800" dirty="0"/>
              <a:t>領域分割残り，</a:t>
            </a:r>
            <a:r>
              <a:rPr lang="en-US" altLang="ja-JP" sz="1800" dirty="0"/>
              <a:t>Lucas-</a:t>
            </a:r>
            <a:r>
              <a:rPr lang="en-US" altLang="ja-JP" sz="1800" dirty="0" err="1"/>
              <a:t>Kanade</a:t>
            </a:r>
            <a:r>
              <a:rPr lang="ja-JP" altLang="en-US" sz="1800" dirty="0"/>
              <a:t>法 </a:t>
            </a:r>
            <a:r>
              <a:rPr lang="en-US" altLang="ja-JP" sz="1800" dirty="0"/>
              <a:t>	</a:t>
            </a:r>
          </a:p>
          <a:p>
            <a:pPr marL="0" indent="0">
              <a:lnSpc>
                <a:spcPct val="100000"/>
              </a:lnSpc>
              <a:spcBef>
                <a:spcPts val="600"/>
              </a:spcBef>
              <a:spcAft>
                <a:spcPts val="600"/>
              </a:spcAft>
              <a:buNone/>
            </a:pPr>
            <a:r>
              <a:rPr lang="en-US" altLang="ja-JP" sz="1800" dirty="0"/>
              <a:t>06.</a:t>
            </a:r>
            <a:r>
              <a:rPr kumimoji="1" lang="ja-JP" altLang="en-US" sz="1800" dirty="0"/>
              <a:t>　</a:t>
            </a:r>
            <a:r>
              <a:rPr lang="ja-JP" altLang="en-US" sz="1800" dirty="0"/>
              <a:t>パターン認識基礎</a:t>
            </a:r>
            <a:r>
              <a:rPr lang="en-US" altLang="ja-JP" sz="1800" dirty="0"/>
              <a:t>1	: </a:t>
            </a:r>
            <a:r>
              <a:rPr lang="ja-JP" altLang="en-US" sz="1800" dirty="0"/>
              <a:t>パターン認識概論，サポートベクタマシン</a:t>
            </a:r>
            <a:r>
              <a:rPr kumimoji="1" lang="en-US" altLang="ja-JP" sz="1800" dirty="0"/>
              <a:t>	</a:t>
            </a:r>
          </a:p>
          <a:p>
            <a:pPr marL="0" indent="0">
              <a:lnSpc>
                <a:spcPct val="100000"/>
              </a:lnSpc>
              <a:spcBef>
                <a:spcPts val="600"/>
              </a:spcBef>
              <a:spcAft>
                <a:spcPts val="600"/>
              </a:spcAft>
              <a:buNone/>
            </a:pPr>
            <a:r>
              <a:rPr lang="en-US" altLang="ja-JP" sz="1800" dirty="0"/>
              <a:t>07.</a:t>
            </a:r>
            <a:r>
              <a:rPr lang="ja-JP" altLang="en-US" sz="1800" dirty="0"/>
              <a:t>　パターン認識基礎</a:t>
            </a:r>
            <a:r>
              <a:rPr lang="en-US" altLang="ja-JP" sz="1800" dirty="0"/>
              <a:t>2	: </a:t>
            </a:r>
            <a:r>
              <a:rPr lang="ja-JP" altLang="en-US" sz="1800" dirty="0"/>
              <a:t>ニューラルネットワーク、深層学習</a:t>
            </a:r>
            <a:endParaRPr lang="en-US" altLang="ja-JP" sz="1800" dirty="0"/>
          </a:p>
          <a:p>
            <a:pPr marL="0" indent="0">
              <a:lnSpc>
                <a:spcPct val="100000"/>
              </a:lnSpc>
              <a:spcBef>
                <a:spcPts val="600"/>
              </a:spcBef>
              <a:spcAft>
                <a:spcPts val="600"/>
              </a:spcAft>
              <a:buNone/>
            </a:pPr>
            <a:r>
              <a:rPr lang="en-US" altLang="ja-JP" sz="1800" dirty="0"/>
              <a:t>08.</a:t>
            </a:r>
            <a:r>
              <a:rPr lang="ja-JP" altLang="en-US" sz="1800" dirty="0"/>
              <a:t>　パターン認識基礎</a:t>
            </a:r>
            <a:r>
              <a:rPr lang="en-US" altLang="ja-JP" sz="1800" dirty="0"/>
              <a:t>3	: </a:t>
            </a:r>
            <a:r>
              <a:rPr lang="ja-JP" altLang="en-US" sz="1800" dirty="0"/>
              <a:t>主成分分析</a:t>
            </a:r>
            <a:r>
              <a:rPr lang="en-US" altLang="ja-JP" sz="1800" dirty="0"/>
              <a:t>, </a:t>
            </a:r>
            <a:r>
              <a:rPr lang="ja-JP" altLang="en-US" sz="1800" dirty="0"/>
              <a:t>オートエンコーダ</a:t>
            </a:r>
            <a:endParaRPr lang="en-US" altLang="ja-JP" sz="1800" dirty="0"/>
          </a:p>
          <a:p>
            <a:pPr marL="0" indent="0">
              <a:lnSpc>
                <a:spcPct val="100000"/>
              </a:lnSpc>
              <a:spcBef>
                <a:spcPts val="600"/>
              </a:spcBef>
              <a:spcAft>
                <a:spcPts val="600"/>
              </a:spcAft>
              <a:buNone/>
            </a:pPr>
            <a:r>
              <a:rPr lang="en-US" altLang="ja-JP" sz="1800" dirty="0" smtClean="0">
                <a:solidFill>
                  <a:srgbClr val="0070C0"/>
                </a:solidFill>
              </a:rPr>
              <a:t>09.</a:t>
            </a:r>
            <a:r>
              <a:rPr lang="ja-JP" altLang="en-US" sz="1800" dirty="0">
                <a:solidFill>
                  <a:srgbClr val="0070C0"/>
                </a:solidFill>
              </a:rPr>
              <a:t>　プログラミング演習  </a:t>
            </a:r>
            <a:r>
              <a:rPr lang="en-US" altLang="ja-JP" sz="1800" dirty="0">
                <a:solidFill>
                  <a:srgbClr val="0070C0"/>
                </a:solidFill>
              </a:rPr>
              <a:t>1</a:t>
            </a:r>
            <a:r>
              <a:rPr lang="ja-JP" altLang="en-US" sz="1800" dirty="0">
                <a:solidFill>
                  <a:srgbClr val="0070C0"/>
                </a:solidFill>
              </a:rPr>
              <a:t> </a:t>
            </a:r>
            <a:r>
              <a:rPr lang="en-US" altLang="ja-JP" sz="1800" dirty="0">
                <a:solidFill>
                  <a:srgbClr val="0070C0"/>
                </a:solidFill>
              </a:rPr>
              <a:t>: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smtClean="0">
                <a:solidFill>
                  <a:srgbClr val="0070C0"/>
                </a:solidFill>
              </a:rPr>
              <a:t>10</a:t>
            </a:r>
            <a:r>
              <a:rPr lang="en-US" altLang="ja-JP" sz="1800" dirty="0">
                <a:solidFill>
                  <a:srgbClr val="0070C0"/>
                </a:solidFill>
              </a:rPr>
              <a:t>.</a:t>
            </a:r>
            <a:r>
              <a:rPr lang="ja-JP" altLang="en-US" sz="1800" dirty="0">
                <a:solidFill>
                  <a:srgbClr val="0070C0"/>
                </a:solidFill>
              </a:rPr>
              <a:t>　プログラミング演習  </a:t>
            </a:r>
            <a:r>
              <a:rPr lang="en-US" altLang="ja-JP" sz="1800" dirty="0">
                <a:solidFill>
                  <a:srgbClr val="0070C0"/>
                </a:solidFill>
              </a:rPr>
              <a:t>2</a:t>
            </a:r>
            <a:r>
              <a:rPr lang="ja-JP" altLang="en-US"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11.</a:t>
            </a:r>
            <a:r>
              <a:rPr lang="ja-JP" altLang="en-US" sz="1800" dirty="0">
                <a:solidFill>
                  <a:srgbClr val="0070C0"/>
                </a:solidFill>
              </a:rPr>
              <a:t>　プログラミング演習</a:t>
            </a:r>
            <a:r>
              <a:rPr lang="en-US" altLang="ja-JP" sz="1800" dirty="0">
                <a:solidFill>
                  <a:srgbClr val="0070C0"/>
                </a:solidFill>
              </a:rPr>
              <a:t>  </a:t>
            </a:r>
            <a:r>
              <a:rPr lang="en-US" altLang="ja-JP" sz="1800" dirty="0" smtClean="0">
                <a:solidFill>
                  <a:srgbClr val="0070C0"/>
                </a:solidFill>
              </a:rPr>
              <a:t>3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12.   </a:t>
            </a:r>
            <a:r>
              <a:rPr lang="ja-JP" altLang="en-US" sz="1800" dirty="0">
                <a:solidFill>
                  <a:srgbClr val="0070C0"/>
                </a:solidFill>
              </a:rPr>
              <a:t>プログラミング演習  </a:t>
            </a:r>
            <a:r>
              <a:rPr lang="en-US" altLang="ja-JP" sz="1800" dirty="0">
                <a:solidFill>
                  <a:srgbClr val="0070C0"/>
                </a:solidFill>
              </a:rPr>
              <a:t>4</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13.</a:t>
            </a:r>
            <a:r>
              <a:rPr lang="ja-JP" altLang="en-US" sz="1800" dirty="0">
                <a:solidFill>
                  <a:srgbClr val="0070C0"/>
                </a:solidFill>
              </a:rPr>
              <a:t>　プログラミング演習  </a:t>
            </a:r>
            <a:r>
              <a:rPr lang="en-US" altLang="ja-JP" sz="1800" dirty="0">
                <a:solidFill>
                  <a:srgbClr val="0070C0"/>
                </a:solidFill>
              </a:rPr>
              <a:t>5</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14.</a:t>
            </a:r>
            <a:r>
              <a:rPr lang="ja-JP" altLang="en-US" sz="1800" dirty="0">
                <a:solidFill>
                  <a:srgbClr val="0070C0"/>
                </a:solidFill>
              </a:rPr>
              <a:t>　プログラミング演習  </a:t>
            </a:r>
            <a:r>
              <a:rPr lang="en-US" altLang="ja-JP" sz="1800" dirty="0">
                <a:solidFill>
                  <a:srgbClr val="0070C0"/>
                </a:solidFill>
              </a:rPr>
              <a:t>6</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endParaRPr lang="en-US" altLang="ja-JP" sz="1800" dirty="0"/>
          </a:p>
          <a:p>
            <a:pPr marL="0" indent="0">
              <a:lnSpc>
                <a:spcPct val="100000"/>
              </a:lnSpc>
              <a:spcBef>
                <a:spcPts val="600"/>
              </a:spcBef>
              <a:spcAft>
                <a:spcPts val="600"/>
              </a:spcAft>
              <a:buNone/>
            </a:pPr>
            <a:endParaRPr lang="en-US" altLang="ja-JP" sz="1800" dirty="0"/>
          </a:p>
        </p:txBody>
      </p:sp>
    </p:spTree>
    <p:extLst>
      <p:ext uri="{BB962C8B-B14F-4D97-AF65-F5344CB8AC3E}">
        <p14:creationId xmlns:p14="http://schemas.microsoft.com/office/powerpoint/2010/main" val="3572197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lstStyle/>
          <a:p>
            <a:r>
              <a:rPr lang="ja-JP" altLang="en-US" dirty="0"/>
              <a:t>領域成長法</a:t>
            </a:r>
            <a:r>
              <a:rPr lang="en-US" altLang="ja-JP" dirty="0"/>
              <a:t>: </a:t>
            </a:r>
            <a:r>
              <a:rPr lang="ja-JP" altLang="en-US" dirty="0"/>
              <a:t>二値化</a:t>
            </a:r>
            <a:endParaRPr kumimoji="1" lang="ja-JP" altLang="en-US" dirty="0"/>
          </a:p>
        </p:txBody>
      </p:sp>
      <p:grpSp>
        <p:nvGrpSpPr>
          <p:cNvPr id="4" name="グループ化 3"/>
          <p:cNvGrpSpPr/>
          <p:nvPr/>
        </p:nvGrpSpPr>
        <p:grpSpPr>
          <a:xfrm>
            <a:off x="901682" y="2681851"/>
            <a:ext cx="4383012" cy="3327336"/>
            <a:chOff x="219074" y="2890339"/>
            <a:chExt cx="2616710" cy="1986459"/>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19" b="6063"/>
            <a:stretch/>
          </p:blipFill>
          <p:spPr bwMode="auto">
            <a:xfrm>
              <a:off x="219074" y="2890339"/>
              <a:ext cx="2616710" cy="198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823912" y="3331369"/>
              <a:ext cx="85725" cy="85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823912" y="347662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678655" y="347662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528637"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28637"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678168"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264443" y="333136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119186" y="333136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969168" y="333136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969168"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118699"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678167"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827698"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528636"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969168"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678167"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827698" y="3045618"/>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1119186" y="347662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969168" y="347662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823912"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678655" y="361473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969168" y="361473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23912" y="375761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116317" y="304561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678166" y="3757612"/>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532907"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532907" y="374808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78165" y="3898104"/>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827698"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678164"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822448"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969167"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969168" y="389810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1119186"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1264442" y="38981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1264441" y="37576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64443" y="3614733"/>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1407318" y="361473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1411593" y="347662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1411593" y="333374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1264440" y="3186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264439"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1264438" y="419576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1119184" y="405050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1119185" y="4333235"/>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969166" y="432911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833866" y="418797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969168" y="418797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1115830" y="375697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1119184" y="4187977"/>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969168" y="3756971"/>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1115829" y="3622550"/>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1264443" y="3470146"/>
              <a:ext cx="85725" cy="85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9" name="正方形/長方形 58"/>
          <p:cNvSpPr/>
          <p:nvPr/>
        </p:nvSpPr>
        <p:spPr>
          <a:xfrm>
            <a:off x="901682" y="1512600"/>
            <a:ext cx="143590" cy="14359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1087424" y="1403334"/>
            <a:ext cx="923650" cy="461665"/>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p:cNvSpPr txBox="1"/>
          <p:nvPr/>
        </p:nvSpPr>
        <p:spPr>
          <a:xfrm>
            <a:off x="1087424" y="2092280"/>
            <a:ext cx="203613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現在の領域 </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A</a:t>
            </a:r>
            <a:endPar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923466" y="2221638"/>
            <a:ext cx="143590" cy="1435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p:cNvSpPr txBox="1"/>
          <p:nvPr/>
        </p:nvSpPr>
        <p:spPr>
          <a:xfrm>
            <a:off x="2772686" y="1403334"/>
            <a:ext cx="1723548"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境界</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a:t>
            </a:r>
            <a:r>
              <a:rPr kumimoji="1" lang="ja-JP" altLang="en-US" sz="2400" i="1" dirty="0">
                <a:latin typeface="メイリオ" panose="020B0604030504040204" pitchFamily="50" charset="-128"/>
                <a:ea typeface="メイリオ" panose="020B0604030504040204" pitchFamily="50" charset="-128"/>
                <a:cs typeface="メイリオ" panose="020B0604030504040204" pitchFamily="50" charset="-128"/>
              </a:rPr>
              <a:t>Ｔ</a:t>
            </a:r>
            <a:endPar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2608728" y="1512600"/>
            <a:ext cx="143590" cy="14359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 name="グループ化 64"/>
          <p:cNvGrpSpPr/>
          <p:nvPr/>
        </p:nvGrpSpPr>
        <p:grpSpPr>
          <a:xfrm>
            <a:off x="1180486" y="2699386"/>
            <a:ext cx="2109588" cy="2787995"/>
            <a:chOff x="948184" y="1228152"/>
            <a:chExt cx="1451336" cy="1918061"/>
          </a:xfrm>
        </p:grpSpPr>
        <p:sp>
          <p:nvSpPr>
            <p:cNvPr id="66" name="正方形/長方形 65"/>
            <p:cNvSpPr/>
            <p:nvPr/>
          </p:nvSpPr>
          <p:spPr>
            <a:xfrm>
              <a:off x="2129284" y="27204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2129284" y="2879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p:cNvSpPr/>
            <p:nvPr/>
          </p:nvSpPr>
          <p:spPr>
            <a:xfrm>
              <a:off x="1954659" y="2879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p:cNvSpPr/>
            <p:nvPr/>
          </p:nvSpPr>
          <p:spPr>
            <a:xfrm>
              <a:off x="1954659" y="30474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p:cNvSpPr/>
            <p:nvPr/>
          </p:nvSpPr>
          <p:spPr>
            <a:xfrm>
              <a:off x="1786384" y="30474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p:cNvSpPr/>
            <p:nvPr/>
          </p:nvSpPr>
          <p:spPr>
            <a:xfrm>
              <a:off x="1614934" y="30474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1462534" y="30474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1462534" y="28759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1284734" y="28759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1284734" y="27172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1110109" y="27172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p:cNvSpPr/>
            <p:nvPr/>
          </p:nvSpPr>
          <p:spPr>
            <a:xfrm>
              <a:off x="1110109" y="25521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p:cNvSpPr/>
            <p:nvPr/>
          </p:nvSpPr>
          <p:spPr>
            <a:xfrm>
              <a:off x="1110109" y="23838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948184" y="23838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948184" y="22187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948184" y="20504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p:cNvSpPr/>
            <p:nvPr/>
          </p:nvSpPr>
          <p:spPr>
            <a:xfrm>
              <a:off x="948184" y="18949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p:cNvSpPr/>
            <p:nvPr/>
          </p:nvSpPr>
          <p:spPr>
            <a:xfrm>
              <a:off x="948184" y="1723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p:cNvSpPr/>
            <p:nvPr/>
          </p:nvSpPr>
          <p:spPr>
            <a:xfrm>
              <a:off x="948184" y="15615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948184" y="1402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p:cNvSpPr/>
            <p:nvPr/>
          </p:nvSpPr>
          <p:spPr>
            <a:xfrm>
              <a:off x="1113284" y="1402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1113284" y="122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1281559" y="122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1449834" y="122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1618109" y="122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p:cNvSpPr/>
            <p:nvPr/>
          </p:nvSpPr>
          <p:spPr>
            <a:xfrm>
              <a:off x="1786384" y="122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1961009" y="122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1961009" y="1402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p:cNvSpPr/>
            <p:nvPr/>
          </p:nvSpPr>
          <p:spPr>
            <a:xfrm>
              <a:off x="2129284" y="1402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2129284" y="15647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2300734" y="15647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2300734" y="17329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2300734" y="18949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2300734" y="20536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2300734" y="22219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2126109" y="22219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2126109" y="23806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p:cNvSpPr/>
            <p:nvPr/>
          </p:nvSpPr>
          <p:spPr>
            <a:xfrm>
              <a:off x="2126109" y="2545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4" name="テキスト ボックス 103"/>
          <p:cNvSpPr txBox="1"/>
          <p:nvPr/>
        </p:nvSpPr>
        <p:spPr>
          <a:xfrm>
            <a:off x="1191866" y="6063988"/>
            <a:ext cx="3657098" cy="461665"/>
          </a:xfrm>
          <a:prstGeom prst="rect">
            <a:avLst/>
          </a:prstGeom>
          <a:noFill/>
        </p:spPr>
        <p:txBody>
          <a:bodyPr wrap="square" rtlCol="0">
            <a:spAutoFit/>
          </a:bodyPr>
          <a:lstStyle/>
          <a:p>
            <a:pPr>
              <a:spcBef>
                <a:spcPts val="1200"/>
              </a:spcBef>
            </a:pP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k</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ステップ後の状態</a:t>
            </a:r>
            <a:endPar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p:cNvSpPr/>
          <p:nvPr/>
        </p:nvSpPr>
        <p:spPr>
          <a:xfrm>
            <a:off x="2013868" y="3355263"/>
            <a:ext cx="526106" cy="646331"/>
          </a:xfrm>
          <a:prstGeom prst="rect">
            <a:avLst/>
          </a:prstGeom>
        </p:spPr>
        <p:txBody>
          <a:bodyPr wrap="none">
            <a:spAutoFit/>
          </a:bodyPr>
          <a:lstStyle/>
          <a:p>
            <a:r>
              <a:rPr lang="en-US" altLang="ja-JP" sz="3600" b="1" i="1" dirty="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06" name="テキスト ボックス 105"/>
              <p:cNvSpPr txBox="1"/>
              <p:nvPr/>
            </p:nvSpPr>
            <p:spPr>
              <a:xfrm>
                <a:off x="6274166" y="1032123"/>
                <a:ext cx="5326245" cy="3970318"/>
              </a:xfrm>
              <a:prstGeom prst="rect">
                <a:avLst/>
              </a:prstGeom>
              <a:noFill/>
            </p:spPr>
            <p:txBody>
              <a:bodyPr wrap="square" rtlCol="0">
                <a:spAutoFit/>
              </a:bodyPr>
              <a:lstStyle/>
              <a:p>
                <a:pPr>
                  <a:spcBef>
                    <a:spcPts val="1200"/>
                  </a:spcBef>
                  <a:spcAft>
                    <a:spcPts val="1200"/>
                  </a:spcAft>
                </a:pPr>
                <a:r>
                  <a:rPr kumimoji="1" lang="ja-JP" altLang="en-US" sz="2800" b="1" u="sng" dirty="0">
                    <a:latin typeface="メイリオ" panose="020B0604030504040204" pitchFamily="50" charset="-128"/>
                    <a:ea typeface="メイリオ" panose="020B0604030504040204" pitchFamily="50" charset="-128"/>
                    <a:cs typeface="メイリオ" panose="020B0604030504040204" pitchFamily="50" charset="-128"/>
                  </a:rPr>
                  <a:t>領域成長法</a:t>
                </a:r>
                <a:r>
                  <a:rPr kumimoji="1" lang="en-US" altLang="ja-JP" sz="2800" b="1" u="sng"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u="sng" dirty="0">
                    <a:latin typeface="メイリオ" panose="020B0604030504040204" pitchFamily="50" charset="-128"/>
                    <a:ea typeface="メイリオ" panose="020B0604030504040204" pitchFamily="50" charset="-128"/>
                    <a:cs typeface="メイリオ" panose="020B0604030504040204" pitchFamily="50" charset="-128"/>
                  </a:rPr>
                  <a:t>二値化</a:t>
                </a:r>
                <a:r>
                  <a:rPr kumimoji="1" lang="en-US" altLang="ja-JP" sz="2800" b="1" u="sng" dirty="0">
                    <a:latin typeface="メイリオ" panose="020B0604030504040204" pitchFamily="50" charset="-128"/>
                    <a:ea typeface="メイリオ" panose="020B0604030504040204" pitchFamily="50" charset="-128"/>
                    <a:cs typeface="メイリオ" panose="020B0604030504040204" pitchFamily="50" charset="-128"/>
                  </a:rPr>
                  <a:t>)</a:t>
                </a:r>
              </a:p>
              <a:p>
                <a:pPr>
                  <a:spcBef>
                    <a:spcPts val="1200"/>
                  </a:spcBef>
                  <a:spcAft>
                    <a:spcPts val="1200"/>
                  </a:spcAft>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入力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複数の</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a:t>
                </a: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p>
              <a:p>
                <a:pPr marL="457200" indent="-457200">
                  <a:spcBef>
                    <a:spcPts val="1200"/>
                  </a:spcBef>
                  <a:spcAft>
                    <a:spcPts val="1200"/>
                  </a:spcAft>
                  <a:buFont typeface="+mj-lt"/>
                  <a:buAutoNum type="arabicPeriod"/>
                </a:pP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前景領域に追加</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1200"/>
                  </a:spcBef>
                  <a:spcAft>
                    <a:spcPts val="1200"/>
                  </a:spcAft>
                  <a:buFont typeface="+mj-lt"/>
                  <a:buAutoNum type="arabicPeriod"/>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前景領域</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に隣接する画素</a:t>
                </a:r>
                <a14:m>
                  <m:oMath xmlns:m="http://schemas.openxmlformats.org/officeDocument/2006/math">
                    <m:r>
                      <a:rPr lang="en-US" altLang="ja-JP" sz="2400" i="1">
                        <a:latin typeface="Cambria Math"/>
                      </a:rPr>
                      <m:t>𝑥</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のうち次式を満たすもの前景領域に追加</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i="1">
                            <a:latin typeface="Cambria Math"/>
                          </a:rPr>
                          <m:t>𝑐</m:t>
                        </m:r>
                        <m:d>
                          <m:dPr>
                            <m:ctrlPr>
                              <a:rPr lang="en-US" altLang="ja-JP" sz="2400" i="1">
                                <a:latin typeface="Cambria Math" panose="02040503050406030204" pitchFamily="18" charset="0"/>
                              </a:rPr>
                            </m:ctrlPr>
                          </m:dPr>
                          <m:e>
                            <m:r>
                              <a:rPr lang="en-US" altLang="ja-JP" sz="2400" i="1">
                                <a:latin typeface="Cambria Math"/>
                              </a:rPr>
                              <m:t>𝑠𝑒𝑒𝑑</m:t>
                            </m:r>
                          </m:e>
                        </m:d>
                        <m:r>
                          <a:rPr lang="en-US" altLang="ja-JP" sz="2400" i="1">
                            <a:latin typeface="Cambria Math"/>
                          </a:rPr>
                          <m:t>−</m:t>
                        </m:r>
                        <m:r>
                          <a:rPr lang="en-US" altLang="ja-JP" sz="2400" i="1">
                            <a:latin typeface="Cambria Math"/>
                          </a:rPr>
                          <m:t>𝑐</m:t>
                        </m:r>
                        <m:r>
                          <a:rPr lang="en-US" altLang="ja-JP" sz="2400" i="1">
                            <a:latin typeface="Cambria Math"/>
                          </a:rPr>
                          <m:t>(</m:t>
                        </m:r>
                        <m:r>
                          <a:rPr lang="en-US" altLang="ja-JP" sz="2400" i="1">
                            <a:latin typeface="Cambria Math"/>
                          </a:rPr>
                          <m:t>𝑥</m:t>
                        </m:r>
                        <m:r>
                          <a:rPr lang="en-US" altLang="ja-JP" sz="2400" i="1">
                            <a:latin typeface="Cambria Math"/>
                          </a:rPr>
                          <m:t>)</m:t>
                        </m:r>
                      </m:e>
                    </m:d>
                    <m:r>
                      <a:rPr lang="en-US" altLang="ja-JP" sz="2400" i="1">
                        <a:latin typeface="Cambria Math"/>
                      </a:rPr>
                      <m:t>&lt;</m:t>
                    </m:r>
                    <m:r>
                      <a:rPr lang="en-US" altLang="ja-JP" sz="2400" i="1">
                        <a:latin typeface="Cambria Math"/>
                      </a:rPr>
                      <m:t>𝑟</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p>
              <a:p>
                <a:pPr marL="457200" indent="-457200">
                  <a:spcBef>
                    <a:spcPts val="1200"/>
                  </a:spcBef>
                  <a:spcAft>
                    <a:spcPts val="1200"/>
                  </a:spcAft>
                  <a:buFont typeface="+mj-lt"/>
                  <a:buAutoNum type="arabicPeriod"/>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成長が止まるまで</a:t>
                </a: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を繰り返す</a:t>
                </a:r>
                <a:endPar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6" name="テキスト ボックス 105"/>
              <p:cNvSpPr txBox="1">
                <a:spLocks noRot="1" noChangeAspect="1" noMove="1" noResize="1" noEditPoints="1" noAdjustHandles="1" noChangeArrowheads="1" noChangeShapeType="1" noTextEdit="1"/>
              </p:cNvSpPr>
              <p:nvPr/>
            </p:nvSpPr>
            <p:spPr>
              <a:xfrm>
                <a:off x="6274166" y="1032123"/>
                <a:ext cx="5326245" cy="3970318"/>
              </a:xfrm>
              <a:prstGeom prst="rect">
                <a:avLst/>
              </a:prstGeom>
              <a:blipFill rotWithShape="0">
                <a:blip r:embed="rId3"/>
                <a:stretch>
                  <a:fillRect l="-2632" t="-1534" b="-42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7" name="正方形/長方形 106"/>
              <p:cNvSpPr/>
              <p:nvPr/>
            </p:nvSpPr>
            <p:spPr>
              <a:xfrm>
                <a:off x="6291658" y="5288340"/>
                <a:ext cx="4288353" cy="1569660"/>
              </a:xfrm>
              <a:prstGeom prst="rect">
                <a:avLst/>
              </a:prstGeom>
            </p:spPr>
            <p:txBody>
              <a:bodyPr wrap="none">
                <a:spAutoFit/>
              </a:bodyPr>
              <a:lstStyle/>
              <a:p>
                <a14:m>
                  <m:oMath xmlns:m="http://schemas.openxmlformats.org/officeDocument/2006/math">
                    <m:r>
                      <a:rPr lang="en-US" altLang="ja-JP" sz="2000" i="1" smtClean="0">
                        <a:latin typeface="Cambria Math"/>
                      </a:rPr>
                      <m:t>𝑐</m:t>
                    </m:r>
                    <m:d>
                      <m:dPr>
                        <m:ctrlPr>
                          <a:rPr lang="en-US" altLang="ja-JP" sz="2000" i="1">
                            <a:latin typeface="Cambria Math" panose="02040503050406030204" pitchFamily="18" charset="0"/>
                          </a:rPr>
                        </m:ctrlPr>
                      </m:dPr>
                      <m:e>
                        <m:r>
                          <a:rPr lang="en-US" altLang="ja-JP" sz="2000" i="1">
                            <a:latin typeface="Cambria Math"/>
                          </a:rPr>
                          <m:t>𝑠𝑒𝑒𝑑</m:t>
                        </m:r>
                      </m:e>
                    </m:d>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seed</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の画素値</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r>
                      <a:rPr lang="en-US" altLang="ja-JP" sz="2000" i="1">
                        <a:latin typeface="Cambria Math"/>
                      </a:rPr>
                      <m:t>𝑐</m:t>
                    </m:r>
                    <m:d>
                      <m:dPr>
                        <m:ctrlPr>
                          <a:rPr lang="en-US" altLang="ja-JP" sz="2000" i="1">
                            <a:latin typeface="Cambria Math" panose="02040503050406030204" pitchFamily="18" charset="0"/>
                          </a:rPr>
                        </m:ctrlPr>
                      </m:dPr>
                      <m:e>
                        <m:r>
                          <a:rPr lang="en-US" altLang="ja-JP" sz="2000" b="0" i="1" smtClean="0">
                            <a:latin typeface="Cambria Math"/>
                          </a:rPr>
                          <m:t>𝑥</m:t>
                        </m:r>
                      </m:e>
                    </m:d>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画素</a:t>
                </a:r>
                <a14:m>
                  <m:oMath xmlns:m="http://schemas.openxmlformats.org/officeDocument/2006/math">
                    <m:r>
                      <a:rPr lang="en-US" altLang="ja-JP" sz="2000" i="1">
                        <a:latin typeface="Cambria Math"/>
                      </a:rPr>
                      <m:t>𝑥</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の画素値</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パラメータ</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条件には様々なものが考えられる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7" name="正方形/長方形 106"/>
              <p:cNvSpPr>
                <a:spLocks noRot="1" noChangeAspect="1" noMove="1" noResize="1" noEditPoints="1" noAdjustHandles="1" noChangeArrowheads="1" noChangeShapeType="1" noTextEdit="1"/>
              </p:cNvSpPr>
              <p:nvPr/>
            </p:nvSpPr>
            <p:spPr>
              <a:xfrm>
                <a:off x="6291658" y="5288340"/>
                <a:ext cx="4288353" cy="1569660"/>
              </a:xfrm>
              <a:prstGeom prst="rect">
                <a:avLst/>
              </a:prstGeom>
              <a:blipFill rotWithShape="0">
                <a:blip r:embed="rId4"/>
                <a:stretch>
                  <a:fillRect l="-1420" t="-2335" r="-994" b="-1946"/>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20</a:t>
            </a:fld>
            <a:endParaRPr lang="ja-JP" altLang="en-US"/>
          </a:p>
        </p:txBody>
      </p:sp>
      <p:sp>
        <p:nvSpPr>
          <p:cNvPr id="108" name="正方形/長方形 107">
            <a:extLst>
              <a:ext uri="{FF2B5EF4-FFF2-40B4-BE49-F238E27FC236}">
                <a16:creationId xmlns:a16="http://schemas.microsoft.com/office/drawing/2014/main" id="{412B1933-C029-47F6-8FC8-35B23491AEDE}"/>
              </a:ext>
            </a:extLst>
          </p:cNvPr>
          <p:cNvSpPr/>
          <p:nvPr/>
        </p:nvSpPr>
        <p:spPr>
          <a:xfrm>
            <a:off x="9001125" y="0"/>
            <a:ext cx="3190875"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TRegionGrowing.exe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65635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領域成長法</a:t>
            </a:r>
            <a:r>
              <a:rPr lang="en-US" altLang="ja-JP" dirty="0"/>
              <a:t>: </a:t>
            </a:r>
            <a:r>
              <a:rPr lang="ja-JP" altLang="en-US" dirty="0"/>
              <a:t>多値化</a:t>
            </a:r>
            <a:endParaRPr kumimoji="1" lang="ja-JP" alt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19" b="13328"/>
          <a:stretch/>
        </p:blipFill>
        <p:spPr bwMode="auto">
          <a:xfrm>
            <a:off x="585994" y="3099872"/>
            <a:ext cx="4091447" cy="286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グループ化 4"/>
          <p:cNvGrpSpPr/>
          <p:nvPr/>
        </p:nvGrpSpPr>
        <p:grpSpPr>
          <a:xfrm>
            <a:off x="2450268" y="3343574"/>
            <a:ext cx="1730159" cy="1697847"/>
            <a:chOff x="1889041" y="1509996"/>
            <a:chExt cx="1275123" cy="1251309"/>
          </a:xfrm>
        </p:grpSpPr>
        <p:sp>
          <p:nvSpPr>
            <p:cNvPr id="6" name="正方形/長方形 5"/>
            <p:cNvSpPr/>
            <p:nvPr/>
          </p:nvSpPr>
          <p:spPr>
            <a:xfrm>
              <a:off x="2223839" y="1838610"/>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2050966" y="183860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889041" y="183860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889041"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2060491"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2222416"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93866"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2567697"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2732003"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2567697" y="18338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2732003" y="18338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2396247"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2560553"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2060491"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2224796"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229560" y="150999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2393865" y="150999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2901072" y="233390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2903455" y="2167222"/>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2729622" y="266251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2893928" y="266251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229560" y="2333907"/>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2393865" y="2333907"/>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2060491"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2222416"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2393866"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2567697"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2558173" y="2333907"/>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2732003"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2558173" y="2495832"/>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2732003" y="23291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2558173" y="266251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2732003" y="2495832"/>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2393866" y="250059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2903452" y="2498215"/>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3065378" y="2498215"/>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2" name="テキスト ボックス 41"/>
          <p:cNvSpPr txBox="1"/>
          <p:nvPr/>
        </p:nvSpPr>
        <p:spPr>
          <a:xfrm>
            <a:off x="627061" y="6071271"/>
            <a:ext cx="4173632" cy="461665"/>
          </a:xfrm>
          <a:prstGeom prst="rect">
            <a:avLst/>
          </a:prstGeom>
          <a:noFill/>
        </p:spPr>
        <p:txBody>
          <a:bodyPr wrap="square" rtlCol="0">
            <a:spAutoFit/>
          </a:bodyPr>
          <a:lstStyle/>
          <a:p>
            <a:pPr>
              <a:spcBef>
                <a:spcPts val="1200"/>
              </a:spcBef>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図</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k</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ステップ後の状態</a:t>
            </a:r>
            <a:endPar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3127830" y="3782996"/>
            <a:ext cx="134038" cy="1340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1531709" y="3789459"/>
            <a:ext cx="134038" cy="1340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5" name="グループ化 44"/>
          <p:cNvGrpSpPr/>
          <p:nvPr/>
        </p:nvGrpSpPr>
        <p:grpSpPr>
          <a:xfrm>
            <a:off x="1070020" y="3342664"/>
            <a:ext cx="1054789" cy="1920214"/>
            <a:chOff x="871801" y="1509325"/>
            <a:chExt cx="777377" cy="1415193"/>
          </a:xfrm>
        </p:grpSpPr>
        <p:sp>
          <p:nvSpPr>
            <p:cNvPr id="46" name="正方形/長方形 45"/>
            <p:cNvSpPr/>
            <p:nvPr/>
          </p:nvSpPr>
          <p:spPr>
            <a:xfrm>
              <a:off x="1212065" y="2005999"/>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044677" y="2005998"/>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871802" y="20059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871802" y="1838611"/>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1044116" y="1838611"/>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1550392" y="1838610"/>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1379452" y="1838609"/>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1379452"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1550392"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1044115"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1216428"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871801"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1379452" y="150932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1044115" y="150932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216428" y="150932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p:cNvSpPr/>
            <p:nvPr/>
          </p:nvSpPr>
          <p:spPr>
            <a:xfrm>
              <a:off x="1550392" y="20059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1379452" y="2005996"/>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1212065" y="2165154"/>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1044677" y="216515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1379452" y="2165150"/>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p:cNvSpPr/>
            <p:nvPr/>
          </p:nvSpPr>
          <p:spPr>
            <a:xfrm>
              <a:off x="1212065" y="23297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1044113" y="23297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p:cNvSpPr/>
            <p:nvPr/>
          </p:nvSpPr>
          <p:spPr>
            <a:xfrm>
              <a:off x="876723" y="2165154"/>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p:cNvSpPr/>
            <p:nvPr/>
          </p:nvSpPr>
          <p:spPr>
            <a:xfrm>
              <a:off x="876723" y="2318820"/>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p:cNvSpPr/>
            <p:nvPr/>
          </p:nvSpPr>
          <p:spPr>
            <a:xfrm>
              <a:off x="1044112" y="2491694"/>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p:cNvSpPr/>
            <p:nvPr/>
          </p:nvSpPr>
          <p:spPr>
            <a:xfrm>
              <a:off x="1216428" y="249169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1044111" y="266731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1210378" y="266731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1379451" y="266731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1379452" y="249169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1223536" y="2825732"/>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p:cNvSpPr/>
            <p:nvPr/>
          </p:nvSpPr>
          <p:spPr>
            <a:xfrm>
              <a:off x="1379452" y="2825732"/>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p:cNvSpPr/>
            <p:nvPr/>
          </p:nvSpPr>
          <p:spPr>
            <a:xfrm>
              <a:off x="1550392" y="2329058"/>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1379452" y="2329058"/>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1550392" y="217415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81" name="グループ化 80"/>
          <p:cNvGrpSpPr/>
          <p:nvPr/>
        </p:nvGrpSpPr>
        <p:grpSpPr>
          <a:xfrm>
            <a:off x="846251" y="3116241"/>
            <a:ext cx="3578300" cy="2369900"/>
            <a:chOff x="706884" y="1342452"/>
            <a:chExt cx="2637199" cy="1746611"/>
          </a:xfrm>
        </p:grpSpPr>
        <p:sp>
          <p:nvSpPr>
            <p:cNvPr id="82" name="正方形/長方形 81"/>
            <p:cNvSpPr/>
            <p:nvPr/>
          </p:nvSpPr>
          <p:spPr>
            <a:xfrm>
              <a:off x="1545085" y="266325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p:cNvSpPr/>
            <p:nvPr/>
          </p:nvSpPr>
          <p:spPr>
            <a:xfrm>
              <a:off x="1724472" y="248862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p:cNvSpPr/>
            <p:nvPr/>
          </p:nvSpPr>
          <p:spPr>
            <a:xfrm>
              <a:off x="1546672" y="282200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1546672" y="299027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p:cNvSpPr/>
            <p:nvPr/>
          </p:nvSpPr>
          <p:spPr>
            <a:xfrm>
              <a:off x="1378397" y="299027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1221234" y="29902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1041846" y="29902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1041846" y="28315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870396" y="28315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p:cNvSpPr/>
            <p:nvPr/>
          </p:nvSpPr>
          <p:spPr>
            <a:xfrm>
              <a:off x="870396" y="26664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870396" y="249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706884" y="249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p:cNvSpPr/>
            <p:nvPr/>
          </p:nvSpPr>
          <p:spPr>
            <a:xfrm>
              <a:off x="706884" y="23330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706884" y="2164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706884" y="20092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706884" y="18377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706884" y="16758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706884" y="15170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870396" y="15170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870396"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1041846"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p:cNvSpPr/>
            <p:nvPr/>
          </p:nvSpPr>
          <p:spPr>
            <a:xfrm>
              <a:off x="1208534"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p:cNvSpPr/>
            <p:nvPr/>
          </p:nvSpPr>
          <p:spPr>
            <a:xfrm>
              <a:off x="1376809"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p:cNvSpPr/>
            <p:nvPr/>
          </p:nvSpPr>
          <p:spPr>
            <a:xfrm>
              <a:off x="1545084"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p:cNvSpPr/>
            <p:nvPr/>
          </p:nvSpPr>
          <p:spPr>
            <a:xfrm>
              <a:off x="1724472" y="15170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p:cNvSpPr/>
            <p:nvPr/>
          </p:nvSpPr>
          <p:spPr>
            <a:xfrm>
              <a:off x="1540321" y="15123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1724472" y="16790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1724472" y="18472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p:cNvSpPr/>
            <p:nvPr/>
          </p:nvSpPr>
          <p:spPr>
            <a:xfrm>
              <a:off x="1724472" y="20092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p:cNvSpPr/>
            <p:nvPr/>
          </p:nvSpPr>
          <p:spPr>
            <a:xfrm>
              <a:off x="1724472" y="21679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p:cNvSpPr/>
            <p:nvPr/>
          </p:nvSpPr>
          <p:spPr>
            <a:xfrm>
              <a:off x="1724472" y="23378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p:cNvSpPr/>
            <p:nvPr/>
          </p:nvSpPr>
          <p:spPr>
            <a:xfrm>
              <a:off x="1541910" y="248862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p:cNvSpPr/>
            <p:nvPr/>
          </p:nvSpPr>
          <p:spPr>
            <a:xfrm>
              <a:off x="2902397" y="199332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p:cNvSpPr/>
            <p:nvPr/>
          </p:nvSpPr>
          <p:spPr>
            <a:xfrm>
              <a:off x="2902397" y="16726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p:cNvSpPr/>
            <p:nvPr/>
          </p:nvSpPr>
          <p:spPr>
            <a:xfrm>
              <a:off x="2902397" y="18425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p:cNvSpPr/>
            <p:nvPr/>
          </p:nvSpPr>
          <p:spPr>
            <a:xfrm>
              <a:off x="3070672" y="232670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p:cNvSpPr/>
            <p:nvPr/>
          </p:nvSpPr>
          <p:spPr>
            <a:xfrm>
              <a:off x="3070672" y="20060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p:cNvSpPr/>
            <p:nvPr/>
          </p:nvSpPr>
          <p:spPr>
            <a:xfrm>
              <a:off x="3070672" y="217589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p:cNvSpPr/>
            <p:nvPr/>
          </p:nvSpPr>
          <p:spPr>
            <a:xfrm>
              <a:off x="1889572" y="21679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p:cNvSpPr/>
            <p:nvPr/>
          </p:nvSpPr>
          <p:spPr>
            <a:xfrm>
              <a:off x="1889572" y="23378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p:cNvSpPr/>
            <p:nvPr/>
          </p:nvSpPr>
          <p:spPr>
            <a:xfrm>
              <a:off x="2057847" y="23362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p:cNvSpPr/>
            <p:nvPr/>
          </p:nvSpPr>
          <p:spPr>
            <a:xfrm>
              <a:off x="2057847" y="250609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p:cNvSpPr/>
            <p:nvPr/>
          </p:nvSpPr>
          <p:spPr>
            <a:xfrm>
              <a:off x="2226122" y="25045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p:cNvSpPr/>
            <p:nvPr/>
          </p:nvSpPr>
          <p:spPr>
            <a:xfrm>
              <a:off x="2226122" y="26743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p:cNvSpPr/>
            <p:nvPr/>
          </p:nvSpPr>
          <p:spPr>
            <a:xfrm>
              <a:off x="2394397" y="26696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p:cNvSpPr/>
            <p:nvPr/>
          </p:nvSpPr>
          <p:spPr>
            <a:xfrm>
              <a:off x="2394397"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p:cNvSpPr/>
            <p:nvPr/>
          </p:nvSpPr>
          <p:spPr>
            <a:xfrm>
              <a:off x="2559497"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p:cNvSpPr/>
            <p:nvPr/>
          </p:nvSpPr>
          <p:spPr>
            <a:xfrm>
              <a:off x="2734122"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p:cNvSpPr/>
            <p:nvPr/>
          </p:nvSpPr>
          <p:spPr>
            <a:xfrm>
              <a:off x="2899222"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p:cNvSpPr/>
            <p:nvPr/>
          </p:nvSpPr>
          <p:spPr>
            <a:xfrm>
              <a:off x="2056259"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p:cNvSpPr/>
            <p:nvPr/>
          </p:nvSpPr>
          <p:spPr>
            <a:xfrm>
              <a:off x="2224534"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p:cNvSpPr/>
            <p:nvPr/>
          </p:nvSpPr>
          <p:spPr>
            <a:xfrm>
              <a:off x="2392809"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p:cNvSpPr/>
            <p:nvPr/>
          </p:nvSpPr>
          <p:spPr>
            <a:xfrm>
              <a:off x="2564259" y="15043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2732534" y="15043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p:cNvSpPr/>
            <p:nvPr/>
          </p:nvSpPr>
          <p:spPr>
            <a:xfrm>
              <a:off x="2732534" y="16758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2056259" y="15107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1884809" y="15107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1884809" y="16821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3245297" y="25013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3245297" y="267119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3073847" y="266960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p:cNvSpPr/>
            <p:nvPr/>
          </p:nvSpPr>
          <p:spPr>
            <a:xfrm>
              <a:off x="3073847"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p:cNvSpPr/>
            <p:nvPr/>
          </p:nvSpPr>
          <p:spPr>
            <a:xfrm>
              <a:off x="3245297" y="23298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5" name="グループ化 144"/>
          <p:cNvGrpSpPr/>
          <p:nvPr/>
        </p:nvGrpSpPr>
        <p:grpSpPr>
          <a:xfrm>
            <a:off x="606872" y="1402686"/>
            <a:ext cx="4253062" cy="1024747"/>
            <a:chOff x="4682152" y="3078854"/>
            <a:chExt cx="3134497" cy="755236"/>
          </a:xfrm>
        </p:grpSpPr>
        <p:grpSp>
          <p:nvGrpSpPr>
            <p:cNvPr id="146" name="グループ化 145"/>
            <p:cNvGrpSpPr/>
            <p:nvPr/>
          </p:nvGrpSpPr>
          <p:grpSpPr>
            <a:xfrm>
              <a:off x="4682152" y="3078854"/>
              <a:ext cx="3134497" cy="755236"/>
              <a:chOff x="4520788" y="3502436"/>
              <a:chExt cx="3134497" cy="755236"/>
            </a:xfrm>
          </p:grpSpPr>
          <p:grpSp>
            <p:nvGrpSpPr>
              <p:cNvPr id="148" name="グループ化 147"/>
              <p:cNvGrpSpPr/>
              <p:nvPr/>
            </p:nvGrpSpPr>
            <p:grpSpPr>
              <a:xfrm>
                <a:off x="4520788" y="3559462"/>
                <a:ext cx="2383257" cy="698210"/>
                <a:chOff x="4475965" y="1451262"/>
                <a:chExt cx="2383257" cy="698210"/>
              </a:xfrm>
            </p:grpSpPr>
            <p:sp>
              <p:nvSpPr>
                <p:cNvPr id="151" name="正方形/長方形 150"/>
                <p:cNvSpPr/>
                <p:nvPr/>
              </p:nvSpPr>
              <p:spPr>
                <a:xfrm>
                  <a:off x="4475965" y="1451262"/>
                  <a:ext cx="98786" cy="987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テキスト ボックス 151"/>
                <p:cNvSpPr txBox="1"/>
                <p:nvPr/>
              </p:nvSpPr>
              <p:spPr>
                <a:xfrm>
                  <a:off x="4545375" y="1809224"/>
                  <a:ext cx="960722" cy="340246"/>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領域 </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A1</a:t>
                  </a:r>
                  <a:endPar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p:cNvSpPr/>
                <p:nvPr/>
              </p:nvSpPr>
              <p:spPr>
                <a:xfrm>
                  <a:off x="4477504" y="1891646"/>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テキスト ボックス 153"/>
                <p:cNvSpPr txBox="1"/>
                <p:nvPr/>
              </p:nvSpPr>
              <p:spPr>
                <a:xfrm>
                  <a:off x="5898500" y="1809226"/>
                  <a:ext cx="960722" cy="340246"/>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領域 </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A2</a:t>
                  </a:r>
                  <a:endPar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p:cNvSpPr/>
                <p:nvPr/>
              </p:nvSpPr>
              <p:spPr>
                <a:xfrm>
                  <a:off x="5830630" y="18916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9" name="テキスト ボックス 148"/>
              <p:cNvSpPr txBox="1"/>
              <p:nvPr/>
            </p:nvSpPr>
            <p:spPr>
              <a:xfrm>
                <a:off x="5931371" y="3502436"/>
                <a:ext cx="1723914" cy="340246"/>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領域境界</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a:t>
                </a:r>
                <a:r>
                  <a:rPr kumimoji="1" lang="ja-JP" altLang="en-US" sz="2400" i="1" dirty="0">
                    <a:latin typeface="メイリオ" panose="020B0604030504040204" pitchFamily="50" charset="-128"/>
                    <a:ea typeface="メイリオ" panose="020B0604030504040204" pitchFamily="50" charset="-128"/>
                    <a:cs typeface="メイリオ" panose="020B0604030504040204" pitchFamily="50" charset="-128"/>
                  </a:rPr>
                  <a:t>Ｔ</a:t>
                </a:r>
                <a:endPar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p:cNvSpPr/>
              <p:nvPr/>
            </p:nvSpPr>
            <p:spPr>
              <a:xfrm>
                <a:off x="5863501" y="358486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7" name="テキスト ボックス 146"/>
            <p:cNvSpPr txBox="1"/>
            <p:nvPr/>
          </p:nvSpPr>
          <p:spPr>
            <a:xfrm>
              <a:off x="4818799" y="3087073"/>
              <a:ext cx="680729" cy="340246"/>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Seed</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6" name="テキスト ボックス 155"/>
          <p:cNvSpPr txBox="1"/>
          <p:nvPr/>
        </p:nvSpPr>
        <p:spPr>
          <a:xfrm>
            <a:off x="568827" y="2573504"/>
            <a:ext cx="1584089" cy="523220"/>
          </a:xfrm>
          <a:prstGeom prst="rect">
            <a:avLst/>
          </a:prstGeom>
          <a:noFill/>
        </p:spPr>
        <p:txBody>
          <a:bodyPr wrap="none" rtlCol="0">
            <a:spAutoFit/>
          </a:bodyPr>
          <a:lstStyle/>
          <a:p>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s</a:t>
            </a:r>
            <a:r>
              <a:rPr kumimoji="1" lang="en-US" altLang="ja-JP" sz="2800" dirty="0">
                <a:latin typeface="メイリオ" panose="020B0604030504040204" pitchFamily="50" charset="-128"/>
                <a:ea typeface="メイリオ" panose="020B0604030504040204" pitchFamily="50" charset="-128"/>
                <a:cs typeface="メイリオ" panose="020B0604030504040204" pitchFamily="50" charset="-128"/>
              </a:rPr>
              <a:t>eed </a:t>
            </a:r>
            <a:r>
              <a:rPr kumimoji="1"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A1</a:t>
            </a:r>
            <a:endParaRPr kumimoji="1" lang="ja-JP" altLang="en-US" sz="28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a:off x="2971145" y="2555557"/>
            <a:ext cx="1584089" cy="523220"/>
          </a:xfrm>
          <a:prstGeom prst="rect">
            <a:avLst/>
          </a:prstGeom>
          <a:noFill/>
        </p:spPr>
        <p:txBody>
          <a:bodyPr wrap="none" rtlCol="0">
            <a:spAutoFit/>
          </a:bodyPr>
          <a:lstStyle/>
          <a:p>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s</a:t>
            </a:r>
            <a:r>
              <a:rPr kumimoji="1" lang="en-US" altLang="ja-JP" sz="2800" dirty="0">
                <a:latin typeface="メイリオ" panose="020B0604030504040204" pitchFamily="50" charset="-128"/>
                <a:ea typeface="メイリオ" panose="020B0604030504040204" pitchFamily="50" charset="-128"/>
                <a:cs typeface="メイリオ" panose="020B0604030504040204" pitchFamily="50" charset="-128"/>
              </a:rPr>
              <a:t>eed </a:t>
            </a:r>
            <a:r>
              <a:rPr kumimoji="1"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A2</a:t>
            </a:r>
            <a:endParaRPr kumimoji="1" lang="ja-JP" altLang="en-US" sz="28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8" name="直線矢印コネクタ 157"/>
          <p:cNvCxnSpPr>
            <a:endCxn id="44" idx="0"/>
          </p:cNvCxnSpPr>
          <p:nvPr/>
        </p:nvCxnSpPr>
        <p:spPr>
          <a:xfrm>
            <a:off x="1210737" y="2962159"/>
            <a:ext cx="387992" cy="82730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9" name="直線矢印コネクタ 158"/>
          <p:cNvCxnSpPr>
            <a:endCxn id="43" idx="0"/>
          </p:cNvCxnSpPr>
          <p:nvPr/>
        </p:nvCxnSpPr>
        <p:spPr>
          <a:xfrm flipH="1">
            <a:off x="3194849" y="2962159"/>
            <a:ext cx="77664" cy="82083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コンテンツ プレースホルダー 2"/>
              <p:cNvSpPr>
                <a:spLocks noGrp="1"/>
              </p:cNvSpPr>
              <p:nvPr>
                <p:ph idx="1"/>
              </p:nvPr>
            </p:nvSpPr>
            <p:spPr>
              <a:xfrm>
                <a:off x="5922468" y="1386381"/>
                <a:ext cx="5269788" cy="3831795"/>
              </a:xfrm>
            </p:spPr>
            <p:txBody>
              <a:bodyPr>
                <a:noAutofit/>
              </a:bodyPr>
              <a:lstStyle/>
              <a:p>
                <a:pPr marL="0" indent="0">
                  <a:spcBef>
                    <a:spcPts val="1200"/>
                  </a:spcBef>
                  <a:spcAft>
                    <a:spcPts val="1200"/>
                  </a:spcAft>
                  <a:buNone/>
                </a:pPr>
                <a:r>
                  <a:rPr lang="en-US" altLang="ja-JP" sz="2800" b="1" u="sng" spc="-70" dirty="0">
                    <a:latin typeface="メイリオ" panose="020B0604030504040204" pitchFamily="50" charset="-128"/>
                    <a:ea typeface="メイリオ" panose="020B0604030504040204" pitchFamily="50" charset="-128"/>
                    <a:cs typeface="メイリオ" panose="020B0604030504040204" pitchFamily="50" charset="-128"/>
                  </a:rPr>
                  <a:t>Seeded Region Growing</a:t>
                </a:r>
                <a:endParaRPr lang="en-US" altLang="ja-JP" sz="2800" spc="-7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200"/>
                  </a:spcBef>
                  <a:spcAft>
                    <a:spcPts val="1200"/>
                  </a:spcAft>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ID(</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A1,…, An</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の付いた</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Seed</a:t>
                </a:r>
              </a:p>
              <a:p>
                <a:pPr marL="457200" indent="-457200">
                  <a:spcBef>
                    <a:spcPts val="1200"/>
                  </a:spcBef>
                  <a:spcAft>
                    <a:spcPts val="1200"/>
                  </a:spcAft>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各</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Seed</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を領域</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A1</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An</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の要素とする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lnSpc>
                    <a:spcPct val="100000"/>
                  </a:lnSpc>
                  <a:spcBef>
                    <a:spcPts val="1200"/>
                  </a:spcBef>
                  <a:spcAft>
                    <a:spcPts val="1200"/>
                  </a:spcAft>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境界画素 </a:t>
                </a:r>
                <a14:m>
                  <m:oMath xmlns:m="http://schemas.openxmlformats.org/officeDocument/2006/math">
                    <m:r>
                      <a:rPr lang="en-US" altLang="ja-JP" sz="2000" b="0" i="1" smtClean="0">
                        <a:latin typeface="Cambria Math"/>
                      </a:rPr>
                      <m:t>𝑥</m:t>
                    </m:r>
                    <m:r>
                      <a:rPr lang="en-US" altLang="ja-JP" sz="2000" b="0" i="0" smtClean="0">
                        <a:latin typeface="Cambria Math" panose="02040503050406030204" pitchFamily="18" charset="0"/>
                      </a:rPr>
                      <m:t> </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とその隣接領域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Ai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のうち、次式が最小となる</a:t>
                </a:r>
                <a14:m>
                  <m:oMath xmlns:m="http://schemas.openxmlformats.org/officeDocument/2006/math">
                    <m:r>
                      <a:rPr lang="en-US" altLang="ja-JP" sz="2000" i="1">
                        <a:latin typeface="Cambria Math"/>
                      </a:rPr>
                      <m:t>𝑥</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に追加　 　</a:t>
                </a:r>
                <a14:m>
                  <m:oMath xmlns:m="http://schemas.openxmlformats.org/officeDocument/2006/math">
                    <m:r>
                      <a:rPr lang="en-US" altLang="ja-JP" sz="2000" b="0" i="0" smtClean="0">
                        <a:latin typeface="Cambria Math" panose="02040503050406030204" pitchFamily="18" charset="0"/>
                        <a:ea typeface="Cambria Math"/>
                      </a:rPr>
                      <m:t>               </m:t>
                    </m:r>
                    <m:r>
                      <a:rPr lang="en-US" altLang="ja-JP" sz="2000" b="0" i="1" smtClean="0">
                        <a:latin typeface="Cambria Math" panose="02040503050406030204" pitchFamily="18" charset="0"/>
                        <a:ea typeface="Cambria Math"/>
                      </a:rPr>
                      <m:t> </m:t>
                    </m:r>
                    <m:r>
                      <m:rPr>
                        <m:sty m:val="p"/>
                      </m:rPr>
                      <a:rPr lang="el-GR" altLang="ja-JP" sz="2000" i="1">
                        <a:latin typeface="Cambria Math"/>
                        <a:ea typeface="Cambria Math"/>
                      </a:rPr>
                      <m:t>δ</m:t>
                    </m:r>
                    <m:d>
                      <m:dPr>
                        <m:ctrlPr>
                          <a:rPr lang="en-US" altLang="ja-JP" sz="2000" i="1">
                            <a:latin typeface="Cambria Math" panose="02040503050406030204" pitchFamily="18" charset="0"/>
                            <a:ea typeface="Cambria Math"/>
                          </a:rPr>
                        </m:ctrlPr>
                      </m:dPr>
                      <m:e>
                        <m:r>
                          <a:rPr lang="en-US" altLang="ja-JP" sz="2000" i="1">
                            <a:latin typeface="Cambria Math"/>
                          </a:rPr>
                          <m:t>𝑥</m:t>
                        </m:r>
                      </m:e>
                    </m:d>
                    <m:r>
                      <a:rPr lang="en-US" altLang="ja-JP" sz="2000" i="1">
                        <a:latin typeface="Cambria Math"/>
                        <a:ea typeface="Cambria Math"/>
                      </a:rPr>
                      <m:t>=</m:t>
                    </m:r>
                    <m:d>
                      <m:dPr>
                        <m:begChr m:val="|"/>
                        <m:endChr m:val="|"/>
                        <m:ctrlPr>
                          <a:rPr lang="en-US" altLang="ja-JP" sz="2000" i="1">
                            <a:latin typeface="Cambria Math" panose="02040503050406030204" pitchFamily="18" charset="0"/>
                            <a:ea typeface="Cambria Math"/>
                          </a:rPr>
                        </m:ctrlPr>
                      </m:dPr>
                      <m:e>
                        <m:r>
                          <a:rPr lang="en-US" altLang="ja-JP" sz="2000" i="1">
                            <a:latin typeface="Cambria Math"/>
                          </a:rPr>
                          <m:t>𝑐</m:t>
                        </m:r>
                        <m:d>
                          <m:dPr>
                            <m:ctrlPr>
                              <a:rPr lang="en-US" altLang="ja-JP" sz="2000" i="1">
                                <a:latin typeface="Cambria Math" panose="02040503050406030204" pitchFamily="18" charset="0"/>
                              </a:rPr>
                            </m:ctrlPr>
                          </m:dPr>
                          <m:e>
                            <m:r>
                              <a:rPr lang="en-US" altLang="ja-JP" sz="2000" i="1">
                                <a:latin typeface="Cambria Math"/>
                              </a:rPr>
                              <m:t>𝑥</m:t>
                            </m:r>
                          </m:e>
                        </m:d>
                        <m:r>
                          <a:rPr lang="en-US" altLang="ja-JP" sz="2000" i="1">
                            <a:latin typeface="Cambria Math"/>
                          </a:rPr>
                          <m:t>−</m:t>
                        </m:r>
                        <m:r>
                          <a:rPr lang="en-US" altLang="ja-JP" sz="2000" i="1">
                            <a:latin typeface="Cambria Math"/>
                          </a:rPr>
                          <m:t>𝑐</m:t>
                        </m:r>
                        <m:d>
                          <m:dPr>
                            <m:ctrlPr>
                              <a:rPr lang="en-US" altLang="ja-JP" sz="2000" i="1">
                                <a:latin typeface="Cambria Math" panose="02040503050406030204" pitchFamily="18" charset="0"/>
                              </a:rPr>
                            </m:ctrlPr>
                          </m:dPr>
                          <m:e>
                            <m:r>
                              <a:rPr lang="en-US" altLang="ja-JP" sz="2000" i="1">
                                <a:latin typeface="Cambria Math"/>
                              </a:rPr>
                              <m:t>𝐴𝑖</m:t>
                            </m:r>
                          </m:e>
                        </m:d>
                      </m:e>
                    </m:d>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p>
              <a:p>
                <a:pPr marL="457200" indent="-457200">
                  <a:spcBef>
                    <a:spcPts val="1200"/>
                  </a:spcBef>
                  <a:spcAft>
                    <a:spcPts val="1200"/>
                  </a:spcAft>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全画素を追加するまで</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を繰り返す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200"/>
                  </a:spcBef>
                  <a:spcAft>
                    <a:spcPts val="1200"/>
                  </a:spcAft>
                  <a:buNone/>
                </a:pPr>
                <a:endParaRPr lang="en-US" altLang="ja-JP" sz="7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200"/>
                  </a:spcBef>
                  <a:spcAft>
                    <a:spcPts val="1200"/>
                  </a:spcAft>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61" name="コンテンツ プレースホルダー 2"/>
              <p:cNvSpPr>
                <a:spLocks noGrp="1" noRot="1" noChangeAspect="1" noMove="1" noResize="1" noEditPoints="1" noAdjustHandles="1" noChangeArrowheads="1" noChangeShapeType="1" noTextEdit="1"/>
              </p:cNvSpPr>
              <p:nvPr>
                <p:ph idx="1"/>
              </p:nvPr>
            </p:nvSpPr>
            <p:spPr>
              <a:xfrm>
                <a:off x="5922468" y="1386381"/>
                <a:ext cx="5269788" cy="3831795"/>
              </a:xfrm>
              <a:blipFill rotWithShape="0">
                <a:blip r:embed="rId3"/>
                <a:stretch>
                  <a:fillRect l="-2431" t="-2385"/>
                </a:stretch>
              </a:blipFill>
            </p:spPr>
            <p:txBody>
              <a:bodyPr/>
              <a:lstStyle/>
              <a:p>
                <a:r>
                  <a:rPr lang="ja-JP" altLang="en-US">
                    <a:noFill/>
                  </a:rPr>
                  <a:t> </a:t>
                </a:r>
              </a:p>
            </p:txBody>
          </p:sp>
        </mc:Fallback>
      </mc:AlternateContent>
      <p:sp>
        <p:nvSpPr>
          <p:cNvPr id="162" name="正方形/長方形 161"/>
          <p:cNvSpPr/>
          <p:nvPr/>
        </p:nvSpPr>
        <p:spPr>
          <a:xfrm>
            <a:off x="10433185" y="6581001"/>
            <a:ext cx="1758815" cy="276999"/>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[Adams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1994]</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63" name="正方形/長方形 162"/>
              <p:cNvSpPr/>
              <p:nvPr/>
            </p:nvSpPr>
            <p:spPr>
              <a:xfrm>
                <a:off x="5885062" y="5172442"/>
                <a:ext cx="4680276" cy="1477328"/>
              </a:xfrm>
              <a:prstGeom prst="rect">
                <a:avLst/>
              </a:prstGeom>
            </p:spPr>
            <p:txBody>
              <a:bodyPr wrap="square">
                <a:spAutoFit/>
              </a:bodyPr>
              <a:lstStyle/>
              <a:p>
                <a:pPr>
                  <a:spcBef>
                    <a:spcPts val="600"/>
                  </a:spcBef>
                </a:pPr>
                <a14:m>
                  <m:oMath xmlns:m="http://schemas.openxmlformats.org/officeDocument/2006/math">
                    <m:r>
                      <a:rPr lang="en-US" altLang="ja-JP" sz="2000" i="1">
                        <a:latin typeface="Cambria Math"/>
                      </a:rPr>
                      <m:t>𝑐</m:t>
                    </m:r>
                    <m:d>
                      <m:dPr>
                        <m:ctrlPr>
                          <a:rPr lang="en-US" altLang="ja-JP" sz="2000" i="1">
                            <a:latin typeface="Cambria Math" panose="02040503050406030204" pitchFamily="18" charset="0"/>
                          </a:rPr>
                        </m:ctrlPr>
                      </m:dPr>
                      <m:e>
                        <m:r>
                          <a:rPr lang="en-US" altLang="ja-JP" sz="2000" i="1">
                            <a:latin typeface="Cambria Math"/>
                          </a:rPr>
                          <m:t>𝑥</m:t>
                        </m:r>
                      </m:e>
                    </m:d>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000" i="1">
                        <a:latin typeface="Cambria Math"/>
                      </a:rPr>
                      <m:t>𝑥</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の色</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14:m>
                  <m:oMath xmlns:m="http://schemas.openxmlformats.org/officeDocument/2006/math">
                    <m:r>
                      <a:rPr lang="en-US" altLang="ja-JP" sz="2000" i="1">
                        <a:latin typeface="Cambria Math"/>
                      </a:rPr>
                      <m:t>𝑐</m:t>
                    </m:r>
                    <m:d>
                      <m:dPr>
                        <m:ctrlPr>
                          <a:rPr lang="en-US" altLang="ja-JP" sz="2000" i="1">
                            <a:latin typeface="Cambria Math" panose="02040503050406030204" pitchFamily="18" charset="0"/>
                          </a:rPr>
                        </m:ctrlPr>
                      </m:dPr>
                      <m:e>
                        <m:r>
                          <a:rPr lang="en-US" altLang="ja-JP" sz="2000" i="1">
                            <a:latin typeface="Cambria Math"/>
                          </a:rPr>
                          <m:t>𝐴𝑖</m:t>
                        </m:r>
                      </m:e>
                    </m:d>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000" i="1">
                        <a:latin typeface="Cambria Math"/>
                      </a:rPr>
                      <m:t>𝑥</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が隣接する領域</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の平均色</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において</a:t>
                </a:r>
                <a14:m>
                  <m:oMath xmlns:m="http://schemas.openxmlformats.org/officeDocument/2006/math">
                    <m:r>
                      <a:rPr lang="en-US" altLang="ja-JP" sz="2000" i="1">
                        <a:solidFill>
                          <a:srgbClr val="FF0000"/>
                        </a:solidFill>
                        <a:latin typeface="Cambria Math"/>
                      </a:rPr>
                      <m:t>𝑥</m:t>
                    </m:r>
                  </m:oMath>
                </a14:m>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が複数領域に隣接する場合は境界ラベル（</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など）をつける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63" name="正方形/長方形 162"/>
              <p:cNvSpPr>
                <a:spLocks noRot="1" noChangeAspect="1" noMove="1" noResize="1" noEditPoints="1" noAdjustHandles="1" noChangeArrowheads="1" noChangeShapeType="1" noTextEdit="1"/>
              </p:cNvSpPr>
              <p:nvPr/>
            </p:nvSpPr>
            <p:spPr>
              <a:xfrm>
                <a:off x="5885062" y="5172442"/>
                <a:ext cx="4680276" cy="1477328"/>
              </a:xfrm>
              <a:prstGeom prst="rect">
                <a:avLst/>
              </a:prstGeom>
              <a:blipFill rotWithShape="0">
                <a:blip r:embed="rId4"/>
                <a:stretch>
                  <a:fillRect l="-1302" t="-2058" r="-781" b="-5761"/>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21</a:t>
            </a:fld>
            <a:endParaRPr lang="ja-JP" altLang="en-US"/>
          </a:p>
        </p:txBody>
      </p:sp>
      <p:sp>
        <p:nvSpPr>
          <p:cNvPr id="164" name="正方形/長方形 163">
            <a:extLst>
              <a:ext uri="{FF2B5EF4-FFF2-40B4-BE49-F238E27FC236}">
                <a16:creationId xmlns:a16="http://schemas.microsoft.com/office/drawing/2014/main" id="{E40DC66C-1096-4758-BFB8-AB0D231F617D}"/>
              </a:ext>
            </a:extLst>
          </p:cNvPr>
          <p:cNvSpPr/>
          <p:nvPr/>
        </p:nvSpPr>
        <p:spPr>
          <a:xfrm>
            <a:off x="9001125" y="0"/>
            <a:ext cx="3190875"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TRegionGrowing.exe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1997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78863" y="283483"/>
            <a:ext cx="11473211" cy="733270"/>
          </a:xfrm>
        </p:spPr>
        <p:txBody>
          <a:bodyPr/>
          <a:lstStyle/>
          <a:p>
            <a:r>
              <a:rPr lang="ja-JP" altLang="en-US" dirty="0"/>
              <a:t>領域成長法の特徴</a:t>
            </a:r>
            <a:endParaRPr kumimoji="1" lang="ja-JP" altLang="en-US" dirty="0"/>
          </a:p>
        </p:txBody>
      </p:sp>
      <p:sp>
        <p:nvSpPr>
          <p:cNvPr id="164" name="コンテンツ プレースホルダー 2"/>
          <p:cNvSpPr txBox="1">
            <a:spLocks/>
          </p:cNvSpPr>
          <p:nvPr/>
        </p:nvSpPr>
        <p:spPr>
          <a:xfrm>
            <a:off x="1623867" y="1405661"/>
            <a:ext cx="8390964" cy="921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t>一様な画素値を持つ領域の分割に適する</a:t>
            </a:r>
            <a:endParaRPr lang="en-US" altLang="ja-JP" sz="3200" dirty="0"/>
          </a:p>
          <a:p>
            <a:pPr marL="0" indent="0">
              <a:buFont typeface="Arial" panose="020B0604020202020204" pitchFamily="34" charset="0"/>
              <a:buNone/>
            </a:pPr>
            <a:r>
              <a:rPr lang="ja-JP" altLang="en-US" sz="3200" dirty="0"/>
              <a:t>ぼけた境界では成長が止まりにくい</a:t>
            </a:r>
          </a:p>
        </p:txBody>
      </p:sp>
      <p:pic>
        <p:nvPicPr>
          <p:cNvPr id="1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217" y="2655509"/>
            <a:ext cx="3233057" cy="329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0" name="正方形/長方形 169"/>
          <p:cNvSpPr/>
          <p:nvPr/>
        </p:nvSpPr>
        <p:spPr>
          <a:xfrm>
            <a:off x="9001125" y="0"/>
            <a:ext cx="3190875"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TRegionGrowing.exe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22</a:t>
            </a:fld>
            <a:endParaRPr lang="ja-JP" altLang="en-US"/>
          </a:p>
        </p:txBody>
      </p:sp>
      <p:pic>
        <p:nvPicPr>
          <p:cNvPr id="4" name="図 3">
            <a:extLst>
              <a:ext uri="{FF2B5EF4-FFF2-40B4-BE49-F238E27FC236}">
                <a16:creationId xmlns:a16="http://schemas.microsoft.com/office/drawing/2014/main" id="{ACA15851-BA09-4CAF-AC1D-7A441CCC3223}"/>
              </a:ext>
            </a:extLst>
          </p:cNvPr>
          <p:cNvPicPr>
            <a:picLocks noChangeAspect="1"/>
          </p:cNvPicPr>
          <p:nvPr/>
        </p:nvPicPr>
        <p:blipFill rotWithShape="1">
          <a:blip r:embed="rId3"/>
          <a:srcRect l="4817" t="11796" r="48611" b="8388"/>
          <a:stretch/>
        </p:blipFill>
        <p:spPr>
          <a:xfrm>
            <a:off x="6096000" y="2655509"/>
            <a:ext cx="3233057" cy="3426417"/>
          </a:xfrm>
          <a:prstGeom prst="rect">
            <a:avLst/>
          </a:prstGeom>
        </p:spPr>
      </p:pic>
    </p:spTree>
    <p:extLst>
      <p:ext uri="{BB962C8B-B14F-4D97-AF65-F5344CB8AC3E}">
        <p14:creationId xmlns:p14="http://schemas.microsoft.com/office/powerpoint/2010/main" val="48382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0495" y="283483"/>
            <a:ext cx="11473211" cy="733270"/>
          </a:xfrm>
        </p:spPr>
        <p:txBody>
          <a:bodyPr>
            <a:normAutofit/>
          </a:bodyPr>
          <a:lstStyle/>
          <a:p>
            <a:r>
              <a:rPr kumimoji="1" lang="ja-JP" altLang="en-US" sz="3600" dirty="0"/>
              <a:t>領域</a:t>
            </a:r>
            <a:r>
              <a:rPr lang="ja-JP" altLang="en-US" sz="3600" dirty="0"/>
              <a:t>成長法</a:t>
            </a:r>
            <a:r>
              <a:rPr lang="en-US" altLang="ja-JP" sz="3600" dirty="0"/>
              <a:t>: Watershed Algorithm</a:t>
            </a:r>
            <a:endParaRPr kumimoji="1" lang="ja-JP" altLang="en-US" sz="3600" dirty="0"/>
          </a:p>
        </p:txBody>
      </p:sp>
      <p:sp>
        <p:nvSpPr>
          <p:cNvPr id="4" name="正方形/長方形 3"/>
          <p:cNvSpPr/>
          <p:nvPr/>
        </p:nvSpPr>
        <p:spPr>
          <a:xfrm>
            <a:off x="8852778" y="548038"/>
            <a:ext cx="3339222" cy="307777"/>
          </a:xfrm>
          <a:prstGeom prst="rect">
            <a:avLst/>
          </a:prstGeom>
        </p:spPr>
        <p:txBody>
          <a:bodyPr wrap="square">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Roerdink</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J.B.T.M., </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2000.]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8" name="グループ化 17"/>
          <p:cNvGrpSpPr/>
          <p:nvPr/>
        </p:nvGrpSpPr>
        <p:grpSpPr>
          <a:xfrm>
            <a:off x="1006221" y="1274780"/>
            <a:ext cx="9882986" cy="2882691"/>
            <a:chOff x="652653" y="2201373"/>
            <a:chExt cx="8539316" cy="2490767"/>
          </a:xfrm>
        </p:grpSpPr>
        <p:grpSp>
          <p:nvGrpSpPr>
            <p:cNvPr id="5" name="グループ化 4"/>
            <p:cNvGrpSpPr/>
            <p:nvPr/>
          </p:nvGrpSpPr>
          <p:grpSpPr>
            <a:xfrm>
              <a:off x="6386703" y="2201373"/>
              <a:ext cx="2805266" cy="2462394"/>
              <a:chOff x="2322994" y="0"/>
              <a:chExt cx="2805266" cy="2462394"/>
            </a:xfrm>
          </p:grpSpPr>
          <p:pic>
            <p:nvPicPr>
              <p:cNvPr id="6"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22994" y="0"/>
                <a:ext cx="215031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2585060" y="2138016"/>
                <a:ext cx="2338259" cy="324378"/>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Watershed</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領域分割</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3109913" y="704850"/>
                <a:ext cx="404812" cy="70008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6159" t="11154" r="16739" b="28716"/>
              <a:stretch/>
            </p:blipFill>
            <p:spPr bwMode="auto">
              <a:xfrm>
                <a:off x="3935255" y="168250"/>
                <a:ext cx="1193005" cy="1816150"/>
              </a:xfrm>
              <a:prstGeom prst="rect">
                <a:avLst/>
              </a:prstGeom>
              <a:noFill/>
              <a:ln w="50800" cap="rnd">
                <a:solidFill>
                  <a:schemeClr val="bg1"/>
                </a:solidFill>
                <a:bevel/>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0" name="直線コネクタ 9"/>
              <p:cNvCxnSpPr>
                <a:stCxn id="8" idx="0"/>
              </p:cNvCxnSpPr>
              <p:nvPr/>
            </p:nvCxnSpPr>
            <p:spPr>
              <a:xfrm flipV="1">
                <a:off x="3312319" y="150019"/>
                <a:ext cx="654844" cy="55483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8" idx="2"/>
              </p:cNvCxnSpPr>
              <p:nvPr/>
            </p:nvCxnSpPr>
            <p:spPr>
              <a:xfrm>
                <a:off x="3312319" y="1404938"/>
                <a:ext cx="654844" cy="609600"/>
              </a:xfrm>
              <a:prstGeom prst="line">
                <a:avLst/>
              </a:prstGeom>
              <a:ln w="50800" cap="rnd">
                <a:solidFill>
                  <a:schemeClr val="bg1"/>
                </a:solidFill>
                <a:bevel/>
              </a:ln>
            </p:spPr>
            <p:style>
              <a:lnRef idx="1">
                <a:schemeClr val="accent1"/>
              </a:lnRef>
              <a:fillRef idx="0">
                <a:schemeClr val="accent1"/>
              </a:fillRef>
              <a:effectRef idx="0">
                <a:schemeClr val="accent1"/>
              </a:effectRef>
              <a:fontRef idx="minor">
                <a:schemeClr val="tx1"/>
              </a:fontRef>
            </p:style>
          </p:cxnSp>
        </p:gr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653" y="2221574"/>
              <a:ext cx="21526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224052" y="4367762"/>
              <a:ext cx="1009852" cy="324378"/>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入力画像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1463" y="2212049"/>
              <a:ext cx="2156098" cy="2160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p:nvPr/>
          </p:nvSpPr>
          <p:spPr>
            <a:xfrm>
              <a:off x="3559255" y="4358237"/>
              <a:ext cx="1860513" cy="324378"/>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輝度勾配強度画像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右矢印 15"/>
            <p:cNvSpPr/>
            <p:nvPr/>
          </p:nvSpPr>
          <p:spPr>
            <a:xfrm>
              <a:off x="2851472" y="3193559"/>
              <a:ext cx="553906" cy="489589"/>
            </a:xfrm>
            <a:prstGeom prst="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右矢印 16"/>
            <p:cNvSpPr/>
            <p:nvPr/>
          </p:nvSpPr>
          <p:spPr>
            <a:xfrm>
              <a:off x="5647059" y="3193559"/>
              <a:ext cx="553906" cy="489589"/>
            </a:xfrm>
            <a:prstGeom prst="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 name="コンテンツ プレースホルダー 2"/>
          <p:cNvSpPr>
            <a:spLocks noGrp="1"/>
          </p:cNvSpPr>
          <p:nvPr>
            <p:ph idx="1"/>
          </p:nvPr>
        </p:nvSpPr>
        <p:spPr>
          <a:xfrm>
            <a:off x="957453" y="4306998"/>
            <a:ext cx="8625459" cy="1289130"/>
          </a:xfrm>
        </p:spPr>
        <p:txBody>
          <a:bodyPr>
            <a:normAutofit/>
          </a:bodyPr>
          <a:lstStyle/>
          <a:p>
            <a:pPr marL="0" indent="0">
              <a:buNone/>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勾配強度を高さと見なすと、勾配強度画像を地形と見なせる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この地形の分水界を境界とする領域分割法</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 name="グループ化 19"/>
          <p:cNvGrpSpPr/>
          <p:nvPr/>
        </p:nvGrpSpPr>
        <p:grpSpPr>
          <a:xfrm>
            <a:off x="951136" y="5325580"/>
            <a:ext cx="8778080" cy="1434884"/>
            <a:chOff x="439072" y="4986723"/>
            <a:chExt cx="8778080" cy="1434884"/>
          </a:xfrm>
        </p:grpSpPr>
        <p:pic>
          <p:nvPicPr>
            <p:cNvPr id="21" name="Picture 2" descr="Modelare 3D pentru Bazinul Hidrografic al Paraului Latorit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9072" y="4986723"/>
              <a:ext cx="2011520" cy="1434884"/>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2670879" y="5250195"/>
              <a:ext cx="6546273" cy="1146468"/>
            </a:xfrm>
            <a:prstGeom prst="rect">
              <a:avLst/>
            </a:prstGeom>
          </p:spPr>
          <p:txBody>
            <a:bodyPr wrap="square">
              <a:spAutoFit/>
            </a:bodyPr>
            <a:lstStyle/>
            <a:p>
              <a:pPr>
                <a:spcBef>
                  <a:spcPts val="600"/>
                </a:spcBef>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Watershed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地形学における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分水界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を表す用語</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a:p>
              <a:pPr>
                <a:spcBef>
                  <a:spcPts val="600"/>
                </a:spcBef>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ある地形のある点に落ちた雨がどこに溜まるかを考える隣接しながらも溜まる先が異なる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点間を領域の境界に</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左図は</a:t>
              </a:r>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wikipedia</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より（</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Public Domain</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23</a:t>
            </a:fld>
            <a:endParaRPr lang="ja-JP" altLang="en-US"/>
          </a:p>
        </p:txBody>
      </p:sp>
    </p:spTree>
    <p:extLst>
      <p:ext uri="{BB962C8B-B14F-4D97-AF65-F5344CB8AC3E}">
        <p14:creationId xmlns:p14="http://schemas.microsoft.com/office/powerpoint/2010/main" val="279544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920495" y="283483"/>
            <a:ext cx="8577073" cy="733270"/>
          </a:xfrm>
        </p:spPr>
        <p:txBody>
          <a:bodyPr>
            <a:normAutofit/>
          </a:bodyPr>
          <a:lstStyle/>
          <a:p>
            <a:r>
              <a:rPr kumimoji="1" lang="ja-JP" altLang="en-US" sz="3600" dirty="0"/>
              <a:t>領域</a:t>
            </a:r>
            <a:r>
              <a:rPr lang="ja-JP" altLang="en-US" sz="3600" dirty="0"/>
              <a:t>成長法</a:t>
            </a:r>
            <a:r>
              <a:rPr lang="en-US" altLang="ja-JP" sz="3600" dirty="0"/>
              <a:t>: Watershed Algorithm</a:t>
            </a:r>
            <a:endParaRPr kumimoji="1" lang="ja-JP" altLang="en-US" sz="3600" dirty="0"/>
          </a:p>
        </p:txBody>
      </p:sp>
      <p:sp>
        <p:nvSpPr>
          <p:cNvPr id="5" name="正方形/長方形 4"/>
          <p:cNvSpPr/>
          <p:nvPr/>
        </p:nvSpPr>
        <p:spPr>
          <a:xfrm>
            <a:off x="8852778" y="548038"/>
            <a:ext cx="3339222" cy="307777"/>
          </a:xfrm>
          <a:prstGeom prst="rect">
            <a:avLst/>
          </a:prstGeom>
        </p:spPr>
        <p:txBody>
          <a:bodyPr wrap="square">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Roerdink</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J.B.T.M., </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2000.]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2884386" y="2924048"/>
            <a:ext cx="4222699" cy="806353"/>
            <a:chOff x="1919529" y="2468580"/>
            <a:chExt cx="3309852" cy="632039"/>
          </a:xfrm>
        </p:grpSpPr>
        <p:sp>
          <p:nvSpPr>
            <p:cNvPr id="7" name="フリーフォーム 6"/>
            <p:cNvSpPr/>
            <p:nvPr/>
          </p:nvSpPr>
          <p:spPr>
            <a:xfrm>
              <a:off x="4681027" y="2597150"/>
              <a:ext cx="186387" cy="108049"/>
            </a:xfrm>
            <a:custGeom>
              <a:avLst/>
              <a:gdLst>
                <a:gd name="connsiteX0" fmla="*/ 0 w 500063"/>
                <a:gd name="connsiteY0" fmla="*/ 0 h 433387"/>
                <a:gd name="connsiteX1" fmla="*/ 500063 w 500063"/>
                <a:gd name="connsiteY1" fmla="*/ 0 h 433387"/>
                <a:gd name="connsiteX2" fmla="*/ 292894 w 500063"/>
                <a:gd name="connsiteY2" fmla="*/ 433387 h 433387"/>
                <a:gd name="connsiteX3" fmla="*/ 0 w 500063"/>
                <a:gd name="connsiteY3" fmla="*/ 0 h 433387"/>
                <a:gd name="connsiteX0" fmla="*/ 0 w 500063"/>
                <a:gd name="connsiteY0" fmla="*/ 0 h 433487"/>
                <a:gd name="connsiteX1" fmla="*/ 500063 w 500063"/>
                <a:gd name="connsiteY1" fmla="*/ 0 h 433487"/>
                <a:gd name="connsiteX2" fmla="*/ 292894 w 500063"/>
                <a:gd name="connsiteY2" fmla="*/ 433387 h 433487"/>
                <a:gd name="connsiteX3" fmla="*/ 0 w 500063"/>
                <a:gd name="connsiteY3" fmla="*/ 0 h 433487"/>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69"/>
                <a:gd name="connsiteX1" fmla="*/ 500063 w 500063"/>
                <a:gd name="connsiteY1" fmla="*/ 0 h 433469"/>
                <a:gd name="connsiteX2" fmla="*/ 292894 w 500063"/>
                <a:gd name="connsiteY2" fmla="*/ 433387 h 433469"/>
                <a:gd name="connsiteX3" fmla="*/ 0 w 500063"/>
                <a:gd name="connsiteY3" fmla="*/ 0 h 433469"/>
                <a:gd name="connsiteX0" fmla="*/ 0 w 500063"/>
                <a:gd name="connsiteY0" fmla="*/ 0 h 442992"/>
                <a:gd name="connsiteX1" fmla="*/ 500063 w 500063"/>
                <a:gd name="connsiteY1" fmla="*/ 0 h 442992"/>
                <a:gd name="connsiteX2" fmla="*/ 292894 w 500063"/>
                <a:gd name="connsiteY2" fmla="*/ 442912 h 442992"/>
                <a:gd name="connsiteX3" fmla="*/ 0 w 500063"/>
                <a:gd name="connsiteY3" fmla="*/ 0 h 442992"/>
                <a:gd name="connsiteX0" fmla="*/ 0 w 295523"/>
                <a:gd name="connsiteY0" fmla="*/ 0 h 442912"/>
                <a:gd name="connsiteX1" fmla="*/ 164307 w 295523"/>
                <a:gd name="connsiteY1" fmla="*/ 0 h 442912"/>
                <a:gd name="connsiteX2" fmla="*/ 292894 w 295523"/>
                <a:gd name="connsiteY2" fmla="*/ 442912 h 442912"/>
                <a:gd name="connsiteX3" fmla="*/ 0 w 295523"/>
                <a:gd name="connsiteY3" fmla="*/ 0 h 442912"/>
                <a:gd name="connsiteX0" fmla="*/ 0 w 164307"/>
                <a:gd name="connsiteY0" fmla="*/ 0 h 115040"/>
                <a:gd name="connsiteX1" fmla="*/ 164307 w 164307"/>
                <a:gd name="connsiteY1" fmla="*/ 0 h 115040"/>
                <a:gd name="connsiteX2" fmla="*/ 97631 w 164307"/>
                <a:gd name="connsiteY2" fmla="*/ 104774 h 115040"/>
                <a:gd name="connsiteX3" fmla="*/ 0 w 164307"/>
                <a:gd name="connsiteY3" fmla="*/ 0 h 115040"/>
                <a:gd name="connsiteX0" fmla="*/ 0 w 164307"/>
                <a:gd name="connsiteY0" fmla="*/ 0 h 115040"/>
                <a:gd name="connsiteX1" fmla="*/ 164307 w 164307"/>
                <a:gd name="connsiteY1" fmla="*/ 0 h 115040"/>
                <a:gd name="connsiteX2" fmla="*/ 97631 w 164307"/>
                <a:gd name="connsiteY2" fmla="*/ 104774 h 115040"/>
                <a:gd name="connsiteX3" fmla="*/ 0 w 164307"/>
                <a:gd name="connsiteY3" fmla="*/ 0 h 115040"/>
                <a:gd name="connsiteX0" fmla="*/ 0 w 164307"/>
                <a:gd name="connsiteY0" fmla="*/ 0 h 104774"/>
                <a:gd name="connsiteX1" fmla="*/ 164307 w 164307"/>
                <a:gd name="connsiteY1" fmla="*/ 0 h 104774"/>
                <a:gd name="connsiteX2" fmla="*/ 97631 w 164307"/>
                <a:gd name="connsiteY2" fmla="*/ 104774 h 104774"/>
                <a:gd name="connsiteX3" fmla="*/ 0 w 164307"/>
                <a:gd name="connsiteY3" fmla="*/ 0 h 104774"/>
                <a:gd name="connsiteX0" fmla="*/ 0 w 164307"/>
                <a:gd name="connsiteY0" fmla="*/ 0 h 95249"/>
                <a:gd name="connsiteX1" fmla="*/ 164307 w 164307"/>
                <a:gd name="connsiteY1" fmla="*/ 0 h 95249"/>
                <a:gd name="connsiteX2" fmla="*/ 85725 w 164307"/>
                <a:gd name="connsiteY2" fmla="*/ 95249 h 95249"/>
                <a:gd name="connsiteX3" fmla="*/ 0 w 164307"/>
                <a:gd name="connsiteY3" fmla="*/ 0 h 95249"/>
                <a:gd name="connsiteX0" fmla="*/ 0 w 164307"/>
                <a:gd name="connsiteY0" fmla="*/ 0 h 95249"/>
                <a:gd name="connsiteX1" fmla="*/ 164307 w 164307"/>
                <a:gd name="connsiteY1" fmla="*/ 0 h 95249"/>
                <a:gd name="connsiteX2" fmla="*/ 85725 w 164307"/>
                <a:gd name="connsiteY2" fmla="*/ 95249 h 95249"/>
                <a:gd name="connsiteX3" fmla="*/ 0 w 164307"/>
                <a:gd name="connsiteY3" fmla="*/ 0 h 95249"/>
                <a:gd name="connsiteX0" fmla="*/ 0 w 164307"/>
                <a:gd name="connsiteY0" fmla="*/ 0 h 95249"/>
                <a:gd name="connsiteX1" fmla="*/ 164307 w 164307"/>
                <a:gd name="connsiteY1" fmla="*/ 0 h 95249"/>
                <a:gd name="connsiteX2" fmla="*/ 92868 w 164307"/>
                <a:gd name="connsiteY2" fmla="*/ 95249 h 95249"/>
                <a:gd name="connsiteX3" fmla="*/ 0 w 164307"/>
                <a:gd name="connsiteY3" fmla="*/ 0 h 95249"/>
              </a:gdLst>
              <a:ahLst/>
              <a:cxnLst>
                <a:cxn ang="0">
                  <a:pos x="connsiteX0" y="connsiteY0"/>
                </a:cxn>
                <a:cxn ang="0">
                  <a:pos x="connsiteX1" y="connsiteY1"/>
                </a:cxn>
                <a:cxn ang="0">
                  <a:pos x="connsiteX2" y="connsiteY2"/>
                </a:cxn>
                <a:cxn ang="0">
                  <a:pos x="connsiteX3" y="connsiteY3"/>
                </a:cxn>
              </a:cxnLst>
              <a:rect l="l" t="t" r="r" b="b"/>
              <a:pathLst>
                <a:path w="164307" h="95249">
                  <a:moveTo>
                    <a:pt x="0" y="0"/>
                  </a:moveTo>
                  <a:lnTo>
                    <a:pt x="164307" y="0"/>
                  </a:lnTo>
                  <a:cubicBezTo>
                    <a:pt x="152401" y="37305"/>
                    <a:pt x="132158" y="95249"/>
                    <a:pt x="92868" y="95249"/>
                  </a:cubicBezTo>
                  <a:cubicBezTo>
                    <a:pt x="53578" y="95249"/>
                    <a:pt x="23813" y="46830"/>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フリーフォーム 7"/>
            <p:cNvSpPr/>
            <p:nvPr/>
          </p:nvSpPr>
          <p:spPr>
            <a:xfrm>
              <a:off x="3033266" y="2591691"/>
              <a:ext cx="461913" cy="256721"/>
            </a:xfrm>
            <a:custGeom>
              <a:avLst/>
              <a:gdLst>
                <a:gd name="connsiteX0" fmla="*/ 3820 w 411013"/>
                <a:gd name="connsiteY0" fmla="*/ 16756 h 242983"/>
                <a:gd name="connsiteX1" fmla="*/ 411013 w 411013"/>
                <a:gd name="connsiteY1" fmla="*/ 16756 h 242983"/>
                <a:gd name="connsiteX2" fmla="*/ 218132 w 411013"/>
                <a:gd name="connsiteY2" fmla="*/ 242974 h 242983"/>
                <a:gd name="connsiteX3" fmla="*/ 3820 w 411013"/>
                <a:gd name="connsiteY3" fmla="*/ 16756 h 242983"/>
                <a:gd name="connsiteX0" fmla="*/ 3820 w 411013"/>
                <a:gd name="connsiteY0" fmla="*/ 0 h 226227"/>
                <a:gd name="connsiteX1" fmla="*/ 411013 w 411013"/>
                <a:gd name="connsiteY1" fmla="*/ 0 h 226227"/>
                <a:gd name="connsiteX2" fmla="*/ 218132 w 411013"/>
                <a:gd name="connsiteY2" fmla="*/ 226218 h 226227"/>
                <a:gd name="connsiteX3" fmla="*/ 3820 w 411013"/>
                <a:gd name="connsiteY3" fmla="*/ 0 h 226227"/>
                <a:gd name="connsiteX0" fmla="*/ 0 w 407193"/>
                <a:gd name="connsiteY0" fmla="*/ 0 h 226233"/>
                <a:gd name="connsiteX1" fmla="*/ 407193 w 407193"/>
                <a:gd name="connsiteY1" fmla="*/ 0 h 226233"/>
                <a:gd name="connsiteX2" fmla="*/ 214312 w 407193"/>
                <a:gd name="connsiteY2" fmla="*/ 226218 h 226233"/>
                <a:gd name="connsiteX3" fmla="*/ 0 w 407193"/>
                <a:gd name="connsiteY3" fmla="*/ 0 h 226233"/>
                <a:gd name="connsiteX0" fmla="*/ 0 w 407193"/>
                <a:gd name="connsiteY0" fmla="*/ 0 h 226309"/>
                <a:gd name="connsiteX1" fmla="*/ 407193 w 407193"/>
                <a:gd name="connsiteY1" fmla="*/ 0 h 226309"/>
                <a:gd name="connsiteX2" fmla="*/ 214312 w 407193"/>
                <a:gd name="connsiteY2" fmla="*/ 226218 h 226309"/>
                <a:gd name="connsiteX3" fmla="*/ 0 w 407193"/>
                <a:gd name="connsiteY3" fmla="*/ 0 h 226309"/>
                <a:gd name="connsiteX0" fmla="*/ 0 w 407193"/>
                <a:gd name="connsiteY0" fmla="*/ 0 h 226309"/>
                <a:gd name="connsiteX1" fmla="*/ 407193 w 407193"/>
                <a:gd name="connsiteY1" fmla="*/ 0 h 226309"/>
                <a:gd name="connsiteX2" fmla="*/ 214312 w 407193"/>
                <a:gd name="connsiteY2" fmla="*/ 226218 h 226309"/>
                <a:gd name="connsiteX3" fmla="*/ 0 w 407193"/>
                <a:gd name="connsiteY3" fmla="*/ 0 h 226309"/>
              </a:gdLst>
              <a:ahLst/>
              <a:cxnLst>
                <a:cxn ang="0">
                  <a:pos x="connsiteX0" y="connsiteY0"/>
                </a:cxn>
                <a:cxn ang="0">
                  <a:pos x="connsiteX1" y="connsiteY1"/>
                </a:cxn>
                <a:cxn ang="0">
                  <a:pos x="connsiteX2" y="connsiteY2"/>
                </a:cxn>
                <a:cxn ang="0">
                  <a:pos x="connsiteX3" y="connsiteY3"/>
                </a:cxn>
              </a:cxnLst>
              <a:rect l="l" t="t" r="r" b="b"/>
              <a:pathLst>
                <a:path w="407193" h="226309">
                  <a:moveTo>
                    <a:pt x="0" y="0"/>
                  </a:moveTo>
                  <a:lnTo>
                    <a:pt x="407193" y="0"/>
                  </a:lnTo>
                  <a:cubicBezTo>
                    <a:pt x="366712" y="84931"/>
                    <a:pt x="309959" y="222249"/>
                    <a:pt x="214312" y="226218"/>
                  </a:cubicBezTo>
                  <a:cubicBezTo>
                    <a:pt x="118665" y="230187"/>
                    <a:pt x="46435" y="104378"/>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フリーフォーム 8"/>
            <p:cNvSpPr/>
            <p:nvPr/>
          </p:nvSpPr>
          <p:spPr>
            <a:xfrm>
              <a:off x="3786914" y="2594393"/>
              <a:ext cx="567263" cy="502522"/>
            </a:xfrm>
            <a:custGeom>
              <a:avLst/>
              <a:gdLst>
                <a:gd name="connsiteX0" fmla="*/ 0 w 500063"/>
                <a:gd name="connsiteY0" fmla="*/ 0 h 433387"/>
                <a:gd name="connsiteX1" fmla="*/ 500063 w 500063"/>
                <a:gd name="connsiteY1" fmla="*/ 0 h 433387"/>
                <a:gd name="connsiteX2" fmla="*/ 292894 w 500063"/>
                <a:gd name="connsiteY2" fmla="*/ 433387 h 433387"/>
                <a:gd name="connsiteX3" fmla="*/ 0 w 500063"/>
                <a:gd name="connsiteY3" fmla="*/ 0 h 433387"/>
                <a:gd name="connsiteX0" fmla="*/ 0 w 500063"/>
                <a:gd name="connsiteY0" fmla="*/ 0 h 433487"/>
                <a:gd name="connsiteX1" fmla="*/ 500063 w 500063"/>
                <a:gd name="connsiteY1" fmla="*/ 0 h 433487"/>
                <a:gd name="connsiteX2" fmla="*/ 292894 w 500063"/>
                <a:gd name="connsiteY2" fmla="*/ 433387 h 433487"/>
                <a:gd name="connsiteX3" fmla="*/ 0 w 500063"/>
                <a:gd name="connsiteY3" fmla="*/ 0 h 433487"/>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69"/>
                <a:gd name="connsiteX1" fmla="*/ 500063 w 500063"/>
                <a:gd name="connsiteY1" fmla="*/ 0 h 433469"/>
                <a:gd name="connsiteX2" fmla="*/ 292894 w 500063"/>
                <a:gd name="connsiteY2" fmla="*/ 433387 h 433469"/>
                <a:gd name="connsiteX3" fmla="*/ 0 w 500063"/>
                <a:gd name="connsiteY3" fmla="*/ 0 h 433469"/>
                <a:gd name="connsiteX0" fmla="*/ 0 w 500063"/>
                <a:gd name="connsiteY0" fmla="*/ 0 h 442992"/>
                <a:gd name="connsiteX1" fmla="*/ 500063 w 500063"/>
                <a:gd name="connsiteY1" fmla="*/ 0 h 442992"/>
                <a:gd name="connsiteX2" fmla="*/ 292894 w 500063"/>
                <a:gd name="connsiteY2" fmla="*/ 442912 h 442992"/>
                <a:gd name="connsiteX3" fmla="*/ 0 w 500063"/>
                <a:gd name="connsiteY3" fmla="*/ 0 h 442992"/>
              </a:gdLst>
              <a:ahLst/>
              <a:cxnLst>
                <a:cxn ang="0">
                  <a:pos x="connsiteX0" y="connsiteY0"/>
                </a:cxn>
                <a:cxn ang="0">
                  <a:pos x="connsiteX1" y="connsiteY1"/>
                </a:cxn>
                <a:cxn ang="0">
                  <a:pos x="connsiteX2" y="connsiteY2"/>
                </a:cxn>
                <a:cxn ang="0">
                  <a:pos x="connsiteX3" y="connsiteY3"/>
                </a:cxn>
              </a:cxnLst>
              <a:rect l="l" t="t" r="r" b="b"/>
              <a:pathLst>
                <a:path w="500063" h="442992">
                  <a:moveTo>
                    <a:pt x="0" y="0"/>
                  </a:moveTo>
                  <a:lnTo>
                    <a:pt x="500063" y="0"/>
                  </a:lnTo>
                  <a:cubicBezTo>
                    <a:pt x="459582" y="156368"/>
                    <a:pt x="409576" y="437355"/>
                    <a:pt x="292894" y="442912"/>
                  </a:cubicBezTo>
                  <a:cubicBezTo>
                    <a:pt x="176212" y="448469"/>
                    <a:pt x="52388" y="163512"/>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1919529" y="2468580"/>
              <a:ext cx="424606"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水位</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コネクタ 10"/>
            <p:cNvCxnSpPr/>
            <p:nvPr/>
          </p:nvCxnSpPr>
          <p:spPr>
            <a:xfrm>
              <a:off x="2379854" y="2597093"/>
              <a:ext cx="2849527" cy="0"/>
            </a:xfrm>
            <a:prstGeom prst="line">
              <a:avLst/>
            </a:prstGeom>
            <a:ln>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2650697" y="2854398"/>
              <a:ext cx="547678"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p>
          </p:txBody>
        </p:sp>
        <p:sp>
          <p:nvSpPr>
            <p:cNvPr id="13" name="正方形/長方形 12"/>
            <p:cNvSpPr/>
            <p:nvPr/>
          </p:nvSpPr>
          <p:spPr>
            <a:xfrm>
              <a:off x="3382568" y="2854398"/>
              <a:ext cx="547678"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p>
          </p:txBody>
        </p:sp>
        <p:sp>
          <p:nvSpPr>
            <p:cNvPr id="14" name="正方形/長方形 13"/>
            <p:cNvSpPr/>
            <p:nvPr/>
          </p:nvSpPr>
          <p:spPr>
            <a:xfrm>
              <a:off x="4608705" y="2854398"/>
              <a:ext cx="547678"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p>
          </p:txBody>
        </p:sp>
        <p:cxnSp>
          <p:nvCxnSpPr>
            <p:cNvPr id="15" name="直線コネクタ 14"/>
            <p:cNvCxnSpPr/>
            <p:nvPr/>
          </p:nvCxnSpPr>
          <p:spPr>
            <a:xfrm flipV="1">
              <a:off x="2957796" y="2732209"/>
              <a:ext cx="240578" cy="137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3729204" y="2732209"/>
              <a:ext cx="240578" cy="1377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774220" y="2644569"/>
              <a:ext cx="14366" cy="203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7439637" y="2701507"/>
            <a:ext cx="4222699" cy="1062602"/>
            <a:chOff x="5490043" y="2103647"/>
            <a:chExt cx="3309852" cy="832893"/>
          </a:xfrm>
        </p:grpSpPr>
        <p:sp>
          <p:nvSpPr>
            <p:cNvPr id="19" name="フリーフォーム 18"/>
            <p:cNvSpPr/>
            <p:nvPr/>
          </p:nvSpPr>
          <p:spPr>
            <a:xfrm>
              <a:off x="7206157" y="2226748"/>
              <a:ext cx="758749" cy="689295"/>
            </a:xfrm>
            <a:custGeom>
              <a:avLst/>
              <a:gdLst>
                <a:gd name="connsiteX0" fmla="*/ 0 w 500063"/>
                <a:gd name="connsiteY0" fmla="*/ 0 h 433387"/>
                <a:gd name="connsiteX1" fmla="*/ 500063 w 500063"/>
                <a:gd name="connsiteY1" fmla="*/ 0 h 433387"/>
                <a:gd name="connsiteX2" fmla="*/ 292894 w 500063"/>
                <a:gd name="connsiteY2" fmla="*/ 433387 h 433387"/>
                <a:gd name="connsiteX3" fmla="*/ 0 w 500063"/>
                <a:gd name="connsiteY3" fmla="*/ 0 h 433387"/>
                <a:gd name="connsiteX0" fmla="*/ 0 w 500063"/>
                <a:gd name="connsiteY0" fmla="*/ 0 h 433487"/>
                <a:gd name="connsiteX1" fmla="*/ 500063 w 500063"/>
                <a:gd name="connsiteY1" fmla="*/ 0 h 433487"/>
                <a:gd name="connsiteX2" fmla="*/ 292894 w 500063"/>
                <a:gd name="connsiteY2" fmla="*/ 433387 h 433487"/>
                <a:gd name="connsiteX3" fmla="*/ 0 w 500063"/>
                <a:gd name="connsiteY3" fmla="*/ 0 h 433487"/>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69"/>
                <a:gd name="connsiteX1" fmla="*/ 500063 w 500063"/>
                <a:gd name="connsiteY1" fmla="*/ 0 h 433469"/>
                <a:gd name="connsiteX2" fmla="*/ 292894 w 500063"/>
                <a:gd name="connsiteY2" fmla="*/ 433387 h 433469"/>
                <a:gd name="connsiteX3" fmla="*/ 0 w 500063"/>
                <a:gd name="connsiteY3" fmla="*/ 0 h 433469"/>
                <a:gd name="connsiteX0" fmla="*/ 0 w 500063"/>
                <a:gd name="connsiteY0" fmla="*/ 0 h 442992"/>
                <a:gd name="connsiteX1" fmla="*/ 500063 w 500063"/>
                <a:gd name="connsiteY1" fmla="*/ 0 h 442992"/>
                <a:gd name="connsiteX2" fmla="*/ 292894 w 500063"/>
                <a:gd name="connsiteY2" fmla="*/ 442912 h 442992"/>
                <a:gd name="connsiteX3" fmla="*/ 0 w 500063"/>
                <a:gd name="connsiteY3" fmla="*/ 0 h 442992"/>
                <a:gd name="connsiteX0" fmla="*/ 0 w 500063"/>
                <a:gd name="connsiteY0" fmla="*/ 0 h 435473"/>
                <a:gd name="connsiteX1" fmla="*/ 500063 w 500063"/>
                <a:gd name="connsiteY1" fmla="*/ 0 h 435473"/>
                <a:gd name="connsiteX2" fmla="*/ 321143 w 500063"/>
                <a:gd name="connsiteY2" fmla="*/ 435391 h 435473"/>
                <a:gd name="connsiteX3" fmla="*/ 0 w 500063"/>
                <a:gd name="connsiteY3" fmla="*/ 0 h 435473"/>
                <a:gd name="connsiteX0" fmla="*/ 0 w 500063"/>
                <a:gd name="connsiteY0" fmla="*/ 0 h 435393"/>
                <a:gd name="connsiteX1" fmla="*/ 500063 w 500063"/>
                <a:gd name="connsiteY1" fmla="*/ 0 h 435393"/>
                <a:gd name="connsiteX2" fmla="*/ 321143 w 500063"/>
                <a:gd name="connsiteY2" fmla="*/ 435391 h 435393"/>
                <a:gd name="connsiteX3" fmla="*/ 0 w 500063"/>
                <a:gd name="connsiteY3" fmla="*/ 0 h 435393"/>
                <a:gd name="connsiteX0" fmla="*/ 30834 w 530897"/>
                <a:gd name="connsiteY0" fmla="*/ 0 h 435596"/>
                <a:gd name="connsiteX1" fmla="*/ 530897 w 530897"/>
                <a:gd name="connsiteY1" fmla="*/ 0 h 435596"/>
                <a:gd name="connsiteX2" fmla="*/ 351977 w 530897"/>
                <a:gd name="connsiteY2" fmla="*/ 435391 h 435596"/>
                <a:gd name="connsiteX3" fmla="*/ 89897 w 530897"/>
                <a:gd name="connsiteY3" fmla="*/ 56419 h 435596"/>
                <a:gd name="connsiteX4" fmla="*/ 30834 w 530897"/>
                <a:gd name="connsiteY4" fmla="*/ 0 h 435596"/>
                <a:gd name="connsiteX0" fmla="*/ 30834 w 530897"/>
                <a:gd name="connsiteY0" fmla="*/ 0 h 435690"/>
                <a:gd name="connsiteX1" fmla="*/ 530897 w 530897"/>
                <a:gd name="connsiteY1" fmla="*/ 0 h 435690"/>
                <a:gd name="connsiteX2" fmla="*/ 351977 w 530897"/>
                <a:gd name="connsiteY2" fmla="*/ 435391 h 435690"/>
                <a:gd name="connsiteX3" fmla="*/ 89897 w 530897"/>
                <a:gd name="connsiteY3" fmla="*/ 56419 h 435690"/>
                <a:gd name="connsiteX4" fmla="*/ 30834 w 530897"/>
                <a:gd name="connsiteY4" fmla="*/ 0 h 435690"/>
                <a:gd name="connsiteX0" fmla="*/ 30834 w 530897"/>
                <a:gd name="connsiteY0" fmla="*/ 0 h 435394"/>
                <a:gd name="connsiteX1" fmla="*/ 530897 w 530897"/>
                <a:gd name="connsiteY1" fmla="*/ 0 h 435394"/>
                <a:gd name="connsiteX2" fmla="*/ 351977 w 530897"/>
                <a:gd name="connsiteY2" fmla="*/ 435391 h 435394"/>
                <a:gd name="connsiteX3" fmla="*/ 89897 w 530897"/>
                <a:gd name="connsiteY3" fmla="*/ 56419 h 435394"/>
                <a:gd name="connsiteX4" fmla="*/ 30834 w 530897"/>
                <a:gd name="connsiteY4" fmla="*/ 0 h 435394"/>
                <a:gd name="connsiteX0" fmla="*/ 0 w 500063"/>
                <a:gd name="connsiteY0" fmla="*/ 0 h 435394"/>
                <a:gd name="connsiteX1" fmla="*/ 500063 w 500063"/>
                <a:gd name="connsiteY1" fmla="*/ 0 h 435394"/>
                <a:gd name="connsiteX2" fmla="*/ 321143 w 500063"/>
                <a:gd name="connsiteY2" fmla="*/ 435391 h 435394"/>
                <a:gd name="connsiteX3" fmla="*/ 59063 w 500063"/>
                <a:gd name="connsiteY3" fmla="*/ 56419 h 435394"/>
                <a:gd name="connsiteX4" fmla="*/ 0 w 500063"/>
                <a:gd name="connsiteY4" fmla="*/ 0 h 43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3" h="435394">
                  <a:moveTo>
                    <a:pt x="0" y="0"/>
                  </a:moveTo>
                  <a:lnTo>
                    <a:pt x="500063" y="0"/>
                  </a:lnTo>
                  <a:cubicBezTo>
                    <a:pt x="459582" y="156368"/>
                    <a:pt x="419753" y="436516"/>
                    <a:pt x="321143" y="435391"/>
                  </a:cubicBezTo>
                  <a:cubicBezTo>
                    <a:pt x="222533" y="434266"/>
                    <a:pt x="143975" y="231264"/>
                    <a:pt x="59063" y="56419"/>
                  </a:cubicBezTo>
                  <a:cubicBezTo>
                    <a:pt x="5539" y="-16146"/>
                    <a:pt x="8894" y="36978"/>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フリーフォーム 19"/>
            <p:cNvSpPr/>
            <p:nvPr/>
          </p:nvSpPr>
          <p:spPr>
            <a:xfrm>
              <a:off x="8179219" y="2226749"/>
              <a:ext cx="307099" cy="309609"/>
            </a:xfrm>
            <a:custGeom>
              <a:avLst/>
              <a:gdLst>
                <a:gd name="connsiteX0" fmla="*/ 0 w 500063"/>
                <a:gd name="connsiteY0" fmla="*/ 0 h 433387"/>
                <a:gd name="connsiteX1" fmla="*/ 500063 w 500063"/>
                <a:gd name="connsiteY1" fmla="*/ 0 h 433387"/>
                <a:gd name="connsiteX2" fmla="*/ 292894 w 500063"/>
                <a:gd name="connsiteY2" fmla="*/ 433387 h 433387"/>
                <a:gd name="connsiteX3" fmla="*/ 0 w 500063"/>
                <a:gd name="connsiteY3" fmla="*/ 0 h 433387"/>
                <a:gd name="connsiteX0" fmla="*/ 0 w 500063"/>
                <a:gd name="connsiteY0" fmla="*/ 0 h 433487"/>
                <a:gd name="connsiteX1" fmla="*/ 500063 w 500063"/>
                <a:gd name="connsiteY1" fmla="*/ 0 h 433487"/>
                <a:gd name="connsiteX2" fmla="*/ 292894 w 500063"/>
                <a:gd name="connsiteY2" fmla="*/ 433387 h 433487"/>
                <a:gd name="connsiteX3" fmla="*/ 0 w 500063"/>
                <a:gd name="connsiteY3" fmla="*/ 0 h 433487"/>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91"/>
                <a:gd name="connsiteX1" fmla="*/ 500063 w 500063"/>
                <a:gd name="connsiteY1" fmla="*/ 0 h 433491"/>
                <a:gd name="connsiteX2" fmla="*/ 292894 w 500063"/>
                <a:gd name="connsiteY2" fmla="*/ 433387 h 433491"/>
                <a:gd name="connsiteX3" fmla="*/ 0 w 500063"/>
                <a:gd name="connsiteY3" fmla="*/ 0 h 433491"/>
                <a:gd name="connsiteX0" fmla="*/ 0 w 500063"/>
                <a:gd name="connsiteY0" fmla="*/ 0 h 433469"/>
                <a:gd name="connsiteX1" fmla="*/ 500063 w 500063"/>
                <a:gd name="connsiteY1" fmla="*/ 0 h 433469"/>
                <a:gd name="connsiteX2" fmla="*/ 292894 w 500063"/>
                <a:gd name="connsiteY2" fmla="*/ 433387 h 433469"/>
                <a:gd name="connsiteX3" fmla="*/ 0 w 500063"/>
                <a:gd name="connsiteY3" fmla="*/ 0 h 433469"/>
                <a:gd name="connsiteX0" fmla="*/ 0 w 500063"/>
                <a:gd name="connsiteY0" fmla="*/ 0 h 442992"/>
                <a:gd name="connsiteX1" fmla="*/ 500063 w 500063"/>
                <a:gd name="connsiteY1" fmla="*/ 0 h 442992"/>
                <a:gd name="connsiteX2" fmla="*/ 292894 w 500063"/>
                <a:gd name="connsiteY2" fmla="*/ 442912 h 442992"/>
                <a:gd name="connsiteX3" fmla="*/ 0 w 500063"/>
                <a:gd name="connsiteY3" fmla="*/ 0 h 442992"/>
                <a:gd name="connsiteX0" fmla="*/ 0 w 295523"/>
                <a:gd name="connsiteY0" fmla="*/ 0 h 442912"/>
                <a:gd name="connsiteX1" fmla="*/ 164307 w 295523"/>
                <a:gd name="connsiteY1" fmla="*/ 0 h 442912"/>
                <a:gd name="connsiteX2" fmla="*/ 292894 w 295523"/>
                <a:gd name="connsiteY2" fmla="*/ 442912 h 442912"/>
                <a:gd name="connsiteX3" fmla="*/ 0 w 295523"/>
                <a:gd name="connsiteY3" fmla="*/ 0 h 442912"/>
                <a:gd name="connsiteX0" fmla="*/ 0 w 164307"/>
                <a:gd name="connsiteY0" fmla="*/ 0 h 115040"/>
                <a:gd name="connsiteX1" fmla="*/ 164307 w 164307"/>
                <a:gd name="connsiteY1" fmla="*/ 0 h 115040"/>
                <a:gd name="connsiteX2" fmla="*/ 97631 w 164307"/>
                <a:gd name="connsiteY2" fmla="*/ 104774 h 115040"/>
                <a:gd name="connsiteX3" fmla="*/ 0 w 164307"/>
                <a:gd name="connsiteY3" fmla="*/ 0 h 115040"/>
                <a:gd name="connsiteX0" fmla="*/ 0 w 164307"/>
                <a:gd name="connsiteY0" fmla="*/ 0 h 115040"/>
                <a:gd name="connsiteX1" fmla="*/ 164307 w 164307"/>
                <a:gd name="connsiteY1" fmla="*/ 0 h 115040"/>
                <a:gd name="connsiteX2" fmla="*/ 97631 w 164307"/>
                <a:gd name="connsiteY2" fmla="*/ 104774 h 115040"/>
                <a:gd name="connsiteX3" fmla="*/ 0 w 164307"/>
                <a:gd name="connsiteY3" fmla="*/ 0 h 115040"/>
                <a:gd name="connsiteX0" fmla="*/ 0 w 164307"/>
                <a:gd name="connsiteY0" fmla="*/ 0 h 104774"/>
                <a:gd name="connsiteX1" fmla="*/ 164307 w 164307"/>
                <a:gd name="connsiteY1" fmla="*/ 0 h 104774"/>
                <a:gd name="connsiteX2" fmla="*/ 97631 w 164307"/>
                <a:gd name="connsiteY2" fmla="*/ 104774 h 104774"/>
                <a:gd name="connsiteX3" fmla="*/ 0 w 164307"/>
                <a:gd name="connsiteY3" fmla="*/ 0 h 104774"/>
                <a:gd name="connsiteX0" fmla="*/ 0 w 164307"/>
                <a:gd name="connsiteY0" fmla="*/ 0 h 95249"/>
                <a:gd name="connsiteX1" fmla="*/ 164307 w 164307"/>
                <a:gd name="connsiteY1" fmla="*/ 0 h 95249"/>
                <a:gd name="connsiteX2" fmla="*/ 85725 w 164307"/>
                <a:gd name="connsiteY2" fmla="*/ 95249 h 95249"/>
                <a:gd name="connsiteX3" fmla="*/ 0 w 164307"/>
                <a:gd name="connsiteY3" fmla="*/ 0 h 95249"/>
                <a:gd name="connsiteX0" fmla="*/ 0 w 164307"/>
                <a:gd name="connsiteY0" fmla="*/ 0 h 95249"/>
                <a:gd name="connsiteX1" fmla="*/ 164307 w 164307"/>
                <a:gd name="connsiteY1" fmla="*/ 0 h 95249"/>
                <a:gd name="connsiteX2" fmla="*/ 85725 w 164307"/>
                <a:gd name="connsiteY2" fmla="*/ 95249 h 95249"/>
                <a:gd name="connsiteX3" fmla="*/ 0 w 164307"/>
                <a:gd name="connsiteY3" fmla="*/ 0 h 95249"/>
                <a:gd name="connsiteX0" fmla="*/ 0 w 164307"/>
                <a:gd name="connsiteY0" fmla="*/ 0 h 95249"/>
                <a:gd name="connsiteX1" fmla="*/ 164307 w 164307"/>
                <a:gd name="connsiteY1" fmla="*/ 0 h 95249"/>
                <a:gd name="connsiteX2" fmla="*/ 92868 w 164307"/>
                <a:gd name="connsiteY2" fmla="*/ 95249 h 95249"/>
                <a:gd name="connsiteX3" fmla="*/ 0 w 164307"/>
                <a:gd name="connsiteY3" fmla="*/ 0 h 95249"/>
              </a:gdLst>
              <a:ahLst/>
              <a:cxnLst>
                <a:cxn ang="0">
                  <a:pos x="connsiteX0" y="connsiteY0"/>
                </a:cxn>
                <a:cxn ang="0">
                  <a:pos x="connsiteX1" y="connsiteY1"/>
                </a:cxn>
                <a:cxn ang="0">
                  <a:pos x="connsiteX2" y="connsiteY2"/>
                </a:cxn>
                <a:cxn ang="0">
                  <a:pos x="connsiteX3" y="connsiteY3"/>
                </a:cxn>
              </a:cxnLst>
              <a:rect l="l" t="t" r="r" b="b"/>
              <a:pathLst>
                <a:path w="164307" h="95249">
                  <a:moveTo>
                    <a:pt x="0" y="0"/>
                  </a:moveTo>
                  <a:lnTo>
                    <a:pt x="164307" y="0"/>
                  </a:lnTo>
                  <a:cubicBezTo>
                    <a:pt x="152401" y="37305"/>
                    <a:pt x="132158" y="95249"/>
                    <a:pt x="92868" y="95249"/>
                  </a:cubicBezTo>
                  <a:cubicBezTo>
                    <a:pt x="53578" y="95249"/>
                    <a:pt x="23813" y="46830"/>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フリーフォーム 20"/>
            <p:cNvSpPr/>
            <p:nvPr/>
          </p:nvSpPr>
          <p:spPr>
            <a:xfrm>
              <a:off x="6518787" y="2226748"/>
              <a:ext cx="698405" cy="450300"/>
            </a:xfrm>
            <a:custGeom>
              <a:avLst/>
              <a:gdLst>
                <a:gd name="connsiteX0" fmla="*/ 3820 w 411013"/>
                <a:gd name="connsiteY0" fmla="*/ 16756 h 242983"/>
                <a:gd name="connsiteX1" fmla="*/ 411013 w 411013"/>
                <a:gd name="connsiteY1" fmla="*/ 16756 h 242983"/>
                <a:gd name="connsiteX2" fmla="*/ 218132 w 411013"/>
                <a:gd name="connsiteY2" fmla="*/ 242974 h 242983"/>
                <a:gd name="connsiteX3" fmla="*/ 3820 w 411013"/>
                <a:gd name="connsiteY3" fmla="*/ 16756 h 242983"/>
                <a:gd name="connsiteX0" fmla="*/ 3820 w 411013"/>
                <a:gd name="connsiteY0" fmla="*/ 0 h 226227"/>
                <a:gd name="connsiteX1" fmla="*/ 411013 w 411013"/>
                <a:gd name="connsiteY1" fmla="*/ 0 h 226227"/>
                <a:gd name="connsiteX2" fmla="*/ 218132 w 411013"/>
                <a:gd name="connsiteY2" fmla="*/ 226218 h 226227"/>
                <a:gd name="connsiteX3" fmla="*/ 3820 w 411013"/>
                <a:gd name="connsiteY3" fmla="*/ 0 h 226227"/>
                <a:gd name="connsiteX0" fmla="*/ 0 w 407193"/>
                <a:gd name="connsiteY0" fmla="*/ 0 h 226233"/>
                <a:gd name="connsiteX1" fmla="*/ 407193 w 407193"/>
                <a:gd name="connsiteY1" fmla="*/ 0 h 226233"/>
                <a:gd name="connsiteX2" fmla="*/ 214312 w 407193"/>
                <a:gd name="connsiteY2" fmla="*/ 226218 h 226233"/>
                <a:gd name="connsiteX3" fmla="*/ 0 w 407193"/>
                <a:gd name="connsiteY3" fmla="*/ 0 h 226233"/>
                <a:gd name="connsiteX0" fmla="*/ 0 w 407193"/>
                <a:gd name="connsiteY0" fmla="*/ 0 h 226309"/>
                <a:gd name="connsiteX1" fmla="*/ 407193 w 407193"/>
                <a:gd name="connsiteY1" fmla="*/ 0 h 226309"/>
                <a:gd name="connsiteX2" fmla="*/ 214312 w 407193"/>
                <a:gd name="connsiteY2" fmla="*/ 226218 h 226309"/>
                <a:gd name="connsiteX3" fmla="*/ 0 w 407193"/>
                <a:gd name="connsiteY3" fmla="*/ 0 h 226309"/>
                <a:gd name="connsiteX0" fmla="*/ 0 w 407193"/>
                <a:gd name="connsiteY0" fmla="*/ 0 h 226309"/>
                <a:gd name="connsiteX1" fmla="*/ 407193 w 407193"/>
                <a:gd name="connsiteY1" fmla="*/ 0 h 226309"/>
                <a:gd name="connsiteX2" fmla="*/ 214312 w 407193"/>
                <a:gd name="connsiteY2" fmla="*/ 226218 h 226309"/>
                <a:gd name="connsiteX3" fmla="*/ 0 w 407193"/>
                <a:gd name="connsiteY3" fmla="*/ 0 h 226309"/>
                <a:gd name="connsiteX0" fmla="*/ 0 w 465066"/>
                <a:gd name="connsiteY0" fmla="*/ 0 h 226218"/>
                <a:gd name="connsiteX1" fmla="*/ 465066 w 465066"/>
                <a:gd name="connsiteY1" fmla="*/ 0 h 226218"/>
                <a:gd name="connsiteX2" fmla="*/ 214312 w 465066"/>
                <a:gd name="connsiteY2" fmla="*/ 226218 h 226218"/>
                <a:gd name="connsiteX3" fmla="*/ 0 w 465066"/>
                <a:gd name="connsiteY3" fmla="*/ 0 h 226218"/>
                <a:gd name="connsiteX0" fmla="*/ 0 w 465066"/>
                <a:gd name="connsiteY0" fmla="*/ 0 h 226218"/>
                <a:gd name="connsiteX1" fmla="*/ 465066 w 465066"/>
                <a:gd name="connsiteY1" fmla="*/ 0 h 226218"/>
                <a:gd name="connsiteX2" fmla="*/ 201452 w 465066"/>
                <a:gd name="connsiteY2" fmla="*/ 226218 h 226218"/>
                <a:gd name="connsiteX3" fmla="*/ 0 w 465066"/>
                <a:gd name="connsiteY3" fmla="*/ 0 h 226218"/>
                <a:gd name="connsiteX0" fmla="*/ 0 w 471496"/>
                <a:gd name="connsiteY0" fmla="*/ 0 h 226218"/>
                <a:gd name="connsiteX1" fmla="*/ 471496 w 471496"/>
                <a:gd name="connsiteY1" fmla="*/ 0 h 226218"/>
                <a:gd name="connsiteX2" fmla="*/ 207882 w 471496"/>
                <a:gd name="connsiteY2" fmla="*/ 226218 h 226218"/>
                <a:gd name="connsiteX3" fmla="*/ 0 w 471496"/>
                <a:gd name="connsiteY3" fmla="*/ 0 h 226218"/>
                <a:gd name="connsiteX0" fmla="*/ 0 w 497082"/>
                <a:gd name="connsiteY0" fmla="*/ 0 h 226498"/>
                <a:gd name="connsiteX1" fmla="*/ 471496 w 497082"/>
                <a:gd name="connsiteY1" fmla="*/ 0 h 226498"/>
                <a:gd name="connsiteX2" fmla="*/ 410407 w 497082"/>
                <a:gd name="connsiteY2" fmla="*/ 45830 h 226498"/>
                <a:gd name="connsiteX3" fmla="*/ 207882 w 497082"/>
                <a:gd name="connsiteY3" fmla="*/ 226218 h 226498"/>
                <a:gd name="connsiteX4" fmla="*/ 0 w 497082"/>
                <a:gd name="connsiteY4" fmla="*/ 0 h 226498"/>
                <a:gd name="connsiteX0" fmla="*/ 0 w 471496"/>
                <a:gd name="connsiteY0" fmla="*/ 0 h 226498"/>
                <a:gd name="connsiteX1" fmla="*/ 471496 w 471496"/>
                <a:gd name="connsiteY1" fmla="*/ 0 h 226498"/>
                <a:gd name="connsiteX2" fmla="*/ 410407 w 471496"/>
                <a:gd name="connsiteY2" fmla="*/ 45830 h 226498"/>
                <a:gd name="connsiteX3" fmla="*/ 207882 w 471496"/>
                <a:gd name="connsiteY3" fmla="*/ 226218 h 226498"/>
                <a:gd name="connsiteX4" fmla="*/ 0 w 471496"/>
                <a:gd name="connsiteY4" fmla="*/ 0 h 226498"/>
                <a:gd name="connsiteX0" fmla="*/ 0 w 471496"/>
                <a:gd name="connsiteY0" fmla="*/ 0 h 226232"/>
                <a:gd name="connsiteX1" fmla="*/ 471496 w 471496"/>
                <a:gd name="connsiteY1" fmla="*/ 0 h 226232"/>
                <a:gd name="connsiteX2" fmla="*/ 410407 w 471496"/>
                <a:gd name="connsiteY2" fmla="*/ 45830 h 226232"/>
                <a:gd name="connsiteX3" fmla="*/ 207882 w 471496"/>
                <a:gd name="connsiteY3" fmla="*/ 226218 h 226232"/>
                <a:gd name="connsiteX4" fmla="*/ 0 w 471496"/>
                <a:gd name="connsiteY4" fmla="*/ 0 h 226232"/>
                <a:gd name="connsiteX0" fmla="*/ 0 w 471496"/>
                <a:gd name="connsiteY0" fmla="*/ 0 h 225042"/>
                <a:gd name="connsiteX1" fmla="*/ 471496 w 471496"/>
                <a:gd name="connsiteY1" fmla="*/ 0 h 225042"/>
                <a:gd name="connsiteX2" fmla="*/ 410407 w 471496"/>
                <a:gd name="connsiteY2" fmla="*/ 45830 h 225042"/>
                <a:gd name="connsiteX3" fmla="*/ 215920 w 471496"/>
                <a:gd name="connsiteY3" fmla="*/ 225028 h 225042"/>
                <a:gd name="connsiteX4" fmla="*/ 0 w 471496"/>
                <a:gd name="connsiteY4" fmla="*/ 0 h 225042"/>
                <a:gd name="connsiteX0" fmla="*/ 0 w 471496"/>
                <a:gd name="connsiteY0" fmla="*/ 0 h 225048"/>
                <a:gd name="connsiteX1" fmla="*/ 471496 w 471496"/>
                <a:gd name="connsiteY1" fmla="*/ 0 h 225048"/>
                <a:gd name="connsiteX2" fmla="*/ 410407 w 471496"/>
                <a:gd name="connsiteY2" fmla="*/ 45830 h 225048"/>
                <a:gd name="connsiteX3" fmla="*/ 215920 w 471496"/>
                <a:gd name="connsiteY3" fmla="*/ 225028 h 225048"/>
                <a:gd name="connsiteX4" fmla="*/ 0 w 471496"/>
                <a:gd name="connsiteY4" fmla="*/ 0 h 22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96" h="225048">
                  <a:moveTo>
                    <a:pt x="0" y="0"/>
                  </a:moveTo>
                  <a:lnTo>
                    <a:pt x="471496" y="0"/>
                  </a:lnTo>
                  <a:cubicBezTo>
                    <a:pt x="467556" y="16366"/>
                    <a:pt x="454343" y="8127"/>
                    <a:pt x="410407" y="45830"/>
                  </a:cubicBezTo>
                  <a:cubicBezTo>
                    <a:pt x="361648" y="121616"/>
                    <a:pt x="293967" y="226716"/>
                    <a:pt x="215920" y="225028"/>
                  </a:cubicBezTo>
                  <a:cubicBezTo>
                    <a:pt x="137873" y="223340"/>
                    <a:pt x="46435" y="104378"/>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5490043" y="2103647"/>
              <a:ext cx="550077"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水位</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コネクタ 22"/>
            <p:cNvCxnSpPr/>
            <p:nvPr/>
          </p:nvCxnSpPr>
          <p:spPr>
            <a:xfrm>
              <a:off x="5976560" y="2226749"/>
              <a:ext cx="2823335" cy="0"/>
            </a:xfrm>
            <a:prstGeom prst="line">
              <a:avLst/>
            </a:prstGeom>
            <a:ln>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6221211" y="2690319"/>
              <a:ext cx="547678"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p>
          </p:txBody>
        </p:sp>
        <p:sp>
          <p:nvSpPr>
            <p:cNvPr id="25" name="正方形/長方形 24"/>
            <p:cNvSpPr/>
            <p:nvPr/>
          </p:nvSpPr>
          <p:spPr>
            <a:xfrm>
              <a:off x="6953082" y="2690319"/>
              <a:ext cx="547678"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p>
          </p:txBody>
        </p:sp>
        <p:sp>
          <p:nvSpPr>
            <p:cNvPr id="26" name="正方形/長方形 25"/>
            <p:cNvSpPr/>
            <p:nvPr/>
          </p:nvSpPr>
          <p:spPr>
            <a:xfrm>
              <a:off x="8179219" y="2690319"/>
              <a:ext cx="547678" cy="246221"/>
            </a:xfrm>
            <a:prstGeom prst="rect">
              <a:avLst/>
            </a:prstGeom>
          </p:spPr>
          <p:txBody>
            <a:bodyPr wrap="square" lIns="0" tIns="0" rIns="0" bIns="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領域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p>
          </p:txBody>
        </p:sp>
        <p:cxnSp>
          <p:nvCxnSpPr>
            <p:cNvPr id="27" name="直線コネクタ 26"/>
            <p:cNvCxnSpPr/>
            <p:nvPr/>
          </p:nvCxnSpPr>
          <p:spPr>
            <a:xfrm flipV="1">
              <a:off x="6528310" y="2563368"/>
              <a:ext cx="240578" cy="137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7299719" y="2563368"/>
              <a:ext cx="240578" cy="1377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8344734" y="2475728"/>
              <a:ext cx="14366" cy="203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8123043" y="2040409"/>
            <a:ext cx="3908254" cy="2178023"/>
            <a:chOff x="6025713" y="1585463"/>
            <a:chExt cx="3063382" cy="1707186"/>
          </a:xfrm>
        </p:grpSpPr>
        <p:cxnSp>
          <p:nvCxnSpPr>
            <p:cNvPr id="31" name="直線矢印コネクタ 30"/>
            <p:cNvCxnSpPr/>
            <p:nvPr/>
          </p:nvCxnSpPr>
          <p:spPr>
            <a:xfrm>
              <a:off x="6025713" y="2954095"/>
              <a:ext cx="282010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6040120" y="1585463"/>
              <a:ext cx="0" cy="137583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フリーフォーム 32"/>
            <p:cNvSpPr/>
            <p:nvPr/>
          </p:nvSpPr>
          <p:spPr>
            <a:xfrm>
              <a:off x="6047323" y="1771850"/>
              <a:ext cx="2631016" cy="1145343"/>
            </a:xfrm>
            <a:custGeom>
              <a:avLst/>
              <a:gdLst>
                <a:gd name="connsiteX0" fmla="*/ 0 w 2319338"/>
                <a:gd name="connsiteY0" fmla="*/ 390525 h 1010413"/>
                <a:gd name="connsiteX1" fmla="*/ 142875 w 2319338"/>
                <a:gd name="connsiteY1" fmla="*/ 114300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83368 w 2319338"/>
                <a:gd name="connsiteY1" fmla="*/ 1190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83368 w 2319338"/>
                <a:gd name="connsiteY1" fmla="*/ 1190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83368 w 2319338"/>
                <a:gd name="connsiteY1" fmla="*/ 1190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38124 w 2319338"/>
                <a:gd name="connsiteY1" fmla="*/ 809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38124 w 2319338"/>
                <a:gd name="connsiteY1" fmla="*/ 809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23"/>
                <a:gd name="connsiteX1" fmla="*/ 238124 w 2319338"/>
                <a:gd name="connsiteY1" fmla="*/ 80963 h 1010423"/>
                <a:gd name="connsiteX2" fmla="*/ 692944 w 2319338"/>
                <a:gd name="connsiteY2" fmla="*/ 797718 h 1010423"/>
                <a:gd name="connsiteX3" fmla="*/ 1033463 w 2319338"/>
                <a:gd name="connsiteY3" fmla="*/ 428625 h 1010423"/>
                <a:gd name="connsiteX4" fmla="*/ 1443038 w 2319338"/>
                <a:gd name="connsiteY4" fmla="*/ 1009650 h 1010423"/>
                <a:gd name="connsiteX5" fmla="*/ 1757363 w 2319338"/>
                <a:gd name="connsiteY5" fmla="*/ 280987 h 1010423"/>
                <a:gd name="connsiteX6" fmla="*/ 2038350 w 2319338"/>
                <a:gd name="connsiteY6" fmla="*/ 614362 h 1010423"/>
                <a:gd name="connsiteX7" fmla="*/ 2319338 w 2319338"/>
                <a:gd name="connsiteY7" fmla="*/ 0 h 101042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5969 w 2319338"/>
                <a:gd name="connsiteY6" fmla="*/ 664368 h 1009663"/>
                <a:gd name="connsiteX7" fmla="*/ 2319338 w 2319338"/>
                <a:gd name="connsiteY7" fmla="*/ 0 h 10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9338" h="1009663">
                  <a:moveTo>
                    <a:pt x="0" y="390525"/>
                  </a:moveTo>
                  <a:cubicBezTo>
                    <a:pt x="70247" y="228996"/>
                    <a:pt x="122633" y="13098"/>
                    <a:pt x="238124" y="80963"/>
                  </a:cubicBezTo>
                  <a:cubicBezTo>
                    <a:pt x="353615" y="148828"/>
                    <a:pt x="503237" y="804068"/>
                    <a:pt x="692944" y="797718"/>
                  </a:cubicBezTo>
                  <a:cubicBezTo>
                    <a:pt x="882651" y="791368"/>
                    <a:pt x="908447" y="393303"/>
                    <a:pt x="1033463" y="428625"/>
                  </a:cubicBezTo>
                  <a:cubicBezTo>
                    <a:pt x="1158479" y="463947"/>
                    <a:pt x="1255713" y="1012825"/>
                    <a:pt x="1443038" y="1009650"/>
                  </a:cubicBezTo>
                  <a:cubicBezTo>
                    <a:pt x="1630363" y="1006475"/>
                    <a:pt x="1658541" y="338534"/>
                    <a:pt x="1757363" y="280987"/>
                  </a:cubicBezTo>
                  <a:cubicBezTo>
                    <a:pt x="1856185" y="223440"/>
                    <a:pt x="1918495" y="665956"/>
                    <a:pt x="2035969" y="664368"/>
                  </a:cubicBezTo>
                  <a:cubicBezTo>
                    <a:pt x="2153443" y="662780"/>
                    <a:pt x="2137569" y="183753"/>
                    <a:pt x="231933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8076508" y="2954095"/>
              <a:ext cx="1012587" cy="338554"/>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画疎位置</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7067693" y="1588932"/>
              <a:ext cx="1286504" cy="430887"/>
            </a:xfrm>
            <a:prstGeom prst="rect">
              <a:avLst/>
            </a:prstGeom>
          </p:spPr>
          <p:txBody>
            <a:bodyPr wrap="square" lIns="0" tIns="0" rIns="0" bIns="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領域が接触した位置が境界に</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6" name="直線コネクタ 35"/>
            <p:cNvCxnSpPr/>
            <p:nvPr/>
          </p:nvCxnSpPr>
          <p:spPr>
            <a:xfrm flipV="1">
              <a:off x="7206157" y="2010428"/>
              <a:ext cx="47156" cy="224824"/>
            </a:xfrm>
            <a:prstGeom prst="line">
              <a:avLst/>
            </a:prstGeom>
            <a:ln w="25400">
              <a:solidFill>
                <a:srgbClr val="FF0000"/>
              </a:solidFill>
              <a:prstDash val="solid"/>
              <a:headEnd type="stealth" w="lg" len="lg"/>
              <a:tailEnd type="none"/>
            </a:ln>
          </p:spPr>
          <p:style>
            <a:lnRef idx="1">
              <a:schemeClr val="accent1"/>
            </a:lnRef>
            <a:fillRef idx="0">
              <a:schemeClr val="accent1"/>
            </a:fillRef>
            <a:effectRef idx="0">
              <a:schemeClr val="accent1"/>
            </a:effectRef>
            <a:fontRef idx="minor">
              <a:schemeClr val="tx1"/>
            </a:fontRef>
          </p:style>
        </p:cxnSp>
      </p:grpSp>
      <p:pic>
        <p:nvPicPr>
          <p:cNvPr id="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630" y="1906851"/>
            <a:ext cx="1851729" cy="1855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グループ化 37"/>
          <p:cNvGrpSpPr/>
          <p:nvPr/>
        </p:nvGrpSpPr>
        <p:grpSpPr>
          <a:xfrm>
            <a:off x="1392078" y="1675914"/>
            <a:ext cx="6279739" cy="2542518"/>
            <a:chOff x="749822" y="1490263"/>
            <a:chExt cx="4922209" cy="1992886"/>
          </a:xfrm>
        </p:grpSpPr>
        <p:cxnSp>
          <p:nvCxnSpPr>
            <p:cNvPr id="39" name="直線矢印コネクタ 38"/>
            <p:cNvCxnSpPr/>
            <p:nvPr/>
          </p:nvCxnSpPr>
          <p:spPr>
            <a:xfrm>
              <a:off x="2455199" y="3122936"/>
              <a:ext cx="282010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40" name="グループ化 39"/>
            <p:cNvGrpSpPr/>
            <p:nvPr/>
          </p:nvGrpSpPr>
          <p:grpSpPr>
            <a:xfrm>
              <a:off x="749822" y="2051910"/>
              <a:ext cx="1240823" cy="261430"/>
              <a:chOff x="749822" y="2051910"/>
              <a:chExt cx="1240823" cy="261430"/>
            </a:xfrm>
          </p:grpSpPr>
          <p:sp>
            <p:nvSpPr>
              <p:cNvPr id="47" name="正方形/長方形 46"/>
              <p:cNvSpPr/>
              <p:nvPr/>
            </p:nvSpPr>
            <p:spPr>
              <a:xfrm>
                <a:off x="749822" y="2150128"/>
                <a:ext cx="619125" cy="50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右矢印 47"/>
              <p:cNvSpPr/>
              <p:nvPr/>
            </p:nvSpPr>
            <p:spPr>
              <a:xfrm>
                <a:off x="1436739" y="2051910"/>
                <a:ext cx="553906" cy="261430"/>
              </a:xfrm>
              <a:prstGeom prst="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41" name="直線矢印コネクタ 40"/>
            <p:cNvCxnSpPr/>
            <p:nvPr/>
          </p:nvCxnSpPr>
          <p:spPr>
            <a:xfrm flipV="1">
              <a:off x="2469605" y="1754304"/>
              <a:ext cx="0" cy="137583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フリーフォーム 41"/>
            <p:cNvSpPr/>
            <p:nvPr/>
          </p:nvSpPr>
          <p:spPr>
            <a:xfrm>
              <a:off x="2476809" y="1940691"/>
              <a:ext cx="2631016" cy="1145343"/>
            </a:xfrm>
            <a:custGeom>
              <a:avLst/>
              <a:gdLst>
                <a:gd name="connsiteX0" fmla="*/ 0 w 2319338"/>
                <a:gd name="connsiteY0" fmla="*/ 390525 h 1010413"/>
                <a:gd name="connsiteX1" fmla="*/ 142875 w 2319338"/>
                <a:gd name="connsiteY1" fmla="*/ 114300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83368 w 2319338"/>
                <a:gd name="connsiteY1" fmla="*/ 1190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83368 w 2319338"/>
                <a:gd name="connsiteY1" fmla="*/ 1190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83368 w 2319338"/>
                <a:gd name="connsiteY1" fmla="*/ 1190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38124 w 2319338"/>
                <a:gd name="connsiteY1" fmla="*/ 809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13"/>
                <a:gd name="connsiteX1" fmla="*/ 238124 w 2319338"/>
                <a:gd name="connsiteY1" fmla="*/ 80963 h 1010413"/>
                <a:gd name="connsiteX2" fmla="*/ 700088 w 2319338"/>
                <a:gd name="connsiteY2" fmla="*/ 842962 h 1010413"/>
                <a:gd name="connsiteX3" fmla="*/ 1033463 w 2319338"/>
                <a:gd name="connsiteY3" fmla="*/ 428625 h 1010413"/>
                <a:gd name="connsiteX4" fmla="*/ 1443038 w 2319338"/>
                <a:gd name="connsiteY4" fmla="*/ 1009650 h 1010413"/>
                <a:gd name="connsiteX5" fmla="*/ 1757363 w 2319338"/>
                <a:gd name="connsiteY5" fmla="*/ 280987 h 1010413"/>
                <a:gd name="connsiteX6" fmla="*/ 2038350 w 2319338"/>
                <a:gd name="connsiteY6" fmla="*/ 614362 h 1010413"/>
                <a:gd name="connsiteX7" fmla="*/ 2319338 w 2319338"/>
                <a:gd name="connsiteY7" fmla="*/ 0 h 1010413"/>
                <a:gd name="connsiteX0" fmla="*/ 0 w 2319338"/>
                <a:gd name="connsiteY0" fmla="*/ 390525 h 1010423"/>
                <a:gd name="connsiteX1" fmla="*/ 238124 w 2319338"/>
                <a:gd name="connsiteY1" fmla="*/ 80963 h 1010423"/>
                <a:gd name="connsiteX2" fmla="*/ 692944 w 2319338"/>
                <a:gd name="connsiteY2" fmla="*/ 797718 h 1010423"/>
                <a:gd name="connsiteX3" fmla="*/ 1033463 w 2319338"/>
                <a:gd name="connsiteY3" fmla="*/ 428625 h 1010423"/>
                <a:gd name="connsiteX4" fmla="*/ 1443038 w 2319338"/>
                <a:gd name="connsiteY4" fmla="*/ 1009650 h 1010423"/>
                <a:gd name="connsiteX5" fmla="*/ 1757363 w 2319338"/>
                <a:gd name="connsiteY5" fmla="*/ 280987 h 1010423"/>
                <a:gd name="connsiteX6" fmla="*/ 2038350 w 2319338"/>
                <a:gd name="connsiteY6" fmla="*/ 614362 h 1010423"/>
                <a:gd name="connsiteX7" fmla="*/ 2319338 w 2319338"/>
                <a:gd name="connsiteY7" fmla="*/ 0 h 101042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8350 w 2319338"/>
                <a:gd name="connsiteY6" fmla="*/ 614362 h 1009663"/>
                <a:gd name="connsiteX7" fmla="*/ 2319338 w 2319338"/>
                <a:gd name="connsiteY7" fmla="*/ 0 h 1009663"/>
                <a:gd name="connsiteX0" fmla="*/ 0 w 2319338"/>
                <a:gd name="connsiteY0" fmla="*/ 390525 h 1009663"/>
                <a:gd name="connsiteX1" fmla="*/ 238124 w 2319338"/>
                <a:gd name="connsiteY1" fmla="*/ 80963 h 1009663"/>
                <a:gd name="connsiteX2" fmla="*/ 692944 w 2319338"/>
                <a:gd name="connsiteY2" fmla="*/ 797718 h 1009663"/>
                <a:gd name="connsiteX3" fmla="*/ 1033463 w 2319338"/>
                <a:gd name="connsiteY3" fmla="*/ 428625 h 1009663"/>
                <a:gd name="connsiteX4" fmla="*/ 1443038 w 2319338"/>
                <a:gd name="connsiteY4" fmla="*/ 1009650 h 1009663"/>
                <a:gd name="connsiteX5" fmla="*/ 1757363 w 2319338"/>
                <a:gd name="connsiteY5" fmla="*/ 280987 h 1009663"/>
                <a:gd name="connsiteX6" fmla="*/ 2035969 w 2319338"/>
                <a:gd name="connsiteY6" fmla="*/ 664368 h 1009663"/>
                <a:gd name="connsiteX7" fmla="*/ 2319338 w 2319338"/>
                <a:gd name="connsiteY7" fmla="*/ 0 h 10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9338" h="1009663">
                  <a:moveTo>
                    <a:pt x="0" y="390525"/>
                  </a:moveTo>
                  <a:cubicBezTo>
                    <a:pt x="70247" y="228996"/>
                    <a:pt x="122633" y="13098"/>
                    <a:pt x="238124" y="80963"/>
                  </a:cubicBezTo>
                  <a:cubicBezTo>
                    <a:pt x="353615" y="148828"/>
                    <a:pt x="503237" y="804068"/>
                    <a:pt x="692944" y="797718"/>
                  </a:cubicBezTo>
                  <a:cubicBezTo>
                    <a:pt x="882651" y="791368"/>
                    <a:pt x="908447" y="393303"/>
                    <a:pt x="1033463" y="428625"/>
                  </a:cubicBezTo>
                  <a:cubicBezTo>
                    <a:pt x="1158479" y="463947"/>
                    <a:pt x="1255713" y="1012825"/>
                    <a:pt x="1443038" y="1009650"/>
                  </a:cubicBezTo>
                  <a:cubicBezTo>
                    <a:pt x="1630363" y="1006475"/>
                    <a:pt x="1658541" y="338534"/>
                    <a:pt x="1757363" y="280987"/>
                  </a:cubicBezTo>
                  <a:cubicBezTo>
                    <a:pt x="1856185" y="223440"/>
                    <a:pt x="1918495" y="665956"/>
                    <a:pt x="2035969" y="664368"/>
                  </a:cubicBezTo>
                  <a:cubicBezTo>
                    <a:pt x="2153443" y="662780"/>
                    <a:pt x="2137569" y="183753"/>
                    <a:pt x="231933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1956553" y="1490263"/>
              <a:ext cx="1001243" cy="338554"/>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勾配強度</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3539648" y="1552927"/>
              <a:ext cx="1631762" cy="338554"/>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勾配強度画像</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5" name="直線コネクタ 44"/>
            <p:cNvCxnSpPr/>
            <p:nvPr/>
          </p:nvCxnSpPr>
          <p:spPr>
            <a:xfrm flipH="1">
              <a:off x="2903606" y="1775914"/>
              <a:ext cx="732037" cy="470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4670788" y="3144595"/>
              <a:ext cx="1001243" cy="338554"/>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画素位置</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0" name="コンテンツ プレースホルダー 2"/>
          <p:cNvSpPr txBox="1">
            <a:spLocks/>
          </p:cNvSpPr>
          <p:nvPr/>
        </p:nvSpPr>
        <p:spPr>
          <a:xfrm>
            <a:off x="1593677" y="4671053"/>
            <a:ext cx="10232563" cy="27721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勾配強度を高さと考え水を下から満たしていく</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徐々に水位を上げ隣接領域が接した部分を境界とする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領域成長法の言葉で言うと</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勾配強度の全ての局所最小点に</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Seed</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を配置</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全領域を同時に成長させ，異なる領域が接した部分を境界にする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24</a:t>
            </a:fld>
            <a:endParaRPr lang="ja-JP" altLang="en-US"/>
          </a:p>
        </p:txBody>
      </p:sp>
    </p:spTree>
    <p:extLst>
      <p:ext uri="{BB962C8B-B14F-4D97-AF65-F5344CB8AC3E}">
        <p14:creationId xmlns:p14="http://schemas.microsoft.com/office/powerpoint/2010/main" val="17742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6176" y="149371"/>
            <a:ext cx="11284234" cy="733270"/>
          </a:xfrm>
        </p:spPr>
        <p:txBody>
          <a:bodyPr>
            <a:normAutofit/>
          </a:bodyPr>
          <a:lstStyle/>
          <a:p>
            <a:pPr algn="ctr"/>
            <a:r>
              <a:rPr kumimoji="1" lang="ja-JP" altLang="en-US" sz="3600" dirty="0"/>
              <a:t>領域</a:t>
            </a:r>
            <a:r>
              <a:rPr lang="ja-JP" altLang="en-US" sz="3600" dirty="0"/>
              <a:t>成長法</a:t>
            </a:r>
            <a:r>
              <a:rPr lang="en-US" altLang="ja-JP" sz="3600" dirty="0"/>
              <a:t>: </a:t>
            </a:r>
            <a:r>
              <a:rPr lang="ja-JP" altLang="en-US" sz="3600" dirty="0"/>
              <a:t>まとめ</a:t>
            </a:r>
            <a:endParaRPr kumimoji="1" lang="ja-JP" altLang="en-US" sz="3600" dirty="0"/>
          </a:p>
        </p:txBody>
      </p:sp>
      <p:sp>
        <p:nvSpPr>
          <p:cNvPr id="3" name="コンテンツ プレースホルダー 2"/>
          <p:cNvSpPr>
            <a:spLocks noGrp="1"/>
          </p:cNvSpPr>
          <p:nvPr>
            <p:ph idx="1"/>
          </p:nvPr>
        </p:nvSpPr>
        <p:spPr>
          <a:xfrm>
            <a:off x="646176" y="4718304"/>
            <a:ext cx="11284234" cy="1804028"/>
          </a:xfrm>
        </p:spPr>
        <p:txBody>
          <a:bodyPr>
            <a:normAutofit/>
          </a:bodyPr>
          <a:lstStyle/>
          <a:p>
            <a:pPr>
              <a:spcBef>
                <a:spcPts val="1200"/>
              </a:spcBef>
            </a:pPr>
            <a:r>
              <a:rPr lang="ja-JP" altLang="en-US" sz="2400" dirty="0"/>
              <a:t>局所的な規則に従って領域を成長させる手法</a:t>
            </a:r>
            <a:endParaRPr lang="en-US" altLang="ja-JP" sz="2400" dirty="0"/>
          </a:p>
          <a:p>
            <a:pPr>
              <a:spcBef>
                <a:spcPts val="1200"/>
              </a:spcBef>
            </a:pPr>
            <a:r>
              <a:rPr lang="en-US" altLang="ja-JP" sz="2400" dirty="0"/>
              <a:t>Seed</a:t>
            </a:r>
            <a:r>
              <a:rPr lang="ja-JP" altLang="en-US" sz="2400" dirty="0"/>
              <a:t>配置・成長規則に関する研究がなされている</a:t>
            </a:r>
            <a:endParaRPr lang="en-US" altLang="ja-JP" sz="2400" dirty="0"/>
          </a:p>
          <a:p>
            <a:pPr>
              <a:spcBef>
                <a:spcPts val="1200"/>
              </a:spcBef>
            </a:pPr>
            <a:r>
              <a:rPr lang="ja-JP" altLang="en-US" sz="2400" dirty="0"/>
              <a:t>単純な二値化 </a:t>
            </a:r>
            <a:r>
              <a:rPr lang="en-US" altLang="ja-JP" sz="2400" dirty="0"/>
              <a:t>/ Seeded Region Growing(</a:t>
            </a:r>
            <a:r>
              <a:rPr lang="ja-JP" altLang="en-US" sz="2400" dirty="0"/>
              <a:t>多値化</a:t>
            </a:r>
            <a:r>
              <a:rPr lang="en-US" altLang="ja-JP" sz="2400" dirty="0"/>
              <a:t>)/Watershed</a:t>
            </a:r>
            <a:r>
              <a:rPr lang="ja-JP" altLang="en-US" sz="2400" dirty="0"/>
              <a:t>法</a:t>
            </a:r>
            <a:r>
              <a:rPr lang="en-US" altLang="ja-JP" sz="2400" dirty="0"/>
              <a:t>』</a:t>
            </a:r>
            <a:r>
              <a:rPr lang="ja-JP" altLang="en-US" sz="2400" dirty="0"/>
              <a:t>を紹介</a:t>
            </a:r>
            <a:endParaRPr lang="en-US" altLang="ja-JP" sz="2400" dirty="0"/>
          </a:p>
          <a:p>
            <a:endParaRPr kumimoji="1" lang="ja-JP" altLang="en-US" sz="2400" dirty="0"/>
          </a:p>
        </p:txBody>
      </p:sp>
      <p:grpSp>
        <p:nvGrpSpPr>
          <p:cNvPr id="156" name="グループ化 155"/>
          <p:cNvGrpSpPr/>
          <p:nvPr/>
        </p:nvGrpSpPr>
        <p:grpSpPr>
          <a:xfrm>
            <a:off x="2299930" y="919362"/>
            <a:ext cx="8160806" cy="2951805"/>
            <a:chOff x="2653498" y="1632686"/>
            <a:chExt cx="6829131" cy="2470135"/>
          </a:xfrm>
        </p:grpSpPr>
        <p:grpSp>
          <p:nvGrpSpPr>
            <p:cNvPr id="4" name="グループ化 3"/>
            <p:cNvGrpSpPr/>
            <p:nvPr/>
          </p:nvGrpSpPr>
          <p:grpSpPr>
            <a:xfrm>
              <a:off x="6677363" y="1632686"/>
              <a:ext cx="2805266" cy="2470127"/>
              <a:chOff x="2322994" y="-317477"/>
              <a:chExt cx="2805266" cy="2470127"/>
            </a:xfrm>
          </p:grpSpPr>
          <p:pic>
            <p:nvPicPr>
              <p:cNvPr id="5"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22994" y="0"/>
                <a:ext cx="215031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2950108" y="-317477"/>
                <a:ext cx="1940383" cy="400110"/>
              </a:xfrm>
              <a:prstGeom prst="rect">
                <a:avLst/>
              </a:prstGeom>
            </p:spPr>
            <p:txBody>
              <a:bodyPr wrap="squar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Watershed</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法</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109913" y="704850"/>
                <a:ext cx="404812" cy="70008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6159" t="11154" r="16739" b="28716"/>
              <a:stretch/>
            </p:blipFill>
            <p:spPr bwMode="auto">
              <a:xfrm>
                <a:off x="3935255" y="168250"/>
                <a:ext cx="1193005" cy="1816150"/>
              </a:xfrm>
              <a:prstGeom prst="rect">
                <a:avLst/>
              </a:prstGeom>
              <a:noFill/>
              <a:ln w="50800" cap="rnd">
                <a:solidFill>
                  <a:schemeClr val="bg1"/>
                </a:solidFill>
                <a:bevel/>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9" name="直線コネクタ 8"/>
              <p:cNvCxnSpPr>
                <a:stCxn id="7" idx="0"/>
              </p:cNvCxnSpPr>
              <p:nvPr/>
            </p:nvCxnSpPr>
            <p:spPr>
              <a:xfrm flipV="1">
                <a:off x="3312319" y="150019"/>
                <a:ext cx="654844" cy="55483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stCxn id="7" idx="2"/>
              </p:cNvCxnSpPr>
              <p:nvPr/>
            </p:nvCxnSpPr>
            <p:spPr>
              <a:xfrm>
                <a:off x="3312319" y="1404938"/>
                <a:ext cx="654844" cy="609600"/>
              </a:xfrm>
              <a:prstGeom prst="line">
                <a:avLst/>
              </a:prstGeom>
              <a:ln w="50800" cap="rnd">
                <a:solidFill>
                  <a:schemeClr val="bg1"/>
                </a:solidFill>
                <a:bevel/>
              </a:ln>
            </p:spPr>
            <p:style>
              <a:lnRef idx="1">
                <a:schemeClr val="accent1"/>
              </a:lnRef>
              <a:fillRef idx="0">
                <a:schemeClr val="accent1"/>
              </a:fillRef>
              <a:effectRef idx="0">
                <a:schemeClr val="accent1"/>
              </a:effectRef>
              <a:fontRef idx="minor">
                <a:schemeClr val="tx1"/>
              </a:fontRef>
            </p:style>
          </p:cxnSp>
        </p:grpSp>
        <p:grpSp>
          <p:nvGrpSpPr>
            <p:cNvPr id="11" name="グループ化 10"/>
            <p:cNvGrpSpPr/>
            <p:nvPr/>
          </p:nvGrpSpPr>
          <p:grpSpPr>
            <a:xfrm>
              <a:off x="2653498" y="1654662"/>
              <a:ext cx="3096645" cy="2448159"/>
              <a:chOff x="465520" y="920648"/>
              <a:chExt cx="3385400" cy="2676440"/>
            </a:xfrm>
          </p:grpSpPr>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019" b="13328"/>
              <a:stretch/>
            </p:blipFill>
            <p:spPr bwMode="auto">
              <a:xfrm>
                <a:off x="578575" y="1485025"/>
                <a:ext cx="3015387" cy="211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グループ化 12"/>
              <p:cNvGrpSpPr/>
              <p:nvPr/>
            </p:nvGrpSpPr>
            <p:grpSpPr>
              <a:xfrm>
                <a:off x="1952541" y="1664633"/>
                <a:ext cx="1275123" cy="1251309"/>
                <a:chOff x="1889041" y="1509996"/>
                <a:chExt cx="1275123" cy="1251309"/>
              </a:xfrm>
            </p:grpSpPr>
            <p:sp>
              <p:nvSpPr>
                <p:cNvPr id="120" name="正方形/長方形 119"/>
                <p:cNvSpPr/>
                <p:nvPr/>
              </p:nvSpPr>
              <p:spPr>
                <a:xfrm>
                  <a:off x="2223839" y="1838610"/>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p:cNvSpPr/>
                <p:nvPr/>
              </p:nvSpPr>
              <p:spPr>
                <a:xfrm>
                  <a:off x="2050966" y="183860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p:cNvSpPr/>
                <p:nvPr/>
              </p:nvSpPr>
              <p:spPr>
                <a:xfrm>
                  <a:off x="1889041" y="183860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p:cNvSpPr/>
                <p:nvPr/>
              </p:nvSpPr>
              <p:spPr>
                <a:xfrm>
                  <a:off x="1889041"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p:cNvSpPr/>
                <p:nvPr/>
              </p:nvSpPr>
              <p:spPr>
                <a:xfrm>
                  <a:off x="2060491"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p:cNvSpPr/>
                <p:nvPr/>
              </p:nvSpPr>
              <p:spPr>
                <a:xfrm>
                  <a:off x="2222416"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p:cNvSpPr/>
                <p:nvPr/>
              </p:nvSpPr>
              <p:spPr>
                <a:xfrm>
                  <a:off x="2393866"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p:cNvSpPr/>
                <p:nvPr/>
              </p:nvSpPr>
              <p:spPr>
                <a:xfrm>
                  <a:off x="2567697"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p:cNvSpPr/>
                <p:nvPr/>
              </p:nvSpPr>
              <p:spPr>
                <a:xfrm>
                  <a:off x="2732003" y="200053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p:cNvSpPr/>
                <p:nvPr/>
              </p:nvSpPr>
              <p:spPr>
                <a:xfrm>
                  <a:off x="2567697" y="18338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p:cNvSpPr/>
                <p:nvPr/>
              </p:nvSpPr>
              <p:spPr>
                <a:xfrm>
                  <a:off x="2732003" y="18338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p:cNvSpPr/>
                <p:nvPr/>
              </p:nvSpPr>
              <p:spPr>
                <a:xfrm>
                  <a:off x="2396247"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p:cNvSpPr/>
                <p:nvPr/>
              </p:nvSpPr>
              <p:spPr>
                <a:xfrm>
                  <a:off x="2560553"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p:cNvSpPr/>
                <p:nvPr/>
              </p:nvSpPr>
              <p:spPr>
                <a:xfrm>
                  <a:off x="2060491"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p:cNvSpPr/>
                <p:nvPr/>
              </p:nvSpPr>
              <p:spPr>
                <a:xfrm>
                  <a:off x="2224796" y="1676684"/>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2229560" y="150999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p:cNvSpPr/>
                <p:nvPr/>
              </p:nvSpPr>
              <p:spPr>
                <a:xfrm>
                  <a:off x="2393865" y="150999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2901072" y="233390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2903455" y="2167222"/>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2729622" y="266251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2893928" y="266251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229560" y="2333907"/>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2393865" y="2333907"/>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p:cNvSpPr/>
                <p:nvPr/>
              </p:nvSpPr>
              <p:spPr>
                <a:xfrm>
                  <a:off x="2060491"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p:cNvSpPr/>
                <p:nvPr/>
              </p:nvSpPr>
              <p:spPr>
                <a:xfrm>
                  <a:off x="2222416"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p:cNvSpPr/>
                <p:nvPr/>
              </p:nvSpPr>
              <p:spPr>
                <a:xfrm>
                  <a:off x="2393866"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p:cNvSpPr/>
                <p:nvPr/>
              </p:nvSpPr>
              <p:spPr>
                <a:xfrm>
                  <a:off x="2567697"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p:cNvSpPr/>
                <p:nvPr/>
              </p:nvSpPr>
              <p:spPr>
                <a:xfrm>
                  <a:off x="2558173" y="2333907"/>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p:cNvSpPr/>
                <p:nvPr/>
              </p:nvSpPr>
              <p:spPr>
                <a:xfrm>
                  <a:off x="2732003" y="2167221"/>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p:cNvSpPr/>
                <p:nvPr/>
              </p:nvSpPr>
              <p:spPr>
                <a:xfrm>
                  <a:off x="2558173" y="2495832"/>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p:cNvSpPr/>
                <p:nvPr/>
              </p:nvSpPr>
              <p:spPr>
                <a:xfrm>
                  <a:off x="2732003" y="232914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p:cNvSpPr/>
                <p:nvPr/>
              </p:nvSpPr>
              <p:spPr>
                <a:xfrm>
                  <a:off x="2558173" y="2662519"/>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p:cNvSpPr/>
                <p:nvPr/>
              </p:nvSpPr>
              <p:spPr>
                <a:xfrm>
                  <a:off x="2732003" y="2495832"/>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p:cNvSpPr/>
                <p:nvPr/>
              </p:nvSpPr>
              <p:spPr>
                <a:xfrm>
                  <a:off x="2393866" y="2500596"/>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p:cNvSpPr/>
                <p:nvPr/>
              </p:nvSpPr>
              <p:spPr>
                <a:xfrm>
                  <a:off x="2903452" y="2498215"/>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p:cNvSpPr/>
                <p:nvPr/>
              </p:nvSpPr>
              <p:spPr>
                <a:xfrm>
                  <a:off x="3065378" y="2498215"/>
                  <a:ext cx="98786" cy="987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 name="正方形/長方形 13"/>
              <p:cNvSpPr/>
              <p:nvPr/>
            </p:nvSpPr>
            <p:spPr>
              <a:xfrm>
                <a:off x="2451902" y="1988486"/>
                <a:ext cx="98786" cy="987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1275565" y="1993249"/>
                <a:ext cx="98786" cy="987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p:cNvGrpSpPr/>
              <p:nvPr/>
            </p:nvGrpSpPr>
            <p:grpSpPr>
              <a:xfrm>
                <a:off x="935301" y="1663962"/>
                <a:ext cx="777377" cy="1415193"/>
                <a:chOff x="871801" y="1509325"/>
                <a:chExt cx="777377" cy="1415193"/>
              </a:xfrm>
            </p:grpSpPr>
            <p:sp>
              <p:nvSpPr>
                <p:cNvPr id="85" name="正方形/長方形 84"/>
                <p:cNvSpPr/>
                <p:nvPr/>
              </p:nvSpPr>
              <p:spPr>
                <a:xfrm>
                  <a:off x="1212065" y="2005999"/>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p:cNvSpPr/>
                <p:nvPr/>
              </p:nvSpPr>
              <p:spPr>
                <a:xfrm>
                  <a:off x="1044677" y="2005998"/>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871802" y="20059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871802" y="1838611"/>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1044116" y="1838611"/>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1550392" y="1838610"/>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p:cNvSpPr/>
                <p:nvPr/>
              </p:nvSpPr>
              <p:spPr>
                <a:xfrm>
                  <a:off x="1379452" y="1838609"/>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1379452"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1550392"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p:cNvSpPr/>
                <p:nvPr/>
              </p:nvSpPr>
              <p:spPr>
                <a:xfrm>
                  <a:off x="1044115"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1216428"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871801" y="167122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1379452" y="150932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1044115" y="150932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1216428" y="150932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1550392" y="20059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1379452" y="2005996"/>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1212065" y="2165154"/>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p:cNvSpPr/>
                <p:nvPr/>
              </p:nvSpPr>
              <p:spPr>
                <a:xfrm>
                  <a:off x="1044677" y="216515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p:cNvSpPr/>
                <p:nvPr/>
              </p:nvSpPr>
              <p:spPr>
                <a:xfrm>
                  <a:off x="1379452" y="2165150"/>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p:cNvSpPr/>
                <p:nvPr/>
              </p:nvSpPr>
              <p:spPr>
                <a:xfrm>
                  <a:off x="1212065" y="23297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p:cNvSpPr/>
                <p:nvPr/>
              </p:nvSpPr>
              <p:spPr>
                <a:xfrm>
                  <a:off x="1044113" y="232979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p:cNvSpPr/>
                <p:nvPr/>
              </p:nvSpPr>
              <p:spPr>
                <a:xfrm>
                  <a:off x="876723" y="2165154"/>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876723" y="2318820"/>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1044112" y="2491694"/>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p:cNvSpPr/>
                <p:nvPr/>
              </p:nvSpPr>
              <p:spPr>
                <a:xfrm>
                  <a:off x="1216428" y="249169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p:cNvSpPr/>
                <p:nvPr/>
              </p:nvSpPr>
              <p:spPr>
                <a:xfrm>
                  <a:off x="1044111" y="266731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p:cNvSpPr/>
                <p:nvPr/>
              </p:nvSpPr>
              <p:spPr>
                <a:xfrm>
                  <a:off x="1210378" y="266731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p:cNvSpPr/>
                <p:nvPr/>
              </p:nvSpPr>
              <p:spPr>
                <a:xfrm>
                  <a:off x="1379451" y="2667315"/>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p:cNvSpPr/>
                <p:nvPr/>
              </p:nvSpPr>
              <p:spPr>
                <a:xfrm>
                  <a:off x="1379452" y="2491693"/>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p:cNvSpPr/>
                <p:nvPr/>
              </p:nvSpPr>
              <p:spPr>
                <a:xfrm>
                  <a:off x="1223536" y="2825732"/>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p:cNvSpPr/>
                <p:nvPr/>
              </p:nvSpPr>
              <p:spPr>
                <a:xfrm>
                  <a:off x="1379452" y="2825732"/>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p:cNvSpPr/>
                <p:nvPr/>
              </p:nvSpPr>
              <p:spPr>
                <a:xfrm>
                  <a:off x="1550392" y="2329058"/>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p:cNvSpPr/>
                <p:nvPr/>
              </p:nvSpPr>
              <p:spPr>
                <a:xfrm>
                  <a:off x="1379452" y="2329058"/>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p:cNvSpPr/>
                <p:nvPr/>
              </p:nvSpPr>
              <p:spPr>
                <a:xfrm>
                  <a:off x="1550392" y="2174157"/>
                  <a:ext cx="98786" cy="987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 name="グループ化 16"/>
              <p:cNvGrpSpPr/>
              <p:nvPr/>
            </p:nvGrpSpPr>
            <p:grpSpPr>
              <a:xfrm>
                <a:off x="770384" y="1497089"/>
                <a:ext cx="2637199" cy="1746611"/>
                <a:chOff x="706884" y="1342452"/>
                <a:chExt cx="2637199" cy="1746611"/>
              </a:xfrm>
            </p:grpSpPr>
            <p:sp>
              <p:nvSpPr>
                <p:cNvPr id="22" name="正方形/長方形 21"/>
                <p:cNvSpPr/>
                <p:nvPr/>
              </p:nvSpPr>
              <p:spPr>
                <a:xfrm>
                  <a:off x="1545085" y="266325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1724472" y="248862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1546672" y="282200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1546672" y="299027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378397" y="299027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221234" y="29902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041846" y="29902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041846" y="28315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70396" y="28315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870396" y="26664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870396" y="249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706884" y="24981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706884" y="23330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706884" y="21647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706884" y="20092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706884" y="18377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706884" y="16758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706884" y="15170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870396" y="15170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70396"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041846"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1208534"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1376809"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1545084"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1724472" y="15170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540321" y="15123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1724472" y="16790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1724472" y="18472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1724472" y="20092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1724472" y="21679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1724472" y="23378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1541910" y="248862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2902397" y="1993326"/>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2902397" y="16726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2902397" y="18425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3070672" y="232670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3070672" y="20060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3070672" y="217589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889572" y="21679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p:cNvSpPr/>
                <p:nvPr/>
              </p:nvSpPr>
              <p:spPr>
                <a:xfrm>
                  <a:off x="1889572" y="233781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2057847" y="23362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2057847" y="250609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2226122" y="25045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2226122" y="26743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p:cNvSpPr/>
                <p:nvPr/>
              </p:nvSpPr>
              <p:spPr>
                <a:xfrm>
                  <a:off x="2394397" y="266960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2394397"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p:cNvSpPr/>
                <p:nvPr/>
              </p:nvSpPr>
              <p:spPr>
                <a:xfrm>
                  <a:off x="2559497"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p:cNvSpPr/>
                <p:nvPr/>
              </p:nvSpPr>
              <p:spPr>
                <a:xfrm>
                  <a:off x="2734122"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p:cNvSpPr/>
                <p:nvPr/>
              </p:nvSpPr>
              <p:spPr>
                <a:xfrm>
                  <a:off x="2899222"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p:cNvSpPr/>
                <p:nvPr/>
              </p:nvSpPr>
              <p:spPr>
                <a:xfrm>
                  <a:off x="2056259"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2224534"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2392809" y="1342452"/>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2564259" y="15043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2732534" y="15043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2732534" y="16758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p:cNvSpPr/>
                <p:nvPr/>
              </p:nvSpPr>
              <p:spPr>
                <a:xfrm>
                  <a:off x="2056259" y="15107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p:cNvSpPr/>
                <p:nvPr/>
              </p:nvSpPr>
              <p:spPr>
                <a:xfrm>
                  <a:off x="1884809" y="15107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1884809" y="16821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3245297" y="250132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3245297" y="2671190"/>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p:cNvSpPr/>
                <p:nvPr/>
              </p:nvSpPr>
              <p:spPr>
                <a:xfrm>
                  <a:off x="3073847" y="2669601"/>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p:cNvSpPr/>
                <p:nvPr/>
              </p:nvSpPr>
              <p:spPr>
                <a:xfrm>
                  <a:off x="3073847" y="2839465"/>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p:cNvSpPr/>
                <p:nvPr/>
              </p:nvSpPr>
              <p:spPr>
                <a:xfrm>
                  <a:off x="3245297" y="2329877"/>
                  <a:ext cx="98786" cy="9878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テキスト ボックス 17"/>
              <p:cNvSpPr txBox="1"/>
              <p:nvPr/>
            </p:nvSpPr>
            <p:spPr>
              <a:xfrm>
                <a:off x="465520" y="935196"/>
                <a:ext cx="1514494" cy="504714"/>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a:t>
                </a: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eed </a:t>
                </a:r>
                <a:r>
                  <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A1</a:t>
                </a:r>
                <a:endParaRPr kumimoji="1" lang="ja-JP" altLang="en-US"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2336426" y="920648"/>
                <a:ext cx="1514494" cy="504714"/>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a:t>
                </a:r>
                <a:r>
                  <a:rPr kumimoji="1" lang="en-US" altLang="ja-JP" sz="2400" dirty="0">
                    <a:latin typeface="メイリオ" panose="020B0604030504040204" pitchFamily="50" charset="-128"/>
                    <a:ea typeface="メイリオ" panose="020B0604030504040204" pitchFamily="50" charset="-128"/>
                    <a:cs typeface="メイリオ" panose="020B0604030504040204" pitchFamily="50" charset="-128"/>
                  </a:rPr>
                  <a:t>eed </a:t>
                </a:r>
                <a:r>
                  <a:rPr kumimoji="1"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A2</a:t>
                </a:r>
                <a:endParaRPr kumimoji="1" lang="ja-JP" altLang="en-US"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0" name="直線矢印コネクタ 19"/>
              <p:cNvCxnSpPr>
                <a:endCxn id="15" idx="0"/>
              </p:cNvCxnSpPr>
              <p:nvPr/>
            </p:nvCxnSpPr>
            <p:spPr>
              <a:xfrm>
                <a:off x="933450" y="1276159"/>
                <a:ext cx="391508" cy="71709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endCxn id="14" idx="0"/>
              </p:cNvCxnSpPr>
              <p:nvPr/>
            </p:nvCxnSpPr>
            <p:spPr>
              <a:xfrm flipH="1">
                <a:off x="2501295" y="1243709"/>
                <a:ext cx="35561" cy="74477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157" name="正方形/長方形 156"/>
          <p:cNvSpPr/>
          <p:nvPr/>
        </p:nvSpPr>
        <p:spPr>
          <a:xfrm>
            <a:off x="646176" y="6271183"/>
            <a:ext cx="8604286" cy="461665"/>
          </a:xfrm>
          <a:prstGeom prst="rect">
            <a:avLst/>
          </a:prstGeom>
        </p:spPr>
        <p:txBody>
          <a:bodyPr wrap="square">
            <a:spAutoFit/>
          </a:body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Adams R.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Seeded region growing.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IEEE</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PAMI</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16, 641-647, 1994.</a:t>
            </a:r>
          </a:p>
          <a:p>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Roerdink</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J.B.T.M.,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The Watershed Transform: </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Denitions</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Algorithms and Parallelization Strategies, 2000.</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スライド番号プレースホルダー 157"/>
          <p:cNvSpPr>
            <a:spLocks noGrp="1"/>
          </p:cNvSpPr>
          <p:nvPr>
            <p:ph type="sldNum" sz="quarter" idx="12"/>
          </p:nvPr>
        </p:nvSpPr>
        <p:spPr/>
        <p:txBody>
          <a:bodyPr/>
          <a:lstStyle/>
          <a:p>
            <a:fld id="{F35DE295-420C-4265-BE54-AE59FA4027A6}" type="slidenum">
              <a:rPr lang="ja-JP" altLang="en-US" smtClean="0"/>
              <a:pPr/>
              <a:t>25</a:t>
            </a:fld>
            <a:endParaRPr lang="ja-JP" altLang="en-US"/>
          </a:p>
        </p:txBody>
      </p:sp>
    </p:spTree>
    <p:extLst>
      <p:ext uri="{BB962C8B-B14F-4D97-AF65-F5344CB8AC3E}">
        <p14:creationId xmlns:p14="http://schemas.microsoft.com/office/powerpoint/2010/main" val="1444137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5314454" cy="5296829"/>
          </a:xfrm>
        </p:spPr>
        <p:txBody>
          <a:bodyPr>
            <a:normAutofit/>
          </a:bodyPr>
          <a:lstStyle/>
          <a:p>
            <a:pPr marL="0" indent="0">
              <a:spcBef>
                <a:spcPts val="600"/>
              </a:spcBef>
              <a:buNone/>
            </a:pPr>
            <a:r>
              <a:rPr lang="ja-JP" altLang="en-US" sz="5400" b="1" dirty="0"/>
              <a:t>クラスタリング</a:t>
            </a:r>
            <a:endParaRPr lang="en-US" altLang="ja-JP" sz="5400" b="1" dirty="0"/>
          </a:p>
          <a:p>
            <a:pPr marL="0" indent="0">
              <a:spcBef>
                <a:spcPts val="600"/>
              </a:spcBef>
              <a:buNone/>
            </a:pPr>
            <a:r>
              <a:rPr lang="en-US" altLang="ja-JP" sz="5400" b="1" dirty="0"/>
              <a:t>clustering</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26</a:t>
            </a:fld>
            <a:endParaRPr lang="ja-JP" altLang="en-US"/>
          </a:p>
        </p:txBody>
      </p:sp>
    </p:spTree>
    <p:extLst>
      <p:ext uri="{BB962C8B-B14F-4D97-AF65-F5344CB8AC3E}">
        <p14:creationId xmlns:p14="http://schemas.microsoft.com/office/powerpoint/2010/main" val="827429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156483"/>
            <a:ext cx="10698511" cy="733270"/>
          </a:xfrm>
        </p:spPr>
        <p:txBody>
          <a:bodyPr>
            <a:normAutofit/>
          </a:bodyPr>
          <a:lstStyle/>
          <a:p>
            <a:pPr algn="ctr"/>
            <a:r>
              <a:rPr lang="ja-JP" altLang="en-US" sz="3600" dirty="0"/>
              <a:t>クラスタリングによる領域分割</a:t>
            </a:r>
            <a:endParaRPr kumimoji="1" lang="ja-JP" altLang="en-US" sz="3600" dirty="0"/>
          </a:p>
        </p:txBody>
      </p:sp>
      <p:grpSp>
        <p:nvGrpSpPr>
          <p:cNvPr id="19" name="グループ化 18"/>
          <p:cNvGrpSpPr/>
          <p:nvPr/>
        </p:nvGrpSpPr>
        <p:grpSpPr>
          <a:xfrm>
            <a:off x="1150589" y="1165464"/>
            <a:ext cx="9758902" cy="2685683"/>
            <a:chOff x="667798" y="1203716"/>
            <a:chExt cx="10865897" cy="2990332"/>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98" y="1215584"/>
              <a:ext cx="3073893" cy="261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4614426" y="3780727"/>
              <a:ext cx="2811441" cy="41332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RGB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空間の画素の分布</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459" y="1215584"/>
              <a:ext cx="3037236" cy="261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9522466" y="3780727"/>
              <a:ext cx="1042630" cy="41332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領域</a:t>
              </a:r>
            </a:p>
          </p:txBody>
        </p:sp>
        <p:grpSp>
          <p:nvGrpSpPr>
            <p:cNvPr id="8" name="グループ化 7"/>
            <p:cNvGrpSpPr/>
            <p:nvPr/>
          </p:nvGrpSpPr>
          <p:grpSpPr>
            <a:xfrm>
              <a:off x="4410517" y="1203716"/>
              <a:ext cx="3333983" cy="2630174"/>
              <a:chOff x="3084766" y="1182599"/>
              <a:chExt cx="2789560" cy="2200680"/>
            </a:xfrm>
          </p:grpSpPr>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768"/>
              <a:stretch/>
            </p:blipFill>
            <p:spPr bwMode="auto">
              <a:xfrm>
                <a:off x="3084766" y="1182599"/>
                <a:ext cx="2789560" cy="220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グループ化 9"/>
              <p:cNvGrpSpPr/>
              <p:nvPr/>
            </p:nvGrpSpPr>
            <p:grpSpPr>
              <a:xfrm>
                <a:off x="3376614" y="1497962"/>
                <a:ext cx="2205989" cy="1738156"/>
                <a:chOff x="3376614" y="1497962"/>
                <a:chExt cx="2205989" cy="1738156"/>
              </a:xfrm>
            </p:grpSpPr>
            <p:sp>
              <p:nvSpPr>
                <p:cNvPr id="11" name="円/楕円 10"/>
                <p:cNvSpPr/>
                <p:nvPr/>
              </p:nvSpPr>
              <p:spPr>
                <a:xfrm>
                  <a:off x="4955382" y="2648104"/>
                  <a:ext cx="627221" cy="457045"/>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4193382" y="2779073"/>
                  <a:ext cx="627221" cy="457045"/>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3376614" y="1497962"/>
                  <a:ext cx="433387" cy="315802"/>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円/楕円 13"/>
                <p:cNvSpPr/>
                <p:nvPr/>
              </p:nvSpPr>
              <p:spPr>
                <a:xfrm rot="20681953">
                  <a:off x="4210051" y="1869435"/>
                  <a:ext cx="809624" cy="315802"/>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円/楕円 14"/>
                <p:cNvSpPr/>
                <p:nvPr/>
              </p:nvSpPr>
              <p:spPr>
                <a:xfrm rot="20681953">
                  <a:off x="3403423" y="2434460"/>
                  <a:ext cx="616160" cy="240339"/>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17" name="コンテンツ プレースホルダー 2"/>
          <p:cNvSpPr>
            <a:spLocks noGrp="1"/>
          </p:cNvSpPr>
          <p:nvPr>
            <p:ph idx="1"/>
          </p:nvPr>
        </p:nvSpPr>
        <p:spPr>
          <a:xfrm>
            <a:off x="1150589" y="4341950"/>
            <a:ext cx="10526170" cy="1829146"/>
          </a:xfrm>
        </p:spPr>
        <p:txBody>
          <a:bodyPr>
            <a:normAutofit/>
          </a:bodyPr>
          <a:lstStyle/>
          <a:p>
            <a:pPr marL="0" indent="0">
              <a:spcBef>
                <a:spcPts val="1200"/>
              </a:spcBef>
              <a:buNone/>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画素を</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特徴空間</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2400" dirty="0"/>
              <a:t>配置し</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、特徴空間内で</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密集する画素集合（クラスタ）</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を発見し分割する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120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特徴空間</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色空間</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Bilateral</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空間</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テクスチャ空間</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etc…</a:t>
            </a:r>
          </a:p>
          <a:p>
            <a:pPr marL="0" indent="0">
              <a:spcBef>
                <a:spcPts val="120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有名な手法</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K-mean</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Mean shift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Normalized Cut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[3]</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etc…</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150589" y="6257836"/>
            <a:ext cx="8700724" cy="600164"/>
          </a:xfrm>
          <a:prstGeom prst="rect">
            <a:avLst/>
          </a:prstGeom>
        </p:spPr>
        <p:txBody>
          <a:bodyPr wrap="square">
            <a:spAutoFit/>
          </a:bodyPr>
          <a:lstStyle/>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高木幹雄ら</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新編画像解析ハンドブック</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東京大学出版会</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2004. </a:t>
            </a:r>
            <a:endParaRPr lang="ja-JP"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 </a:t>
            </a:r>
            <a:r>
              <a:rPr lang="en-US" altLang="ja-JP" sz="1100" dirty="0" err="1">
                <a:latin typeface="メイリオ" panose="020B0604030504040204" pitchFamily="50" charset="-128"/>
                <a:ea typeface="メイリオ" panose="020B0604030504040204" pitchFamily="50" charset="-128"/>
                <a:cs typeface="メイリオ" panose="020B0604030504040204" pitchFamily="50" charset="-128"/>
              </a:rPr>
              <a:t>Comaniciu</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D. </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Mean shift: A robust approach toward feature space analysis, </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IEEE PAMI</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24, 5(2002), 603-619.</a:t>
            </a:r>
            <a:endParaRPr lang="ja-JP"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 Shi J. </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Normalized cuts and image segmentation. </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IEEE PAMI</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22, 8(2002), 888–905.</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27</a:t>
            </a:fld>
            <a:endParaRPr lang="ja-JP" altLang="en-US"/>
          </a:p>
        </p:txBody>
      </p:sp>
    </p:spTree>
    <p:extLst>
      <p:ext uri="{BB962C8B-B14F-4D97-AF65-F5344CB8AC3E}">
        <p14:creationId xmlns:p14="http://schemas.microsoft.com/office/powerpoint/2010/main" val="553845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9595651D-F906-4FD1-A03C-08675DCD1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452" y="2983873"/>
            <a:ext cx="1492655" cy="1458889"/>
          </a:xfrm>
          <a:prstGeom prst="rect">
            <a:avLst/>
          </a:prstGeom>
        </p:spPr>
      </p:pic>
      <p:cxnSp>
        <p:nvCxnSpPr>
          <p:cNvPr id="44" name="直線矢印コネクタ 43">
            <a:extLst>
              <a:ext uri="{FF2B5EF4-FFF2-40B4-BE49-F238E27FC236}">
                <a16:creationId xmlns:a16="http://schemas.microsoft.com/office/drawing/2014/main" id="{EE833A81-EEE7-49BF-835C-AB56448BE9A4}"/>
              </a:ext>
            </a:extLst>
          </p:cNvPr>
          <p:cNvCxnSpPr>
            <a:cxnSpLocks/>
          </p:cNvCxnSpPr>
          <p:nvPr/>
        </p:nvCxnSpPr>
        <p:spPr>
          <a:xfrm flipV="1">
            <a:off x="4732077" y="5603889"/>
            <a:ext cx="2475534" cy="388077"/>
          </a:xfrm>
          <a:prstGeom prst="straightConnector1">
            <a:avLst/>
          </a:prstGeom>
          <a:ln w="317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EEA144F6-CF2D-4DEA-8A3E-47C1C6D3A6E7}"/>
              </a:ext>
            </a:extLst>
          </p:cNvPr>
          <p:cNvPicPr>
            <a:picLocks noChangeAspect="1"/>
          </p:cNvPicPr>
          <p:nvPr/>
        </p:nvPicPr>
        <p:blipFill rotWithShape="1">
          <a:blip r:embed="rId3">
            <a:clrChange>
              <a:clrFrom>
                <a:srgbClr val="FFFFFF"/>
              </a:clrFrom>
              <a:clrTo>
                <a:srgbClr val="FFFFFF">
                  <a:alpha val="0"/>
                </a:srgbClr>
              </a:clrTo>
            </a:clrChange>
          </a:blip>
          <a:srcRect l="26027" t="12953" r="28690" b="18924"/>
          <a:stretch/>
        </p:blipFill>
        <p:spPr>
          <a:xfrm>
            <a:off x="4611944" y="4860193"/>
            <a:ext cx="2352675" cy="1880236"/>
          </a:xfrm>
          <a:prstGeom prst="rect">
            <a:avLst/>
          </a:prstGeom>
        </p:spPr>
      </p:pic>
      <p:sp>
        <p:nvSpPr>
          <p:cNvPr id="2" name="タイトル 1"/>
          <p:cNvSpPr>
            <a:spLocks noGrp="1"/>
          </p:cNvSpPr>
          <p:nvPr>
            <p:ph type="title"/>
          </p:nvPr>
        </p:nvSpPr>
        <p:spPr>
          <a:xfrm>
            <a:off x="609599" y="296183"/>
            <a:ext cx="11473211" cy="733270"/>
          </a:xfrm>
        </p:spPr>
        <p:txBody>
          <a:bodyPr/>
          <a:lstStyle/>
          <a:p>
            <a:r>
              <a:rPr kumimoji="1" lang="ja-JP" altLang="en-US" dirty="0"/>
              <a:t>特徴空間とは</a:t>
            </a:r>
          </a:p>
        </p:txBody>
      </p:sp>
      <p:sp>
        <p:nvSpPr>
          <p:cNvPr id="4" name="テキスト ボックス 3"/>
          <p:cNvSpPr txBox="1"/>
          <p:nvPr/>
        </p:nvSpPr>
        <p:spPr>
          <a:xfrm>
            <a:off x="622300" y="1243375"/>
            <a:ext cx="6989414"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特徴空間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画像の局所的な特徴が張る空間のこと</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6" name="グループ化 35"/>
          <p:cNvGrpSpPr/>
          <p:nvPr/>
        </p:nvGrpSpPr>
        <p:grpSpPr>
          <a:xfrm>
            <a:off x="541264" y="2159815"/>
            <a:ext cx="2614385" cy="4799785"/>
            <a:chOff x="541264" y="2159815"/>
            <a:chExt cx="2614385" cy="4799785"/>
          </a:xfrm>
        </p:grpSpPr>
        <p:grpSp>
          <p:nvGrpSpPr>
            <p:cNvPr id="5" name="グループ化 4"/>
            <p:cNvGrpSpPr/>
            <p:nvPr/>
          </p:nvGrpSpPr>
          <p:grpSpPr>
            <a:xfrm>
              <a:off x="541264" y="3052702"/>
              <a:ext cx="2614385" cy="3906898"/>
              <a:chOff x="239967" y="2106930"/>
              <a:chExt cx="2614385" cy="3906898"/>
            </a:xfrm>
          </p:grpSpPr>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768"/>
              <a:stretch/>
            </p:blipFill>
            <p:spPr bwMode="auto">
              <a:xfrm>
                <a:off x="239967" y="3751580"/>
                <a:ext cx="2560383" cy="210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0592" y="2106930"/>
                <a:ext cx="1843087" cy="140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矢印コネクタ 7"/>
              <p:cNvCxnSpPr/>
              <p:nvPr/>
            </p:nvCxnSpPr>
            <p:spPr>
              <a:xfrm flipH="1">
                <a:off x="1539875" y="3250750"/>
                <a:ext cx="540433" cy="2188025"/>
              </a:xfrm>
              <a:prstGeom prst="straightConnector1">
                <a:avLst/>
              </a:prstGeom>
              <a:ln w="22225">
                <a:solidFill>
                  <a:schemeClr val="tx1"/>
                </a:solidFill>
                <a:headEnd type="oval"/>
                <a:tailEnd type="stealth" w="med" len="lg"/>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724720" y="2632075"/>
                <a:ext cx="1681930" cy="2746375"/>
              </a:xfrm>
              <a:prstGeom prst="straightConnector1">
                <a:avLst/>
              </a:prstGeom>
              <a:ln w="22225">
                <a:solidFill>
                  <a:schemeClr val="tx1"/>
                </a:solidFill>
                <a:headEnd type="oval"/>
                <a:tailEnd type="stealth" w="med" len="lg"/>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145335" y="2702950"/>
                <a:ext cx="3506" cy="1707125"/>
              </a:xfrm>
              <a:prstGeom prst="straightConnector1">
                <a:avLst/>
              </a:prstGeom>
              <a:ln w="22225">
                <a:solidFill>
                  <a:schemeClr val="tx1"/>
                </a:solidFill>
                <a:headEnd type="oval"/>
                <a:tailEnd type="stealth" w="med" len="lg"/>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46353" y="5613718"/>
                <a:ext cx="359394" cy="400110"/>
              </a:xfrm>
              <a:prstGeom prst="rect">
                <a:avLst/>
              </a:prstGeom>
              <a:noFill/>
            </p:spPr>
            <p:txBody>
              <a:bodyPr wrap="none" rtlCol="0">
                <a:spAutoFit/>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R</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2483738" y="4590733"/>
                <a:ext cx="370614"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G</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329183" y="3510598"/>
                <a:ext cx="357790"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B</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14" name="テキスト ボックス 13"/>
                <p:cNvSpPr txBox="1"/>
                <p:nvPr/>
              </p:nvSpPr>
              <p:spPr>
                <a:xfrm>
                  <a:off x="630480" y="2569396"/>
                  <a:ext cx="21337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a:rPr>
                              <m:t>𝑝</m:t>
                            </m:r>
                          </m:e>
                          <m:sub>
                            <m:r>
                              <a:rPr lang="en-US" altLang="ja-JP" sz="2000" i="1">
                                <a:latin typeface="Cambria Math"/>
                              </a:rPr>
                              <m:t>𝑖</m:t>
                            </m:r>
                          </m:sub>
                        </m:sSub>
                        <m:r>
                          <a:rPr kumimoji="1" lang="ja-JP" altLang="en-US" sz="2000" b="0" i="1" smtClean="0">
                            <a:latin typeface="Cambria Math"/>
                          </a:rPr>
                          <m:t>→</m:t>
                        </m:r>
                        <m:sSup>
                          <m:sSupPr>
                            <m:ctrlPr>
                              <a:rPr kumimoji="1" lang="en-US" altLang="ja-JP" sz="2000" b="0" i="1" smtClean="0">
                                <a:latin typeface="Cambria Math" panose="02040503050406030204" pitchFamily="18" charset="0"/>
                              </a:rPr>
                            </m:ctrlPr>
                          </m:sSupPr>
                          <m:e>
                            <m:d>
                              <m:dPr>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𝑅</m:t>
                                    </m:r>
                                  </m:e>
                                  <m:sub>
                                    <m:r>
                                      <a:rPr kumimoji="1" lang="en-US" altLang="ja-JP" sz="2000" b="0" i="1" smtClean="0">
                                        <a:latin typeface="Cambria Math" panose="02040503050406030204" pitchFamily="18" charset="0"/>
                                      </a:rPr>
                                      <m:t>𝑖</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𝐺</m:t>
                                    </m:r>
                                  </m:e>
                                  <m:sub>
                                    <m:r>
                                      <a:rPr kumimoji="1" lang="en-US" altLang="ja-JP" sz="2000" b="0" i="1" smtClean="0">
                                        <a:latin typeface="Cambria Math" panose="02040503050406030204" pitchFamily="18" charset="0"/>
                                      </a:rPr>
                                      <m:t>𝑖</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𝐵</m:t>
                                    </m:r>
                                  </m:e>
                                  <m:sub>
                                    <m:r>
                                      <a:rPr kumimoji="1" lang="en-US" altLang="ja-JP" sz="2000" b="0" i="1" smtClean="0">
                                        <a:latin typeface="Cambria Math" panose="02040503050406030204" pitchFamily="18" charset="0"/>
                                      </a:rPr>
                                      <m:t>𝑖</m:t>
                                    </m:r>
                                  </m:sub>
                                </m:sSub>
                              </m:e>
                            </m:d>
                          </m:e>
                          <m:sup>
                            <m:r>
                              <a:rPr kumimoji="1" lang="en-US" altLang="ja-JP" sz="2000" b="0" i="1" smtClean="0">
                                <a:latin typeface="Cambria Math" panose="02040503050406030204" pitchFamily="18" charset="0"/>
                              </a:rPr>
                              <m:t>𝑇</m:t>
                            </m:r>
                          </m:sup>
                        </m:sSup>
                      </m:oMath>
                    </m:oMathPara>
                  </a14:m>
                  <a:endParaRPr kumimoji="1"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630480" y="2569396"/>
                  <a:ext cx="2133725" cy="400110"/>
                </a:xfrm>
                <a:prstGeom prst="rect">
                  <a:avLst/>
                </a:prstGeom>
                <a:blipFill rotWithShape="0">
                  <a:blip r:embed="rId7"/>
                  <a:stretch>
                    <a:fillRect b="-4545"/>
                  </a:stretch>
                </a:blipFill>
              </p:spPr>
              <p:txBody>
                <a:bodyPr/>
                <a:lstStyle/>
                <a:p>
                  <a:r>
                    <a:rPr lang="ja-JP" altLang="en-US">
                      <a:noFill/>
                    </a:rPr>
                    <a:t> </a:t>
                  </a:r>
                </a:p>
              </p:txBody>
            </p:sp>
          </mc:Fallback>
        </mc:AlternateContent>
        <p:sp>
          <p:nvSpPr>
            <p:cNvPr id="15" name="テキスト ボックス 14"/>
            <p:cNvSpPr txBox="1"/>
            <p:nvPr/>
          </p:nvSpPr>
          <p:spPr>
            <a:xfrm>
              <a:off x="682011" y="2159815"/>
              <a:ext cx="1398140" cy="461665"/>
            </a:xfrm>
            <a:prstGeom prst="rect">
              <a:avLst/>
            </a:prstGeom>
            <a:noFill/>
          </p:spPr>
          <p:txBody>
            <a:bodyPr wrap="none" rtlCol="0">
              <a:spAutoFit/>
            </a:bodyPr>
            <a:lstStyle/>
            <a:p>
              <a:r>
                <a:rPr kumimoji="1" lang="en-US" altLang="ja-JP" sz="2400" b="1" spc="-150" dirty="0">
                  <a:latin typeface="メイリオ" panose="020B0604030504040204" pitchFamily="50" charset="-128"/>
                  <a:ea typeface="メイリオ" panose="020B0604030504040204" pitchFamily="50" charset="-128"/>
                  <a:cs typeface="メイリオ" panose="020B0604030504040204" pitchFamily="50" charset="-128"/>
                </a:rPr>
                <a:t>RGB</a:t>
              </a:r>
              <a:r>
                <a:rPr kumimoji="1" lang="ja-JP" altLang="en-US" sz="2400" b="1" spc="-150" dirty="0">
                  <a:latin typeface="メイリオ" panose="020B0604030504040204" pitchFamily="50" charset="-128"/>
                  <a:ea typeface="メイリオ" panose="020B0604030504040204" pitchFamily="50" charset="-128"/>
                  <a:cs typeface="メイリオ" panose="020B0604030504040204" pitchFamily="50" charset="-128"/>
                </a:rPr>
                <a:t>空間</a:t>
              </a:r>
            </a:p>
          </p:txBody>
        </p:sp>
      </p:grpSp>
      <mc:AlternateContent xmlns:mc="http://schemas.openxmlformats.org/markup-compatibility/2006" xmlns:a14="http://schemas.microsoft.com/office/drawing/2010/main">
        <mc:Choice Requires="a14">
          <p:sp>
            <p:nvSpPr>
              <p:cNvPr id="29" name="テキスト ボックス 28"/>
              <p:cNvSpPr txBox="1"/>
              <p:nvPr/>
            </p:nvSpPr>
            <p:spPr>
              <a:xfrm>
                <a:off x="8694057" y="3591666"/>
                <a:ext cx="3269343"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a:rPr>
                          <m:t>𝑅</m:t>
                        </m:r>
                      </m:e>
                      <m:sub>
                        <m:r>
                          <a:rPr lang="en-US" altLang="ja-JP" sz="2000" i="1">
                            <a:latin typeface="Cambria Math"/>
                          </a:rPr>
                          <m:t>𝑖</m:t>
                        </m:r>
                      </m:sub>
                    </m:sSub>
                    <m:r>
                      <a:rPr lang="ja-JP" altLang="en-US" sz="2000" b="0" i="1" smtClean="0">
                        <a:latin typeface="Cambria Math"/>
                      </a:rPr>
                      <m:t>・</m:t>
                    </m:r>
                    <m:sSub>
                      <m:sSubPr>
                        <m:ctrlPr>
                          <a:rPr lang="en-US" altLang="ja-JP" sz="2000" i="1">
                            <a:latin typeface="Cambria Math" panose="02040503050406030204" pitchFamily="18" charset="0"/>
                          </a:rPr>
                        </m:ctrlPr>
                      </m:sSubPr>
                      <m:e>
                        <m:r>
                          <a:rPr lang="en-US" altLang="ja-JP" sz="2000" b="0" i="1" smtClean="0">
                            <a:latin typeface="Cambria Math"/>
                          </a:rPr>
                          <m:t>𝐺</m:t>
                        </m:r>
                      </m:e>
                      <m:sub>
                        <m:r>
                          <a:rPr lang="en-US" altLang="ja-JP" sz="2000" i="1">
                            <a:latin typeface="Cambria Math"/>
                          </a:rPr>
                          <m:t>𝑖</m:t>
                        </m:r>
                      </m:sub>
                    </m:sSub>
                    <m:sSub>
                      <m:sSubPr>
                        <m:ctrlPr>
                          <a:rPr lang="en-US" altLang="ja-JP" sz="2000" i="1">
                            <a:latin typeface="Cambria Math" panose="02040503050406030204" pitchFamily="18" charset="0"/>
                          </a:rPr>
                        </m:ctrlPr>
                      </m:sSubPr>
                      <m:e>
                        <m:r>
                          <a:rPr lang="ja-JP" altLang="en-US" sz="2000" b="0" i="1" smtClean="0">
                            <a:latin typeface="Cambria Math"/>
                          </a:rPr>
                          <m:t>・</m:t>
                        </m:r>
                        <m:r>
                          <a:rPr lang="en-US" altLang="ja-JP" sz="2000" b="0" i="1" smtClean="0">
                            <a:latin typeface="Cambria Math"/>
                          </a:rPr>
                          <m:t>𝐵</m:t>
                        </m:r>
                      </m:e>
                      <m:sub>
                        <m:r>
                          <a:rPr lang="en-US" altLang="ja-JP" sz="2000" i="1">
                            <a:latin typeface="Cambria Math"/>
                          </a:rPr>
                          <m:t>𝑖</m:t>
                        </m:r>
                      </m:sub>
                    </m:sSub>
                    <m:r>
                      <a:rPr lang="ja-JP" altLang="en-US" sz="2000" b="0" i="1" smtClean="0">
                        <a:latin typeface="Cambria Math"/>
                      </a:rPr>
                      <m:t>・</m:t>
                    </m:r>
                    <m:sSub>
                      <m:sSubPr>
                        <m:ctrlPr>
                          <a:rPr lang="en-US" altLang="ja-JP" sz="2000" i="1">
                            <a:latin typeface="Cambria Math" panose="02040503050406030204" pitchFamily="18" charset="0"/>
                          </a:rPr>
                        </m:ctrlPr>
                      </m:sSubPr>
                      <m:e>
                        <m:r>
                          <a:rPr lang="en-US" altLang="ja-JP" sz="2000" b="0" i="1" smtClean="0">
                            <a:latin typeface="Cambria Math"/>
                          </a:rPr>
                          <m:t>𝐼</m:t>
                        </m:r>
                      </m:e>
                      <m:sub>
                        <m:r>
                          <a:rPr lang="en-US" altLang="ja-JP" sz="2000" i="1">
                            <a:latin typeface="Cambria Math"/>
                          </a:rPr>
                          <m:t>𝑖</m:t>
                        </m:r>
                      </m:sub>
                    </m:sSub>
                  </m:oMath>
                </a14:m>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は画素</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a:rPr>
                          <m:t>𝑝</m:t>
                        </m:r>
                      </m:e>
                      <m:sub>
                        <m:r>
                          <a:rPr lang="en-US" altLang="ja-JP" sz="2000" i="1">
                            <a:latin typeface="Cambria Math"/>
                          </a:rPr>
                          <m:t>𝑖</m:t>
                        </m:r>
                      </m:sub>
                    </m:sSub>
                  </m:oMath>
                </a14:m>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a:t>
                </a:r>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R</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G</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・輝度値</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8694057" y="3591666"/>
                <a:ext cx="3269343" cy="707886"/>
              </a:xfrm>
              <a:prstGeom prst="rect">
                <a:avLst/>
              </a:prstGeom>
              <a:blipFill rotWithShape="0">
                <a:blip r:embed="rId8"/>
                <a:stretch>
                  <a:fillRect l="-1862" t="-4310" b="-13793"/>
                </a:stretch>
              </a:blipFill>
            </p:spPr>
            <p:txBody>
              <a:bodyPr/>
              <a:lstStyle/>
              <a:p>
                <a:r>
                  <a:rPr lang="ja-JP" altLang="en-US">
                    <a:noFill/>
                  </a:rPr>
                  <a:t> </a:t>
                </a:r>
              </a:p>
            </p:txBody>
          </p:sp>
        </mc:Fallback>
      </mc:AlternateContent>
      <p:sp>
        <p:nvSpPr>
          <p:cNvPr id="30" name="テキスト ボックス 29"/>
          <p:cNvSpPr txBox="1"/>
          <p:nvPr/>
        </p:nvSpPr>
        <p:spPr>
          <a:xfrm>
            <a:off x="8718817" y="2159815"/>
            <a:ext cx="3277692" cy="461665"/>
          </a:xfrm>
          <a:prstGeom prst="rect">
            <a:avLst/>
          </a:prstGeom>
          <a:noFill/>
        </p:spPr>
        <p:txBody>
          <a:bodyPr wrap="none" rtlCol="0">
            <a:spAutoFit/>
          </a:bodyPr>
          <a:lstStyle/>
          <a:p>
            <a:r>
              <a:rPr kumimoji="1" lang="en-US" altLang="ja-JP" sz="2400" b="1" spc="-150" dirty="0">
                <a:latin typeface="メイリオ" panose="020B0604030504040204" pitchFamily="50" charset="-128"/>
                <a:ea typeface="メイリオ" panose="020B0604030504040204" pitchFamily="50" charset="-128"/>
                <a:cs typeface="メイリオ" panose="020B0604030504040204" pitchFamily="50" charset="-128"/>
              </a:rPr>
              <a:t>Bilateral</a:t>
            </a:r>
            <a:r>
              <a:rPr kumimoji="1" lang="ja-JP" altLang="en-US" sz="2400" b="1" spc="-150" dirty="0">
                <a:latin typeface="メイリオ" panose="020B0604030504040204" pitchFamily="50" charset="-128"/>
                <a:ea typeface="メイリオ" panose="020B0604030504040204" pitchFamily="50" charset="-128"/>
                <a:cs typeface="メイリオ" panose="020B0604030504040204" pitchFamily="50" charset="-128"/>
              </a:rPr>
              <a:t>空間</a:t>
            </a:r>
            <a:r>
              <a:rPr lang="ja-JP" altLang="en-US" sz="2400" b="1" spc="-15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b="1" spc="-150" dirty="0">
                <a:latin typeface="メイリオ" panose="020B0604030504040204" pitchFamily="50" charset="-128"/>
                <a:ea typeface="メイリオ" panose="020B0604030504040204" pitchFamily="50" charset="-128"/>
                <a:cs typeface="メイリオ" panose="020B0604030504040204" pitchFamily="50" charset="-128"/>
              </a:rPr>
              <a:t>Color</a:t>
            </a:r>
            <a:r>
              <a:rPr lang="ja-JP" altLang="en-US" sz="2400" b="1" spc="-15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1" spc="-1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8723086" y="4567370"/>
            <a:ext cx="3062514" cy="1015663"/>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他にも</a:t>
            </a:r>
            <a:r>
              <a:rPr kumimoji="1"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テクスチャ特徴</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HOG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SIFT/</a:t>
            </a:r>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HLAC/CHLAC/</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等</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5" name="グループ化 34"/>
          <p:cNvGrpSpPr/>
          <p:nvPr/>
        </p:nvGrpSpPr>
        <p:grpSpPr>
          <a:xfrm>
            <a:off x="4368952" y="2159815"/>
            <a:ext cx="3017169" cy="4743918"/>
            <a:chOff x="4368952" y="2159815"/>
            <a:chExt cx="3017169" cy="4743918"/>
          </a:xfrm>
        </p:grpSpPr>
        <p:grpSp>
          <p:nvGrpSpPr>
            <p:cNvPr id="17" name="グループ化 16"/>
            <p:cNvGrpSpPr/>
            <p:nvPr/>
          </p:nvGrpSpPr>
          <p:grpSpPr>
            <a:xfrm>
              <a:off x="4368952" y="4631166"/>
              <a:ext cx="3017169" cy="2272567"/>
              <a:chOff x="3263519" y="3040856"/>
              <a:chExt cx="3017169" cy="2272567"/>
            </a:xfrm>
          </p:grpSpPr>
          <p:sp>
            <p:nvSpPr>
              <p:cNvPr id="20" name="テキスト ボックス 19"/>
              <p:cNvSpPr txBox="1"/>
              <p:nvPr/>
            </p:nvSpPr>
            <p:spPr>
              <a:xfrm>
                <a:off x="3683411" y="4913313"/>
                <a:ext cx="327334"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x</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1" name="直線矢印コネクタ 20"/>
              <p:cNvCxnSpPr>
                <a:cxnSpLocks/>
              </p:cNvCxnSpPr>
              <p:nvPr/>
            </p:nvCxnSpPr>
            <p:spPr>
              <a:xfrm>
                <a:off x="3619500" y="4402931"/>
                <a:ext cx="555727" cy="744545"/>
              </a:xfrm>
              <a:prstGeom prst="straightConnector1">
                <a:avLst/>
              </a:prstGeom>
              <a:ln w="317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698384" y="3624719"/>
                <a:ext cx="582304" cy="400110"/>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y</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矢印コネクタ 22"/>
              <p:cNvCxnSpPr/>
              <p:nvPr/>
            </p:nvCxnSpPr>
            <p:spPr>
              <a:xfrm flipV="1">
                <a:off x="3621881" y="3040856"/>
                <a:ext cx="2382" cy="1378744"/>
              </a:xfrm>
              <a:prstGeom prst="straightConnector1">
                <a:avLst/>
              </a:prstGeom>
              <a:ln w="317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263519" y="3210719"/>
                <a:ext cx="415498" cy="923330"/>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輝</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度</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値</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25" name="直線矢印コネクタ 24"/>
            <p:cNvCxnSpPr/>
            <p:nvPr/>
          </p:nvCxnSpPr>
          <p:spPr>
            <a:xfrm>
              <a:off x="4727446" y="4443399"/>
              <a:ext cx="1569244" cy="2381"/>
            </a:xfrm>
            <a:prstGeom prst="straightConnector1">
              <a:avLst/>
            </a:prstGeom>
            <a:ln w="317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flipV="1">
              <a:off x="4717921" y="2947974"/>
              <a:ext cx="9525" cy="1490662"/>
            </a:xfrm>
            <a:prstGeom prst="straightConnector1">
              <a:avLst/>
            </a:prstGeom>
            <a:ln w="317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220107" y="4117962"/>
              <a:ext cx="327334"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x</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4399502" y="2858118"/>
              <a:ext cx="330540" cy="400110"/>
            </a:xfrm>
            <a:prstGeom prst="rect">
              <a:avLst/>
            </a:prstGeom>
            <a:noFill/>
          </p:spPr>
          <p:txBody>
            <a:bodyPr wrap="none" rtlCol="0">
              <a:spAutoFit/>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y</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4399502" y="2159815"/>
              <a:ext cx="1945597" cy="461665"/>
            </a:xfrm>
            <a:prstGeom prst="rect">
              <a:avLst/>
            </a:prstGeom>
            <a:noFill/>
          </p:spPr>
          <p:txBody>
            <a:bodyPr wrap="none" rtlCol="0">
              <a:spAutoFit/>
            </a:bodyPr>
            <a:lstStyle/>
            <a:p>
              <a:r>
                <a:rPr kumimoji="1" lang="en-US" altLang="ja-JP" sz="2400" b="1" spc="-150" dirty="0">
                  <a:latin typeface="メイリオ" panose="020B0604030504040204" pitchFamily="50" charset="-128"/>
                  <a:ea typeface="メイリオ" panose="020B0604030504040204" pitchFamily="50" charset="-128"/>
                  <a:cs typeface="メイリオ" panose="020B0604030504040204" pitchFamily="50" charset="-128"/>
                </a:rPr>
                <a:t>Bilateral</a:t>
              </a:r>
              <a:r>
                <a:rPr kumimoji="1" lang="ja-JP" altLang="en-US" sz="2400" b="1" spc="-150" dirty="0">
                  <a:latin typeface="メイリオ" panose="020B0604030504040204" pitchFamily="50" charset="-128"/>
                  <a:ea typeface="メイリオ" panose="020B0604030504040204" pitchFamily="50" charset="-128"/>
                  <a:cs typeface="メイリオ" panose="020B0604030504040204" pitchFamily="50" charset="-128"/>
                </a:rPr>
                <a:t>空間</a:t>
              </a:r>
            </a:p>
          </p:txBody>
        </p:sp>
        <mc:AlternateContent xmlns:mc="http://schemas.openxmlformats.org/markup-compatibility/2006" xmlns:a14="http://schemas.microsoft.com/office/drawing/2010/main">
          <mc:Choice Requires="a14">
            <p:sp>
              <p:nvSpPr>
                <p:cNvPr id="33" name="テキスト ボックス 32"/>
                <p:cNvSpPr txBox="1"/>
                <p:nvPr/>
              </p:nvSpPr>
              <p:spPr>
                <a:xfrm>
                  <a:off x="4399502" y="2462123"/>
                  <a:ext cx="2377126" cy="507383"/>
                </a:xfrm>
                <a:prstGeom prst="rect">
                  <a:avLst/>
                </a:prstGeom>
                <a:noFill/>
              </p:spPr>
              <p:txBody>
                <a:bodyPr wrap="none" rtlCol="0">
                  <a:spAutoFit/>
                </a:bodyPr>
                <a:lstStyle/>
                <a:p>
                  <a14:m>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a:rPr>
                            <m:t>𝑝</m:t>
                          </m:r>
                        </m:e>
                        <m:sub>
                          <m:r>
                            <a:rPr lang="en-US" altLang="ja-JP" sz="2000" i="1">
                              <a:latin typeface="Cambria Math"/>
                            </a:rPr>
                            <m:t>𝑖</m:t>
                          </m:r>
                        </m:sub>
                      </m:sSub>
                      <m:r>
                        <a:rPr kumimoji="1" lang="ja-JP" altLang="en-US" sz="2000" b="0" i="1" smtClean="0">
                          <a:latin typeface="Cambria Math"/>
                        </a:rPr>
                        <m:t>→</m:t>
                      </m:r>
                      <m:sSup>
                        <m:sSupPr>
                          <m:ctrlPr>
                            <a:rPr kumimoji="1" lang="en-US" altLang="ja-JP" sz="2000" b="0" i="1" smtClean="0">
                              <a:latin typeface="Cambria Math" panose="02040503050406030204" pitchFamily="18" charset="0"/>
                            </a:rPr>
                          </m:ctrlPr>
                        </m:sSupPr>
                        <m:e>
                          <m:d>
                            <m:dPr>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𝑝</m:t>
                                  </m:r>
                                </m:e>
                                <m:sub>
                                  <m:r>
                                    <a:rPr kumimoji="1" lang="en-US" altLang="ja-JP" sz="2000" b="0" i="1" smtClean="0">
                                      <a:latin typeface="Cambria Math" panose="02040503050406030204" pitchFamily="18" charset="0"/>
                                    </a:rPr>
                                    <m:t>𝑖</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𝑥</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𝑝</m:t>
                                  </m:r>
                                </m:e>
                                <m:sub>
                                  <m:r>
                                    <a:rPr kumimoji="1" lang="en-US" altLang="ja-JP" sz="2000" b="0" i="1" smtClean="0">
                                      <a:latin typeface="Cambria Math" panose="02040503050406030204" pitchFamily="18" charset="0"/>
                                    </a:rPr>
                                    <m:t>𝑖</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𝑦</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𝐼</m:t>
                                  </m:r>
                                </m:e>
                                <m:sub>
                                  <m:r>
                                    <a:rPr kumimoji="1" lang="en-US" altLang="ja-JP" sz="2000" b="0" i="1" smtClean="0">
                                      <a:latin typeface="Cambria Math" panose="02040503050406030204" pitchFamily="18" charset="0"/>
                                    </a:rPr>
                                    <m:t>𝑖</m:t>
                                  </m:r>
                                </m:sub>
                              </m:sSub>
                            </m:e>
                          </m:d>
                        </m:e>
                        <m:sup>
                          <m:r>
                            <a:rPr kumimoji="1" lang="en-US" altLang="ja-JP" sz="2000" b="0" i="1" smtClean="0">
                              <a:latin typeface="Cambria Math" panose="02040503050406030204" pitchFamily="18" charset="0"/>
                            </a:rPr>
                            <m:t>𝑇</m:t>
                          </m:r>
                        </m:sup>
                      </m:sSup>
                    </m:oMath>
                  </a14:m>
                  <a:r>
                    <a:rPr kumimoji="1" lang="ja-JP" altLang="en-US" sz="2000" i="1"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4399502" y="2462123"/>
                  <a:ext cx="2377126" cy="507383"/>
                </a:xfrm>
                <a:prstGeom prst="rect">
                  <a:avLst/>
                </a:prstGeom>
                <a:blipFill rotWithShape="0">
                  <a:blip r:embed="rId10"/>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4" name="テキスト ボックス 33"/>
              <p:cNvSpPr txBox="1"/>
              <p:nvPr/>
            </p:nvSpPr>
            <p:spPr>
              <a:xfrm>
                <a:off x="8718817" y="2462123"/>
                <a:ext cx="3097195" cy="507383"/>
              </a:xfrm>
              <a:prstGeom prst="rect">
                <a:avLst/>
              </a:prstGeom>
              <a:noFill/>
            </p:spPr>
            <p:txBody>
              <a:bodyPr wrap="none" rtlCol="0">
                <a:spAutoFit/>
              </a:bodyPr>
              <a:lstStyle/>
              <a:p>
                <a14:m>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a:rPr>
                          <m:t>𝑝</m:t>
                        </m:r>
                      </m:e>
                      <m:sub>
                        <m:r>
                          <a:rPr lang="en-US" altLang="ja-JP" sz="2000" i="1">
                            <a:latin typeface="Cambria Math"/>
                          </a:rPr>
                          <m:t>𝑖</m:t>
                        </m:r>
                      </m:sub>
                    </m:sSub>
                    <m:r>
                      <a:rPr kumimoji="1" lang="ja-JP" altLang="en-US" sz="2000" b="0" i="1" smtClean="0">
                        <a:latin typeface="Cambria Math"/>
                      </a:rPr>
                      <m:t>→</m:t>
                    </m:r>
                    <m:sSup>
                      <m:sSupPr>
                        <m:ctrlPr>
                          <a:rPr kumimoji="1" lang="en-US" altLang="ja-JP" sz="2000" b="0" i="1" smtClean="0">
                            <a:latin typeface="Cambria Math" panose="02040503050406030204" pitchFamily="18" charset="0"/>
                          </a:rPr>
                        </m:ctrlPr>
                      </m:sSupPr>
                      <m:e>
                        <m:d>
                          <m:dPr>
                            <m:ctrlPr>
                              <a:rPr kumimoji="1" lang="en-US" altLang="ja-JP" sz="2000" b="0" i="1" smtClean="0">
                                <a:latin typeface="Cambria Math" panose="02040503050406030204" pitchFamily="18" charset="0"/>
                              </a:rPr>
                            </m:ctrlPr>
                          </m:dPr>
                          <m:e>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𝑝</m:t>
                                </m:r>
                              </m:e>
                              <m:sub>
                                <m:r>
                                  <a:rPr kumimoji="1" lang="en-US" altLang="ja-JP" sz="2000" b="0" i="1" smtClean="0">
                                    <a:latin typeface="Cambria Math" panose="02040503050406030204" pitchFamily="18" charset="0"/>
                                  </a:rPr>
                                  <m:t>𝑖</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𝑥</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𝑝</m:t>
                                </m:r>
                              </m:e>
                              <m:sub>
                                <m:r>
                                  <a:rPr kumimoji="1" lang="en-US" altLang="ja-JP" sz="2000" b="0" i="1" smtClean="0">
                                    <a:latin typeface="Cambria Math" panose="02040503050406030204" pitchFamily="18" charset="0"/>
                                  </a:rPr>
                                  <m:t>𝑖</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𝑦</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𝑅</m:t>
                                </m:r>
                              </m:e>
                              <m:sub>
                                <m:r>
                                  <a:rPr kumimoji="1" lang="en-US" altLang="ja-JP" sz="2000" b="0" i="1" smtClean="0">
                                    <a:latin typeface="Cambria Math" panose="02040503050406030204" pitchFamily="18" charset="0"/>
                                  </a:rPr>
                                  <m:t>𝑖</m:t>
                                </m:r>
                              </m:sub>
                            </m:sSub>
                            <m:r>
                              <a:rPr kumimoji="1"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rPr>
                                  <m:t>𝐺</m:t>
                                </m:r>
                              </m:e>
                              <m:sub>
                                <m:r>
                                  <a:rPr lang="en-US" altLang="ja-JP" sz="2000" i="1">
                                    <a:latin typeface="Cambria Math" panose="02040503050406030204" pitchFamily="18" charset="0"/>
                                  </a:rPr>
                                  <m:t>𝑖</m:t>
                                </m:r>
                              </m:sub>
                            </m:sSub>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rPr>
                                  <m:t>  </m:t>
                                </m:r>
                                <m:r>
                                  <a:rPr lang="en-US" altLang="ja-JP" sz="2000" b="0" i="1" smtClean="0">
                                    <a:latin typeface="Cambria Math" panose="02040503050406030204" pitchFamily="18" charset="0"/>
                                  </a:rPr>
                                  <m:t>𝐵</m:t>
                                </m:r>
                              </m:e>
                              <m:sub>
                                <m:r>
                                  <a:rPr lang="en-US" altLang="ja-JP" sz="2000" i="1">
                                    <a:latin typeface="Cambria Math" panose="02040503050406030204" pitchFamily="18" charset="0"/>
                                  </a:rPr>
                                  <m:t>𝑖</m:t>
                                </m:r>
                              </m:sub>
                            </m:sSub>
                          </m:e>
                        </m:d>
                      </m:e>
                      <m:sup>
                        <m:r>
                          <a:rPr kumimoji="1" lang="en-US" altLang="ja-JP" sz="2000" b="0" i="1" smtClean="0">
                            <a:latin typeface="Cambria Math" panose="02040503050406030204" pitchFamily="18" charset="0"/>
                          </a:rPr>
                          <m:t>𝑇</m:t>
                        </m:r>
                      </m:sup>
                    </m:sSup>
                  </m:oMath>
                </a14:m>
                <a:r>
                  <a:rPr kumimoji="1" lang="ja-JP" altLang="en-US" sz="2000" i="1"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8718817" y="2462123"/>
                <a:ext cx="3097195" cy="507383"/>
              </a:xfrm>
              <a:prstGeom prst="rect">
                <a:avLst/>
              </a:prstGeom>
              <a:blipFill rotWithShape="0">
                <a:blip r:embed="rId11"/>
                <a:stretch>
                  <a:fillRect/>
                </a:stretch>
              </a:blipFill>
            </p:spPr>
            <p:txBody>
              <a:bodyPr/>
              <a:lstStyle/>
              <a:p>
                <a:r>
                  <a:rPr lang="ja-JP" altLang="en-US">
                    <a:noFill/>
                  </a:rPr>
                  <a:t> </a:t>
                </a:r>
              </a:p>
            </p:txBody>
          </p:sp>
        </mc:Fallback>
      </mc:AlternateContent>
      <p:sp>
        <p:nvSpPr>
          <p:cNvPr id="37" name="正方形/長方形 36"/>
          <p:cNvSpPr/>
          <p:nvPr/>
        </p:nvSpPr>
        <p:spPr>
          <a:xfrm>
            <a:off x="9001125" y="0"/>
            <a:ext cx="3190875"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TClustering.exe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28</a:t>
            </a:fld>
            <a:endParaRPr lang="ja-JP" altLang="en-US"/>
          </a:p>
        </p:txBody>
      </p:sp>
    </p:spTree>
    <p:extLst>
      <p:ext uri="{BB962C8B-B14F-4D97-AF65-F5344CB8AC3E}">
        <p14:creationId xmlns:p14="http://schemas.microsoft.com/office/powerpoint/2010/main" val="1991853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7343" y="283483"/>
            <a:ext cx="11473211" cy="733270"/>
          </a:xfrm>
        </p:spPr>
        <p:txBody>
          <a:bodyPr/>
          <a:lstStyle/>
          <a:p>
            <a:r>
              <a:rPr kumimoji="1" lang="en-US" altLang="ja-JP" i="1" dirty="0"/>
              <a:t>k</a:t>
            </a:r>
            <a:r>
              <a:rPr kumimoji="1" lang="en-US" altLang="ja-JP" dirty="0"/>
              <a:t>-means clustering (</a:t>
            </a:r>
            <a:r>
              <a:rPr kumimoji="1" lang="en-US" altLang="ja-JP" i="1" dirty="0"/>
              <a:t>k</a:t>
            </a:r>
            <a:r>
              <a:rPr kumimoji="1" lang="en-US" altLang="ja-JP" dirty="0"/>
              <a:t>-</a:t>
            </a:r>
            <a:r>
              <a:rPr kumimoji="1" lang="ja-JP" altLang="en-US" dirty="0"/>
              <a:t>平均法</a:t>
            </a:r>
            <a:r>
              <a:rPr kumimoji="1" lang="en-US" altLang="ja-JP" dirty="0"/>
              <a:t>)</a:t>
            </a:r>
            <a:endParaRPr kumimoji="1"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4978214" y="1301509"/>
                <a:ext cx="6430015" cy="2302490"/>
              </a:xfrm>
              <a:prstGeom prst="rect">
                <a:avLst/>
              </a:prstGeom>
              <a:solidFill>
                <a:srgbClr val="D9FFFF"/>
              </a:solidFill>
            </p:spPr>
            <p:txBody>
              <a:bodyPr wrap="square" rtlCol="0">
                <a:spAutoFit/>
              </a:bodyPr>
              <a:lstStyle/>
              <a:p>
                <a:pPr>
                  <a:spcBef>
                    <a:spcPts val="12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特徴空間の点群</a:t>
                </a:r>
                <a14:m>
                  <m:oMath xmlns:m="http://schemas.openxmlformats.org/officeDocument/2006/math">
                    <m:sSub>
                      <m:sSubPr>
                        <m:ctrlPr>
                          <a:rPr lang="en-US" altLang="ja-JP" sz="2000" i="1">
                            <a:latin typeface="Cambria Math" panose="02040503050406030204" pitchFamily="18" charset="0"/>
                          </a:rPr>
                        </m:ctrlPr>
                      </m:sSubPr>
                      <m:e>
                        <m:r>
                          <a:rPr lang="en-US" altLang="ja-JP" sz="2000" b="1" i="0">
                            <a:latin typeface="Cambria Math"/>
                          </a:rPr>
                          <m:t>𝐩</m:t>
                        </m:r>
                      </m:e>
                      <m:sub>
                        <m:r>
                          <a:rPr lang="en-US" altLang="ja-JP" sz="2000" i="1">
                            <a:latin typeface="Cambria Math"/>
                          </a:rPr>
                          <m:t>𝑖</m:t>
                        </m:r>
                      </m:sub>
                    </m:sSub>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クラスタ数</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k</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各点</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𝐩</m:t>
                        </m:r>
                      </m:e>
                      <m:sub>
                        <m:r>
                          <a:rPr lang="en-US" altLang="ja-JP" sz="2000" i="1">
                            <a:latin typeface="Cambria Math"/>
                          </a:rPr>
                          <m:t>𝑖</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にクラスタ</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ID</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をランダムに割り当てる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クラスタ中心</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𝐂</m:t>
                        </m:r>
                      </m:e>
                      <m:sub>
                        <m:r>
                          <a:rPr lang="en-US" altLang="ja-JP" sz="2000" i="1">
                            <a:latin typeface="Cambria Math"/>
                          </a:rPr>
                          <m:t>𝑗</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をクラスタの重心に移動</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各点</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𝐩</m:t>
                        </m:r>
                      </m:e>
                      <m:sub>
                        <m:r>
                          <a:rPr lang="en-US" altLang="ja-JP" sz="2000" i="1">
                            <a:latin typeface="Cambria Math"/>
                          </a:rPr>
                          <m:t>𝑖</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を中心</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𝐂</m:t>
                        </m:r>
                      </m:e>
                      <m:sub>
                        <m:r>
                          <a:rPr lang="en-US" altLang="ja-JP" sz="2000" i="1">
                            <a:latin typeface="Cambria Math"/>
                          </a:rPr>
                          <m:t>𝑗</m:t>
                        </m:r>
                      </m:sub>
                    </m:sSub>
                    <m:r>
                      <a:rPr lang="ja-JP" altLang="en-US" sz="2000" i="1">
                        <a:latin typeface="Cambria Math" panose="02040503050406030204" pitchFamily="18" charset="0"/>
                      </a:rPr>
                      <m:t>が</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最も近いクラスタに割り当てる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変化がなくなるまで</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を繰り返す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978214" y="1301509"/>
                <a:ext cx="6430015" cy="2302490"/>
              </a:xfrm>
              <a:prstGeom prst="rect">
                <a:avLst/>
              </a:prstGeom>
              <a:blipFill rotWithShape="0">
                <a:blip r:embed="rId2"/>
                <a:stretch>
                  <a:fillRect l="-1613" t="-1592" b="-6366"/>
                </a:stretch>
              </a:blipFill>
            </p:spPr>
            <p:txBody>
              <a:bodyPr/>
              <a:lstStyle/>
              <a:p>
                <a:r>
                  <a:rPr lang="ja-JP" altLang="en-US">
                    <a:noFill/>
                  </a:rPr>
                  <a:t> </a:t>
                </a:r>
              </a:p>
            </p:txBody>
          </p:sp>
        </mc:Fallback>
      </mc:AlternateContent>
      <p:grpSp>
        <p:nvGrpSpPr>
          <p:cNvPr id="29" name="グループ化 28"/>
          <p:cNvGrpSpPr/>
          <p:nvPr/>
        </p:nvGrpSpPr>
        <p:grpSpPr>
          <a:xfrm>
            <a:off x="1028156" y="1373716"/>
            <a:ext cx="3332069" cy="2523051"/>
            <a:chOff x="1623242" y="1642019"/>
            <a:chExt cx="2733583" cy="2069876"/>
          </a:xfrm>
        </p:grpSpPr>
        <p:grpSp>
          <p:nvGrpSpPr>
            <p:cNvPr id="5" name="グループ化 4"/>
            <p:cNvGrpSpPr/>
            <p:nvPr/>
          </p:nvGrpSpPr>
          <p:grpSpPr>
            <a:xfrm>
              <a:off x="1623242" y="1776506"/>
              <a:ext cx="2354580" cy="1603058"/>
              <a:chOff x="668655" y="4814888"/>
              <a:chExt cx="2354580" cy="1603058"/>
            </a:xfrm>
          </p:grpSpPr>
          <p:grpSp>
            <p:nvGrpSpPr>
              <p:cNvPr id="6" name="グループ化 5"/>
              <p:cNvGrpSpPr/>
              <p:nvPr/>
            </p:nvGrpSpPr>
            <p:grpSpPr>
              <a:xfrm>
                <a:off x="668655" y="4814888"/>
                <a:ext cx="2354580" cy="1603058"/>
                <a:chOff x="668655" y="4814888"/>
                <a:chExt cx="2354580" cy="1603058"/>
              </a:xfrm>
            </p:grpSpPr>
            <p:cxnSp>
              <p:nvCxnSpPr>
                <p:cNvPr id="24" name="直線矢印コネクタ 23"/>
                <p:cNvCxnSpPr/>
                <p:nvPr/>
              </p:nvCxnSpPr>
              <p:spPr>
                <a:xfrm>
                  <a:off x="674370" y="6412230"/>
                  <a:ext cx="2348865"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668655" y="4814888"/>
                  <a:ext cx="0" cy="1603058"/>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grpSp>
          <p:sp>
            <p:nvSpPr>
              <p:cNvPr id="7" name="円/楕円 6"/>
              <p:cNvSpPr/>
              <p:nvPr/>
            </p:nvSpPr>
            <p:spPr>
              <a:xfrm>
                <a:off x="931545" y="496633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852963" y="5204459"/>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円/楕円 8"/>
              <p:cNvSpPr/>
              <p:nvPr/>
            </p:nvSpPr>
            <p:spPr>
              <a:xfrm>
                <a:off x="1195864" y="498538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円/楕円 9"/>
              <p:cNvSpPr/>
              <p:nvPr/>
            </p:nvSpPr>
            <p:spPr>
              <a:xfrm>
                <a:off x="1472088" y="516397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936308" y="548544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2579371" y="575214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2455546" y="593312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円/楕円 13"/>
              <p:cNvSpPr/>
              <p:nvPr/>
            </p:nvSpPr>
            <p:spPr>
              <a:xfrm>
                <a:off x="2386490" y="546163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円/楕円 14"/>
              <p:cNvSpPr/>
              <p:nvPr/>
            </p:nvSpPr>
            <p:spPr>
              <a:xfrm>
                <a:off x="1960246" y="563070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2355534" y="560927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円/楕円 16"/>
              <p:cNvSpPr/>
              <p:nvPr/>
            </p:nvSpPr>
            <p:spPr>
              <a:xfrm>
                <a:off x="2157890" y="581882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円/楕円 17"/>
              <p:cNvSpPr/>
              <p:nvPr/>
            </p:nvSpPr>
            <p:spPr>
              <a:xfrm>
                <a:off x="1112520" y="518064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円/楕円 18"/>
              <p:cNvSpPr/>
              <p:nvPr/>
            </p:nvSpPr>
            <p:spPr>
              <a:xfrm>
                <a:off x="1879284" y="536162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円/楕円 19"/>
              <p:cNvSpPr/>
              <p:nvPr/>
            </p:nvSpPr>
            <p:spPr>
              <a:xfrm>
                <a:off x="2157888" y="543544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円/楕円 20"/>
              <p:cNvSpPr/>
              <p:nvPr/>
            </p:nvSpPr>
            <p:spPr>
              <a:xfrm>
                <a:off x="2017396" y="6156959"/>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円/楕円 21"/>
              <p:cNvSpPr/>
              <p:nvPr/>
            </p:nvSpPr>
            <p:spPr>
              <a:xfrm>
                <a:off x="1212533" y="557355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円/楕円 22"/>
              <p:cNvSpPr/>
              <p:nvPr/>
            </p:nvSpPr>
            <p:spPr>
              <a:xfrm>
                <a:off x="1291114" y="586406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26" name="正方形/長方形 25"/>
                <p:cNvSpPr/>
                <p:nvPr/>
              </p:nvSpPr>
              <p:spPr>
                <a:xfrm>
                  <a:off x="3446014" y="2042934"/>
                  <a:ext cx="581581" cy="4797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3200" i="1">
                                <a:latin typeface="Cambria Math" panose="02040503050406030204" pitchFamily="18" charset="0"/>
                              </a:rPr>
                            </m:ctrlPr>
                          </m:sSubPr>
                          <m:e>
                            <m:r>
                              <a:rPr lang="en-US" altLang="ja-JP" sz="3200" b="1">
                                <a:latin typeface="Cambria Math"/>
                              </a:rPr>
                              <m:t>𝐩</m:t>
                            </m:r>
                          </m:e>
                          <m:sub>
                            <m:r>
                              <a:rPr lang="en-US" altLang="ja-JP" sz="3200" i="1">
                                <a:latin typeface="Cambria Math"/>
                              </a:rPr>
                              <m:t>𝑖</m:t>
                            </m:r>
                          </m:sub>
                        </m:sSub>
                      </m:oMath>
                    </m:oMathPara>
                  </a14:m>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6" name="正方形/長方形 25"/>
                <p:cNvSpPr>
                  <a:spLocks noRot="1" noChangeAspect="1" noMove="1" noResize="1" noEditPoints="1" noAdjustHandles="1" noChangeArrowheads="1" noChangeShapeType="1" noTextEdit="1"/>
                </p:cNvSpPr>
                <p:nvPr/>
              </p:nvSpPr>
              <p:spPr>
                <a:xfrm>
                  <a:off x="3446014" y="2042934"/>
                  <a:ext cx="581581" cy="479741"/>
                </a:xfrm>
                <a:prstGeom prst="rect">
                  <a:avLst/>
                </a:prstGeom>
                <a:blipFill rotWithShape="0">
                  <a:blip r:embed="rId3"/>
                  <a:stretch>
                    <a:fillRect/>
                  </a:stretch>
                </a:blipFill>
              </p:spPr>
              <p:txBody>
                <a:bodyPr/>
                <a:lstStyle/>
                <a:p>
                  <a:r>
                    <a:rPr lang="ja-JP" altLang="en-US">
                      <a:noFill/>
                    </a:rPr>
                    <a:t> </a:t>
                  </a:r>
                </a:p>
              </p:txBody>
            </p:sp>
          </mc:Fallback>
        </mc:AlternateContent>
        <p:sp>
          <p:nvSpPr>
            <p:cNvPr id="27" name="正方形/長方形 26"/>
            <p:cNvSpPr/>
            <p:nvPr/>
          </p:nvSpPr>
          <p:spPr>
            <a:xfrm>
              <a:off x="2224612" y="3383650"/>
              <a:ext cx="993149" cy="328245"/>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入力点群</a:t>
              </a:r>
            </a:p>
          </p:txBody>
        </p:sp>
        <p:sp>
          <p:nvSpPr>
            <p:cNvPr id="28" name="正方形/長方形 27"/>
            <p:cNvSpPr/>
            <p:nvPr/>
          </p:nvSpPr>
          <p:spPr>
            <a:xfrm>
              <a:off x="2524654" y="1642019"/>
              <a:ext cx="1832171" cy="328245"/>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クラスタ数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k = 2</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4" name="グループ化 53"/>
          <p:cNvGrpSpPr/>
          <p:nvPr/>
        </p:nvGrpSpPr>
        <p:grpSpPr>
          <a:xfrm>
            <a:off x="790534" y="4375612"/>
            <a:ext cx="3421130" cy="2368407"/>
            <a:chOff x="5699809" y="774383"/>
            <a:chExt cx="2799028" cy="1937733"/>
          </a:xfrm>
        </p:grpSpPr>
        <p:grpSp>
          <p:nvGrpSpPr>
            <p:cNvPr id="55" name="グループ化 54"/>
            <p:cNvGrpSpPr/>
            <p:nvPr/>
          </p:nvGrpSpPr>
          <p:grpSpPr>
            <a:xfrm>
              <a:off x="5875020" y="774383"/>
              <a:ext cx="2354580" cy="1603058"/>
              <a:chOff x="668655" y="4814888"/>
              <a:chExt cx="2354580" cy="1603058"/>
            </a:xfrm>
          </p:grpSpPr>
          <p:grpSp>
            <p:nvGrpSpPr>
              <p:cNvPr id="57" name="グループ化 56"/>
              <p:cNvGrpSpPr/>
              <p:nvPr/>
            </p:nvGrpSpPr>
            <p:grpSpPr>
              <a:xfrm>
                <a:off x="668655" y="4814888"/>
                <a:ext cx="2354580" cy="1603058"/>
                <a:chOff x="668655" y="4814888"/>
                <a:chExt cx="2354580" cy="1603058"/>
              </a:xfrm>
            </p:grpSpPr>
            <p:cxnSp>
              <p:nvCxnSpPr>
                <p:cNvPr id="75" name="直線矢印コネクタ 74"/>
                <p:cNvCxnSpPr/>
                <p:nvPr/>
              </p:nvCxnSpPr>
              <p:spPr>
                <a:xfrm>
                  <a:off x="674370" y="6412230"/>
                  <a:ext cx="2348865"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V="1">
                  <a:off x="668655" y="4814888"/>
                  <a:ext cx="0" cy="1603058"/>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grpSp>
          <p:sp>
            <p:nvSpPr>
              <p:cNvPr id="58" name="円/楕円 57"/>
              <p:cNvSpPr/>
              <p:nvPr/>
            </p:nvSpPr>
            <p:spPr>
              <a:xfrm>
                <a:off x="931545" y="4966335"/>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円/楕円 58"/>
              <p:cNvSpPr/>
              <p:nvPr/>
            </p:nvSpPr>
            <p:spPr>
              <a:xfrm>
                <a:off x="852963" y="5204459"/>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円/楕円 59"/>
              <p:cNvSpPr/>
              <p:nvPr/>
            </p:nvSpPr>
            <p:spPr>
              <a:xfrm>
                <a:off x="1195864" y="4985385"/>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円/楕円 60"/>
              <p:cNvSpPr/>
              <p:nvPr/>
            </p:nvSpPr>
            <p:spPr>
              <a:xfrm>
                <a:off x="1472088" y="5163978"/>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円/楕円 61"/>
              <p:cNvSpPr/>
              <p:nvPr/>
            </p:nvSpPr>
            <p:spPr>
              <a:xfrm>
                <a:off x="936308" y="54854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円/楕円 62"/>
              <p:cNvSpPr/>
              <p:nvPr/>
            </p:nvSpPr>
            <p:spPr>
              <a:xfrm>
                <a:off x="2579371" y="57521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円/楕円 63"/>
              <p:cNvSpPr/>
              <p:nvPr/>
            </p:nvSpPr>
            <p:spPr>
              <a:xfrm>
                <a:off x="2455546" y="59331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円/楕円 64"/>
              <p:cNvSpPr/>
              <p:nvPr/>
            </p:nvSpPr>
            <p:spPr>
              <a:xfrm>
                <a:off x="2386490" y="5461634"/>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円/楕円 65"/>
              <p:cNvSpPr/>
              <p:nvPr/>
            </p:nvSpPr>
            <p:spPr>
              <a:xfrm>
                <a:off x="1960246" y="5630703"/>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円/楕円 66"/>
              <p:cNvSpPr/>
              <p:nvPr/>
            </p:nvSpPr>
            <p:spPr>
              <a:xfrm>
                <a:off x="2355534" y="5609272"/>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円/楕円 67"/>
              <p:cNvSpPr/>
              <p:nvPr/>
            </p:nvSpPr>
            <p:spPr>
              <a:xfrm>
                <a:off x="2157890" y="58188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円/楕円 68"/>
              <p:cNvSpPr/>
              <p:nvPr/>
            </p:nvSpPr>
            <p:spPr>
              <a:xfrm>
                <a:off x="1112520" y="51806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円/楕円 69"/>
              <p:cNvSpPr/>
              <p:nvPr/>
            </p:nvSpPr>
            <p:spPr>
              <a:xfrm>
                <a:off x="1879284" y="5361622"/>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円/楕円 70"/>
              <p:cNvSpPr/>
              <p:nvPr/>
            </p:nvSpPr>
            <p:spPr>
              <a:xfrm>
                <a:off x="2157888" y="5435440"/>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円/楕円 71"/>
              <p:cNvSpPr/>
              <p:nvPr/>
            </p:nvSpPr>
            <p:spPr>
              <a:xfrm>
                <a:off x="2017396" y="6156959"/>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円/楕円 72"/>
              <p:cNvSpPr/>
              <p:nvPr/>
            </p:nvSpPr>
            <p:spPr>
              <a:xfrm>
                <a:off x="1212533" y="5573553"/>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円/楕円 73"/>
              <p:cNvSpPr/>
              <p:nvPr/>
            </p:nvSpPr>
            <p:spPr>
              <a:xfrm>
                <a:off x="1291114" y="5864065"/>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6" name="正方形/長方形 55"/>
            <p:cNvSpPr/>
            <p:nvPr/>
          </p:nvSpPr>
          <p:spPr>
            <a:xfrm>
              <a:off x="5699809" y="2409944"/>
              <a:ext cx="2799028" cy="30217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クラスタのランダム割り当て</a:t>
              </a:r>
            </a:p>
          </p:txBody>
        </p:sp>
      </p:grpSp>
      <p:grpSp>
        <p:nvGrpSpPr>
          <p:cNvPr id="77" name="グループ化 76"/>
          <p:cNvGrpSpPr/>
          <p:nvPr/>
        </p:nvGrpSpPr>
        <p:grpSpPr>
          <a:xfrm>
            <a:off x="3174368" y="4097018"/>
            <a:ext cx="1574800" cy="842590"/>
            <a:chOff x="1791019" y="3791934"/>
            <a:chExt cx="1288437" cy="689372"/>
          </a:xfrm>
        </p:grpSpPr>
        <p:sp>
          <p:nvSpPr>
            <p:cNvPr id="78" name="円/楕円 77"/>
            <p:cNvSpPr/>
            <p:nvPr/>
          </p:nvSpPr>
          <p:spPr>
            <a:xfrm>
              <a:off x="1791019" y="3888422"/>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円/楕円 78"/>
            <p:cNvSpPr/>
            <p:nvPr/>
          </p:nvSpPr>
          <p:spPr>
            <a:xfrm>
              <a:off x="1791019" y="4174330"/>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1828793" y="3791934"/>
              <a:ext cx="12506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クラスタ</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1828793" y="4111974"/>
              <a:ext cx="12506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クラスタ</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82" name="グループ化 81"/>
          <p:cNvGrpSpPr/>
          <p:nvPr/>
        </p:nvGrpSpPr>
        <p:grpSpPr>
          <a:xfrm>
            <a:off x="8723914" y="4375612"/>
            <a:ext cx="2877900" cy="1959349"/>
            <a:chOff x="668655" y="4814888"/>
            <a:chExt cx="2354580" cy="1603058"/>
          </a:xfrm>
        </p:grpSpPr>
        <p:cxnSp>
          <p:nvCxnSpPr>
            <p:cNvPr id="83" name="直線矢印コネクタ 82"/>
            <p:cNvCxnSpPr/>
            <p:nvPr/>
          </p:nvCxnSpPr>
          <p:spPr>
            <a:xfrm>
              <a:off x="674370" y="6412230"/>
              <a:ext cx="2348865"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668655" y="4814888"/>
              <a:ext cx="0" cy="1603058"/>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a:xfrm>
            <a:off x="8949185" y="4560719"/>
            <a:ext cx="2231772" cy="1576907"/>
            <a:chOff x="3607593" y="4280535"/>
            <a:chExt cx="1825944" cy="1290160"/>
          </a:xfrm>
        </p:grpSpPr>
        <p:sp>
          <p:nvSpPr>
            <p:cNvPr id="86" name="円/楕円 85"/>
            <p:cNvSpPr/>
            <p:nvPr/>
          </p:nvSpPr>
          <p:spPr>
            <a:xfrm>
              <a:off x="3686175" y="4280535"/>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円/楕円 86"/>
            <p:cNvSpPr/>
            <p:nvPr/>
          </p:nvSpPr>
          <p:spPr>
            <a:xfrm>
              <a:off x="3607593" y="4518659"/>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円/楕円 87"/>
            <p:cNvSpPr/>
            <p:nvPr/>
          </p:nvSpPr>
          <p:spPr>
            <a:xfrm>
              <a:off x="3950494" y="4299585"/>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円/楕円 88"/>
            <p:cNvSpPr/>
            <p:nvPr/>
          </p:nvSpPr>
          <p:spPr>
            <a:xfrm>
              <a:off x="4226718" y="4478178"/>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円/楕円 89"/>
            <p:cNvSpPr/>
            <p:nvPr/>
          </p:nvSpPr>
          <p:spPr>
            <a:xfrm>
              <a:off x="3690938" y="47996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円/楕円 90"/>
            <p:cNvSpPr/>
            <p:nvPr/>
          </p:nvSpPr>
          <p:spPr>
            <a:xfrm>
              <a:off x="5334001" y="5066347"/>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円/楕円 91"/>
            <p:cNvSpPr/>
            <p:nvPr/>
          </p:nvSpPr>
          <p:spPr>
            <a:xfrm>
              <a:off x="5210176" y="52473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円/楕円 92"/>
            <p:cNvSpPr/>
            <p:nvPr/>
          </p:nvSpPr>
          <p:spPr>
            <a:xfrm>
              <a:off x="5141120" y="4775834"/>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円/楕円 93"/>
            <p:cNvSpPr/>
            <p:nvPr/>
          </p:nvSpPr>
          <p:spPr>
            <a:xfrm>
              <a:off x="4714876" y="4944903"/>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円/楕円 94"/>
            <p:cNvSpPr/>
            <p:nvPr/>
          </p:nvSpPr>
          <p:spPr>
            <a:xfrm>
              <a:off x="5110164" y="492347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円/楕円 95"/>
            <p:cNvSpPr/>
            <p:nvPr/>
          </p:nvSpPr>
          <p:spPr>
            <a:xfrm>
              <a:off x="4912520" y="51330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円/楕円 96"/>
            <p:cNvSpPr/>
            <p:nvPr/>
          </p:nvSpPr>
          <p:spPr>
            <a:xfrm>
              <a:off x="3867150" y="44948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円/楕円 97"/>
            <p:cNvSpPr/>
            <p:nvPr/>
          </p:nvSpPr>
          <p:spPr>
            <a:xfrm>
              <a:off x="4633914" y="46758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円/楕円 98"/>
            <p:cNvSpPr/>
            <p:nvPr/>
          </p:nvSpPr>
          <p:spPr>
            <a:xfrm>
              <a:off x="4912518" y="4749640"/>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円/楕円 99"/>
            <p:cNvSpPr/>
            <p:nvPr/>
          </p:nvSpPr>
          <p:spPr>
            <a:xfrm>
              <a:off x="4772026" y="5471159"/>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円/楕円 100"/>
            <p:cNvSpPr/>
            <p:nvPr/>
          </p:nvSpPr>
          <p:spPr>
            <a:xfrm>
              <a:off x="3967163" y="4887753"/>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円/楕円 101"/>
            <p:cNvSpPr/>
            <p:nvPr/>
          </p:nvSpPr>
          <p:spPr>
            <a:xfrm>
              <a:off x="4045744" y="5178265"/>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3" name="正方形/長方形 102"/>
          <p:cNvSpPr/>
          <p:nvPr/>
        </p:nvSpPr>
        <p:spPr>
          <a:xfrm>
            <a:off x="8735616" y="6374688"/>
            <a:ext cx="2805576" cy="36933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クラスタ割り当て更新</a:t>
            </a:r>
          </a:p>
        </p:txBody>
      </p:sp>
      <p:sp>
        <p:nvSpPr>
          <p:cNvPr id="104" name="円/楕円 103"/>
          <p:cNvSpPr/>
          <p:nvPr/>
        </p:nvSpPr>
        <p:spPr>
          <a:xfrm>
            <a:off x="10055175" y="5195207"/>
            <a:ext cx="210721" cy="210721"/>
          </a:xfrm>
          <a:prstGeom prst="ellipse">
            <a:avLst/>
          </a:prstGeom>
          <a:solidFill>
            <a:srgbClr val="FF0000"/>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円/楕円 104"/>
          <p:cNvSpPr/>
          <p:nvPr/>
        </p:nvSpPr>
        <p:spPr>
          <a:xfrm>
            <a:off x="9688452" y="5096248"/>
            <a:ext cx="219452" cy="219453"/>
          </a:xfrm>
          <a:prstGeom prst="ellipse">
            <a:avLst/>
          </a:prstGeom>
          <a:solidFill>
            <a:srgbClr val="0000FF"/>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6" name="グループ化 105"/>
          <p:cNvGrpSpPr/>
          <p:nvPr/>
        </p:nvGrpSpPr>
        <p:grpSpPr>
          <a:xfrm>
            <a:off x="5123683" y="4357463"/>
            <a:ext cx="2929065" cy="2416630"/>
            <a:chOff x="3381424" y="4114239"/>
            <a:chExt cx="2396441" cy="1977187"/>
          </a:xfrm>
        </p:grpSpPr>
        <p:grpSp>
          <p:nvGrpSpPr>
            <p:cNvPr id="107" name="グループ化 106"/>
            <p:cNvGrpSpPr/>
            <p:nvPr/>
          </p:nvGrpSpPr>
          <p:grpSpPr>
            <a:xfrm>
              <a:off x="3423285" y="4129088"/>
              <a:ext cx="2354580" cy="1603058"/>
              <a:chOff x="668655" y="4814888"/>
              <a:chExt cx="2354580" cy="1603058"/>
            </a:xfrm>
          </p:grpSpPr>
          <p:cxnSp>
            <p:nvCxnSpPr>
              <p:cNvPr id="150" name="直線矢印コネクタ 149"/>
              <p:cNvCxnSpPr/>
              <p:nvPr/>
            </p:nvCxnSpPr>
            <p:spPr>
              <a:xfrm>
                <a:off x="674370" y="6412230"/>
                <a:ext cx="2348865"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p:nvPr/>
            </p:nvCxnSpPr>
            <p:spPr>
              <a:xfrm flipV="1">
                <a:off x="668655" y="4814888"/>
                <a:ext cx="0" cy="1603058"/>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grpSp>
        <p:grpSp>
          <p:nvGrpSpPr>
            <p:cNvPr id="108" name="グループ化 107"/>
            <p:cNvGrpSpPr/>
            <p:nvPr/>
          </p:nvGrpSpPr>
          <p:grpSpPr>
            <a:xfrm>
              <a:off x="3607593" y="4280535"/>
              <a:ext cx="1825944" cy="1290160"/>
              <a:chOff x="3607593" y="4280535"/>
              <a:chExt cx="1825944" cy="1290160"/>
            </a:xfrm>
          </p:grpSpPr>
          <p:sp>
            <p:nvSpPr>
              <p:cNvPr id="133" name="円/楕円 132"/>
              <p:cNvSpPr/>
              <p:nvPr/>
            </p:nvSpPr>
            <p:spPr>
              <a:xfrm>
                <a:off x="3686175" y="4280535"/>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円/楕円 133"/>
              <p:cNvSpPr/>
              <p:nvPr/>
            </p:nvSpPr>
            <p:spPr>
              <a:xfrm>
                <a:off x="3607593" y="4518659"/>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円/楕円 134"/>
              <p:cNvSpPr/>
              <p:nvPr/>
            </p:nvSpPr>
            <p:spPr>
              <a:xfrm>
                <a:off x="3950494" y="4299585"/>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円/楕円 135"/>
              <p:cNvSpPr/>
              <p:nvPr/>
            </p:nvSpPr>
            <p:spPr>
              <a:xfrm>
                <a:off x="4226718" y="4478178"/>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円/楕円 136"/>
              <p:cNvSpPr/>
              <p:nvPr/>
            </p:nvSpPr>
            <p:spPr>
              <a:xfrm>
                <a:off x="3690938" y="47996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円/楕円 137"/>
              <p:cNvSpPr/>
              <p:nvPr/>
            </p:nvSpPr>
            <p:spPr>
              <a:xfrm>
                <a:off x="5334001" y="50663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円/楕円 138"/>
              <p:cNvSpPr/>
              <p:nvPr/>
            </p:nvSpPr>
            <p:spPr>
              <a:xfrm>
                <a:off x="5210176" y="52473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円/楕円 139"/>
              <p:cNvSpPr/>
              <p:nvPr/>
            </p:nvSpPr>
            <p:spPr>
              <a:xfrm>
                <a:off x="5141120" y="4775834"/>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円/楕円 140"/>
              <p:cNvSpPr/>
              <p:nvPr/>
            </p:nvSpPr>
            <p:spPr>
              <a:xfrm>
                <a:off x="4714876" y="4944903"/>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円/楕円 141"/>
              <p:cNvSpPr/>
              <p:nvPr/>
            </p:nvSpPr>
            <p:spPr>
              <a:xfrm>
                <a:off x="5110164" y="4923472"/>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円/楕円 142"/>
              <p:cNvSpPr/>
              <p:nvPr/>
            </p:nvSpPr>
            <p:spPr>
              <a:xfrm>
                <a:off x="4912520" y="5133022"/>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円/楕円 143"/>
              <p:cNvSpPr/>
              <p:nvPr/>
            </p:nvSpPr>
            <p:spPr>
              <a:xfrm>
                <a:off x="3867150" y="4494847"/>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円/楕円 144"/>
              <p:cNvSpPr/>
              <p:nvPr/>
            </p:nvSpPr>
            <p:spPr>
              <a:xfrm>
                <a:off x="4633914" y="4675822"/>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円/楕円 145"/>
              <p:cNvSpPr/>
              <p:nvPr/>
            </p:nvSpPr>
            <p:spPr>
              <a:xfrm>
                <a:off x="4912518" y="4749640"/>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円/楕円 146"/>
              <p:cNvSpPr/>
              <p:nvPr/>
            </p:nvSpPr>
            <p:spPr>
              <a:xfrm>
                <a:off x="4772026" y="5471159"/>
                <a:ext cx="99536" cy="995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円/楕円 147"/>
              <p:cNvSpPr/>
              <p:nvPr/>
            </p:nvSpPr>
            <p:spPr>
              <a:xfrm>
                <a:off x="3967163" y="4887753"/>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円/楕円 148"/>
              <p:cNvSpPr/>
              <p:nvPr/>
            </p:nvSpPr>
            <p:spPr>
              <a:xfrm>
                <a:off x="4045744" y="5178265"/>
                <a:ext cx="99536" cy="99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109" name="正方形/長方形 108"/>
                <p:cNvSpPr/>
                <p:nvPr/>
              </p:nvSpPr>
              <p:spPr>
                <a:xfrm>
                  <a:off x="3381424" y="5764649"/>
                  <a:ext cx="2090759" cy="326777"/>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クラスタ中心</a:t>
                  </a:r>
                  <a14:m>
                    <m:oMath xmlns:m="http://schemas.openxmlformats.org/officeDocument/2006/math">
                      <m:sSub>
                        <m:sSubPr>
                          <m:ctrlPr>
                            <a:rPr lang="en-US" altLang="ja-JP" b="1" i="1">
                              <a:latin typeface="Cambria Math" panose="02040503050406030204" pitchFamily="18" charset="0"/>
                            </a:rPr>
                          </m:ctrlPr>
                        </m:sSubPr>
                        <m:e>
                          <m:r>
                            <a:rPr lang="en-US" altLang="ja-JP" b="1">
                              <a:latin typeface="Cambria Math"/>
                            </a:rPr>
                            <m:t>𝐂</m:t>
                          </m:r>
                        </m:e>
                        <m:sub>
                          <m:r>
                            <a:rPr lang="en-US" altLang="ja-JP" b="1" i="1">
                              <a:latin typeface="Cambria Math"/>
                            </a:rPr>
                            <m:t>𝒋</m:t>
                          </m:r>
                        </m:sub>
                      </m:sSub>
                      <m:r>
                        <a:rPr lang="ja-JP" altLang="en-US" b="1" i="1">
                          <a:latin typeface="Cambria Math"/>
                        </a:rPr>
                        <m:t>計算</m:t>
                      </m:r>
                    </m:oMath>
                  </a14:m>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9" name="正方形/長方形 108"/>
                <p:cNvSpPr>
                  <a:spLocks noRot="1" noChangeAspect="1" noMove="1" noResize="1" noEditPoints="1" noAdjustHandles="1" noChangeArrowheads="1" noChangeShapeType="1" noTextEdit="1"/>
                </p:cNvSpPr>
                <p:nvPr/>
              </p:nvSpPr>
              <p:spPr>
                <a:xfrm>
                  <a:off x="3381424" y="5764649"/>
                  <a:ext cx="2090759" cy="326777"/>
                </a:xfrm>
                <a:prstGeom prst="rect">
                  <a:avLst/>
                </a:prstGeom>
                <a:blipFill rotWithShape="0">
                  <a:blip r:embed="rId4"/>
                  <a:stretch>
                    <a:fillRect l="-1905" t="-1538" r="-714" b="-24615"/>
                  </a:stretch>
                </a:blipFill>
              </p:spPr>
              <p:txBody>
                <a:bodyPr/>
                <a:lstStyle/>
                <a:p>
                  <a:r>
                    <a:rPr lang="ja-JP" altLang="en-US">
                      <a:noFill/>
                    </a:rPr>
                    <a:t> </a:t>
                  </a:r>
                </a:p>
              </p:txBody>
            </p:sp>
          </mc:Fallback>
        </mc:AlternateContent>
        <p:sp>
          <p:nvSpPr>
            <p:cNvPr id="110" name="円/楕円 109"/>
            <p:cNvSpPr/>
            <p:nvPr/>
          </p:nvSpPr>
          <p:spPr>
            <a:xfrm>
              <a:off x="4284328" y="4787281"/>
              <a:ext cx="45719" cy="4571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1" name="直線コネクタ 110"/>
            <p:cNvCxnSpPr>
              <a:stCxn id="133" idx="5"/>
              <a:endCxn id="110" idx="1"/>
            </p:cNvCxnSpPr>
            <p:nvPr/>
          </p:nvCxnSpPr>
          <p:spPr>
            <a:xfrm>
              <a:off x="3771134" y="4365494"/>
              <a:ext cx="519889" cy="428482"/>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stCxn id="136" idx="4"/>
              <a:endCxn id="110" idx="4"/>
            </p:cNvCxnSpPr>
            <p:nvPr/>
          </p:nvCxnSpPr>
          <p:spPr>
            <a:xfrm>
              <a:off x="4276486" y="4577714"/>
              <a:ext cx="30702" cy="255286"/>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stCxn id="144" idx="1"/>
              <a:endCxn id="110" idx="5"/>
            </p:cNvCxnSpPr>
            <p:nvPr/>
          </p:nvCxnSpPr>
          <p:spPr>
            <a:xfrm>
              <a:off x="3881727" y="4509424"/>
              <a:ext cx="441625" cy="316881"/>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134" idx="5"/>
              <a:endCxn id="110" idx="5"/>
            </p:cNvCxnSpPr>
            <p:nvPr/>
          </p:nvCxnSpPr>
          <p:spPr>
            <a:xfrm>
              <a:off x="3692552" y="4603618"/>
              <a:ext cx="630800" cy="222687"/>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stCxn id="137" idx="2"/>
              <a:endCxn id="110" idx="6"/>
            </p:cNvCxnSpPr>
            <p:nvPr/>
          </p:nvCxnSpPr>
          <p:spPr>
            <a:xfrm flipV="1">
              <a:off x="3690938" y="4810141"/>
              <a:ext cx="639109" cy="39274"/>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10" idx="3"/>
              <a:endCxn id="145" idx="3"/>
            </p:cNvCxnSpPr>
            <p:nvPr/>
          </p:nvCxnSpPr>
          <p:spPr>
            <a:xfrm flipV="1">
              <a:off x="4291023" y="4760781"/>
              <a:ext cx="357468" cy="65524"/>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a:stCxn id="110" idx="2"/>
              <a:endCxn id="141" idx="6"/>
            </p:cNvCxnSpPr>
            <p:nvPr/>
          </p:nvCxnSpPr>
          <p:spPr>
            <a:xfrm>
              <a:off x="4284328" y="4810141"/>
              <a:ext cx="530084" cy="184530"/>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a:stCxn id="110" idx="2"/>
              <a:endCxn id="142" idx="6"/>
            </p:cNvCxnSpPr>
            <p:nvPr/>
          </p:nvCxnSpPr>
          <p:spPr>
            <a:xfrm>
              <a:off x="4284328" y="4810141"/>
              <a:ext cx="925372" cy="163099"/>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stCxn id="110" idx="2"/>
              <a:endCxn id="138" idx="6"/>
            </p:cNvCxnSpPr>
            <p:nvPr/>
          </p:nvCxnSpPr>
          <p:spPr>
            <a:xfrm>
              <a:off x="4284328" y="4810141"/>
              <a:ext cx="1149209" cy="305974"/>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stCxn id="110" idx="1"/>
              <a:endCxn id="147" idx="5"/>
            </p:cNvCxnSpPr>
            <p:nvPr/>
          </p:nvCxnSpPr>
          <p:spPr>
            <a:xfrm>
              <a:off x="4291023" y="4793976"/>
              <a:ext cx="565962" cy="762142"/>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a:stCxn id="149" idx="3"/>
              <a:endCxn id="128" idx="7"/>
            </p:cNvCxnSpPr>
            <p:nvPr/>
          </p:nvCxnSpPr>
          <p:spPr>
            <a:xfrm flipV="1">
              <a:off x="4060321" y="4870170"/>
              <a:ext cx="548791" cy="39305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48" idx="2"/>
              <a:endCxn id="128" idx="6"/>
            </p:cNvCxnSpPr>
            <p:nvPr/>
          </p:nvCxnSpPr>
          <p:spPr>
            <a:xfrm flipV="1">
              <a:off x="3967163" y="4886335"/>
              <a:ext cx="648644" cy="5118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stCxn id="135" idx="1"/>
              <a:endCxn id="128" idx="5"/>
            </p:cNvCxnSpPr>
            <p:nvPr/>
          </p:nvCxnSpPr>
          <p:spPr>
            <a:xfrm>
              <a:off x="3965071" y="4314162"/>
              <a:ext cx="644041" cy="588337"/>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a:stCxn id="146" idx="7"/>
              <a:endCxn id="128" idx="3"/>
            </p:cNvCxnSpPr>
            <p:nvPr/>
          </p:nvCxnSpPr>
          <p:spPr>
            <a:xfrm flipH="1">
              <a:off x="4576783" y="4764217"/>
              <a:ext cx="420694" cy="138282"/>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stCxn id="140" idx="3"/>
              <a:endCxn id="128" idx="3"/>
            </p:cNvCxnSpPr>
            <p:nvPr/>
          </p:nvCxnSpPr>
          <p:spPr>
            <a:xfrm flipH="1">
              <a:off x="4576783" y="4860793"/>
              <a:ext cx="578914" cy="4170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a:stCxn id="139" idx="6"/>
              <a:endCxn id="128" idx="2"/>
            </p:cNvCxnSpPr>
            <p:nvPr/>
          </p:nvCxnSpPr>
          <p:spPr>
            <a:xfrm flipH="1" flipV="1">
              <a:off x="4570088" y="4886335"/>
              <a:ext cx="739624" cy="410755"/>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stCxn id="143" idx="5"/>
              <a:endCxn id="128" idx="2"/>
            </p:cNvCxnSpPr>
            <p:nvPr/>
          </p:nvCxnSpPr>
          <p:spPr>
            <a:xfrm flipH="1" flipV="1">
              <a:off x="4570088" y="4886335"/>
              <a:ext cx="427391" cy="33164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円/楕円 127"/>
            <p:cNvSpPr/>
            <p:nvPr/>
          </p:nvSpPr>
          <p:spPr>
            <a:xfrm>
              <a:off x="4570088" y="486347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円/楕円 128"/>
            <p:cNvSpPr/>
            <p:nvPr/>
          </p:nvSpPr>
          <p:spPr>
            <a:xfrm>
              <a:off x="4512468" y="4799647"/>
              <a:ext cx="172403" cy="172403"/>
            </a:xfrm>
            <a:prstGeom prst="ellipse">
              <a:avLst/>
            </a:prstGeom>
            <a:solidFill>
              <a:srgbClr val="FF0000"/>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円/楕円 129"/>
            <p:cNvSpPr/>
            <p:nvPr/>
          </p:nvSpPr>
          <p:spPr>
            <a:xfrm>
              <a:off x="4212431" y="4718683"/>
              <a:ext cx="179547" cy="179547"/>
            </a:xfrm>
            <a:prstGeom prst="ellipse">
              <a:avLst/>
            </a:prstGeom>
            <a:solidFill>
              <a:srgbClr val="0000FF"/>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31" name="正方形/長方形 130"/>
                <p:cNvSpPr/>
                <p:nvPr/>
              </p:nvSpPr>
              <p:spPr>
                <a:xfrm>
                  <a:off x="4179345" y="4114239"/>
                  <a:ext cx="5014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FF"/>
                                </a:solidFill>
                                <a:latin typeface="Cambria Math" panose="02040503050406030204" pitchFamily="18" charset="0"/>
                              </a:rPr>
                            </m:ctrlPr>
                          </m:sSubPr>
                          <m:e>
                            <m:r>
                              <a:rPr lang="en-US" altLang="ja-JP" b="1">
                                <a:solidFill>
                                  <a:srgbClr val="0000FF"/>
                                </a:solidFill>
                                <a:latin typeface="Cambria Math"/>
                              </a:rPr>
                              <m:t>𝐂</m:t>
                            </m:r>
                          </m:e>
                          <m:sub>
                            <m:r>
                              <a:rPr lang="en-US" altLang="ja-JP" b="0" i="1" smtClean="0">
                                <a:solidFill>
                                  <a:srgbClr val="0000FF"/>
                                </a:solidFill>
                                <a:latin typeface="Cambria Math"/>
                              </a:rPr>
                              <m:t>1</m:t>
                            </m:r>
                          </m:sub>
                        </m:sSub>
                      </m:oMath>
                    </m:oMathPara>
                  </a14:m>
                  <a:endPar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18" name="正方形/長方形 217"/>
                <p:cNvSpPr>
                  <a:spLocks noRot="1" noChangeAspect="1" noMove="1" noResize="1" noEditPoints="1" noAdjustHandles="1" noChangeArrowheads="1" noChangeShapeType="1" noTextEdit="1"/>
                </p:cNvSpPr>
                <p:nvPr/>
              </p:nvSpPr>
              <p:spPr>
                <a:xfrm>
                  <a:off x="4179345" y="4114239"/>
                  <a:ext cx="484363" cy="369332"/>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2" name="正方形/長方形 131"/>
                <p:cNvSpPr/>
                <p:nvPr/>
              </p:nvSpPr>
              <p:spPr>
                <a:xfrm>
                  <a:off x="4734175" y="4299977"/>
                  <a:ext cx="506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panose="02040503050406030204" pitchFamily="18" charset="0"/>
                              </a:rPr>
                            </m:ctrlPr>
                          </m:sSubPr>
                          <m:e>
                            <m:r>
                              <a:rPr lang="en-US" altLang="ja-JP" b="1">
                                <a:solidFill>
                                  <a:srgbClr val="FF0000"/>
                                </a:solidFill>
                                <a:latin typeface="Cambria Math"/>
                              </a:rPr>
                              <m:t>𝐂</m:t>
                            </m:r>
                          </m:e>
                          <m:sub>
                            <m:r>
                              <a:rPr lang="en-US" altLang="ja-JP" b="0" i="1" smtClean="0">
                                <a:solidFill>
                                  <a:srgbClr val="FF0000"/>
                                </a:solidFill>
                                <a:latin typeface="Cambria Math"/>
                              </a:rPr>
                              <m:t>2</m:t>
                            </m:r>
                          </m:sub>
                        </m:sSub>
                      </m:oMath>
                    </m:oMathPara>
                  </a14:m>
                  <a:endPar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19" name="正方形/長方形 218"/>
                <p:cNvSpPr>
                  <a:spLocks noRot="1" noChangeAspect="1" noMove="1" noResize="1" noEditPoints="1" noAdjustHandles="1" noChangeArrowheads="1" noChangeShapeType="1" noTextEdit="1"/>
                </p:cNvSpPr>
                <p:nvPr/>
              </p:nvSpPr>
              <p:spPr>
                <a:xfrm>
                  <a:off x="4734175" y="4299977"/>
                  <a:ext cx="484363" cy="369332"/>
                </a:xfrm>
                <a:prstGeom prst="rect">
                  <a:avLst/>
                </a:prstGeom>
                <a:blipFill rotWithShape="1">
                  <a:blip r:embed="rId7"/>
                  <a:stretch>
                    <a:fillRect/>
                  </a:stretch>
                </a:blipFill>
              </p:spPr>
              <p:txBody>
                <a:bodyPr/>
                <a:lstStyle/>
                <a:p>
                  <a:r>
                    <a:rPr lang="ja-JP" altLang="en-US">
                      <a:noFill/>
                    </a:rPr>
                    <a:t> </a:t>
                  </a:r>
                </a:p>
              </p:txBody>
            </p:sp>
          </mc:Fallback>
        </mc:AlternateContent>
      </p:grpSp>
      <p:sp>
        <p:nvSpPr>
          <p:cNvPr id="152" name="右矢印 151"/>
          <p:cNvSpPr/>
          <p:nvPr/>
        </p:nvSpPr>
        <p:spPr>
          <a:xfrm>
            <a:off x="7964499" y="4934429"/>
            <a:ext cx="576278" cy="291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右矢印 152"/>
          <p:cNvSpPr/>
          <p:nvPr/>
        </p:nvSpPr>
        <p:spPr>
          <a:xfrm rot="10800000">
            <a:off x="7935393" y="5394287"/>
            <a:ext cx="576278" cy="291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29</a:t>
            </a:fld>
            <a:endParaRPr lang="ja-JP" altLang="en-US"/>
          </a:p>
        </p:txBody>
      </p:sp>
    </p:spTree>
    <p:extLst>
      <p:ext uri="{BB962C8B-B14F-4D97-AF65-F5344CB8AC3E}">
        <p14:creationId xmlns:p14="http://schemas.microsoft.com/office/powerpoint/2010/main" val="2115220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2" y="1343722"/>
            <a:ext cx="7080007" cy="5296829"/>
          </a:xfrm>
        </p:spPr>
        <p:txBody>
          <a:bodyPr>
            <a:normAutofit/>
          </a:bodyPr>
          <a:lstStyle/>
          <a:p>
            <a:pPr>
              <a:spcBef>
                <a:spcPts val="600"/>
              </a:spcBef>
            </a:pPr>
            <a:r>
              <a:rPr lang="ja-JP" altLang="en-US" dirty="0"/>
              <a:t>画像領域分割とは</a:t>
            </a:r>
            <a:endParaRPr lang="en-US" altLang="ja-JP" dirty="0"/>
          </a:p>
          <a:p>
            <a:pPr>
              <a:spcBef>
                <a:spcPts val="600"/>
              </a:spcBef>
            </a:pPr>
            <a:r>
              <a:rPr lang="ja-JP" altLang="en-US" dirty="0"/>
              <a:t>閾値法</a:t>
            </a:r>
            <a:endParaRPr lang="en-US" altLang="ja-JP" dirty="0"/>
          </a:p>
          <a:p>
            <a:pPr>
              <a:spcBef>
                <a:spcPts val="600"/>
              </a:spcBef>
            </a:pPr>
            <a:r>
              <a:rPr lang="ja-JP" altLang="en-US" dirty="0"/>
              <a:t>領域成長法</a:t>
            </a:r>
            <a:endParaRPr lang="en-US" altLang="ja-JP" dirty="0"/>
          </a:p>
          <a:p>
            <a:pPr>
              <a:spcBef>
                <a:spcPts val="600"/>
              </a:spcBef>
            </a:pPr>
            <a:r>
              <a:rPr lang="ja-JP" altLang="en-US" dirty="0"/>
              <a:t>クラスタリング</a:t>
            </a:r>
            <a:endParaRPr lang="en-US" altLang="ja-JP" dirty="0"/>
          </a:p>
          <a:p>
            <a:pPr>
              <a:spcBef>
                <a:spcPts val="600"/>
              </a:spcBef>
            </a:pPr>
            <a:r>
              <a:rPr lang="ja-JP" altLang="en-US" dirty="0"/>
              <a:t>識別器 </a:t>
            </a:r>
            <a:r>
              <a:rPr lang="en-US" altLang="ja-JP" dirty="0" smtClean="0"/>
              <a:t>		(</a:t>
            </a:r>
            <a:r>
              <a:rPr lang="ja-JP" altLang="en-US" dirty="0"/>
              <a:t>後半</a:t>
            </a:r>
            <a:r>
              <a:rPr lang="en-US" altLang="ja-JP" dirty="0"/>
              <a:t>)</a:t>
            </a:r>
          </a:p>
          <a:p>
            <a:pPr>
              <a:spcBef>
                <a:spcPts val="600"/>
              </a:spcBef>
            </a:pPr>
            <a:r>
              <a:rPr lang="ja-JP" altLang="en-US" dirty="0"/>
              <a:t>グラフカット法</a:t>
            </a:r>
            <a:endParaRPr lang="en-US" altLang="ja-JP" dirty="0"/>
          </a:p>
          <a:p>
            <a:pPr>
              <a:spcBef>
                <a:spcPts val="600"/>
              </a:spcBef>
            </a:pPr>
            <a:r>
              <a:rPr lang="ja-JP" altLang="en-US" dirty="0"/>
              <a:t>動的輪郭</a:t>
            </a:r>
            <a:r>
              <a:rPr lang="ja-JP" altLang="en-US" dirty="0" smtClean="0"/>
              <a:t>モデル</a:t>
            </a:r>
            <a:endParaRPr lang="en-US" altLang="ja-JP" dirty="0"/>
          </a:p>
          <a:p>
            <a:pPr>
              <a:spcBef>
                <a:spcPts val="600"/>
              </a:spcBef>
            </a:pPr>
            <a:r>
              <a:rPr lang="ja-JP" altLang="en-US" dirty="0"/>
              <a:t>曲面再構成法 　</a:t>
            </a:r>
            <a:endParaRPr lang="en-US" altLang="ja-JP" dirty="0"/>
          </a:p>
          <a:p>
            <a:pPr>
              <a:spcBef>
                <a:spcPts val="600"/>
              </a:spcBef>
            </a:pPr>
            <a:r>
              <a:rPr lang="ja-JP" altLang="en-US" dirty="0"/>
              <a:t>深層学習 </a:t>
            </a:r>
            <a:r>
              <a:rPr lang="en-US" altLang="ja-JP" dirty="0"/>
              <a:t>		</a:t>
            </a:r>
            <a:r>
              <a:rPr lang="ja-JP" altLang="en-US" dirty="0"/>
              <a:t> </a:t>
            </a:r>
            <a:r>
              <a:rPr lang="en-US" altLang="ja-JP" dirty="0"/>
              <a:t>(</a:t>
            </a:r>
            <a:r>
              <a:rPr lang="ja-JP" altLang="en-US" dirty="0"/>
              <a:t>後半</a:t>
            </a:r>
            <a:r>
              <a:rPr lang="en-US" altLang="ja-JP" dirty="0"/>
              <a:t>)</a:t>
            </a:r>
          </a:p>
        </p:txBody>
      </p:sp>
      <p:sp>
        <p:nvSpPr>
          <p:cNvPr id="4" name="テキスト ボックス 3"/>
          <p:cNvSpPr txBox="1"/>
          <p:nvPr/>
        </p:nvSpPr>
        <p:spPr>
          <a:xfrm>
            <a:off x="8235031" y="4738549"/>
            <a:ext cx="3878048" cy="1754326"/>
          </a:xfrm>
          <a:prstGeom prst="rect">
            <a:avLst/>
          </a:prstGeom>
          <a:noFill/>
        </p:spPr>
        <p:txBody>
          <a:bodyPr wrap="none" rtlCol="0">
            <a:spAutoFit/>
          </a:bodyPr>
          <a:lstStyle/>
          <a:p>
            <a:pPr algn="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今回と次回は多様な領域分割法を</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広く浅く</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紹介します</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教科書</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章に対応しますが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井尻の専門分野なので参考書からは</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だいぶ外れた内容も紹介します</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3</a:t>
            </a:fld>
            <a:endParaRPr lang="ja-JP" altLang="en-US"/>
          </a:p>
        </p:txBody>
      </p:sp>
    </p:spTree>
    <p:extLst>
      <p:ext uri="{BB962C8B-B14F-4D97-AF65-F5344CB8AC3E}">
        <p14:creationId xmlns:p14="http://schemas.microsoft.com/office/powerpoint/2010/main" val="2238481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7343" y="283483"/>
            <a:ext cx="11473211" cy="733270"/>
          </a:xfrm>
        </p:spPr>
        <p:txBody>
          <a:bodyPr/>
          <a:lstStyle/>
          <a:p>
            <a:r>
              <a:rPr kumimoji="1" lang="en-US" altLang="ja-JP" i="1" dirty="0"/>
              <a:t>k</a:t>
            </a:r>
            <a:r>
              <a:rPr kumimoji="1" lang="en-US" altLang="ja-JP" dirty="0"/>
              <a:t>-means clustering (</a:t>
            </a:r>
            <a:r>
              <a:rPr kumimoji="1" lang="en-US" altLang="ja-JP" i="1" dirty="0"/>
              <a:t>k</a:t>
            </a:r>
            <a:r>
              <a:rPr kumimoji="1" lang="en-US" altLang="ja-JP" dirty="0"/>
              <a:t>-</a:t>
            </a:r>
            <a:r>
              <a:rPr kumimoji="1" lang="ja-JP" altLang="en-US" dirty="0"/>
              <a:t>平均法</a:t>
            </a:r>
            <a:r>
              <a:rPr kumimoji="1" lang="en-US" altLang="ja-JP" dirty="0"/>
              <a:t>)</a:t>
            </a:r>
            <a:endParaRPr kumimoji="1" lang="ja-JP" altLang="en-US" dirty="0"/>
          </a:p>
        </p:txBody>
      </p:sp>
      <p:pic>
        <p:nvPicPr>
          <p:cNvPr id="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414" y="7435103"/>
            <a:ext cx="2476500" cy="247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9739" y="7427718"/>
            <a:ext cx="2476500" cy="248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6" name="正方形/長方形 155"/>
          <p:cNvSpPr/>
          <p:nvPr/>
        </p:nvSpPr>
        <p:spPr>
          <a:xfrm>
            <a:off x="6897189" y="9898500"/>
            <a:ext cx="782587"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k=10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正方形/長方形 156"/>
          <p:cNvSpPr/>
          <p:nvPr/>
        </p:nvSpPr>
        <p:spPr>
          <a:xfrm>
            <a:off x="5427585" y="9898500"/>
            <a:ext cx="1127232"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RGB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空間</a:t>
            </a:r>
          </a:p>
        </p:txBody>
      </p:sp>
      <p:sp>
        <p:nvSpPr>
          <p:cNvPr id="158" name="正方形/長方形 157"/>
          <p:cNvSpPr/>
          <p:nvPr/>
        </p:nvSpPr>
        <p:spPr>
          <a:xfrm>
            <a:off x="7980983" y="9898500"/>
            <a:ext cx="1561581"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Bilateral</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空間</a:t>
            </a:r>
          </a:p>
        </p:txBody>
      </p:sp>
      <p:pic>
        <p:nvPicPr>
          <p:cNvPr id="159" name="Picture 4" descr="C:\Users\takashi\Desktop\講義用Soft\neko.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364" y="7454901"/>
            <a:ext cx="2462213" cy="2462213"/>
          </a:xfrm>
          <a:prstGeom prst="rect">
            <a:avLst/>
          </a:prstGeom>
          <a:noFill/>
          <a:extLst>
            <a:ext uri="{909E8E84-426E-40DD-AFC4-6F175D3DCCD1}">
              <a14:hiddenFill xmlns:a14="http://schemas.microsoft.com/office/drawing/2010/main">
                <a:solidFill>
                  <a:srgbClr val="FFFFFF"/>
                </a:solidFill>
              </a14:hiddenFill>
            </a:ext>
          </a:extLst>
        </p:spPr>
      </p:pic>
      <p:sp>
        <p:nvSpPr>
          <p:cNvPr id="160" name="正方形/長方形 159"/>
          <p:cNvSpPr/>
          <p:nvPr/>
        </p:nvSpPr>
        <p:spPr>
          <a:xfrm>
            <a:off x="2065472" y="9898500"/>
            <a:ext cx="1107996"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入力画像</a:t>
            </a:r>
          </a:p>
        </p:txBody>
      </p:sp>
      <p:sp>
        <p:nvSpPr>
          <p:cNvPr id="161" name="テキスト ボックス 160"/>
          <p:cNvSpPr txBox="1"/>
          <p:nvPr/>
        </p:nvSpPr>
        <p:spPr>
          <a:xfrm>
            <a:off x="6191250" y="2169355"/>
            <a:ext cx="6000750" cy="3477875"/>
          </a:xfrm>
          <a:prstGeom prst="rect">
            <a:avLst/>
          </a:prstGeom>
          <a:noFill/>
        </p:spPr>
        <p:txBody>
          <a:bodyPr wrap="square" rtlCol="0">
            <a:spAutoFit/>
          </a:bodyPr>
          <a:lstStyle/>
          <a:p>
            <a:pPr marL="342900" indent="-342900">
              <a:buFont typeface="Wingdings" panose="05000000000000000000" pitchFamily="2" charset="2"/>
              <a:buChar char="u"/>
            </a:pP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利点</a:t>
            </a:r>
            <a:endParaRPr lang="en-US" altLang="ja-JP" sz="3200" b="1"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アルゴリズムが単純で実装が楽</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サイズの小さなクラスタ分割が行える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Font typeface="Wingdings" panose="05000000000000000000" pitchFamily="2" charset="2"/>
              <a:buChar char="u"/>
            </a:pP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欠点</a:t>
            </a:r>
            <a:endParaRPr lang="en-US" altLang="ja-JP" sz="3200" b="1"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初期割り当てに結果が依存</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多様なクラスタ形状を扱えない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クラスタ数</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k</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が既知の必要あり</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082" y="1522730"/>
            <a:ext cx="4754118" cy="477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30</a:t>
            </a:fld>
            <a:endParaRPr lang="ja-JP" altLang="en-US"/>
          </a:p>
        </p:txBody>
      </p:sp>
    </p:spTree>
    <p:extLst>
      <p:ext uri="{BB962C8B-B14F-4D97-AF65-F5344CB8AC3E}">
        <p14:creationId xmlns:p14="http://schemas.microsoft.com/office/powerpoint/2010/main" val="2560078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Mean-Shift</a:t>
            </a:r>
            <a:r>
              <a:rPr lang="ja-JP" altLang="en-US" sz="3600" dirty="0"/>
              <a:t> </a:t>
            </a:r>
            <a:r>
              <a:rPr lang="en-US" altLang="ja-JP" sz="3600" dirty="0"/>
              <a:t>Clustering</a:t>
            </a:r>
            <a:r>
              <a:rPr lang="ja-JP" altLang="en-US" sz="3600" dirty="0"/>
              <a:t>（平均シフト法）</a:t>
            </a:r>
            <a:endParaRPr kumimoji="1" lang="ja-JP" altLang="en-US" sz="36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6588580" y="1255363"/>
                <a:ext cx="5505884" cy="2526076"/>
              </a:xfrm>
              <a:prstGeom prst="rect">
                <a:avLst/>
              </a:prstGeom>
              <a:solidFill>
                <a:srgbClr val="D9FFFF"/>
              </a:solidFill>
            </p:spPr>
            <p:txBody>
              <a:bodyPr wrap="square" rtlCol="0">
                <a:spAutoFit/>
              </a:bodyPr>
              <a:lstStyle/>
              <a:p>
                <a:pPr>
                  <a:spcBef>
                    <a:spcPts val="600"/>
                  </a:spcBef>
                </a:pPr>
                <a:r>
                  <a:rPr lang="en-US" altLang="ja-JP" sz="2800" b="1" u="sng" spc="-100" dirty="0">
                    <a:latin typeface="メイリオ" panose="020B0604030504040204" pitchFamily="50" charset="-128"/>
                    <a:ea typeface="メイリオ" panose="020B0604030504040204" pitchFamily="50" charset="-128"/>
                    <a:cs typeface="メイリオ" panose="020B0604030504040204" pitchFamily="50" charset="-128"/>
                  </a:rPr>
                  <a:t>Mean Shift Procedure (MSP)</a:t>
                </a: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点 </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b="1">
                            <a:solidFill>
                              <a:prstClr val="black"/>
                            </a:solidFill>
                            <a:latin typeface="Cambria Math"/>
                          </a:rPr>
                          <m:t>𝐲</m:t>
                        </m:r>
                      </m:e>
                      <m:sub>
                        <m:r>
                          <a:rPr lang="en-US" altLang="ja-JP" sz="2000">
                            <a:solidFill>
                              <a:prstClr val="black"/>
                            </a:solidFill>
                            <a:latin typeface="Cambria Math"/>
                          </a:rPr>
                          <m:t>0</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付近の点群密度の局所最大点を発見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点群 </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𝐩</m:t>
                        </m:r>
                      </m:e>
                      <m:sub>
                        <m:r>
                          <a:rPr lang="en-US" altLang="ja-JP" sz="2000" i="1">
                            <a:latin typeface="Cambria Math"/>
                          </a:rPr>
                          <m:t>𝑖</m:t>
                        </m:r>
                      </m:sub>
                    </m:sSub>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初期点</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b="1">
                            <a:solidFill>
                              <a:prstClr val="black"/>
                            </a:solidFill>
                            <a:latin typeface="Cambria Math"/>
                          </a:rPr>
                          <m:t>𝐲</m:t>
                        </m:r>
                      </m:e>
                      <m:sub>
                        <m:r>
                          <a:rPr lang="en-US" altLang="ja-JP" sz="2000">
                            <a:solidFill>
                              <a:prstClr val="black"/>
                            </a:solidFill>
                            <a:latin typeface="Cambria Math"/>
                          </a:rPr>
                          <m:t>0</m:t>
                        </m:r>
                      </m:sub>
                    </m:sSub>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バンド幅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h</a:t>
                </a:r>
              </a:p>
              <a:p>
                <a:pPr>
                  <a:spcBef>
                    <a:spcPts val="1200"/>
                  </a:spcBef>
                </a:pPr>
                <a:r>
                  <a:rPr lang="en-US" altLang="ja-JP"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    </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b="1" i="0">
                            <a:solidFill>
                              <a:prstClr val="black"/>
                            </a:solidFill>
                            <a:latin typeface="Cambria Math"/>
                          </a:rPr>
                          <m:t>𝐲</m:t>
                        </m:r>
                      </m:e>
                      <m:sub>
                        <m:r>
                          <a:rPr lang="en-US" altLang="ja-JP" sz="2000" i="1">
                            <a:solidFill>
                              <a:prstClr val="black"/>
                            </a:solidFill>
                            <a:latin typeface="Cambria Math"/>
                          </a:rPr>
                          <m:t>𝑘</m:t>
                        </m:r>
                        <m:r>
                          <a:rPr lang="en-US" altLang="ja-JP" sz="2000" i="1">
                            <a:solidFill>
                              <a:prstClr val="black"/>
                            </a:solidFill>
                            <a:latin typeface="Cambria Math"/>
                          </a:rPr>
                          <m:t>+1</m:t>
                        </m:r>
                      </m:sub>
                    </m:sSub>
                    <m:r>
                      <a:rPr lang="ja-JP" altLang="en-US" sz="2000" i="1">
                        <a:solidFill>
                          <a:prstClr val="black"/>
                        </a:solidFill>
                        <a:latin typeface="Cambria Math"/>
                      </a:rPr>
                      <m:t>←</m:t>
                    </m:r>
                    <m:r>
                      <a:rPr lang="en-US" altLang="ja-JP" sz="2000" i="1">
                        <a:solidFill>
                          <a:prstClr val="black"/>
                        </a:solidFill>
                        <a:latin typeface="Cambria Math"/>
                      </a:rPr>
                      <m:t> </m:t>
                    </m:r>
                    <m:f>
                      <m:fPr>
                        <m:ctrlPr>
                          <a:rPr lang="en-US" altLang="ja-JP" sz="2000" i="1">
                            <a:solidFill>
                              <a:prstClr val="black"/>
                            </a:solidFill>
                            <a:latin typeface="Cambria Math" panose="02040503050406030204" pitchFamily="18" charset="0"/>
                          </a:rPr>
                        </m:ctrlPr>
                      </m:fPr>
                      <m:num>
                        <m:nary>
                          <m:naryPr>
                            <m:chr m:val="∑"/>
                            <m:ctrlPr>
                              <a:rPr lang="en-US" altLang="ja-JP" sz="2000" i="1">
                                <a:solidFill>
                                  <a:prstClr val="black"/>
                                </a:solidFill>
                                <a:latin typeface="Cambria Math" panose="02040503050406030204" pitchFamily="18" charset="0"/>
                              </a:rPr>
                            </m:ctrlPr>
                          </m:naryPr>
                          <m:sub>
                            <m:r>
                              <m:rPr>
                                <m:brk m:alnAt="23"/>
                              </m:rPr>
                              <a:rPr lang="en-US" altLang="ja-JP" sz="2000" i="1">
                                <a:solidFill>
                                  <a:prstClr val="black"/>
                                </a:solidFill>
                                <a:latin typeface="Cambria Math"/>
                              </a:rPr>
                              <m:t>𝑖</m:t>
                            </m:r>
                            <m:r>
                              <a:rPr lang="en-US" altLang="ja-JP" sz="2000" i="1">
                                <a:solidFill>
                                  <a:prstClr val="black"/>
                                </a:solidFill>
                                <a:latin typeface="Cambria Math"/>
                              </a:rPr>
                              <m:t>=1</m:t>
                            </m:r>
                          </m:sub>
                          <m:sup>
                            <m:r>
                              <a:rPr lang="en-US" altLang="ja-JP" sz="2000" i="1">
                                <a:solidFill>
                                  <a:prstClr val="black"/>
                                </a:solidFill>
                                <a:latin typeface="Cambria Math"/>
                              </a:rPr>
                              <m:t>𝑁</m:t>
                            </m:r>
                          </m:sup>
                          <m:e>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a:rPr>
                                  <m:t>𝑔</m:t>
                                </m:r>
                              </m:e>
                              <m:sub>
                                <m:r>
                                  <a:rPr lang="en-US" altLang="ja-JP" sz="2000" i="1">
                                    <a:solidFill>
                                      <a:prstClr val="black"/>
                                    </a:solidFill>
                                    <a:latin typeface="Cambria Math"/>
                                  </a:rPr>
                                  <m:t>𝑖</m:t>
                                </m:r>
                              </m:sub>
                            </m:sSub>
                            <m:sSub>
                              <m:sSubPr>
                                <m:ctrlPr>
                                  <a:rPr lang="en-US" altLang="ja-JP" sz="2000" i="1">
                                    <a:solidFill>
                                      <a:prstClr val="black"/>
                                    </a:solidFill>
                                    <a:latin typeface="Cambria Math" panose="02040503050406030204" pitchFamily="18" charset="0"/>
                                  </a:rPr>
                                </m:ctrlPr>
                              </m:sSubPr>
                              <m:e>
                                <m:r>
                                  <a:rPr lang="en-US" altLang="ja-JP" sz="2000" b="1">
                                    <a:solidFill>
                                      <a:prstClr val="black"/>
                                    </a:solidFill>
                                    <a:latin typeface="Cambria Math"/>
                                  </a:rPr>
                                  <m:t>𝐩</m:t>
                                </m:r>
                              </m:e>
                              <m:sub>
                                <m:r>
                                  <a:rPr lang="en-US" altLang="ja-JP" sz="2000" i="1">
                                    <a:solidFill>
                                      <a:prstClr val="black"/>
                                    </a:solidFill>
                                    <a:latin typeface="Cambria Math"/>
                                  </a:rPr>
                                  <m:t>𝑖</m:t>
                                </m:r>
                              </m:sub>
                            </m:sSub>
                          </m:e>
                        </m:nary>
                      </m:num>
                      <m:den>
                        <m:nary>
                          <m:naryPr>
                            <m:chr m:val="∑"/>
                            <m:ctrlPr>
                              <a:rPr lang="en-US" altLang="ja-JP" sz="2000" i="1">
                                <a:solidFill>
                                  <a:prstClr val="black"/>
                                </a:solidFill>
                                <a:latin typeface="Cambria Math" panose="02040503050406030204" pitchFamily="18" charset="0"/>
                              </a:rPr>
                            </m:ctrlPr>
                          </m:naryPr>
                          <m:sub>
                            <m:r>
                              <m:rPr>
                                <m:brk m:alnAt="23"/>
                              </m:rPr>
                              <a:rPr lang="en-US" altLang="ja-JP" sz="2000" i="1">
                                <a:solidFill>
                                  <a:prstClr val="black"/>
                                </a:solidFill>
                                <a:latin typeface="Cambria Math"/>
                              </a:rPr>
                              <m:t>𝑖</m:t>
                            </m:r>
                            <m:r>
                              <a:rPr lang="en-US" altLang="ja-JP" sz="2000" i="1">
                                <a:solidFill>
                                  <a:prstClr val="black"/>
                                </a:solidFill>
                                <a:latin typeface="Cambria Math"/>
                              </a:rPr>
                              <m:t>=1</m:t>
                            </m:r>
                          </m:sub>
                          <m:sup>
                            <m:r>
                              <a:rPr lang="en-US" altLang="ja-JP" sz="2000" i="1">
                                <a:solidFill>
                                  <a:prstClr val="black"/>
                                </a:solidFill>
                                <a:latin typeface="Cambria Math"/>
                              </a:rPr>
                              <m:t>𝑁</m:t>
                            </m:r>
                          </m:sup>
                          <m:e>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a:rPr>
                                  <m:t>𝑔</m:t>
                                </m:r>
                              </m:e>
                              <m:sub>
                                <m:r>
                                  <a:rPr lang="en-US" altLang="ja-JP" sz="2000" i="1">
                                    <a:solidFill>
                                      <a:prstClr val="black"/>
                                    </a:solidFill>
                                    <a:latin typeface="Cambria Math"/>
                                  </a:rPr>
                                  <m:t>𝑖</m:t>
                                </m:r>
                              </m:sub>
                            </m:sSub>
                          </m:e>
                        </m:nary>
                      </m:den>
                    </m:f>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a:rPr>
                          <m:t>𝑔</m:t>
                        </m:r>
                      </m:e>
                      <m:sub>
                        <m:r>
                          <a:rPr lang="en-US" altLang="ja-JP" i="1">
                            <a:solidFill>
                              <a:prstClr val="black"/>
                            </a:solidFill>
                            <a:latin typeface="Cambria Math"/>
                          </a:rPr>
                          <m:t>𝑖</m:t>
                        </m:r>
                      </m:sub>
                    </m:sSub>
                    <m:r>
                      <a:rPr lang="en-US" altLang="ja-JP" i="1">
                        <a:solidFill>
                          <a:prstClr val="black"/>
                        </a:solidFill>
                        <a:latin typeface="Cambria Math"/>
                      </a:rPr>
                      <m:t>=</m:t>
                    </m:r>
                    <m:d>
                      <m:dPr>
                        <m:begChr m:val="{"/>
                        <m:endChr m:val=""/>
                        <m:ctrlPr>
                          <a:rPr lang="en-US" altLang="ja-JP" i="1">
                            <a:solidFill>
                              <a:prstClr val="black"/>
                            </a:solidFill>
                            <a:latin typeface="Cambria Math" panose="02040503050406030204" pitchFamily="18" charset="0"/>
                          </a:rPr>
                        </m:ctrlPr>
                      </m:dPr>
                      <m:e>
                        <m:m>
                          <m:mPr>
                            <m:mcs>
                              <m:mc>
                                <m:mcPr>
                                  <m:count m:val="1"/>
                                  <m:mcJc m:val="center"/>
                                </m:mcPr>
                              </m:mc>
                            </m:mcs>
                            <m:ctrlPr>
                              <a:rPr lang="en-US" altLang="ja-JP" i="1">
                                <a:solidFill>
                                  <a:prstClr val="black"/>
                                </a:solidFill>
                                <a:latin typeface="Cambria Math" panose="02040503050406030204" pitchFamily="18" charset="0"/>
                              </a:rPr>
                            </m:ctrlPr>
                          </m:mPr>
                          <m:mr>
                            <m:e>
                              <m:r>
                                <m:rPr>
                                  <m:brk m:alnAt="7"/>
                                </m:rPr>
                                <a:rPr lang="en-US" altLang="ja-JP" i="1">
                                  <a:solidFill>
                                    <a:prstClr val="black"/>
                                  </a:solidFill>
                                  <a:latin typeface="Cambria Math"/>
                                </a:rPr>
                                <m:t>1</m:t>
                              </m:r>
                              <m:r>
                                <a:rPr lang="en-US" altLang="ja-JP" i="1">
                                  <a:solidFill>
                                    <a:prstClr val="black"/>
                                  </a:solidFill>
                                  <a:latin typeface="Cambria Math"/>
                                </a:rPr>
                                <m:t>   ||</m:t>
                              </m:r>
                              <m:sSub>
                                <m:sSubPr>
                                  <m:ctrlPr>
                                    <a:rPr lang="en-US" altLang="ja-JP" i="1">
                                      <a:solidFill>
                                        <a:prstClr val="black"/>
                                      </a:solidFill>
                                      <a:latin typeface="Cambria Math" panose="02040503050406030204" pitchFamily="18" charset="0"/>
                                    </a:rPr>
                                  </m:ctrlPr>
                                </m:sSubPr>
                                <m:e>
                                  <m:r>
                                    <a:rPr lang="en-US" altLang="ja-JP" b="1">
                                      <a:solidFill>
                                        <a:prstClr val="black"/>
                                      </a:solidFill>
                                      <a:latin typeface="Cambria Math"/>
                                    </a:rPr>
                                    <m:t>𝐩</m:t>
                                  </m:r>
                                </m:e>
                                <m:sub>
                                  <m:r>
                                    <a:rPr lang="en-US" altLang="ja-JP" i="1">
                                      <a:solidFill>
                                        <a:prstClr val="black"/>
                                      </a:solidFill>
                                      <a:latin typeface="Cambria Math"/>
                                    </a:rPr>
                                    <m:t>𝑖</m:t>
                                  </m:r>
                                </m:sub>
                              </m:sSub>
                              <m:r>
                                <a:rPr lang="en-US" altLang="ja-JP" i="1">
                                  <a:solidFill>
                                    <a:prstClr val="black"/>
                                  </a:solidFill>
                                  <a:latin typeface="Cambria Math"/>
                                </a:rPr>
                                <m:t>−</m:t>
                              </m:r>
                              <m:sSub>
                                <m:sSubPr>
                                  <m:ctrlPr>
                                    <a:rPr lang="en-US" altLang="ja-JP" i="1">
                                      <a:solidFill>
                                        <a:prstClr val="black"/>
                                      </a:solidFill>
                                      <a:latin typeface="Cambria Math" panose="02040503050406030204" pitchFamily="18" charset="0"/>
                                    </a:rPr>
                                  </m:ctrlPr>
                                </m:sSubPr>
                                <m:e>
                                  <m:r>
                                    <a:rPr lang="en-US" altLang="ja-JP" b="1">
                                      <a:solidFill>
                                        <a:prstClr val="black"/>
                                      </a:solidFill>
                                      <a:latin typeface="Cambria Math"/>
                                    </a:rPr>
                                    <m:t>𝐲</m:t>
                                  </m:r>
                                </m:e>
                                <m:sub>
                                  <m:r>
                                    <a:rPr lang="en-US" altLang="ja-JP" i="1">
                                      <a:solidFill>
                                        <a:prstClr val="black"/>
                                      </a:solidFill>
                                      <a:latin typeface="Cambria Math"/>
                                    </a:rPr>
                                    <m:t>𝑘</m:t>
                                  </m:r>
                                </m:sub>
                              </m:sSub>
                              <m:r>
                                <m:rPr>
                                  <m:brk m:alnAt="7"/>
                                </m:rPr>
                                <a:rPr lang="en-US" altLang="ja-JP" i="1">
                                  <a:solidFill>
                                    <a:prstClr val="black"/>
                                  </a:solidFill>
                                  <a:latin typeface="Cambria Math"/>
                                </a:rPr>
                                <m:t>|</m:t>
                              </m:r>
                              <m:r>
                                <a:rPr lang="en-US" altLang="ja-JP" i="1">
                                  <a:solidFill>
                                    <a:prstClr val="black"/>
                                  </a:solidFill>
                                  <a:latin typeface="Cambria Math"/>
                                </a:rPr>
                                <m:t>|</m:t>
                              </m:r>
                              <m:r>
                                <a:rPr lang="en-US" altLang="ja-JP" i="1">
                                  <a:solidFill>
                                    <a:prstClr val="black"/>
                                  </a:solidFill>
                                  <a:latin typeface="Cambria Math"/>
                                  <a:ea typeface="Cambria Math"/>
                                </a:rPr>
                                <m:t>≤</m:t>
                              </m:r>
                              <m:r>
                                <a:rPr lang="en-US" altLang="ja-JP" i="1">
                                  <a:solidFill>
                                    <a:prstClr val="black"/>
                                  </a:solidFill>
                                  <a:latin typeface="Cambria Math"/>
                                  <a:ea typeface="Cambria Math"/>
                                </a:rPr>
                                <m:t>h</m:t>
                              </m:r>
                            </m:e>
                          </m:mr>
                          <m:mr>
                            <m:e>
                              <m:r>
                                <a:rPr lang="en-US" altLang="ja-JP" i="1">
                                  <a:solidFill>
                                    <a:prstClr val="black"/>
                                  </a:solidFill>
                                  <a:latin typeface="Cambria Math"/>
                                </a:rPr>
                                <m:t>0   ||</m:t>
                              </m:r>
                              <m:sSub>
                                <m:sSubPr>
                                  <m:ctrlPr>
                                    <a:rPr lang="en-US" altLang="ja-JP" i="1">
                                      <a:solidFill>
                                        <a:prstClr val="black"/>
                                      </a:solidFill>
                                      <a:latin typeface="Cambria Math" panose="02040503050406030204" pitchFamily="18" charset="0"/>
                                    </a:rPr>
                                  </m:ctrlPr>
                                </m:sSubPr>
                                <m:e>
                                  <m:r>
                                    <a:rPr lang="en-US" altLang="ja-JP" b="1">
                                      <a:solidFill>
                                        <a:prstClr val="black"/>
                                      </a:solidFill>
                                      <a:latin typeface="Cambria Math"/>
                                    </a:rPr>
                                    <m:t>𝐩</m:t>
                                  </m:r>
                                </m:e>
                                <m:sub>
                                  <m:r>
                                    <a:rPr lang="en-US" altLang="ja-JP" i="1">
                                      <a:solidFill>
                                        <a:prstClr val="black"/>
                                      </a:solidFill>
                                      <a:latin typeface="Cambria Math"/>
                                    </a:rPr>
                                    <m:t>𝑖</m:t>
                                  </m:r>
                                </m:sub>
                              </m:sSub>
                              <m:r>
                                <a:rPr lang="en-US" altLang="ja-JP" i="1">
                                  <a:solidFill>
                                    <a:prstClr val="black"/>
                                  </a:solidFill>
                                  <a:latin typeface="Cambria Math"/>
                                </a:rPr>
                                <m:t>−</m:t>
                              </m:r>
                              <m:sSub>
                                <m:sSubPr>
                                  <m:ctrlPr>
                                    <a:rPr lang="en-US" altLang="ja-JP" i="1">
                                      <a:solidFill>
                                        <a:prstClr val="black"/>
                                      </a:solidFill>
                                      <a:latin typeface="Cambria Math" panose="02040503050406030204" pitchFamily="18" charset="0"/>
                                    </a:rPr>
                                  </m:ctrlPr>
                                </m:sSubPr>
                                <m:e>
                                  <m:r>
                                    <a:rPr lang="en-US" altLang="ja-JP" b="1">
                                      <a:solidFill>
                                        <a:prstClr val="black"/>
                                      </a:solidFill>
                                      <a:latin typeface="Cambria Math"/>
                                    </a:rPr>
                                    <m:t>𝐲</m:t>
                                  </m:r>
                                </m:e>
                                <m:sub>
                                  <m:r>
                                    <a:rPr lang="en-US" altLang="ja-JP" i="1">
                                      <a:solidFill>
                                        <a:prstClr val="black"/>
                                      </a:solidFill>
                                      <a:latin typeface="Cambria Math"/>
                                    </a:rPr>
                                    <m:t>𝑘</m:t>
                                  </m:r>
                                </m:sub>
                              </m:sSub>
                              <m:r>
                                <m:rPr>
                                  <m:brk m:alnAt="7"/>
                                </m:rPr>
                                <a:rPr lang="en-US" altLang="ja-JP" i="1">
                                  <a:solidFill>
                                    <a:prstClr val="black"/>
                                  </a:solidFill>
                                  <a:latin typeface="Cambria Math"/>
                                </a:rPr>
                                <m:t>|</m:t>
                              </m:r>
                              <m:r>
                                <a:rPr lang="en-US" altLang="ja-JP" i="1">
                                  <a:solidFill>
                                    <a:prstClr val="black"/>
                                  </a:solidFill>
                                  <a:latin typeface="Cambria Math"/>
                                </a:rPr>
                                <m:t>|</m:t>
                              </m:r>
                              <m:r>
                                <a:rPr lang="en-US" altLang="ja-JP" i="1">
                                  <a:solidFill>
                                    <a:prstClr val="black"/>
                                  </a:solidFill>
                                  <a:latin typeface="Cambria Math"/>
                                  <a:ea typeface="Cambria Math"/>
                                </a:rPr>
                                <m:t>&gt;</m:t>
                              </m:r>
                              <m:r>
                                <a:rPr lang="en-US" altLang="ja-JP" i="1">
                                  <a:solidFill>
                                    <a:prstClr val="black"/>
                                  </a:solidFill>
                                  <a:latin typeface="Cambria Math"/>
                                  <a:ea typeface="Cambria Math"/>
                                </a:rPr>
                                <m:t>h</m:t>
                              </m:r>
                            </m:e>
                          </m:mr>
                        </m:m>
                      </m:e>
                    </m:d>
                  </m:oMath>
                </a14:m>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en-US" altLang="ja-JP"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   </a:t>
                </a:r>
                <a14:m>
                  <m:oMath xmlns:m="http://schemas.openxmlformats.org/officeDocument/2006/math">
                    <m:r>
                      <a:rPr lang="en-US" altLang="ja-JP" sz="2000">
                        <a:solidFill>
                          <a:prstClr val="black"/>
                        </a:solidFill>
                        <a:latin typeface="Cambria Math"/>
                      </a:rPr>
                      <m:t>||</m:t>
                    </m:r>
                    <m:sSub>
                      <m:sSubPr>
                        <m:ctrlPr>
                          <a:rPr lang="en-US" altLang="ja-JP" sz="2000" i="1">
                            <a:solidFill>
                              <a:prstClr val="black"/>
                            </a:solidFill>
                            <a:latin typeface="Cambria Math" panose="02040503050406030204" pitchFamily="18" charset="0"/>
                          </a:rPr>
                        </m:ctrlPr>
                      </m:sSubPr>
                      <m:e>
                        <m:r>
                          <a:rPr lang="en-US" altLang="ja-JP" sz="2000" b="1">
                            <a:solidFill>
                              <a:prstClr val="black"/>
                            </a:solidFill>
                            <a:latin typeface="Cambria Math"/>
                          </a:rPr>
                          <m:t>𝐲</m:t>
                        </m:r>
                      </m:e>
                      <m:sub>
                        <m:r>
                          <a:rPr lang="en-US" altLang="ja-JP" sz="2000" i="1">
                            <a:solidFill>
                              <a:prstClr val="black"/>
                            </a:solidFill>
                            <a:latin typeface="Cambria Math"/>
                          </a:rPr>
                          <m:t>𝑘</m:t>
                        </m:r>
                        <m:r>
                          <a:rPr lang="en-US" altLang="ja-JP" sz="2000" i="1">
                            <a:solidFill>
                              <a:prstClr val="black"/>
                            </a:solidFill>
                            <a:latin typeface="Cambria Math"/>
                          </a:rPr>
                          <m:t>+1</m:t>
                        </m:r>
                      </m:sub>
                    </m:sSub>
                    <m:r>
                      <a:rPr lang="en-US" altLang="ja-JP" sz="2000" i="1">
                        <a:solidFill>
                          <a:prstClr val="black"/>
                        </a:solidFill>
                        <a:latin typeface="Cambria Math"/>
                      </a:rPr>
                      <m:t>−</m:t>
                    </m:r>
                    <m:sSub>
                      <m:sSubPr>
                        <m:ctrlPr>
                          <a:rPr lang="en-US" altLang="ja-JP" sz="2000" i="1">
                            <a:solidFill>
                              <a:prstClr val="black"/>
                            </a:solidFill>
                            <a:latin typeface="Cambria Math" panose="02040503050406030204" pitchFamily="18" charset="0"/>
                          </a:rPr>
                        </m:ctrlPr>
                      </m:sSubPr>
                      <m:e>
                        <m:r>
                          <a:rPr lang="en-US" altLang="ja-JP" sz="2000" b="1">
                            <a:solidFill>
                              <a:prstClr val="black"/>
                            </a:solidFill>
                            <a:latin typeface="Cambria Math"/>
                          </a:rPr>
                          <m:t>𝐲</m:t>
                        </m:r>
                      </m:e>
                      <m:sub>
                        <m:r>
                          <a:rPr lang="en-US" altLang="ja-JP" sz="2000" i="1">
                            <a:solidFill>
                              <a:prstClr val="black"/>
                            </a:solidFill>
                            <a:latin typeface="Cambria Math"/>
                          </a:rPr>
                          <m:t>𝑘</m:t>
                        </m:r>
                      </m:sub>
                    </m:sSub>
                    <m:r>
                      <a:rPr lang="en-US" altLang="ja-JP" sz="2000">
                        <a:solidFill>
                          <a:prstClr val="black"/>
                        </a:solidFill>
                        <a:latin typeface="Cambria Math"/>
                      </a:rPr>
                      <m:t>||</m:t>
                    </m:r>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&lt;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閾値 まで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を繰り返す</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588580" y="1255363"/>
                <a:ext cx="5505884" cy="2526076"/>
              </a:xfrm>
              <a:prstGeom prst="rect">
                <a:avLst/>
              </a:prstGeom>
              <a:blipFill rotWithShape="0">
                <a:blip r:embed="rId2"/>
                <a:stretch>
                  <a:fillRect l="-2326" t="-2657" b="-362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9" name="正方形/長方形 178"/>
              <p:cNvSpPr/>
              <p:nvPr/>
            </p:nvSpPr>
            <p:spPr>
              <a:xfrm>
                <a:off x="803934" y="1684864"/>
                <a:ext cx="2519536"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点群 </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𝐩</m:t>
                        </m:r>
                      </m:e>
                      <m:sub>
                        <m:r>
                          <a:rPr lang="en-US" altLang="ja-JP" sz="2000" i="1">
                            <a:latin typeface="Cambria Math"/>
                          </a:rPr>
                          <m:t>𝑖</m:t>
                        </m:r>
                      </m:sub>
                    </m:sSub>
                    <m:r>
                      <a:rPr lang="en-US" altLang="ja-JP" sz="2000" i="1">
                        <a:latin typeface="Cambria Math"/>
                      </a:rPr>
                      <m:t>  </m:t>
                    </m:r>
                    <m:r>
                      <a:rPr lang="en-US" altLang="ja-JP" sz="2000" i="1">
                        <a:latin typeface="Cambria Math"/>
                      </a:rPr>
                      <m:t>𝑖</m:t>
                    </m:r>
                    <m:r>
                      <a:rPr lang="en-US" altLang="ja-JP" sz="2000" i="1">
                        <a:latin typeface="Cambria Math"/>
                      </a:rPr>
                      <m:t>=1,2,…,</m:t>
                    </m:r>
                    <m:r>
                      <a:rPr lang="en-US" altLang="ja-JP" sz="2000" i="1">
                        <a:latin typeface="Cambria Math"/>
                      </a:rPr>
                      <m:t>𝑁</m:t>
                    </m:r>
                  </m:oMath>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79" name="正方形/長方形 178"/>
              <p:cNvSpPr>
                <a:spLocks noRot="1" noChangeAspect="1" noMove="1" noResize="1" noEditPoints="1" noAdjustHandles="1" noChangeArrowheads="1" noChangeShapeType="1" noTextEdit="1"/>
              </p:cNvSpPr>
              <p:nvPr/>
            </p:nvSpPr>
            <p:spPr>
              <a:xfrm>
                <a:off x="803934" y="1684864"/>
                <a:ext cx="2519536" cy="400110"/>
              </a:xfrm>
              <a:prstGeom prst="rect">
                <a:avLst/>
              </a:prstGeom>
              <a:blipFill rotWithShape="0">
                <a:blip r:embed="rId3"/>
                <a:stretch>
                  <a:fillRect l="-2663" t="-7576" b="-25758"/>
                </a:stretch>
              </a:blipFill>
            </p:spPr>
            <p:txBody>
              <a:bodyPr/>
              <a:lstStyle/>
              <a:p>
                <a:r>
                  <a:rPr lang="ja-JP" altLang="en-US">
                    <a:noFill/>
                  </a:rPr>
                  <a:t> </a:t>
                </a:r>
              </a:p>
            </p:txBody>
          </p:sp>
        </mc:Fallback>
      </mc:AlternateContent>
      <p:grpSp>
        <p:nvGrpSpPr>
          <p:cNvPr id="95" name="グループ化 94"/>
          <p:cNvGrpSpPr/>
          <p:nvPr/>
        </p:nvGrpSpPr>
        <p:grpSpPr>
          <a:xfrm>
            <a:off x="535686" y="2593190"/>
            <a:ext cx="5113704" cy="3185817"/>
            <a:chOff x="5532120" y="1303018"/>
            <a:chExt cx="3484880" cy="2171066"/>
          </a:xfrm>
        </p:grpSpPr>
        <p:grpSp>
          <p:nvGrpSpPr>
            <p:cNvPr id="96" name="グループ化 95"/>
            <p:cNvGrpSpPr/>
            <p:nvPr/>
          </p:nvGrpSpPr>
          <p:grpSpPr>
            <a:xfrm>
              <a:off x="5532120" y="1303018"/>
              <a:ext cx="3484880" cy="2171066"/>
              <a:chOff x="668655" y="4951052"/>
              <a:chExt cx="2354580" cy="1466894"/>
            </a:xfrm>
          </p:grpSpPr>
          <p:cxnSp>
            <p:nvCxnSpPr>
              <p:cNvPr id="171" name="直線矢印コネクタ 170"/>
              <p:cNvCxnSpPr/>
              <p:nvPr/>
            </p:nvCxnSpPr>
            <p:spPr>
              <a:xfrm>
                <a:off x="674370" y="6412230"/>
                <a:ext cx="234886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p:nvPr/>
            </p:nvCxnSpPr>
            <p:spPr>
              <a:xfrm flipV="1">
                <a:off x="668655" y="4951052"/>
                <a:ext cx="0" cy="1466894"/>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97" name="円/楕円 96"/>
            <p:cNvSpPr/>
            <p:nvPr/>
          </p:nvSpPr>
          <p:spPr>
            <a:xfrm>
              <a:off x="5795010" y="202247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円/楕円 97"/>
            <p:cNvSpPr/>
            <p:nvPr/>
          </p:nvSpPr>
          <p:spPr>
            <a:xfrm>
              <a:off x="5716428" y="2260599"/>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円/楕円 98"/>
            <p:cNvSpPr/>
            <p:nvPr/>
          </p:nvSpPr>
          <p:spPr>
            <a:xfrm>
              <a:off x="5836444" y="167576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円/楕円 99"/>
            <p:cNvSpPr/>
            <p:nvPr/>
          </p:nvSpPr>
          <p:spPr>
            <a:xfrm>
              <a:off x="6112668" y="185435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円/楕円 100"/>
            <p:cNvSpPr/>
            <p:nvPr/>
          </p:nvSpPr>
          <p:spPr>
            <a:xfrm>
              <a:off x="5961698" y="193151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円/楕円 101"/>
            <p:cNvSpPr/>
            <p:nvPr/>
          </p:nvSpPr>
          <p:spPr>
            <a:xfrm>
              <a:off x="8642986" y="280828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円/楕円 102"/>
            <p:cNvSpPr/>
            <p:nvPr/>
          </p:nvSpPr>
          <p:spPr>
            <a:xfrm>
              <a:off x="8519161" y="298926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円/楕円 103"/>
            <p:cNvSpPr/>
            <p:nvPr/>
          </p:nvSpPr>
          <p:spPr>
            <a:xfrm>
              <a:off x="8707280" y="251777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円/楕円 104"/>
            <p:cNvSpPr/>
            <p:nvPr/>
          </p:nvSpPr>
          <p:spPr>
            <a:xfrm>
              <a:off x="8069104" y="225583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円/楕円 105"/>
            <p:cNvSpPr/>
            <p:nvPr/>
          </p:nvSpPr>
          <p:spPr>
            <a:xfrm>
              <a:off x="8381049" y="237490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円/楕円 106"/>
            <p:cNvSpPr/>
            <p:nvPr/>
          </p:nvSpPr>
          <p:spPr>
            <a:xfrm>
              <a:off x="8221505" y="287496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円/楕円 107"/>
            <p:cNvSpPr/>
            <p:nvPr/>
          </p:nvSpPr>
          <p:spPr>
            <a:xfrm>
              <a:off x="6130766" y="1958181"/>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円/楕円 108"/>
            <p:cNvSpPr/>
            <p:nvPr/>
          </p:nvSpPr>
          <p:spPr>
            <a:xfrm>
              <a:off x="7228524" y="240061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円/楕円 109"/>
            <p:cNvSpPr/>
            <p:nvPr/>
          </p:nvSpPr>
          <p:spPr>
            <a:xfrm>
              <a:off x="8221503" y="249158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円/楕円 110"/>
            <p:cNvSpPr/>
            <p:nvPr/>
          </p:nvSpPr>
          <p:spPr>
            <a:xfrm>
              <a:off x="8081011" y="3213099"/>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円/楕円 111"/>
            <p:cNvSpPr/>
            <p:nvPr/>
          </p:nvSpPr>
          <p:spPr>
            <a:xfrm>
              <a:off x="6476048" y="224107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円/楕円 112"/>
            <p:cNvSpPr/>
            <p:nvPr/>
          </p:nvSpPr>
          <p:spPr>
            <a:xfrm>
              <a:off x="6554629" y="253158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円/楕円 113"/>
            <p:cNvSpPr/>
            <p:nvPr/>
          </p:nvSpPr>
          <p:spPr>
            <a:xfrm>
              <a:off x="8637271" y="226536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円/楕円 114"/>
            <p:cNvSpPr/>
            <p:nvPr/>
          </p:nvSpPr>
          <p:spPr>
            <a:xfrm>
              <a:off x="8318660" y="216344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円/楕円 115"/>
            <p:cNvSpPr/>
            <p:nvPr/>
          </p:nvSpPr>
          <p:spPr>
            <a:xfrm>
              <a:off x="7892416" y="233251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円/楕円 116"/>
            <p:cNvSpPr/>
            <p:nvPr/>
          </p:nvSpPr>
          <p:spPr>
            <a:xfrm>
              <a:off x="8287704" y="231108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円/楕円 117"/>
            <p:cNvSpPr/>
            <p:nvPr/>
          </p:nvSpPr>
          <p:spPr>
            <a:xfrm>
              <a:off x="8417227" y="2099151"/>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円/楕円 118"/>
            <p:cNvSpPr/>
            <p:nvPr/>
          </p:nvSpPr>
          <p:spPr>
            <a:xfrm>
              <a:off x="8090058" y="213725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円/楕円 119"/>
            <p:cNvSpPr/>
            <p:nvPr/>
          </p:nvSpPr>
          <p:spPr>
            <a:xfrm>
              <a:off x="7818121" y="267017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円/楕円 120"/>
            <p:cNvSpPr/>
            <p:nvPr/>
          </p:nvSpPr>
          <p:spPr>
            <a:xfrm>
              <a:off x="7217094" y="283495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円/楕円 121"/>
            <p:cNvSpPr/>
            <p:nvPr/>
          </p:nvSpPr>
          <p:spPr>
            <a:xfrm>
              <a:off x="6343650" y="152527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円/楕円 122"/>
            <p:cNvSpPr/>
            <p:nvPr/>
          </p:nvSpPr>
          <p:spPr>
            <a:xfrm>
              <a:off x="6265068" y="176339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円/楕円 123"/>
            <p:cNvSpPr/>
            <p:nvPr/>
          </p:nvSpPr>
          <p:spPr>
            <a:xfrm>
              <a:off x="6607969" y="154432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円/楕円 124"/>
            <p:cNvSpPr/>
            <p:nvPr/>
          </p:nvSpPr>
          <p:spPr>
            <a:xfrm>
              <a:off x="6884193" y="172291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円/楕円 125"/>
            <p:cNvSpPr/>
            <p:nvPr/>
          </p:nvSpPr>
          <p:spPr>
            <a:xfrm>
              <a:off x="6125528" y="167862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円/楕円 126"/>
            <p:cNvSpPr/>
            <p:nvPr/>
          </p:nvSpPr>
          <p:spPr>
            <a:xfrm>
              <a:off x="6524625" y="173958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円/楕円 127"/>
            <p:cNvSpPr/>
            <p:nvPr/>
          </p:nvSpPr>
          <p:spPr>
            <a:xfrm>
              <a:off x="6624638" y="213248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円/楕円 128"/>
            <p:cNvSpPr/>
            <p:nvPr/>
          </p:nvSpPr>
          <p:spPr>
            <a:xfrm>
              <a:off x="6703219" y="242300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円/楕円 129"/>
            <p:cNvSpPr/>
            <p:nvPr/>
          </p:nvSpPr>
          <p:spPr>
            <a:xfrm>
              <a:off x="7897179" y="252634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円/楕円 130"/>
            <p:cNvSpPr/>
            <p:nvPr/>
          </p:nvSpPr>
          <p:spPr>
            <a:xfrm>
              <a:off x="5936933" y="259349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円/楕円 131"/>
            <p:cNvSpPr/>
            <p:nvPr/>
          </p:nvSpPr>
          <p:spPr>
            <a:xfrm>
              <a:off x="6159818" y="238204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円/楕円 132"/>
            <p:cNvSpPr/>
            <p:nvPr/>
          </p:nvSpPr>
          <p:spPr>
            <a:xfrm>
              <a:off x="6131243" y="273065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円/楕円 133"/>
            <p:cNvSpPr/>
            <p:nvPr/>
          </p:nvSpPr>
          <p:spPr>
            <a:xfrm>
              <a:off x="6279833" y="262207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円/楕円 134"/>
            <p:cNvSpPr/>
            <p:nvPr/>
          </p:nvSpPr>
          <p:spPr>
            <a:xfrm>
              <a:off x="7910021" y="290972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円/楕円 135"/>
            <p:cNvSpPr/>
            <p:nvPr/>
          </p:nvSpPr>
          <p:spPr>
            <a:xfrm>
              <a:off x="7952900" y="309784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円/楕円 136"/>
            <p:cNvSpPr/>
            <p:nvPr/>
          </p:nvSpPr>
          <p:spPr>
            <a:xfrm>
              <a:off x="7631908" y="311499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円/楕円 137"/>
            <p:cNvSpPr/>
            <p:nvPr/>
          </p:nvSpPr>
          <p:spPr>
            <a:xfrm>
              <a:off x="7549516" y="2893059"/>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円/楕円 138"/>
            <p:cNvSpPr/>
            <p:nvPr/>
          </p:nvSpPr>
          <p:spPr>
            <a:xfrm>
              <a:off x="7483794" y="179720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円/楕円 139"/>
            <p:cNvSpPr/>
            <p:nvPr/>
          </p:nvSpPr>
          <p:spPr>
            <a:xfrm>
              <a:off x="8166260" y="230536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円/楕円 140"/>
            <p:cNvSpPr/>
            <p:nvPr/>
          </p:nvSpPr>
          <p:spPr>
            <a:xfrm>
              <a:off x="7527609" y="258540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円/楕円 141"/>
            <p:cNvSpPr/>
            <p:nvPr/>
          </p:nvSpPr>
          <p:spPr>
            <a:xfrm>
              <a:off x="6291264" y="197199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円/楕円 142"/>
            <p:cNvSpPr/>
            <p:nvPr/>
          </p:nvSpPr>
          <p:spPr>
            <a:xfrm>
              <a:off x="6279834" y="240633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円/楕円 143"/>
            <p:cNvSpPr/>
            <p:nvPr/>
          </p:nvSpPr>
          <p:spPr>
            <a:xfrm>
              <a:off x="8712995" y="209486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円/楕円 144"/>
            <p:cNvSpPr/>
            <p:nvPr/>
          </p:nvSpPr>
          <p:spPr>
            <a:xfrm>
              <a:off x="8227218" y="206867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円/楕円 145"/>
            <p:cNvSpPr/>
            <p:nvPr/>
          </p:nvSpPr>
          <p:spPr>
            <a:xfrm>
              <a:off x="8385811" y="184245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円/楕円 146"/>
            <p:cNvSpPr/>
            <p:nvPr/>
          </p:nvSpPr>
          <p:spPr>
            <a:xfrm>
              <a:off x="8324375" y="174053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円/楕円 147"/>
            <p:cNvSpPr/>
            <p:nvPr/>
          </p:nvSpPr>
          <p:spPr>
            <a:xfrm>
              <a:off x="7898131" y="190960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円/楕円 148"/>
            <p:cNvSpPr/>
            <p:nvPr/>
          </p:nvSpPr>
          <p:spPr>
            <a:xfrm>
              <a:off x="8293419" y="188817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円/楕円 149"/>
            <p:cNvSpPr/>
            <p:nvPr/>
          </p:nvSpPr>
          <p:spPr>
            <a:xfrm>
              <a:off x="8095773" y="171434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円/楕円 150"/>
            <p:cNvSpPr/>
            <p:nvPr/>
          </p:nvSpPr>
          <p:spPr>
            <a:xfrm>
              <a:off x="7902894" y="2103437"/>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円/楕円 151"/>
            <p:cNvSpPr/>
            <p:nvPr/>
          </p:nvSpPr>
          <p:spPr>
            <a:xfrm>
              <a:off x="8112444" y="193008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円/楕円 152"/>
            <p:cNvSpPr/>
            <p:nvPr/>
          </p:nvSpPr>
          <p:spPr>
            <a:xfrm>
              <a:off x="8242460" y="2168206"/>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円/楕円 153"/>
            <p:cNvSpPr/>
            <p:nvPr/>
          </p:nvSpPr>
          <p:spPr>
            <a:xfrm>
              <a:off x="8435817" y="227012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円/楕円 154"/>
            <p:cNvSpPr/>
            <p:nvPr/>
          </p:nvSpPr>
          <p:spPr>
            <a:xfrm>
              <a:off x="8009097" y="2025331"/>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円/楕円 155"/>
            <p:cNvSpPr/>
            <p:nvPr/>
          </p:nvSpPr>
          <p:spPr>
            <a:xfrm>
              <a:off x="6073616" y="135572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円/楕円 156"/>
            <p:cNvSpPr/>
            <p:nvPr/>
          </p:nvSpPr>
          <p:spPr>
            <a:xfrm>
              <a:off x="6222683" y="2019616"/>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円/楕円 157"/>
            <p:cNvSpPr/>
            <p:nvPr/>
          </p:nvSpPr>
          <p:spPr>
            <a:xfrm>
              <a:off x="6005037" y="2224880"/>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円/楕円 158"/>
            <p:cNvSpPr/>
            <p:nvPr/>
          </p:nvSpPr>
          <p:spPr>
            <a:xfrm>
              <a:off x="6247448" y="218392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円/楕円 159"/>
            <p:cNvSpPr/>
            <p:nvPr/>
          </p:nvSpPr>
          <p:spPr>
            <a:xfrm>
              <a:off x="6238399" y="1884362"/>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円/楕円 160"/>
            <p:cNvSpPr/>
            <p:nvPr/>
          </p:nvSpPr>
          <p:spPr>
            <a:xfrm>
              <a:off x="6429853" y="294592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円/楕円 161"/>
            <p:cNvSpPr/>
            <p:nvPr/>
          </p:nvSpPr>
          <p:spPr>
            <a:xfrm>
              <a:off x="6405087" y="190579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円/楕円 162"/>
            <p:cNvSpPr/>
            <p:nvPr/>
          </p:nvSpPr>
          <p:spPr>
            <a:xfrm>
              <a:off x="5766912" y="295925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円/楕円 163"/>
            <p:cNvSpPr/>
            <p:nvPr/>
          </p:nvSpPr>
          <p:spPr>
            <a:xfrm>
              <a:off x="6163153" y="316499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円/楕円 164"/>
            <p:cNvSpPr/>
            <p:nvPr/>
          </p:nvSpPr>
          <p:spPr>
            <a:xfrm>
              <a:off x="7770972" y="147764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円/楕円 165"/>
            <p:cNvSpPr/>
            <p:nvPr/>
          </p:nvSpPr>
          <p:spPr>
            <a:xfrm>
              <a:off x="7510464" y="2260123"/>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円/楕円 166"/>
            <p:cNvSpPr/>
            <p:nvPr/>
          </p:nvSpPr>
          <p:spPr>
            <a:xfrm>
              <a:off x="8450564" y="2699226"/>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円/楕円 167"/>
            <p:cNvSpPr/>
            <p:nvPr/>
          </p:nvSpPr>
          <p:spPr>
            <a:xfrm>
              <a:off x="8850614" y="3285014"/>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円/楕円 168"/>
            <p:cNvSpPr/>
            <p:nvPr/>
          </p:nvSpPr>
          <p:spPr>
            <a:xfrm>
              <a:off x="8326739" y="2072958"/>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円/楕円 169"/>
            <p:cNvSpPr/>
            <p:nvPr/>
          </p:nvSpPr>
          <p:spPr>
            <a:xfrm>
              <a:off x="8126255" y="2708275"/>
              <a:ext cx="99536" cy="99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3" name="グループ化 172"/>
          <p:cNvGrpSpPr/>
          <p:nvPr/>
        </p:nvGrpSpPr>
        <p:grpSpPr>
          <a:xfrm>
            <a:off x="2402929" y="3931333"/>
            <a:ext cx="1806522" cy="1806522"/>
            <a:chOff x="6812915" y="2206625"/>
            <a:chExt cx="1231106" cy="1231106"/>
          </a:xfrm>
        </p:grpSpPr>
        <p:sp>
          <p:nvSpPr>
            <p:cNvPr id="174" name="円/楕円 173"/>
            <p:cNvSpPr/>
            <p:nvPr/>
          </p:nvSpPr>
          <p:spPr>
            <a:xfrm>
              <a:off x="6812915" y="2206625"/>
              <a:ext cx="1231106" cy="1231106"/>
            </a:xfrm>
            <a:prstGeom prst="ellipse">
              <a:avLst/>
            </a:prstGeom>
            <a:solidFill>
              <a:srgbClr val="FF0000">
                <a:alpha val="3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6" name="直線矢印コネクタ 175"/>
            <p:cNvCxnSpPr>
              <a:endCxn id="174" idx="2"/>
            </p:cNvCxnSpPr>
            <p:nvPr/>
          </p:nvCxnSpPr>
          <p:spPr>
            <a:xfrm flipH="1">
              <a:off x="6812915" y="2820988"/>
              <a:ext cx="561975" cy="119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7" name="正方形/長方形 176"/>
            <p:cNvSpPr/>
            <p:nvPr/>
          </p:nvSpPr>
          <p:spPr>
            <a:xfrm>
              <a:off x="6912512" y="2516306"/>
              <a:ext cx="327334" cy="369332"/>
            </a:xfrm>
            <a:prstGeom prst="rect">
              <a:avLst/>
            </a:prstGeom>
          </p:spPr>
          <p:txBody>
            <a:bodyPr wrap="none">
              <a:spAutoFit/>
            </a:bodyPr>
            <a:lstStyle/>
            <a:p>
              <a:r>
                <a:rPr lang="en-US" altLang="ja-JP"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a:t>
              </a:r>
              <a:endParaRPr lang="ja-JP" altLang="en-US"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80" name="グループ化 179"/>
          <p:cNvGrpSpPr/>
          <p:nvPr/>
        </p:nvGrpSpPr>
        <p:grpSpPr>
          <a:xfrm>
            <a:off x="3372466" y="4226905"/>
            <a:ext cx="687212" cy="583876"/>
            <a:chOff x="7460455" y="2264453"/>
            <a:chExt cx="468320" cy="397899"/>
          </a:xfrm>
        </p:grpSpPr>
        <p:grpSp>
          <p:nvGrpSpPr>
            <p:cNvPr id="181" name="グループ化 180"/>
            <p:cNvGrpSpPr/>
            <p:nvPr/>
          </p:nvGrpSpPr>
          <p:grpSpPr>
            <a:xfrm>
              <a:off x="7580033" y="2264453"/>
              <a:ext cx="348742" cy="287714"/>
              <a:chOff x="7580033" y="2264453"/>
              <a:chExt cx="348742" cy="287714"/>
            </a:xfrm>
          </p:grpSpPr>
          <mc:AlternateContent xmlns:mc="http://schemas.openxmlformats.org/markup-compatibility/2006" xmlns:a14="http://schemas.microsoft.com/office/drawing/2010/main">
            <mc:Choice Requires="a14">
              <p:sp>
                <p:nvSpPr>
                  <p:cNvPr id="183" name="正方形/長方形 182"/>
                  <p:cNvSpPr/>
                  <p:nvPr/>
                </p:nvSpPr>
                <p:spPr>
                  <a:xfrm>
                    <a:off x="7580033" y="2264453"/>
                    <a:ext cx="348742" cy="2726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solidFill>
                                    <a:srgbClr val="FF0000"/>
                                  </a:solidFill>
                                  <a:latin typeface="Cambria Math" panose="02040503050406030204" pitchFamily="18" charset="0"/>
                                </a:rPr>
                              </m:ctrlPr>
                            </m:sSubPr>
                            <m:e>
                              <m:r>
                                <a:rPr lang="en-US" altLang="ja-JP" sz="2000" b="1">
                                  <a:solidFill>
                                    <a:srgbClr val="FF0000"/>
                                  </a:solidFill>
                                  <a:latin typeface="Cambria Math"/>
                                </a:rPr>
                                <m:t>𝐲</m:t>
                              </m:r>
                            </m:e>
                            <m:sub>
                              <m:r>
                                <a:rPr lang="en-US" altLang="ja-JP" sz="2000" b="0" i="1" smtClean="0">
                                  <a:solidFill>
                                    <a:srgbClr val="FF0000"/>
                                  </a:solidFill>
                                  <a:latin typeface="Cambria Math"/>
                                </a:rPr>
                                <m:t>1</m:t>
                              </m:r>
                            </m:sub>
                          </m:sSub>
                        </m:oMath>
                      </m:oMathPara>
                    </a14:m>
                    <a:endPar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3" name="正方形/長方形 182"/>
                  <p:cNvSpPr>
                    <a:spLocks noRot="1" noChangeAspect="1" noMove="1" noResize="1" noEditPoints="1" noAdjustHandles="1" noChangeArrowheads="1" noChangeShapeType="1" noTextEdit="1"/>
                  </p:cNvSpPr>
                  <p:nvPr/>
                </p:nvSpPr>
                <p:spPr>
                  <a:xfrm>
                    <a:off x="7580033" y="2264453"/>
                    <a:ext cx="348742" cy="272666"/>
                  </a:xfrm>
                  <a:prstGeom prst="rect">
                    <a:avLst/>
                  </a:prstGeom>
                  <a:blipFill rotWithShape="0">
                    <a:blip r:embed="rId4"/>
                    <a:stretch>
                      <a:fillRect b="-3030"/>
                    </a:stretch>
                  </a:blipFill>
                </p:spPr>
                <p:txBody>
                  <a:bodyPr/>
                  <a:lstStyle/>
                  <a:p>
                    <a:r>
                      <a:rPr lang="ja-JP" altLang="en-US">
                        <a:noFill/>
                      </a:rPr>
                      <a:t> </a:t>
                    </a:r>
                  </a:p>
                </p:txBody>
              </p:sp>
            </mc:Fallback>
          </mc:AlternateContent>
          <p:sp>
            <p:nvSpPr>
              <p:cNvPr id="184" name="星 6 183"/>
              <p:cNvSpPr/>
              <p:nvPr/>
            </p:nvSpPr>
            <p:spPr>
              <a:xfrm>
                <a:off x="7679989" y="2496385"/>
                <a:ext cx="55782" cy="55782"/>
              </a:xfrm>
              <a:prstGeom prst="star6">
                <a:avLst>
                  <a:gd name="adj" fmla="val 50000"/>
                  <a:gd name="hf" fmla="val 1154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182" name="直線矢印コネクタ 181"/>
            <p:cNvCxnSpPr>
              <a:endCxn id="184" idx="3"/>
            </p:cNvCxnSpPr>
            <p:nvPr/>
          </p:nvCxnSpPr>
          <p:spPr>
            <a:xfrm flipV="1">
              <a:off x="7460455" y="2538222"/>
              <a:ext cx="219534" cy="124130"/>
            </a:xfrm>
            <a:prstGeom prst="straightConnector1">
              <a:avLst/>
            </a:prstGeom>
            <a:ln w="2222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5" name="テキスト ボックス 184"/>
              <p:cNvSpPr txBox="1"/>
              <p:nvPr/>
            </p:nvSpPr>
            <p:spPr>
              <a:xfrm>
                <a:off x="6588580" y="4398819"/>
                <a:ext cx="5505884" cy="2369880"/>
              </a:xfrm>
              <a:prstGeom prst="rect">
                <a:avLst/>
              </a:prstGeom>
              <a:solidFill>
                <a:srgbClr val="FFFFCC"/>
              </a:solidFill>
            </p:spPr>
            <p:txBody>
              <a:bodyPr wrap="square" rtlCol="0">
                <a:spAutoFit/>
              </a:bodyPr>
              <a:lstStyle/>
              <a:p>
                <a:pPr>
                  <a:spcBef>
                    <a:spcPts val="1200"/>
                  </a:spcBef>
                </a:pPr>
                <a:r>
                  <a:rPr lang="en-US" altLang="ja-JP" sz="2800" b="1" u="sng" spc="-100" dirty="0">
                    <a:latin typeface="メイリオ" panose="020B0604030504040204" pitchFamily="50" charset="-128"/>
                    <a:ea typeface="メイリオ" panose="020B0604030504040204" pitchFamily="50" charset="-128"/>
                    <a:cs typeface="メイリオ" panose="020B0604030504040204" pitchFamily="50" charset="-128"/>
                  </a:rPr>
                  <a:t>Mean Shift Clustering</a:t>
                </a:r>
              </a:p>
              <a:p>
                <a:pPr>
                  <a:spcBef>
                    <a:spcPts val="1200"/>
                  </a:spcBef>
                </a:pP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方法</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各画素位置</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b="1">
                            <a:solidFill>
                              <a:prstClr val="black"/>
                            </a:solidFill>
                            <a:latin typeface="Cambria Math"/>
                          </a:rPr>
                          <m:t>𝐩</m:t>
                        </m:r>
                      </m:e>
                      <m:sub>
                        <m:r>
                          <a:rPr lang="en-US" altLang="ja-JP" sz="2000" i="1">
                            <a:solidFill>
                              <a:prstClr val="black"/>
                            </a:solidFill>
                            <a:latin typeface="Cambria Math"/>
                          </a:rPr>
                          <m:t>𝑖</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MSP</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を行い、近い点に収束した画素を同一クラスタにする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方法</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特徴空間内に格子状に配置した点群</a:t>
                </a:r>
                <a14:m>
                  <m:oMath xmlns:m="http://schemas.openxmlformats.org/officeDocument/2006/math">
                    <m:sSub>
                      <m:sSubPr>
                        <m:ctrlPr>
                          <a:rPr lang="en-US" altLang="ja-JP" sz="2000" i="1" smtClean="0">
                            <a:solidFill>
                              <a:prstClr val="black"/>
                            </a:solidFill>
                            <a:latin typeface="Cambria Math" panose="02040503050406030204" pitchFamily="18" charset="0"/>
                          </a:rPr>
                        </m:ctrlPr>
                      </m:sSubPr>
                      <m:e>
                        <m:r>
                          <a:rPr lang="en-US" altLang="ja-JP" sz="2000" b="1" i="0" smtClean="0">
                            <a:solidFill>
                              <a:prstClr val="black"/>
                            </a:solidFill>
                            <a:latin typeface="Cambria Math"/>
                          </a:rPr>
                          <m:t>𝐱</m:t>
                        </m:r>
                      </m:e>
                      <m:sub>
                        <m:r>
                          <a:rPr lang="en-US" altLang="ja-JP" sz="2000" i="1">
                            <a:solidFill>
                              <a:prstClr val="black"/>
                            </a:solidFill>
                            <a:latin typeface="Cambria Math"/>
                          </a:rPr>
                          <m:t>𝑖</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MSP</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行う．同じ点に収束するカーネルが通った画素を同一クラスタにする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5" name="テキスト ボックス 184"/>
              <p:cNvSpPr txBox="1">
                <a:spLocks noRot="1" noChangeAspect="1" noMove="1" noResize="1" noEditPoints="1" noAdjustHandles="1" noChangeArrowheads="1" noChangeShapeType="1" noTextEdit="1"/>
              </p:cNvSpPr>
              <p:nvPr/>
            </p:nvSpPr>
            <p:spPr>
              <a:xfrm>
                <a:off x="6588580" y="4398819"/>
                <a:ext cx="5505884" cy="2369880"/>
              </a:xfrm>
              <a:prstGeom prst="rect">
                <a:avLst/>
              </a:prstGeom>
              <a:blipFill rotWithShape="0">
                <a:blip r:embed="rId5"/>
                <a:stretch>
                  <a:fillRect l="-2326" t="-2835" b="-36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7" name="正方形/長方形 186"/>
              <p:cNvSpPr/>
              <p:nvPr/>
            </p:nvSpPr>
            <p:spPr>
              <a:xfrm>
                <a:off x="3017208" y="4753199"/>
                <a:ext cx="712636" cy="5419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panose="02040503050406030204" pitchFamily="18" charset="0"/>
                            </a:rPr>
                          </m:ctrlPr>
                        </m:sSubPr>
                        <m:e>
                          <m:r>
                            <a:rPr lang="en-US" altLang="ja-JP" b="1">
                              <a:solidFill>
                                <a:srgbClr val="FF0000"/>
                              </a:solidFill>
                              <a:latin typeface="Cambria Math"/>
                            </a:rPr>
                            <m:t>𝐲</m:t>
                          </m:r>
                        </m:e>
                        <m:sub>
                          <m:r>
                            <a:rPr lang="en-US" altLang="ja-JP">
                              <a:solidFill>
                                <a:srgbClr val="FF0000"/>
                              </a:solidFill>
                              <a:latin typeface="Cambria Math"/>
                            </a:rPr>
                            <m:t>0</m:t>
                          </m:r>
                        </m:sub>
                      </m:sSub>
                    </m:oMath>
                  </m:oMathPara>
                </a14:m>
                <a:endPar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7" name="正方形/長方形 186"/>
              <p:cNvSpPr>
                <a:spLocks noRot="1" noChangeAspect="1" noMove="1" noResize="1" noEditPoints="1" noAdjustHandles="1" noChangeArrowheads="1" noChangeShapeType="1" noTextEdit="1"/>
              </p:cNvSpPr>
              <p:nvPr/>
            </p:nvSpPr>
            <p:spPr>
              <a:xfrm>
                <a:off x="3017208" y="4753199"/>
                <a:ext cx="712636" cy="541957"/>
              </a:xfrm>
              <a:prstGeom prst="rect">
                <a:avLst/>
              </a:prstGeom>
              <a:blipFill rotWithShape="0">
                <a:blip r:embed="rId6"/>
                <a:stretch>
                  <a:fillRect/>
                </a:stretch>
              </a:blipFill>
            </p:spPr>
            <p:txBody>
              <a:bodyPr/>
              <a:lstStyle/>
              <a:p>
                <a:r>
                  <a:rPr lang="ja-JP" altLang="en-US">
                    <a:noFill/>
                  </a:rPr>
                  <a:t> </a:t>
                </a:r>
              </a:p>
            </p:txBody>
          </p:sp>
        </mc:Fallback>
      </mc:AlternateContent>
      <p:sp>
        <p:nvSpPr>
          <p:cNvPr id="188" name="円/楕円 187"/>
          <p:cNvSpPr/>
          <p:nvPr/>
        </p:nvSpPr>
        <p:spPr>
          <a:xfrm>
            <a:off x="3292556" y="4803491"/>
            <a:ext cx="68953" cy="689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円/楕円 193"/>
          <p:cNvSpPr/>
          <p:nvPr/>
        </p:nvSpPr>
        <p:spPr>
          <a:xfrm>
            <a:off x="2813139" y="3700193"/>
            <a:ext cx="1806522" cy="1806522"/>
          </a:xfrm>
          <a:prstGeom prst="ellipse">
            <a:avLst/>
          </a:prstGeom>
          <a:solidFill>
            <a:srgbClr val="FF0000">
              <a:alpha val="3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1" name="グループ化 210"/>
          <p:cNvGrpSpPr/>
          <p:nvPr/>
        </p:nvGrpSpPr>
        <p:grpSpPr>
          <a:xfrm>
            <a:off x="3778542" y="4451665"/>
            <a:ext cx="455796" cy="132953"/>
            <a:chOff x="4788192" y="2660965"/>
            <a:chExt cx="455796" cy="132953"/>
          </a:xfrm>
        </p:grpSpPr>
        <p:cxnSp>
          <p:nvCxnSpPr>
            <p:cNvPr id="198" name="直線矢印コネクタ 197"/>
            <p:cNvCxnSpPr/>
            <p:nvPr/>
          </p:nvCxnSpPr>
          <p:spPr>
            <a:xfrm flipV="1">
              <a:off x="4788192" y="2707481"/>
              <a:ext cx="371977" cy="86437"/>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210" name="円/楕円 209"/>
            <p:cNvSpPr/>
            <p:nvPr/>
          </p:nvSpPr>
          <p:spPr>
            <a:xfrm>
              <a:off x="5164134" y="2660965"/>
              <a:ext cx="79854" cy="798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14" name="円/楕円 213"/>
          <p:cNvSpPr/>
          <p:nvPr/>
        </p:nvSpPr>
        <p:spPr>
          <a:xfrm>
            <a:off x="3298913" y="3581128"/>
            <a:ext cx="1806522" cy="1806522"/>
          </a:xfrm>
          <a:prstGeom prst="ellipse">
            <a:avLst/>
          </a:prstGeom>
          <a:solidFill>
            <a:srgbClr val="FF0000">
              <a:alpha val="3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5" name="グループ化 214"/>
          <p:cNvGrpSpPr/>
          <p:nvPr/>
        </p:nvGrpSpPr>
        <p:grpSpPr>
          <a:xfrm>
            <a:off x="4233361" y="4056377"/>
            <a:ext cx="334352" cy="404417"/>
            <a:chOff x="4781048" y="2365690"/>
            <a:chExt cx="334352" cy="404417"/>
          </a:xfrm>
        </p:grpSpPr>
        <p:cxnSp>
          <p:nvCxnSpPr>
            <p:cNvPr id="216" name="直線矢印コネクタ 215"/>
            <p:cNvCxnSpPr/>
            <p:nvPr/>
          </p:nvCxnSpPr>
          <p:spPr>
            <a:xfrm flipV="1">
              <a:off x="4781048" y="2436019"/>
              <a:ext cx="269583" cy="334088"/>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217" name="円/楕円 216"/>
            <p:cNvSpPr/>
            <p:nvPr/>
          </p:nvSpPr>
          <p:spPr>
            <a:xfrm>
              <a:off x="5035546" y="2365690"/>
              <a:ext cx="79854" cy="798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20" name="グループ化 219"/>
          <p:cNvGrpSpPr/>
          <p:nvPr/>
        </p:nvGrpSpPr>
        <p:grpSpPr>
          <a:xfrm>
            <a:off x="4545304" y="3812697"/>
            <a:ext cx="89084" cy="235348"/>
            <a:chOff x="3778541" y="2472847"/>
            <a:chExt cx="89084" cy="235348"/>
          </a:xfrm>
        </p:grpSpPr>
        <p:cxnSp>
          <p:nvCxnSpPr>
            <p:cNvPr id="221" name="直線矢印コネクタ 220"/>
            <p:cNvCxnSpPr/>
            <p:nvPr/>
          </p:nvCxnSpPr>
          <p:spPr>
            <a:xfrm flipV="1">
              <a:off x="3778541" y="2551113"/>
              <a:ext cx="40984" cy="157082"/>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222" name="円/楕円 221"/>
            <p:cNvSpPr/>
            <p:nvPr/>
          </p:nvSpPr>
          <p:spPr>
            <a:xfrm>
              <a:off x="3787771" y="2472847"/>
              <a:ext cx="79854" cy="798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3" name="円/楕円 222"/>
          <p:cNvSpPr/>
          <p:nvPr/>
        </p:nvSpPr>
        <p:spPr>
          <a:xfrm>
            <a:off x="3610063" y="3181078"/>
            <a:ext cx="1806522" cy="1806522"/>
          </a:xfrm>
          <a:prstGeom prst="ellipse">
            <a:avLst/>
          </a:prstGeom>
          <a:solidFill>
            <a:srgbClr val="FF0000">
              <a:alpha val="3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31</a:t>
            </a:fld>
            <a:endParaRPr lang="ja-JP" altLang="en-US"/>
          </a:p>
        </p:txBody>
      </p:sp>
    </p:spTree>
    <p:extLst>
      <p:ext uri="{BB962C8B-B14F-4D97-AF65-F5344CB8AC3E}">
        <p14:creationId xmlns:p14="http://schemas.microsoft.com/office/powerpoint/2010/main" val="58215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5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3"/>
                                        </p:tgtEl>
                                      </p:cBhvr>
                                    </p:animEffect>
                                    <p:set>
                                      <p:cBhvr>
                                        <p:cTn id="17" dur="1" fill="hold">
                                          <p:stCondLst>
                                            <p:cond delay="499"/>
                                          </p:stCondLst>
                                        </p:cTn>
                                        <p:tgtEl>
                                          <p:spTgt spid="17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500"/>
                                        <p:tgtEl>
                                          <p:spTgt spid="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1"/>
                                        </p:tgtEl>
                                        <p:attrNameLst>
                                          <p:attrName>style.visibility</p:attrName>
                                        </p:attrNameLst>
                                      </p:cBhvr>
                                      <p:to>
                                        <p:strVal val="visible"/>
                                      </p:to>
                                    </p:set>
                                    <p:animEffect transition="in" filter="fade">
                                      <p:cBhvr>
                                        <p:cTn id="27" dur="500"/>
                                        <p:tgtEl>
                                          <p:spTgt spid="2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4"/>
                                        </p:tgtEl>
                                      </p:cBhvr>
                                    </p:animEffect>
                                    <p:set>
                                      <p:cBhvr>
                                        <p:cTn id="32" dur="1" fill="hold">
                                          <p:stCondLst>
                                            <p:cond delay="499"/>
                                          </p:stCondLst>
                                        </p:cTn>
                                        <p:tgtEl>
                                          <p:spTgt spid="1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4"/>
                                        </p:tgtEl>
                                        <p:attrNameLst>
                                          <p:attrName>style.visibility</p:attrName>
                                        </p:attrNameLst>
                                      </p:cBhvr>
                                      <p:to>
                                        <p:strVal val="visible"/>
                                      </p:to>
                                    </p:set>
                                    <p:animEffect transition="in" filter="fade">
                                      <p:cBhvr>
                                        <p:cTn id="37" dur="500"/>
                                        <p:tgtEl>
                                          <p:spTgt spid="2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5"/>
                                        </p:tgtEl>
                                        <p:attrNameLst>
                                          <p:attrName>style.visibility</p:attrName>
                                        </p:attrNameLst>
                                      </p:cBhvr>
                                      <p:to>
                                        <p:strVal val="visible"/>
                                      </p:to>
                                    </p:set>
                                    <p:animEffect transition="in" filter="fade">
                                      <p:cBhvr>
                                        <p:cTn id="42" dur="500"/>
                                        <p:tgtEl>
                                          <p:spTgt spid="2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14"/>
                                        </p:tgtEl>
                                      </p:cBhvr>
                                    </p:animEffect>
                                    <p:set>
                                      <p:cBhvr>
                                        <p:cTn id="47" dur="1" fill="hold">
                                          <p:stCondLst>
                                            <p:cond delay="499"/>
                                          </p:stCondLst>
                                        </p:cTn>
                                        <p:tgtEl>
                                          <p:spTgt spid="2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0"/>
                                        </p:tgtEl>
                                        <p:attrNameLst>
                                          <p:attrName>style.visibility</p:attrName>
                                        </p:attrNameLst>
                                      </p:cBhvr>
                                      <p:to>
                                        <p:strVal val="visible"/>
                                      </p:to>
                                    </p:set>
                                    <p:animEffect transition="in" filter="fade">
                                      <p:cBhvr>
                                        <p:cTn id="52" dur="500"/>
                                        <p:tgtEl>
                                          <p:spTgt spid="2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3"/>
                                        </p:tgtEl>
                                        <p:attrNameLst>
                                          <p:attrName>style.visibility</p:attrName>
                                        </p:attrNameLst>
                                      </p:cBhvr>
                                      <p:to>
                                        <p:strVal val="visible"/>
                                      </p:to>
                                    </p:set>
                                    <p:animEffect transition="in" filter="fade">
                                      <p:cBhvr>
                                        <p:cTn id="57" dur="500"/>
                                        <p:tgtEl>
                                          <p:spTgt spid="2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23"/>
                                        </p:tgtEl>
                                      </p:cBhvr>
                                    </p:animEffect>
                                    <p:set>
                                      <p:cBhvr>
                                        <p:cTn id="62" dur="1" fill="hold">
                                          <p:stCondLst>
                                            <p:cond delay="499"/>
                                          </p:stCondLst>
                                        </p:cTn>
                                        <p:tgtEl>
                                          <p:spTgt spid="2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194" grpId="1" animBg="1"/>
      <p:bldP spid="214" grpId="0" animBg="1"/>
      <p:bldP spid="214" grpId="1" animBg="1"/>
      <p:bldP spid="223" grpId="0" animBg="1"/>
      <p:bldP spid="22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3600" dirty="0"/>
              <a:t>クラスタリングによる領域分割： まとめ</a:t>
            </a:r>
            <a:r>
              <a:rPr lang="en-US" altLang="ja-JP" sz="3600" dirty="0"/>
              <a:t> </a:t>
            </a:r>
            <a:r>
              <a:rPr lang="ja-JP" altLang="en-US" sz="3600" dirty="0"/>
              <a:t>　</a:t>
            </a:r>
            <a:endParaRPr kumimoji="1" lang="ja-JP" altLang="en-US" sz="3600" dirty="0"/>
          </a:p>
        </p:txBody>
      </p:sp>
      <p:sp>
        <p:nvSpPr>
          <p:cNvPr id="4" name="コンテンツ プレースホルダー 2"/>
          <p:cNvSpPr>
            <a:spLocks noGrp="1"/>
          </p:cNvSpPr>
          <p:nvPr>
            <p:ph idx="1"/>
          </p:nvPr>
        </p:nvSpPr>
        <p:spPr>
          <a:xfrm>
            <a:off x="1901141" y="4495800"/>
            <a:ext cx="8779560" cy="2219498"/>
          </a:xfrm>
        </p:spPr>
        <p:txBody>
          <a:bodyPr>
            <a:normAutofit/>
          </a:bodyPr>
          <a:lstStyle/>
          <a:p>
            <a:pPr marL="0" indent="0">
              <a:spcBef>
                <a:spcPts val="1200"/>
              </a:spcBef>
              <a:buNone/>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画素を</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特徴空間に射影</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し、その特徴空間内で</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密度の濃い部分</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を同一領域として分割する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特徴空間の選択</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クラスタの発見法</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が大切</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教師無し（正解データセット無し）学習の一種</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k-</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平均法</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Mean Shift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 を紹介した</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7" name="グループ化 16"/>
          <p:cNvGrpSpPr/>
          <p:nvPr/>
        </p:nvGrpSpPr>
        <p:grpSpPr>
          <a:xfrm>
            <a:off x="1341089" y="1406764"/>
            <a:ext cx="9758902" cy="2685683"/>
            <a:chOff x="667798" y="1203716"/>
            <a:chExt cx="10865897" cy="2990332"/>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98" y="1215584"/>
              <a:ext cx="3073893" cy="261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4614426" y="3780727"/>
              <a:ext cx="2811441" cy="41332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RGB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空間の画素の分布</a:t>
              </a:r>
            </a:p>
          </p:txBody>
        </p:sp>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459" y="1215584"/>
              <a:ext cx="3037236" cy="261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正方形/長方形 20"/>
            <p:cNvSpPr/>
            <p:nvPr/>
          </p:nvSpPr>
          <p:spPr>
            <a:xfrm>
              <a:off x="9522466" y="3780727"/>
              <a:ext cx="1042630" cy="41332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領域</a:t>
              </a:r>
            </a:p>
          </p:txBody>
        </p:sp>
        <p:grpSp>
          <p:nvGrpSpPr>
            <p:cNvPr id="22" name="グループ化 21"/>
            <p:cNvGrpSpPr/>
            <p:nvPr/>
          </p:nvGrpSpPr>
          <p:grpSpPr>
            <a:xfrm>
              <a:off x="4410517" y="1203716"/>
              <a:ext cx="3333983" cy="2630174"/>
              <a:chOff x="3084766" y="1182599"/>
              <a:chExt cx="2789560" cy="2200680"/>
            </a:xfrm>
          </p:grpSpPr>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768"/>
              <a:stretch/>
            </p:blipFill>
            <p:spPr bwMode="auto">
              <a:xfrm>
                <a:off x="3084766" y="1182599"/>
                <a:ext cx="2789560" cy="220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グループ化 23"/>
              <p:cNvGrpSpPr/>
              <p:nvPr/>
            </p:nvGrpSpPr>
            <p:grpSpPr>
              <a:xfrm>
                <a:off x="3376614" y="1497962"/>
                <a:ext cx="2205989" cy="1738156"/>
                <a:chOff x="3376614" y="1497962"/>
                <a:chExt cx="2205989" cy="1738156"/>
              </a:xfrm>
            </p:grpSpPr>
            <p:sp>
              <p:nvSpPr>
                <p:cNvPr id="25" name="円/楕円 24"/>
                <p:cNvSpPr/>
                <p:nvPr/>
              </p:nvSpPr>
              <p:spPr>
                <a:xfrm>
                  <a:off x="4955382" y="2648104"/>
                  <a:ext cx="627221" cy="457045"/>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円/楕円 25"/>
                <p:cNvSpPr/>
                <p:nvPr/>
              </p:nvSpPr>
              <p:spPr>
                <a:xfrm>
                  <a:off x="4193382" y="2779073"/>
                  <a:ext cx="627221" cy="457045"/>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p:nvPr/>
              </p:nvSpPr>
              <p:spPr>
                <a:xfrm>
                  <a:off x="3376614" y="1497962"/>
                  <a:ext cx="433387" cy="315802"/>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円/楕円 27"/>
                <p:cNvSpPr/>
                <p:nvPr/>
              </p:nvSpPr>
              <p:spPr>
                <a:xfrm rot="20681953">
                  <a:off x="4210051" y="1869435"/>
                  <a:ext cx="809624" cy="315802"/>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円/楕円 28"/>
                <p:cNvSpPr/>
                <p:nvPr/>
              </p:nvSpPr>
              <p:spPr>
                <a:xfrm rot="20681953">
                  <a:off x="3403423" y="2434460"/>
                  <a:ext cx="616160" cy="240339"/>
                </a:xfrm>
                <a:prstGeom prst="ellipse">
                  <a:avLst/>
                </a:prstGeom>
                <a:noFill/>
                <a:ln w="53975">
                  <a:solidFill>
                    <a:srgbClr val="FF0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32</a:t>
            </a:fld>
            <a:endParaRPr lang="ja-JP" altLang="en-US"/>
          </a:p>
        </p:txBody>
      </p:sp>
    </p:spTree>
    <p:extLst>
      <p:ext uri="{BB962C8B-B14F-4D97-AF65-F5344CB8AC3E}">
        <p14:creationId xmlns:p14="http://schemas.microsoft.com/office/powerpoint/2010/main" val="1134190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5314454" cy="5296829"/>
          </a:xfrm>
        </p:spPr>
        <p:txBody>
          <a:bodyPr>
            <a:normAutofit/>
          </a:bodyPr>
          <a:lstStyle/>
          <a:p>
            <a:pPr marL="0" indent="0">
              <a:spcBef>
                <a:spcPts val="600"/>
              </a:spcBef>
              <a:buNone/>
            </a:pPr>
            <a:r>
              <a:rPr lang="ja-JP" altLang="en-US" sz="5400" b="1" dirty="0"/>
              <a:t>識別器</a:t>
            </a:r>
            <a:endParaRPr lang="en-US" altLang="ja-JP" sz="4000" b="1" dirty="0"/>
          </a:p>
        </p:txBody>
      </p:sp>
      <p:sp>
        <p:nvSpPr>
          <p:cNvPr id="5" name="正方形/長方形 4"/>
          <p:cNvSpPr/>
          <p:nvPr/>
        </p:nvSpPr>
        <p:spPr>
          <a:xfrm>
            <a:off x="10389530" y="43814"/>
            <a:ext cx="1723549" cy="784830"/>
          </a:xfrm>
          <a:prstGeom prst="rect">
            <a:avLst/>
          </a:prstGeom>
        </p:spPr>
        <p:txBody>
          <a:bodyPr wrap="none">
            <a:spAutoFit/>
          </a:bodyPr>
          <a:lstStyle/>
          <a:p>
            <a:pPr>
              <a:spcBef>
                <a:spcPts val="600"/>
              </a:spcBef>
            </a:pP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SKIP </a:t>
            </a:r>
          </a:p>
          <a:p>
            <a:pPr>
              <a:spcBef>
                <a:spcPts val="600"/>
              </a:spcBef>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後半にて解説</a:t>
            </a:r>
            <a:endPar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33</a:t>
            </a:fld>
            <a:endParaRPr lang="ja-JP" altLang="en-US" dirty="0"/>
          </a:p>
        </p:txBody>
      </p:sp>
    </p:spTree>
    <p:extLst>
      <p:ext uri="{BB962C8B-B14F-4D97-AF65-F5344CB8AC3E}">
        <p14:creationId xmlns:p14="http://schemas.microsoft.com/office/powerpoint/2010/main" val="1390584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38799" y="1096283"/>
            <a:ext cx="5549901" cy="733270"/>
          </a:xfrm>
        </p:spPr>
        <p:txBody>
          <a:bodyPr>
            <a:normAutofit/>
          </a:bodyPr>
          <a:lstStyle/>
          <a:p>
            <a:r>
              <a:rPr kumimoji="1" lang="ja-JP" altLang="en-US" sz="3600" dirty="0"/>
              <a:t>識別器による領域分割</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85205" y="4169150"/>
            <a:ext cx="2456145" cy="228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163801" y="632429"/>
            <a:ext cx="1210588" cy="400110"/>
          </a:xfrm>
          <a:prstGeom prst="rect">
            <a:avLst/>
          </a:prstGeom>
        </p:spPr>
        <p:txBody>
          <a:bodyPr wrap="none">
            <a:spAutoFit/>
          </a:bodyPr>
          <a:lstStyle/>
          <a:p>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標本画像</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871036" y="738366"/>
            <a:ext cx="2500280" cy="2371902"/>
            <a:chOff x="247772" y="900111"/>
            <a:chExt cx="2259732" cy="2143707"/>
          </a:xfrm>
        </p:grpSpPr>
        <p:grpSp>
          <p:nvGrpSpPr>
            <p:cNvPr id="7" name="グループ化 6"/>
            <p:cNvGrpSpPr/>
            <p:nvPr/>
          </p:nvGrpSpPr>
          <p:grpSpPr>
            <a:xfrm>
              <a:off x="247772" y="1805664"/>
              <a:ext cx="899990" cy="845643"/>
              <a:chOff x="222249" y="1385886"/>
              <a:chExt cx="1314451" cy="1235075"/>
            </a:xfrm>
          </p:grpSpPr>
          <p:pic>
            <p:nvPicPr>
              <p:cNvPr id="21" name="Picture 2" descr="http://www.zoom-up.net/photo/IMG_44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4" r="11264"/>
              <a:stretch/>
            </p:blipFill>
            <p:spPr bwMode="auto">
              <a:xfrm>
                <a:off x="222249" y="1385886"/>
                <a:ext cx="895351" cy="866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 descr="http://www.zoom-up.net/photo/IMG_44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4" r="11264"/>
              <a:stretch/>
            </p:blipFill>
            <p:spPr bwMode="auto">
              <a:xfrm>
                <a:off x="361949" y="1508653"/>
                <a:ext cx="895351" cy="866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http://www.zoom-up.net/photo/IMG_44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4" r="11264"/>
              <a:stretch/>
            </p:blipFill>
            <p:spPr bwMode="auto">
              <a:xfrm>
                <a:off x="501649" y="1631420"/>
                <a:ext cx="895351" cy="866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http://www.zoom-up.net/photo/IMG_44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4" r="11264"/>
              <a:stretch/>
            </p:blipFill>
            <p:spPr bwMode="auto">
              <a:xfrm>
                <a:off x="641349" y="1754186"/>
                <a:ext cx="895351" cy="866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8" name="グループ化 7"/>
            <p:cNvGrpSpPr/>
            <p:nvPr/>
          </p:nvGrpSpPr>
          <p:grpSpPr>
            <a:xfrm>
              <a:off x="350437" y="900111"/>
              <a:ext cx="905951" cy="792164"/>
              <a:chOff x="488951" y="1003300"/>
              <a:chExt cx="1085850" cy="949468"/>
            </a:xfrm>
          </p:grpSpPr>
          <p:pic>
            <p:nvPicPr>
              <p:cNvPr id="17" name="Picture 6" descr="みかん"/>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05" t="15418" r="21538" b="15138"/>
              <a:stretch/>
            </p:blipFill>
            <p:spPr bwMode="auto">
              <a:xfrm>
                <a:off x="488951" y="1003300"/>
                <a:ext cx="742950" cy="649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6" descr="みかん"/>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05" t="15418" r="21538" b="15138"/>
              <a:stretch/>
            </p:blipFill>
            <p:spPr bwMode="auto">
              <a:xfrm>
                <a:off x="603251" y="1103312"/>
                <a:ext cx="742950" cy="649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6" descr="みかん"/>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05" t="15418" r="21538" b="15138"/>
              <a:stretch/>
            </p:blipFill>
            <p:spPr bwMode="auto">
              <a:xfrm>
                <a:off x="717551" y="1203324"/>
                <a:ext cx="742950" cy="649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6" descr="みかん"/>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05" t="15418" r="21538" b="15138"/>
              <a:stretch/>
            </p:blipFill>
            <p:spPr bwMode="auto">
              <a:xfrm>
                <a:off x="831851" y="1303336"/>
                <a:ext cx="742950" cy="649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9" name="グループ化 8"/>
            <p:cNvGrpSpPr/>
            <p:nvPr/>
          </p:nvGrpSpPr>
          <p:grpSpPr>
            <a:xfrm>
              <a:off x="1512074" y="1788302"/>
              <a:ext cx="900926" cy="892486"/>
              <a:chOff x="1193006" y="1904999"/>
              <a:chExt cx="1016794" cy="1007269"/>
            </a:xfrm>
          </p:grpSpPr>
          <p:pic>
            <p:nvPicPr>
              <p:cNvPr id="13" name="Picture 8" descr="二個のレモンの無料写真素材 フリー画像｜fd401223"/>
              <p:cNvPicPr>
                <a:picLocks noChangeAspect="1" noChangeArrowheads="1"/>
              </p:cNvPicPr>
              <p:nvPr/>
            </p:nvPicPr>
            <p:blipFill rotWithShape="1">
              <a:blip r:embed="rId5">
                <a:extLst>
                  <a:ext uri="{28A0092B-C50C-407E-A947-70E740481C1C}">
                    <a14:useLocalDpi xmlns:a14="http://schemas.microsoft.com/office/drawing/2010/main" val="0"/>
                  </a:ext>
                </a:extLst>
              </a:blip>
              <a:srcRect l="52182" t="22905" r="10318" b="24409"/>
              <a:stretch/>
            </p:blipFill>
            <p:spPr bwMode="auto">
              <a:xfrm>
                <a:off x="1193006" y="1904999"/>
                <a:ext cx="714375" cy="6691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8" descr="二個のレモンの無料写真素材 フリー画像｜fd401223"/>
              <p:cNvPicPr>
                <a:picLocks noChangeAspect="1" noChangeArrowheads="1"/>
              </p:cNvPicPr>
              <p:nvPr/>
            </p:nvPicPr>
            <p:blipFill rotWithShape="1">
              <a:blip r:embed="rId5">
                <a:extLst>
                  <a:ext uri="{28A0092B-C50C-407E-A947-70E740481C1C}">
                    <a14:useLocalDpi xmlns:a14="http://schemas.microsoft.com/office/drawing/2010/main" val="0"/>
                  </a:ext>
                </a:extLst>
              </a:blip>
              <a:srcRect l="52182" t="22905" r="10318" b="24409"/>
              <a:stretch/>
            </p:blipFill>
            <p:spPr bwMode="auto">
              <a:xfrm>
                <a:off x="1293812" y="2017712"/>
                <a:ext cx="714375" cy="6691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8" descr="二個のレモンの無料写真素材 フリー画像｜fd401223"/>
              <p:cNvPicPr>
                <a:picLocks noChangeAspect="1" noChangeArrowheads="1"/>
              </p:cNvPicPr>
              <p:nvPr/>
            </p:nvPicPr>
            <p:blipFill rotWithShape="1">
              <a:blip r:embed="rId5">
                <a:extLst>
                  <a:ext uri="{28A0092B-C50C-407E-A947-70E740481C1C}">
                    <a14:useLocalDpi xmlns:a14="http://schemas.microsoft.com/office/drawing/2010/main" val="0"/>
                  </a:ext>
                </a:extLst>
              </a:blip>
              <a:srcRect l="52182" t="22905" r="10318" b="24409"/>
              <a:stretch/>
            </p:blipFill>
            <p:spPr bwMode="auto">
              <a:xfrm>
                <a:off x="1394618" y="2130425"/>
                <a:ext cx="714375" cy="6691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8" descr="二個のレモンの無料写真素材 フリー画像｜fd401223"/>
              <p:cNvPicPr>
                <a:picLocks noChangeAspect="1" noChangeArrowheads="1"/>
              </p:cNvPicPr>
              <p:nvPr/>
            </p:nvPicPr>
            <p:blipFill rotWithShape="1">
              <a:blip r:embed="rId5">
                <a:extLst>
                  <a:ext uri="{28A0092B-C50C-407E-A947-70E740481C1C}">
                    <a14:useLocalDpi xmlns:a14="http://schemas.microsoft.com/office/drawing/2010/main" val="0"/>
                  </a:ext>
                </a:extLst>
              </a:blip>
              <a:srcRect l="52182" t="22905" r="10318" b="24409"/>
              <a:stretch/>
            </p:blipFill>
            <p:spPr bwMode="auto">
              <a:xfrm>
                <a:off x="1495425" y="2243137"/>
                <a:ext cx="714375" cy="6691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0" name="正方形/長方形 9"/>
            <p:cNvSpPr/>
            <p:nvPr/>
          </p:nvSpPr>
          <p:spPr>
            <a:xfrm>
              <a:off x="296740" y="2682201"/>
              <a:ext cx="862314" cy="361616"/>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りんご</a:t>
              </a:r>
            </a:p>
          </p:txBody>
        </p:sp>
        <p:sp>
          <p:nvSpPr>
            <p:cNvPr id="11" name="正方形/長方形 10"/>
            <p:cNvSpPr/>
            <p:nvPr/>
          </p:nvSpPr>
          <p:spPr>
            <a:xfrm>
              <a:off x="1645190" y="2682202"/>
              <a:ext cx="862314" cy="361616"/>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レモン</a:t>
              </a:r>
            </a:p>
          </p:txBody>
        </p:sp>
        <p:sp>
          <p:nvSpPr>
            <p:cNvPr id="12" name="正方形/長方形 11"/>
            <p:cNvSpPr/>
            <p:nvPr/>
          </p:nvSpPr>
          <p:spPr>
            <a:xfrm>
              <a:off x="1245864" y="1207190"/>
              <a:ext cx="862314" cy="361616"/>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みかん</a:t>
              </a:r>
            </a:p>
          </p:txBody>
        </p:sp>
      </p:grpSp>
      <p:sp>
        <p:nvSpPr>
          <p:cNvPr id="25" name="正方形/長方形 24"/>
          <p:cNvSpPr/>
          <p:nvPr/>
        </p:nvSpPr>
        <p:spPr>
          <a:xfrm>
            <a:off x="956264" y="6457890"/>
            <a:ext cx="1210588"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特徴空間</a:t>
            </a:r>
          </a:p>
        </p:txBody>
      </p:sp>
      <p:sp>
        <p:nvSpPr>
          <p:cNvPr id="26" name="正方形/長方形 25"/>
          <p:cNvSpPr/>
          <p:nvPr/>
        </p:nvSpPr>
        <p:spPr>
          <a:xfrm>
            <a:off x="2856803" y="6396335"/>
            <a:ext cx="2061783"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CG-Arts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協会</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ディジタル画像処理</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2004</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3693055" y="4476750"/>
            <a:ext cx="815445" cy="853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正方形/長方形 27"/>
          <p:cNvSpPr/>
          <p:nvPr/>
        </p:nvSpPr>
        <p:spPr>
          <a:xfrm>
            <a:off x="3540473" y="5407027"/>
            <a:ext cx="1210588"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未知画像</a:t>
            </a:r>
          </a:p>
        </p:txBody>
      </p:sp>
      <p:sp>
        <p:nvSpPr>
          <p:cNvPr id="29" name="円/楕円 28"/>
          <p:cNvSpPr/>
          <p:nvPr/>
        </p:nvSpPr>
        <p:spPr>
          <a:xfrm>
            <a:off x="1609220" y="5632245"/>
            <a:ext cx="130969" cy="1309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フリーフォーム 29"/>
          <p:cNvSpPr/>
          <p:nvPr/>
        </p:nvSpPr>
        <p:spPr>
          <a:xfrm>
            <a:off x="1683883" y="4707199"/>
            <a:ext cx="2024517" cy="884199"/>
          </a:xfrm>
          <a:custGeom>
            <a:avLst/>
            <a:gdLst>
              <a:gd name="connsiteX0" fmla="*/ 2395959 w 2395959"/>
              <a:gd name="connsiteY0" fmla="*/ 177530 h 970396"/>
              <a:gd name="connsiteX1" fmla="*/ 1169043 w 2395959"/>
              <a:gd name="connsiteY1" fmla="*/ 55996 h 970396"/>
              <a:gd name="connsiteX2" fmla="*/ 0 w 2395959"/>
              <a:gd name="connsiteY2" fmla="*/ 970396 h 970396"/>
              <a:gd name="connsiteX0" fmla="*/ 2395959 w 2395959"/>
              <a:gd name="connsiteY0" fmla="*/ 91333 h 884199"/>
              <a:gd name="connsiteX1" fmla="*/ 957111 w 2395959"/>
              <a:gd name="connsiteY1" fmla="*/ 103149 h 884199"/>
              <a:gd name="connsiteX2" fmla="*/ 0 w 2395959"/>
              <a:gd name="connsiteY2" fmla="*/ 884199 h 884199"/>
            </a:gdLst>
            <a:ahLst/>
            <a:cxnLst>
              <a:cxn ang="0">
                <a:pos x="connsiteX0" y="connsiteY0"/>
              </a:cxn>
              <a:cxn ang="0">
                <a:pos x="connsiteX1" y="connsiteY1"/>
              </a:cxn>
              <a:cxn ang="0">
                <a:pos x="connsiteX2" y="connsiteY2"/>
              </a:cxn>
            </a:cxnLst>
            <a:rect l="l" t="t" r="r" b="b"/>
            <a:pathLst>
              <a:path w="2395959" h="884199">
                <a:moveTo>
                  <a:pt x="2395959" y="91333"/>
                </a:moveTo>
                <a:cubicBezTo>
                  <a:pt x="1982164" y="-35506"/>
                  <a:pt x="1356437" y="-28995"/>
                  <a:pt x="957111" y="103149"/>
                </a:cubicBezTo>
                <a:cubicBezTo>
                  <a:pt x="557784" y="235293"/>
                  <a:pt x="384858" y="493071"/>
                  <a:pt x="0" y="884199"/>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コンテンツ プレースホルダー 9"/>
          <p:cNvSpPr>
            <a:spLocks noGrp="1"/>
          </p:cNvSpPr>
          <p:nvPr>
            <p:ph idx="1"/>
          </p:nvPr>
        </p:nvSpPr>
        <p:spPr>
          <a:xfrm>
            <a:off x="5617028" y="2913431"/>
            <a:ext cx="6574972" cy="2471369"/>
          </a:xfrm>
        </p:spPr>
        <p:txBody>
          <a:bodyPr>
            <a:normAutofit/>
          </a:bodyPr>
          <a:lstStyle/>
          <a:p>
            <a:pPr marL="0" indent="0">
              <a:spcBef>
                <a:spcPts val="1200"/>
              </a:spcBef>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ラベル付けされた</a:t>
            </a:r>
            <a:r>
              <a:rPr lang="ja-JP" altLang="ja-JP" sz="2400" dirty="0">
                <a:latin typeface="メイリオ" panose="020B0604030504040204" pitchFamily="50" charset="-128"/>
                <a:ea typeface="メイリオ" panose="020B0604030504040204" pitchFamily="50" charset="-128"/>
                <a:cs typeface="メイリオ" panose="020B0604030504040204" pitchFamily="50" charset="-128"/>
              </a:rPr>
              <a:t>標本画像</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（教師データ）</a:t>
            </a:r>
            <a:r>
              <a:rPr lang="ja-JP" altLang="ja-JP" sz="2400" dirty="0">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分類</a:t>
            </a:r>
            <a:r>
              <a:rPr lang="ja-JP" altLang="ja-JP" sz="2400" dirty="0">
                <a:latin typeface="メイリオ" panose="020B0604030504040204" pitchFamily="50" charset="-128"/>
                <a:ea typeface="メイリオ" panose="020B0604030504040204" pitchFamily="50" charset="-128"/>
                <a:cs typeface="メイリオ" panose="020B0604030504040204" pitchFamily="50" charset="-128"/>
              </a:rPr>
              <a:t>法則を学習し，</a:t>
            </a:r>
            <a:r>
              <a:rPr lang="ja-JP" altLang="en-US" sz="2400" dirty="0"/>
              <a:t>未知</a:t>
            </a:r>
            <a:r>
              <a:rPr lang="ja-JP" altLang="ja-JP" sz="2400" dirty="0">
                <a:latin typeface="メイリオ" panose="020B0604030504040204" pitchFamily="50" charset="-128"/>
                <a:ea typeface="メイリオ" panose="020B0604030504040204" pitchFamily="50" charset="-128"/>
                <a:cs typeface="メイリオ" panose="020B0604030504040204" pitchFamily="50" charset="-128"/>
              </a:rPr>
              <a:t>画像にラベル付け</a:t>
            </a:r>
            <a:endParaRPr lang="en-US" altLang="ja-JP" sz="2400" dirty="0"/>
          </a:p>
          <a:p>
            <a:pPr marL="457200" indent="-4572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教師データを特徴空間に射影する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1200"/>
              </a:spcBef>
              <a:buFont typeface="+mj-lt"/>
              <a:buAutoNum type="arabicPeriod"/>
            </a:pPr>
            <a:r>
              <a:rPr lang="ja-JP" altLang="en-US" sz="2000" dirty="0"/>
              <a:t>特徴空間を教師データに基づき分割</a:t>
            </a:r>
            <a:endParaRPr lang="en-US" altLang="ja-JP" sz="2000" dirty="0"/>
          </a:p>
          <a:p>
            <a:pPr marL="457200" indent="-457200">
              <a:spcBef>
                <a:spcPts val="1200"/>
              </a:spcBef>
              <a:buFont typeface="+mj-lt"/>
              <a:buAutoNum type="arabicPeriod"/>
            </a:pPr>
            <a:r>
              <a:rPr lang="ja-JP" altLang="en-US" sz="2000" dirty="0"/>
              <a:t>未知画像</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を特徴空間に射影し、事前に生成した特徴空間の分割に基づき未知画像のラベルを決定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34</a:t>
            </a:fld>
            <a:endParaRPr lang="ja-JP" altLang="en-US"/>
          </a:p>
        </p:txBody>
      </p:sp>
    </p:spTree>
    <p:extLst>
      <p:ext uri="{BB962C8B-B14F-4D97-AF65-F5344CB8AC3E}">
        <p14:creationId xmlns:p14="http://schemas.microsoft.com/office/powerpoint/2010/main" val="1639568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6090022" cy="5296829"/>
          </a:xfrm>
        </p:spPr>
        <p:txBody>
          <a:bodyPr>
            <a:normAutofit/>
          </a:bodyPr>
          <a:lstStyle/>
          <a:p>
            <a:pPr marL="0" indent="0">
              <a:spcBef>
                <a:spcPts val="600"/>
              </a:spcBef>
              <a:buNone/>
            </a:pPr>
            <a:r>
              <a:rPr lang="ja-JP" altLang="en-US" sz="6000" b="1" dirty="0"/>
              <a:t>グラフカット法</a:t>
            </a:r>
            <a:endParaRPr lang="en-US" altLang="ja-JP" sz="6000" b="1" dirty="0"/>
          </a:p>
          <a:p>
            <a:pPr marL="0" indent="0">
              <a:spcBef>
                <a:spcPts val="600"/>
              </a:spcBef>
              <a:buNone/>
            </a:pPr>
            <a:r>
              <a:rPr lang="en-US" altLang="ja-JP" sz="6000" b="1" dirty="0"/>
              <a:t>Graph Cut</a:t>
            </a:r>
          </a:p>
        </p:txBody>
      </p:sp>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35</a:t>
            </a:fld>
            <a:endParaRPr lang="ja-JP" altLang="en-US"/>
          </a:p>
        </p:txBody>
      </p:sp>
    </p:spTree>
    <p:extLst>
      <p:ext uri="{BB962C8B-B14F-4D97-AF65-F5344CB8AC3E}">
        <p14:creationId xmlns:p14="http://schemas.microsoft.com/office/powerpoint/2010/main" val="2304701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3530" y="283483"/>
            <a:ext cx="11473211" cy="733270"/>
          </a:xfrm>
        </p:spPr>
        <p:txBody>
          <a:bodyPr>
            <a:normAutofit/>
          </a:bodyPr>
          <a:lstStyle/>
          <a:p>
            <a:r>
              <a:rPr lang="ja-JP" altLang="en-US" sz="3600" dirty="0"/>
              <a:t>グラフカット領域分割</a:t>
            </a:r>
            <a:endParaRPr kumimoji="1" lang="ja-JP" altLang="en-US" sz="3600" dirty="0"/>
          </a:p>
        </p:txBody>
      </p:sp>
      <p:sp>
        <p:nvSpPr>
          <p:cNvPr id="4" name="コンテンツ プレースホルダー 2"/>
          <p:cNvSpPr>
            <a:spLocks noGrp="1"/>
          </p:cNvSpPr>
          <p:nvPr>
            <p:ph idx="1"/>
          </p:nvPr>
        </p:nvSpPr>
        <p:spPr>
          <a:xfrm>
            <a:off x="852901" y="4644644"/>
            <a:ext cx="10770607" cy="1804924"/>
          </a:xfrm>
        </p:spPr>
        <p:txBody>
          <a:bodyPr>
            <a:noAutofit/>
          </a:bodyPr>
          <a:lstStyle/>
          <a:p>
            <a:pPr marL="0" indent="0">
              <a:buNone/>
            </a:pPr>
            <a:r>
              <a:rPr lang="ja-JP" altLang="en-US" sz="2400" dirty="0"/>
              <a:t>前景・背景に属する画素を適当に入力すると，これを制約に画像を二値化</a:t>
            </a:r>
            <a:endParaRPr lang="en-US" altLang="ja-JP" sz="2400" dirty="0"/>
          </a:p>
          <a:p>
            <a:pPr marL="0" indent="0">
              <a:buNone/>
            </a:pPr>
            <a:r>
              <a:rPr lang="ja-JP" altLang="en-US" sz="2400" dirty="0"/>
              <a:t>二値化をエネルギー最小化問題として定式化し</a:t>
            </a:r>
            <a:r>
              <a:rPr lang="ja-JP" altLang="en-US" sz="2400" dirty="0">
                <a:sym typeface="Wingdings" panose="05000000000000000000" pitchFamily="2" charset="2"/>
              </a:rPr>
              <a:t>、</a:t>
            </a:r>
            <a:r>
              <a:rPr lang="ja-JP" altLang="en-US" sz="2400" dirty="0"/>
              <a:t>フローネットワークの最小カットにより最適解を計算する</a:t>
            </a:r>
            <a:endParaRPr lang="en-US" altLang="ja-JP" sz="2400" dirty="0"/>
          </a:p>
          <a:p>
            <a:pPr marL="0" indent="0">
              <a:buNone/>
            </a:pPr>
            <a:r>
              <a:rPr lang="ja-JP" altLang="en-US" sz="2400" dirty="0"/>
              <a:t>臓器などの塊状領域に対してはかなり強力な領域分割法</a:t>
            </a:r>
          </a:p>
        </p:txBody>
      </p:sp>
      <p:grpSp>
        <p:nvGrpSpPr>
          <p:cNvPr id="12" name="グループ化 11"/>
          <p:cNvGrpSpPr/>
          <p:nvPr/>
        </p:nvGrpSpPr>
        <p:grpSpPr>
          <a:xfrm>
            <a:off x="1133996" y="1052672"/>
            <a:ext cx="3287163" cy="3242099"/>
            <a:chOff x="1884619" y="2816669"/>
            <a:chExt cx="1936448" cy="1909901"/>
          </a:xfrm>
        </p:grpSpPr>
        <p:grpSp>
          <p:nvGrpSpPr>
            <p:cNvPr id="5" name="グループ化 4"/>
            <p:cNvGrpSpPr/>
            <p:nvPr/>
          </p:nvGrpSpPr>
          <p:grpSpPr>
            <a:xfrm>
              <a:off x="1903771" y="3109289"/>
              <a:ext cx="1917296" cy="1617281"/>
              <a:chOff x="100190" y="7480628"/>
              <a:chExt cx="3094742" cy="2610483"/>
            </a:xfrm>
          </p:grpSpPr>
          <p:pic>
            <p:nvPicPr>
              <p:cNvPr id="6" name="Picture 3" descr="C:\Users\takashi\Desktop\neko.bmp"/>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976" r="1328" b="8792"/>
              <a:stretch/>
            </p:blipFill>
            <p:spPr bwMode="auto">
              <a:xfrm>
                <a:off x="100190" y="7480628"/>
                <a:ext cx="3094742" cy="2610483"/>
              </a:xfrm>
              <a:prstGeom prst="rect">
                <a:avLst/>
              </a:prstGeom>
              <a:noFill/>
              <a:extLst>
                <a:ext uri="{909E8E84-426E-40DD-AFC4-6F175D3DCCD1}">
                  <a14:hiddenFill xmlns:a14="http://schemas.microsoft.com/office/drawing/2010/main">
                    <a:solidFill>
                      <a:srgbClr val="FFFFFF"/>
                    </a:solidFill>
                  </a14:hiddenFill>
                </a:ext>
              </a:extLst>
            </p:spPr>
          </p:pic>
          <p:sp>
            <p:nvSpPr>
              <p:cNvPr id="7" name="フリーフォーム 6"/>
              <p:cNvSpPr/>
              <p:nvPr/>
            </p:nvSpPr>
            <p:spPr>
              <a:xfrm>
                <a:off x="1010303" y="8638951"/>
                <a:ext cx="1396800" cy="435438"/>
              </a:xfrm>
              <a:custGeom>
                <a:avLst/>
                <a:gdLst>
                  <a:gd name="connsiteX0" fmla="*/ 0 w 847725"/>
                  <a:gd name="connsiteY0" fmla="*/ 200025 h 200025"/>
                  <a:gd name="connsiteX1" fmla="*/ 19050 w 847725"/>
                  <a:gd name="connsiteY1" fmla="*/ 171450 h 200025"/>
                  <a:gd name="connsiteX2" fmla="*/ 44450 w 847725"/>
                  <a:gd name="connsiteY2" fmla="*/ 142875 h 200025"/>
                  <a:gd name="connsiteX3" fmla="*/ 69850 w 847725"/>
                  <a:gd name="connsiteY3" fmla="*/ 127000 h 200025"/>
                  <a:gd name="connsiteX4" fmla="*/ 85725 w 847725"/>
                  <a:gd name="connsiteY4" fmla="*/ 117475 h 200025"/>
                  <a:gd name="connsiteX5" fmla="*/ 107950 w 847725"/>
                  <a:gd name="connsiteY5" fmla="*/ 111125 h 200025"/>
                  <a:gd name="connsiteX6" fmla="*/ 127000 w 847725"/>
                  <a:gd name="connsiteY6" fmla="*/ 107950 h 200025"/>
                  <a:gd name="connsiteX7" fmla="*/ 142875 w 847725"/>
                  <a:gd name="connsiteY7" fmla="*/ 104775 h 200025"/>
                  <a:gd name="connsiteX8" fmla="*/ 171450 w 847725"/>
                  <a:gd name="connsiteY8" fmla="*/ 98425 h 200025"/>
                  <a:gd name="connsiteX9" fmla="*/ 273050 w 847725"/>
                  <a:gd name="connsiteY9" fmla="*/ 95250 h 200025"/>
                  <a:gd name="connsiteX10" fmla="*/ 673100 w 847725"/>
                  <a:gd name="connsiteY10" fmla="*/ 95250 h 200025"/>
                  <a:gd name="connsiteX11" fmla="*/ 704850 w 847725"/>
                  <a:gd name="connsiteY11" fmla="*/ 88900 h 200025"/>
                  <a:gd name="connsiteX12" fmla="*/ 727075 w 847725"/>
                  <a:gd name="connsiteY12" fmla="*/ 85725 h 200025"/>
                  <a:gd name="connsiteX13" fmla="*/ 758825 w 847725"/>
                  <a:gd name="connsiteY13" fmla="*/ 76200 h 200025"/>
                  <a:gd name="connsiteX14" fmla="*/ 777875 w 847725"/>
                  <a:gd name="connsiteY14" fmla="*/ 69850 h 200025"/>
                  <a:gd name="connsiteX15" fmla="*/ 790575 w 847725"/>
                  <a:gd name="connsiteY15" fmla="*/ 60325 h 200025"/>
                  <a:gd name="connsiteX16" fmla="*/ 800100 w 847725"/>
                  <a:gd name="connsiteY16" fmla="*/ 57150 h 200025"/>
                  <a:gd name="connsiteX17" fmla="*/ 806450 w 847725"/>
                  <a:gd name="connsiteY17" fmla="*/ 44450 h 200025"/>
                  <a:gd name="connsiteX18" fmla="*/ 819150 w 847725"/>
                  <a:gd name="connsiteY18" fmla="*/ 31750 h 200025"/>
                  <a:gd name="connsiteX19" fmla="*/ 835025 w 847725"/>
                  <a:gd name="connsiteY19" fmla="*/ 15875 h 200025"/>
                  <a:gd name="connsiteX20" fmla="*/ 847725 w 847725"/>
                  <a:gd name="connsiteY20"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725" h="200025">
                    <a:moveTo>
                      <a:pt x="0" y="200025"/>
                    </a:moveTo>
                    <a:cubicBezTo>
                      <a:pt x="10564" y="173614"/>
                      <a:pt x="229" y="193408"/>
                      <a:pt x="19050" y="171450"/>
                    </a:cubicBezTo>
                    <a:cubicBezTo>
                      <a:pt x="30957" y="157559"/>
                      <a:pt x="21348" y="157314"/>
                      <a:pt x="44450" y="142875"/>
                    </a:cubicBezTo>
                    <a:lnTo>
                      <a:pt x="69850" y="127000"/>
                    </a:lnTo>
                    <a:cubicBezTo>
                      <a:pt x="75106" y="123766"/>
                      <a:pt x="79791" y="119170"/>
                      <a:pt x="85725" y="117475"/>
                    </a:cubicBezTo>
                    <a:cubicBezTo>
                      <a:pt x="93133" y="115358"/>
                      <a:pt x="100443" y="112857"/>
                      <a:pt x="107950" y="111125"/>
                    </a:cubicBezTo>
                    <a:cubicBezTo>
                      <a:pt x="114223" y="109677"/>
                      <a:pt x="120666" y="109102"/>
                      <a:pt x="127000" y="107950"/>
                    </a:cubicBezTo>
                    <a:cubicBezTo>
                      <a:pt x="132309" y="106985"/>
                      <a:pt x="137607" y="105946"/>
                      <a:pt x="142875" y="104775"/>
                    </a:cubicBezTo>
                    <a:cubicBezTo>
                      <a:pt x="149630" y="103274"/>
                      <a:pt x="165123" y="98767"/>
                      <a:pt x="171450" y="98425"/>
                    </a:cubicBezTo>
                    <a:cubicBezTo>
                      <a:pt x="205284" y="96596"/>
                      <a:pt x="239183" y="96308"/>
                      <a:pt x="273050" y="95250"/>
                    </a:cubicBezTo>
                    <a:cubicBezTo>
                      <a:pt x="448555" y="101750"/>
                      <a:pt x="384884" y="100740"/>
                      <a:pt x="673100" y="95250"/>
                    </a:cubicBezTo>
                    <a:cubicBezTo>
                      <a:pt x="686982" y="94986"/>
                      <a:pt x="692325" y="91177"/>
                      <a:pt x="704850" y="88900"/>
                    </a:cubicBezTo>
                    <a:cubicBezTo>
                      <a:pt x="712213" y="87561"/>
                      <a:pt x="719667" y="86783"/>
                      <a:pt x="727075" y="85725"/>
                    </a:cubicBezTo>
                    <a:cubicBezTo>
                      <a:pt x="745501" y="73441"/>
                      <a:pt x="727578" y="83411"/>
                      <a:pt x="758825" y="76200"/>
                    </a:cubicBezTo>
                    <a:cubicBezTo>
                      <a:pt x="765347" y="74695"/>
                      <a:pt x="777875" y="69850"/>
                      <a:pt x="777875" y="69850"/>
                    </a:cubicBezTo>
                    <a:cubicBezTo>
                      <a:pt x="782108" y="66675"/>
                      <a:pt x="785981" y="62950"/>
                      <a:pt x="790575" y="60325"/>
                    </a:cubicBezTo>
                    <a:cubicBezTo>
                      <a:pt x="793481" y="58665"/>
                      <a:pt x="797733" y="59517"/>
                      <a:pt x="800100" y="57150"/>
                    </a:cubicBezTo>
                    <a:cubicBezTo>
                      <a:pt x="803447" y="53803"/>
                      <a:pt x="803610" y="48236"/>
                      <a:pt x="806450" y="44450"/>
                    </a:cubicBezTo>
                    <a:cubicBezTo>
                      <a:pt x="810042" y="39661"/>
                      <a:pt x="815254" y="36296"/>
                      <a:pt x="819150" y="31750"/>
                    </a:cubicBezTo>
                    <a:cubicBezTo>
                      <a:pt x="833261" y="15287"/>
                      <a:pt x="816681" y="28105"/>
                      <a:pt x="835025" y="15875"/>
                    </a:cubicBezTo>
                    <a:cubicBezTo>
                      <a:pt x="843035" y="3859"/>
                      <a:pt x="838677" y="9048"/>
                      <a:pt x="847725" y="0"/>
                    </a:cubicBezTo>
                  </a:path>
                </a:pathLst>
              </a:custGeom>
              <a:noFill/>
              <a:ln w="120650" cap="rnd">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フリーフォーム 7"/>
              <p:cNvSpPr/>
              <p:nvPr/>
            </p:nvSpPr>
            <p:spPr>
              <a:xfrm rot="434622">
                <a:off x="482244" y="7832331"/>
                <a:ext cx="1056117" cy="384458"/>
              </a:xfrm>
              <a:custGeom>
                <a:avLst/>
                <a:gdLst>
                  <a:gd name="connsiteX0" fmla="*/ 0 w 787400"/>
                  <a:gd name="connsiteY0" fmla="*/ 286637 h 286637"/>
                  <a:gd name="connsiteX1" fmla="*/ 101600 w 787400"/>
                  <a:gd name="connsiteY1" fmla="*/ 178687 h 286637"/>
                  <a:gd name="connsiteX2" fmla="*/ 139700 w 787400"/>
                  <a:gd name="connsiteY2" fmla="*/ 153287 h 286637"/>
                  <a:gd name="connsiteX3" fmla="*/ 184150 w 787400"/>
                  <a:gd name="connsiteY3" fmla="*/ 115187 h 286637"/>
                  <a:gd name="connsiteX4" fmla="*/ 203200 w 787400"/>
                  <a:gd name="connsiteY4" fmla="*/ 108837 h 286637"/>
                  <a:gd name="connsiteX5" fmla="*/ 241300 w 787400"/>
                  <a:gd name="connsiteY5" fmla="*/ 83437 h 286637"/>
                  <a:gd name="connsiteX6" fmla="*/ 292100 w 787400"/>
                  <a:gd name="connsiteY6" fmla="*/ 64387 h 286637"/>
                  <a:gd name="connsiteX7" fmla="*/ 330200 w 787400"/>
                  <a:gd name="connsiteY7" fmla="*/ 58037 h 286637"/>
                  <a:gd name="connsiteX8" fmla="*/ 355600 w 787400"/>
                  <a:gd name="connsiteY8" fmla="*/ 45337 h 286637"/>
                  <a:gd name="connsiteX9" fmla="*/ 374650 w 787400"/>
                  <a:gd name="connsiteY9" fmla="*/ 38987 h 286637"/>
                  <a:gd name="connsiteX10" fmla="*/ 393700 w 787400"/>
                  <a:gd name="connsiteY10" fmla="*/ 26287 h 286637"/>
                  <a:gd name="connsiteX11" fmla="*/ 425450 w 787400"/>
                  <a:gd name="connsiteY11" fmla="*/ 19937 h 286637"/>
                  <a:gd name="connsiteX12" fmla="*/ 450850 w 787400"/>
                  <a:gd name="connsiteY12" fmla="*/ 7237 h 286637"/>
                  <a:gd name="connsiteX13" fmla="*/ 469900 w 787400"/>
                  <a:gd name="connsiteY13" fmla="*/ 887 h 286637"/>
                  <a:gd name="connsiteX14" fmla="*/ 787400 w 787400"/>
                  <a:gd name="connsiteY14" fmla="*/ 887 h 28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400" h="286637">
                    <a:moveTo>
                      <a:pt x="0" y="286637"/>
                    </a:moveTo>
                    <a:cubicBezTo>
                      <a:pt x="27244" y="253945"/>
                      <a:pt x="71023" y="199072"/>
                      <a:pt x="101600" y="178687"/>
                    </a:cubicBezTo>
                    <a:cubicBezTo>
                      <a:pt x="114300" y="170220"/>
                      <a:pt x="128907" y="164080"/>
                      <a:pt x="139700" y="153287"/>
                    </a:cubicBezTo>
                    <a:cubicBezTo>
                      <a:pt x="154713" y="138274"/>
                      <a:pt x="165143" y="126048"/>
                      <a:pt x="184150" y="115187"/>
                    </a:cubicBezTo>
                    <a:cubicBezTo>
                      <a:pt x="189962" y="111866"/>
                      <a:pt x="197349" y="112088"/>
                      <a:pt x="203200" y="108837"/>
                    </a:cubicBezTo>
                    <a:cubicBezTo>
                      <a:pt x="216543" y="101424"/>
                      <a:pt x="227128" y="89106"/>
                      <a:pt x="241300" y="83437"/>
                    </a:cubicBezTo>
                    <a:cubicBezTo>
                      <a:pt x="247480" y="80965"/>
                      <a:pt x="280901" y="66876"/>
                      <a:pt x="292100" y="64387"/>
                    </a:cubicBezTo>
                    <a:cubicBezTo>
                      <a:pt x="304669" y="61594"/>
                      <a:pt x="317500" y="60154"/>
                      <a:pt x="330200" y="58037"/>
                    </a:cubicBezTo>
                    <a:cubicBezTo>
                      <a:pt x="338667" y="53804"/>
                      <a:pt x="346899" y="49066"/>
                      <a:pt x="355600" y="45337"/>
                    </a:cubicBezTo>
                    <a:cubicBezTo>
                      <a:pt x="361752" y="42700"/>
                      <a:pt x="368663" y="41980"/>
                      <a:pt x="374650" y="38987"/>
                    </a:cubicBezTo>
                    <a:cubicBezTo>
                      <a:pt x="381476" y="35574"/>
                      <a:pt x="386554" y="28967"/>
                      <a:pt x="393700" y="26287"/>
                    </a:cubicBezTo>
                    <a:cubicBezTo>
                      <a:pt x="403806" y="22497"/>
                      <a:pt x="414867" y="22054"/>
                      <a:pt x="425450" y="19937"/>
                    </a:cubicBezTo>
                    <a:cubicBezTo>
                      <a:pt x="433917" y="15704"/>
                      <a:pt x="442149" y="10966"/>
                      <a:pt x="450850" y="7237"/>
                    </a:cubicBezTo>
                    <a:cubicBezTo>
                      <a:pt x="457002" y="4600"/>
                      <a:pt x="463208" y="1013"/>
                      <a:pt x="469900" y="887"/>
                    </a:cubicBezTo>
                    <a:cubicBezTo>
                      <a:pt x="575715" y="-1110"/>
                      <a:pt x="681567" y="887"/>
                      <a:pt x="787400" y="887"/>
                    </a:cubicBezTo>
                  </a:path>
                </a:pathLst>
              </a:custGeom>
              <a:noFill/>
              <a:ln w="120650" cap="rnd" cmpd="sng">
                <a:solidFill>
                  <a:srgbClr val="007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フリーフォーム 8"/>
              <p:cNvSpPr/>
              <p:nvPr/>
            </p:nvSpPr>
            <p:spPr>
              <a:xfrm>
                <a:off x="1308399" y="9380648"/>
                <a:ext cx="1396800" cy="380437"/>
              </a:xfrm>
              <a:custGeom>
                <a:avLst/>
                <a:gdLst>
                  <a:gd name="connsiteX0" fmla="*/ 0 w 1041400"/>
                  <a:gd name="connsiteY0" fmla="*/ 247650 h 279463"/>
                  <a:gd name="connsiteX1" fmla="*/ 38100 w 1041400"/>
                  <a:gd name="connsiteY1" fmla="*/ 266700 h 279463"/>
                  <a:gd name="connsiteX2" fmla="*/ 387350 w 1041400"/>
                  <a:gd name="connsiteY2" fmla="*/ 273050 h 279463"/>
                  <a:gd name="connsiteX3" fmla="*/ 425450 w 1041400"/>
                  <a:gd name="connsiteY3" fmla="*/ 260350 h 279463"/>
                  <a:gd name="connsiteX4" fmla="*/ 444500 w 1041400"/>
                  <a:gd name="connsiteY4" fmla="*/ 254000 h 279463"/>
                  <a:gd name="connsiteX5" fmla="*/ 463550 w 1041400"/>
                  <a:gd name="connsiteY5" fmla="*/ 241300 h 279463"/>
                  <a:gd name="connsiteX6" fmla="*/ 488950 w 1041400"/>
                  <a:gd name="connsiteY6" fmla="*/ 234950 h 279463"/>
                  <a:gd name="connsiteX7" fmla="*/ 571500 w 1041400"/>
                  <a:gd name="connsiteY7" fmla="*/ 222250 h 279463"/>
                  <a:gd name="connsiteX8" fmla="*/ 635000 w 1041400"/>
                  <a:gd name="connsiteY8" fmla="*/ 184150 h 279463"/>
                  <a:gd name="connsiteX9" fmla="*/ 692150 w 1041400"/>
                  <a:gd name="connsiteY9" fmla="*/ 146050 h 279463"/>
                  <a:gd name="connsiteX10" fmla="*/ 755650 w 1041400"/>
                  <a:gd name="connsiteY10" fmla="*/ 139700 h 279463"/>
                  <a:gd name="connsiteX11" fmla="*/ 806450 w 1041400"/>
                  <a:gd name="connsiteY11" fmla="*/ 120650 h 279463"/>
                  <a:gd name="connsiteX12" fmla="*/ 850900 w 1041400"/>
                  <a:gd name="connsiteY12" fmla="*/ 114300 h 279463"/>
                  <a:gd name="connsiteX13" fmla="*/ 876300 w 1041400"/>
                  <a:gd name="connsiteY13" fmla="*/ 107950 h 279463"/>
                  <a:gd name="connsiteX14" fmla="*/ 895350 w 1041400"/>
                  <a:gd name="connsiteY14" fmla="*/ 95250 h 279463"/>
                  <a:gd name="connsiteX15" fmla="*/ 920750 w 1041400"/>
                  <a:gd name="connsiteY15" fmla="*/ 82550 h 279463"/>
                  <a:gd name="connsiteX16" fmla="*/ 990600 w 1041400"/>
                  <a:gd name="connsiteY16" fmla="*/ 25400 h 279463"/>
                  <a:gd name="connsiteX17" fmla="*/ 1009650 w 1041400"/>
                  <a:gd name="connsiteY17" fmla="*/ 19050 h 279463"/>
                  <a:gd name="connsiteX18" fmla="*/ 1028700 w 1041400"/>
                  <a:gd name="connsiteY18" fmla="*/ 6350 h 279463"/>
                  <a:gd name="connsiteX19" fmla="*/ 1041400 w 1041400"/>
                  <a:gd name="connsiteY19" fmla="*/ 0 h 2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1400" h="279463">
                    <a:moveTo>
                      <a:pt x="0" y="247650"/>
                    </a:moveTo>
                    <a:cubicBezTo>
                      <a:pt x="12700" y="254000"/>
                      <a:pt x="24107" y="264287"/>
                      <a:pt x="38100" y="266700"/>
                    </a:cubicBezTo>
                    <a:cubicBezTo>
                      <a:pt x="162051" y="288071"/>
                      <a:pt x="259574" y="277043"/>
                      <a:pt x="387350" y="273050"/>
                    </a:cubicBezTo>
                    <a:lnTo>
                      <a:pt x="425450" y="260350"/>
                    </a:lnTo>
                    <a:cubicBezTo>
                      <a:pt x="431800" y="258233"/>
                      <a:pt x="438931" y="257713"/>
                      <a:pt x="444500" y="254000"/>
                    </a:cubicBezTo>
                    <a:cubicBezTo>
                      <a:pt x="450850" y="249767"/>
                      <a:pt x="456535" y="244306"/>
                      <a:pt x="463550" y="241300"/>
                    </a:cubicBezTo>
                    <a:cubicBezTo>
                      <a:pt x="471572" y="237862"/>
                      <a:pt x="480431" y="236843"/>
                      <a:pt x="488950" y="234950"/>
                    </a:cubicBezTo>
                    <a:cubicBezTo>
                      <a:pt x="526352" y="226639"/>
                      <a:pt x="527513" y="227748"/>
                      <a:pt x="571500" y="222250"/>
                    </a:cubicBezTo>
                    <a:cubicBezTo>
                      <a:pt x="633861" y="191069"/>
                      <a:pt x="587213" y="217233"/>
                      <a:pt x="635000" y="184150"/>
                    </a:cubicBezTo>
                    <a:cubicBezTo>
                      <a:pt x="653824" y="171118"/>
                      <a:pt x="669368" y="148328"/>
                      <a:pt x="692150" y="146050"/>
                    </a:cubicBezTo>
                    <a:lnTo>
                      <a:pt x="755650" y="139700"/>
                    </a:lnTo>
                    <a:cubicBezTo>
                      <a:pt x="772583" y="133350"/>
                      <a:pt x="788976" y="125310"/>
                      <a:pt x="806450" y="120650"/>
                    </a:cubicBezTo>
                    <a:cubicBezTo>
                      <a:pt x="820912" y="116794"/>
                      <a:pt x="836174" y="116977"/>
                      <a:pt x="850900" y="114300"/>
                    </a:cubicBezTo>
                    <a:cubicBezTo>
                      <a:pt x="859486" y="112739"/>
                      <a:pt x="867833" y="110067"/>
                      <a:pt x="876300" y="107950"/>
                    </a:cubicBezTo>
                    <a:cubicBezTo>
                      <a:pt x="882650" y="103717"/>
                      <a:pt x="888724" y="99036"/>
                      <a:pt x="895350" y="95250"/>
                    </a:cubicBezTo>
                    <a:cubicBezTo>
                      <a:pt x="903569" y="90554"/>
                      <a:pt x="913047" y="88052"/>
                      <a:pt x="920750" y="82550"/>
                    </a:cubicBezTo>
                    <a:cubicBezTo>
                      <a:pt x="953373" y="59248"/>
                      <a:pt x="935902" y="43633"/>
                      <a:pt x="990600" y="25400"/>
                    </a:cubicBezTo>
                    <a:cubicBezTo>
                      <a:pt x="996950" y="23283"/>
                      <a:pt x="1003663" y="22043"/>
                      <a:pt x="1009650" y="19050"/>
                    </a:cubicBezTo>
                    <a:cubicBezTo>
                      <a:pt x="1016476" y="15637"/>
                      <a:pt x="1022156" y="10277"/>
                      <a:pt x="1028700" y="6350"/>
                    </a:cubicBezTo>
                    <a:cubicBezTo>
                      <a:pt x="1032759" y="3915"/>
                      <a:pt x="1037167" y="2117"/>
                      <a:pt x="1041400" y="0"/>
                    </a:cubicBezTo>
                  </a:path>
                </a:pathLst>
              </a:custGeom>
              <a:noFill/>
              <a:ln w="120650" cap="rnd" cmpd="sng">
                <a:solidFill>
                  <a:srgbClr val="007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 name="正方形/長方形 9"/>
            <p:cNvSpPr/>
            <p:nvPr/>
          </p:nvSpPr>
          <p:spPr>
            <a:xfrm>
              <a:off x="1884619" y="2816669"/>
              <a:ext cx="834023" cy="271964"/>
            </a:xfrm>
            <a:prstGeom prst="rect">
              <a:avLst/>
            </a:prstGeom>
          </p:spPr>
          <p:txBody>
            <a:bodyPr wrap="none">
              <a:spAutoFit/>
            </a:bodyPr>
            <a:lstStyle/>
            <a:p>
              <a:pPr algn="ct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前傾制約</a:t>
              </a:r>
            </a:p>
          </p:txBody>
        </p:sp>
        <p:sp>
          <p:nvSpPr>
            <p:cNvPr id="11" name="正方形/長方形 10"/>
            <p:cNvSpPr/>
            <p:nvPr/>
          </p:nvSpPr>
          <p:spPr>
            <a:xfrm>
              <a:off x="2658506" y="2822831"/>
              <a:ext cx="834023" cy="271964"/>
            </a:xfrm>
            <a:prstGeom prst="rect">
              <a:avLst/>
            </a:prstGeom>
          </p:spPr>
          <p:txBody>
            <a:bodyPr wrap="none">
              <a:spAutoFit/>
            </a:bodyPr>
            <a:lstStyle/>
            <a:p>
              <a:pPr algn="ctr"/>
              <a:r>
                <a:rPr lang="ja-JP" altLang="en-US" sz="2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背景制約</a:t>
              </a:r>
            </a:p>
          </p:txBody>
        </p:sp>
      </p:grpSp>
      <p:pic>
        <p:nvPicPr>
          <p:cNvPr id="13" name="Picture 2"/>
          <p:cNvPicPr>
            <a:picLocks noChangeAspect="1" noChangeArrowheads="1"/>
          </p:cNvPicPr>
          <p:nvPr/>
        </p:nvPicPr>
        <p:blipFill rotWithShape="1">
          <a:blip r:embed="rId4" cstate="print">
            <a:clrChange>
              <a:clrFrom>
                <a:srgbClr val="0000FF"/>
              </a:clrFrom>
              <a:clrTo>
                <a:srgbClr val="0000FF">
                  <a:alpha val="0"/>
                </a:srgbClr>
              </a:clrTo>
            </a:clrChange>
            <a:extLst>
              <a:ext uri="{BEBA8EAE-BF5A-486C-A8C5-ECC9F3942E4B}">
                <a14:imgProps xmlns:a14="http://schemas.microsoft.com/office/drawing/2010/main">
                  <a14:imgLayer r:embed="rId5">
                    <a14:imgEffect>
                      <a14:backgroundRemoval t="16026" b="82479" l="3632" r="94231"/>
                    </a14:imgEffect>
                    <a14:imgEffect>
                      <a14:brightnessContrast bright="20000"/>
                    </a14:imgEffect>
                  </a14:imgLayer>
                </a14:imgProps>
              </a:ext>
              <a:ext uri="{28A0092B-C50C-407E-A947-70E740481C1C}">
                <a14:useLocalDpi xmlns:a14="http://schemas.microsoft.com/office/drawing/2010/main" val="0"/>
              </a:ext>
            </a:extLst>
          </a:blip>
          <a:srcRect t="7949" r="1561" b="9094"/>
          <a:stretch/>
        </p:blipFill>
        <p:spPr bwMode="auto">
          <a:xfrm>
            <a:off x="6928608" y="1562576"/>
            <a:ext cx="3231392" cy="2732195"/>
          </a:xfrm>
          <a:prstGeom prst="rect">
            <a:avLst/>
          </a:prstGeom>
          <a:noFill/>
          <a:ln>
            <a:noFill/>
          </a:ln>
        </p:spPr>
      </p:pic>
      <p:sp>
        <p:nvSpPr>
          <p:cNvPr id="14" name="右矢印 13"/>
          <p:cNvSpPr/>
          <p:nvPr/>
        </p:nvSpPr>
        <p:spPr>
          <a:xfrm>
            <a:off x="5375628" y="2545537"/>
            <a:ext cx="806097" cy="882147"/>
          </a:xfrm>
          <a:prstGeom prst="right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36</a:t>
            </a:fld>
            <a:endParaRPr lang="ja-JP" altLang="en-US"/>
          </a:p>
        </p:txBody>
      </p:sp>
    </p:spTree>
    <p:extLst>
      <p:ext uri="{BB962C8B-B14F-4D97-AF65-F5344CB8AC3E}">
        <p14:creationId xmlns:p14="http://schemas.microsoft.com/office/powerpoint/2010/main" val="3432162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12795"/>
            <a:ext cx="11473211" cy="733270"/>
          </a:xfrm>
        </p:spPr>
        <p:txBody>
          <a:bodyPr>
            <a:normAutofit/>
          </a:bodyPr>
          <a:lstStyle/>
          <a:p>
            <a:r>
              <a:rPr lang="ja-JP" altLang="en-US" sz="3600" dirty="0"/>
              <a:t>準備 </a:t>
            </a:r>
            <a:r>
              <a:rPr lang="en-US" altLang="ja-JP" sz="3600" dirty="0"/>
              <a:t>: </a:t>
            </a:r>
            <a:r>
              <a:rPr lang="ja-JP" altLang="en-US" sz="3600" dirty="0"/>
              <a:t>フローネットワーク</a:t>
            </a:r>
            <a:endParaRPr kumimoji="1" lang="ja-JP" altLang="en-US" sz="3600" dirty="0"/>
          </a:p>
        </p:txBody>
      </p:sp>
      <p:grpSp>
        <p:nvGrpSpPr>
          <p:cNvPr id="4" name="グループ化 3"/>
          <p:cNvGrpSpPr/>
          <p:nvPr/>
        </p:nvGrpSpPr>
        <p:grpSpPr>
          <a:xfrm>
            <a:off x="737836" y="1127805"/>
            <a:ext cx="4370612" cy="2724453"/>
            <a:chOff x="-5520351" y="6388637"/>
            <a:chExt cx="4614027" cy="2876185"/>
          </a:xfrm>
        </p:grpSpPr>
        <p:sp>
          <p:nvSpPr>
            <p:cNvPr id="5" name="円/楕円 4"/>
            <p:cNvSpPr/>
            <p:nvPr/>
          </p:nvSpPr>
          <p:spPr>
            <a:xfrm>
              <a:off x="-5318304" y="7858932"/>
              <a:ext cx="464820" cy="464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円/楕円 5"/>
            <p:cNvSpPr/>
            <p:nvPr/>
          </p:nvSpPr>
          <p:spPr>
            <a:xfrm>
              <a:off x="-4331514" y="8800002"/>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円/楕円 6"/>
            <p:cNvSpPr/>
            <p:nvPr/>
          </p:nvSpPr>
          <p:spPr>
            <a:xfrm>
              <a:off x="-4331514" y="6917862"/>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2357934" y="8800002"/>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円/楕円 8"/>
            <p:cNvSpPr/>
            <p:nvPr/>
          </p:nvSpPr>
          <p:spPr>
            <a:xfrm>
              <a:off x="-2357934" y="6917862"/>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円/楕円 9"/>
            <p:cNvSpPr/>
            <p:nvPr/>
          </p:nvSpPr>
          <p:spPr>
            <a:xfrm>
              <a:off x="-1371144" y="7858932"/>
              <a:ext cx="464820" cy="46482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3344724" y="7858932"/>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 name="直線矢印コネクタ 11"/>
            <p:cNvCxnSpPr>
              <a:stCxn id="5" idx="7"/>
              <a:endCxn id="7" idx="3"/>
            </p:cNvCxnSpPr>
            <p:nvPr/>
          </p:nvCxnSpPr>
          <p:spPr>
            <a:xfrm flipV="1">
              <a:off x="-4921555" y="731461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6" idx="6"/>
              <a:endCxn id="8" idx="2"/>
            </p:cNvCxnSpPr>
            <p:nvPr/>
          </p:nvCxnSpPr>
          <p:spPr>
            <a:xfrm>
              <a:off x="-3866694" y="9032412"/>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7" idx="4"/>
              <a:endCxn id="6" idx="0"/>
            </p:cNvCxnSpPr>
            <p:nvPr/>
          </p:nvCxnSpPr>
          <p:spPr>
            <a:xfrm>
              <a:off x="-4099104" y="7382682"/>
              <a:ext cx="0" cy="141732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5" idx="5"/>
              <a:endCxn id="6" idx="1"/>
            </p:cNvCxnSpPr>
            <p:nvPr/>
          </p:nvCxnSpPr>
          <p:spPr>
            <a:xfrm>
              <a:off x="-4921555" y="825568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6" idx="7"/>
              <a:endCxn id="11" idx="3"/>
            </p:cNvCxnSpPr>
            <p:nvPr/>
          </p:nvCxnSpPr>
          <p:spPr>
            <a:xfrm flipV="1">
              <a:off x="-3934765" y="825568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7" idx="6"/>
              <a:endCxn id="9" idx="2"/>
            </p:cNvCxnSpPr>
            <p:nvPr/>
          </p:nvCxnSpPr>
          <p:spPr>
            <a:xfrm>
              <a:off x="-3866694" y="7150272"/>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8" idx="7"/>
              <a:endCxn id="10" idx="3"/>
            </p:cNvCxnSpPr>
            <p:nvPr/>
          </p:nvCxnSpPr>
          <p:spPr>
            <a:xfrm flipV="1">
              <a:off x="-1961185" y="825568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1" idx="5"/>
              <a:endCxn id="8" idx="1"/>
            </p:cNvCxnSpPr>
            <p:nvPr/>
          </p:nvCxnSpPr>
          <p:spPr>
            <a:xfrm>
              <a:off x="-2947975" y="825568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2974169" y="7270312"/>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9" idx="5"/>
              <a:endCxn id="10" idx="1"/>
            </p:cNvCxnSpPr>
            <p:nvPr/>
          </p:nvCxnSpPr>
          <p:spPr>
            <a:xfrm>
              <a:off x="-1961185" y="731461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rot="18900000">
              <a:off x="-4841528" y="7459098"/>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rot="2583674">
              <a:off x="-4663722" y="8258596"/>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rot="5400000">
              <a:off x="-4052396" y="7884014"/>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rot="19016173">
              <a:off x="-3828761" y="8385336"/>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3235187" y="6879757"/>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rot="19065917">
              <a:off x="-2829862" y="7354991"/>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rot="2644858">
              <a:off x="-1646328" y="7385595"/>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rot="19030393">
              <a:off x="-1789025" y="8329047"/>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rot="2534475">
              <a:off x="-2600883" y="8353844"/>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172179" y="8751235"/>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2" name="直線矢印コネクタ 31"/>
            <p:cNvCxnSpPr>
              <a:stCxn id="11" idx="1"/>
              <a:endCxn id="7" idx="5"/>
            </p:cNvCxnSpPr>
            <p:nvPr/>
          </p:nvCxnSpPr>
          <p:spPr>
            <a:xfrm flipH="1" flipV="1">
              <a:off x="-3934765" y="7314611"/>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rot="2513977">
              <a:off x="-3562923" y="7429615"/>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4" name="直線矢印コネクタ 33"/>
            <p:cNvCxnSpPr/>
            <p:nvPr/>
          </p:nvCxnSpPr>
          <p:spPr>
            <a:xfrm flipV="1">
              <a:off x="-2900502" y="7365536"/>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18970717">
              <a:off x="-2516427" y="7654283"/>
              <a:ext cx="150614" cy="292426"/>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2642152" y="6388637"/>
              <a:ext cx="1083059" cy="324918"/>
            </a:xfrm>
            <a:prstGeom prst="rect">
              <a:avLst/>
            </a:prstGeom>
            <a:noFill/>
          </p:spPr>
          <p:txBody>
            <a:bodyPr wrap="none" lIns="0" tIns="0" rIns="0" bIns="0" rtlCol="0">
              <a:spAutoFit/>
            </a:bodyPr>
            <a:lstStyle/>
            <a:p>
              <a:r>
                <a:rPr lang="ja-JP" altLang="en-US" sz="200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逆並行辺</a:t>
              </a:r>
            </a:p>
          </p:txBody>
        </p:sp>
        <p:sp>
          <p:nvSpPr>
            <p:cNvPr id="37" name="テキスト ボックス 36"/>
            <p:cNvSpPr txBox="1"/>
            <p:nvPr/>
          </p:nvSpPr>
          <p:spPr>
            <a:xfrm>
              <a:off x="-5520351" y="6880396"/>
              <a:ext cx="1072906" cy="324918"/>
            </a:xfrm>
            <a:prstGeom prst="rect">
              <a:avLst/>
            </a:prstGeom>
            <a:noFill/>
          </p:spPr>
          <p:txBody>
            <a:bodyPr wrap="none" lIns="0" tIns="0" rIns="0" bIns="0"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容量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c</a:t>
              </a:r>
              <a:r>
                <a:rPr lang="en-US" altLang="ja-JP" sz="2000" i="1" baseline="-25000" dirty="0">
                  <a:latin typeface="メイリオ" panose="020B0604030504040204" pitchFamily="50" charset="-128"/>
                  <a:ea typeface="メイリオ" panose="020B0604030504040204" pitchFamily="50" charset="-128"/>
                  <a:cs typeface="メイリオ" panose="020B0604030504040204" pitchFamily="50" charset="-128"/>
                </a:rPr>
                <a:t>sv1</a:t>
              </a:r>
              <a:endParaRPr lang="ja-JP" altLang="en-US" sz="2000" i="1" baseline="-25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8" name="直線矢印コネクタ 37"/>
            <p:cNvCxnSpPr/>
            <p:nvPr/>
          </p:nvCxnSpPr>
          <p:spPr>
            <a:xfrm>
              <a:off x="-5134878" y="7162033"/>
              <a:ext cx="236239" cy="2982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フリーフォーム 38"/>
            <p:cNvSpPr/>
            <p:nvPr/>
          </p:nvSpPr>
          <p:spPr>
            <a:xfrm>
              <a:off x="-2669065" y="6681215"/>
              <a:ext cx="476359" cy="727254"/>
            </a:xfrm>
            <a:custGeom>
              <a:avLst/>
              <a:gdLst>
                <a:gd name="connsiteX0" fmla="*/ 93833 w 1155870"/>
                <a:gd name="connsiteY0" fmla="*/ 594010 h 594010"/>
                <a:gd name="connsiteX1" fmla="*/ 3345 w 1155870"/>
                <a:gd name="connsiteY1" fmla="*/ 315404 h 594010"/>
                <a:gd name="connsiteX2" fmla="*/ 198608 w 1155870"/>
                <a:gd name="connsiteY2" fmla="*/ 39179 h 594010"/>
                <a:gd name="connsiteX3" fmla="*/ 1155870 w 1155870"/>
                <a:gd name="connsiteY3" fmla="*/ 8222 h 594010"/>
                <a:gd name="connsiteX0" fmla="*/ 116801 w 1178838"/>
                <a:gd name="connsiteY0" fmla="*/ 592581 h 592581"/>
                <a:gd name="connsiteX1" fmla="*/ 2501 w 1178838"/>
                <a:gd name="connsiteY1" fmla="*/ 283018 h 592581"/>
                <a:gd name="connsiteX2" fmla="*/ 221576 w 1178838"/>
                <a:gd name="connsiteY2" fmla="*/ 37750 h 592581"/>
                <a:gd name="connsiteX3" fmla="*/ 1178838 w 1178838"/>
                <a:gd name="connsiteY3" fmla="*/ 6793 h 592581"/>
                <a:gd name="connsiteX0" fmla="*/ 118337 w 1180374"/>
                <a:gd name="connsiteY0" fmla="*/ 588449 h 588449"/>
                <a:gd name="connsiteX1" fmla="*/ 4037 w 1180374"/>
                <a:gd name="connsiteY1" fmla="*/ 278886 h 588449"/>
                <a:gd name="connsiteX2" fmla="*/ 258830 w 1180374"/>
                <a:gd name="connsiteY2" fmla="*/ 57431 h 588449"/>
                <a:gd name="connsiteX3" fmla="*/ 1180374 w 1180374"/>
                <a:gd name="connsiteY3" fmla="*/ 2661 h 588449"/>
                <a:gd name="connsiteX0" fmla="*/ 118337 w 1232761"/>
                <a:gd name="connsiteY0" fmla="*/ 535997 h 535997"/>
                <a:gd name="connsiteX1" fmla="*/ 4037 w 1232761"/>
                <a:gd name="connsiteY1" fmla="*/ 226434 h 535997"/>
                <a:gd name="connsiteX2" fmla="*/ 258830 w 1232761"/>
                <a:gd name="connsiteY2" fmla="*/ 4979 h 535997"/>
                <a:gd name="connsiteX3" fmla="*/ 1232761 w 1232761"/>
                <a:gd name="connsiteY3" fmla="*/ 71652 h 535997"/>
                <a:gd name="connsiteX0" fmla="*/ 118337 w 1232761"/>
                <a:gd name="connsiteY0" fmla="*/ 559615 h 559615"/>
                <a:gd name="connsiteX1" fmla="*/ 4037 w 1232761"/>
                <a:gd name="connsiteY1" fmla="*/ 250052 h 559615"/>
                <a:gd name="connsiteX2" fmla="*/ 258830 w 1232761"/>
                <a:gd name="connsiteY2" fmla="*/ 28597 h 559615"/>
                <a:gd name="connsiteX3" fmla="*/ 1232761 w 1232761"/>
                <a:gd name="connsiteY3" fmla="*/ 95270 h 559615"/>
                <a:gd name="connsiteX0" fmla="*/ 119707 w 1234131"/>
                <a:gd name="connsiteY0" fmla="*/ 584245 h 584245"/>
                <a:gd name="connsiteX1" fmla="*/ 5407 w 1234131"/>
                <a:gd name="connsiteY1" fmla="*/ 274682 h 584245"/>
                <a:gd name="connsiteX2" fmla="*/ 288775 w 1234131"/>
                <a:gd name="connsiteY2" fmla="*/ 15127 h 584245"/>
                <a:gd name="connsiteX3" fmla="*/ 1234131 w 1234131"/>
                <a:gd name="connsiteY3" fmla="*/ 119900 h 584245"/>
                <a:gd name="connsiteX0" fmla="*/ 121937 w 1236361"/>
                <a:gd name="connsiteY0" fmla="*/ 584245 h 584245"/>
                <a:gd name="connsiteX1" fmla="*/ 7637 w 1236361"/>
                <a:gd name="connsiteY1" fmla="*/ 274682 h 584245"/>
                <a:gd name="connsiteX2" fmla="*/ 291005 w 1236361"/>
                <a:gd name="connsiteY2" fmla="*/ 15127 h 584245"/>
                <a:gd name="connsiteX3" fmla="*/ 1236361 w 1236361"/>
                <a:gd name="connsiteY3" fmla="*/ 119900 h 584245"/>
                <a:gd name="connsiteX0" fmla="*/ 142255 w 1256679"/>
                <a:gd name="connsiteY0" fmla="*/ 581424 h 581424"/>
                <a:gd name="connsiteX1" fmla="*/ 6524 w 1256679"/>
                <a:gd name="connsiteY1" fmla="*/ 233761 h 581424"/>
                <a:gd name="connsiteX2" fmla="*/ 311323 w 1256679"/>
                <a:gd name="connsiteY2" fmla="*/ 12306 h 581424"/>
                <a:gd name="connsiteX3" fmla="*/ 1256679 w 1256679"/>
                <a:gd name="connsiteY3" fmla="*/ 117079 h 581424"/>
                <a:gd name="connsiteX0" fmla="*/ 139664 w 1254088"/>
                <a:gd name="connsiteY0" fmla="*/ 581424 h 581424"/>
                <a:gd name="connsiteX1" fmla="*/ 3933 w 1254088"/>
                <a:gd name="connsiteY1" fmla="*/ 233761 h 581424"/>
                <a:gd name="connsiteX2" fmla="*/ 308732 w 1254088"/>
                <a:gd name="connsiteY2" fmla="*/ 12306 h 581424"/>
                <a:gd name="connsiteX3" fmla="*/ 1254088 w 1254088"/>
                <a:gd name="connsiteY3" fmla="*/ 117079 h 581424"/>
                <a:gd name="connsiteX0" fmla="*/ 171556 w 1252643"/>
                <a:gd name="connsiteY0" fmla="*/ 550468 h 550468"/>
                <a:gd name="connsiteX1" fmla="*/ 2488 w 1252643"/>
                <a:gd name="connsiteY1" fmla="*/ 233761 h 550468"/>
                <a:gd name="connsiteX2" fmla="*/ 307287 w 1252643"/>
                <a:gd name="connsiteY2" fmla="*/ 12306 h 550468"/>
                <a:gd name="connsiteX3" fmla="*/ 1252643 w 1252643"/>
                <a:gd name="connsiteY3" fmla="*/ 117079 h 550468"/>
                <a:gd name="connsiteX0" fmla="*/ 171986 w 1253073"/>
                <a:gd name="connsiteY0" fmla="*/ 550468 h 550468"/>
                <a:gd name="connsiteX1" fmla="*/ 2918 w 1253073"/>
                <a:gd name="connsiteY1" fmla="*/ 233761 h 550468"/>
                <a:gd name="connsiteX2" fmla="*/ 307717 w 1253073"/>
                <a:gd name="connsiteY2" fmla="*/ 12306 h 550468"/>
                <a:gd name="connsiteX3" fmla="*/ 1253073 w 1253073"/>
                <a:gd name="connsiteY3" fmla="*/ 117079 h 550468"/>
                <a:gd name="connsiteX0" fmla="*/ 171986 w 852682"/>
                <a:gd name="connsiteY0" fmla="*/ 691016 h 691016"/>
                <a:gd name="connsiteX1" fmla="*/ 2918 w 852682"/>
                <a:gd name="connsiteY1" fmla="*/ 374309 h 691016"/>
                <a:gd name="connsiteX2" fmla="*/ 307717 w 852682"/>
                <a:gd name="connsiteY2" fmla="*/ 152854 h 691016"/>
                <a:gd name="connsiteX3" fmla="*/ 852682 w 852682"/>
                <a:gd name="connsiteY3" fmla="*/ 44574 h 691016"/>
                <a:gd name="connsiteX0" fmla="*/ 171986 w 852682"/>
                <a:gd name="connsiteY0" fmla="*/ 646442 h 646442"/>
                <a:gd name="connsiteX1" fmla="*/ 2918 w 852682"/>
                <a:gd name="connsiteY1" fmla="*/ 329735 h 646442"/>
                <a:gd name="connsiteX2" fmla="*/ 307717 w 852682"/>
                <a:gd name="connsiteY2" fmla="*/ 108280 h 646442"/>
                <a:gd name="connsiteX3" fmla="*/ 852682 w 852682"/>
                <a:gd name="connsiteY3" fmla="*/ 0 h 646442"/>
                <a:gd name="connsiteX0" fmla="*/ 170341 w 851037"/>
                <a:gd name="connsiteY0" fmla="*/ 646442 h 646442"/>
                <a:gd name="connsiteX1" fmla="*/ 1273 w 851037"/>
                <a:gd name="connsiteY1" fmla="*/ 329735 h 646442"/>
                <a:gd name="connsiteX2" fmla="*/ 254646 w 851037"/>
                <a:gd name="connsiteY2" fmla="*/ 23794 h 646442"/>
                <a:gd name="connsiteX3" fmla="*/ 851037 w 851037"/>
                <a:gd name="connsiteY3" fmla="*/ 0 h 646442"/>
                <a:gd name="connsiteX0" fmla="*/ 170341 w 851037"/>
                <a:gd name="connsiteY0" fmla="*/ 654413 h 654413"/>
                <a:gd name="connsiteX1" fmla="*/ 1273 w 851037"/>
                <a:gd name="connsiteY1" fmla="*/ 337706 h 654413"/>
                <a:gd name="connsiteX2" fmla="*/ 254646 w 851037"/>
                <a:gd name="connsiteY2" fmla="*/ 31765 h 654413"/>
                <a:gd name="connsiteX3" fmla="*/ 851037 w 851037"/>
                <a:gd name="connsiteY3" fmla="*/ 7971 h 654413"/>
                <a:gd name="connsiteX0" fmla="*/ 170341 w 476359"/>
                <a:gd name="connsiteY0" fmla="*/ 727254 h 727254"/>
                <a:gd name="connsiteX1" fmla="*/ 1273 w 476359"/>
                <a:gd name="connsiteY1" fmla="*/ 410547 h 727254"/>
                <a:gd name="connsiteX2" fmla="*/ 254646 w 476359"/>
                <a:gd name="connsiteY2" fmla="*/ 104606 h 727254"/>
                <a:gd name="connsiteX3" fmla="*/ 476359 w 476359"/>
                <a:gd name="connsiteY3" fmla="*/ 0 h 727254"/>
                <a:gd name="connsiteX0" fmla="*/ 170341 w 476359"/>
                <a:gd name="connsiteY0" fmla="*/ 727254 h 727254"/>
                <a:gd name="connsiteX1" fmla="*/ 1273 w 476359"/>
                <a:gd name="connsiteY1" fmla="*/ 410547 h 727254"/>
                <a:gd name="connsiteX2" fmla="*/ 254646 w 476359"/>
                <a:gd name="connsiteY2" fmla="*/ 104606 h 727254"/>
                <a:gd name="connsiteX3" fmla="*/ 476359 w 476359"/>
                <a:gd name="connsiteY3" fmla="*/ 0 h 727254"/>
                <a:gd name="connsiteX0" fmla="*/ 170341 w 476359"/>
                <a:gd name="connsiteY0" fmla="*/ 727254 h 727254"/>
                <a:gd name="connsiteX1" fmla="*/ 1273 w 476359"/>
                <a:gd name="connsiteY1" fmla="*/ 410547 h 727254"/>
                <a:gd name="connsiteX2" fmla="*/ 254646 w 476359"/>
                <a:gd name="connsiteY2" fmla="*/ 104606 h 727254"/>
                <a:gd name="connsiteX3" fmla="*/ 476359 w 476359"/>
                <a:gd name="connsiteY3" fmla="*/ 0 h 727254"/>
              </a:gdLst>
              <a:ahLst/>
              <a:cxnLst>
                <a:cxn ang="0">
                  <a:pos x="connsiteX0" y="connsiteY0"/>
                </a:cxn>
                <a:cxn ang="0">
                  <a:pos x="connsiteX1" y="connsiteY1"/>
                </a:cxn>
                <a:cxn ang="0">
                  <a:pos x="connsiteX2" y="connsiteY2"/>
                </a:cxn>
                <a:cxn ang="0">
                  <a:pos x="connsiteX3" y="connsiteY3"/>
                </a:cxn>
              </a:cxnLst>
              <a:rect l="l" t="t" r="r" b="b"/>
              <a:pathLst>
                <a:path w="476359" h="727254">
                  <a:moveTo>
                    <a:pt x="170341" y="727254"/>
                  </a:moveTo>
                  <a:cubicBezTo>
                    <a:pt x="92553" y="646094"/>
                    <a:pt x="-12778" y="514321"/>
                    <a:pt x="1273" y="410547"/>
                  </a:cubicBezTo>
                  <a:cubicBezTo>
                    <a:pt x="15324" y="306773"/>
                    <a:pt x="175465" y="173030"/>
                    <a:pt x="254646" y="104606"/>
                  </a:cubicBezTo>
                  <a:cubicBezTo>
                    <a:pt x="333827" y="36182"/>
                    <a:pt x="432806" y="30265"/>
                    <a:pt x="476359" y="0"/>
                  </a:cubicBezTo>
                </a:path>
              </a:pathLst>
            </a:custGeom>
            <a:noFill/>
            <a:ln w="19050">
              <a:solidFill>
                <a:srgbClr val="FFC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0" name="グループ化 39"/>
          <p:cNvGrpSpPr/>
          <p:nvPr/>
        </p:nvGrpSpPr>
        <p:grpSpPr>
          <a:xfrm>
            <a:off x="6721858" y="1291270"/>
            <a:ext cx="4489625" cy="2544826"/>
            <a:chOff x="-8313801" y="9438819"/>
            <a:chExt cx="4779155" cy="2708939"/>
          </a:xfrm>
        </p:grpSpPr>
        <p:sp>
          <p:nvSpPr>
            <p:cNvPr id="41" name="円/楕円 40"/>
            <p:cNvSpPr/>
            <p:nvPr/>
          </p:nvSpPr>
          <p:spPr>
            <a:xfrm>
              <a:off x="-7946626" y="10741868"/>
              <a:ext cx="464820" cy="464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円/楕円 41"/>
            <p:cNvSpPr/>
            <p:nvPr/>
          </p:nvSpPr>
          <p:spPr>
            <a:xfrm>
              <a:off x="-6959836" y="11682938"/>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円/楕円 42"/>
            <p:cNvSpPr/>
            <p:nvPr/>
          </p:nvSpPr>
          <p:spPr>
            <a:xfrm>
              <a:off x="-6959836" y="9800798"/>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円/楕円 43"/>
            <p:cNvSpPr/>
            <p:nvPr/>
          </p:nvSpPr>
          <p:spPr>
            <a:xfrm>
              <a:off x="-4986256" y="11682938"/>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円/楕円 44"/>
            <p:cNvSpPr/>
            <p:nvPr/>
          </p:nvSpPr>
          <p:spPr>
            <a:xfrm>
              <a:off x="-4986256" y="9800798"/>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円/楕円 45"/>
            <p:cNvSpPr/>
            <p:nvPr/>
          </p:nvSpPr>
          <p:spPr>
            <a:xfrm>
              <a:off x="-3999466" y="10741868"/>
              <a:ext cx="464820" cy="46482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円/楕円 46"/>
            <p:cNvSpPr/>
            <p:nvPr/>
          </p:nvSpPr>
          <p:spPr>
            <a:xfrm>
              <a:off x="-5973046" y="10741868"/>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8" name="直線矢印コネクタ 47"/>
            <p:cNvCxnSpPr>
              <a:stCxn id="41" idx="7"/>
              <a:endCxn id="43" idx="3"/>
            </p:cNvCxnSpPr>
            <p:nvPr/>
          </p:nvCxnSpPr>
          <p:spPr>
            <a:xfrm flipV="1">
              <a:off x="-7549877" y="1019754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42" idx="6"/>
              <a:endCxn id="44" idx="2"/>
            </p:cNvCxnSpPr>
            <p:nvPr/>
          </p:nvCxnSpPr>
          <p:spPr>
            <a:xfrm>
              <a:off x="-6495016" y="11915348"/>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43" idx="4"/>
              <a:endCxn id="42" idx="0"/>
            </p:cNvCxnSpPr>
            <p:nvPr/>
          </p:nvCxnSpPr>
          <p:spPr>
            <a:xfrm>
              <a:off x="-6727426" y="10265618"/>
              <a:ext cx="0" cy="141732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stCxn id="41" idx="5"/>
              <a:endCxn id="42" idx="1"/>
            </p:cNvCxnSpPr>
            <p:nvPr/>
          </p:nvCxnSpPr>
          <p:spPr>
            <a:xfrm>
              <a:off x="-7549877" y="1113861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42" idx="7"/>
              <a:endCxn id="47" idx="3"/>
            </p:cNvCxnSpPr>
            <p:nvPr/>
          </p:nvCxnSpPr>
          <p:spPr>
            <a:xfrm flipV="1">
              <a:off x="-6563087" y="1113861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44" idx="7"/>
              <a:endCxn id="46" idx="3"/>
            </p:cNvCxnSpPr>
            <p:nvPr/>
          </p:nvCxnSpPr>
          <p:spPr>
            <a:xfrm flipV="1">
              <a:off x="-4589507" y="1113861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stCxn id="47" idx="5"/>
              <a:endCxn id="44" idx="1"/>
            </p:cNvCxnSpPr>
            <p:nvPr/>
          </p:nvCxnSpPr>
          <p:spPr>
            <a:xfrm>
              <a:off x="-5576297" y="1113861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V="1">
              <a:off x="-5602491" y="10153248"/>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45" idx="5"/>
              <a:endCxn id="46" idx="1"/>
            </p:cNvCxnSpPr>
            <p:nvPr/>
          </p:nvCxnSpPr>
          <p:spPr>
            <a:xfrm>
              <a:off x="-4589507" y="1019754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rot="19136655">
              <a:off x="-7619866" y="10281600"/>
              <a:ext cx="517033"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テキスト ボックス 57"/>
            <p:cNvSpPr txBox="1"/>
            <p:nvPr/>
          </p:nvSpPr>
          <p:spPr>
            <a:xfrm rot="2597336">
              <a:off x="-7342937" y="11186350"/>
              <a:ext cx="418131"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2/8</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rot="5400000">
              <a:off x="-6782531" y="10802333"/>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rot="18977168">
              <a:off x="-6563881" y="11216321"/>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p:cNvSpPr txBox="1"/>
            <p:nvPr/>
          </p:nvSpPr>
          <p:spPr>
            <a:xfrm>
              <a:off x="-5873034" y="9734119"/>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p:cNvSpPr txBox="1"/>
            <p:nvPr/>
          </p:nvSpPr>
          <p:spPr>
            <a:xfrm rot="19000287">
              <a:off x="-5618463" y="10233531"/>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p:cNvSpPr txBox="1"/>
            <p:nvPr/>
          </p:nvSpPr>
          <p:spPr>
            <a:xfrm rot="2512776">
              <a:off x="-4347443" y="10271836"/>
              <a:ext cx="411032"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2/4</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rot="19085864">
              <a:off x="-4550730" y="11179999"/>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1/6</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rot="2541028">
              <a:off x="-5306933" y="11241911"/>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0/7</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5904975" y="11618296"/>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7" name="直線矢印コネクタ 66"/>
            <p:cNvCxnSpPr>
              <a:stCxn id="47" idx="1"/>
              <a:endCxn id="43" idx="5"/>
            </p:cNvCxnSpPr>
            <p:nvPr/>
          </p:nvCxnSpPr>
          <p:spPr>
            <a:xfrm flipH="1" flipV="1">
              <a:off x="-6563087" y="10197547"/>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rot="2700000">
              <a:off x="-6304212" y="10295458"/>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9" name="直線矢印コネクタ 68"/>
            <p:cNvCxnSpPr/>
            <p:nvPr/>
          </p:nvCxnSpPr>
          <p:spPr>
            <a:xfrm flipV="1">
              <a:off x="-5528824" y="10248472"/>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rot="19013831">
              <a:off x="-5253766" y="10519054"/>
              <a:ext cx="414650" cy="29486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7697825" y="9438819"/>
              <a:ext cx="546041" cy="327625"/>
            </a:xfrm>
            <a:prstGeom prst="rect">
              <a:avLst/>
            </a:prstGeom>
            <a:noFill/>
          </p:spPr>
          <p:txBody>
            <a:bodyPr wrap="none" lIns="0" tIns="0" rIns="0" bIns="0"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容量</a:t>
              </a:r>
            </a:p>
          </p:txBody>
        </p:sp>
        <p:sp>
          <p:nvSpPr>
            <p:cNvPr id="72" name="テキスト ボックス 71"/>
            <p:cNvSpPr txBox="1"/>
            <p:nvPr/>
          </p:nvSpPr>
          <p:spPr>
            <a:xfrm>
              <a:off x="-8313801" y="9949278"/>
              <a:ext cx="819061" cy="327625"/>
            </a:xfrm>
            <a:prstGeom prst="rect">
              <a:avLst/>
            </a:prstGeom>
            <a:noFill/>
          </p:spPr>
          <p:txBody>
            <a:bodyPr wrap="none" lIns="0" tIns="0" rIns="0" bIns="0"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フロー</a:t>
              </a:r>
            </a:p>
          </p:txBody>
        </p:sp>
        <p:cxnSp>
          <p:nvCxnSpPr>
            <p:cNvPr id="73" name="直線矢印コネクタ 72"/>
            <p:cNvCxnSpPr/>
            <p:nvPr/>
          </p:nvCxnSpPr>
          <p:spPr>
            <a:xfrm>
              <a:off x="-7391006" y="9692090"/>
              <a:ext cx="95762" cy="4991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7920126" y="10238754"/>
              <a:ext cx="295895" cy="1997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stCxn id="43" idx="6"/>
              <a:endCxn id="45" idx="2"/>
            </p:cNvCxnSpPr>
            <p:nvPr/>
          </p:nvCxnSpPr>
          <p:spPr>
            <a:xfrm>
              <a:off x="-6495016" y="10033208"/>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76" name="コンテンツ プレースホルダー 3"/>
          <p:cNvSpPr>
            <a:spLocks noGrp="1"/>
          </p:cNvSpPr>
          <p:nvPr>
            <p:ph idx="1"/>
          </p:nvPr>
        </p:nvSpPr>
        <p:spPr>
          <a:xfrm>
            <a:off x="830527" y="4184524"/>
            <a:ext cx="5394908" cy="2185571"/>
          </a:xfrm>
        </p:spPr>
        <p:txBody>
          <a:bodyPr>
            <a:noAutofit/>
          </a:bodyPr>
          <a:lstStyle/>
          <a:p>
            <a:pPr marL="0" indent="0">
              <a:lnSpc>
                <a:spcPct val="100000"/>
              </a:lnSpc>
              <a:spcBef>
                <a:spcPts val="600"/>
              </a:spcBef>
              <a:buNone/>
            </a:pPr>
            <a:r>
              <a:rPr lang="ja-JP" altLang="en-US" sz="2400" b="1" dirty="0"/>
              <a:t>フローネットワーク</a:t>
            </a:r>
            <a:endParaRPr lang="en-US" altLang="ja-JP" sz="2000" b="1" dirty="0"/>
          </a:p>
          <a:p>
            <a:pPr>
              <a:lnSpc>
                <a:spcPct val="100000"/>
              </a:lnSpc>
              <a:spcBef>
                <a:spcPts val="600"/>
              </a:spcBef>
            </a:pPr>
            <a:r>
              <a:rPr lang="ja-JP" altLang="en-US" sz="2000" dirty="0"/>
              <a:t>容量付き有向グラフ </a:t>
            </a:r>
            <a:r>
              <a:rPr lang="en-US" altLang="ja-JP" sz="2000" i="1" dirty="0"/>
              <a:t>G</a:t>
            </a:r>
            <a:r>
              <a:rPr lang="en-US" altLang="ja-JP" sz="2000" dirty="0"/>
              <a:t> = (</a:t>
            </a:r>
            <a:r>
              <a:rPr lang="en-US" altLang="ja-JP" sz="2000" i="1" dirty="0"/>
              <a:t>V, E</a:t>
            </a:r>
            <a:r>
              <a:rPr lang="en-US" altLang="ja-JP" sz="2000" dirty="0"/>
              <a:t>)</a:t>
            </a:r>
          </a:p>
          <a:p>
            <a:pPr>
              <a:lnSpc>
                <a:spcPct val="100000"/>
              </a:lnSpc>
              <a:spcBef>
                <a:spcPts val="600"/>
              </a:spcBef>
            </a:pPr>
            <a:r>
              <a:rPr lang="ja-JP" altLang="en-US" sz="2000" dirty="0"/>
              <a:t>頂点集合 </a:t>
            </a:r>
            <a:r>
              <a:rPr lang="en-US" altLang="ja-JP" sz="2000" i="1" dirty="0"/>
              <a:t>V </a:t>
            </a:r>
            <a:r>
              <a:rPr lang="ja-JP" altLang="en-US" sz="2000" dirty="0"/>
              <a:t>と辺集合 </a:t>
            </a:r>
            <a:r>
              <a:rPr lang="en-US" altLang="ja-JP" sz="2000" i="1" dirty="0"/>
              <a:t>E </a:t>
            </a:r>
            <a:r>
              <a:rPr lang="ja-JP" altLang="en-US" sz="2000" dirty="0"/>
              <a:t>から成る</a:t>
            </a:r>
            <a:endParaRPr lang="en-US" altLang="ja-JP" sz="2000" dirty="0"/>
          </a:p>
          <a:p>
            <a:pPr>
              <a:lnSpc>
                <a:spcPct val="100000"/>
              </a:lnSpc>
              <a:spcBef>
                <a:spcPts val="600"/>
              </a:spcBef>
            </a:pPr>
            <a:r>
              <a:rPr lang="ja-JP" altLang="en-US" sz="2000" dirty="0"/>
              <a:t>辺 </a:t>
            </a:r>
            <a:r>
              <a:rPr lang="en-US" altLang="ja-JP" sz="2000" dirty="0"/>
              <a:t>(</a:t>
            </a:r>
            <a:r>
              <a:rPr lang="en-US" altLang="ja-JP" sz="2000" i="1" dirty="0"/>
              <a:t>p, q</a:t>
            </a:r>
            <a:r>
              <a:rPr lang="en-US" altLang="ja-JP" sz="2000" dirty="0"/>
              <a:t>) </a:t>
            </a:r>
            <a:r>
              <a:rPr lang="ja-JP" altLang="en-US" sz="2000" dirty="0"/>
              <a:t>は容量 </a:t>
            </a:r>
            <a:r>
              <a:rPr lang="en-US" altLang="ja-JP" sz="2000" i="1" dirty="0" err="1"/>
              <a:t>c</a:t>
            </a:r>
            <a:r>
              <a:rPr lang="en-US" altLang="ja-JP" sz="2000" i="1" baseline="-25000" dirty="0" err="1"/>
              <a:t>pq</a:t>
            </a:r>
            <a:r>
              <a:rPr lang="en-US" altLang="ja-JP" sz="2000" i="1" baseline="-25000" dirty="0"/>
              <a:t> </a:t>
            </a:r>
            <a:r>
              <a:rPr lang="en-US" altLang="ja-JP" sz="2000" dirty="0"/>
              <a:t>&gt; 0 </a:t>
            </a:r>
            <a:r>
              <a:rPr lang="ja-JP" altLang="en-US" sz="2000" dirty="0"/>
              <a:t>を持つ</a:t>
            </a:r>
            <a:endParaRPr lang="en-US" altLang="ja-JP" sz="2000" i="1" baseline="-25000" dirty="0"/>
          </a:p>
          <a:p>
            <a:pPr>
              <a:lnSpc>
                <a:spcPct val="100000"/>
              </a:lnSpc>
              <a:spcBef>
                <a:spcPts val="600"/>
              </a:spcBef>
            </a:pPr>
            <a:r>
              <a:rPr lang="ja-JP" altLang="en-US" sz="2000" dirty="0"/>
              <a:t>始点 </a:t>
            </a:r>
            <a:r>
              <a:rPr lang="en-US" altLang="ja-JP" sz="2000" i="1" dirty="0"/>
              <a:t>s </a:t>
            </a:r>
            <a:r>
              <a:rPr lang="ja-JP" altLang="en-US" sz="2000" dirty="0"/>
              <a:t>と終点 </a:t>
            </a:r>
            <a:r>
              <a:rPr lang="en-US" altLang="ja-JP" sz="2000" i="1" dirty="0"/>
              <a:t>t</a:t>
            </a:r>
            <a:r>
              <a:rPr lang="en-US" altLang="ja-JP" sz="2000" dirty="0"/>
              <a:t> </a:t>
            </a:r>
            <a:r>
              <a:rPr lang="ja-JP" altLang="en-US" sz="2000" dirty="0"/>
              <a:t>を含む</a:t>
            </a:r>
            <a:endParaRPr lang="en-US" altLang="ja-JP" sz="2000" dirty="0"/>
          </a:p>
        </p:txBody>
      </p:sp>
      <p:sp>
        <p:nvSpPr>
          <p:cNvPr id="77" name="コンテンツ プレースホルダー 3"/>
          <p:cNvSpPr txBox="1">
            <a:spLocks/>
          </p:cNvSpPr>
          <p:nvPr/>
        </p:nvSpPr>
        <p:spPr>
          <a:xfrm>
            <a:off x="6013103" y="4184524"/>
            <a:ext cx="6178897" cy="26734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60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フロー</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各辺には容量を超えない範囲でフローが流れる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ある頂点</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v</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について，流入するフローと流出するフローは等しい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総流量 </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始点から出るフローの総和</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最大フロー</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ネットワークに流せる最大の総流量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37</a:t>
            </a:fld>
            <a:endParaRPr lang="ja-JP" altLang="en-US"/>
          </a:p>
        </p:txBody>
      </p:sp>
    </p:spTree>
    <p:extLst>
      <p:ext uri="{BB962C8B-B14F-4D97-AF65-F5344CB8AC3E}">
        <p14:creationId xmlns:p14="http://schemas.microsoft.com/office/powerpoint/2010/main" val="39299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1999" y="436645"/>
            <a:ext cx="5962651" cy="733270"/>
          </a:xfrm>
        </p:spPr>
        <p:txBody>
          <a:bodyPr>
            <a:normAutofit/>
          </a:bodyPr>
          <a:lstStyle/>
          <a:p>
            <a:r>
              <a:rPr lang="ja-JP" altLang="en-US" sz="3600" dirty="0"/>
              <a:t>準備 </a:t>
            </a:r>
            <a:r>
              <a:rPr lang="en-US" altLang="ja-JP" sz="3600" dirty="0"/>
              <a:t>: </a:t>
            </a:r>
            <a:r>
              <a:rPr lang="ja-JP" altLang="en-US" sz="3600" dirty="0"/>
              <a:t>フローネットワーク</a:t>
            </a:r>
            <a:endParaRPr kumimoji="1" lang="ja-JP" altLang="en-US" sz="3600" dirty="0"/>
          </a:p>
        </p:txBody>
      </p:sp>
      <p:grpSp>
        <p:nvGrpSpPr>
          <p:cNvPr id="88" name="グループ化 87"/>
          <p:cNvGrpSpPr/>
          <p:nvPr/>
        </p:nvGrpSpPr>
        <p:grpSpPr>
          <a:xfrm>
            <a:off x="7245916" y="95250"/>
            <a:ext cx="4698871" cy="3323202"/>
            <a:chOff x="229165" y="1009650"/>
            <a:chExt cx="3991987" cy="2823270"/>
          </a:xfrm>
        </p:grpSpPr>
        <p:grpSp>
          <p:nvGrpSpPr>
            <p:cNvPr id="89" name="グループ化 88"/>
            <p:cNvGrpSpPr/>
            <p:nvPr/>
          </p:nvGrpSpPr>
          <p:grpSpPr>
            <a:xfrm>
              <a:off x="229165" y="1009650"/>
              <a:ext cx="3590763" cy="1968998"/>
              <a:chOff x="229165" y="1009650"/>
              <a:chExt cx="3590763" cy="1968998"/>
            </a:xfrm>
          </p:grpSpPr>
          <p:sp>
            <p:nvSpPr>
              <p:cNvPr id="93" name="フリーフォーム 92"/>
              <p:cNvSpPr/>
              <p:nvPr/>
            </p:nvSpPr>
            <p:spPr>
              <a:xfrm>
                <a:off x="976840" y="1009650"/>
                <a:ext cx="2843088" cy="1967206"/>
              </a:xfrm>
              <a:custGeom>
                <a:avLst/>
                <a:gdLst>
                  <a:gd name="connsiteX0" fmla="*/ 40964 w 3791535"/>
                  <a:gd name="connsiteY0" fmla="*/ 226374 h 2587498"/>
                  <a:gd name="connsiteX1" fmla="*/ 312426 w 3791535"/>
                  <a:gd name="connsiteY1" fmla="*/ 855024 h 2587498"/>
                  <a:gd name="connsiteX2" fmla="*/ 1574489 w 3791535"/>
                  <a:gd name="connsiteY2" fmla="*/ 1893249 h 2587498"/>
                  <a:gd name="connsiteX3" fmla="*/ 2093601 w 3791535"/>
                  <a:gd name="connsiteY3" fmla="*/ 2455224 h 2587498"/>
                  <a:gd name="connsiteX4" fmla="*/ 2865126 w 3791535"/>
                  <a:gd name="connsiteY4" fmla="*/ 2507612 h 2587498"/>
                  <a:gd name="connsiteX5" fmla="*/ 3750951 w 3791535"/>
                  <a:gd name="connsiteY5" fmla="*/ 1507487 h 2587498"/>
                  <a:gd name="connsiteX6" fmla="*/ 3474726 w 3791535"/>
                  <a:gd name="connsiteY6" fmla="*/ 278762 h 2587498"/>
                  <a:gd name="connsiteX7" fmla="*/ 2012639 w 3791535"/>
                  <a:gd name="connsiteY7" fmla="*/ 16824 h 2587498"/>
                  <a:gd name="connsiteX8" fmla="*/ 217176 w 3791535"/>
                  <a:gd name="connsiteY8" fmla="*/ 50162 h 2587498"/>
                  <a:gd name="connsiteX9" fmla="*/ 40964 w 3791535"/>
                  <a:gd name="connsiteY9" fmla="*/ 226374 h 2587498"/>
                  <a:gd name="connsiteX0" fmla="*/ 1384 w 3751955"/>
                  <a:gd name="connsiteY0" fmla="*/ 223098 h 2584222"/>
                  <a:gd name="connsiteX1" fmla="*/ 272846 w 3751955"/>
                  <a:gd name="connsiteY1" fmla="*/ 851748 h 2584222"/>
                  <a:gd name="connsiteX2" fmla="*/ 1534909 w 3751955"/>
                  <a:gd name="connsiteY2" fmla="*/ 1889973 h 2584222"/>
                  <a:gd name="connsiteX3" fmla="*/ 2054021 w 3751955"/>
                  <a:gd name="connsiteY3" fmla="*/ 2451948 h 2584222"/>
                  <a:gd name="connsiteX4" fmla="*/ 2825546 w 3751955"/>
                  <a:gd name="connsiteY4" fmla="*/ 2504336 h 2584222"/>
                  <a:gd name="connsiteX5" fmla="*/ 3711371 w 3751955"/>
                  <a:gd name="connsiteY5" fmla="*/ 1504211 h 2584222"/>
                  <a:gd name="connsiteX6" fmla="*/ 3435146 w 3751955"/>
                  <a:gd name="connsiteY6" fmla="*/ 275486 h 2584222"/>
                  <a:gd name="connsiteX7" fmla="*/ 1973059 w 3751955"/>
                  <a:gd name="connsiteY7" fmla="*/ 13548 h 2584222"/>
                  <a:gd name="connsiteX8" fmla="*/ 177596 w 3751955"/>
                  <a:gd name="connsiteY8" fmla="*/ 46886 h 2584222"/>
                  <a:gd name="connsiteX9" fmla="*/ 1384 w 3751955"/>
                  <a:gd name="connsiteY9" fmla="*/ 223098 h 2584222"/>
                  <a:gd name="connsiteX0" fmla="*/ 1384 w 3751955"/>
                  <a:gd name="connsiteY0" fmla="*/ 223098 h 2581077"/>
                  <a:gd name="connsiteX1" fmla="*/ 272846 w 3751955"/>
                  <a:gd name="connsiteY1" fmla="*/ 851748 h 2581077"/>
                  <a:gd name="connsiteX2" fmla="*/ 1372984 w 3751955"/>
                  <a:gd name="connsiteY2" fmla="*/ 1966173 h 2581077"/>
                  <a:gd name="connsiteX3" fmla="*/ 2054021 w 3751955"/>
                  <a:gd name="connsiteY3" fmla="*/ 2451948 h 2581077"/>
                  <a:gd name="connsiteX4" fmla="*/ 2825546 w 3751955"/>
                  <a:gd name="connsiteY4" fmla="*/ 2504336 h 2581077"/>
                  <a:gd name="connsiteX5" fmla="*/ 3711371 w 3751955"/>
                  <a:gd name="connsiteY5" fmla="*/ 1504211 h 2581077"/>
                  <a:gd name="connsiteX6" fmla="*/ 3435146 w 3751955"/>
                  <a:gd name="connsiteY6" fmla="*/ 275486 h 2581077"/>
                  <a:gd name="connsiteX7" fmla="*/ 1973059 w 3751955"/>
                  <a:gd name="connsiteY7" fmla="*/ 13548 h 2581077"/>
                  <a:gd name="connsiteX8" fmla="*/ 177596 w 3751955"/>
                  <a:gd name="connsiteY8" fmla="*/ 46886 h 2581077"/>
                  <a:gd name="connsiteX9" fmla="*/ 1384 w 3751955"/>
                  <a:gd name="connsiteY9" fmla="*/ 223098 h 2581077"/>
                  <a:gd name="connsiteX0" fmla="*/ 1384 w 3751955"/>
                  <a:gd name="connsiteY0" fmla="*/ 223098 h 2580410"/>
                  <a:gd name="connsiteX1" fmla="*/ 272846 w 3751955"/>
                  <a:gd name="connsiteY1" fmla="*/ 851748 h 2580410"/>
                  <a:gd name="connsiteX2" fmla="*/ 1346790 w 3751955"/>
                  <a:gd name="connsiteY2" fmla="*/ 1982842 h 2580410"/>
                  <a:gd name="connsiteX3" fmla="*/ 2054021 w 3751955"/>
                  <a:gd name="connsiteY3" fmla="*/ 2451948 h 2580410"/>
                  <a:gd name="connsiteX4" fmla="*/ 2825546 w 3751955"/>
                  <a:gd name="connsiteY4" fmla="*/ 2504336 h 2580410"/>
                  <a:gd name="connsiteX5" fmla="*/ 3711371 w 3751955"/>
                  <a:gd name="connsiteY5" fmla="*/ 1504211 h 2580410"/>
                  <a:gd name="connsiteX6" fmla="*/ 3435146 w 3751955"/>
                  <a:gd name="connsiteY6" fmla="*/ 275486 h 2580410"/>
                  <a:gd name="connsiteX7" fmla="*/ 1973059 w 3751955"/>
                  <a:gd name="connsiteY7" fmla="*/ 13548 h 2580410"/>
                  <a:gd name="connsiteX8" fmla="*/ 177596 w 3751955"/>
                  <a:gd name="connsiteY8" fmla="*/ 46886 h 2580410"/>
                  <a:gd name="connsiteX9" fmla="*/ 1384 w 3751955"/>
                  <a:gd name="connsiteY9" fmla="*/ 223098 h 2580410"/>
                  <a:gd name="connsiteX0" fmla="*/ 69593 w 3758252"/>
                  <a:gd name="connsiteY0" fmla="*/ 494113 h 2594250"/>
                  <a:gd name="connsiteX1" fmla="*/ 279143 w 3758252"/>
                  <a:gd name="connsiteY1" fmla="*/ 865588 h 2594250"/>
                  <a:gd name="connsiteX2" fmla="*/ 1353087 w 3758252"/>
                  <a:gd name="connsiteY2" fmla="*/ 1996682 h 2594250"/>
                  <a:gd name="connsiteX3" fmla="*/ 2060318 w 3758252"/>
                  <a:gd name="connsiteY3" fmla="*/ 2465788 h 2594250"/>
                  <a:gd name="connsiteX4" fmla="*/ 2831843 w 3758252"/>
                  <a:gd name="connsiteY4" fmla="*/ 2518176 h 2594250"/>
                  <a:gd name="connsiteX5" fmla="*/ 3717668 w 3758252"/>
                  <a:gd name="connsiteY5" fmla="*/ 1518051 h 2594250"/>
                  <a:gd name="connsiteX6" fmla="*/ 3441443 w 3758252"/>
                  <a:gd name="connsiteY6" fmla="*/ 289326 h 2594250"/>
                  <a:gd name="connsiteX7" fmla="*/ 1979356 w 3758252"/>
                  <a:gd name="connsiteY7" fmla="*/ 27388 h 2594250"/>
                  <a:gd name="connsiteX8" fmla="*/ 183893 w 3758252"/>
                  <a:gd name="connsiteY8" fmla="*/ 60726 h 2594250"/>
                  <a:gd name="connsiteX9" fmla="*/ 69593 w 3758252"/>
                  <a:gd name="connsiteY9" fmla="*/ 494113 h 2594250"/>
                  <a:gd name="connsiteX0" fmla="*/ 64888 w 3753547"/>
                  <a:gd name="connsiteY0" fmla="*/ 494113 h 2594250"/>
                  <a:gd name="connsiteX1" fmla="*/ 274438 w 3753547"/>
                  <a:gd name="connsiteY1" fmla="*/ 865588 h 2594250"/>
                  <a:gd name="connsiteX2" fmla="*/ 1348382 w 3753547"/>
                  <a:gd name="connsiteY2" fmla="*/ 1996682 h 2594250"/>
                  <a:gd name="connsiteX3" fmla="*/ 2055613 w 3753547"/>
                  <a:gd name="connsiteY3" fmla="*/ 2465788 h 2594250"/>
                  <a:gd name="connsiteX4" fmla="*/ 2827138 w 3753547"/>
                  <a:gd name="connsiteY4" fmla="*/ 2518176 h 2594250"/>
                  <a:gd name="connsiteX5" fmla="*/ 3712963 w 3753547"/>
                  <a:gd name="connsiteY5" fmla="*/ 1518051 h 2594250"/>
                  <a:gd name="connsiteX6" fmla="*/ 3436738 w 3753547"/>
                  <a:gd name="connsiteY6" fmla="*/ 289326 h 2594250"/>
                  <a:gd name="connsiteX7" fmla="*/ 1974651 w 3753547"/>
                  <a:gd name="connsiteY7" fmla="*/ 27388 h 2594250"/>
                  <a:gd name="connsiteX8" fmla="*/ 179188 w 3753547"/>
                  <a:gd name="connsiteY8" fmla="*/ 60726 h 2594250"/>
                  <a:gd name="connsiteX9" fmla="*/ 64888 w 3753547"/>
                  <a:gd name="connsiteY9" fmla="*/ 494113 h 2594250"/>
                  <a:gd name="connsiteX0" fmla="*/ 128 w 3688787"/>
                  <a:gd name="connsiteY0" fmla="*/ 489738 h 2589875"/>
                  <a:gd name="connsiteX1" fmla="*/ 209678 w 3688787"/>
                  <a:gd name="connsiteY1" fmla="*/ 861213 h 2589875"/>
                  <a:gd name="connsiteX2" fmla="*/ 1283622 w 3688787"/>
                  <a:gd name="connsiteY2" fmla="*/ 1992307 h 2589875"/>
                  <a:gd name="connsiteX3" fmla="*/ 1990853 w 3688787"/>
                  <a:gd name="connsiteY3" fmla="*/ 2461413 h 2589875"/>
                  <a:gd name="connsiteX4" fmla="*/ 2762378 w 3688787"/>
                  <a:gd name="connsiteY4" fmla="*/ 2513801 h 2589875"/>
                  <a:gd name="connsiteX5" fmla="*/ 3648203 w 3688787"/>
                  <a:gd name="connsiteY5" fmla="*/ 1513676 h 2589875"/>
                  <a:gd name="connsiteX6" fmla="*/ 3371978 w 3688787"/>
                  <a:gd name="connsiteY6" fmla="*/ 284951 h 2589875"/>
                  <a:gd name="connsiteX7" fmla="*/ 1909891 w 3688787"/>
                  <a:gd name="connsiteY7" fmla="*/ 23013 h 2589875"/>
                  <a:gd name="connsiteX8" fmla="*/ 114428 w 3688787"/>
                  <a:gd name="connsiteY8" fmla="*/ 56351 h 2589875"/>
                  <a:gd name="connsiteX9" fmla="*/ 128 w 3688787"/>
                  <a:gd name="connsiteY9" fmla="*/ 489738 h 2589875"/>
                  <a:gd name="connsiteX0" fmla="*/ 10288 w 3698947"/>
                  <a:gd name="connsiteY0" fmla="*/ 489067 h 2589204"/>
                  <a:gd name="connsiteX1" fmla="*/ 219838 w 3698947"/>
                  <a:gd name="connsiteY1" fmla="*/ 860542 h 2589204"/>
                  <a:gd name="connsiteX2" fmla="*/ 1293782 w 3698947"/>
                  <a:gd name="connsiteY2" fmla="*/ 1991636 h 2589204"/>
                  <a:gd name="connsiteX3" fmla="*/ 2001013 w 3698947"/>
                  <a:gd name="connsiteY3" fmla="*/ 2460742 h 2589204"/>
                  <a:gd name="connsiteX4" fmla="*/ 2772538 w 3698947"/>
                  <a:gd name="connsiteY4" fmla="*/ 2513130 h 2589204"/>
                  <a:gd name="connsiteX5" fmla="*/ 3658363 w 3698947"/>
                  <a:gd name="connsiteY5" fmla="*/ 1513005 h 2589204"/>
                  <a:gd name="connsiteX6" fmla="*/ 3382138 w 3698947"/>
                  <a:gd name="connsiteY6" fmla="*/ 284280 h 2589204"/>
                  <a:gd name="connsiteX7" fmla="*/ 1920051 w 3698947"/>
                  <a:gd name="connsiteY7" fmla="*/ 22342 h 2589204"/>
                  <a:gd name="connsiteX8" fmla="*/ 124588 w 3698947"/>
                  <a:gd name="connsiteY8" fmla="*/ 55680 h 2589204"/>
                  <a:gd name="connsiteX9" fmla="*/ 10288 w 3698947"/>
                  <a:gd name="connsiteY9" fmla="*/ 489067 h 2589204"/>
                  <a:gd name="connsiteX0" fmla="*/ 17518 w 3706177"/>
                  <a:gd name="connsiteY0" fmla="*/ 489067 h 2589204"/>
                  <a:gd name="connsiteX1" fmla="*/ 227068 w 3706177"/>
                  <a:gd name="connsiteY1" fmla="*/ 860542 h 2589204"/>
                  <a:gd name="connsiteX2" fmla="*/ 1301012 w 3706177"/>
                  <a:gd name="connsiteY2" fmla="*/ 1991636 h 2589204"/>
                  <a:gd name="connsiteX3" fmla="*/ 2008243 w 3706177"/>
                  <a:gd name="connsiteY3" fmla="*/ 2460742 h 2589204"/>
                  <a:gd name="connsiteX4" fmla="*/ 2779768 w 3706177"/>
                  <a:gd name="connsiteY4" fmla="*/ 2513130 h 2589204"/>
                  <a:gd name="connsiteX5" fmla="*/ 3665593 w 3706177"/>
                  <a:gd name="connsiteY5" fmla="*/ 1513005 h 2589204"/>
                  <a:gd name="connsiteX6" fmla="*/ 3389368 w 3706177"/>
                  <a:gd name="connsiteY6" fmla="*/ 284280 h 2589204"/>
                  <a:gd name="connsiteX7" fmla="*/ 1927281 w 3706177"/>
                  <a:gd name="connsiteY7" fmla="*/ 22342 h 2589204"/>
                  <a:gd name="connsiteX8" fmla="*/ 131818 w 3706177"/>
                  <a:gd name="connsiteY8" fmla="*/ 55680 h 2589204"/>
                  <a:gd name="connsiteX9" fmla="*/ 17518 w 3706177"/>
                  <a:gd name="connsiteY9" fmla="*/ 489067 h 2589204"/>
                  <a:gd name="connsiteX0" fmla="*/ 53439 w 3777817"/>
                  <a:gd name="connsiteY0" fmla="*/ 506670 h 2594901"/>
                  <a:gd name="connsiteX1" fmla="*/ 298708 w 3777817"/>
                  <a:gd name="connsiteY1" fmla="*/ 866239 h 2594901"/>
                  <a:gd name="connsiteX2" fmla="*/ 1372652 w 3777817"/>
                  <a:gd name="connsiteY2" fmla="*/ 1997333 h 2594901"/>
                  <a:gd name="connsiteX3" fmla="*/ 2079883 w 3777817"/>
                  <a:gd name="connsiteY3" fmla="*/ 2466439 h 2594901"/>
                  <a:gd name="connsiteX4" fmla="*/ 2851408 w 3777817"/>
                  <a:gd name="connsiteY4" fmla="*/ 2518827 h 2594901"/>
                  <a:gd name="connsiteX5" fmla="*/ 3737233 w 3777817"/>
                  <a:gd name="connsiteY5" fmla="*/ 1518702 h 2594901"/>
                  <a:gd name="connsiteX6" fmla="*/ 3461008 w 3777817"/>
                  <a:gd name="connsiteY6" fmla="*/ 289977 h 2594901"/>
                  <a:gd name="connsiteX7" fmla="*/ 1998921 w 3777817"/>
                  <a:gd name="connsiteY7" fmla="*/ 28039 h 2594901"/>
                  <a:gd name="connsiteX8" fmla="*/ 203458 w 3777817"/>
                  <a:gd name="connsiteY8" fmla="*/ 61377 h 2594901"/>
                  <a:gd name="connsiteX9" fmla="*/ 53439 w 3777817"/>
                  <a:gd name="connsiteY9" fmla="*/ 506670 h 2594901"/>
                  <a:gd name="connsiteX0" fmla="*/ 53439 w 3777817"/>
                  <a:gd name="connsiteY0" fmla="*/ 494593 h 2582824"/>
                  <a:gd name="connsiteX1" fmla="*/ 298708 w 3777817"/>
                  <a:gd name="connsiteY1" fmla="*/ 854162 h 2582824"/>
                  <a:gd name="connsiteX2" fmla="*/ 1372652 w 3777817"/>
                  <a:gd name="connsiteY2" fmla="*/ 1985256 h 2582824"/>
                  <a:gd name="connsiteX3" fmla="*/ 2079883 w 3777817"/>
                  <a:gd name="connsiteY3" fmla="*/ 2454362 h 2582824"/>
                  <a:gd name="connsiteX4" fmla="*/ 2851408 w 3777817"/>
                  <a:gd name="connsiteY4" fmla="*/ 2506750 h 2582824"/>
                  <a:gd name="connsiteX5" fmla="*/ 3737233 w 3777817"/>
                  <a:gd name="connsiteY5" fmla="*/ 1506625 h 2582824"/>
                  <a:gd name="connsiteX6" fmla="*/ 3461008 w 3777817"/>
                  <a:gd name="connsiteY6" fmla="*/ 277900 h 2582824"/>
                  <a:gd name="connsiteX7" fmla="*/ 1998921 w 3777817"/>
                  <a:gd name="connsiteY7" fmla="*/ 15962 h 2582824"/>
                  <a:gd name="connsiteX8" fmla="*/ 203458 w 3777817"/>
                  <a:gd name="connsiteY8" fmla="*/ 49300 h 2582824"/>
                  <a:gd name="connsiteX9" fmla="*/ 53439 w 3777817"/>
                  <a:gd name="connsiteY9" fmla="*/ 494593 h 2582824"/>
                  <a:gd name="connsiteX0" fmla="*/ 2824 w 3727202"/>
                  <a:gd name="connsiteY0" fmla="*/ 478631 h 2566862"/>
                  <a:gd name="connsiteX1" fmla="*/ 248093 w 3727202"/>
                  <a:gd name="connsiteY1" fmla="*/ 838200 h 2566862"/>
                  <a:gd name="connsiteX2" fmla="*/ 1322037 w 3727202"/>
                  <a:gd name="connsiteY2" fmla="*/ 1969294 h 2566862"/>
                  <a:gd name="connsiteX3" fmla="*/ 2029268 w 3727202"/>
                  <a:gd name="connsiteY3" fmla="*/ 2438400 h 2566862"/>
                  <a:gd name="connsiteX4" fmla="*/ 2800793 w 3727202"/>
                  <a:gd name="connsiteY4" fmla="*/ 2490788 h 2566862"/>
                  <a:gd name="connsiteX5" fmla="*/ 3686618 w 3727202"/>
                  <a:gd name="connsiteY5" fmla="*/ 1490663 h 2566862"/>
                  <a:gd name="connsiteX6" fmla="*/ 3410393 w 3727202"/>
                  <a:gd name="connsiteY6" fmla="*/ 261938 h 2566862"/>
                  <a:gd name="connsiteX7" fmla="*/ 1948306 w 3727202"/>
                  <a:gd name="connsiteY7" fmla="*/ 0 h 2566862"/>
                  <a:gd name="connsiteX8" fmla="*/ 152843 w 3727202"/>
                  <a:gd name="connsiteY8" fmla="*/ 33338 h 2566862"/>
                  <a:gd name="connsiteX9" fmla="*/ 2824 w 3727202"/>
                  <a:gd name="connsiteY9" fmla="*/ 478631 h 2566862"/>
                  <a:gd name="connsiteX0" fmla="*/ 2568 w 3726946"/>
                  <a:gd name="connsiteY0" fmla="*/ 478631 h 2566862"/>
                  <a:gd name="connsiteX1" fmla="*/ 247837 w 3726946"/>
                  <a:gd name="connsiteY1" fmla="*/ 838200 h 2566862"/>
                  <a:gd name="connsiteX2" fmla="*/ 1321781 w 3726946"/>
                  <a:gd name="connsiteY2" fmla="*/ 1969294 h 2566862"/>
                  <a:gd name="connsiteX3" fmla="*/ 2029012 w 3726946"/>
                  <a:gd name="connsiteY3" fmla="*/ 2438400 h 2566862"/>
                  <a:gd name="connsiteX4" fmla="*/ 2800537 w 3726946"/>
                  <a:gd name="connsiteY4" fmla="*/ 2490788 h 2566862"/>
                  <a:gd name="connsiteX5" fmla="*/ 3686362 w 3726946"/>
                  <a:gd name="connsiteY5" fmla="*/ 1490663 h 2566862"/>
                  <a:gd name="connsiteX6" fmla="*/ 3410137 w 3726946"/>
                  <a:gd name="connsiteY6" fmla="*/ 261938 h 2566862"/>
                  <a:gd name="connsiteX7" fmla="*/ 1948050 w 3726946"/>
                  <a:gd name="connsiteY7" fmla="*/ 0 h 2566862"/>
                  <a:gd name="connsiteX8" fmla="*/ 152587 w 3726946"/>
                  <a:gd name="connsiteY8" fmla="*/ 33338 h 2566862"/>
                  <a:gd name="connsiteX9" fmla="*/ 2568 w 3726946"/>
                  <a:gd name="connsiteY9" fmla="*/ 478631 h 2566862"/>
                  <a:gd name="connsiteX0" fmla="*/ 5416 w 3729794"/>
                  <a:gd name="connsiteY0" fmla="*/ 478631 h 2566862"/>
                  <a:gd name="connsiteX1" fmla="*/ 250685 w 3729794"/>
                  <a:gd name="connsiteY1" fmla="*/ 838200 h 2566862"/>
                  <a:gd name="connsiteX2" fmla="*/ 1324629 w 3729794"/>
                  <a:gd name="connsiteY2" fmla="*/ 1969294 h 2566862"/>
                  <a:gd name="connsiteX3" fmla="*/ 2031860 w 3729794"/>
                  <a:gd name="connsiteY3" fmla="*/ 2438400 h 2566862"/>
                  <a:gd name="connsiteX4" fmla="*/ 2803385 w 3729794"/>
                  <a:gd name="connsiteY4" fmla="*/ 2490788 h 2566862"/>
                  <a:gd name="connsiteX5" fmla="*/ 3689210 w 3729794"/>
                  <a:gd name="connsiteY5" fmla="*/ 1490663 h 2566862"/>
                  <a:gd name="connsiteX6" fmla="*/ 3412985 w 3729794"/>
                  <a:gd name="connsiteY6" fmla="*/ 261938 h 2566862"/>
                  <a:gd name="connsiteX7" fmla="*/ 1950898 w 3729794"/>
                  <a:gd name="connsiteY7" fmla="*/ 0 h 2566862"/>
                  <a:gd name="connsiteX8" fmla="*/ 155435 w 3729794"/>
                  <a:gd name="connsiteY8" fmla="*/ 33338 h 2566862"/>
                  <a:gd name="connsiteX9" fmla="*/ 5416 w 3729794"/>
                  <a:gd name="connsiteY9" fmla="*/ 478631 h 2566862"/>
                  <a:gd name="connsiteX0" fmla="*/ 39703 w 3797419"/>
                  <a:gd name="connsiteY0" fmla="*/ 485857 h 2576469"/>
                  <a:gd name="connsiteX1" fmla="*/ 318310 w 3797419"/>
                  <a:gd name="connsiteY1" fmla="*/ 847807 h 2576469"/>
                  <a:gd name="connsiteX2" fmla="*/ 1392254 w 3797419"/>
                  <a:gd name="connsiteY2" fmla="*/ 1978901 h 2576469"/>
                  <a:gd name="connsiteX3" fmla="*/ 2099485 w 3797419"/>
                  <a:gd name="connsiteY3" fmla="*/ 2448007 h 2576469"/>
                  <a:gd name="connsiteX4" fmla="*/ 2871010 w 3797419"/>
                  <a:gd name="connsiteY4" fmla="*/ 2500395 h 2576469"/>
                  <a:gd name="connsiteX5" fmla="*/ 3756835 w 3797419"/>
                  <a:gd name="connsiteY5" fmla="*/ 1500270 h 2576469"/>
                  <a:gd name="connsiteX6" fmla="*/ 3480610 w 3797419"/>
                  <a:gd name="connsiteY6" fmla="*/ 271545 h 2576469"/>
                  <a:gd name="connsiteX7" fmla="*/ 2018523 w 3797419"/>
                  <a:gd name="connsiteY7" fmla="*/ 9607 h 2576469"/>
                  <a:gd name="connsiteX8" fmla="*/ 223060 w 3797419"/>
                  <a:gd name="connsiteY8" fmla="*/ 42945 h 2576469"/>
                  <a:gd name="connsiteX9" fmla="*/ 39703 w 3797419"/>
                  <a:gd name="connsiteY9" fmla="*/ 485857 h 2576469"/>
                  <a:gd name="connsiteX0" fmla="*/ 38742 w 3796458"/>
                  <a:gd name="connsiteY0" fmla="*/ 485857 h 2576469"/>
                  <a:gd name="connsiteX1" fmla="*/ 317349 w 3796458"/>
                  <a:gd name="connsiteY1" fmla="*/ 847807 h 2576469"/>
                  <a:gd name="connsiteX2" fmla="*/ 1391293 w 3796458"/>
                  <a:gd name="connsiteY2" fmla="*/ 1978901 h 2576469"/>
                  <a:gd name="connsiteX3" fmla="*/ 2098524 w 3796458"/>
                  <a:gd name="connsiteY3" fmla="*/ 2448007 h 2576469"/>
                  <a:gd name="connsiteX4" fmla="*/ 2870049 w 3796458"/>
                  <a:gd name="connsiteY4" fmla="*/ 2500395 h 2576469"/>
                  <a:gd name="connsiteX5" fmla="*/ 3755874 w 3796458"/>
                  <a:gd name="connsiteY5" fmla="*/ 1500270 h 2576469"/>
                  <a:gd name="connsiteX6" fmla="*/ 3479649 w 3796458"/>
                  <a:gd name="connsiteY6" fmla="*/ 271545 h 2576469"/>
                  <a:gd name="connsiteX7" fmla="*/ 2017562 w 3796458"/>
                  <a:gd name="connsiteY7" fmla="*/ 9607 h 2576469"/>
                  <a:gd name="connsiteX8" fmla="*/ 222099 w 3796458"/>
                  <a:gd name="connsiteY8" fmla="*/ 42945 h 2576469"/>
                  <a:gd name="connsiteX9" fmla="*/ 38742 w 3796458"/>
                  <a:gd name="connsiteY9" fmla="*/ 485857 h 2576469"/>
                  <a:gd name="connsiteX0" fmla="*/ 2478 w 3760194"/>
                  <a:gd name="connsiteY0" fmla="*/ 504178 h 2594790"/>
                  <a:gd name="connsiteX1" fmla="*/ 281085 w 3760194"/>
                  <a:gd name="connsiteY1" fmla="*/ 866128 h 2594790"/>
                  <a:gd name="connsiteX2" fmla="*/ 1355029 w 3760194"/>
                  <a:gd name="connsiteY2" fmla="*/ 1997222 h 2594790"/>
                  <a:gd name="connsiteX3" fmla="*/ 2062260 w 3760194"/>
                  <a:gd name="connsiteY3" fmla="*/ 2466328 h 2594790"/>
                  <a:gd name="connsiteX4" fmla="*/ 2833785 w 3760194"/>
                  <a:gd name="connsiteY4" fmla="*/ 2518716 h 2594790"/>
                  <a:gd name="connsiteX5" fmla="*/ 3719610 w 3760194"/>
                  <a:gd name="connsiteY5" fmla="*/ 1518591 h 2594790"/>
                  <a:gd name="connsiteX6" fmla="*/ 3443385 w 3760194"/>
                  <a:gd name="connsiteY6" fmla="*/ 289866 h 2594790"/>
                  <a:gd name="connsiteX7" fmla="*/ 1981298 w 3760194"/>
                  <a:gd name="connsiteY7" fmla="*/ 27928 h 2594790"/>
                  <a:gd name="connsiteX8" fmla="*/ 835915 w 3760194"/>
                  <a:gd name="connsiteY8" fmla="*/ 11260 h 2594790"/>
                  <a:gd name="connsiteX9" fmla="*/ 185835 w 3760194"/>
                  <a:gd name="connsiteY9" fmla="*/ 61266 h 2594790"/>
                  <a:gd name="connsiteX10" fmla="*/ 2478 w 3760194"/>
                  <a:gd name="connsiteY10" fmla="*/ 504178 h 2594790"/>
                  <a:gd name="connsiteX0" fmla="*/ 2467 w 3760183"/>
                  <a:gd name="connsiteY0" fmla="*/ 511156 h 2601768"/>
                  <a:gd name="connsiteX1" fmla="*/ 281074 w 3760183"/>
                  <a:gd name="connsiteY1" fmla="*/ 873106 h 2601768"/>
                  <a:gd name="connsiteX2" fmla="*/ 1355018 w 3760183"/>
                  <a:gd name="connsiteY2" fmla="*/ 2004200 h 2601768"/>
                  <a:gd name="connsiteX3" fmla="*/ 2062249 w 3760183"/>
                  <a:gd name="connsiteY3" fmla="*/ 2473306 h 2601768"/>
                  <a:gd name="connsiteX4" fmla="*/ 2833774 w 3760183"/>
                  <a:gd name="connsiteY4" fmla="*/ 2525694 h 2601768"/>
                  <a:gd name="connsiteX5" fmla="*/ 3719599 w 3760183"/>
                  <a:gd name="connsiteY5" fmla="*/ 1525569 h 2601768"/>
                  <a:gd name="connsiteX6" fmla="*/ 3443374 w 3760183"/>
                  <a:gd name="connsiteY6" fmla="*/ 296844 h 2601768"/>
                  <a:gd name="connsiteX7" fmla="*/ 1981287 w 3760183"/>
                  <a:gd name="connsiteY7" fmla="*/ 34906 h 2601768"/>
                  <a:gd name="connsiteX8" fmla="*/ 833522 w 3760183"/>
                  <a:gd name="connsiteY8" fmla="*/ 6332 h 2601768"/>
                  <a:gd name="connsiteX9" fmla="*/ 185824 w 3760183"/>
                  <a:gd name="connsiteY9" fmla="*/ 68244 h 2601768"/>
                  <a:gd name="connsiteX10" fmla="*/ 2467 w 3760183"/>
                  <a:gd name="connsiteY10" fmla="*/ 511156 h 260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0183" h="2601768">
                    <a:moveTo>
                      <a:pt x="2467" y="511156"/>
                    </a:moveTo>
                    <a:cubicBezTo>
                      <a:pt x="18342" y="595294"/>
                      <a:pt x="55649" y="624265"/>
                      <a:pt x="281074" y="873106"/>
                    </a:cubicBezTo>
                    <a:cubicBezTo>
                      <a:pt x="506499" y="1121947"/>
                      <a:pt x="1058155" y="1737500"/>
                      <a:pt x="1355018" y="2004200"/>
                    </a:cubicBezTo>
                    <a:cubicBezTo>
                      <a:pt x="1651881" y="2270900"/>
                      <a:pt x="1815790" y="2386390"/>
                      <a:pt x="2062249" y="2473306"/>
                    </a:cubicBezTo>
                    <a:cubicBezTo>
                      <a:pt x="2308708" y="2560222"/>
                      <a:pt x="2557549" y="2683650"/>
                      <a:pt x="2833774" y="2525694"/>
                    </a:cubicBezTo>
                    <a:cubicBezTo>
                      <a:pt x="3109999" y="2367738"/>
                      <a:pt x="3617999" y="1897044"/>
                      <a:pt x="3719599" y="1525569"/>
                    </a:cubicBezTo>
                    <a:cubicBezTo>
                      <a:pt x="3821199" y="1154094"/>
                      <a:pt x="3733093" y="545288"/>
                      <a:pt x="3443374" y="296844"/>
                    </a:cubicBezTo>
                    <a:cubicBezTo>
                      <a:pt x="3153655" y="48400"/>
                      <a:pt x="2416262" y="83325"/>
                      <a:pt x="1981287" y="34906"/>
                    </a:cubicBezTo>
                    <a:cubicBezTo>
                      <a:pt x="1546312" y="-13513"/>
                      <a:pt x="1132766" y="776"/>
                      <a:pt x="833522" y="6332"/>
                    </a:cubicBezTo>
                    <a:cubicBezTo>
                      <a:pt x="534278" y="11888"/>
                      <a:pt x="324333" y="-15893"/>
                      <a:pt x="185824" y="68244"/>
                    </a:cubicBezTo>
                    <a:cubicBezTo>
                      <a:pt x="47315" y="152381"/>
                      <a:pt x="-13408" y="427018"/>
                      <a:pt x="2467" y="511156"/>
                    </a:cubicBezTo>
                    <a:close/>
                  </a:path>
                </a:pathLst>
              </a:custGeom>
              <a:solidFill>
                <a:srgbClr val="D5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フリーフォーム 93"/>
              <p:cNvSpPr/>
              <p:nvPr/>
            </p:nvSpPr>
            <p:spPr>
              <a:xfrm>
                <a:off x="229165" y="1730974"/>
                <a:ext cx="1272485" cy="1247674"/>
              </a:xfrm>
              <a:custGeom>
                <a:avLst/>
                <a:gdLst>
                  <a:gd name="connsiteX0" fmla="*/ 119221 w 2057880"/>
                  <a:gd name="connsiteY0" fmla="*/ 1440491 h 1987363"/>
                  <a:gd name="connsiteX1" fmla="*/ 19209 w 2057880"/>
                  <a:gd name="connsiteY1" fmla="*/ 683253 h 1987363"/>
                  <a:gd name="connsiteX2" fmla="*/ 447834 w 2057880"/>
                  <a:gd name="connsiteY2" fmla="*/ 83178 h 1987363"/>
                  <a:gd name="connsiteX3" fmla="*/ 1024097 w 2057880"/>
                  <a:gd name="connsiteY3" fmla="*/ 92703 h 1987363"/>
                  <a:gd name="connsiteX4" fmla="*/ 1690847 w 2057880"/>
                  <a:gd name="connsiteY4" fmla="*/ 897566 h 1987363"/>
                  <a:gd name="connsiteX5" fmla="*/ 2057559 w 2057880"/>
                  <a:gd name="connsiteY5" fmla="*/ 1697666 h 1987363"/>
                  <a:gd name="connsiteX6" fmla="*/ 1633697 w 2057880"/>
                  <a:gd name="connsiteY6" fmla="*/ 1973891 h 1987363"/>
                  <a:gd name="connsiteX7" fmla="*/ 519272 w 2057880"/>
                  <a:gd name="connsiteY7" fmla="*/ 1892928 h 1987363"/>
                  <a:gd name="connsiteX8" fmla="*/ 119221 w 2057880"/>
                  <a:gd name="connsiteY8" fmla="*/ 1440491 h 1987363"/>
                  <a:gd name="connsiteX0" fmla="*/ 303455 w 2039977"/>
                  <a:gd name="connsiteY0" fmla="*/ 1250922 h 1994357"/>
                  <a:gd name="connsiteX1" fmla="*/ 1306 w 2039977"/>
                  <a:gd name="connsiteY1" fmla="*/ 683253 h 1994357"/>
                  <a:gd name="connsiteX2" fmla="*/ 429931 w 2039977"/>
                  <a:gd name="connsiteY2" fmla="*/ 83178 h 1994357"/>
                  <a:gd name="connsiteX3" fmla="*/ 1006194 w 2039977"/>
                  <a:gd name="connsiteY3" fmla="*/ 92703 h 1994357"/>
                  <a:gd name="connsiteX4" fmla="*/ 1672944 w 2039977"/>
                  <a:gd name="connsiteY4" fmla="*/ 897566 h 1994357"/>
                  <a:gd name="connsiteX5" fmla="*/ 2039656 w 2039977"/>
                  <a:gd name="connsiteY5" fmla="*/ 1697666 h 1994357"/>
                  <a:gd name="connsiteX6" fmla="*/ 1615794 w 2039977"/>
                  <a:gd name="connsiteY6" fmla="*/ 1973891 h 1994357"/>
                  <a:gd name="connsiteX7" fmla="*/ 501369 w 2039977"/>
                  <a:gd name="connsiteY7" fmla="*/ 1892928 h 1994357"/>
                  <a:gd name="connsiteX8" fmla="*/ 303455 w 2039977"/>
                  <a:gd name="connsiteY8" fmla="*/ 1250922 h 1994357"/>
                  <a:gd name="connsiteX0" fmla="*/ 149895 w 1886417"/>
                  <a:gd name="connsiteY0" fmla="*/ 1245284 h 1988719"/>
                  <a:gd name="connsiteX1" fmla="*/ 2630 w 1886417"/>
                  <a:gd name="connsiteY1" fmla="*/ 581567 h 1988719"/>
                  <a:gd name="connsiteX2" fmla="*/ 276371 w 1886417"/>
                  <a:gd name="connsiteY2" fmla="*/ 77540 h 1988719"/>
                  <a:gd name="connsiteX3" fmla="*/ 852634 w 1886417"/>
                  <a:gd name="connsiteY3" fmla="*/ 87065 h 1988719"/>
                  <a:gd name="connsiteX4" fmla="*/ 1519384 w 1886417"/>
                  <a:gd name="connsiteY4" fmla="*/ 891928 h 1988719"/>
                  <a:gd name="connsiteX5" fmla="*/ 1886096 w 1886417"/>
                  <a:gd name="connsiteY5" fmla="*/ 1692028 h 1988719"/>
                  <a:gd name="connsiteX6" fmla="*/ 1462234 w 1886417"/>
                  <a:gd name="connsiteY6" fmla="*/ 1968253 h 1988719"/>
                  <a:gd name="connsiteX7" fmla="*/ 347809 w 1886417"/>
                  <a:gd name="connsiteY7" fmla="*/ 1887290 h 1988719"/>
                  <a:gd name="connsiteX8" fmla="*/ 149895 w 1886417"/>
                  <a:gd name="connsiteY8" fmla="*/ 1245284 h 1988719"/>
                  <a:gd name="connsiteX0" fmla="*/ 99835 w 1891485"/>
                  <a:gd name="connsiteY0" fmla="*/ 1247811 h 1988611"/>
                  <a:gd name="connsiteX1" fmla="*/ 7698 w 1891485"/>
                  <a:gd name="connsiteY1" fmla="*/ 581567 h 1988611"/>
                  <a:gd name="connsiteX2" fmla="*/ 281439 w 1891485"/>
                  <a:gd name="connsiteY2" fmla="*/ 77540 h 1988611"/>
                  <a:gd name="connsiteX3" fmla="*/ 857702 w 1891485"/>
                  <a:gd name="connsiteY3" fmla="*/ 87065 h 1988611"/>
                  <a:gd name="connsiteX4" fmla="*/ 1524452 w 1891485"/>
                  <a:gd name="connsiteY4" fmla="*/ 891928 h 1988611"/>
                  <a:gd name="connsiteX5" fmla="*/ 1891164 w 1891485"/>
                  <a:gd name="connsiteY5" fmla="*/ 1692028 h 1988611"/>
                  <a:gd name="connsiteX6" fmla="*/ 1467302 w 1891485"/>
                  <a:gd name="connsiteY6" fmla="*/ 1968253 h 1988611"/>
                  <a:gd name="connsiteX7" fmla="*/ 352877 w 1891485"/>
                  <a:gd name="connsiteY7" fmla="*/ 1887290 h 1988611"/>
                  <a:gd name="connsiteX8" fmla="*/ 99835 w 1891485"/>
                  <a:gd name="connsiteY8" fmla="*/ 1247811 h 1988611"/>
                  <a:gd name="connsiteX0" fmla="*/ 103160 w 1894810"/>
                  <a:gd name="connsiteY0" fmla="*/ 1247811 h 1971852"/>
                  <a:gd name="connsiteX1" fmla="*/ 11023 w 1894810"/>
                  <a:gd name="connsiteY1" fmla="*/ 581567 h 1971852"/>
                  <a:gd name="connsiteX2" fmla="*/ 284764 w 1894810"/>
                  <a:gd name="connsiteY2" fmla="*/ 77540 h 1971852"/>
                  <a:gd name="connsiteX3" fmla="*/ 861027 w 1894810"/>
                  <a:gd name="connsiteY3" fmla="*/ 87065 h 1971852"/>
                  <a:gd name="connsiteX4" fmla="*/ 1527777 w 1894810"/>
                  <a:gd name="connsiteY4" fmla="*/ 891928 h 1971852"/>
                  <a:gd name="connsiteX5" fmla="*/ 1894489 w 1894810"/>
                  <a:gd name="connsiteY5" fmla="*/ 1692028 h 1971852"/>
                  <a:gd name="connsiteX6" fmla="*/ 1470627 w 1894810"/>
                  <a:gd name="connsiteY6" fmla="*/ 1968253 h 1971852"/>
                  <a:gd name="connsiteX7" fmla="*/ 550463 w 1894810"/>
                  <a:gd name="connsiteY7" fmla="*/ 1685084 h 1971852"/>
                  <a:gd name="connsiteX8" fmla="*/ 103160 w 1894810"/>
                  <a:gd name="connsiteY8" fmla="*/ 1247811 h 1971852"/>
                  <a:gd name="connsiteX0" fmla="*/ 103160 w 1896302"/>
                  <a:gd name="connsiteY0" fmla="*/ 1247811 h 1939496"/>
                  <a:gd name="connsiteX1" fmla="*/ 11023 w 1896302"/>
                  <a:gd name="connsiteY1" fmla="*/ 581567 h 1939496"/>
                  <a:gd name="connsiteX2" fmla="*/ 284764 w 1896302"/>
                  <a:gd name="connsiteY2" fmla="*/ 77540 h 1939496"/>
                  <a:gd name="connsiteX3" fmla="*/ 861027 w 1896302"/>
                  <a:gd name="connsiteY3" fmla="*/ 87065 h 1939496"/>
                  <a:gd name="connsiteX4" fmla="*/ 1527777 w 1896302"/>
                  <a:gd name="connsiteY4" fmla="*/ 891928 h 1939496"/>
                  <a:gd name="connsiteX5" fmla="*/ 1894489 w 1896302"/>
                  <a:gd name="connsiteY5" fmla="*/ 1692028 h 1939496"/>
                  <a:gd name="connsiteX6" fmla="*/ 1383998 w 1896302"/>
                  <a:gd name="connsiteY6" fmla="*/ 1935394 h 1939496"/>
                  <a:gd name="connsiteX7" fmla="*/ 550463 w 1896302"/>
                  <a:gd name="connsiteY7" fmla="*/ 1685084 h 1939496"/>
                  <a:gd name="connsiteX8" fmla="*/ 103160 w 1896302"/>
                  <a:gd name="connsiteY8" fmla="*/ 1247811 h 1939496"/>
                  <a:gd name="connsiteX0" fmla="*/ 103160 w 1859815"/>
                  <a:gd name="connsiteY0" fmla="*/ 1247811 h 1939496"/>
                  <a:gd name="connsiteX1" fmla="*/ 11023 w 1859815"/>
                  <a:gd name="connsiteY1" fmla="*/ 581567 h 1939496"/>
                  <a:gd name="connsiteX2" fmla="*/ 284764 w 1859815"/>
                  <a:gd name="connsiteY2" fmla="*/ 77540 h 1939496"/>
                  <a:gd name="connsiteX3" fmla="*/ 861027 w 1859815"/>
                  <a:gd name="connsiteY3" fmla="*/ 87065 h 1939496"/>
                  <a:gd name="connsiteX4" fmla="*/ 1527777 w 1859815"/>
                  <a:gd name="connsiteY4" fmla="*/ 891928 h 1939496"/>
                  <a:gd name="connsiteX5" fmla="*/ 1857737 w 1859815"/>
                  <a:gd name="connsiteY5" fmla="*/ 1679390 h 1939496"/>
                  <a:gd name="connsiteX6" fmla="*/ 1383998 w 1859815"/>
                  <a:gd name="connsiteY6" fmla="*/ 1935394 h 1939496"/>
                  <a:gd name="connsiteX7" fmla="*/ 550463 w 1859815"/>
                  <a:gd name="connsiteY7" fmla="*/ 1685084 h 1939496"/>
                  <a:gd name="connsiteX8" fmla="*/ 103160 w 1859815"/>
                  <a:gd name="connsiteY8" fmla="*/ 1247811 h 1939496"/>
                  <a:gd name="connsiteX0" fmla="*/ 103160 w 1859815"/>
                  <a:gd name="connsiteY0" fmla="*/ 1247811 h 1935462"/>
                  <a:gd name="connsiteX1" fmla="*/ 11023 w 1859815"/>
                  <a:gd name="connsiteY1" fmla="*/ 581567 h 1935462"/>
                  <a:gd name="connsiteX2" fmla="*/ 284764 w 1859815"/>
                  <a:gd name="connsiteY2" fmla="*/ 77540 h 1935462"/>
                  <a:gd name="connsiteX3" fmla="*/ 861027 w 1859815"/>
                  <a:gd name="connsiteY3" fmla="*/ 87065 h 1935462"/>
                  <a:gd name="connsiteX4" fmla="*/ 1527777 w 1859815"/>
                  <a:gd name="connsiteY4" fmla="*/ 891928 h 1935462"/>
                  <a:gd name="connsiteX5" fmla="*/ 1857737 w 1859815"/>
                  <a:gd name="connsiteY5" fmla="*/ 1679390 h 1935462"/>
                  <a:gd name="connsiteX6" fmla="*/ 1383998 w 1859815"/>
                  <a:gd name="connsiteY6" fmla="*/ 1935394 h 1935462"/>
                  <a:gd name="connsiteX7" fmla="*/ 550463 w 1859815"/>
                  <a:gd name="connsiteY7" fmla="*/ 1685084 h 1935462"/>
                  <a:gd name="connsiteX8" fmla="*/ 103160 w 1859815"/>
                  <a:gd name="connsiteY8" fmla="*/ 1247811 h 1935462"/>
                  <a:gd name="connsiteX0" fmla="*/ 100621 w 1857276"/>
                  <a:gd name="connsiteY0" fmla="*/ 1201905 h 1889557"/>
                  <a:gd name="connsiteX1" fmla="*/ 8484 w 1857276"/>
                  <a:gd name="connsiteY1" fmla="*/ 535661 h 1889557"/>
                  <a:gd name="connsiteX2" fmla="*/ 245473 w 1857276"/>
                  <a:gd name="connsiteY2" fmla="*/ 160540 h 1889557"/>
                  <a:gd name="connsiteX3" fmla="*/ 858488 w 1857276"/>
                  <a:gd name="connsiteY3" fmla="*/ 41159 h 1889557"/>
                  <a:gd name="connsiteX4" fmla="*/ 1525238 w 1857276"/>
                  <a:gd name="connsiteY4" fmla="*/ 846022 h 1889557"/>
                  <a:gd name="connsiteX5" fmla="*/ 1855198 w 1857276"/>
                  <a:gd name="connsiteY5" fmla="*/ 1633484 h 1889557"/>
                  <a:gd name="connsiteX6" fmla="*/ 1381459 w 1857276"/>
                  <a:gd name="connsiteY6" fmla="*/ 1889488 h 1889557"/>
                  <a:gd name="connsiteX7" fmla="*/ 547924 w 1857276"/>
                  <a:gd name="connsiteY7" fmla="*/ 1639178 h 1889557"/>
                  <a:gd name="connsiteX8" fmla="*/ 100621 w 1857276"/>
                  <a:gd name="connsiteY8" fmla="*/ 1201905 h 1889557"/>
                  <a:gd name="connsiteX0" fmla="*/ 100621 w 1857546"/>
                  <a:gd name="connsiteY0" fmla="*/ 1061446 h 1749098"/>
                  <a:gd name="connsiteX1" fmla="*/ 8484 w 1857546"/>
                  <a:gd name="connsiteY1" fmla="*/ 395202 h 1749098"/>
                  <a:gd name="connsiteX2" fmla="*/ 245473 w 1857546"/>
                  <a:gd name="connsiteY2" fmla="*/ 20081 h 1749098"/>
                  <a:gd name="connsiteX3" fmla="*/ 708856 w 1857546"/>
                  <a:gd name="connsiteY3" fmla="*/ 120600 h 1749098"/>
                  <a:gd name="connsiteX4" fmla="*/ 1525238 w 1857546"/>
                  <a:gd name="connsiteY4" fmla="*/ 705563 h 1749098"/>
                  <a:gd name="connsiteX5" fmla="*/ 1855198 w 1857546"/>
                  <a:gd name="connsiteY5" fmla="*/ 1493025 h 1749098"/>
                  <a:gd name="connsiteX6" fmla="*/ 1381459 w 1857546"/>
                  <a:gd name="connsiteY6" fmla="*/ 1749029 h 1749098"/>
                  <a:gd name="connsiteX7" fmla="*/ 547924 w 1857546"/>
                  <a:gd name="connsiteY7" fmla="*/ 1498719 h 1749098"/>
                  <a:gd name="connsiteX8" fmla="*/ 100621 w 1857546"/>
                  <a:gd name="connsiteY8" fmla="*/ 1061446 h 1749098"/>
                  <a:gd name="connsiteX0" fmla="*/ 100621 w 1855320"/>
                  <a:gd name="connsiteY0" fmla="*/ 1063895 h 1751538"/>
                  <a:gd name="connsiteX1" fmla="*/ 8484 w 1855320"/>
                  <a:gd name="connsiteY1" fmla="*/ 397651 h 1751538"/>
                  <a:gd name="connsiteX2" fmla="*/ 245473 w 1855320"/>
                  <a:gd name="connsiteY2" fmla="*/ 22530 h 1751538"/>
                  <a:gd name="connsiteX3" fmla="*/ 708856 w 1855320"/>
                  <a:gd name="connsiteY3" fmla="*/ 123049 h 1751538"/>
                  <a:gd name="connsiteX4" fmla="*/ 1420232 w 1855320"/>
                  <a:gd name="connsiteY4" fmla="*/ 783840 h 1751538"/>
                  <a:gd name="connsiteX5" fmla="*/ 1855198 w 1855320"/>
                  <a:gd name="connsiteY5" fmla="*/ 1495474 h 1751538"/>
                  <a:gd name="connsiteX6" fmla="*/ 1381459 w 1855320"/>
                  <a:gd name="connsiteY6" fmla="*/ 1751478 h 1751538"/>
                  <a:gd name="connsiteX7" fmla="*/ 547924 w 1855320"/>
                  <a:gd name="connsiteY7" fmla="*/ 1501168 h 1751538"/>
                  <a:gd name="connsiteX8" fmla="*/ 100621 w 1855320"/>
                  <a:gd name="connsiteY8" fmla="*/ 1063895 h 175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5320" h="1751538">
                    <a:moveTo>
                      <a:pt x="100621" y="1063895"/>
                    </a:moveTo>
                    <a:cubicBezTo>
                      <a:pt x="10714" y="879976"/>
                      <a:pt x="-15658" y="571212"/>
                      <a:pt x="8484" y="397651"/>
                    </a:cubicBezTo>
                    <a:cubicBezTo>
                      <a:pt x="32626" y="224090"/>
                      <a:pt x="128745" y="68297"/>
                      <a:pt x="245473" y="22530"/>
                    </a:cubicBezTo>
                    <a:cubicBezTo>
                      <a:pt x="362201" y="-23237"/>
                      <a:pt x="513063" y="-3836"/>
                      <a:pt x="708856" y="123049"/>
                    </a:cubicBezTo>
                    <a:cubicBezTo>
                      <a:pt x="904649" y="249934"/>
                      <a:pt x="1229175" y="555103"/>
                      <a:pt x="1420232" y="783840"/>
                    </a:cubicBezTo>
                    <a:cubicBezTo>
                      <a:pt x="1611289" y="1012577"/>
                      <a:pt x="1861660" y="1334201"/>
                      <a:pt x="1855198" y="1495474"/>
                    </a:cubicBezTo>
                    <a:cubicBezTo>
                      <a:pt x="1848736" y="1656747"/>
                      <a:pt x="1608963" y="1754321"/>
                      <a:pt x="1381459" y="1751478"/>
                    </a:cubicBezTo>
                    <a:cubicBezTo>
                      <a:pt x="1123041" y="1748249"/>
                      <a:pt x="761397" y="1615765"/>
                      <a:pt x="547924" y="1501168"/>
                    </a:cubicBezTo>
                    <a:cubicBezTo>
                      <a:pt x="334451" y="1386571"/>
                      <a:pt x="190528" y="1247814"/>
                      <a:pt x="100621" y="1063895"/>
                    </a:cubicBezTo>
                    <a:close/>
                  </a:path>
                </a:pathLst>
              </a:cu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5" name="直線コネクタ 94"/>
              <p:cNvCxnSpPr/>
              <p:nvPr/>
            </p:nvCxnSpPr>
            <p:spPr>
              <a:xfrm>
                <a:off x="604465" y="1210565"/>
                <a:ext cx="1579004" cy="1766291"/>
              </a:xfrm>
              <a:prstGeom prst="line">
                <a:avLst/>
              </a:prstGeom>
              <a:ln w="38100">
                <a:solidFill>
                  <a:srgbClr val="FF0000"/>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6" name="正方形/長方形 95"/>
              <p:cNvSpPr/>
              <p:nvPr/>
            </p:nvSpPr>
            <p:spPr>
              <a:xfrm>
                <a:off x="422039" y="2292547"/>
                <a:ext cx="406105" cy="549099"/>
              </a:xfrm>
              <a:prstGeom prst="rect">
                <a:avLst/>
              </a:prstGeom>
            </p:spPr>
            <p:txBody>
              <a:bodyPr wrap="none">
                <a:spAutoFit/>
              </a:bodyPr>
              <a:lstStyle/>
              <a:p>
                <a:r>
                  <a:rPr lang="en-US" altLang="ja-JP" sz="3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en-US" altLang="ja-JP"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テキスト ボックス 96"/>
              <p:cNvSpPr txBox="1"/>
              <p:nvPr/>
            </p:nvSpPr>
            <p:spPr>
              <a:xfrm>
                <a:off x="3368206" y="1203632"/>
                <a:ext cx="249219" cy="470656"/>
              </a:xfrm>
              <a:prstGeom prst="rect">
                <a:avLst/>
              </a:prstGeom>
              <a:noFill/>
            </p:spPr>
            <p:txBody>
              <a:bodyPr wrap="none" lIns="0" tIns="0" rIns="0" bIns="0" rtlCol="0">
                <a:spAutoFit/>
              </a:bodyPr>
              <a:lstStyle/>
              <a:p>
                <a:r>
                  <a:rPr lang="en-US" altLang="ja-JP" sz="3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20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0" name="テキスト ボックス 89"/>
            <p:cNvSpPr txBox="1"/>
            <p:nvPr/>
          </p:nvSpPr>
          <p:spPr>
            <a:xfrm>
              <a:off x="276954" y="3365920"/>
              <a:ext cx="3841785" cy="209180"/>
            </a:xfrm>
            <a:prstGeom prst="rect">
              <a:avLst/>
            </a:prstGeom>
            <a:noFill/>
          </p:spPr>
          <p:txBody>
            <a:bodyPr wrap="none" lIns="0" tIns="0" rIns="0" bIns="0"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カットセット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s,v1</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v1,v2</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v2,v3</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v2,v5</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テキスト ボックス 90"/>
            <p:cNvSpPr txBox="1"/>
            <p:nvPr/>
          </p:nvSpPr>
          <p:spPr>
            <a:xfrm>
              <a:off x="312774" y="3623740"/>
              <a:ext cx="2402307" cy="209180"/>
            </a:xfrm>
            <a:prstGeom prst="rect">
              <a:avLst/>
            </a:prstGeom>
            <a:noFill/>
          </p:spPr>
          <p:txBody>
            <a:bodyPr wrap="none" lIns="0" tIns="0" rIns="0" bIns="0"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カット容量</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 5 + 2 + 2 = 9</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テキスト ボックス 91"/>
            <p:cNvSpPr txBox="1"/>
            <p:nvPr/>
          </p:nvSpPr>
          <p:spPr>
            <a:xfrm>
              <a:off x="290847" y="3108102"/>
              <a:ext cx="3930305" cy="209180"/>
            </a:xfrm>
            <a:prstGeom prst="rect">
              <a:avLst/>
            </a:prstGeom>
            <a:noFill/>
          </p:spPr>
          <p:txBody>
            <a:bodyPr wrap="none" lIns="0" tIns="0" rIns="0" bIns="0"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カット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S={s, v2},  T={v1,v3,v4,v5,t}</a:t>
              </a:r>
            </a:p>
          </p:txBody>
        </p:sp>
      </p:grpSp>
      <p:grpSp>
        <p:nvGrpSpPr>
          <p:cNvPr id="98" name="グループ化 97"/>
          <p:cNvGrpSpPr/>
          <p:nvPr/>
        </p:nvGrpSpPr>
        <p:grpSpPr>
          <a:xfrm>
            <a:off x="7367283" y="185595"/>
            <a:ext cx="3926623" cy="2122686"/>
            <a:chOff x="332275" y="1086403"/>
            <a:chExt cx="3335914" cy="1803355"/>
          </a:xfrm>
        </p:grpSpPr>
        <p:sp>
          <p:nvSpPr>
            <p:cNvPr id="99" name="円/楕円 98"/>
            <p:cNvSpPr/>
            <p:nvPr/>
          </p:nvSpPr>
          <p:spPr>
            <a:xfrm>
              <a:off x="332275" y="1826760"/>
              <a:ext cx="351452" cy="3514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円/楕円 99"/>
            <p:cNvSpPr/>
            <p:nvPr/>
          </p:nvSpPr>
          <p:spPr>
            <a:xfrm>
              <a:off x="1078391" y="2538306"/>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円/楕円 100"/>
            <p:cNvSpPr/>
            <p:nvPr/>
          </p:nvSpPr>
          <p:spPr>
            <a:xfrm>
              <a:off x="1078391" y="1115213"/>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円/楕円 101"/>
            <p:cNvSpPr/>
            <p:nvPr/>
          </p:nvSpPr>
          <p:spPr>
            <a:xfrm>
              <a:off x="2570622" y="2538306"/>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円/楕円 102"/>
            <p:cNvSpPr/>
            <p:nvPr/>
          </p:nvSpPr>
          <p:spPr>
            <a:xfrm>
              <a:off x="2570622" y="1115213"/>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円/楕円 103"/>
            <p:cNvSpPr/>
            <p:nvPr/>
          </p:nvSpPr>
          <p:spPr>
            <a:xfrm>
              <a:off x="3316737" y="1826760"/>
              <a:ext cx="351452" cy="35145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円/楕円 104"/>
            <p:cNvSpPr/>
            <p:nvPr/>
          </p:nvSpPr>
          <p:spPr>
            <a:xfrm>
              <a:off x="1824506" y="1826760"/>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6" name="直線矢印コネクタ 105"/>
            <p:cNvCxnSpPr>
              <a:stCxn id="99" idx="7"/>
              <a:endCxn id="101" idx="3"/>
            </p:cNvCxnSpPr>
            <p:nvPr/>
          </p:nvCxnSpPr>
          <p:spPr>
            <a:xfrm flipV="1">
              <a:off x="632258" y="1415197"/>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a:stCxn id="100" idx="6"/>
              <a:endCxn id="102" idx="2"/>
            </p:cNvCxnSpPr>
            <p:nvPr/>
          </p:nvCxnSpPr>
          <p:spPr>
            <a:xfrm>
              <a:off x="1429843" y="2714032"/>
              <a:ext cx="114077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stCxn id="101" idx="4"/>
              <a:endCxn id="100" idx="0"/>
            </p:cNvCxnSpPr>
            <p:nvPr/>
          </p:nvCxnSpPr>
          <p:spPr>
            <a:xfrm>
              <a:off x="1254117" y="1466665"/>
              <a:ext cx="0" cy="1071641"/>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a:stCxn id="99" idx="5"/>
              <a:endCxn id="100" idx="1"/>
            </p:cNvCxnSpPr>
            <p:nvPr/>
          </p:nvCxnSpPr>
          <p:spPr>
            <a:xfrm>
              <a:off x="632258" y="21267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stCxn id="100" idx="7"/>
              <a:endCxn id="105" idx="3"/>
            </p:cNvCxnSpPr>
            <p:nvPr/>
          </p:nvCxnSpPr>
          <p:spPr>
            <a:xfrm flipV="1">
              <a:off x="1378374" y="21267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stCxn id="101" idx="6"/>
              <a:endCxn id="103" idx="2"/>
            </p:cNvCxnSpPr>
            <p:nvPr/>
          </p:nvCxnSpPr>
          <p:spPr>
            <a:xfrm>
              <a:off x="1429843" y="1290939"/>
              <a:ext cx="114077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a:stCxn id="102" idx="7"/>
              <a:endCxn id="104" idx="3"/>
            </p:cNvCxnSpPr>
            <p:nvPr/>
          </p:nvCxnSpPr>
          <p:spPr>
            <a:xfrm flipV="1">
              <a:off x="2870605" y="21267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105" idx="5"/>
              <a:endCxn id="102" idx="1"/>
            </p:cNvCxnSpPr>
            <p:nvPr/>
          </p:nvCxnSpPr>
          <p:spPr>
            <a:xfrm>
              <a:off x="2124489" y="21267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flipV="1">
              <a:off x="2104684" y="1381702"/>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a:stCxn id="103" idx="5"/>
              <a:endCxn id="104" idx="1"/>
            </p:cNvCxnSpPr>
            <p:nvPr/>
          </p:nvCxnSpPr>
          <p:spPr>
            <a:xfrm>
              <a:off x="2870605" y="1415197"/>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rot="18900000">
              <a:off x="689103" y="1517330"/>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テキスト ボックス 116"/>
            <p:cNvSpPr txBox="1"/>
            <p:nvPr/>
          </p:nvSpPr>
          <p:spPr>
            <a:xfrm rot="2583674">
              <a:off x="823543" y="2121835"/>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テキスト ボックス 117"/>
            <p:cNvSpPr txBox="1"/>
            <p:nvPr/>
          </p:nvSpPr>
          <p:spPr>
            <a:xfrm rot="5400000">
              <a:off x="1283932" y="1586943"/>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テキスト ボックス 118"/>
            <p:cNvSpPr txBox="1"/>
            <p:nvPr/>
          </p:nvSpPr>
          <p:spPr>
            <a:xfrm rot="19016173">
              <a:off x="1585119" y="2094573"/>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テキスト ボックス 119"/>
            <p:cNvSpPr txBox="1"/>
            <p:nvPr/>
          </p:nvSpPr>
          <p:spPr>
            <a:xfrm>
              <a:off x="1907327" y="1086403"/>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テキスト ボックス 120"/>
            <p:cNvSpPr txBox="1"/>
            <p:nvPr/>
          </p:nvSpPr>
          <p:spPr>
            <a:xfrm rot="19065917">
              <a:off x="2210130" y="1438615"/>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テキスト ボックス 121"/>
            <p:cNvSpPr txBox="1"/>
            <p:nvPr/>
          </p:nvSpPr>
          <p:spPr>
            <a:xfrm rot="2644858">
              <a:off x="3105007" y="1461757"/>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テキスト ボックス 122"/>
            <p:cNvSpPr txBox="1"/>
            <p:nvPr/>
          </p:nvSpPr>
          <p:spPr>
            <a:xfrm rot="19030393">
              <a:off x="2997113" y="2175103"/>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テキスト ボックス 123"/>
            <p:cNvSpPr txBox="1"/>
            <p:nvPr/>
          </p:nvSpPr>
          <p:spPr>
            <a:xfrm rot="2534475">
              <a:off x="2383264" y="2193851"/>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テキスト ボックス 124"/>
            <p:cNvSpPr txBox="1"/>
            <p:nvPr/>
          </p:nvSpPr>
          <p:spPr>
            <a:xfrm>
              <a:off x="1969465" y="2501433"/>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6" name="直線矢印コネクタ 125"/>
            <p:cNvCxnSpPr>
              <a:stCxn id="105" idx="1"/>
              <a:endCxn id="101" idx="5"/>
            </p:cNvCxnSpPr>
            <p:nvPr/>
          </p:nvCxnSpPr>
          <p:spPr>
            <a:xfrm flipH="1" flipV="1">
              <a:off x="1378374" y="1415197"/>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rot="2513977">
              <a:off x="1655861" y="1495040"/>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8" name="直線矢印コネクタ 127"/>
            <p:cNvCxnSpPr/>
            <p:nvPr/>
          </p:nvCxnSpPr>
          <p:spPr>
            <a:xfrm flipV="1">
              <a:off x="2160384" y="1453701"/>
              <a:ext cx="497601" cy="46303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rot="18970717">
              <a:off x="2472135" y="1706591"/>
              <a:ext cx="121205" cy="23532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p:cNvSpPr/>
            <p:nvPr/>
          </p:nvSpPr>
          <p:spPr>
            <a:xfrm rot="2723544">
              <a:off x="664259" y="1774300"/>
              <a:ext cx="745205" cy="313771"/>
            </a:xfrm>
            <a:prstGeom prst="rect">
              <a:avLst/>
            </a:prstGeom>
          </p:spPr>
          <p:txBody>
            <a:bodyPr wrap="none">
              <a:spAutoFit/>
            </a:bodyPr>
            <a:lstStyle/>
            <a:p>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カット</a:t>
              </a:r>
              <a:endParaRPr lang="en-US" altLang="ja-JP"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2" name="グループ化 131"/>
          <p:cNvGrpSpPr/>
          <p:nvPr/>
        </p:nvGrpSpPr>
        <p:grpSpPr>
          <a:xfrm>
            <a:off x="7086531" y="3593922"/>
            <a:ext cx="4938998" cy="3044544"/>
            <a:chOff x="780979" y="7186998"/>
            <a:chExt cx="4119509" cy="2539387"/>
          </a:xfrm>
        </p:grpSpPr>
        <p:sp>
          <p:nvSpPr>
            <p:cNvPr id="133" name="フリーフォーム 132"/>
            <p:cNvSpPr/>
            <p:nvPr/>
          </p:nvSpPr>
          <p:spPr>
            <a:xfrm>
              <a:off x="2333184" y="7249958"/>
              <a:ext cx="1936664" cy="1873416"/>
            </a:xfrm>
            <a:custGeom>
              <a:avLst/>
              <a:gdLst>
                <a:gd name="connsiteX0" fmla="*/ 1122728 w 2646356"/>
                <a:gd name="connsiteY0" fmla="*/ 64598 h 2520721"/>
                <a:gd name="connsiteX1" fmla="*/ 517891 w 2646356"/>
                <a:gd name="connsiteY1" fmla="*/ 550373 h 2520721"/>
                <a:gd name="connsiteX2" fmla="*/ 46403 w 2646356"/>
                <a:gd name="connsiteY2" fmla="*/ 1017098 h 2520721"/>
                <a:gd name="connsiteX3" fmla="*/ 65453 w 2646356"/>
                <a:gd name="connsiteY3" fmla="*/ 1598123 h 2520721"/>
                <a:gd name="connsiteX4" fmla="*/ 470266 w 2646356"/>
                <a:gd name="connsiteY4" fmla="*/ 1912448 h 2520721"/>
                <a:gd name="connsiteX5" fmla="*/ 922703 w 2646356"/>
                <a:gd name="connsiteY5" fmla="*/ 2445848 h 2520721"/>
                <a:gd name="connsiteX6" fmla="*/ 1532303 w 2646356"/>
                <a:gd name="connsiteY6" fmla="*/ 2469660 h 2520721"/>
                <a:gd name="connsiteX7" fmla="*/ 2151428 w 2646356"/>
                <a:gd name="connsiteY7" fmla="*/ 2002935 h 2520721"/>
                <a:gd name="connsiteX8" fmla="*/ 2641966 w 2646356"/>
                <a:gd name="connsiteY8" fmla="*/ 1321898 h 2520721"/>
                <a:gd name="connsiteX9" fmla="*/ 2356216 w 2646356"/>
                <a:gd name="connsiteY9" fmla="*/ 783735 h 2520721"/>
                <a:gd name="connsiteX10" fmla="*/ 1751378 w 2646356"/>
                <a:gd name="connsiteY10" fmla="*/ 83648 h 2520721"/>
                <a:gd name="connsiteX11" fmla="*/ 1122728 w 2646356"/>
                <a:gd name="connsiteY11" fmla="*/ 64598 h 2520721"/>
                <a:gd name="connsiteX0" fmla="*/ 1118426 w 2642054"/>
                <a:gd name="connsiteY0" fmla="*/ 64598 h 2516528"/>
                <a:gd name="connsiteX1" fmla="*/ 513589 w 2642054"/>
                <a:gd name="connsiteY1" fmla="*/ 550373 h 2516528"/>
                <a:gd name="connsiteX2" fmla="*/ 42101 w 2642054"/>
                <a:gd name="connsiteY2" fmla="*/ 1017098 h 2516528"/>
                <a:gd name="connsiteX3" fmla="*/ 61151 w 2642054"/>
                <a:gd name="connsiteY3" fmla="*/ 1598123 h 2516528"/>
                <a:gd name="connsiteX4" fmla="*/ 380239 w 2642054"/>
                <a:gd name="connsiteY4" fmla="*/ 1988648 h 2516528"/>
                <a:gd name="connsiteX5" fmla="*/ 918401 w 2642054"/>
                <a:gd name="connsiteY5" fmla="*/ 2445848 h 2516528"/>
                <a:gd name="connsiteX6" fmla="*/ 1528001 w 2642054"/>
                <a:gd name="connsiteY6" fmla="*/ 2469660 h 2516528"/>
                <a:gd name="connsiteX7" fmla="*/ 2147126 w 2642054"/>
                <a:gd name="connsiteY7" fmla="*/ 2002935 h 2516528"/>
                <a:gd name="connsiteX8" fmla="*/ 2637664 w 2642054"/>
                <a:gd name="connsiteY8" fmla="*/ 1321898 h 2516528"/>
                <a:gd name="connsiteX9" fmla="*/ 2351914 w 2642054"/>
                <a:gd name="connsiteY9" fmla="*/ 783735 h 2516528"/>
                <a:gd name="connsiteX10" fmla="*/ 1747076 w 2642054"/>
                <a:gd name="connsiteY10" fmla="*/ 83648 h 2516528"/>
                <a:gd name="connsiteX11" fmla="*/ 1118426 w 2642054"/>
                <a:gd name="connsiteY11" fmla="*/ 64598 h 2516528"/>
                <a:gd name="connsiteX0" fmla="*/ 1094901 w 2618529"/>
                <a:gd name="connsiteY0" fmla="*/ 64598 h 2516528"/>
                <a:gd name="connsiteX1" fmla="*/ 490064 w 2618529"/>
                <a:gd name="connsiteY1" fmla="*/ 550373 h 2516528"/>
                <a:gd name="connsiteX2" fmla="*/ 56676 w 2618529"/>
                <a:gd name="connsiteY2" fmla="*/ 955185 h 2516528"/>
                <a:gd name="connsiteX3" fmla="*/ 37626 w 2618529"/>
                <a:gd name="connsiteY3" fmla="*/ 1598123 h 2516528"/>
                <a:gd name="connsiteX4" fmla="*/ 356714 w 2618529"/>
                <a:gd name="connsiteY4" fmla="*/ 1988648 h 2516528"/>
                <a:gd name="connsiteX5" fmla="*/ 894876 w 2618529"/>
                <a:gd name="connsiteY5" fmla="*/ 2445848 h 2516528"/>
                <a:gd name="connsiteX6" fmla="*/ 1504476 w 2618529"/>
                <a:gd name="connsiteY6" fmla="*/ 2469660 h 2516528"/>
                <a:gd name="connsiteX7" fmla="*/ 2123601 w 2618529"/>
                <a:gd name="connsiteY7" fmla="*/ 2002935 h 2516528"/>
                <a:gd name="connsiteX8" fmla="*/ 2614139 w 2618529"/>
                <a:gd name="connsiteY8" fmla="*/ 1321898 h 2516528"/>
                <a:gd name="connsiteX9" fmla="*/ 2328389 w 2618529"/>
                <a:gd name="connsiteY9" fmla="*/ 783735 h 2516528"/>
                <a:gd name="connsiteX10" fmla="*/ 1723551 w 2618529"/>
                <a:gd name="connsiteY10" fmla="*/ 83648 h 2516528"/>
                <a:gd name="connsiteX11" fmla="*/ 1094901 w 2618529"/>
                <a:gd name="connsiteY11" fmla="*/ 64598 h 2516528"/>
                <a:gd name="connsiteX0" fmla="*/ 1091876 w 2615504"/>
                <a:gd name="connsiteY0" fmla="*/ 59969 h 2511899"/>
                <a:gd name="connsiteX1" fmla="*/ 434651 w 2615504"/>
                <a:gd name="connsiteY1" fmla="*/ 469544 h 2511899"/>
                <a:gd name="connsiteX2" fmla="*/ 53651 w 2615504"/>
                <a:gd name="connsiteY2" fmla="*/ 950556 h 2511899"/>
                <a:gd name="connsiteX3" fmla="*/ 34601 w 2615504"/>
                <a:gd name="connsiteY3" fmla="*/ 1593494 h 2511899"/>
                <a:gd name="connsiteX4" fmla="*/ 353689 w 2615504"/>
                <a:gd name="connsiteY4" fmla="*/ 1984019 h 2511899"/>
                <a:gd name="connsiteX5" fmla="*/ 891851 w 2615504"/>
                <a:gd name="connsiteY5" fmla="*/ 2441219 h 2511899"/>
                <a:gd name="connsiteX6" fmla="*/ 1501451 w 2615504"/>
                <a:gd name="connsiteY6" fmla="*/ 2465031 h 2511899"/>
                <a:gd name="connsiteX7" fmla="*/ 2120576 w 2615504"/>
                <a:gd name="connsiteY7" fmla="*/ 1998306 h 2511899"/>
                <a:gd name="connsiteX8" fmla="*/ 2611114 w 2615504"/>
                <a:gd name="connsiteY8" fmla="*/ 1317269 h 2511899"/>
                <a:gd name="connsiteX9" fmla="*/ 2325364 w 2615504"/>
                <a:gd name="connsiteY9" fmla="*/ 779106 h 2511899"/>
                <a:gd name="connsiteX10" fmla="*/ 1720526 w 2615504"/>
                <a:gd name="connsiteY10" fmla="*/ 79019 h 2511899"/>
                <a:gd name="connsiteX11" fmla="*/ 1091876 w 2615504"/>
                <a:gd name="connsiteY11" fmla="*/ 59969 h 2511899"/>
                <a:gd name="connsiteX0" fmla="*/ 1091876 w 2615504"/>
                <a:gd name="connsiteY0" fmla="*/ 17599 h 2469529"/>
                <a:gd name="connsiteX1" fmla="*/ 434651 w 2615504"/>
                <a:gd name="connsiteY1" fmla="*/ 427174 h 2469529"/>
                <a:gd name="connsiteX2" fmla="*/ 53651 w 2615504"/>
                <a:gd name="connsiteY2" fmla="*/ 908186 h 2469529"/>
                <a:gd name="connsiteX3" fmla="*/ 34601 w 2615504"/>
                <a:gd name="connsiteY3" fmla="*/ 1551124 h 2469529"/>
                <a:gd name="connsiteX4" fmla="*/ 353689 w 2615504"/>
                <a:gd name="connsiteY4" fmla="*/ 1941649 h 2469529"/>
                <a:gd name="connsiteX5" fmla="*/ 891851 w 2615504"/>
                <a:gd name="connsiteY5" fmla="*/ 2398849 h 2469529"/>
                <a:gd name="connsiteX6" fmla="*/ 1501451 w 2615504"/>
                <a:gd name="connsiteY6" fmla="*/ 2422661 h 2469529"/>
                <a:gd name="connsiteX7" fmla="*/ 2120576 w 2615504"/>
                <a:gd name="connsiteY7" fmla="*/ 1955936 h 2469529"/>
                <a:gd name="connsiteX8" fmla="*/ 2611114 w 2615504"/>
                <a:gd name="connsiteY8" fmla="*/ 1274899 h 2469529"/>
                <a:gd name="connsiteX9" fmla="*/ 2325364 w 2615504"/>
                <a:gd name="connsiteY9" fmla="*/ 736736 h 2469529"/>
                <a:gd name="connsiteX10" fmla="*/ 1789582 w 2615504"/>
                <a:gd name="connsiteY10" fmla="*/ 141424 h 2469529"/>
                <a:gd name="connsiteX11" fmla="*/ 1091876 w 2615504"/>
                <a:gd name="connsiteY11" fmla="*/ 17599 h 2469529"/>
                <a:gd name="connsiteX0" fmla="*/ 1091876 w 2618832"/>
                <a:gd name="connsiteY0" fmla="*/ 16740 h 2468670"/>
                <a:gd name="connsiteX1" fmla="*/ 434651 w 2618832"/>
                <a:gd name="connsiteY1" fmla="*/ 426315 h 2468670"/>
                <a:gd name="connsiteX2" fmla="*/ 53651 w 2618832"/>
                <a:gd name="connsiteY2" fmla="*/ 907327 h 2468670"/>
                <a:gd name="connsiteX3" fmla="*/ 34601 w 2618832"/>
                <a:gd name="connsiteY3" fmla="*/ 1550265 h 2468670"/>
                <a:gd name="connsiteX4" fmla="*/ 353689 w 2618832"/>
                <a:gd name="connsiteY4" fmla="*/ 1940790 h 2468670"/>
                <a:gd name="connsiteX5" fmla="*/ 891851 w 2618832"/>
                <a:gd name="connsiteY5" fmla="*/ 2397990 h 2468670"/>
                <a:gd name="connsiteX6" fmla="*/ 1501451 w 2618832"/>
                <a:gd name="connsiteY6" fmla="*/ 2421802 h 2468670"/>
                <a:gd name="connsiteX7" fmla="*/ 2120576 w 2618832"/>
                <a:gd name="connsiteY7" fmla="*/ 1955077 h 2468670"/>
                <a:gd name="connsiteX8" fmla="*/ 2611114 w 2618832"/>
                <a:gd name="connsiteY8" fmla="*/ 1274040 h 2468670"/>
                <a:gd name="connsiteX9" fmla="*/ 2370608 w 2618832"/>
                <a:gd name="connsiteY9" fmla="*/ 697777 h 2468670"/>
                <a:gd name="connsiteX10" fmla="*/ 1789582 w 2618832"/>
                <a:gd name="connsiteY10" fmla="*/ 140565 h 2468670"/>
                <a:gd name="connsiteX11" fmla="*/ 1091876 w 2618832"/>
                <a:gd name="connsiteY11" fmla="*/ 16740 h 2468670"/>
                <a:gd name="connsiteX0" fmla="*/ 1091876 w 2618832"/>
                <a:gd name="connsiteY0" fmla="*/ 26988 h 2478918"/>
                <a:gd name="connsiteX1" fmla="*/ 434651 w 2618832"/>
                <a:gd name="connsiteY1" fmla="*/ 436563 h 2478918"/>
                <a:gd name="connsiteX2" fmla="*/ 53651 w 2618832"/>
                <a:gd name="connsiteY2" fmla="*/ 917575 h 2478918"/>
                <a:gd name="connsiteX3" fmla="*/ 34601 w 2618832"/>
                <a:gd name="connsiteY3" fmla="*/ 1560513 h 2478918"/>
                <a:gd name="connsiteX4" fmla="*/ 353689 w 2618832"/>
                <a:gd name="connsiteY4" fmla="*/ 1951038 h 2478918"/>
                <a:gd name="connsiteX5" fmla="*/ 891851 w 2618832"/>
                <a:gd name="connsiteY5" fmla="*/ 2408238 h 2478918"/>
                <a:gd name="connsiteX6" fmla="*/ 1501451 w 2618832"/>
                <a:gd name="connsiteY6" fmla="*/ 2432050 h 2478918"/>
                <a:gd name="connsiteX7" fmla="*/ 2120576 w 2618832"/>
                <a:gd name="connsiteY7" fmla="*/ 1965325 h 2478918"/>
                <a:gd name="connsiteX8" fmla="*/ 2611114 w 2618832"/>
                <a:gd name="connsiteY8" fmla="*/ 1284288 h 2478918"/>
                <a:gd name="connsiteX9" fmla="*/ 2370608 w 2618832"/>
                <a:gd name="connsiteY9" fmla="*/ 708025 h 2478918"/>
                <a:gd name="connsiteX10" fmla="*/ 1832445 w 2618832"/>
                <a:gd name="connsiteY10" fmla="*/ 112713 h 2478918"/>
                <a:gd name="connsiteX11" fmla="*/ 1091876 w 2618832"/>
                <a:gd name="connsiteY11" fmla="*/ 26988 h 2478918"/>
                <a:gd name="connsiteX0" fmla="*/ 1091876 w 2622477"/>
                <a:gd name="connsiteY0" fmla="*/ 25794 h 2477724"/>
                <a:gd name="connsiteX1" fmla="*/ 434651 w 2622477"/>
                <a:gd name="connsiteY1" fmla="*/ 435369 h 2477724"/>
                <a:gd name="connsiteX2" fmla="*/ 53651 w 2622477"/>
                <a:gd name="connsiteY2" fmla="*/ 916381 h 2477724"/>
                <a:gd name="connsiteX3" fmla="*/ 34601 w 2622477"/>
                <a:gd name="connsiteY3" fmla="*/ 1559319 h 2477724"/>
                <a:gd name="connsiteX4" fmla="*/ 353689 w 2622477"/>
                <a:gd name="connsiteY4" fmla="*/ 1949844 h 2477724"/>
                <a:gd name="connsiteX5" fmla="*/ 891851 w 2622477"/>
                <a:gd name="connsiteY5" fmla="*/ 2407044 h 2477724"/>
                <a:gd name="connsiteX6" fmla="*/ 1501451 w 2622477"/>
                <a:gd name="connsiteY6" fmla="*/ 2430856 h 2477724"/>
                <a:gd name="connsiteX7" fmla="*/ 2120576 w 2622477"/>
                <a:gd name="connsiteY7" fmla="*/ 1964131 h 2477724"/>
                <a:gd name="connsiteX8" fmla="*/ 2611114 w 2622477"/>
                <a:gd name="connsiteY8" fmla="*/ 1283094 h 2477724"/>
                <a:gd name="connsiteX9" fmla="*/ 2403945 w 2622477"/>
                <a:gd name="connsiteY9" fmla="*/ 673493 h 2477724"/>
                <a:gd name="connsiteX10" fmla="*/ 1832445 w 2622477"/>
                <a:gd name="connsiteY10" fmla="*/ 111519 h 2477724"/>
                <a:gd name="connsiteX11" fmla="*/ 1091876 w 2622477"/>
                <a:gd name="connsiteY11" fmla="*/ 25794 h 2477724"/>
                <a:gd name="connsiteX0" fmla="*/ 1091876 w 2561373"/>
                <a:gd name="connsiteY0" fmla="*/ 25794 h 2477724"/>
                <a:gd name="connsiteX1" fmla="*/ 434651 w 2561373"/>
                <a:gd name="connsiteY1" fmla="*/ 435369 h 2477724"/>
                <a:gd name="connsiteX2" fmla="*/ 53651 w 2561373"/>
                <a:gd name="connsiteY2" fmla="*/ 916381 h 2477724"/>
                <a:gd name="connsiteX3" fmla="*/ 34601 w 2561373"/>
                <a:gd name="connsiteY3" fmla="*/ 1559319 h 2477724"/>
                <a:gd name="connsiteX4" fmla="*/ 353689 w 2561373"/>
                <a:gd name="connsiteY4" fmla="*/ 1949844 h 2477724"/>
                <a:gd name="connsiteX5" fmla="*/ 891851 w 2561373"/>
                <a:gd name="connsiteY5" fmla="*/ 2407044 h 2477724"/>
                <a:gd name="connsiteX6" fmla="*/ 1501451 w 2561373"/>
                <a:gd name="connsiteY6" fmla="*/ 2430856 h 2477724"/>
                <a:gd name="connsiteX7" fmla="*/ 2120576 w 2561373"/>
                <a:gd name="connsiteY7" fmla="*/ 1964131 h 2477724"/>
                <a:gd name="connsiteX8" fmla="*/ 2542058 w 2561373"/>
                <a:gd name="connsiteY8" fmla="*/ 1295000 h 2477724"/>
                <a:gd name="connsiteX9" fmla="*/ 2403945 w 2561373"/>
                <a:gd name="connsiteY9" fmla="*/ 673493 h 2477724"/>
                <a:gd name="connsiteX10" fmla="*/ 1832445 w 2561373"/>
                <a:gd name="connsiteY10" fmla="*/ 111519 h 2477724"/>
                <a:gd name="connsiteX11" fmla="*/ 1091876 w 2561373"/>
                <a:gd name="connsiteY11" fmla="*/ 25794 h 24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373" h="2477724">
                  <a:moveTo>
                    <a:pt x="1091876" y="25794"/>
                  </a:moveTo>
                  <a:cubicBezTo>
                    <a:pt x="858910" y="79769"/>
                    <a:pt x="607689" y="286938"/>
                    <a:pt x="434651" y="435369"/>
                  </a:cubicBezTo>
                  <a:cubicBezTo>
                    <a:pt x="261614" y="583800"/>
                    <a:pt x="120326" y="729056"/>
                    <a:pt x="53651" y="916381"/>
                  </a:cubicBezTo>
                  <a:cubicBezTo>
                    <a:pt x="-13024" y="1103706"/>
                    <a:pt x="-15405" y="1387075"/>
                    <a:pt x="34601" y="1559319"/>
                  </a:cubicBezTo>
                  <a:cubicBezTo>
                    <a:pt x="84607" y="1731563"/>
                    <a:pt x="210814" y="1808557"/>
                    <a:pt x="353689" y="1949844"/>
                  </a:cubicBezTo>
                  <a:cubicBezTo>
                    <a:pt x="496564" y="2091131"/>
                    <a:pt x="700557" y="2326875"/>
                    <a:pt x="891851" y="2407044"/>
                  </a:cubicBezTo>
                  <a:cubicBezTo>
                    <a:pt x="1083145" y="2487213"/>
                    <a:pt x="1296664" y="2504675"/>
                    <a:pt x="1501451" y="2430856"/>
                  </a:cubicBezTo>
                  <a:cubicBezTo>
                    <a:pt x="1706238" y="2357037"/>
                    <a:pt x="1947142" y="2153440"/>
                    <a:pt x="2120576" y="1964131"/>
                  </a:cubicBezTo>
                  <a:cubicBezTo>
                    <a:pt x="2294010" y="1774822"/>
                    <a:pt x="2494830" y="1510106"/>
                    <a:pt x="2542058" y="1295000"/>
                  </a:cubicBezTo>
                  <a:cubicBezTo>
                    <a:pt x="2589286" y="1079894"/>
                    <a:pt x="2552376" y="879868"/>
                    <a:pt x="2403945" y="673493"/>
                  </a:cubicBezTo>
                  <a:cubicBezTo>
                    <a:pt x="2255514" y="467118"/>
                    <a:pt x="2051123" y="219469"/>
                    <a:pt x="1832445" y="111519"/>
                  </a:cubicBezTo>
                  <a:cubicBezTo>
                    <a:pt x="1613767" y="3569"/>
                    <a:pt x="1324842" y="-28181"/>
                    <a:pt x="1091876" y="25794"/>
                  </a:cubicBezTo>
                  <a:close/>
                </a:path>
              </a:pathLst>
            </a:custGeom>
            <a:solidFill>
              <a:srgbClr val="D5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フリーフォーム 133"/>
            <p:cNvSpPr/>
            <p:nvPr/>
          </p:nvSpPr>
          <p:spPr>
            <a:xfrm>
              <a:off x="780979" y="7234402"/>
              <a:ext cx="1310009" cy="1902350"/>
            </a:xfrm>
            <a:custGeom>
              <a:avLst/>
              <a:gdLst>
                <a:gd name="connsiteX0" fmla="*/ 6288 w 1732579"/>
                <a:gd name="connsiteY0" fmla="*/ 1458447 h 2515991"/>
                <a:gd name="connsiteX1" fmla="*/ 182500 w 1732579"/>
                <a:gd name="connsiteY1" fmla="*/ 939334 h 2515991"/>
                <a:gd name="connsiteX2" fmla="*/ 984981 w 1732579"/>
                <a:gd name="connsiteY2" fmla="*/ 136853 h 2515991"/>
                <a:gd name="connsiteX3" fmla="*/ 1613631 w 1732579"/>
                <a:gd name="connsiteY3" fmla="*/ 82084 h 2515991"/>
                <a:gd name="connsiteX4" fmla="*/ 1606488 w 1732579"/>
                <a:gd name="connsiteY4" fmla="*/ 972672 h 2515991"/>
                <a:gd name="connsiteX5" fmla="*/ 1716025 w 1732579"/>
                <a:gd name="connsiteY5" fmla="*/ 1848972 h 2515991"/>
                <a:gd name="connsiteX6" fmla="*/ 1675544 w 1732579"/>
                <a:gd name="connsiteY6" fmla="*/ 2360941 h 2515991"/>
                <a:gd name="connsiteX7" fmla="*/ 1196913 w 1732579"/>
                <a:gd name="connsiteY7" fmla="*/ 2496672 h 2515991"/>
                <a:gd name="connsiteX8" fmla="*/ 320613 w 1732579"/>
                <a:gd name="connsiteY8" fmla="*/ 2003753 h 2515991"/>
                <a:gd name="connsiteX9" fmla="*/ 6288 w 1732579"/>
                <a:gd name="connsiteY9" fmla="*/ 1458447 h 25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2579" h="2515991">
                  <a:moveTo>
                    <a:pt x="6288" y="1458447"/>
                  </a:moveTo>
                  <a:cubicBezTo>
                    <a:pt x="-16731" y="1281044"/>
                    <a:pt x="19385" y="1159600"/>
                    <a:pt x="182500" y="939334"/>
                  </a:cubicBezTo>
                  <a:cubicBezTo>
                    <a:pt x="345616" y="719068"/>
                    <a:pt x="746459" y="279728"/>
                    <a:pt x="984981" y="136853"/>
                  </a:cubicBezTo>
                  <a:cubicBezTo>
                    <a:pt x="1223503" y="-6022"/>
                    <a:pt x="1510047" y="-57219"/>
                    <a:pt x="1613631" y="82084"/>
                  </a:cubicBezTo>
                  <a:cubicBezTo>
                    <a:pt x="1717215" y="221387"/>
                    <a:pt x="1589422" y="678191"/>
                    <a:pt x="1606488" y="972672"/>
                  </a:cubicBezTo>
                  <a:cubicBezTo>
                    <a:pt x="1623554" y="1267153"/>
                    <a:pt x="1704516" y="1617594"/>
                    <a:pt x="1716025" y="1848972"/>
                  </a:cubicBezTo>
                  <a:cubicBezTo>
                    <a:pt x="1727534" y="2080350"/>
                    <a:pt x="1762063" y="2252991"/>
                    <a:pt x="1675544" y="2360941"/>
                  </a:cubicBezTo>
                  <a:cubicBezTo>
                    <a:pt x="1589025" y="2468891"/>
                    <a:pt x="1422735" y="2556203"/>
                    <a:pt x="1196913" y="2496672"/>
                  </a:cubicBezTo>
                  <a:cubicBezTo>
                    <a:pt x="971091" y="2437141"/>
                    <a:pt x="519447" y="2177187"/>
                    <a:pt x="320613" y="2003753"/>
                  </a:cubicBezTo>
                  <a:cubicBezTo>
                    <a:pt x="121779" y="1830319"/>
                    <a:pt x="29307" y="1635850"/>
                    <a:pt x="6288" y="1458447"/>
                  </a:cubicBezTo>
                  <a:close/>
                </a:path>
              </a:pathLst>
            </a:cu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フリーフォーム 134"/>
            <p:cNvSpPr/>
            <p:nvPr/>
          </p:nvSpPr>
          <p:spPr>
            <a:xfrm>
              <a:off x="2170304" y="7186998"/>
              <a:ext cx="307281" cy="1975375"/>
            </a:xfrm>
            <a:custGeom>
              <a:avLst/>
              <a:gdLst>
                <a:gd name="connsiteX0" fmla="*/ 0 w 406400"/>
                <a:gd name="connsiteY0" fmla="*/ 0 h 2612572"/>
                <a:gd name="connsiteX1" fmla="*/ 29029 w 406400"/>
                <a:gd name="connsiteY1" fmla="*/ 805543 h 2612572"/>
                <a:gd name="connsiteX2" fmla="*/ 166915 w 406400"/>
                <a:gd name="connsiteY2" fmla="*/ 1944915 h 2612572"/>
                <a:gd name="connsiteX3" fmla="*/ 406400 w 406400"/>
                <a:gd name="connsiteY3" fmla="*/ 2612572 h 2612572"/>
              </a:gdLst>
              <a:ahLst/>
              <a:cxnLst>
                <a:cxn ang="0">
                  <a:pos x="connsiteX0" y="connsiteY0"/>
                </a:cxn>
                <a:cxn ang="0">
                  <a:pos x="connsiteX1" y="connsiteY1"/>
                </a:cxn>
                <a:cxn ang="0">
                  <a:pos x="connsiteX2" y="connsiteY2"/>
                </a:cxn>
                <a:cxn ang="0">
                  <a:pos x="connsiteX3" y="connsiteY3"/>
                </a:cxn>
              </a:cxnLst>
              <a:rect l="l" t="t" r="r" b="b"/>
              <a:pathLst>
                <a:path w="406400" h="2612572">
                  <a:moveTo>
                    <a:pt x="0" y="0"/>
                  </a:moveTo>
                  <a:cubicBezTo>
                    <a:pt x="605" y="240695"/>
                    <a:pt x="1210" y="481391"/>
                    <a:pt x="29029" y="805543"/>
                  </a:cubicBezTo>
                  <a:cubicBezTo>
                    <a:pt x="56848" y="1129696"/>
                    <a:pt x="104020" y="1643744"/>
                    <a:pt x="166915" y="1944915"/>
                  </a:cubicBezTo>
                  <a:cubicBezTo>
                    <a:pt x="229810" y="2246086"/>
                    <a:pt x="318105" y="2429329"/>
                    <a:pt x="406400" y="2612572"/>
                  </a:cubicBezTo>
                </a:path>
              </a:pathLst>
            </a:custGeom>
            <a:noFill/>
            <a:ln>
              <a:solidFill>
                <a:srgbClr val="FF0000"/>
              </a:solidFill>
              <a:prstDash val="sysDot"/>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p:cNvSpPr/>
            <p:nvPr/>
          </p:nvSpPr>
          <p:spPr>
            <a:xfrm rot="5023889">
              <a:off x="1708927" y="8055796"/>
              <a:ext cx="795800" cy="231039"/>
            </a:xfrm>
            <a:prstGeom prst="rect">
              <a:avLst/>
            </a:prstGeom>
          </p:spPr>
          <p:txBody>
            <a:bodyPr wrap="none">
              <a:spAutoFit/>
            </a:bodyPr>
            <a:lstStyle/>
            <a:p>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最小カット</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a:off x="870682" y="9264308"/>
              <a:ext cx="4029806" cy="462077"/>
            </a:xfrm>
            <a:prstGeom prst="rect">
              <a:avLst/>
            </a:prstGeom>
            <a:noFill/>
          </p:spPr>
          <p:txBody>
            <a:bodyPr wrap="none" lIns="0" tIns="0" rIns="0" bIns="0"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最小カット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S={</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s,v1,v2</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T={</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v3,v4,v5,t</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カット容量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1 + 2 + 2 = 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円/楕円 137"/>
            <p:cNvSpPr/>
            <p:nvPr/>
          </p:nvSpPr>
          <p:spPr>
            <a:xfrm>
              <a:off x="870819" y="7998960"/>
              <a:ext cx="351452" cy="3514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円/楕円 138"/>
            <p:cNvSpPr/>
            <p:nvPr/>
          </p:nvSpPr>
          <p:spPr>
            <a:xfrm>
              <a:off x="1616935" y="8710506"/>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円/楕円 139"/>
            <p:cNvSpPr/>
            <p:nvPr/>
          </p:nvSpPr>
          <p:spPr>
            <a:xfrm>
              <a:off x="1616935" y="7287413"/>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円/楕円 140"/>
            <p:cNvSpPr/>
            <p:nvPr/>
          </p:nvSpPr>
          <p:spPr>
            <a:xfrm>
              <a:off x="3109166" y="8710506"/>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円/楕円 141"/>
            <p:cNvSpPr/>
            <p:nvPr/>
          </p:nvSpPr>
          <p:spPr>
            <a:xfrm>
              <a:off x="3109166" y="7287413"/>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円/楕円 142"/>
            <p:cNvSpPr/>
            <p:nvPr/>
          </p:nvSpPr>
          <p:spPr>
            <a:xfrm>
              <a:off x="3855282" y="7998960"/>
              <a:ext cx="351452" cy="35145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円/楕円 143"/>
            <p:cNvSpPr/>
            <p:nvPr/>
          </p:nvSpPr>
          <p:spPr>
            <a:xfrm>
              <a:off x="2363050" y="7998960"/>
              <a:ext cx="351452" cy="351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5" name="直線矢印コネクタ 144"/>
            <p:cNvCxnSpPr>
              <a:stCxn id="138" idx="7"/>
              <a:endCxn id="140" idx="3"/>
            </p:cNvCxnSpPr>
            <p:nvPr/>
          </p:nvCxnSpPr>
          <p:spPr>
            <a:xfrm flipV="1">
              <a:off x="1170803" y="7587397"/>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6" name="直線矢印コネクタ 145"/>
            <p:cNvCxnSpPr>
              <a:stCxn id="139" idx="6"/>
              <a:endCxn id="141" idx="2"/>
            </p:cNvCxnSpPr>
            <p:nvPr/>
          </p:nvCxnSpPr>
          <p:spPr>
            <a:xfrm>
              <a:off x="1968387" y="8886232"/>
              <a:ext cx="114077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7" name="直線矢印コネクタ 146"/>
            <p:cNvCxnSpPr>
              <a:stCxn id="140" idx="4"/>
              <a:endCxn id="139" idx="0"/>
            </p:cNvCxnSpPr>
            <p:nvPr/>
          </p:nvCxnSpPr>
          <p:spPr>
            <a:xfrm>
              <a:off x="1792661" y="7638865"/>
              <a:ext cx="0" cy="1071641"/>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8" name="直線矢印コネクタ 147"/>
            <p:cNvCxnSpPr>
              <a:stCxn id="138" idx="5"/>
              <a:endCxn id="139" idx="1"/>
            </p:cNvCxnSpPr>
            <p:nvPr/>
          </p:nvCxnSpPr>
          <p:spPr>
            <a:xfrm>
              <a:off x="1170803" y="82989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9" name="直線矢印コネクタ 148"/>
            <p:cNvCxnSpPr>
              <a:stCxn id="139" idx="7"/>
              <a:endCxn id="144" idx="3"/>
            </p:cNvCxnSpPr>
            <p:nvPr/>
          </p:nvCxnSpPr>
          <p:spPr>
            <a:xfrm flipV="1">
              <a:off x="1916918" y="82989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0" name="直線矢印コネクタ 149"/>
            <p:cNvCxnSpPr>
              <a:stCxn id="140" idx="6"/>
              <a:endCxn id="142" idx="2"/>
            </p:cNvCxnSpPr>
            <p:nvPr/>
          </p:nvCxnSpPr>
          <p:spPr>
            <a:xfrm>
              <a:off x="1968387" y="7463139"/>
              <a:ext cx="1140779"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a:stCxn id="141" idx="7"/>
              <a:endCxn id="143" idx="3"/>
            </p:cNvCxnSpPr>
            <p:nvPr/>
          </p:nvCxnSpPr>
          <p:spPr>
            <a:xfrm flipV="1">
              <a:off x="3409149" y="82989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2" name="直線矢印コネクタ 151"/>
            <p:cNvCxnSpPr>
              <a:stCxn id="144" idx="5"/>
              <a:endCxn id="141" idx="1"/>
            </p:cNvCxnSpPr>
            <p:nvPr/>
          </p:nvCxnSpPr>
          <p:spPr>
            <a:xfrm>
              <a:off x="2663034" y="8298943"/>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3" name="直線矢印コネクタ 152"/>
            <p:cNvCxnSpPr/>
            <p:nvPr/>
          </p:nvCxnSpPr>
          <p:spPr>
            <a:xfrm flipV="1">
              <a:off x="2643228" y="7553902"/>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4" name="直線矢印コネクタ 153"/>
            <p:cNvCxnSpPr>
              <a:stCxn id="142" idx="5"/>
              <a:endCxn id="143" idx="1"/>
            </p:cNvCxnSpPr>
            <p:nvPr/>
          </p:nvCxnSpPr>
          <p:spPr>
            <a:xfrm>
              <a:off x="3409149" y="7587397"/>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5" name="テキスト ボックス 154"/>
            <p:cNvSpPr txBox="1"/>
            <p:nvPr/>
          </p:nvSpPr>
          <p:spPr>
            <a:xfrm rot="18900000">
              <a:off x="1228753" y="7691675"/>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テキスト ボックス 155"/>
            <p:cNvSpPr txBox="1"/>
            <p:nvPr/>
          </p:nvSpPr>
          <p:spPr>
            <a:xfrm rot="2583674">
              <a:off x="1363191" y="8296179"/>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rot="5400000">
              <a:off x="1825418" y="7914781"/>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テキスト ボックス 157"/>
            <p:cNvSpPr txBox="1"/>
            <p:nvPr/>
          </p:nvSpPr>
          <p:spPr>
            <a:xfrm rot="19016173">
              <a:off x="1971018" y="8424542"/>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テキスト ボックス 158"/>
            <p:cNvSpPr txBox="1"/>
            <p:nvPr/>
          </p:nvSpPr>
          <p:spPr>
            <a:xfrm>
              <a:off x="2445873" y="7258603"/>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テキスト ボックス 159"/>
            <p:cNvSpPr txBox="1"/>
            <p:nvPr/>
          </p:nvSpPr>
          <p:spPr>
            <a:xfrm rot="19065917">
              <a:off x="2749781" y="7612959"/>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テキスト ボックス 160"/>
            <p:cNvSpPr txBox="1"/>
            <p:nvPr/>
          </p:nvSpPr>
          <p:spPr>
            <a:xfrm rot="2644858">
              <a:off x="3644655" y="7636101"/>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テキスト ボックス 161"/>
            <p:cNvSpPr txBox="1"/>
            <p:nvPr/>
          </p:nvSpPr>
          <p:spPr>
            <a:xfrm rot="19030393">
              <a:off x="3536762" y="8349448"/>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テキスト ボックス 162"/>
            <p:cNvSpPr txBox="1"/>
            <p:nvPr/>
          </p:nvSpPr>
          <p:spPr>
            <a:xfrm rot="2534475">
              <a:off x="2922913" y="8368196"/>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テキスト ボックス 163"/>
            <p:cNvSpPr txBox="1"/>
            <p:nvPr/>
          </p:nvSpPr>
          <p:spPr>
            <a:xfrm>
              <a:off x="2493513" y="8673633"/>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65" name="直線矢印コネクタ 164"/>
            <p:cNvCxnSpPr>
              <a:stCxn id="144" idx="1"/>
              <a:endCxn id="140" idx="5"/>
            </p:cNvCxnSpPr>
            <p:nvPr/>
          </p:nvCxnSpPr>
          <p:spPr>
            <a:xfrm flipH="1" flipV="1">
              <a:off x="1916918" y="7587397"/>
              <a:ext cx="497601" cy="4630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6" name="テキスト ボックス 165"/>
            <p:cNvSpPr txBox="1"/>
            <p:nvPr/>
          </p:nvSpPr>
          <p:spPr>
            <a:xfrm rot="2513977">
              <a:off x="2295291" y="7741897"/>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67" name="直線矢印コネクタ 166"/>
            <p:cNvCxnSpPr/>
            <p:nvPr/>
          </p:nvCxnSpPr>
          <p:spPr>
            <a:xfrm flipV="1">
              <a:off x="2698928" y="7625901"/>
              <a:ext cx="497601" cy="46303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68" name="テキスト ボックス 167"/>
            <p:cNvSpPr txBox="1"/>
            <p:nvPr/>
          </p:nvSpPr>
          <p:spPr>
            <a:xfrm rot="18970717">
              <a:off x="2990828" y="7844740"/>
              <a:ext cx="118996" cy="231039"/>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p:cNvSpPr/>
            <p:nvPr/>
          </p:nvSpPr>
          <p:spPr>
            <a:xfrm>
              <a:off x="1087352" y="8464747"/>
              <a:ext cx="370624" cy="487748"/>
            </a:xfrm>
            <a:prstGeom prst="rect">
              <a:avLst/>
            </a:prstGeom>
          </p:spPr>
          <p:txBody>
            <a:bodyPr wrap="none">
              <a:spAutoFit/>
            </a:bodyPr>
            <a:lstStyle/>
            <a:p>
              <a:r>
                <a:rPr lang="en-US" altLang="ja-JP" sz="3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en-US" altLang="ja-JP"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テキスト ボックス 169"/>
            <p:cNvSpPr txBox="1"/>
            <p:nvPr/>
          </p:nvSpPr>
          <p:spPr>
            <a:xfrm>
              <a:off x="3709437" y="7344462"/>
              <a:ext cx="217936" cy="410736"/>
            </a:xfrm>
            <a:prstGeom prst="rect">
              <a:avLst/>
            </a:prstGeom>
            <a:noFill/>
          </p:spPr>
          <p:txBody>
            <a:bodyPr wrap="none" lIns="0" tIns="0" rIns="0" bIns="0" rtlCol="0">
              <a:spAutoFit/>
            </a:bodyPr>
            <a:lstStyle/>
            <a:p>
              <a:r>
                <a:rPr lang="en-US" altLang="ja-JP" sz="32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71" name="コンテンツ プレースホルダー 3"/>
          <p:cNvSpPr>
            <a:spLocks noGrp="1"/>
          </p:cNvSpPr>
          <p:nvPr>
            <p:ph idx="1"/>
          </p:nvPr>
        </p:nvSpPr>
        <p:spPr>
          <a:xfrm>
            <a:off x="786766" y="1566545"/>
            <a:ext cx="5347334" cy="5081905"/>
          </a:xfrm>
        </p:spPr>
        <p:txBody>
          <a:bodyPr>
            <a:noAutofit/>
          </a:bodyPr>
          <a:lstStyle/>
          <a:p>
            <a:pPr marL="0" indent="0">
              <a:spcBef>
                <a:spcPts val="0"/>
              </a:spcBef>
              <a:buNone/>
            </a:pPr>
            <a:r>
              <a:rPr lang="ja-JP" altLang="en-US" sz="2400" b="1" dirty="0"/>
              <a:t>カット</a:t>
            </a:r>
            <a:r>
              <a:rPr lang="en-US" altLang="ja-JP" sz="2400" b="1" dirty="0"/>
              <a:t>: </a:t>
            </a:r>
          </a:p>
          <a:p>
            <a:pPr marL="0" indent="0">
              <a:spcBef>
                <a:spcPts val="0"/>
              </a:spcBef>
              <a:buNone/>
            </a:pPr>
            <a:r>
              <a:rPr lang="ja-JP" altLang="en-US" sz="2400" dirty="0"/>
              <a:t>頂点を</a:t>
            </a:r>
            <a:r>
              <a:rPr lang="en-US" altLang="ja-JP" sz="2400" dirty="0"/>
              <a:t>『</a:t>
            </a:r>
            <a:r>
              <a:rPr lang="en-US" altLang="ja-JP" sz="2400" i="1" dirty="0"/>
              <a:t>s</a:t>
            </a:r>
            <a:r>
              <a:rPr lang="ja-JP" altLang="en-US" sz="2400" dirty="0"/>
              <a:t>を含む部分集合</a:t>
            </a:r>
            <a:r>
              <a:rPr lang="en-US" altLang="ja-JP" sz="2400" i="1" dirty="0"/>
              <a:t>S</a:t>
            </a:r>
            <a:r>
              <a:rPr lang="en-US" altLang="ja-JP" sz="2400" dirty="0"/>
              <a:t>』</a:t>
            </a:r>
            <a:r>
              <a:rPr lang="ja-JP" altLang="en-US" sz="2400" dirty="0"/>
              <a:t>と　　　</a:t>
            </a:r>
            <a:r>
              <a:rPr lang="en-US" altLang="ja-JP" sz="2400" dirty="0"/>
              <a:t>『</a:t>
            </a:r>
            <a:r>
              <a:rPr lang="en-US" altLang="ja-JP" sz="2400" i="1" dirty="0"/>
              <a:t>t</a:t>
            </a:r>
            <a:r>
              <a:rPr lang="ja-JP" altLang="en-US" sz="2400" dirty="0"/>
              <a:t>を含む部分集合</a:t>
            </a:r>
            <a:r>
              <a:rPr lang="en-US" altLang="ja-JP" sz="2400" i="1" dirty="0"/>
              <a:t>T</a:t>
            </a:r>
            <a:r>
              <a:rPr lang="en-US" altLang="ja-JP" sz="2400" dirty="0"/>
              <a:t>』</a:t>
            </a:r>
            <a:r>
              <a:rPr lang="ja-JP" altLang="en-US" sz="2400" dirty="0"/>
              <a:t>に分割する</a:t>
            </a:r>
            <a:endParaRPr lang="en-US" altLang="ja-JP" sz="2400" dirty="0"/>
          </a:p>
          <a:p>
            <a:pPr marL="0" indent="0">
              <a:spcBef>
                <a:spcPts val="0"/>
              </a:spcBef>
              <a:buNone/>
            </a:pPr>
            <a:endParaRPr lang="en-US" altLang="ja-JP" sz="2400" dirty="0"/>
          </a:p>
          <a:p>
            <a:pPr marL="0" indent="0">
              <a:spcBef>
                <a:spcPts val="0"/>
              </a:spcBef>
              <a:buNone/>
            </a:pPr>
            <a:r>
              <a:rPr lang="ja-JP" altLang="en-US" sz="2400" b="1" dirty="0"/>
              <a:t>カットセット</a:t>
            </a:r>
            <a:r>
              <a:rPr lang="en-US" altLang="ja-JP" sz="2400" b="1" dirty="0"/>
              <a:t>: </a:t>
            </a:r>
          </a:p>
          <a:p>
            <a:pPr marL="0" indent="0">
              <a:spcBef>
                <a:spcPts val="0"/>
              </a:spcBef>
              <a:buNone/>
            </a:pPr>
            <a:r>
              <a:rPr lang="ja-JP" altLang="en-US" sz="2400" dirty="0"/>
              <a:t>部分集合</a:t>
            </a:r>
            <a:r>
              <a:rPr lang="en-US" altLang="ja-JP" sz="2400" i="1" dirty="0"/>
              <a:t>S</a:t>
            </a:r>
            <a:r>
              <a:rPr lang="ja-JP" altLang="en-US" sz="2400" dirty="0"/>
              <a:t>と</a:t>
            </a:r>
            <a:r>
              <a:rPr lang="en-US" altLang="ja-JP" sz="2400" i="1" dirty="0"/>
              <a:t>T</a:t>
            </a:r>
            <a:r>
              <a:rPr lang="ja-JP" altLang="en-US" sz="2400" dirty="0"/>
              <a:t>の間をつなぐ辺の集合</a:t>
            </a:r>
            <a:endParaRPr lang="en-US" altLang="ja-JP" sz="2400" dirty="0"/>
          </a:p>
          <a:p>
            <a:pPr marL="0" indent="0">
              <a:spcBef>
                <a:spcPts val="0"/>
              </a:spcBef>
              <a:buNone/>
            </a:pPr>
            <a:endParaRPr lang="en-US" altLang="ja-JP" sz="2400" dirty="0"/>
          </a:p>
          <a:p>
            <a:pPr marL="0" lvl="0" indent="0">
              <a:lnSpc>
                <a:spcPct val="100000"/>
              </a:lnSpc>
              <a:spcBef>
                <a:spcPts val="0"/>
              </a:spcBef>
              <a:buNone/>
            </a:pPr>
            <a:r>
              <a:rPr lang="ja-JP" altLang="en-US" sz="2400" b="1" dirty="0">
                <a:solidFill>
                  <a:prstClr val="black"/>
                </a:solidFill>
              </a:rPr>
              <a:t>カットの容量</a:t>
            </a:r>
            <a:r>
              <a:rPr lang="en-US" altLang="ja-JP" sz="2400" b="1" dirty="0">
                <a:solidFill>
                  <a:prstClr val="black"/>
                </a:solidFill>
              </a:rPr>
              <a:t>:</a:t>
            </a:r>
          </a:p>
          <a:p>
            <a:pPr marL="0" lvl="0" indent="0">
              <a:lnSpc>
                <a:spcPct val="100000"/>
              </a:lnSpc>
              <a:spcBef>
                <a:spcPts val="0"/>
              </a:spcBef>
              <a:buNone/>
            </a:pPr>
            <a:r>
              <a:rPr lang="ja-JP" altLang="en-US" sz="2400" dirty="0">
                <a:solidFill>
                  <a:prstClr val="black"/>
                </a:solidFill>
              </a:rPr>
              <a:t>カットセットのうち </a:t>
            </a:r>
            <a:r>
              <a:rPr lang="en-US" altLang="ja-JP" sz="2400" dirty="0">
                <a:solidFill>
                  <a:prstClr val="black"/>
                </a:solidFill>
              </a:rPr>
              <a:t>S</a:t>
            </a:r>
            <a:r>
              <a:rPr lang="en-US" altLang="ja-JP" sz="2400" dirty="0">
                <a:solidFill>
                  <a:prstClr val="black"/>
                </a:solidFill>
                <a:sym typeface="Wingdings" panose="05000000000000000000" pitchFamily="2" charset="2"/>
              </a:rPr>
              <a:t></a:t>
            </a:r>
            <a:r>
              <a:rPr lang="en-US" altLang="ja-JP" sz="2400" dirty="0">
                <a:solidFill>
                  <a:prstClr val="black"/>
                </a:solidFill>
              </a:rPr>
              <a:t>T</a:t>
            </a:r>
            <a:r>
              <a:rPr lang="ja-JP" altLang="en-US" sz="2400" dirty="0">
                <a:solidFill>
                  <a:prstClr val="black"/>
                </a:solidFill>
              </a:rPr>
              <a:t>方向の辺の容量総和（逆向きの辺は無視する）</a:t>
            </a:r>
            <a:endParaRPr lang="en-US" altLang="ja-JP" sz="2400" dirty="0">
              <a:solidFill>
                <a:prstClr val="black"/>
              </a:solidFill>
            </a:endParaRPr>
          </a:p>
          <a:p>
            <a:pPr marL="0" lvl="0" indent="0">
              <a:lnSpc>
                <a:spcPct val="100000"/>
              </a:lnSpc>
              <a:spcBef>
                <a:spcPts val="0"/>
              </a:spcBef>
              <a:buNone/>
            </a:pPr>
            <a:endParaRPr lang="en-US" altLang="ja-JP" sz="2400" dirty="0">
              <a:solidFill>
                <a:prstClr val="black"/>
              </a:solidFill>
            </a:endParaRPr>
          </a:p>
          <a:p>
            <a:pPr marL="0" lvl="0" indent="0">
              <a:lnSpc>
                <a:spcPct val="100000"/>
              </a:lnSpc>
              <a:spcBef>
                <a:spcPts val="0"/>
              </a:spcBef>
              <a:buNone/>
            </a:pPr>
            <a:r>
              <a:rPr lang="ja-JP" altLang="en-US" sz="2400" b="1" dirty="0">
                <a:solidFill>
                  <a:srgbClr val="FF0000"/>
                </a:solidFill>
              </a:rPr>
              <a:t>最小カット</a:t>
            </a:r>
            <a:endParaRPr lang="en-US" altLang="ja-JP" sz="2400" b="1" dirty="0">
              <a:solidFill>
                <a:srgbClr val="FF0000"/>
              </a:solidFill>
            </a:endParaRPr>
          </a:p>
          <a:p>
            <a:pPr marL="0" lvl="0" indent="0">
              <a:lnSpc>
                <a:spcPct val="100000"/>
              </a:lnSpc>
              <a:spcBef>
                <a:spcPts val="0"/>
              </a:spcBef>
              <a:buNone/>
            </a:pPr>
            <a:r>
              <a:rPr lang="ja-JP" altLang="en-US" sz="2400" dirty="0">
                <a:solidFill>
                  <a:prstClr val="black"/>
                </a:solidFill>
              </a:rPr>
              <a:t>容量が最小となるカット</a:t>
            </a:r>
            <a:endParaRPr lang="en-US" altLang="ja-JP" sz="2400" dirty="0">
              <a:solidFill>
                <a:prstClr val="black"/>
              </a:solidFill>
            </a:endParaRPr>
          </a:p>
        </p:txBody>
      </p:sp>
      <p:sp>
        <p:nvSpPr>
          <p:cNvPr id="172" name="コンテンツ プレースホルダー 3"/>
          <p:cNvSpPr txBox="1">
            <a:spLocks/>
          </p:cNvSpPr>
          <p:nvPr/>
        </p:nvSpPr>
        <p:spPr>
          <a:xfrm>
            <a:off x="1205866" y="3852545"/>
            <a:ext cx="4432934" cy="2052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38</a:t>
            </a:fld>
            <a:endParaRPr lang="ja-JP" altLang="en-US"/>
          </a:p>
        </p:txBody>
      </p:sp>
    </p:spTree>
    <p:extLst>
      <p:ext uri="{BB962C8B-B14F-4D97-AF65-F5344CB8AC3E}">
        <p14:creationId xmlns:p14="http://schemas.microsoft.com/office/powerpoint/2010/main" val="41514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2752" y="493795"/>
            <a:ext cx="6329711" cy="733270"/>
          </a:xfrm>
        </p:spPr>
        <p:txBody>
          <a:bodyPr>
            <a:normAutofit/>
          </a:bodyPr>
          <a:lstStyle/>
          <a:p>
            <a:r>
              <a:rPr lang="ja-JP" altLang="en-US" sz="3600" dirty="0"/>
              <a:t>準備 </a:t>
            </a:r>
            <a:r>
              <a:rPr lang="en-US" altLang="ja-JP" sz="3600" dirty="0"/>
              <a:t>: </a:t>
            </a:r>
            <a:r>
              <a:rPr lang="ja-JP" altLang="en-US" sz="3600" dirty="0"/>
              <a:t>フローネットワーク</a:t>
            </a:r>
            <a:endParaRPr kumimoji="1" lang="ja-JP" altLang="en-US" sz="3600" dirty="0"/>
          </a:p>
        </p:txBody>
      </p:sp>
      <p:sp>
        <p:nvSpPr>
          <p:cNvPr id="131" name="コンテンツ プレースホルダー 3"/>
          <p:cNvSpPr>
            <a:spLocks noGrp="1"/>
          </p:cNvSpPr>
          <p:nvPr>
            <p:ph idx="1"/>
          </p:nvPr>
        </p:nvSpPr>
        <p:spPr>
          <a:xfrm>
            <a:off x="412752" y="1587500"/>
            <a:ext cx="5613398" cy="2460626"/>
          </a:xfrm>
        </p:spPr>
        <p:txBody>
          <a:bodyPr>
            <a:noAutofit/>
          </a:bodyPr>
          <a:lstStyle/>
          <a:p>
            <a:pPr marL="0" indent="0">
              <a:buNone/>
            </a:pPr>
            <a:r>
              <a:rPr lang="ja-JP" altLang="en-US" b="1" dirty="0"/>
              <a:t>最大フロー最小カットの定理</a:t>
            </a:r>
            <a:endParaRPr lang="en-US" altLang="ja-JP" dirty="0"/>
          </a:p>
          <a:p>
            <a:pPr marL="0" indent="0">
              <a:buNone/>
            </a:pPr>
            <a:r>
              <a:rPr lang="ja-JP" altLang="ja-JP" sz="2400" dirty="0"/>
              <a:t>任意のフローネットワーク</a:t>
            </a:r>
            <a:r>
              <a:rPr lang="ja-JP" altLang="en-US" sz="2400" dirty="0"/>
              <a:t>において、</a:t>
            </a:r>
            <a:r>
              <a:rPr lang="ja-JP" altLang="ja-JP" sz="2400" dirty="0"/>
              <a:t>その</a:t>
            </a:r>
            <a:r>
              <a:rPr lang="ja-JP" altLang="ja-JP" sz="2400" b="1" dirty="0"/>
              <a:t>最大フローと最小カットは等しい</a:t>
            </a:r>
            <a:endParaRPr lang="en-US" altLang="ja-JP" sz="2400" b="1" dirty="0"/>
          </a:p>
          <a:p>
            <a:pPr marL="0" indent="0">
              <a:buNone/>
            </a:pPr>
            <a:r>
              <a:rPr lang="ja-JP" altLang="en-US" sz="2400" dirty="0"/>
              <a:t>最大フローはネットワークの一番細い部分</a:t>
            </a:r>
            <a:r>
              <a:rPr lang="en-US" altLang="ja-JP" sz="2400" dirty="0"/>
              <a:t>(</a:t>
            </a:r>
            <a:r>
              <a:rPr lang="ja-JP" altLang="en-US" sz="2400" dirty="0"/>
              <a:t>最小カット</a:t>
            </a:r>
            <a:r>
              <a:rPr lang="en-US" altLang="ja-JP" sz="2400" dirty="0"/>
              <a:t>)</a:t>
            </a:r>
            <a:r>
              <a:rPr lang="ja-JP" altLang="en-US" sz="2400" dirty="0"/>
              <a:t>によって決定される</a:t>
            </a:r>
            <a:endParaRPr lang="en-US" altLang="ja-JP" sz="2400" dirty="0"/>
          </a:p>
        </p:txBody>
      </p:sp>
      <p:sp>
        <p:nvSpPr>
          <p:cNvPr id="173" name="正方形/長方形 172"/>
          <p:cNvSpPr/>
          <p:nvPr/>
        </p:nvSpPr>
        <p:spPr>
          <a:xfrm>
            <a:off x="412752" y="4272260"/>
            <a:ext cx="5095875" cy="923330"/>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最大フローが流れているとき、始点</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s</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から不飽和辺のみを使って到達できる頂点群を</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S</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とし、 </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T</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V – S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とすると、</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S-T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は最小カットをなす</a:t>
            </a:r>
          </a:p>
        </p:txBody>
      </p:sp>
      <p:sp>
        <p:nvSpPr>
          <p:cNvPr id="174" name="正方形/長方形 173"/>
          <p:cNvSpPr/>
          <p:nvPr/>
        </p:nvSpPr>
        <p:spPr>
          <a:xfrm>
            <a:off x="412752" y="5243811"/>
            <a:ext cx="4962524" cy="923330"/>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最大フロー・最小カットの探索には様々なアルゴリズムが存在し、比較的高速に“解ける”ことを知っておいてください</a:t>
            </a:r>
          </a:p>
        </p:txBody>
      </p:sp>
      <p:grpSp>
        <p:nvGrpSpPr>
          <p:cNvPr id="175" name="グループ化 174"/>
          <p:cNvGrpSpPr/>
          <p:nvPr/>
        </p:nvGrpSpPr>
        <p:grpSpPr>
          <a:xfrm>
            <a:off x="6448019" y="1223971"/>
            <a:ext cx="2183982" cy="5253029"/>
            <a:chOff x="84663" y="979138"/>
            <a:chExt cx="2074699" cy="4990176"/>
          </a:xfrm>
        </p:grpSpPr>
        <p:sp>
          <p:nvSpPr>
            <p:cNvPr id="176" name="円/楕円 175"/>
            <p:cNvSpPr/>
            <p:nvPr/>
          </p:nvSpPr>
          <p:spPr>
            <a:xfrm>
              <a:off x="863834" y="979138"/>
              <a:ext cx="476342" cy="476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3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7" name="直線矢印コネクタ 176"/>
            <p:cNvCxnSpPr>
              <a:stCxn id="176" idx="3"/>
              <a:endCxn id="178" idx="0"/>
            </p:cNvCxnSpPr>
            <p:nvPr/>
          </p:nvCxnSpPr>
          <p:spPr>
            <a:xfrm flipH="1">
              <a:off x="270199" y="1385721"/>
              <a:ext cx="663394" cy="57515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8" name="円/楕円 177"/>
            <p:cNvSpPr/>
            <p:nvPr/>
          </p:nvSpPr>
          <p:spPr>
            <a:xfrm>
              <a:off x="104458" y="1960879"/>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28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円/楕円 178"/>
            <p:cNvSpPr/>
            <p:nvPr/>
          </p:nvSpPr>
          <p:spPr>
            <a:xfrm>
              <a:off x="936266" y="1960879"/>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3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円/楕円 179"/>
            <p:cNvSpPr/>
            <p:nvPr/>
          </p:nvSpPr>
          <p:spPr>
            <a:xfrm>
              <a:off x="1798832" y="1960879"/>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円/楕円 180"/>
            <p:cNvSpPr/>
            <p:nvPr/>
          </p:nvSpPr>
          <p:spPr>
            <a:xfrm>
              <a:off x="543169" y="2787717"/>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円/楕円 181"/>
            <p:cNvSpPr/>
            <p:nvPr/>
          </p:nvSpPr>
          <p:spPr>
            <a:xfrm>
              <a:off x="1402600" y="2787717"/>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円/楕円 182"/>
            <p:cNvSpPr/>
            <p:nvPr/>
          </p:nvSpPr>
          <p:spPr>
            <a:xfrm>
              <a:off x="861203" y="5492972"/>
              <a:ext cx="476342" cy="47634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32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4" name="直線矢印コネクタ 183"/>
            <p:cNvCxnSpPr>
              <a:stCxn id="176" idx="4"/>
            </p:cNvCxnSpPr>
            <p:nvPr/>
          </p:nvCxnSpPr>
          <p:spPr>
            <a:xfrm>
              <a:off x="1102006" y="1455480"/>
              <a:ext cx="2632" cy="505399"/>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a:stCxn id="176" idx="5"/>
              <a:endCxn id="180" idx="0"/>
            </p:cNvCxnSpPr>
            <p:nvPr/>
          </p:nvCxnSpPr>
          <p:spPr>
            <a:xfrm>
              <a:off x="1270418" y="1385721"/>
              <a:ext cx="694156" cy="57515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a:stCxn id="179" idx="3"/>
              <a:endCxn id="181" idx="7"/>
            </p:cNvCxnSpPr>
            <p:nvPr/>
          </p:nvCxnSpPr>
          <p:spPr>
            <a:xfrm flipH="1">
              <a:off x="826106" y="2243816"/>
              <a:ext cx="158704" cy="592445"/>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7" name="直線矢印コネクタ 186"/>
            <p:cNvCxnSpPr>
              <a:stCxn id="178" idx="4"/>
              <a:endCxn id="181" idx="1"/>
            </p:cNvCxnSpPr>
            <p:nvPr/>
          </p:nvCxnSpPr>
          <p:spPr>
            <a:xfrm>
              <a:off x="270199" y="2292360"/>
              <a:ext cx="321514" cy="54390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8" name="直線矢印コネクタ 187"/>
            <p:cNvCxnSpPr>
              <a:stCxn id="179" idx="5"/>
              <a:endCxn id="182" idx="1"/>
            </p:cNvCxnSpPr>
            <p:nvPr/>
          </p:nvCxnSpPr>
          <p:spPr>
            <a:xfrm>
              <a:off x="1219202" y="2243816"/>
              <a:ext cx="231941" cy="592445"/>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9" name="直線矢印コネクタ 188"/>
            <p:cNvCxnSpPr>
              <a:stCxn id="180" idx="4"/>
              <a:endCxn id="182" idx="7"/>
            </p:cNvCxnSpPr>
            <p:nvPr/>
          </p:nvCxnSpPr>
          <p:spPr>
            <a:xfrm flipH="1">
              <a:off x="1685536" y="2292360"/>
              <a:ext cx="279037" cy="54390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0" name="直線矢印コネクタ 189"/>
            <p:cNvCxnSpPr>
              <a:stCxn id="181" idx="4"/>
              <a:endCxn id="193" idx="0"/>
            </p:cNvCxnSpPr>
            <p:nvPr/>
          </p:nvCxnSpPr>
          <p:spPr>
            <a:xfrm>
              <a:off x="708910" y="3119197"/>
              <a:ext cx="0" cy="73743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a:stCxn id="194" idx="5"/>
              <a:endCxn id="197" idx="0"/>
            </p:cNvCxnSpPr>
            <p:nvPr/>
          </p:nvCxnSpPr>
          <p:spPr>
            <a:xfrm>
              <a:off x="1685536" y="4139565"/>
              <a:ext cx="279037" cy="452796"/>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a:stCxn id="182" idx="4"/>
              <a:endCxn id="194" idx="0"/>
            </p:cNvCxnSpPr>
            <p:nvPr/>
          </p:nvCxnSpPr>
          <p:spPr>
            <a:xfrm>
              <a:off x="1568341" y="3119197"/>
              <a:ext cx="0" cy="73743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3" name="円/楕円 192"/>
            <p:cNvSpPr/>
            <p:nvPr/>
          </p:nvSpPr>
          <p:spPr>
            <a:xfrm>
              <a:off x="543169" y="3856629"/>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v6</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円/楕円 193"/>
            <p:cNvSpPr/>
            <p:nvPr/>
          </p:nvSpPr>
          <p:spPr>
            <a:xfrm>
              <a:off x="1402600" y="3856629"/>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v7</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円/楕円 194"/>
            <p:cNvSpPr/>
            <p:nvPr/>
          </p:nvSpPr>
          <p:spPr>
            <a:xfrm>
              <a:off x="104458" y="4592361"/>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v8</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円/楕円 195"/>
            <p:cNvSpPr/>
            <p:nvPr/>
          </p:nvSpPr>
          <p:spPr>
            <a:xfrm>
              <a:off x="936266" y="4592361"/>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v9</a:t>
              </a:r>
              <a:endParaRPr lang="ja-JP" altLang="en-US" sz="12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円/楕円 196"/>
            <p:cNvSpPr/>
            <p:nvPr/>
          </p:nvSpPr>
          <p:spPr>
            <a:xfrm>
              <a:off x="1798832" y="4592361"/>
              <a:ext cx="331480" cy="3314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v10</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8" name="直線矢印コネクタ 197"/>
            <p:cNvCxnSpPr>
              <a:stCxn id="193" idx="3"/>
              <a:endCxn id="195" idx="0"/>
            </p:cNvCxnSpPr>
            <p:nvPr/>
          </p:nvCxnSpPr>
          <p:spPr>
            <a:xfrm flipH="1">
              <a:off x="270199" y="4139565"/>
              <a:ext cx="321514" cy="452796"/>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9" name="直線矢印コネクタ 198"/>
            <p:cNvCxnSpPr>
              <a:stCxn id="193" idx="5"/>
              <a:endCxn id="196" idx="1"/>
            </p:cNvCxnSpPr>
            <p:nvPr/>
          </p:nvCxnSpPr>
          <p:spPr>
            <a:xfrm>
              <a:off x="826106" y="4139565"/>
              <a:ext cx="158704" cy="501339"/>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0" name="直線矢印コネクタ 199"/>
            <p:cNvCxnSpPr>
              <a:stCxn id="194" idx="3"/>
              <a:endCxn id="196" idx="7"/>
            </p:cNvCxnSpPr>
            <p:nvPr/>
          </p:nvCxnSpPr>
          <p:spPr>
            <a:xfrm flipH="1">
              <a:off x="1219202" y="4139565"/>
              <a:ext cx="231941" cy="501339"/>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a:stCxn id="197" idx="3"/>
              <a:endCxn id="183" idx="7"/>
            </p:cNvCxnSpPr>
            <p:nvPr/>
          </p:nvCxnSpPr>
          <p:spPr>
            <a:xfrm flipH="1">
              <a:off x="1267786" y="4875297"/>
              <a:ext cx="579591" cy="687434"/>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a:stCxn id="196" idx="4"/>
              <a:endCxn id="183" idx="0"/>
            </p:cNvCxnSpPr>
            <p:nvPr/>
          </p:nvCxnSpPr>
          <p:spPr>
            <a:xfrm flipH="1">
              <a:off x="1099374" y="4923841"/>
              <a:ext cx="2633" cy="56913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3" name="直線矢印コネクタ 202"/>
            <p:cNvCxnSpPr>
              <a:stCxn id="195" idx="4"/>
              <a:endCxn id="183" idx="1"/>
            </p:cNvCxnSpPr>
            <p:nvPr/>
          </p:nvCxnSpPr>
          <p:spPr>
            <a:xfrm>
              <a:off x="270199" y="4923841"/>
              <a:ext cx="660763" cy="63889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04" name="テキスト ボックス 203"/>
            <p:cNvSpPr txBox="1"/>
            <p:nvPr/>
          </p:nvSpPr>
          <p:spPr>
            <a:xfrm>
              <a:off x="543816" y="3362459"/>
              <a:ext cx="150757"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テキスト ボックス 204"/>
            <p:cNvSpPr txBox="1"/>
            <p:nvPr/>
          </p:nvSpPr>
          <p:spPr>
            <a:xfrm>
              <a:off x="1425703" y="3362459"/>
              <a:ext cx="150757"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テキスト ボックス 205"/>
            <p:cNvSpPr txBox="1"/>
            <p:nvPr/>
          </p:nvSpPr>
          <p:spPr>
            <a:xfrm rot="19149071">
              <a:off x="422386" y="1419866"/>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テキスト ボックス 206"/>
            <p:cNvSpPr txBox="1"/>
            <p:nvPr/>
          </p:nvSpPr>
          <p:spPr>
            <a:xfrm rot="2342408">
              <a:off x="1512679" y="1441481"/>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テキスト ボックス 207"/>
            <p:cNvSpPr txBox="1"/>
            <p:nvPr/>
          </p:nvSpPr>
          <p:spPr>
            <a:xfrm>
              <a:off x="804047" y="1585464"/>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テキスト ボックス 208"/>
            <p:cNvSpPr txBox="1"/>
            <p:nvPr/>
          </p:nvSpPr>
          <p:spPr>
            <a:xfrm>
              <a:off x="84663" y="2414584"/>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テキスト ボックス 209"/>
            <p:cNvSpPr txBox="1"/>
            <p:nvPr/>
          </p:nvSpPr>
          <p:spPr>
            <a:xfrm>
              <a:off x="644172" y="2243816"/>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テキスト ボックス 210"/>
            <p:cNvSpPr txBox="1"/>
            <p:nvPr/>
          </p:nvSpPr>
          <p:spPr>
            <a:xfrm>
              <a:off x="1297782" y="2243816"/>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テキスト ボックス 211"/>
            <p:cNvSpPr txBox="1"/>
            <p:nvPr/>
          </p:nvSpPr>
          <p:spPr>
            <a:xfrm>
              <a:off x="1857849" y="2432386"/>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テキスト ボックス 212"/>
            <p:cNvSpPr txBox="1"/>
            <p:nvPr/>
          </p:nvSpPr>
          <p:spPr>
            <a:xfrm rot="2700000">
              <a:off x="285179" y="5079364"/>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テキスト ボックス 213"/>
            <p:cNvSpPr txBox="1"/>
            <p:nvPr/>
          </p:nvSpPr>
          <p:spPr>
            <a:xfrm rot="18654859">
              <a:off x="1602593" y="5062000"/>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テキスト ボックス 214"/>
            <p:cNvSpPr txBox="1"/>
            <p:nvPr/>
          </p:nvSpPr>
          <p:spPr>
            <a:xfrm>
              <a:off x="797479" y="4964939"/>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テキスト ボックス 215"/>
            <p:cNvSpPr txBox="1"/>
            <p:nvPr/>
          </p:nvSpPr>
          <p:spPr>
            <a:xfrm>
              <a:off x="153484" y="4139565"/>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テキスト ボックス 216"/>
            <p:cNvSpPr txBox="1"/>
            <p:nvPr/>
          </p:nvSpPr>
          <p:spPr>
            <a:xfrm>
              <a:off x="584044" y="4301337"/>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テキスト ボックス 217"/>
            <p:cNvSpPr txBox="1"/>
            <p:nvPr/>
          </p:nvSpPr>
          <p:spPr>
            <a:xfrm>
              <a:off x="1340177" y="4301337"/>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a:off x="1764068" y="4062655"/>
              <a:ext cx="301513" cy="292376"/>
            </a:xfrm>
            <a:prstGeom prst="rect">
              <a:avLst/>
            </a:prstGeom>
            <a:noFill/>
          </p:spPr>
          <p:txBody>
            <a:bodyPr wrap="none" lIns="0" tIns="0" rIns="0" bIns="0"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20" name="グループ化 219"/>
          <p:cNvGrpSpPr/>
          <p:nvPr/>
        </p:nvGrpSpPr>
        <p:grpSpPr>
          <a:xfrm>
            <a:off x="6543675" y="3455040"/>
            <a:ext cx="2729878" cy="666110"/>
            <a:chOff x="173225" y="3118284"/>
            <a:chExt cx="2535261" cy="688946"/>
          </a:xfrm>
        </p:grpSpPr>
        <p:sp>
          <p:nvSpPr>
            <p:cNvPr id="221" name="フリーフォーム 220"/>
            <p:cNvSpPr/>
            <p:nvPr/>
          </p:nvSpPr>
          <p:spPr>
            <a:xfrm>
              <a:off x="173225" y="3373355"/>
              <a:ext cx="1766660" cy="433875"/>
            </a:xfrm>
            <a:custGeom>
              <a:avLst/>
              <a:gdLst>
                <a:gd name="connsiteX0" fmla="*/ 0 w 2235200"/>
                <a:gd name="connsiteY0" fmla="*/ 0 h 566058"/>
                <a:gd name="connsiteX1" fmla="*/ 769257 w 2235200"/>
                <a:gd name="connsiteY1" fmla="*/ 232229 h 566058"/>
                <a:gd name="connsiteX2" fmla="*/ 1698171 w 2235200"/>
                <a:gd name="connsiteY2" fmla="*/ 290286 h 566058"/>
                <a:gd name="connsiteX3" fmla="*/ 2235200 w 2235200"/>
                <a:gd name="connsiteY3" fmla="*/ 566058 h 566058"/>
                <a:gd name="connsiteX0" fmla="*/ 0 w 2235200"/>
                <a:gd name="connsiteY0" fmla="*/ 0 h 566058"/>
                <a:gd name="connsiteX1" fmla="*/ 555941 w 2235200"/>
                <a:gd name="connsiteY1" fmla="*/ 232230 h 566058"/>
                <a:gd name="connsiteX2" fmla="*/ 1698171 w 2235200"/>
                <a:gd name="connsiteY2" fmla="*/ 290286 h 566058"/>
                <a:gd name="connsiteX3" fmla="*/ 2235200 w 2235200"/>
                <a:gd name="connsiteY3" fmla="*/ 566058 h 566058"/>
                <a:gd name="connsiteX0" fmla="*/ 0 w 2235200"/>
                <a:gd name="connsiteY0" fmla="*/ 0 h 566058"/>
                <a:gd name="connsiteX1" fmla="*/ 555941 w 2235200"/>
                <a:gd name="connsiteY1" fmla="*/ 232230 h 566058"/>
                <a:gd name="connsiteX2" fmla="*/ 1698171 w 2235200"/>
                <a:gd name="connsiteY2" fmla="*/ 290286 h 566058"/>
                <a:gd name="connsiteX3" fmla="*/ 2235200 w 2235200"/>
                <a:gd name="connsiteY3" fmla="*/ 566058 h 566058"/>
              </a:gdLst>
              <a:ahLst/>
              <a:cxnLst>
                <a:cxn ang="0">
                  <a:pos x="connsiteX0" y="connsiteY0"/>
                </a:cxn>
                <a:cxn ang="0">
                  <a:pos x="connsiteX1" y="connsiteY1"/>
                </a:cxn>
                <a:cxn ang="0">
                  <a:pos x="connsiteX2" y="connsiteY2"/>
                </a:cxn>
                <a:cxn ang="0">
                  <a:pos x="connsiteX3" y="connsiteY3"/>
                </a:cxn>
              </a:cxnLst>
              <a:rect l="l" t="t" r="r" b="b"/>
              <a:pathLst>
                <a:path w="2235200" h="566058">
                  <a:moveTo>
                    <a:pt x="0" y="0"/>
                  </a:moveTo>
                  <a:cubicBezTo>
                    <a:pt x="183236" y="122116"/>
                    <a:pt x="272913" y="183849"/>
                    <a:pt x="555941" y="232230"/>
                  </a:cubicBezTo>
                  <a:cubicBezTo>
                    <a:pt x="838969" y="280611"/>
                    <a:pt x="1418295" y="234648"/>
                    <a:pt x="1698171" y="290286"/>
                  </a:cubicBezTo>
                  <a:cubicBezTo>
                    <a:pt x="1978047" y="345924"/>
                    <a:pt x="2088847" y="455991"/>
                    <a:pt x="2235200" y="566058"/>
                  </a:cubicBezTo>
                </a:path>
              </a:pathLst>
            </a:custGeom>
            <a:noFill/>
            <a:ln w="44450">
              <a:solidFill>
                <a:srgbClr val="FF0000"/>
              </a:solidFill>
              <a:prstDash val="sysDot"/>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テキスト ボックス 221"/>
            <p:cNvSpPr txBox="1"/>
            <p:nvPr/>
          </p:nvSpPr>
          <p:spPr>
            <a:xfrm>
              <a:off x="1647392" y="3118284"/>
              <a:ext cx="1061094" cy="509324"/>
            </a:xfrm>
            <a:prstGeom prst="rect">
              <a:avLst/>
            </a:prstGeom>
            <a:noFill/>
          </p:spPr>
          <p:txBody>
            <a:bodyPr wrap="none" lIns="0" tIns="0" rIns="0" bIns="0" rtlCol="0">
              <a:spAutoFit/>
            </a:bodyPr>
            <a:lstStyle/>
            <a:p>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最小カット</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2+2 = 4</a:t>
              </a:r>
              <a:endPar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23" name="グループ化 222"/>
          <p:cNvGrpSpPr/>
          <p:nvPr/>
        </p:nvGrpSpPr>
        <p:grpSpPr>
          <a:xfrm>
            <a:off x="9105214" y="888090"/>
            <a:ext cx="2870284" cy="5569857"/>
            <a:chOff x="681842" y="7228272"/>
            <a:chExt cx="2006796" cy="3894247"/>
          </a:xfrm>
        </p:grpSpPr>
        <p:sp>
          <p:nvSpPr>
            <p:cNvPr id="224" name="円/楕円 223"/>
            <p:cNvSpPr/>
            <p:nvPr/>
          </p:nvSpPr>
          <p:spPr>
            <a:xfrm>
              <a:off x="1584959" y="7449788"/>
              <a:ext cx="350584" cy="350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28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25" name="直線矢印コネクタ 224"/>
            <p:cNvCxnSpPr>
              <a:stCxn id="224" idx="3"/>
              <a:endCxn id="226" idx="0"/>
            </p:cNvCxnSpPr>
            <p:nvPr/>
          </p:nvCxnSpPr>
          <p:spPr>
            <a:xfrm flipH="1">
              <a:off x="1148048" y="7749030"/>
              <a:ext cx="488253" cy="42331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6" name="円/楕円 225"/>
            <p:cNvSpPr/>
            <p:nvPr/>
          </p:nvSpPr>
          <p:spPr>
            <a:xfrm>
              <a:off x="1026064" y="8172342"/>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2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円/楕円 226"/>
            <p:cNvSpPr/>
            <p:nvPr/>
          </p:nvSpPr>
          <p:spPr>
            <a:xfrm>
              <a:off x="1638268" y="8172342"/>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28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円/楕円 227"/>
            <p:cNvSpPr/>
            <p:nvPr/>
          </p:nvSpPr>
          <p:spPr>
            <a:xfrm>
              <a:off x="2273110" y="8172342"/>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円/楕円 228"/>
            <p:cNvSpPr/>
            <p:nvPr/>
          </p:nvSpPr>
          <p:spPr>
            <a:xfrm>
              <a:off x="1348952" y="8780888"/>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円/楕円 229"/>
            <p:cNvSpPr/>
            <p:nvPr/>
          </p:nvSpPr>
          <p:spPr>
            <a:xfrm>
              <a:off x="1981486" y="8780888"/>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円/楕円 230"/>
            <p:cNvSpPr/>
            <p:nvPr/>
          </p:nvSpPr>
          <p:spPr>
            <a:xfrm>
              <a:off x="1583022" y="10771935"/>
              <a:ext cx="350584" cy="350584"/>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28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2" name="直線矢印コネクタ 231"/>
            <p:cNvCxnSpPr>
              <a:stCxn id="224" idx="4"/>
            </p:cNvCxnSpPr>
            <p:nvPr/>
          </p:nvCxnSpPr>
          <p:spPr>
            <a:xfrm>
              <a:off x="1760251" y="7800372"/>
              <a:ext cx="1937" cy="37197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3" name="直線矢印コネクタ 232"/>
            <p:cNvCxnSpPr>
              <a:stCxn id="224" idx="5"/>
              <a:endCxn id="228" idx="0"/>
            </p:cNvCxnSpPr>
            <p:nvPr/>
          </p:nvCxnSpPr>
          <p:spPr>
            <a:xfrm>
              <a:off x="1884201" y="7749030"/>
              <a:ext cx="510893" cy="42331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4" name="直線矢印コネクタ 233"/>
            <p:cNvCxnSpPr>
              <a:stCxn id="227" idx="3"/>
              <a:endCxn id="229" idx="7"/>
            </p:cNvCxnSpPr>
            <p:nvPr/>
          </p:nvCxnSpPr>
          <p:spPr>
            <a:xfrm flipH="1">
              <a:off x="1557191" y="8380581"/>
              <a:ext cx="116805" cy="436035"/>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5" name="直線矢印コネクタ 234"/>
            <p:cNvCxnSpPr>
              <a:stCxn id="226" idx="4"/>
              <a:endCxn id="229" idx="1"/>
            </p:cNvCxnSpPr>
            <p:nvPr/>
          </p:nvCxnSpPr>
          <p:spPr>
            <a:xfrm>
              <a:off x="1148048" y="8416309"/>
              <a:ext cx="236632" cy="400307"/>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6" name="直線矢印コネクタ 235"/>
            <p:cNvCxnSpPr>
              <a:stCxn id="227" idx="5"/>
              <a:endCxn id="230" idx="1"/>
            </p:cNvCxnSpPr>
            <p:nvPr/>
          </p:nvCxnSpPr>
          <p:spPr>
            <a:xfrm>
              <a:off x="1846507" y="8380581"/>
              <a:ext cx="170707" cy="436035"/>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7" name="直線矢印コネクタ 236"/>
            <p:cNvCxnSpPr>
              <a:stCxn id="228" idx="4"/>
              <a:endCxn id="230" idx="7"/>
            </p:cNvCxnSpPr>
            <p:nvPr/>
          </p:nvCxnSpPr>
          <p:spPr>
            <a:xfrm flipH="1">
              <a:off x="2189725" y="8416309"/>
              <a:ext cx="205369" cy="400307"/>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8" name="直線矢印コネクタ 237"/>
            <p:cNvCxnSpPr>
              <a:stCxn id="229" idx="4"/>
              <a:endCxn id="241" idx="0"/>
            </p:cNvCxnSpPr>
            <p:nvPr/>
          </p:nvCxnSpPr>
          <p:spPr>
            <a:xfrm>
              <a:off x="1470936" y="9024855"/>
              <a:ext cx="0" cy="542744"/>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9" name="直線矢印コネクタ 238"/>
            <p:cNvCxnSpPr>
              <a:stCxn id="242" idx="5"/>
              <a:endCxn id="245" idx="0"/>
            </p:cNvCxnSpPr>
            <p:nvPr/>
          </p:nvCxnSpPr>
          <p:spPr>
            <a:xfrm>
              <a:off x="2189725" y="9775838"/>
              <a:ext cx="205369" cy="333254"/>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0" name="直線矢印コネクタ 239"/>
            <p:cNvCxnSpPr>
              <a:stCxn id="230" idx="4"/>
              <a:endCxn id="242" idx="0"/>
            </p:cNvCxnSpPr>
            <p:nvPr/>
          </p:nvCxnSpPr>
          <p:spPr>
            <a:xfrm>
              <a:off x="2103470" y="9024855"/>
              <a:ext cx="0" cy="542744"/>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41" name="円/楕円 240"/>
            <p:cNvSpPr/>
            <p:nvPr/>
          </p:nvSpPr>
          <p:spPr>
            <a:xfrm>
              <a:off x="1348952" y="9567599"/>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v6</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円/楕円 241"/>
            <p:cNvSpPr/>
            <p:nvPr/>
          </p:nvSpPr>
          <p:spPr>
            <a:xfrm>
              <a:off x="1981486" y="9567599"/>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v7</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円/楕円 242"/>
            <p:cNvSpPr/>
            <p:nvPr/>
          </p:nvSpPr>
          <p:spPr>
            <a:xfrm>
              <a:off x="1026064" y="10109092"/>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v8</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円/楕円 243"/>
            <p:cNvSpPr/>
            <p:nvPr/>
          </p:nvSpPr>
          <p:spPr>
            <a:xfrm>
              <a:off x="1638268" y="10109092"/>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v9</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円/楕円 244"/>
            <p:cNvSpPr/>
            <p:nvPr/>
          </p:nvSpPr>
          <p:spPr>
            <a:xfrm>
              <a:off x="2273110" y="10109092"/>
              <a:ext cx="243967" cy="2439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v10</a:t>
              </a:r>
              <a:endParaRPr lang="ja-JP" altLang="en-US" sz="11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46" name="直線矢印コネクタ 245"/>
            <p:cNvCxnSpPr>
              <a:stCxn id="241" idx="3"/>
              <a:endCxn id="243" idx="0"/>
            </p:cNvCxnSpPr>
            <p:nvPr/>
          </p:nvCxnSpPr>
          <p:spPr>
            <a:xfrm flipH="1">
              <a:off x="1148048" y="9775838"/>
              <a:ext cx="236632" cy="333254"/>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7" name="直線矢印コネクタ 246"/>
            <p:cNvCxnSpPr>
              <a:stCxn id="241" idx="5"/>
              <a:endCxn id="244" idx="1"/>
            </p:cNvCxnSpPr>
            <p:nvPr/>
          </p:nvCxnSpPr>
          <p:spPr>
            <a:xfrm>
              <a:off x="1557191" y="9775838"/>
              <a:ext cx="116805" cy="36898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8" name="直線矢印コネクタ 247"/>
            <p:cNvCxnSpPr>
              <a:stCxn id="242" idx="3"/>
              <a:endCxn id="244" idx="7"/>
            </p:cNvCxnSpPr>
            <p:nvPr/>
          </p:nvCxnSpPr>
          <p:spPr>
            <a:xfrm flipH="1">
              <a:off x="1846507" y="9775838"/>
              <a:ext cx="170707" cy="368982"/>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9" name="直線矢印コネクタ 248"/>
            <p:cNvCxnSpPr>
              <a:stCxn id="245" idx="3"/>
              <a:endCxn id="231" idx="7"/>
            </p:cNvCxnSpPr>
            <p:nvPr/>
          </p:nvCxnSpPr>
          <p:spPr>
            <a:xfrm flipH="1">
              <a:off x="1882264" y="10317331"/>
              <a:ext cx="426574" cy="505946"/>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0" name="直線矢印コネクタ 249"/>
            <p:cNvCxnSpPr>
              <a:stCxn id="244" idx="4"/>
              <a:endCxn id="231" idx="0"/>
            </p:cNvCxnSpPr>
            <p:nvPr/>
          </p:nvCxnSpPr>
          <p:spPr>
            <a:xfrm flipH="1">
              <a:off x="1758314" y="10353059"/>
              <a:ext cx="1938" cy="418876"/>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1" name="直線矢印コネクタ 250"/>
            <p:cNvCxnSpPr>
              <a:stCxn id="243" idx="4"/>
              <a:endCxn id="231" idx="1"/>
            </p:cNvCxnSpPr>
            <p:nvPr/>
          </p:nvCxnSpPr>
          <p:spPr>
            <a:xfrm>
              <a:off x="1148048" y="10353059"/>
              <a:ext cx="486316" cy="47021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2" name="テキスト ボックス 251"/>
            <p:cNvSpPr txBox="1"/>
            <p:nvPr/>
          </p:nvSpPr>
          <p:spPr>
            <a:xfrm>
              <a:off x="1202907" y="9131387"/>
              <a:ext cx="274631"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テキスト ボックス 252"/>
            <p:cNvSpPr txBox="1"/>
            <p:nvPr/>
          </p:nvSpPr>
          <p:spPr>
            <a:xfrm>
              <a:off x="1821680" y="9131387"/>
              <a:ext cx="274631"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テキスト ボックス 253"/>
            <p:cNvSpPr txBox="1"/>
            <p:nvPr/>
          </p:nvSpPr>
          <p:spPr>
            <a:xfrm rot="19149071">
              <a:off x="1184966" y="7784919"/>
              <a:ext cx="372092"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テキスト ボックス 254"/>
            <p:cNvSpPr txBox="1"/>
            <p:nvPr/>
          </p:nvSpPr>
          <p:spPr>
            <a:xfrm rot="2342408">
              <a:off x="1987413" y="7800828"/>
              <a:ext cx="372092"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1390674" y="7978142"/>
              <a:ext cx="374379"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テキスト ボックス 256"/>
            <p:cNvSpPr txBox="1"/>
            <p:nvPr/>
          </p:nvSpPr>
          <p:spPr>
            <a:xfrm>
              <a:off x="873325" y="8549769"/>
              <a:ext cx="372092"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テキスト ボックス 257"/>
            <p:cNvSpPr txBox="1"/>
            <p:nvPr/>
          </p:nvSpPr>
          <p:spPr>
            <a:xfrm>
              <a:off x="1284560" y="8399649"/>
              <a:ext cx="372092"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テキスト ボックス 258"/>
            <p:cNvSpPr txBox="1"/>
            <p:nvPr/>
          </p:nvSpPr>
          <p:spPr>
            <a:xfrm>
              <a:off x="1899508" y="8399916"/>
              <a:ext cx="372092"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テキスト ボックス 259"/>
            <p:cNvSpPr txBox="1"/>
            <p:nvPr/>
          </p:nvSpPr>
          <p:spPr>
            <a:xfrm>
              <a:off x="2316546" y="8549769"/>
              <a:ext cx="372092"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テキスト ボックス 260"/>
            <p:cNvSpPr txBox="1"/>
            <p:nvPr/>
          </p:nvSpPr>
          <p:spPr>
            <a:xfrm rot="2700000">
              <a:off x="1045314" y="10497615"/>
              <a:ext cx="372093" cy="193667"/>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テキスト ボックス 261"/>
            <p:cNvSpPr txBox="1"/>
            <p:nvPr/>
          </p:nvSpPr>
          <p:spPr>
            <a:xfrm rot="18654859">
              <a:off x="2051172" y="10467915"/>
              <a:ext cx="372093" cy="193667"/>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テキスト ボックス 262"/>
            <p:cNvSpPr txBox="1"/>
            <p:nvPr/>
          </p:nvSpPr>
          <p:spPr>
            <a:xfrm>
              <a:off x="1393738" y="10412597"/>
              <a:ext cx="374379" cy="193668"/>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2/10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テキスト ボックス 263"/>
            <p:cNvSpPr txBox="1"/>
            <p:nvPr/>
          </p:nvSpPr>
          <p:spPr>
            <a:xfrm>
              <a:off x="1034404" y="9800007"/>
              <a:ext cx="291398" cy="150631"/>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テキスト ボックス 264"/>
            <p:cNvSpPr txBox="1"/>
            <p:nvPr/>
          </p:nvSpPr>
          <p:spPr>
            <a:xfrm>
              <a:off x="1357294" y="9957738"/>
              <a:ext cx="291398" cy="150631"/>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テキスト ボックス 265"/>
            <p:cNvSpPr txBox="1"/>
            <p:nvPr/>
          </p:nvSpPr>
          <p:spPr>
            <a:xfrm>
              <a:off x="1935543" y="9938405"/>
              <a:ext cx="291398" cy="150631"/>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テキスト ボックス 266"/>
            <p:cNvSpPr txBox="1"/>
            <p:nvPr/>
          </p:nvSpPr>
          <p:spPr>
            <a:xfrm>
              <a:off x="2252358" y="9762737"/>
              <a:ext cx="291398" cy="150631"/>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1/10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テキスト ボックス 267"/>
            <p:cNvSpPr txBox="1"/>
            <p:nvPr/>
          </p:nvSpPr>
          <p:spPr>
            <a:xfrm>
              <a:off x="681842" y="7228272"/>
              <a:ext cx="1003081" cy="387336"/>
            </a:xfrm>
            <a:prstGeom prst="rect">
              <a:avLst/>
            </a:prstGeom>
            <a:noFill/>
          </p:spPr>
          <p:txBody>
            <a:bodyPr wrap="none" lIns="0" tIns="0" rIns="0" bIns="0" rtlCol="0">
              <a:spAutoFit/>
            </a:bodyPr>
            <a:lstStyle/>
            <a:p>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最大フロー</a:t>
              </a:r>
              <a:r>
                <a:rPr lang="en-US" altLang="ja-JP"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f</a:t>
              </a:r>
              <a:r>
                <a:rPr lang="en-US" altLang="ja-JP"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1+2+1 = 4</a:t>
              </a:r>
              <a:endPar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39</a:t>
            </a:fld>
            <a:endParaRPr lang="ja-JP" altLang="en-US"/>
          </a:p>
        </p:txBody>
      </p:sp>
    </p:spTree>
    <p:extLst>
      <p:ext uri="{BB962C8B-B14F-4D97-AF65-F5344CB8AC3E}">
        <p14:creationId xmlns:p14="http://schemas.microsoft.com/office/powerpoint/2010/main" val="18416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タイトル 1"/>
          <p:cNvSpPr txBox="1">
            <a:spLocks/>
          </p:cNvSpPr>
          <p:nvPr/>
        </p:nvSpPr>
        <p:spPr>
          <a:xfrm>
            <a:off x="935990" y="182670"/>
            <a:ext cx="874445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r>
              <a:rPr kumimoji="0" lang="ja-JP" altLang="en-US" sz="32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画像領域分割（</a:t>
            </a:r>
            <a:r>
              <a:rPr kumimoji="0" lang="en-US" altLang="ja-JP" sz="32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Image Segmentation</a:t>
            </a:r>
            <a:r>
              <a:rPr kumimoji="0" lang="ja-JP" altLang="en-US" sz="32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）とは</a:t>
            </a:r>
            <a:endParaRPr kumimoji="0" lang="en-US" altLang="ja-JP" sz="32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コンテンツ プレースホルダー 2"/>
          <p:cNvSpPr>
            <a:spLocks noGrp="1"/>
          </p:cNvSpPr>
          <p:nvPr>
            <p:ph idx="1"/>
          </p:nvPr>
        </p:nvSpPr>
        <p:spPr>
          <a:xfrm>
            <a:off x="984758" y="1105914"/>
            <a:ext cx="10536681" cy="2580006"/>
          </a:xfrm>
        </p:spPr>
        <p:txBody>
          <a:bodyPr>
            <a:normAutofit/>
          </a:bodyPr>
          <a:lstStyle/>
          <a:p>
            <a:pPr>
              <a:spcBef>
                <a:spcPts val="1800"/>
              </a:spcBef>
            </a:pPr>
            <a:r>
              <a:rPr lang="en-US" altLang="ja-JP" sz="2400" dirty="0"/>
              <a:t>『</a:t>
            </a:r>
            <a:r>
              <a:rPr lang="ja-JP" altLang="en-US" sz="2400" dirty="0"/>
              <a:t>画像領域分割</a:t>
            </a:r>
            <a:r>
              <a:rPr lang="en-US" altLang="ja-JP" sz="2400" dirty="0"/>
              <a:t>』『</a:t>
            </a:r>
            <a:r>
              <a:rPr lang="ja-JP" altLang="en-US" sz="2400" dirty="0"/>
              <a:t>画像領域抽出</a:t>
            </a:r>
            <a:r>
              <a:rPr lang="en-US" altLang="ja-JP" sz="2400" dirty="0"/>
              <a:t>』『</a:t>
            </a:r>
            <a:r>
              <a:rPr lang="ja-JP" altLang="en-US" sz="2400" dirty="0"/>
              <a:t>画像ラベリング</a:t>
            </a:r>
            <a:r>
              <a:rPr lang="en-US" altLang="ja-JP" sz="2400" dirty="0"/>
              <a:t>』</a:t>
            </a:r>
            <a:r>
              <a:rPr lang="ja-JP" altLang="en-US" sz="2400" dirty="0"/>
              <a:t>とも呼ばれる</a:t>
            </a:r>
            <a:endParaRPr lang="en-US" altLang="ja-JP" sz="2400" dirty="0"/>
          </a:p>
          <a:p>
            <a:pPr>
              <a:spcBef>
                <a:spcPts val="1800"/>
              </a:spcBef>
            </a:pPr>
            <a:r>
              <a:rPr lang="en-US" altLang="ja-JP" sz="2400" dirty="0"/>
              <a:t>Vision/Graphics/Image Processing </a:t>
            </a:r>
            <a:r>
              <a:rPr lang="ja-JP" altLang="en-US" sz="2400" dirty="0"/>
              <a:t>分野において重要な課題</a:t>
            </a:r>
            <a:endParaRPr lang="en-US" altLang="ja-JP" sz="2400" dirty="0"/>
          </a:p>
          <a:p>
            <a:pPr>
              <a:spcBef>
                <a:spcPts val="1800"/>
              </a:spcBef>
            </a:pPr>
            <a:r>
              <a:rPr lang="ja-JP" altLang="en-US" sz="2400" dirty="0"/>
              <a:t>デジタル画像の各画素にラベルをつける作業　　　　　　　　　　　　　（ラベル画像を作る作業</a:t>
            </a:r>
            <a:r>
              <a:rPr lang="en-US" altLang="ja-JP" sz="2400" dirty="0"/>
              <a:t>)</a:t>
            </a:r>
          </a:p>
        </p:txBody>
      </p:sp>
      <p:grpSp>
        <p:nvGrpSpPr>
          <p:cNvPr id="2" name="グループ化 1"/>
          <p:cNvGrpSpPr/>
          <p:nvPr/>
        </p:nvGrpSpPr>
        <p:grpSpPr>
          <a:xfrm>
            <a:off x="2561655" y="3425952"/>
            <a:ext cx="7488717" cy="3238600"/>
            <a:chOff x="2866456" y="3721100"/>
            <a:chExt cx="6411550" cy="2772764"/>
          </a:xfrm>
        </p:grpSpPr>
        <p:grpSp>
          <p:nvGrpSpPr>
            <p:cNvPr id="46" name="グループ化 45"/>
            <p:cNvGrpSpPr/>
            <p:nvPr/>
          </p:nvGrpSpPr>
          <p:grpSpPr>
            <a:xfrm>
              <a:off x="2866456" y="3721100"/>
              <a:ext cx="6411550" cy="2772764"/>
              <a:chOff x="1024956" y="3441700"/>
              <a:chExt cx="6411550" cy="2772764"/>
            </a:xfrm>
          </p:grpSpPr>
          <p:sp>
            <p:nvSpPr>
              <p:cNvPr id="44" name="正方形/長方形 43"/>
              <p:cNvSpPr/>
              <p:nvPr/>
            </p:nvSpPr>
            <p:spPr>
              <a:xfrm>
                <a:off x="4622800" y="3441700"/>
                <a:ext cx="2771775" cy="2771775"/>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 name="Picture 2" descr="C:\Users\takashi\Desktop\len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956" y="3448471"/>
                <a:ext cx="2765993" cy="2765993"/>
              </a:xfrm>
              <a:prstGeom prst="rect">
                <a:avLst/>
              </a:prstGeom>
              <a:noFill/>
              <a:extLst>
                <a:ext uri="{909E8E84-426E-40DD-AFC4-6F175D3DCCD1}">
                  <a14:hiddenFill xmlns:a14="http://schemas.microsoft.com/office/drawing/2010/main">
                    <a:solidFill>
                      <a:srgbClr val="FFFFFF"/>
                    </a:solidFill>
                  </a14:hiddenFill>
                </a:ext>
              </a:extLst>
            </p:spPr>
          </p:pic>
          <p:sp>
            <p:nvSpPr>
              <p:cNvPr id="38" name="フリーフォーム 37"/>
              <p:cNvSpPr/>
              <p:nvPr/>
            </p:nvSpPr>
            <p:spPr>
              <a:xfrm>
                <a:off x="4939640" y="3682445"/>
                <a:ext cx="1954748" cy="2531032"/>
              </a:xfrm>
              <a:custGeom>
                <a:avLst/>
                <a:gdLst>
                  <a:gd name="connsiteX0" fmla="*/ 0 w 2587879"/>
                  <a:gd name="connsiteY0" fmla="*/ 3347643 h 3350818"/>
                  <a:gd name="connsiteX1" fmla="*/ 66675 w 2587879"/>
                  <a:gd name="connsiteY1" fmla="*/ 3017443 h 3350818"/>
                  <a:gd name="connsiteX2" fmla="*/ 57150 w 2587879"/>
                  <a:gd name="connsiteY2" fmla="*/ 2649143 h 3350818"/>
                  <a:gd name="connsiteX3" fmla="*/ 193675 w 2587879"/>
                  <a:gd name="connsiteY3" fmla="*/ 2284018 h 3350818"/>
                  <a:gd name="connsiteX4" fmla="*/ 206375 w 2587879"/>
                  <a:gd name="connsiteY4" fmla="*/ 1956993 h 3350818"/>
                  <a:gd name="connsiteX5" fmla="*/ 234950 w 2587879"/>
                  <a:gd name="connsiteY5" fmla="*/ 1807768 h 3350818"/>
                  <a:gd name="connsiteX6" fmla="*/ 327025 w 2587879"/>
                  <a:gd name="connsiteY6" fmla="*/ 1744268 h 3350818"/>
                  <a:gd name="connsiteX7" fmla="*/ 346075 w 2587879"/>
                  <a:gd name="connsiteY7" fmla="*/ 1572818 h 3350818"/>
                  <a:gd name="connsiteX8" fmla="*/ 581025 w 2587879"/>
                  <a:gd name="connsiteY8" fmla="*/ 1385493 h 3350818"/>
                  <a:gd name="connsiteX9" fmla="*/ 511175 w 2587879"/>
                  <a:gd name="connsiteY9" fmla="*/ 1223568 h 3350818"/>
                  <a:gd name="connsiteX10" fmla="*/ 422275 w 2587879"/>
                  <a:gd name="connsiteY10" fmla="*/ 988618 h 3350818"/>
                  <a:gd name="connsiteX11" fmla="*/ 441325 w 2587879"/>
                  <a:gd name="connsiteY11" fmla="*/ 731443 h 3350818"/>
                  <a:gd name="connsiteX12" fmla="*/ 520700 w 2587879"/>
                  <a:gd name="connsiteY12" fmla="*/ 436168 h 3350818"/>
                  <a:gd name="connsiteX13" fmla="*/ 676275 w 2587879"/>
                  <a:gd name="connsiteY13" fmla="*/ 217093 h 3350818"/>
                  <a:gd name="connsiteX14" fmla="*/ 793750 w 2587879"/>
                  <a:gd name="connsiteY14" fmla="*/ 102793 h 3350818"/>
                  <a:gd name="connsiteX15" fmla="*/ 882650 w 2587879"/>
                  <a:gd name="connsiteY15" fmla="*/ 86918 h 3350818"/>
                  <a:gd name="connsiteX16" fmla="*/ 1057275 w 2587879"/>
                  <a:gd name="connsiteY16" fmla="*/ 10718 h 3350818"/>
                  <a:gd name="connsiteX17" fmla="*/ 1301750 w 2587879"/>
                  <a:gd name="connsiteY17" fmla="*/ 17068 h 3350818"/>
                  <a:gd name="connsiteX18" fmla="*/ 1606550 w 2587879"/>
                  <a:gd name="connsiteY18" fmla="*/ 163118 h 3350818"/>
                  <a:gd name="connsiteX19" fmla="*/ 1768475 w 2587879"/>
                  <a:gd name="connsiteY19" fmla="*/ 309168 h 3350818"/>
                  <a:gd name="connsiteX20" fmla="*/ 1908175 w 2587879"/>
                  <a:gd name="connsiteY20" fmla="*/ 474268 h 3350818"/>
                  <a:gd name="connsiteX21" fmla="*/ 2066925 w 2587879"/>
                  <a:gd name="connsiteY21" fmla="*/ 718743 h 3350818"/>
                  <a:gd name="connsiteX22" fmla="*/ 2247900 w 2587879"/>
                  <a:gd name="connsiteY22" fmla="*/ 620318 h 3350818"/>
                  <a:gd name="connsiteX23" fmla="*/ 2400300 w 2587879"/>
                  <a:gd name="connsiteY23" fmla="*/ 496493 h 3350818"/>
                  <a:gd name="connsiteX24" fmla="*/ 2492375 w 2587879"/>
                  <a:gd name="connsiteY24" fmla="*/ 480618 h 3350818"/>
                  <a:gd name="connsiteX25" fmla="*/ 2568575 w 2587879"/>
                  <a:gd name="connsiteY25" fmla="*/ 512368 h 3350818"/>
                  <a:gd name="connsiteX26" fmla="*/ 2581275 w 2587879"/>
                  <a:gd name="connsiteY26" fmla="*/ 686993 h 3350818"/>
                  <a:gd name="connsiteX27" fmla="*/ 2479675 w 2587879"/>
                  <a:gd name="connsiteY27" fmla="*/ 966393 h 3350818"/>
                  <a:gd name="connsiteX28" fmla="*/ 2238375 w 2587879"/>
                  <a:gd name="connsiteY28" fmla="*/ 1188643 h 3350818"/>
                  <a:gd name="connsiteX29" fmla="*/ 2225675 w 2587879"/>
                  <a:gd name="connsiteY29" fmla="*/ 1315643 h 3350818"/>
                  <a:gd name="connsiteX30" fmla="*/ 2266950 w 2587879"/>
                  <a:gd name="connsiteY30" fmla="*/ 1731568 h 3350818"/>
                  <a:gd name="connsiteX31" fmla="*/ 2314575 w 2587879"/>
                  <a:gd name="connsiteY31" fmla="*/ 2039543 h 3350818"/>
                  <a:gd name="connsiteX32" fmla="*/ 2286000 w 2587879"/>
                  <a:gd name="connsiteY32" fmla="*/ 2217343 h 3350818"/>
                  <a:gd name="connsiteX33" fmla="*/ 2276475 w 2587879"/>
                  <a:gd name="connsiteY33" fmla="*/ 2452293 h 3350818"/>
                  <a:gd name="connsiteX34" fmla="*/ 2219325 w 2587879"/>
                  <a:gd name="connsiteY34" fmla="*/ 2931718 h 3350818"/>
                  <a:gd name="connsiteX35" fmla="*/ 2286000 w 2587879"/>
                  <a:gd name="connsiteY35" fmla="*/ 3166668 h 3350818"/>
                  <a:gd name="connsiteX36" fmla="*/ 2320925 w 2587879"/>
                  <a:gd name="connsiteY36" fmla="*/ 3350818 h 3350818"/>
                  <a:gd name="connsiteX37" fmla="*/ 0 w 2587879"/>
                  <a:gd name="connsiteY37" fmla="*/ 3347643 h 335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7879" h="3350818">
                    <a:moveTo>
                      <a:pt x="0" y="3347643"/>
                    </a:moveTo>
                    <a:cubicBezTo>
                      <a:pt x="28575" y="3240751"/>
                      <a:pt x="57150" y="3133860"/>
                      <a:pt x="66675" y="3017443"/>
                    </a:cubicBezTo>
                    <a:cubicBezTo>
                      <a:pt x="76200" y="2901026"/>
                      <a:pt x="35983" y="2771380"/>
                      <a:pt x="57150" y="2649143"/>
                    </a:cubicBezTo>
                    <a:cubicBezTo>
                      <a:pt x="78317" y="2526906"/>
                      <a:pt x="168804" y="2399376"/>
                      <a:pt x="193675" y="2284018"/>
                    </a:cubicBezTo>
                    <a:cubicBezTo>
                      <a:pt x="218546" y="2168660"/>
                      <a:pt x="199496" y="2036368"/>
                      <a:pt x="206375" y="1956993"/>
                    </a:cubicBezTo>
                    <a:cubicBezTo>
                      <a:pt x="213254" y="1877618"/>
                      <a:pt x="214842" y="1843222"/>
                      <a:pt x="234950" y="1807768"/>
                    </a:cubicBezTo>
                    <a:cubicBezTo>
                      <a:pt x="255058" y="1772314"/>
                      <a:pt x="308504" y="1783426"/>
                      <a:pt x="327025" y="1744268"/>
                    </a:cubicBezTo>
                    <a:cubicBezTo>
                      <a:pt x="345546" y="1705110"/>
                      <a:pt x="303742" y="1632614"/>
                      <a:pt x="346075" y="1572818"/>
                    </a:cubicBezTo>
                    <a:lnTo>
                      <a:pt x="581025" y="1385493"/>
                    </a:lnTo>
                    <a:cubicBezTo>
                      <a:pt x="557742" y="1331518"/>
                      <a:pt x="537633" y="1289714"/>
                      <a:pt x="511175" y="1223568"/>
                    </a:cubicBezTo>
                    <a:cubicBezTo>
                      <a:pt x="484717" y="1157422"/>
                      <a:pt x="433917" y="1070639"/>
                      <a:pt x="422275" y="988618"/>
                    </a:cubicBezTo>
                    <a:cubicBezTo>
                      <a:pt x="410633" y="906597"/>
                      <a:pt x="424921" y="823518"/>
                      <a:pt x="441325" y="731443"/>
                    </a:cubicBezTo>
                    <a:cubicBezTo>
                      <a:pt x="457729" y="639368"/>
                      <a:pt x="481542" y="521893"/>
                      <a:pt x="520700" y="436168"/>
                    </a:cubicBezTo>
                    <a:cubicBezTo>
                      <a:pt x="559858" y="350443"/>
                      <a:pt x="630767" y="272655"/>
                      <a:pt x="676275" y="217093"/>
                    </a:cubicBezTo>
                    <a:cubicBezTo>
                      <a:pt x="721783" y="161531"/>
                      <a:pt x="759354" y="124489"/>
                      <a:pt x="793750" y="102793"/>
                    </a:cubicBezTo>
                    <a:cubicBezTo>
                      <a:pt x="828146" y="81097"/>
                      <a:pt x="838729" y="102264"/>
                      <a:pt x="882650" y="86918"/>
                    </a:cubicBezTo>
                    <a:cubicBezTo>
                      <a:pt x="926571" y="71572"/>
                      <a:pt x="987425" y="22360"/>
                      <a:pt x="1057275" y="10718"/>
                    </a:cubicBezTo>
                    <a:cubicBezTo>
                      <a:pt x="1127125" y="-924"/>
                      <a:pt x="1210204" y="-8332"/>
                      <a:pt x="1301750" y="17068"/>
                    </a:cubicBezTo>
                    <a:cubicBezTo>
                      <a:pt x="1393296" y="42468"/>
                      <a:pt x="1528763" y="114435"/>
                      <a:pt x="1606550" y="163118"/>
                    </a:cubicBezTo>
                    <a:cubicBezTo>
                      <a:pt x="1684337" y="211801"/>
                      <a:pt x="1718204" y="257310"/>
                      <a:pt x="1768475" y="309168"/>
                    </a:cubicBezTo>
                    <a:cubicBezTo>
                      <a:pt x="1818746" y="361026"/>
                      <a:pt x="1858433" y="406006"/>
                      <a:pt x="1908175" y="474268"/>
                    </a:cubicBezTo>
                    <a:cubicBezTo>
                      <a:pt x="1957917" y="542530"/>
                      <a:pt x="2039408" y="679055"/>
                      <a:pt x="2066925" y="718743"/>
                    </a:cubicBezTo>
                    <a:cubicBezTo>
                      <a:pt x="2127250" y="685935"/>
                      <a:pt x="2192338" y="657360"/>
                      <a:pt x="2247900" y="620318"/>
                    </a:cubicBezTo>
                    <a:cubicBezTo>
                      <a:pt x="2303463" y="583276"/>
                      <a:pt x="2359554" y="519776"/>
                      <a:pt x="2400300" y="496493"/>
                    </a:cubicBezTo>
                    <a:cubicBezTo>
                      <a:pt x="2441046" y="473210"/>
                      <a:pt x="2464329" y="477972"/>
                      <a:pt x="2492375" y="480618"/>
                    </a:cubicBezTo>
                    <a:cubicBezTo>
                      <a:pt x="2520421" y="483264"/>
                      <a:pt x="2553758" y="477972"/>
                      <a:pt x="2568575" y="512368"/>
                    </a:cubicBezTo>
                    <a:cubicBezTo>
                      <a:pt x="2583392" y="546764"/>
                      <a:pt x="2596092" y="611322"/>
                      <a:pt x="2581275" y="686993"/>
                    </a:cubicBezTo>
                    <a:cubicBezTo>
                      <a:pt x="2566458" y="762664"/>
                      <a:pt x="2536825" y="882785"/>
                      <a:pt x="2479675" y="966393"/>
                    </a:cubicBezTo>
                    <a:cubicBezTo>
                      <a:pt x="2422525" y="1050001"/>
                      <a:pt x="2280179" y="1224097"/>
                      <a:pt x="2238375" y="1188643"/>
                    </a:cubicBezTo>
                    <a:cubicBezTo>
                      <a:pt x="2234142" y="1230976"/>
                      <a:pt x="2220913" y="1225156"/>
                      <a:pt x="2225675" y="1315643"/>
                    </a:cubicBezTo>
                    <a:cubicBezTo>
                      <a:pt x="2230437" y="1406130"/>
                      <a:pt x="2252133" y="1610918"/>
                      <a:pt x="2266950" y="1731568"/>
                    </a:cubicBezTo>
                    <a:cubicBezTo>
                      <a:pt x="2281767" y="1852218"/>
                      <a:pt x="2311400" y="1958581"/>
                      <a:pt x="2314575" y="2039543"/>
                    </a:cubicBezTo>
                    <a:cubicBezTo>
                      <a:pt x="2317750" y="2120505"/>
                      <a:pt x="2292350" y="2148551"/>
                      <a:pt x="2286000" y="2217343"/>
                    </a:cubicBezTo>
                    <a:cubicBezTo>
                      <a:pt x="2279650" y="2286135"/>
                      <a:pt x="2287587" y="2333231"/>
                      <a:pt x="2276475" y="2452293"/>
                    </a:cubicBezTo>
                    <a:cubicBezTo>
                      <a:pt x="2265363" y="2571355"/>
                      <a:pt x="2217738" y="2800485"/>
                      <a:pt x="2219325" y="2931718"/>
                    </a:cubicBezTo>
                    <a:cubicBezTo>
                      <a:pt x="2241550" y="3010035"/>
                      <a:pt x="2269067" y="3096818"/>
                      <a:pt x="2286000" y="3166668"/>
                    </a:cubicBezTo>
                    <a:cubicBezTo>
                      <a:pt x="2302933" y="3236518"/>
                      <a:pt x="2311929" y="3293668"/>
                      <a:pt x="2320925" y="3350818"/>
                    </a:cubicBezTo>
                    <a:lnTo>
                      <a:pt x="0" y="334764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384800" y="5784850"/>
                <a:ext cx="1019831"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ラベル</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6416675" y="3517900"/>
                <a:ext cx="1019831" cy="369332"/>
              </a:xfrm>
              <a:prstGeom prst="rect">
                <a:avLst/>
              </a:prstGeom>
              <a:noFill/>
            </p:spPr>
            <p:txBody>
              <a:bodyPr wrap="none" rtlCol="0">
                <a:spAutoFit/>
              </a:bodyPr>
              <a:lstStyle/>
              <a:p>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ラベル</a:t>
                </a:r>
                <a:r>
                  <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8" name="右矢印 47"/>
            <p:cNvSpPr/>
            <p:nvPr/>
          </p:nvSpPr>
          <p:spPr>
            <a:xfrm>
              <a:off x="5181600" y="4718050"/>
              <a:ext cx="1530350" cy="838200"/>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領域分割</a:t>
              </a: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a:t>
            </a:fld>
            <a:endParaRPr lang="ja-JP" altLang="en-US"/>
          </a:p>
        </p:txBody>
      </p:sp>
    </p:spTree>
    <p:extLst>
      <p:ext uri="{BB962C8B-B14F-4D97-AF65-F5344CB8AC3E}">
        <p14:creationId xmlns:p14="http://schemas.microsoft.com/office/powerpoint/2010/main" val="2401786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lang="ja-JP" altLang="en-US" sz="3600" dirty="0"/>
              <a:t>最大フローアルゴリズム</a:t>
            </a:r>
            <a:endParaRPr kumimoji="1" lang="ja-JP" altLang="en-US" sz="3600" dirty="0"/>
          </a:p>
        </p:txBody>
      </p:sp>
      <p:sp>
        <p:nvSpPr>
          <p:cNvPr id="4" name="正方形/長方形 3"/>
          <p:cNvSpPr/>
          <p:nvPr/>
        </p:nvSpPr>
        <p:spPr>
          <a:xfrm>
            <a:off x="10776228" y="0"/>
            <a:ext cx="1415772" cy="461665"/>
          </a:xfrm>
          <a:prstGeom prst="rect">
            <a:avLst/>
          </a:prstGeom>
        </p:spPr>
        <p:txBody>
          <a:bodyPr wrap="none">
            <a:spAutoFit/>
          </a:bodyPr>
          <a:lstStyle/>
          <a:p>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補足資料</a:t>
            </a:r>
            <a:endPar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ー 3"/>
          <p:cNvSpPr>
            <a:spLocks noGrp="1"/>
          </p:cNvSpPr>
          <p:nvPr>
            <p:ph idx="1"/>
          </p:nvPr>
        </p:nvSpPr>
        <p:spPr>
          <a:xfrm>
            <a:off x="892178" y="1463676"/>
            <a:ext cx="5203822" cy="1946274"/>
          </a:xfrm>
        </p:spPr>
        <p:txBody>
          <a:bodyPr>
            <a:noAutofit/>
          </a:bodyPr>
          <a:lstStyle/>
          <a:p>
            <a:pPr marL="0" indent="0">
              <a:lnSpc>
                <a:spcPct val="120000"/>
              </a:lnSpc>
              <a:spcBef>
                <a:spcPts val="1800"/>
              </a:spcBef>
              <a:buNone/>
            </a:pPr>
            <a:r>
              <a:rPr lang="ja-JP" altLang="en-US" sz="2000" b="1" dirty="0">
                <a:solidFill>
                  <a:srgbClr val="FF0000"/>
                </a:solidFill>
              </a:rPr>
              <a:t>残余ネットワーク</a:t>
            </a:r>
            <a:r>
              <a:rPr lang="ja-JP" altLang="en-US" sz="2000" b="1" dirty="0"/>
              <a:t> </a:t>
            </a:r>
            <a:r>
              <a:rPr lang="en-US" altLang="ja-JP" sz="2000" b="1" i="1" dirty="0"/>
              <a:t>G</a:t>
            </a:r>
            <a:r>
              <a:rPr lang="en-US" altLang="ja-JP" sz="2000" b="1" i="1" baseline="30000" dirty="0"/>
              <a:t>f</a:t>
            </a:r>
            <a:r>
              <a:rPr lang="ja-JP" altLang="en-US" sz="2000" i="1" dirty="0"/>
              <a:t>とは，フローネットワーク</a:t>
            </a:r>
            <a:r>
              <a:rPr lang="en-US" altLang="ja-JP" sz="2000" i="1" dirty="0"/>
              <a:t>G </a:t>
            </a:r>
            <a:r>
              <a:rPr lang="ja-JP" altLang="en-US" sz="2000" dirty="0"/>
              <a:t>にフローが流れているとき、フローの可変範囲を表すネットワークのこと</a:t>
            </a:r>
            <a:endParaRPr lang="en-US" altLang="ja-JP" sz="2000" dirty="0">
              <a:solidFill>
                <a:srgbClr val="FF0000"/>
              </a:solidFill>
            </a:endParaRPr>
          </a:p>
          <a:p>
            <a:pPr marL="0" indent="0">
              <a:lnSpc>
                <a:spcPct val="120000"/>
              </a:lnSpc>
              <a:spcBef>
                <a:spcPts val="1800"/>
              </a:spcBef>
              <a:buNone/>
            </a:pPr>
            <a:r>
              <a:rPr lang="ja-JP" altLang="en-US" sz="2000" b="1" dirty="0">
                <a:solidFill>
                  <a:srgbClr val="FF0000"/>
                </a:solidFill>
              </a:rPr>
              <a:t>増加可能経路</a:t>
            </a:r>
            <a:r>
              <a:rPr lang="ja-JP" altLang="en-US" sz="2000" dirty="0"/>
              <a:t>とは，残余ネットワーク内の</a:t>
            </a:r>
            <a:r>
              <a:rPr lang="en-US" altLang="ja-JP" sz="2000" dirty="0"/>
              <a:t>s</a:t>
            </a:r>
            <a:r>
              <a:rPr lang="ja-JP" altLang="en-US" sz="2000" dirty="0"/>
              <a:t>→</a:t>
            </a:r>
            <a:r>
              <a:rPr lang="en-US" altLang="ja-JP" sz="2000" dirty="0"/>
              <a:t>t</a:t>
            </a:r>
            <a:r>
              <a:rPr lang="ja-JP" altLang="en-US" sz="2000" dirty="0"/>
              <a:t>経路のこと</a:t>
            </a:r>
            <a:endParaRPr lang="en-US" altLang="ja-JP" sz="2000" dirty="0"/>
          </a:p>
        </p:txBody>
      </p:sp>
      <p:grpSp>
        <p:nvGrpSpPr>
          <p:cNvPr id="6" name="グループ化 5"/>
          <p:cNvGrpSpPr/>
          <p:nvPr/>
        </p:nvGrpSpPr>
        <p:grpSpPr>
          <a:xfrm>
            <a:off x="9688349" y="1169830"/>
            <a:ext cx="1887066" cy="565622"/>
            <a:chOff x="538936" y="528649"/>
            <a:chExt cx="2205990" cy="661215"/>
          </a:xfrm>
        </p:grpSpPr>
        <p:sp>
          <p:nvSpPr>
            <p:cNvPr id="7" name="円/楕円 6"/>
            <p:cNvSpPr/>
            <p:nvPr/>
          </p:nvSpPr>
          <p:spPr>
            <a:xfrm>
              <a:off x="538936" y="725044"/>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a:t>
              </a:r>
              <a:endParaRPr lang="ja-JP" altLang="en-US"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2280106" y="725044"/>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a:t>
              </a:r>
              <a:endParaRPr lang="ja-JP" altLang="en-US"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 name="直線矢印コネクタ 8"/>
            <p:cNvCxnSpPr>
              <a:stCxn id="7" idx="6"/>
              <a:endCxn id="8" idx="2"/>
            </p:cNvCxnSpPr>
            <p:nvPr/>
          </p:nvCxnSpPr>
          <p:spPr>
            <a:xfrm>
              <a:off x="1003756" y="957454"/>
              <a:ext cx="127635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1237359" y="528649"/>
              <a:ext cx="946704" cy="43175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 / 5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1" name="グループ化 10"/>
          <p:cNvGrpSpPr/>
          <p:nvPr/>
        </p:nvGrpSpPr>
        <p:grpSpPr>
          <a:xfrm>
            <a:off x="9688349" y="2088122"/>
            <a:ext cx="1887066" cy="830485"/>
            <a:chOff x="538936" y="1642035"/>
            <a:chExt cx="2205990" cy="970841"/>
          </a:xfrm>
        </p:grpSpPr>
        <p:sp>
          <p:nvSpPr>
            <p:cNvPr id="12" name="円/楕円 11"/>
            <p:cNvSpPr/>
            <p:nvPr/>
          </p:nvSpPr>
          <p:spPr>
            <a:xfrm>
              <a:off x="538936" y="1839469"/>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a:t>
              </a:r>
              <a:endParaRPr lang="ja-JP" altLang="en-US"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2280106" y="1839469"/>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a:t>
              </a:r>
              <a:endParaRPr lang="ja-JP" altLang="en-US" sz="20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 name="直線矢印コネクタ 13"/>
            <p:cNvCxnSpPr/>
            <p:nvPr/>
          </p:nvCxnSpPr>
          <p:spPr>
            <a:xfrm>
              <a:off x="992967" y="1979043"/>
              <a:ext cx="1297928"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991704" y="2174508"/>
              <a:ext cx="1297928"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478598" y="1642035"/>
              <a:ext cx="382655" cy="43175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1478598" y="2181125"/>
              <a:ext cx="382655" cy="43175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右矢印 17"/>
          <p:cNvSpPr/>
          <p:nvPr/>
        </p:nvSpPr>
        <p:spPr>
          <a:xfrm rot="5400000">
            <a:off x="9493505" y="1854357"/>
            <a:ext cx="300798" cy="311327"/>
          </a:xfrm>
          <a:prstGeom prst="right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1196976" y="4004597"/>
            <a:ext cx="4174291" cy="2648565"/>
            <a:chOff x="5040265" y="375227"/>
            <a:chExt cx="4411980" cy="2799377"/>
          </a:xfrm>
        </p:grpSpPr>
        <p:grpSp>
          <p:nvGrpSpPr>
            <p:cNvPr id="20" name="グループ化 19"/>
            <p:cNvGrpSpPr/>
            <p:nvPr/>
          </p:nvGrpSpPr>
          <p:grpSpPr>
            <a:xfrm>
              <a:off x="5040265" y="375227"/>
              <a:ext cx="4411980" cy="2413639"/>
              <a:chOff x="468630" y="680081"/>
              <a:chExt cx="4411980" cy="2413639"/>
            </a:xfrm>
          </p:grpSpPr>
          <p:sp>
            <p:nvSpPr>
              <p:cNvPr id="22" name="円/楕円 21"/>
              <p:cNvSpPr/>
              <p:nvPr/>
            </p:nvSpPr>
            <p:spPr>
              <a:xfrm>
                <a:off x="468630" y="1687830"/>
                <a:ext cx="464820" cy="464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円/楕円 22"/>
              <p:cNvSpPr/>
              <p:nvPr/>
            </p:nvSpPr>
            <p:spPr>
              <a:xfrm>
                <a:off x="1455420" y="262890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円/楕円 23"/>
              <p:cNvSpPr/>
              <p:nvPr/>
            </p:nvSpPr>
            <p:spPr>
              <a:xfrm>
                <a:off x="1455420" y="74676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円/楕円 24"/>
              <p:cNvSpPr/>
              <p:nvPr/>
            </p:nvSpPr>
            <p:spPr>
              <a:xfrm>
                <a:off x="3429000" y="262890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円/楕円 25"/>
              <p:cNvSpPr/>
              <p:nvPr/>
            </p:nvSpPr>
            <p:spPr>
              <a:xfrm>
                <a:off x="3429000" y="74676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p:nvPr/>
            </p:nvSpPr>
            <p:spPr>
              <a:xfrm>
                <a:off x="4415790" y="1687830"/>
                <a:ext cx="464820" cy="46482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円/楕円 27"/>
              <p:cNvSpPr/>
              <p:nvPr/>
            </p:nvSpPr>
            <p:spPr>
              <a:xfrm>
                <a:off x="2442210" y="168783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 name="直線矢印コネクタ 28"/>
              <p:cNvCxnSpPr>
                <a:stCxn id="22" idx="7"/>
                <a:endCxn id="24" idx="3"/>
              </p:cNvCxnSpPr>
              <p:nvPr/>
            </p:nvCxnSpPr>
            <p:spPr>
              <a:xfrm flipV="1">
                <a:off x="865379" y="114350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23" idx="6"/>
                <a:endCxn id="25" idx="2"/>
              </p:cNvCxnSpPr>
              <p:nvPr/>
            </p:nvCxnSpPr>
            <p:spPr>
              <a:xfrm>
                <a:off x="1920240" y="2861310"/>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4" idx="4"/>
                <a:endCxn id="23" idx="0"/>
              </p:cNvCxnSpPr>
              <p:nvPr/>
            </p:nvCxnSpPr>
            <p:spPr>
              <a:xfrm>
                <a:off x="1687830" y="1211580"/>
                <a:ext cx="0" cy="141732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2" idx="5"/>
                <a:endCxn id="23" idx="1"/>
              </p:cNvCxnSpPr>
              <p:nvPr/>
            </p:nvCxnSpPr>
            <p:spPr>
              <a:xfrm>
                <a:off x="865379" y="208457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3" idx="7"/>
                <a:endCxn id="28" idx="3"/>
              </p:cNvCxnSpPr>
              <p:nvPr/>
            </p:nvCxnSpPr>
            <p:spPr>
              <a:xfrm flipV="1">
                <a:off x="1852169" y="208457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24" idx="6"/>
                <a:endCxn id="26" idx="2"/>
              </p:cNvCxnSpPr>
              <p:nvPr/>
            </p:nvCxnSpPr>
            <p:spPr>
              <a:xfrm>
                <a:off x="1920240" y="979170"/>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25" idx="7"/>
                <a:endCxn id="27" idx="3"/>
              </p:cNvCxnSpPr>
              <p:nvPr/>
            </p:nvCxnSpPr>
            <p:spPr>
              <a:xfrm flipV="1">
                <a:off x="3825749" y="208457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28" idx="5"/>
                <a:endCxn id="25" idx="1"/>
              </p:cNvCxnSpPr>
              <p:nvPr/>
            </p:nvCxnSpPr>
            <p:spPr>
              <a:xfrm>
                <a:off x="2838959" y="208457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2812765" y="1099210"/>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26" idx="5"/>
                <a:endCxn id="27" idx="1"/>
              </p:cNvCxnSpPr>
              <p:nvPr/>
            </p:nvCxnSpPr>
            <p:spPr>
              <a:xfrm>
                <a:off x="3825749" y="114350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rot="19136655">
                <a:off x="794683" y="1228608"/>
                <a:ext cx="51845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rot="2597336">
                <a:off x="1073800" y="2133357"/>
                <a:ext cx="415166"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2/8</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rot="5400000">
                <a:off x="1634193" y="1749341"/>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a:xfrm rot="18977168">
                <a:off x="1852846" y="2163329"/>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2542222" y="680081"/>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rot="19000287">
                <a:off x="2798263" y="1180539"/>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rot="2512776">
                <a:off x="4069270" y="1218843"/>
                <a:ext cx="408118"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2/4</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rot="19085864">
                <a:off x="3865995" y="2127007"/>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1/6</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rot="2541028">
                <a:off x="3109792" y="2188918"/>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0/7</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2510281" y="2564258"/>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9" name="直線矢印コネクタ 48"/>
              <p:cNvCxnSpPr>
                <a:stCxn id="28" idx="1"/>
                <a:endCxn id="24" idx="5"/>
              </p:cNvCxnSpPr>
              <p:nvPr/>
            </p:nvCxnSpPr>
            <p:spPr>
              <a:xfrm flipH="1" flipV="1">
                <a:off x="1852169" y="1143509"/>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rot="2700000">
                <a:off x="2112512" y="1242467"/>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1" name="直線矢印コネクタ 50"/>
              <p:cNvCxnSpPr/>
              <p:nvPr/>
            </p:nvCxnSpPr>
            <p:spPr>
              <a:xfrm flipV="1">
                <a:off x="2886432" y="1194434"/>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rot="19013831">
                <a:off x="3129623" y="1443838"/>
                <a:ext cx="411710"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1" name="テキスト ボックス 20"/>
            <p:cNvSpPr txBox="1"/>
            <p:nvPr/>
          </p:nvSpPr>
          <p:spPr>
            <a:xfrm>
              <a:off x="6158072" y="2881832"/>
              <a:ext cx="2456705" cy="292772"/>
            </a:xfrm>
            <a:prstGeom prst="rect">
              <a:avLst/>
            </a:prstGeom>
            <a:noFill/>
          </p:spPr>
          <p:txBody>
            <a:bodyPr wrap="none" lIns="0" tIns="0" rIns="0" bIns="0" rtlCol="0">
              <a:spAutoFit/>
            </a:bodyPr>
            <a:lstStyle/>
            <a:p>
              <a:pPr lvl="0"/>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フローネットワーク </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G</a:t>
              </a:r>
              <a:endParaRPr lang="ja-JP" altLang="en-US" sz="1400"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3" name="正方形/長方形 52"/>
          <p:cNvSpPr/>
          <p:nvPr/>
        </p:nvSpPr>
        <p:spPr>
          <a:xfrm>
            <a:off x="7673976" y="1143684"/>
            <a:ext cx="1816523" cy="646331"/>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フロー</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ネットワーク </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G</a:t>
            </a:r>
            <a:endParaRPr lang="ja-JP" altLang="en-US"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7673976" y="2115234"/>
            <a:ext cx="1867819" cy="646331"/>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残余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ネットワーク </a:t>
            </a:r>
            <a:r>
              <a:rPr lang="en-US" altLang="ja-JP" i="1" dirty="0" err="1">
                <a:latin typeface="メイリオ" panose="020B0604030504040204" pitchFamily="50" charset="-128"/>
                <a:ea typeface="メイリオ" panose="020B0604030504040204" pitchFamily="50" charset="-128"/>
                <a:cs typeface="メイリオ" panose="020B0604030504040204" pitchFamily="50" charset="-128"/>
              </a:rPr>
              <a:t>G</a:t>
            </a:r>
            <a:r>
              <a:rPr lang="en-US" altLang="ja-JP" i="1" baseline="30000" dirty="0" err="1">
                <a:latin typeface="メイリオ" panose="020B0604030504040204" pitchFamily="50" charset="-128"/>
                <a:ea typeface="メイリオ" panose="020B0604030504040204" pitchFamily="50" charset="-128"/>
                <a:cs typeface="メイリオ" panose="020B0604030504040204" pitchFamily="50" charset="-128"/>
              </a:rPr>
              <a:t>f</a:t>
            </a:r>
            <a:endParaRPr lang="ja-JP" altLang="en-US"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フリーフォーム 54"/>
          <p:cNvSpPr/>
          <p:nvPr/>
        </p:nvSpPr>
        <p:spPr>
          <a:xfrm>
            <a:off x="6934200" y="5063490"/>
            <a:ext cx="3368040" cy="845820"/>
          </a:xfrm>
          <a:custGeom>
            <a:avLst/>
            <a:gdLst>
              <a:gd name="connsiteX0" fmla="*/ 0 w 3368040"/>
              <a:gd name="connsiteY0" fmla="*/ 167640 h 845820"/>
              <a:gd name="connsiteX1" fmla="*/ 693420 w 3368040"/>
              <a:gd name="connsiteY1" fmla="*/ 845820 h 845820"/>
              <a:gd name="connsiteX2" fmla="*/ 1661160 w 3368040"/>
              <a:gd name="connsiteY2" fmla="*/ 0 h 845820"/>
              <a:gd name="connsiteX3" fmla="*/ 2567940 w 3368040"/>
              <a:gd name="connsiteY3" fmla="*/ 815340 h 845820"/>
              <a:gd name="connsiteX4" fmla="*/ 3368040 w 3368040"/>
              <a:gd name="connsiteY4" fmla="*/ 83820 h 84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040" h="845820">
                <a:moveTo>
                  <a:pt x="0" y="167640"/>
                </a:moveTo>
                <a:lnTo>
                  <a:pt x="693420" y="845820"/>
                </a:lnTo>
                <a:lnTo>
                  <a:pt x="1661160" y="0"/>
                </a:lnTo>
                <a:lnTo>
                  <a:pt x="2567940" y="815340"/>
                </a:lnTo>
                <a:lnTo>
                  <a:pt x="3368040" y="83820"/>
                </a:lnTo>
              </a:path>
            </a:pathLst>
          </a:custGeom>
          <a:no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6" name="グループ化 55"/>
          <p:cNvGrpSpPr/>
          <p:nvPr/>
        </p:nvGrpSpPr>
        <p:grpSpPr>
          <a:xfrm>
            <a:off x="6501471" y="3825423"/>
            <a:ext cx="4174290" cy="2810971"/>
            <a:chOff x="9278688" y="3982565"/>
            <a:chExt cx="4411980" cy="2971031"/>
          </a:xfrm>
        </p:grpSpPr>
        <p:grpSp>
          <p:nvGrpSpPr>
            <p:cNvPr id="57" name="グループ化 56"/>
            <p:cNvGrpSpPr/>
            <p:nvPr/>
          </p:nvGrpSpPr>
          <p:grpSpPr>
            <a:xfrm>
              <a:off x="9278688" y="3982565"/>
              <a:ext cx="4411980" cy="2971031"/>
              <a:chOff x="5040265" y="276144"/>
              <a:chExt cx="4411980" cy="2971031"/>
            </a:xfrm>
          </p:grpSpPr>
          <p:grpSp>
            <p:nvGrpSpPr>
              <p:cNvPr id="60" name="グループ化 59"/>
              <p:cNvGrpSpPr/>
              <p:nvPr/>
            </p:nvGrpSpPr>
            <p:grpSpPr>
              <a:xfrm>
                <a:off x="5040265" y="276144"/>
                <a:ext cx="4411980" cy="2642217"/>
                <a:chOff x="468630" y="580998"/>
                <a:chExt cx="4411980" cy="2642217"/>
              </a:xfrm>
            </p:grpSpPr>
            <p:sp>
              <p:nvSpPr>
                <p:cNvPr id="62" name="円/楕円 61"/>
                <p:cNvSpPr/>
                <p:nvPr/>
              </p:nvSpPr>
              <p:spPr>
                <a:xfrm>
                  <a:off x="468630" y="1687830"/>
                  <a:ext cx="464820" cy="46482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円/楕円 62"/>
                <p:cNvSpPr/>
                <p:nvPr/>
              </p:nvSpPr>
              <p:spPr>
                <a:xfrm>
                  <a:off x="1455420" y="2628900"/>
                  <a:ext cx="464820" cy="4648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円/楕円 63"/>
                <p:cNvSpPr/>
                <p:nvPr/>
              </p:nvSpPr>
              <p:spPr>
                <a:xfrm>
                  <a:off x="1455420" y="74676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円/楕円 64"/>
                <p:cNvSpPr/>
                <p:nvPr/>
              </p:nvSpPr>
              <p:spPr>
                <a:xfrm>
                  <a:off x="3429000" y="2628900"/>
                  <a:ext cx="464820" cy="4648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円/楕円 65"/>
                <p:cNvSpPr/>
                <p:nvPr/>
              </p:nvSpPr>
              <p:spPr>
                <a:xfrm>
                  <a:off x="3429000" y="74676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円/楕円 66"/>
                <p:cNvSpPr/>
                <p:nvPr/>
              </p:nvSpPr>
              <p:spPr>
                <a:xfrm>
                  <a:off x="4415790" y="1687830"/>
                  <a:ext cx="464820" cy="464820"/>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6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円/楕円 67"/>
                <p:cNvSpPr/>
                <p:nvPr/>
              </p:nvSpPr>
              <p:spPr>
                <a:xfrm>
                  <a:off x="2442210" y="1687830"/>
                  <a:ext cx="464820" cy="4648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9" name="直線矢印コネクタ 68"/>
                <p:cNvCxnSpPr/>
                <p:nvPr/>
              </p:nvCxnSpPr>
              <p:spPr>
                <a:xfrm flipV="1">
                  <a:off x="826749" y="1094138"/>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1920240" y="2816071"/>
                  <a:ext cx="1508760"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1622593" y="1211580"/>
                  <a:ext cx="0" cy="1417320"/>
                </a:xfrm>
                <a:prstGeom prst="straightConnector1">
                  <a:avLst/>
                </a:prstGeom>
                <a:ln w="2857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816686" y="2139266"/>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V="1">
                  <a:off x="1896023" y="2121549"/>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3866901" y="2122858"/>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flipV="1">
                  <a:off x="2812765" y="1099210"/>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3790034" y="1183986"/>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rot="19136655">
                  <a:off x="1031981" y="1146789"/>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rot="2597336">
                  <a:off x="1238113" y="2133006"/>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p:cNvSpPr txBox="1"/>
                <p:nvPr/>
              </p:nvSpPr>
              <p:spPr>
                <a:xfrm rot="5400000">
                  <a:off x="1774178" y="1751721"/>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テキスト ボックス 79"/>
                <p:cNvSpPr txBox="1"/>
                <p:nvPr/>
              </p:nvSpPr>
              <p:spPr>
                <a:xfrm rot="19027872">
                  <a:off x="1997407" y="2111196"/>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2605973" y="973138"/>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テキスト ボックス 81"/>
                <p:cNvSpPr txBox="1"/>
                <p:nvPr/>
              </p:nvSpPr>
              <p:spPr>
                <a:xfrm rot="19000287">
                  <a:off x="2928721" y="1180540"/>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p:cNvSpPr txBox="1"/>
                <p:nvPr/>
              </p:nvSpPr>
              <p:spPr>
                <a:xfrm rot="2512776">
                  <a:off x="4242581" y="1156116"/>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テキスト ボックス 83"/>
                <p:cNvSpPr txBox="1"/>
                <p:nvPr/>
              </p:nvSpPr>
              <p:spPr>
                <a:xfrm rot="19085864">
                  <a:off x="3956825" y="2065406"/>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テキスト ボックス 84"/>
                <p:cNvSpPr txBox="1"/>
                <p:nvPr/>
              </p:nvSpPr>
              <p:spPr>
                <a:xfrm rot="2541028">
                  <a:off x="3228675" y="2121534"/>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2660284" y="2541206"/>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p:cNvSpPr txBox="1"/>
                <p:nvPr/>
              </p:nvSpPr>
              <p:spPr>
                <a:xfrm rot="2700000">
                  <a:off x="2255341" y="1208786"/>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8" name="直線矢印コネクタ 87"/>
                <p:cNvCxnSpPr/>
                <p:nvPr/>
              </p:nvCxnSpPr>
              <p:spPr>
                <a:xfrm flipV="1">
                  <a:off x="2886432" y="1194434"/>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89" name="テキスト ボックス 88"/>
                <p:cNvSpPr txBox="1"/>
                <p:nvPr/>
              </p:nvSpPr>
              <p:spPr>
                <a:xfrm rot="19013831">
                  <a:off x="3228333" y="1462888"/>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0" name="直線矢印コネクタ 89"/>
                <p:cNvCxnSpPr/>
                <p:nvPr/>
              </p:nvCxnSpPr>
              <p:spPr>
                <a:xfrm flipV="1">
                  <a:off x="900116" y="1179334"/>
                  <a:ext cx="658112" cy="612392"/>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rot="19136655">
                  <a:off x="1250017" y="1420198"/>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2" name="直線矢印コネクタ 91"/>
                <p:cNvCxnSpPr/>
                <p:nvPr/>
              </p:nvCxnSpPr>
              <p:spPr>
                <a:xfrm>
                  <a:off x="1920240" y="975195"/>
                  <a:ext cx="1508760" cy="0"/>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flipV="1">
                  <a:off x="1894122" y="1096548"/>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rot="2597336">
                  <a:off x="962393" y="2400052"/>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5" name="直線矢印コネクタ 94"/>
                <p:cNvCxnSpPr/>
                <p:nvPr/>
              </p:nvCxnSpPr>
              <p:spPr>
                <a:xfrm>
                  <a:off x="903877" y="2048473"/>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a:off x="1730692" y="1211580"/>
                  <a:ext cx="0" cy="141732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flipV="1">
                  <a:off x="1822585" y="2057225"/>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rot="19027872">
                  <a:off x="2228522" y="2354451"/>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9" name="直線矢印コネクタ 98"/>
                <p:cNvCxnSpPr/>
                <p:nvPr/>
              </p:nvCxnSpPr>
              <p:spPr>
                <a:xfrm>
                  <a:off x="1920240" y="2937515"/>
                  <a:ext cx="1508760" cy="0"/>
                </a:xfrm>
                <a:prstGeom prst="straightConnector1">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a:off x="2660284" y="2930443"/>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1" name="直線矢印コネクタ 100"/>
                <p:cNvCxnSpPr/>
                <p:nvPr/>
              </p:nvCxnSpPr>
              <p:spPr>
                <a:xfrm>
                  <a:off x="2886432" y="2043188"/>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a:off x="3881915" y="1087343"/>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rot="2512776">
                  <a:off x="3949358" y="1459719"/>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4" name="直線矢印コネクタ 103"/>
                <p:cNvCxnSpPr/>
                <p:nvPr/>
              </p:nvCxnSpPr>
              <p:spPr>
                <a:xfrm flipV="1">
                  <a:off x="3790034" y="2043188"/>
                  <a:ext cx="658112" cy="6123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5" name="テキスト ボックス 104"/>
                <p:cNvSpPr txBox="1"/>
                <p:nvPr/>
              </p:nvSpPr>
              <p:spPr>
                <a:xfrm rot="19085864">
                  <a:off x="4216890" y="2351822"/>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6" name="直線矢印コネクタ 105"/>
                <p:cNvCxnSpPr/>
                <p:nvPr/>
              </p:nvCxnSpPr>
              <p:spPr>
                <a:xfrm>
                  <a:off x="1920240" y="871212"/>
                  <a:ext cx="1508760" cy="0"/>
                </a:xfrm>
                <a:prstGeom prst="straightConnector1">
                  <a:avLst/>
                </a:prstGeom>
                <a:ln w="28575">
                  <a:solidFill>
                    <a:schemeClr val="tx1"/>
                  </a:solidFill>
                  <a:prstDash val="sysDot"/>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rot="16200000">
                  <a:off x="1457018" y="1751722"/>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テキスト ボックス 107"/>
                <p:cNvSpPr txBox="1"/>
                <p:nvPr/>
              </p:nvSpPr>
              <p:spPr>
                <a:xfrm>
                  <a:off x="2605973" y="580998"/>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テキスト ボックス 108"/>
                <p:cNvSpPr txBox="1"/>
                <p:nvPr/>
              </p:nvSpPr>
              <p:spPr>
                <a:xfrm rot="2700000">
                  <a:off x="1984362" y="1470447"/>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テキスト ボックス 109"/>
                <p:cNvSpPr txBox="1"/>
                <p:nvPr/>
              </p:nvSpPr>
              <p:spPr>
                <a:xfrm rot="2541028">
                  <a:off x="2983881" y="2402105"/>
                  <a:ext cx="150792" cy="292772"/>
                </a:xfrm>
                <a:prstGeom prst="rect">
                  <a:avLst/>
                </a:prstGeom>
                <a:noFill/>
              </p:spPr>
              <p:txBody>
                <a:bodyPr wrap="none" lIns="0" tIns="0" rIns="0" bIns="0"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1" name="テキスト ボックス 60"/>
              <p:cNvSpPr txBox="1"/>
              <p:nvPr/>
            </p:nvSpPr>
            <p:spPr>
              <a:xfrm>
                <a:off x="6171148" y="2954403"/>
                <a:ext cx="2266947" cy="292772"/>
              </a:xfrm>
              <a:prstGeom prst="rect">
                <a:avLst/>
              </a:prstGeom>
              <a:noFill/>
            </p:spPr>
            <p:txBody>
              <a:bodyPr wrap="none" lIns="0" tIns="0" rIns="0" bIns="0" rtlCol="0">
                <a:spAutoFit/>
              </a:bodyPr>
              <a:lstStyle/>
              <a:p>
                <a:pPr lvl="0"/>
                <a:r>
                  <a:rPr lang="ja-JP" altLang="en-US" dirty="0">
                    <a:latin typeface="メイリオ" panose="020B0604030504040204" pitchFamily="50" charset="-128"/>
                    <a:ea typeface="メイリオ" panose="020B0604030504040204" pitchFamily="50" charset="-128"/>
                    <a:cs typeface="メイリオ" panose="020B0604030504040204" pitchFamily="50" charset="-128"/>
                  </a:rPr>
                  <a:t>残余ネットワーク </a:t>
                </a:r>
                <a:r>
                  <a:rPr lang="en-US" altLang="ja-JP" i="1" dirty="0" err="1">
                    <a:latin typeface="メイリオ" panose="020B0604030504040204" pitchFamily="50" charset="-128"/>
                    <a:ea typeface="メイリオ" panose="020B0604030504040204" pitchFamily="50" charset="-128"/>
                    <a:cs typeface="メイリオ" panose="020B0604030504040204" pitchFamily="50" charset="-128"/>
                  </a:rPr>
                  <a:t>G</a:t>
                </a:r>
                <a:r>
                  <a:rPr lang="en-US" altLang="ja-JP" i="1" baseline="30000" dirty="0" err="1">
                    <a:latin typeface="メイリオ" panose="020B0604030504040204" pitchFamily="50" charset="-128"/>
                    <a:ea typeface="メイリオ" panose="020B0604030504040204" pitchFamily="50" charset="-128"/>
                    <a:cs typeface="メイリオ" panose="020B0604030504040204" pitchFamily="50" charset="-128"/>
                  </a:rPr>
                  <a:t>f</a:t>
                </a: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58" name="直線矢印コネクタ 57"/>
            <p:cNvCxnSpPr/>
            <p:nvPr/>
          </p:nvCxnSpPr>
          <p:spPr>
            <a:xfrm flipH="1" flipV="1">
              <a:off x="10632643" y="4578787"/>
              <a:ext cx="658112" cy="612392"/>
            </a:xfrm>
            <a:prstGeom prst="straightConnector1">
              <a:avLst/>
            </a:prstGeom>
            <a:ln w="2857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11622823" y="5523116"/>
              <a:ext cx="658112" cy="612392"/>
            </a:xfrm>
            <a:prstGeom prst="straightConnector1">
              <a:avLst/>
            </a:prstGeom>
            <a:ln w="2857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40</a:t>
            </a:fld>
            <a:endParaRPr lang="ja-JP" altLang="en-US"/>
          </a:p>
        </p:txBody>
      </p:sp>
    </p:spTree>
    <p:extLst>
      <p:ext uri="{BB962C8B-B14F-4D97-AF65-F5344CB8AC3E}">
        <p14:creationId xmlns:p14="http://schemas.microsoft.com/office/powerpoint/2010/main" val="109764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0989" y="283483"/>
            <a:ext cx="11473211" cy="733270"/>
          </a:xfrm>
        </p:spPr>
        <p:txBody>
          <a:bodyPr>
            <a:normAutofit/>
          </a:bodyPr>
          <a:lstStyle/>
          <a:p>
            <a:r>
              <a:rPr lang="ja-JP" altLang="en-US" sz="3600" dirty="0"/>
              <a:t>最大フローアルゴリズム</a:t>
            </a:r>
            <a:endParaRPr kumimoji="1" lang="ja-JP" altLang="en-US" sz="3600" dirty="0"/>
          </a:p>
        </p:txBody>
      </p:sp>
      <p:sp>
        <p:nvSpPr>
          <p:cNvPr id="4" name="正方形/長方形 3"/>
          <p:cNvSpPr/>
          <p:nvPr/>
        </p:nvSpPr>
        <p:spPr>
          <a:xfrm>
            <a:off x="10776228" y="0"/>
            <a:ext cx="1415772" cy="461665"/>
          </a:xfrm>
          <a:prstGeom prst="rect">
            <a:avLst/>
          </a:prstGeom>
        </p:spPr>
        <p:txBody>
          <a:bodyPr wrap="none">
            <a:spAutoFit/>
          </a:bodyPr>
          <a:lstStyle/>
          <a:p>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補足資料</a:t>
            </a:r>
            <a:endPar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コンテンツ プレースホルダー 3"/>
          <p:cNvSpPr>
            <a:spLocks noGrp="1"/>
          </p:cNvSpPr>
          <p:nvPr>
            <p:ph idx="1"/>
          </p:nvPr>
        </p:nvSpPr>
        <p:spPr>
          <a:xfrm>
            <a:off x="524852" y="3586414"/>
            <a:ext cx="5901348" cy="3162729"/>
          </a:xfrm>
        </p:spPr>
        <p:txBody>
          <a:bodyPr>
            <a:normAutofit/>
          </a:bodyPr>
          <a:lstStyle/>
          <a:p>
            <a:pPr marL="0" indent="0">
              <a:lnSpc>
                <a:spcPct val="100000"/>
              </a:lnSpc>
              <a:spcBef>
                <a:spcPts val="600"/>
              </a:spcBef>
              <a:buNone/>
            </a:pPr>
            <a:r>
              <a:rPr lang="ja-JP" altLang="en-US" sz="2000" b="1" u="sng" dirty="0">
                <a:sym typeface="Wingdings" pitchFamily="2" charset="2"/>
              </a:rPr>
              <a:t>最大フローアルゴリズム（単純なもの）</a:t>
            </a:r>
            <a:endParaRPr lang="en-US" altLang="ja-JP" sz="2000" b="1" u="sng" dirty="0">
              <a:sym typeface="Wingdings" pitchFamily="2" charset="2"/>
            </a:endParaRPr>
          </a:p>
          <a:p>
            <a:pPr marL="0" indent="0">
              <a:lnSpc>
                <a:spcPct val="100000"/>
              </a:lnSpc>
              <a:spcBef>
                <a:spcPts val="600"/>
              </a:spcBef>
              <a:buNone/>
            </a:pPr>
            <a:r>
              <a:rPr lang="ja-JP" altLang="en-US" sz="2000" dirty="0">
                <a:sym typeface="Wingdings" pitchFamily="2" charset="2"/>
              </a:rPr>
              <a:t>入力 </a:t>
            </a:r>
            <a:r>
              <a:rPr lang="en-US" altLang="ja-JP" sz="2000" dirty="0">
                <a:sym typeface="Wingdings" pitchFamily="2" charset="2"/>
              </a:rPr>
              <a:t>: </a:t>
            </a:r>
            <a:r>
              <a:rPr lang="ja-JP" altLang="en-US" sz="2000" dirty="0">
                <a:sym typeface="Wingdings" pitchFamily="2" charset="2"/>
              </a:rPr>
              <a:t>フローネットワーク</a:t>
            </a:r>
            <a:r>
              <a:rPr lang="en-US" altLang="ja-JP" sz="2000" dirty="0">
                <a:sym typeface="Wingdings" pitchFamily="2" charset="2"/>
              </a:rPr>
              <a:t>G</a:t>
            </a:r>
          </a:p>
          <a:p>
            <a:pPr marL="0" indent="0">
              <a:lnSpc>
                <a:spcPct val="100000"/>
              </a:lnSpc>
              <a:spcBef>
                <a:spcPts val="600"/>
              </a:spcBef>
              <a:buNone/>
            </a:pPr>
            <a:r>
              <a:rPr lang="ja-JP" altLang="en-US" sz="2000" dirty="0">
                <a:sym typeface="Wingdings" pitchFamily="2" charset="2"/>
              </a:rPr>
              <a:t>出力 </a:t>
            </a:r>
            <a:r>
              <a:rPr lang="en-US" altLang="ja-JP" sz="2000" dirty="0">
                <a:sym typeface="Wingdings" pitchFamily="2" charset="2"/>
              </a:rPr>
              <a:t>: </a:t>
            </a:r>
            <a:r>
              <a:rPr lang="ja-JP" altLang="en-US" sz="2000" dirty="0">
                <a:sym typeface="Wingdings" pitchFamily="2" charset="2"/>
              </a:rPr>
              <a:t>最大フローと最小カット</a:t>
            </a:r>
            <a:endParaRPr lang="en-US" altLang="ja-JP" sz="2000" dirty="0">
              <a:sym typeface="Wingdings" pitchFamily="2" charset="2"/>
            </a:endParaRPr>
          </a:p>
          <a:p>
            <a:pPr marL="457200" indent="-457200">
              <a:lnSpc>
                <a:spcPct val="100000"/>
              </a:lnSpc>
              <a:spcBef>
                <a:spcPts val="600"/>
              </a:spcBef>
              <a:buFont typeface="+mj-lt"/>
              <a:buAutoNum type="arabicPeriod"/>
            </a:pPr>
            <a:r>
              <a:rPr lang="ja-JP" altLang="en-US" sz="2000" dirty="0">
                <a:sym typeface="Wingdings" pitchFamily="2" charset="2"/>
              </a:rPr>
              <a:t>フローを</a:t>
            </a:r>
            <a:r>
              <a:rPr lang="en-US" altLang="ja-JP" sz="2000" dirty="0">
                <a:sym typeface="Wingdings" pitchFamily="2" charset="2"/>
              </a:rPr>
              <a:t>0</a:t>
            </a:r>
            <a:r>
              <a:rPr lang="ja-JP" altLang="en-US" sz="2000" dirty="0">
                <a:sym typeface="Wingdings" pitchFamily="2" charset="2"/>
              </a:rPr>
              <a:t>で初期化</a:t>
            </a:r>
            <a:endParaRPr lang="en-US" altLang="ja-JP" sz="2000" dirty="0">
              <a:sym typeface="Wingdings" pitchFamily="2" charset="2"/>
            </a:endParaRPr>
          </a:p>
          <a:p>
            <a:pPr marL="457200" indent="-457200">
              <a:lnSpc>
                <a:spcPct val="100000"/>
              </a:lnSpc>
              <a:spcBef>
                <a:spcPts val="600"/>
              </a:spcBef>
              <a:buFont typeface="+mj-lt"/>
              <a:buAutoNum type="arabicPeriod"/>
            </a:pPr>
            <a:r>
              <a:rPr lang="ja-JP" altLang="en-US" sz="2000" dirty="0">
                <a:sym typeface="Wingdings" pitchFamily="2" charset="2"/>
              </a:rPr>
              <a:t>残余ネットワークを構築</a:t>
            </a:r>
            <a:endParaRPr lang="en-US" altLang="ja-JP" sz="2000" dirty="0">
              <a:sym typeface="Wingdings" pitchFamily="2" charset="2"/>
            </a:endParaRPr>
          </a:p>
          <a:p>
            <a:pPr marL="457200" indent="-457200">
              <a:lnSpc>
                <a:spcPct val="100000"/>
              </a:lnSpc>
              <a:spcBef>
                <a:spcPts val="600"/>
              </a:spcBef>
              <a:buFont typeface="+mj-lt"/>
              <a:buAutoNum type="arabicPeriod"/>
            </a:pPr>
            <a:r>
              <a:rPr lang="ja-JP" altLang="en-US" sz="2000" dirty="0">
                <a:sym typeface="Wingdings" pitchFamily="2" charset="2"/>
              </a:rPr>
              <a:t>増加可能経路</a:t>
            </a:r>
            <a:r>
              <a:rPr lang="en-US" altLang="ja-JP" sz="2000" dirty="0">
                <a:sym typeface="Wingdings" pitchFamily="2" charset="2"/>
              </a:rPr>
              <a:t>P</a:t>
            </a:r>
            <a:r>
              <a:rPr lang="ja-JP" altLang="en-US" sz="2000" dirty="0">
                <a:sym typeface="Wingdings" pitchFamily="2" charset="2"/>
              </a:rPr>
              <a:t>が無くなるまで下を繰り返す</a:t>
            </a:r>
            <a:endParaRPr lang="en-US" altLang="ja-JP" sz="2000" dirty="0">
              <a:sym typeface="Wingdings" pitchFamily="2" charset="2"/>
            </a:endParaRPr>
          </a:p>
          <a:p>
            <a:pPr marL="0" indent="0">
              <a:lnSpc>
                <a:spcPct val="100000"/>
              </a:lnSpc>
              <a:spcBef>
                <a:spcPts val="600"/>
              </a:spcBef>
              <a:buNone/>
            </a:pPr>
            <a:r>
              <a:rPr lang="ja-JP" altLang="en-US" sz="2000" dirty="0">
                <a:sym typeface="Wingdings" pitchFamily="2" charset="2"/>
              </a:rPr>
              <a:t>　 </a:t>
            </a:r>
            <a:r>
              <a:rPr lang="en-US" altLang="ja-JP" sz="2000" dirty="0">
                <a:sym typeface="Wingdings" pitchFamily="2" charset="2"/>
              </a:rPr>
              <a:t>3-1)</a:t>
            </a:r>
            <a:r>
              <a:rPr lang="ja-JP" altLang="en-US" sz="2000" dirty="0">
                <a:sym typeface="Wingdings" pitchFamily="2" charset="2"/>
              </a:rPr>
              <a:t> 増加可能経路 </a:t>
            </a:r>
            <a:r>
              <a:rPr lang="en-US" altLang="ja-JP" sz="2000" dirty="0">
                <a:sym typeface="Wingdings" pitchFamily="2" charset="2"/>
              </a:rPr>
              <a:t>P</a:t>
            </a:r>
            <a:r>
              <a:rPr lang="ja-JP" altLang="en-US" sz="2000" dirty="0">
                <a:sym typeface="Wingdings" pitchFamily="2" charset="2"/>
              </a:rPr>
              <a:t>の探索</a:t>
            </a:r>
            <a:endParaRPr lang="en-US" altLang="ja-JP" sz="2000" dirty="0">
              <a:sym typeface="Wingdings" pitchFamily="2" charset="2"/>
            </a:endParaRPr>
          </a:p>
          <a:p>
            <a:pPr marL="0" indent="0">
              <a:lnSpc>
                <a:spcPct val="100000"/>
              </a:lnSpc>
              <a:spcBef>
                <a:spcPts val="600"/>
              </a:spcBef>
              <a:buNone/>
            </a:pPr>
            <a:r>
              <a:rPr lang="ja-JP" altLang="en-US" sz="2000" dirty="0">
                <a:sym typeface="Wingdings" pitchFamily="2" charset="2"/>
              </a:rPr>
              <a:t>　 </a:t>
            </a:r>
            <a:r>
              <a:rPr lang="en-US" altLang="ja-JP" sz="2000" dirty="0">
                <a:sym typeface="Wingdings" pitchFamily="2" charset="2"/>
              </a:rPr>
              <a:t>3-2) </a:t>
            </a:r>
            <a:r>
              <a:rPr lang="ja-JP" altLang="en-US" sz="2000" dirty="0">
                <a:sym typeface="Wingdings" pitchFamily="2" charset="2"/>
              </a:rPr>
              <a:t>経路</a:t>
            </a:r>
            <a:r>
              <a:rPr lang="en-US" altLang="ja-JP" sz="2000" dirty="0">
                <a:sym typeface="Wingdings" pitchFamily="2" charset="2"/>
              </a:rPr>
              <a:t>P</a:t>
            </a:r>
            <a:r>
              <a:rPr lang="ja-JP" altLang="en-US" sz="2000" dirty="0">
                <a:sym typeface="Wingdings" pitchFamily="2" charset="2"/>
              </a:rPr>
              <a:t>に沿ってフロー追加</a:t>
            </a:r>
            <a:endParaRPr lang="en-US" altLang="ja-JP" sz="2000" dirty="0">
              <a:sym typeface="Wingdings" pitchFamily="2" charset="2"/>
            </a:endParaRPr>
          </a:p>
        </p:txBody>
      </p:sp>
      <p:sp>
        <p:nvSpPr>
          <p:cNvPr id="112" name="フリーフォーム 111"/>
          <p:cNvSpPr/>
          <p:nvPr/>
        </p:nvSpPr>
        <p:spPr>
          <a:xfrm flipV="1">
            <a:off x="7116609" y="1347492"/>
            <a:ext cx="3009900" cy="700087"/>
          </a:xfrm>
          <a:custGeom>
            <a:avLst/>
            <a:gdLst>
              <a:gd name="connsiteX0" fmla="*/ 0 w 3009900"/>
              <a:gd name="connsiteY0" fmla="*/ 671513 h 700088"/>
              <a:gd name="connsiteX1" fmla="*/ 700088 w 3009900"/>
              <a:gd name="connsiteY1" fmla="*/ 9525 h 700088"/>
              <a:gd name="connsiteX2" fmla="*/ 2195513 w 3009900"/>
              <a:gd name="connsiteY2" fmla="*/ 0 h 700088"/>
              <a:gd name="connsiteX3" fmla="*/ 2414588 w 3009900"/>
              <a:gd name="connsiteY3" fmla="*/ 119063 h 700088"/>
              <a:gd name="connsiteX4" fmla="*/ 3009900 w 3009900"/>
              <a:gd name="connsiteY4" fmla="*/ 700088 h 70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900" h="700088">
                <a:moveTo>
                  <a:pt x="0" y="671513"/>
                </a:moveTo>
                <a:lnTo>
                  <a:pt x="700088" y="9525"/>
                </a:lnTo>
                <a:lnTo>
                  <a:pt x="2195513" y="0"/>
                </a:lnTo>
                <a:lnTo>
                  <a:pt x="2414588" y="119063"/>
                </a:lnTo>
                <a:lnTo>
                  <a:pt x="3009900" y="700088"/>
                </a:lnTo>
              </a:path>
            </a:pathLst>
          </a:cu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3" name="グループ化 112"/>
          <p:cNvGrpSpPr/>
          <p:nvPr/>
        </p:nvGrpSpPr>
        <p:grpSpPr>
          <a:xfrm>
            <a:off x="1207950" y="1218454"/>
            <a:ext cx="3538141" cy="1935592"/>
            <a:chOff x="468630" y="680081"/>
            <a:chExt cx="4411980" cy="2413639"/>
          </a:xfrm>
        </p:grpSpPr>
        <p:sp>
          <p:nvSpPr>
            <p:cNvPr id="114" name="円/楕円 113"/>
            <p:cNvSpPr/>
            <p:nvPr/>
          </p:nvSpPr>
          <p:spPr>
            <a:xfrm>
              <a:off x="468630" y="1687830"/>
              <a:ext cx="464820" cy="46482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円/楕円 114"/>
            <p:cNvSpPr/>
            <p:nvPr/>
          </p:nvSpPr>
          <p:spPr>
            <a:xfrm>
              <a:off x="1455420" y="2628900"/>
              <a:ext cx="464820" cy="464820"/>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円/楕円 115"/>
            <p:cNvSpPr/>
            <p:nvPr/>
          </p:nvSpPr>
          <p:spPr>
            <a:xfrm>
              <a:off x="1455420" y="746760"/>
              <a:ext cx="464820" cy="464820"/>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円/楕円 116"/>
            <p:cNvSpPr/>
            <p:nvPr/>
          </p:nvSpPr>
          <p:spPr>
            <a:xfrm>
              <a:off x="3429000" y="2628900"/>
              <a:ext cx="464820" cy="4648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円/楕円 117"/>
            <p:cNvSpPr/>
            <p:nvPr/>
          </p:nvSpPr>
          <p:spPr>
            <a:xfrm>
              <a:off x="3429000" y="746760"/>
              <a:ext cx="464820" cy="464820"/>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円/楕円 118"/>
            <p:cNvSpPr/>
            <p:nvPr/>
          </p:nvSpPr>
          <p:spPr>
            <a:xfrm>
              <a:off x="4415790" y="1687830"/>
              <a:ext cx="464820" cy="464820"/>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2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円/楕円 119"/>
            <p:cNvSpPr/>
            <p:nvPr/>
          </p:nvSpPr>
          <p:spPr>
            <a:xfrm>
              <a:off x="2442210" y="1687830"/>
              <a:ext cx="464820" cy="464820"/>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1" name="直線矢印コネクタ 120"/>
            <p:cNvCxnSpPr>
              <a:stCxn id="114" idx="7"/>
              <a:endCxn id="116" idx="3"/>
            </p:cNvCxnSpPr>
            <p:nvPr/>
          </p:nvCxnSpPr>
          <p:spPr>
            <a:xfrm flipV="1">
              <a:off x="865379" y="114350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a:stCxn id="115" idx="6"/>
              <a:endCxn id="117" idx="2"/>
            </p:cNvCxnSpPr>
            <p:nvPr/>
          </p:nvCxnSpPr>
          <p:spPr>
            <a:xfrm>
              <a:off x="1920240" y="2861310"/>
              <a:ext cx="1508760"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a:stCxn id="116" idx="4"/>
              <a:endCxn id="115" idx="0"/>
            </p:cNvCxnSpPr>
            <p:nvPr/>
          </p:nvCxnSpPr>
          <p:spPr>
            <a:xfrm>
              <a:off x="1687830" y="1211580"/>
              <a:ext cx="0" cy="141732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114" idx="5"/>
              <a:endCxn id="115" idx="1"/>
            </p:cNvCxnSpPr>
            <p:nvPr/>
          </p:nvCxnSpPr>
          <p:spPr>
            <a:xfrm>
              <a:off x="865379" y="208457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a:stCxn id="115" idx="7"/>
              <a:endCxn id="120" idx="3"/>
            </p:cNvCxnSpPr>
            <p:nvPr/>
          </p:nvCxnSpPr>
          <p:spPr>
            <a:xfrm flipV="1">
              <a:off x="1852169" y="208457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a:stCxn id="116" idx="6"/>
              <a:endCxn id="118" idx="2"/>
            </p:cNvCxnSpPr>
            <p:nvPr/>
          </p:nvCxnSpPr>
          <p:spPr>
            <a:xfrm>
              <a:off x="1920240" y="979170"/>
              <a:ext cx="1508760"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a:stCxn id="117" idx="7"/>
              <a:endCxn id="119" idx="3"/>
            </p:cNvCxnSpPr>
            <p:nvPr/>
          </p:nvCxnSpPr>
          <p:spPr>
            <a:xfrm flipV="1">
              <a:off x="3825749" y="208457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a:stCxn id="120" idx="5"/>
              <a:endCxn id="117" idx="1"/>
            </p:cNvCxnSpPr>
            <p:nvPr/>
          </p:nvCxnSpPr>
          <p:spPr>
            <a:xfrm>
              <a:off x="2838959" y="208457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flipV="1">
              <a:off x="2812765" y="1099210"/>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a:stCxn id="118" idx="5"/>
              <a:endCxn id="119" idx="1"/>
            </p:cNvCxnSpPr>
            <p:nvPr/>
          </p:nvCxnSpPr>
          <p:spPr>
            <a:xfrm>
              <a:off x="3825749" y="114350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rot="19136655">
              <a:off x="808041" y="1240666"/>
              <a:ext cx="491732"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テキスト ボックス 131"/>
            <p:cNvSpPr txBox="1"/>
            <p:nvPr/>
          </p:nvSpPr>
          <p:spPr>
            <a:xfrm rot="2597336">
              <a:off x="1091487" y="2145415"/>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0/8</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テキスト ボックス 132"/>
            <p:cNvSpPr txBox="1"/>
            <p:nvPr/>
          </p:nvSpPr>
          <p:spPr>
            <a:xfrm rot="5400000">
              <a:off x="1650152" y="1761399"/>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0/3</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テキスト ボックス 133"/>
            <p:cNvSpPr txBox="1"/>
            <p:nvPr/>
          </p:nvSpPr>
          <p:spPr>
            <a:xfrm rot="18977168">
              <a:off x="1868804" y="2175386"/>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テキスト ボックス 134"/>
            <p:cNvSpPr txBox="1"/>
            <p:nvPr/>
          </p:nvSpPr>
          <p:spPr>
            <a:xfrm>
              <a:off x="2542222" y="680081"/>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0/1</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a:xfrm rot="19000287">
              <a:off x="2814221" y="1192597"/>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rot="2512776">
              <a:off x="4086670" y="1230901"/>
              <a:ext cx="373316"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0/4</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テキスト ボックス 137"/>
            <p:cNvSpPr txBox="1"/>
            <p:nvPr/>
          </p:nvSpPr>
          <p:spPr>
            <a:xfrm rot="19085864">
              <a:off x="3881954" y="2139065"/>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0/6</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テキスト ボックス 138"/>
            <p:cNvSpPr txBox="1"/>
            <p:nvPr/>
          </p:nvSpPr>
          <p:spPr>
            <a:xfrm rot="2541028">
              <a:off x="3125751" y="2200977"/>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0/7</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テキスト ボックス 139"/>
            <p:cNvSpPr txBox="1"/>
            <p:nvPr/>
          </p:nvSpPr>
          <p:spPr>
            <a:xfrm>
              <a:off x="2510282" y="2564258"/>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1" name="直線矢印コネクタ 140"/>
            <p:cNvCxnSpPr>
              <a:stCxn id="120" idx="1"/>
              <a:endCxn id="116" idx="5"/>
            </p:cNvCxnSpPr>
            <p:nvPr/>
          </p:nvCxnSpPr>
          <p:spPr>
            <a:xfrm flipH="1" flipV="1">
              <a:off x="1852169" y="1143509"/>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2" name="テキスト ボックス 141"/>
            <p:cNvSpPr txBox="1"/>
            <p:nvPr/>
          </p:nvSpPr>
          <p:spPr>
            <a:xfrm rot="2700000">
              <a:off x="2128471" y="1254525"/>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3" name="直線矢印コネクタ 142"/>
            <p:cNvCxnSpPr/>
            <p:nvPr/>
          </p:nvCxnSpPr>
          <p:spPr>
            <a:xfrm flipV="1">
              <a:off x="2886432" y="1194434"/>
              <a:ext cx="658112" cy="612392"/>
            </a:xfrm>
            <a:prstGeom prst="straightConnector1">
              <a:avLst/>
            </a:prstGeom>
            <a:ln w="222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rot="19013831">
              <a:off x="3145583" y="1455897"/>
              <a:ext cx="379793" cy="268654"/>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5" name="グループ化 144"/>
          <p:cNvGrpSpPr/>
          <p:nvPr/>
        </p:nvGrpSpPr>
        <p:grpSpPr>
          <a:xfrm>
            <a:off x="6825831" y="247650"/>
            <a:ext cx="3534704" cy="2061426"/>
            <a:chOff x="9278688" y="3982565"/>
            <a:chExt cx="4411980" cy="2573050"/>
          </a:xfrm>
        </p:grpSpPr>
        <p:grpSp>
          <p:nvGrpSpPr>
            <p:cNvPr id="146" name="グループ化 145"/>
            <p:cNvGrpSpPr/>
            <p:nvPr/>
          </p:nvGrpSpPr>
          <p:grpSpPr>
            <a:xfrm>
              <a:off x="9278688" y="3982565"/>
              <a:ext cx="4411980" cy="2573050"/>
              <a:chOff x="468630" y="580998"/>
              <a:chExt cx="4411980" cy="2573050"/>
            </a:xfrm>
          </p:grpSpPr>
          <p:sp>
            <p:nvSpPr>
              <p:cNvPr id="149" name="円/楕円 148"/>
              <p:cNvSpPr/>
              <p:nvPr/>
            </p:nvSpPr>
            <p:spPr>
              <a:xfrm>
                <a:off x="468630" y="1687830"/>
                <a:ext cx="464820" cy="464820"/>
              </a:xfrm>
              <a:prstGeom prst="ellipse">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円/楕円 149"/>
              <p:cNvSpPr/>
              <p:nvPr/>
            </p:nvSpPr>
            <p:spPr>
              <a:xfrm>
                <a:off x="1455420" y="262890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円/楕円 150"/>
              <p:cNvSpPr/>
              <p:nvPr/>
            </p:nvSpPr>
            <p:spPr>
              <a:xfrm>
                <a:off x="1455420" y="74676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円/楕円 151"/>
              <p:cNvSpPr/>
              <p:nvPr/>
            </p:nvSpPr>
            <p:spPr>
              <a:xfrm>
                <a:off x="3429000" y="262890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円/楕円 152"/>
              <p:cNvSpPr/>
              <p:nvPr/>
            </p:nvSpPr>
            <p:spPr>
              <a:xfrm>
                <a:off x="3429000" y="74676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円/楕円 153"/>
              <p:cNvSpPr/>
              <p:nvPr/>
            </p:nvSpPr>
            <p:spPr>
              <a:xfrm>
                <a:off x="4415790" y="1687830"/>
                <a:ext cx="464820" cy="464820"/>
              </a:xfrm>
              <a:prstGeom prst="ellipse">
                <a:avLst/>
              </a:prstGeom>
              <a:solidFill>
                <a:schemeClr val="bg1"/>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2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円/楕円 154"/>
              <p:cNvSpPr/>
              <p:nvPr/>
            </p:nvSpPr>
            <p:spPr>
              <a:xfrm>
                <a:off x="2442210" y="1687830"/>
                <a:ext cx="464820" cy="46482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6" name="直線矢印コネクタ 155"/>
              <p:cNvCxnSpPr/>
              <p:nvPr/>
            </p:nvCxnSpPr>
            <p:spPr>
              <a:xfrm flipV="1">
                <a:off x="826749" y="109413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直線矢印コネクタ 156"/>
              <p:cNvCxnSpPr/>
              <p:nvPr/>
            </p:nvCxnSpPr>
            <p:spPr>
              <a:xfrm>
                <a:off x="1920240" y="2816071"/>
                <a:ext cx="1508760"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a:xfrm>
                <a:off x="1622593" y="1211580"/>
                <a:ext cx="0" cy="1417320"/>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59" name="直線矢印コネクタ 158"/>
              <p:cNvCxnSpPr/>
              <p:nvPr/>
            </p:nvCxnSpPr>
            <p:spPr>
              <a:xfrm>
                <a:off x="816686" y="2139266"/>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60" name="直線矢印コネクタ 159"/>
              <p:cNvCxnSpPr/>
              <p:nvPr/>
            </p:nvCxnSpPr>
            <p:spPr>
              <a:xfrm flipV="1">
                <a:off x="1896023" y="2121549"/>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61" name="直線矢印コネクタ 160"/>
              <p:cNvCxnSpPr/>
              <p:nvPr/>
            </p:nvCxnSpPr>
            <p:spPr>
              <a:xfrm flipV="1">
                <a:off x="3866901" y="2122858"/>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62" name="直線矢印コネクタ 161"/>
              <p:cNvCxnSpPr/>
              <p:nvPr/>
            </p:nvCxnSpPr>
            <p:spPr>
              <a:xfrm flipV="1">
                <a:off x="2812765" y="1099210"/>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3" name="直線矢印コネクタ 162"/>
              <p:cNvCxnSpPr/>
              <p:nvPr/>
            </p:nvCxnSpPr>
            <p:spPr>
              <a:xfrm>
                <a:off x="3790034" y="1183986"/>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64" name="テキスト ボックス 163"/>
              <p:cNvSpPr txBox="1"/>
              <p:nvPr/>
            </p:nvSpPr>
            <p:spPr>
              <a:xfrm rot="19136655">
                <a:off x="1037346" y="1158716"/>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テキスト ボックス 164"/>
              <p:cNvSpPr txBox="1"/>
              <p:nvPr/>
            </p:nvSpPr>
            <p:spPr>
              <a:xfrm rot="2597336">
                <a:off x="1243479" y="2144933"/>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8</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テキスト ボックス 165"/>
              <p:cNvSpPr txBox="1"/>
              <p:nvPr/>
            </p:nvSpPr>
            <p:spPr>
              <a:xfrm rot="5400000">
                <a:off x="1779543" y="1763650"/>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テキスト ボックス 166"/>
              <p:cNvSpPr txBox="1"/>
              <p:nvPr/>
            </p:nvSpPr>
            <p:spPr>
              <a:xfrm rot="19027872">
                <a:off x="2002772" y="2123122"/>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テキスト ボックス 167"/>
              <p:cNvSpPr txBox="1"/>
              <p:nvPr/>
            </p:nvSpPr>
            <p:spPr>
              <a:xfrm>
                <a:off x="2605973" y="94796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テキスト ボックス 168"/>
              <p:cNvSpPr txBox="1"/>
              <p:nvPr/>
            </p:nvSpPr>
            <p:spPr>
              <a:xfrm rot="19000287">
                <a:off x="2934087" y="1192466"/>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テキスト ボックス 169"/>
              <p:cNvSpPr txBox="1"/>
              <p:nvPr/>
            </p:nvSpPr>
            <p:spPr>
              <a:xfrm rot="2512776">
                <a:off x="4247946" y="1168045"/>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テキスト ボックス 170"/>
              <p:cNvSpPr txBox="1"/>
              <p:nvPr/>
            </p:nvSpPr>
            <p:spPr>
              <a:xfrm rot="19085864">
                <a:off x="3987361" y="209746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テキスト ボックス 171"/>
              <p:cNvSpPr txBox="1"/>
              <p:nvPr/>
            </p:nvSpPr>
            <p:spPr>
              <a:xfrm rot="2541028">
                <a:off x="3234041" y="2133461"/>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テキスト ボックス 172"/>
              <p:cNvSpPr txBox="1"/>
              <p:nvPr/>
            </p:nvSpPr>
            <p:spPr>
              <a:xfrm>
                <a:off x="2660285" y="2541207"/>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テキスト ボックス 173"/>
              <p:cNvSpPr txBox="1"/>
              <p:nvPr/>
            </p:nvSpPr>
            <p:spPr>
              <a:xfrm rot="2700000">
                <a:off x="2260707" y="1220715"/>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5" name="直線矢印コネクタ 174"/>
              <p:cNvCxnSpPr/>
              <p:nvPr/>
            </p:nvCxnSpPr>
            <p:spPr>
              <a:xfrm flipV="1">
                <a:off x="2886432" y="1194434"/>
                <a:ext cx="658112" cy="612392"/>
              </a:xfrm>
              <a:prstGeom prst="straightConnector1">
                <a:avLst/>
              </a:prstGeom>
              <a:ln w="222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76" name="テキスト ボックス 175"/>
              <p:cNvSpPr txBox="1"/>
              <p:nvPr/>
            </p:nvSpPr>
            <p:spPr>
              <a:xfrm rot="19013831">
                <a:off x="3233699" y="1474815"/>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7" name="直線矢印コネクタ 176"/>
              <p:cNvCxnSpPr/>
              <p:nvPr/>
            </p:nvCxnSpPr>
            <p:spPr>
              <a:xfrm flipV="1">
                <a:off x="900116" y="1179334"/>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rot="19136655">
                <a:off x="1255382" y="1432127"/>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9" name="直線矢印コネクタ 178"/>
              <p:cNvCxnSpPr/>
              <p:nvPr/>
            </p:nvCxnSpPr>
            <p:spPr>
              <a:xfrm>
                <a:off x="1920240" y="975195"/>
                <a:ext cx="1508760" cy="0"/>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flipV="1">
                <a:off x="1894122" y="109654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1" name="テキスト ボックス 180"/>
              <p:cNvSpPr txBox="1"/>
              <p:nvPr/>
            </p:nvSpPr>
            <p:spPr>
              <a:xfrm rot="2597336">
                <a:off x="982862" y="2376743"/>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2" name="直線矢印コネクタ 181"/>
              <p:cNvCxnSpPr/>
              <p:nvPr/>
            </p:nvCxnSpPr>
            <p:spPr>
              <a:xfrm>
                <a:off x="903877" y="2048473"/>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a:xfrm>
                <a:off x="1730692" y="1211580"/>
                <a:ext cx="0" cy="141732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flipV="1">
                <a:off x="1822585" y="2057225"/>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5" name="テキスト ボックス 184"/>
              <p:cNvSpPr txBox="1"/>
              <p:nvPr/>
            </p:nvSpPr>
            <p:spPr>
              <a:xfrm rot="19027872">
                <a:off x="2233887" y="236637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6" name="直線矢印コネクタ 185"/>
              <p:cNvCxnSpPr/>
              <p:nvPr/>
            </p:nvCxnSpPr>
            <p:spPr>
              <a:xfrm>
                <a:off x="1920240" y="2937515"/>
                <a:ext cx="1508760" cy="0"/>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87" name="テキスト ボックス 186"/>
              <p:cNvSpPr txBox="1"/>
              <p:nvPr/>
            </p:nvSpPr>
            <p:spPr>
              <a:xfrm>
                <a:off x="2660285" y="2885133"/>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8" name="直線矢印コネクタ 187"/>
              <p:cNvCxnSpPr/>
              <p:nvPr/>
            </p:nvCxnSpPr>
            <p:spPr>
              <a:xfrm>
                <a:off x="2886432" y="204318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9" name="直線矢印コネクタ 188"/>
              <p:cNvCxnSpPr/>
              <p:nvPr/>
            </p:nvCxnSpPr>
            <p:spPr>
              <a:xfrm>
                <a:off x="3881915" y="1087343"/>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0" name="テキスト ボックス 189"/>
              <p:cNvSpPr txBox="1"/>
              <p:nvPr/>
            </p:nvSpPr>
            <p:spPr>
              <a:xfrm rot="2512776">
                <a:off x="3974859" y="144647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1" name="直線矢印コネクタ 190"/>
              <p:cNvCxnSpPr/>
              <p:nvPr/>
            </p:nvCxnSpPr>
            <p:spPr>
              <a:xfrm flipV="1">
                <a:off x="3790034" y="204318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2" name="テキスト ボックス 191"/>
              <p:cNvSpPr txBox="1"/>
              <p:nvPr/>
            </p:nvSpPr>
            <p:spPr>
              <a:xfrm rot="19085864">
                <a:off x="4222255" y="2363751"/>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3" name="直線矢印コネクタ 192"/>
              <p:cNvCxnSpPr/>
              <p:nvPr/>
            </p:nvCxnSpPr>
            <p:spPr>
              <a:xfrm>
                <a:off x="1920240" y="871212"/>
                <a:ext cx="1508760" cy="0"/>
              </a:xfrm>
              <a:prstGeom prst="straightConnector1">
                <a:avLst/>
              </a:prstGeom>
              <a:ln w="22225">
                <a:solidFill>
                  <a:schemeClr val="tx1"/>
                </a:solidFill>
                <a:prstDash val="solid"/>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rot="16200000">
                <a:off x="1427147" y="1763650"/>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テキスト ボックス 194"/>
              <p:cNvSpPr txBox="1"/>
              <p:nvPr/>
            </p:nvSpPr>
            <p:spPr>
              <a:xfrm>
                <a:off x="2605973" y="58099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テキスト ボックス 195"/>
              <p:cNvSpPr txBox="1"/>
              <p:nvPr/>
            </p:nvSpPr>
            <p:spPr>
              <a:xfrm rot="2700000">
                <a:off x="2024965" y="1447137"/>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テキスト ボックス 196"/>
              <p:cNvSpPr txBox="1"/>
              <p:nvPr/>
            </p:nvSpPr>
            <p:spPr>
              <a:xfrm rot="2541028">
                <a:off x="3004348" y="2378793"/>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147" name="直線矢印コネクタ 146"/>
            <p:cNvCxnSpPr/>
            <p:nvPr/>
          </p:nvCxnSpPr>
          <p:spPr>
            <a:xfrm flipH="1" flipV="1">
              <a:off x="10632643" y="4578787"/>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48" name="直線矢印コネクタ 147"/>
            <p:cNvCxnSpPr/>
            <p:nvPr/>
          </p:nvCxnSpPr>
          <p:spPr>
            <a:xfrm>
              <a:off x="11622823" y="5523116"/>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98" name="グループ化 197"/>
          <p:cNvGrpSpPr/>
          <p:nvPr/>
        </p:nvGrpSpPr>
        <p:grpSpPr>
          <a:xfrm>
            <a:off x="6825831" y="2308035"/>
            <a:ext cx="3534704" cy="2061426"/>
            <a:chOff x="9278688" y="3982565"/>
            <a:chExt cx="4411980" cy="2573050"/>
          </a:xfrm>
        </p:grpSpPr>
        <p:grpSp>
          <p:nvGrpSpPr>
            <p:cNvPr id="199" name="グループ化 198"/>
            <p:cNvGrpSpPr/>
            <p:nvPr/>
          </p:nvGrpSpPr>
          <p:grpSpPr>
            <a:xfrm>
              <a:off x="9278688" y="3982565"/>
              <a:ext cx="4411980" cy="2573050"/>
              <a:chOff x="468630" y="580998"/>
              <a:chExt cx="4411980" cy="2573050"/>
            </a:xfrm>
          </p:grpSpPr>
          <p:sp>
            <p:nvSpPr>
              <p:cNvPr id="202" name="円/楕円 201"/>
              <p:cNvSpPr/>
              <p:nvPr/>
            </p:nvSpPr>
            <p:spPr>
              <a:xfrm>
                <a:off x="468630" y="1687830"/>
                <a:ext cx="464820" cy="46482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円/楕円 202"/>
              <p:cNvSpPr/>
              <p:nvPr/>
            </p:nvSpPr>
            <p:spPr>
              <a:xfrm>
                <a:off x="1455420" y="2628900"/>
                <a:ext cx="464820" cy="46482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円/楕円 203"/>
              <p:cNvSpPr/>
              <p:nvPr/>
            </p:nvSpPr>
            <p:spPr>
              <a:xfrm>
                <a:off x="1455420" y="74676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円/楕円 204"/>
              <p:cNvSpPr/>
              <p:nvPr/>
            </p:nvSpPr>
            <p:spPr>
              <a:xfrm>
                <a:off x="3429000" y="2628900"/>
                <a:ext cx="464820" cy="46482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円/楕円 205"/>
              <p:cNvSpPr/>
              <p:nvPr/>
            </p:nvSpPr>
            <p:spPr>
              <a:xfrm>
                <a:off x="3429000" y="74676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円/楕円 206"/>
              <p:cNvSpPr/>
              <p:nvPr/>
            </p:nvSpPr>
            <p:spPr>
              <a:xfrm>
                <a:off x="4415790" y="1687830"/>
                <a:ext cx="464820" cy="464820"/>
              </a:xfrm>
              <a:prstGeom prst="ellipse">
                <a:avLst/>
              </a:prstGeom>
              <a:solidFill>
                <a:schemeClr val="bg1"/>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2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円/楕円 207"/>
              <p:cNvSpPr/>
              <p:nvPr/>
            </p:nvSpPr>
            <p:spPr>
              <a:xfrm>
                <a:off x="2442210" y="1687830"/>
                <a:ext cx="464820" cy="46482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4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09" name="直線矢印コネクタ 208"/>
              <p:cNvCxnSpPr/>
              <p:nvPr/>
            </p:nvCxnSpPr>
            <p:spPr>
              <a:xfrm flipV="1">
                <a:off x="826749" y="109413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0" name="直線矢印コネクタ 209"/>
              <p:cNvCxnSpPr/>
              <p:nvPr/>
            </p:nvCxnSpPr>
            <p:spPr>
              <a:xfrm>
                <a:off x="1920240" y="2816071"/>
                <a:ext cx="1508760" cy="0"/>
              </a:xfrm>
              <a:prstGeom prst="straightConnector1">
                <a:avLst/>
              </a:prstGeom>
              <a:ln w="22225">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11" name="直線矢印コネクタ 210"/>
              <p:cNvCxnSpPr/>
              <p:nvPr/>
            </p:nvCxnSpPr>
            <p:spPr>
              <a:xfrm>
                <a:off x="1622593" y="1211580"/>
                <a:ext cx="0" cy="1417320"/>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12" name="直線矢印コネクタ 211"/>
              <p:cNvCxnSpPr/>
              <p:nvPr/>
            </p:nvCxnSpPr>
            <p:spPr>
              <a:xfrm>
                <a:off x="816686" y="2139266"/>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13" name="直線矢印コネクタ 212"/>
              <p:cNvCxnSpPr/>
              <p:nvPr/>
            </p:nvCxnSpPr>
            <p:spPr>
              <a:xfrm flipV="1">
                <a:off x="1896023" y="2121549"/>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14" name="直線矢印コネクタ 213"/>
              <p:cNvCxnSpPr/>
              <p:nvPr/>
            </p:nvCxnSpPr>
            <p:spPr>
              <a:xfrm flipV="1">
                <a:off x="3866901" y="2122858"/>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15" name="直線矢印コネクタ 214"/>
              <p:cNvCxnSpPr/>
              <p:nvPr/>
            </p:nvCxnSpPr>
            <p:spPr>
              <a:xfrm flipV="1">
                <a:off x="2812765" y="1099210"/>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6" name="直線矢印コネクタ 215"/>
              <p:cNvCxnSpPr/>
              <p:nvPr/>
            </p:nvCxnSpPr>
            <p:spPr>
              <a:xfrm>
                <a:off x="3790034" y="1183986"/>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17" name="テキスト ボックス 216"/>
              <p:cNvSpPr txBox="1"/>
              <p:nvPr/>
            </p:nvSpPr>
            <p:spPr>
              <a:xfrm rot="19136655">
                <a:off x="1037346" y="1158716"/>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テキスト ボックス 217"/>
              <p:cNvSpPr txBox="1"/>
              <p:nvPr/>
            </p:nvSpPr>
            <p:spPr>
              <a:xfrm rot="2597336">
                <a:off x="1243479" y="2144933"/>
                <a:ext cx="140059" cy="268915"/>
              </a:xfrm>
              <a:prstGeom prst="rect">
                <a:avLst/>
              </a:prstGeom>
              <a:noFill/>
            </p:spPr>
            <p:txBody>
              <a:bodyPr wrap="none" lIns="0" tIns="0" rIns="0" bIns="0"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rot="5400000">
                <a:off x="1779543" y="1763650"/>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テキスト ボックス 219"/>
              <p:cNvSpPr txBox="1"/>
              <p:nvPr/>
            </p:nvSpPr>
            <p:spPr>
              <a:xfrm rot="19027872">
                <a:off x="2002772" y="2123122"/>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テキスト ボックス 220"/>
              <p:cNvSpPr txBox="1"/>
              <p:nvPr/>
            </p:nvSpPr>
            <p:spPr>
              <a:xfrm>
                <a:off x="2605973" y="94796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テキスト ボックス 221"/>
              <p:cNvSpPr txBox="1"/>
              <p:nvPr/>
            </p:nvSpPr>
            <p:spPr>
              <a:xfrm rot="19000287">
                <a:off x="2934087" y="1192466"/>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テキスト ボックス 222"/>
              <p:cNvSpPr txBox="1"/>
              <p:nvPr/>
            </p:nvSpPr>
            <p:spPr>
              <a:xfrm rot="2512776">
                <a:off x="4247946" y="1168045"/>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テキスト ボックス 223"/>
              <p:cNvSpPr txBox="1"/>
              <p:nvPr/>
            </p:nvSpPr>
            <p:spPr>
              <a:xfrm rot="19085864">
                <a:off x="3987361" y="2097468"/>
                <a:ext cx="140059" cy="268915"/>
              </a:xfrm>
              <a:prstGeom prst="rect">
                <a:avLst/>
              </a:prstGeom>
              <a:noFill/>
            </p:spPr>
            <p:txBody>
              <a:bodyPr wrap="none" lIns="0" tIns="0" rIns="0" bIns="0"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テキスト ボックス 224"/>
              <p:cNvSpPr txBox="1"/>
              <p:nvPr/>
            </p:nvSpPr>
            <p:spPr>
              <a:xfrm rot="2541028">
                <a:off x="3234041" y="2133461"/>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テキスト ボックス 225"/>
              <p:cNvSpPr txBox="1"/>
              <p:nvPr/>
            </p:nvSpPr>
            <p:spPr>
              <a:xfrm>
                <a:off x="2660285" y="2541207"/>
                <a:ext cx="140059" cy="268915"/>
              </a:xfrm>
              <a:prstGeom prst="rect">
                <a:avLst/>
              </a:prstGeom>
              <a:noFill/>
            </p:spPr>
            <p:txBody>
              <a:bodyPr wrap="none" lIns="0" tIns="0" rIns="0" bIns="0"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テキスト ボックス 226"/>
              <p:cNvSpPr txBox="1"/>
              <p:nvPr/>
            </p:nvSpPr>
            <p:spPr>
              <a:xfrm rot="2700000">
                <a:off x="2260707" y="1220715"/>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28" name="直線矢印コネクタ 227"/>
              <p:cNvCxnSpPr/>
              <p:nvPr/>
            </p:nvCxnSpPr>
            <p:spPr>
              <a:xfrm flipV="1">
                <a:off x="2886432" y="1194434"/>
                <a:ext cx="658112" cy="612392"/>
              </a:xfrm>
              <a:prstGeom prst="straightConnector1">
                <a:avLst/>
              </a:prstGeom>
              <a:ln w="222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29" name="テキスト ボックス 228"/>
              <p:cNvSpPr txBox="1"/>
              <p:nvPr/>
            </p:nvSpPr>
            <p:spPr>
              <a:xfrm rot="19013831">
                <a:off x="3233699" y="1474815"/>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0" name="直線矢印コネクタ 229"/>
              <p:cNvCxnSpPr/>
              <p:nvPr/>
            </p:nvCxnSpPr>
            <p:spPr>
              <a:xfrm flipV="1">
                <a:off x="900116" y="1179334"/>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31" name="テキスト ボックス 230"/>
              <p:cNvSpPr txBox="1"/>
              <p:nvPr/>
            </p:nvSpPr>
            <p:spPr>
              <a:xfrm rot="19136655">
                <a:off x="1255382" y="1432127"/>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2" name="直線矢印コネクタ 231"/>
              <p:cNvCxnSpPr/>
              <p:nvPr/>
            </p:nvCxnSpPr>
            <p:spPr>
              <a:xfrm>
                <a:off x="1920240" y="975195"/>
                <a:ext cx="1508760" cy="0"/>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33" name="直線矢印コネクタ 232"/>
              <p:cNvCxnSpPr/>
              <p:nvPr/>
            </p:nvCxnSpPr>
            <p:spPr>
              <a:xfrm flipH="1" flipV="1">
                <a:off x="1894122" y="109654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4" name="テキスト ボックス 233"/>
              <p:cNvSpPr txBox="1"/>
              <p:nvPr/>
            </p:nvSpPr>
            <p:spPr>
              <a:xfrm rot="2597336">
                <a:off x="982862" y="2376743"/>
                <a:ext cx="140059" cy="268915"/>
              </a:xfrm>
              <a:prstGeom prst="rect">
                <a:avLst/>
              </a:prstGeom>
              <a:noFill/>
            </p:spPr>
            <p:txBody>
              <a:bodyPr wrap="none" lIns="0" tIns="0" rIns="0" bIns="0"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5" name="直線矢印コネクタ 234"/>
              <p:cNvCxnSpPr/>
              <p:nvPr/>
            </p:nvCxnSpPr>
            <p:spPr>
              <a:xfrm>
                <a:off x="903877" y="2048473"/>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6" name="直線矢印コネクタ 235"/>
              <p:cNvCxnSpPr/>
              <p:nvPr/>
            </p:nvCxnSpPr>
            <p:spPr>
              <a:xfrm>
                <a:off x="1730692" y="1211580"/>
                <a:ext cx="0" cy="141732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7" name="直線矢印コネクタ 236"/>
              <p:cNvCxnSpPr/>
              <p:nvPr/>
            </p:nvCxnSpPr>
            <p:spPr>
              <a:xfrm flipV="1">
                <a:off x="1822585" y="2057225"/>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8" name="テキスト ボックス 237"/>
              <p:cNvSpPr txBox="1"/>
              <p:nvPr/>
            </p:nvSpPr>
            <p:spPr>
              <a:xfrm rot="19027872">
                <a:off x="2233887" y="236637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9" name="直線矢印コネクタ 238"/>
              <p:cNvCxnSpPr/>
              <p:nvPr/>
            </p:nvCxnSpPr>
            <p:spPr>
              <a:xfrm>
                <a:off x="1920240" y="2937515"/>
                <a:ext cx="1508760" cy="0"/>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40" name="テキスト ボックス 239"/>
              <p:cNvSpPr txBox="1"/>
              <p:nvPr/>
            </p:nvSpPr>
            <p:spPr>
              <a:xfrm>
                <a:off x="2660285" y="2885133"/>
                <a:ext cx="140059" cy="268915"/>
              </a:xfrm>
              <a:prstGeom prst="rect">
                <a:avLst/>
              </a:prstGeom>
              <a:noFill/>
            </p:spPr>
            <p:txBody>
              <a:bodyPr wrap="none" lIns="0" tIns="0" rIns="0" bIns="0"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41" name="直線矢印コネクタ 240"/>
              <p:cNvCxnSpPr/>
              <p:nvPr/>
            </p:nvCxnSpPr>
            <p:spPr>
              <a:xfrm>
                <a:off x="2886432" y="204318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2" name="直線矢印コネクタ 241"/>
              <p:cNvCxnSpPr/>
              <p:nvPr/>
            </p:nvCxnSpPr>
            <p:spPr>
              <a:xfrm>
                <a:off x="3881915" y="1087343"/>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43" name="テキスト ボックス 242"/>
              <p:cNvSpPr txBox="1"/>
              <p:nvPr/>
            </p:nvSpPr>
            <p:spPr>
              <a:xfrm rot="2512776">
                <a:off x="3974859" y="144647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44" name="直線矢印コネクタ 243"/>
              <p:cNvCxnSpPr/>
              <p:nvPr/>
            </p:nvCxnSpPr>
            <p:spPr>
              <a:xfrm flipV="1">
                <a:off x="3790034" y="204318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45" name="テキスト ボックス 244"/>
              <p:cNvSpPr txBox="1"/>
              <p:nvPr/>
            </p:nvSpPr>
            <p:spPr>
              <a:xfrm rot="19085864">
                <a:off x="4222255" y="2363751"/>
                <a:ext cx="140059" cy="268915"/>
              </a:xfrm>
              <a:prstGeom prst="rect">
                <a:avLst/>
              </a:prstGeom>
              <a:noFill/>
            </p:spPr>
            <p:txBody>
              <a:bodyPr wrap="none" lIns="0" tIns="0" rIns="0" bIns="0"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46" name="直線矢印コネクタ 245"/>
              <p:cNvCxnSpPr/>
              <p:nvPr/>
            </p:nvCxnSpPr>
            <p:spPr>
              <a:xfrm>
                <a:off x="1920240" y="871212"/>
                <a:ext cx="1508760" cy="0"/>
              </a:xfrm>
              <a:prstGeom prst="straightConnector1">
                <a:avLst/>
              </a:prstGeom>
              <a:ln w="22225">
                <a:solidFill>
                  <a:schemeClr val="tx1"/>
                </a:solidFill>
                <a:prstDash val="solid"/>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247" name="テキスト ボックス 246"/>
              <p:cNvSpPr txBox="1"/>
              <p:nvPr/>
            </p:nvSpPr>
            <p:spPr>
              <a:xfrm rot="16200000">
                <a:off x="1427147" y="1763650"/>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テキスト ボックス 247"/>
              <p:cNvSpPr txBox="1"/>
              <p:nvPr/>
            </p:nvSpPr>
            <p:spPr>
              <a:xfrm>
                <a:off x="2605973" y="580998"/>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テキスト ボックス 248"/>
              <p:cNvSpPr txBox="1"/>
              <p:nvPr/>
            </p:nvSpPr>
            <p:spPr>
              <a:xfrm rot="2700000">
                <a:off x="2024965" y="1447137"/>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0" name="テキスト ボックス 249"/>
              <p:cNvSpPr txBox="1"/>
              <p:nvPr/>
            </p:nvSpPr>
            <p:spPr>
              <a:xfrm rot="2541028">
                <a:off x="3004348" y="2378793"/>
                <a:ext cx="140059" cy="268915"/>
              </a:xfrm>
              <a:prstGeom prst="rect">
                <a:avLst/>
              </a:prstGeom>
              <a:noFill/>
            </p:spPr>
            <p:txBody>
              <a:bodyPr wrap="none" lIns="0" tIns="0" rIns="0" bIns="0" rtlCol="0">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200" name="直線矢印コネクタ 199"/>
            <p:cNvCxnSpPr/>
            <p:nvPr/>
          </p:nvCxnSpPr>
          <p:spPr>
            <a:xfrm flipH="1" flipV="1">
              <a:off x="10632643" y="4578787"/>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a:off x="11622823" y="5523116"/>
              <a:ext cx="658112" cy="612392"/>
            </a:xfrm>
            <a:prstGeom prst="straightConnector1">
              <a:avLst/>
            </a:prstGeom>
            <a:ln w="22225">
              <a:solidFill>
                <a:schemeClr val="tx1"/>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grpSp>
      <p:sp>
        <p:nvSpPr>
          <p:cNvPr id="251" name="正方形/長方形 250"/>
          <p:cNvSpPr/>
          <p:nvPr/>
        </p:nvSpPr>
        <p:spPr>
          <a:xfrm>
            <a:off x="344102" y="8158824"/>
            <a:ext cx="6186309"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増加可能経路 </a:t>
            </a:r>
            <a:r>
              <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P</a:t>
            </a:r>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の探索を効率化するのがポイント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　様々なアルゴリズム（経路検索法）が提案されている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2" name="グループ化 251"/>
          <p:cNvGrpSpPr/>
          <p:nvPr/>
        </p:nvGrpSpPr>
        <p:grpSpPr>
          <a:xfrm>
            <a:off x="6618255" y="4431553"/>
            <a:ext cx="3980603" cy="2146124"/>
            <a:chOff x="4579904" y="4596857"/>
            <a:chExt cx="3980603" cy="2146124"/>
          </a:xfrm>
        </p:grpSpPr>
        <p:sp>
          <p:nvSpPr>
            <p:cNvPr id="253" name="フリーフォーム 252"/>
            <p:cNvSpPr/>
            <p:nvPr/>
          </p:nvSpPr>
          <p:spPr>
            <a:xfrm>
              <a:off x="6353858" y="4596857"/>
              <a:ext cx="2206649" cy="2127693"/>
            </a:xfrm>
            <a:custGeom>
              <a:avLst/>
              <a:gdLst>
                <a:gd name="connsiteX0" fmla="*/ 631464 w 2206649"/>
                <a:gd name="connsiteY0" fmla="*/ 70614 h 2130567"/>
                <a:gd name="connsiteX1" fmla="*/ 41155 w 2206649"/>
                <a:gd name="connsiteY1" fmla="*/ 713009 h 2130567"/>
                <a:gd name="connsiteX2" fmla="*/ 116390 w 2206649"/>
                <a:gd name="connsiteY2" fmla="*/ 1540599 h 2130567"/>
                <a:gd name="connsiteX3" fmla="*/ 648826 w 2206649"/>
                <a:gd name="connsiteY3" fmla="*/ 2061460 h 2130567"/>
                <a:gd name="connsiteX4" fmla="*/ 1412755 w 2206649"/>
                <a:gd name="connsiteY4" fmla="*/ 2049885 h 2130567"/>
                <a:gd name="connsiteX5" fmla="*/ 2182471 w 2206649"/>
                <a:gd name="connsiteY5" fmla="*/ 1372766 h 2130567"/>
                <a:gd name="connsiteX6" fmla="*/ 1893104 w 2206649"/>
                <a:gd name="connsiteY6" fmla="*/ 168999 h 2130567"/>
                <a:gd name="connsiteX7" fmla="*/ 712486 w 2206649"/>
                <a:gd name="connsiteY7" fmla="*/ 24316 h 2130567"/>
                <a:gd name="connsiteX8" fmla="*/ 631464 w 2206649"/>
                <a:gd name="connsiteY8" fmla="*/ 70614 h 2130567"/>
                <a:gd name="connsiteX0" fmla="*/ 631464 w 2206649"/>
                <a:gd name="connsiteY0" fmla="*/ 67740 h 2127693"/>
                <a:gd name="connsiteX1" fmla="*/ 41155 w 2206649"/>
                <a:gd name="connsiteY1" fmla="*/ 710135 h 2127693"/>
                <a:gd name="connsiteX2" fmla="*/ 116390 w 2206649"/>
                <a:gd name="connsiteY2" fmla="*/ 1537725 h 2127693"/>
                <a:gd name="connsiteX3" fmla="*/ 648826 w 2206649"/>
                <a:gd name="connsiteY3" fmla="*/ 2058586 h 2127693"/>
                <a:gd name="connsiteX4" fmla="*/ 1412755 w 2206649"/>
                <a:gd name="connsiteY4" fmla="*/ 2047011 h 2127693"/>
                <a:gd name="connsiteX5" fmla="*/ 2182471 w 2206649"/>
                <a:gd name="connsiteY5" fmla="*/ 1369892 h 2127693"/>
                <a:gd name="connsiteX6" fmla="*/ 1893104 w 2206649"/>
                <a:gd name="connsiteY6" fmla="*/ 166125 h 2127693"/>
                <a:gd name="connsiteX7" fmla="*/ 631464 w 2206649"/>
                <a:gd name="connsiteY7" fmla="*/ 67740 h 212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6649" h="2127693">
                  <a:moveTo>
                    <a:pt x="631464" y="67740"/>
                  </a:moveTo>
                  <a:cubicBezTo>
                    <a:pt x="322806" y="158408"/>
                    <a:pt x="127001" y="465138"/>
                    <a:pt x="41155" y="710135"/>
                  </a:cubicBezTo>
                  <a:cubicBezTo>
                    <a:pt x="-44691" y="955133"/>
                    <a:pt x="15112" y="1312983"/>
                    <a:pt x="116390" y="1537725"/>
                  </a:cubicBezTo>
                  <a:cubicBezTo>
                    <a:pt x="217668" y="1762467"/>
                    <a:pt x="432765" y="1973705"/>
                    <a:pt x="648826" y="2058586"/>
                  </a:cubicBezTo>
                  <a:cubicBezTo>
                    <a:pt x="864887" y="2143467"/>
                    <a:pt x="1157148" y="2161793"/>
                    <a:pt x="1412755" y="2047011"/>
                  </a:cubicBezTo>
                  <a:cubicBezTo>
                    <a:pt x="1668362" y="1932229"/>
                    <a:pt x="2102413" y="1683373"/>
                    <a:pt x="2182471" y="1369892"/>
                  </a:cubicBezTo>
                  <a:cubicBezTo>
                    <a:pt x="2262529" y="1056411"/>
                    <a:pt x="2138102" y="390867"/>
                    <a:pt x="1893104" y="166125"/>
                  </a:cubicBezTo>
                  <a:cubicBezTo>
                    <a:pt x="1634603" y="-50900"/>
                    <a:pt x="940122" y="-22928"/>
                    <a:pt x="631464" y="67740"/>
                  </a:cubicBez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フリーフォーム 253"/>
            <p:cNvSpPr/>
            <p:nvPr/>
          </p:nvSpPr>
          <p:spPr>
            <a:xfrm>
              <a:off x="4579904" y="4664409"/>
              <a:ext cx="1641349" cy="2078572"/>
            </a:xfrm>
            <a:custGeom>
              <a:avLst/>
              <a:gdLst>
                <a:gd name="connsiteX0" fmla="*/ 397210 w 1641349"/>
                <a:gd name="connsiteY0" fmla="*/ 341642 h 2078572"/>
                <a:gd name="connsiteX1" fmla="*/ 1085904 w 1641349"/>
                <a:gd name="connsiteY1" fmla="*/ 11763 h 2078572"/>
                <a:gd name="connsiteX2" fmla="*/ 1560466 w 1641349"/>
                <a:gd name="connsiteY2" fmla="*/ 191171 h 2078572"/>
                <a:gd name="connsiteX3" fmla="*/ 1635701 w 1641349"/>
                <a:gd name="connsiteY3" fmla="*/ 1256042 h 2078572"/>
                <a:gd name="connsiteX4" fmla="*/ 1537316 w 1641349"/>
                <a:gd name="connsiteY4" fmla="*/ 1985247 h 2078572"/>
                <a:gd name="connsiteX5" fmla="*/ 761812 w 1641349"/>
                <a:gd name="connsiteY5" fmla="*/ 1979459 h 2078572"/>
                <a:gd name="connsiteX6" fmla="*/ 9458 w 1641349"/>
                <a:gd name="connsiteY6" fmla="*/ 1169232 h 2078572"/>
                <a:gd name="connsiteX7" fmla="*/ 397210 w 1641349"/>
                <a:gd name="connsiteY7" fmla="*/ 341642 h 207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1349" h="2078572">
                  <a:moveTo>
                    <a:pt x="397210" y="341642"/>
                  </a:moveTo>
                  <a:cubicBezTo>
                    <a:pt x="576617" y="148731"/>
                    <a:pt x="892028" y="36841"/>
                    <a:pt x="1085904" y="11763"/>
                  </a:cubicBezTo>
                  <a:cubicBezTo>
                    <a:pt x="1279780" y="-13316"/>
                    <a:pt x="1468833" y="-16209"/>
                    <a:pt x="1560466" y="191171"/>
                  </a:cubicBezTo>
                  <a:cubicBezTo>
                    <a:pt x="1652099" y="398551"/>
                    <a:pt x="1639559" y="957029"/>
                    <a:pt x="1635701" y="1256042"/>
                  </a:cubicBezTo>
                  <a:cubicBezTo>
                    <a:pt x="1631843" y="1555055"/>
                    <a:pt x="1682964" y="1864678"/>
                    <a:pt x="1537316" y="1985247"/>
                  </a:cubicBezTo>
                  <a:cubicBezTo>
                    <a:pt x="1391668" y="2105816"/>
                    <a:pt x="1016455" y="2115461"/>
                    <a:pt x="761812" y="1979459"/>
                  </a:cubicBezTo>
                  <a:cubicBezTo>
                    <a:pt x="507169" y="1843457"/>
                    <a:pt x="73119" y="1441237"/>
                    <a:pt x="9458" y="1169232"/>
                  </a:cubicBezTo>
                  <a:cubicBezTo>
                    <a:pt x="-54203" y="897227"/>
                    <a:pt x="217803" y="534553"/>
                    <a:pt x="397210" y="341642"/>
                  </a:cubicBezTo>
                  <a:close/>
                </a:path>
              </a:pathLst>
            </a:custGeom>
            <a:solidFill>
              <a:srgbClr val="FFCCC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p:cNvSpPr/>
            <p:nvPr/>
          </p:nvSpPr>
          <p:spPr>
            <a:xfrm>
              <a:off x="4774120" y="4738302"/>
              <a:ext cx="444352" cy="584775"/>
            </a:xfrm>
            <a:prstGeom prst="rect">
              <a:avLst/>
            </a:prstGeom>
          </p:spPr>
          <p:txBody>
            <a:bodyPr wrap="none">
              <a:spAutoFit/>
            </a:bodyPr>
            <a:lstStyle/>
            <a:p>
              <a:r>
                <a:rPr lang="en-US" altLang="ja-JP" sz="3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en-US" altLang="ja-JP" sz="16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8108038" y="4644810"/>
              <a:ext cx="261290" cy="492443"/>
            </a:xfrm>
            <a:prstGeom prst="rect">
              <a:avLst/>
            </a:prstGeom>
            <a:noFill/>
          </p:spPr>
          <p:txBody>
            <a:bodyPr wrap="none" lIns="0" tIns="0" rIns="0" bIns="0" rtlCol="0">
              <a:spAutoFit/>
            </a:bodyPr>
            <a:lstStyle/>
            <a:p>
              <a:r>
                <a:rPr lang="en-US" altLang="ja-JP" sz="32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57" name="グループ化 256"/>
          <p:cNvGrpSpPr/>
          <p:nvPr/>
        </p:nvGrpSpPr>
        <p:grpSpPr>
          <a:xfrm>
            <a:off x="6827572" y="4448094"/>
            <a:ext cx="3534704" cy="2092203"/>
            <a:chOff x="9278688" y="3982565"/>
            <a:chExt cx="4411980" cy="2611465"/>
          </a:xfrm>
        </p:grpSpPr>
        <p:grpSp>
          <p:nvGrpSpPr>
            <p:cNvPr id="258" name="グループ化 257"/>
            <p:cNvGrpSpPr/>
            <p:nvPr/>
          </p:nvGrpSpPr>
          <p:grpSpPr>
            <a:xfrm>
              <a:off x="9278688" y="3982565"/>
              <a:ext cx="4411980" cy="2611465"/>
              <a:chOff x="468630" y="580998"/>
              <a:chExt cx="4411980" cy="2611465"/>
            </a:xfrm>
          </p:grpSpPr>
          <p:sp>
            <p:nvSpPr>
              <p:cNvPr id="261" name="円/楕円 260"/>
              <p:cNvSpPr/>
              <p:nvPr/>
            </p:nvSpPr>
            <p:spPr>
              <a:xfrm>
                <a:off x="468630" y="1687830"/>
                <a:ext cx="464820" cy="464820"/>
              </a:xfrm>
              <a:prstGeom prst="ellipse">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14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円/楕円 261"/>
              <p:cNvSpPr/>
              <p:nvPr/>
            </p:nvSpPr>
            <p:spPr>
              <a:xfrm>
                <a:off x="1455420" y="262890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v2</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円/楕円 262"/>
              <p:cNvSpPr/>
              <p:nvPr/>
            </p:nvSpPr>
            <p:spPr>
              <a:xfrm>
                <a:off x="1455420" y="74676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v1</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円/楕円 263"/>
              <p:cNvSpPr/>
              <p:nvPr/>
            </p:nvSpPr>
            <p:spPr>
              <a:xfrm>
                <a:off x="3429000" y="262890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v5</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円/楕円 264"/>
              <p:cNvSpPr/>
              <p:nvPr/>
            </p:nvSpPr>
            <p:spPr>
              <a:xfrm>
                <a:off x="3429000" y="74676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v4</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円/楕円 265"/>
              <p:cNvSpPr/>
              <p:nvPr/>
            </p:nvSpPr>
            <p:spPr>
              <a:xfrm>
                <a:off x="4415790" y="1687830"/>
                <a:ext cx="464820" cy="464820"/>
              </a:xfrm>
              <a:prstGeom prst="ellipse">
                <a:avLst/>
              </a:prstGeom>
              <a:solidFill>
                <a:schemeClr val="bg1"/>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14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円/楕円 266"/>
              <p:cNvSpPr/>
              <p:nvPr/>
            </p:nvSpPr>
            <p:spPr>
              <a:xfrm>
                <a:off x="2442210" y="1687830"/>
                <a:ext cx="464820" cy="46482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v3</a:t>
                </a:r>
                <a:endParaRPr lang="ja-JP" altLang="en-US" sz="1600" b="1"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68" name="直線矢印コネクタ 267"/>
              <p:cNvCxnSpPr/>
              <p:nvPr/>
            </p:nvCxnSpPr>
            <p:spPr>
              <a:xfrm flipV="1">
                <a:off x="826749" y="109413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9" name="直線矢印コネクタ 268"/>
              <p:cNvCxnSpPr/>
              <p:nvPr/>
            </p:nvCxnSpPr>
            <p:spPr>
              <a:xfrm>
                <a:off x="1920240" y="2816071"/>
                <a:ext cx="1508760" cy="0"/>
              </a:xfrm>
              <a:prstGeom prst="straightConnector1">
                <a:avLst/>
              </a:prstGeom>
              <a:ln w="222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70" name="直線矢印コネクタ 269"/>
              <p:cNvCxnSpPr/>
              <p:nvPr/>
            </p:nvCxnSpPr>
            <p:spPr>
              <a:xfrm>
                <a:off x="1622593" y="1211580"/>
                <a:ext cx="0" cy="1417320"/>
              </a:xfrm>
              <a:prstGeom prst="straightConnector1">
                <a:avLst/>
              </a:prstGeom>
              <a:ln w="22225">
                <a:solidFill>
                  <a:schemeClr val="bg1">
                    <a:lumMod val="50000"/>
                  </a:schemeClr>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1" name="直線矢印コネクタ 270"/>
              <p:cNvCxnSpPr/>
              <p:nvPr/>
            </p:nvCxnSpPr>
            <p:spPr>
              <a:xfrm>
                <a:off x="816686" y="2139266"/>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2" name="直線矢印コネクタ 271"/>
              <p:cNvCxnSpPr/>
              <p:nvPr/>
            </p:nvCxnSpPr>
            <p:spPr>
              <a:xfrm flipV="1">
                <a:off x="1896023" y="2121549"/>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3" name="直線矢印コネクタ 272"/>
              <p:cNvCxnSpPr/>
              <p:nvPr/>
            </p:nvCxnSpPr>
            <p:spPr>
              <a:xfrm flipV="1">
                <a:off x="3866901" y="2122858"/>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4" name="直線矢印コネクタ 273"/>
              <p:cNvCxnSpPr/>
              <p:nvPr/>
            </p:nvCxnSpPr>
            <p:spPr>
              <a:xfrm flipV="1">
                <a:off x="2812765" y="1099210"/>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5" name="直線矢印コネクタ 274"/>
              <p:cNvCxnSpPr/>
              <p:nvPr/>
            </p:nvCxnSpPr>
            <p:spPr>
              <a:xfrm>
                <a:off x="3790034" y="1183986"/>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76" name="テキスト ボックス 275"/>
              <p:cNvSpPr txBox="1"/>
              <p:nvPr/>
            </p:nvSpPr>
            <p:spPr>
              <a:xfrm rot="19136655">
                <a:off x="1027342" y="1139509"/>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7" name="テキスト ボックス 276"/>
              <p:cNvSpPr txBox="1"/>
              <p:nvPr/>
            </p:nvSpPr>
            <p:spPr>
              <a:xfrm rot="2597336">
                <a:off x="1233474" y="2125726"/>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8" name="テキスト ボックス 277"/>
              <p:cNvSpPr txBox="1"/>
              <p:nvPr/>
            </p:nvSpPr>
            <p:spPr>
              <a:xfrm rot="5400000">
                <a:off x="1769539" y="1744443"/>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9" name="テキスト ボックス 278"/>
              <p:cNvSpPr txBox="1"/>
              <p:nvPr/>
            </p:nvSpPr>
            <p:spPr>
              <a:xfrm rot="19027872">
                <a:off x="1992768" y="2103915"/>
                <a:ext cx="160068" cy="307330"/>
              </a:xfrm>
              <a:prstGeom prst="rect">
                <a:avLst/>
              </a:prstGeom>
              <a:noFill/>
            </p:spPr>
            <p:txBody>
              <a:bodyPr wrap="none" lIns="0" tIns="0" rIns="0" bIns="0" rtlCol="0">
                <a:spAutoFit/>
              </a:bodyPr>
              <a:lstStyle/>
              <a:p>
                <a:r>
                  <a:rPr lang="en-US" altLang="ja-JP"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0" name="テキスト ボックス 279"/>
              <p:cNvSpPr txBox="1"/>
              <p:nvPr/>
            </p:nvSpPr>
            <p:spPr>
              <a:xfrm>
                <a:off x="2605973" y="947968"/>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1" name="テキスト ボックス 280"/>
              <p:cNvSpPr txBox="1"/>
              <p:nvPr/>
            </p:nvSpPr>
            <p:spPr>
              <a:xfrm rot="19000287">
                <a:off x="2924083" y="1173259"/>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2" name="テキスト ボックス 281"/>
              <p:cNvSpPr txBox="1"/>
              <p:nvPr/>
            </p:nvSpPr>
            <p:spPr>
              <a:xfrm rot="2512776">
                <a:off x="4237942" y="1148838"/>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3" name="テキスト ボックス 282"/>
              <p:cNvSpPr txBox="1"/>
              <p:nvPr/>
            </p:nvSpPr>
            <p:spPr>
              <a:xfrm rot="19085864">
                <a:off x="3977357" y="2078261"/>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テキスト ボックス 283"/>
              <p:cNvSpPr txBox="1"/>
              <p:nvPr/>
            </p:nvSpPr>
            <p:spPr>
              <a:xfrm rot="2541028">
                <a:off x="3224037" y="2114254"/>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テキスト ボックス 284"/>
              <p:cNvSpPr txBox="1"/>
              <p:nvPr/>
            </p:nvSpPr>
            <p:spPr>
              <a:xfrm>
                <a:off x="2660285" y="2541207"/>
                <a:ext cx="160068" cy="307330"/>
              </a:xfrm>
              <a:prstGeom prst="rect">
                <a:avLst/>
              </a:prstGeom>
              <a:noFill/>
            </p:spPr>
            <p:txBody>
              <a:bodyPr wrap="none" lIns="0" tIns="0" rIns="0" bIns="0" rtlCol="0">
                <a:spAutoFit/>
              </a:bodyPr>
              <a:lstStyle/>
              <a:p>
                <a:r>
                  <a:rPr lang="en-US" altLang="ja-JP"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テキスト ボックス 285"/>
              <p:cNvSpPr txBox="1"/>
              <p:nvPr/>
            </p:nvSpPr>
            <p:spPr>
              <a:xfrm rot="2700000">
                <a:off x="2250702" y="1201508"/>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87" name="直線矢印コネクタ 286"/>
              <p:cNvCxnSpPr/>
              <p:nvPr/>
            </p:nvCxnSpPr>
            <p:spPr>
              <a:xfrm flipV="1">
                <a:off x="2886432" y="1194434"/>
                <a:ext cx="658112" cy="612392"/>
              </a:xfrm>
              <a:prstGeom prst="straightConnector1">
                <a:avLst/>
              </a:prstGeom>
              <a:ln w="222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88" name="テキスト ボックス 287"/>
              <p:cNvSpPr txBox="1"/>
              <p:nvPr/>
            </p:nvSpPr>
            <p:spPr>
              <a:xfrm rot="19013831">
                <a:off x="3223695" y="1455608"/>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89" name="直線矢印コネクタ 288"/>
              <p:cNvCxnSpPr/>
              <p:nvPr/>
            </p:nvCxnSpPr>
            <p:spPr>
              <a:xfrm flipV="1">
                <a:off x="900116" y="1179334"/>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90" name="テキスト ボックス 289"/>
              <p:cNvSpPr txBox="1"/>
              <p:nvPr/>
            </p:nvSpPr>
            <p:spPr>
              <a:xfrm rot="19136655">
                <a:off x="1245378" y="1412920"/>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1" name="直線矢印コネクタ 290"/>
              <p:cNvCxnSpPr/>
              <p:nvPr/>
            </p:nvCxnSpPr>
            <p:spPr>
              <a:xfrm>
                <a:off x="1920240" y="975195"/>
                <a:ext cx="1508760" cy="0"/>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92" name="直線矢印コネクタ 291"/>
              <p:cNvCxnSpPr/>
              <p:nvPr/>
            </p:nvCxnSpPr>
            <p:spPr>
              <a:xfrm flipH="1" flipV="1">
                <a:off x="1894122" y="109654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3" name="テキスト ボックス 292"/>
              <p:cNvSpPr txBox="1"/>
              <p:nvPr/>
            </p:nvSpPr>
            <p:spPr>
              <a:xfrm rot="2597336">
                <a:off x="972857" y="2357536"/>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4" name="直線矢印コネクタ 293"/>
              <p:cNvCxnSpPr/>
              <p:nvPr/>
            </p:nvCxnSpPr>
            <p:spPr>
              <a:xfrm>
                <a:off x="903877" y="2048473"/>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5" name="直線矢印コネクタ 294"/>
              <p:cNvCxnSpPr/>
              <p:nvPr/>
            </p:nvCxnSpPr>
            <p:spPr>
              <a:xfrm>
                <a:off x="1730692" y="1211580"/>
                <a:ext cx="0" cy="141732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6" name="直線矢印コネクタ 295"/>
              <p:cNvCxnSpPr/>
              <p:nvPr/>
            </p:nvCxnSpPr>
            <p:spPr>
              <a:xfrm flipV="1">
                <a:off x="1822585" y="2057225"/>
                <a:ext cx="658112" cy="612392"/>
              </a:xfrm>
              <a:prstGeom prst="straightConnector1">
                <a:avLst/>
              </a:prstGeom>
              <a:ln w="22225">
                <a:solidFill>
                  <a:schemeClr val="bg1">
                    <a:lumMod val="50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297" name="テキスト ボックス 296"/>
              <p:cNvSpPr txBox="1"/>
              <p:nvPr/>
            </p:nvSpPr>
            <p:spPr>
              <a:xfrm rot="19027872">
                <a:off x="2259550" y="2382838"/>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8" name="直線矢印コネクタ 297"/>
              <p:cNvCxnSpPr/>
              <p:nvPr/>
            </p:nvCxnSpPr>
            <p:spPr>
              <a:xfrm>
                <a:off x="1920240" y="2937515"/>
                <a:ext cx="1508760" cy="0"/>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99" name="テキスト ボックス 298"/>
              <p:cNvSpPr txBox="1"/>
              <p:nvPr/>
            </p:nvSpPr>
            <p:spPr>
              <a:xfrm>
                <a:off x="2660285" y="2885133"/>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00" name="直線矢印コネクタ 299"/>
              <p:cNvCxnSpPr/>
              <p:nvPr/>
            </p:nvCxnSpPr>
            <p:spPr>
              <a:xfrm>
                <a:off x="2886432" y="204318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1" name="直線矢印コネクタ 300"/>
              <p:cNvCxnSpPr/>
              <p:nvPr/>
            </p:nvCxnSpPr>
            <p:spPr>
              <a:xfrm>
                <a:off x="3881915" y="1087343"/>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2" name="テキスト ボックス 301"/>
              <p:cNvSpPr txBox="1"/>
              <p:nvPr/>
            </p:nvSpPr>
            <p:spPr>
              <a:xfrm rot="2512776">
                <a:off x="3964855" y="1427271"/>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03" name="直線矢印コネクタ 302"/>
              <p:cNvCxnSpPr/>
              <p:nvPr/>
            </p:nvCxnSpPr>
            <p:spPr>
              <a:xfrm flipV="1">
                <a:off x="3790034" y="2043188"/>
                <a:ext cx="658112" cy="612392"/>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4" name="テキスト ボックス 303"/>
              <p:cNvSpPr txBox="1"/>
              <p:nvPr/>
            </p:nvSpPr>
            <p:spPr>
              <a:xfrm rot="19085864">
                <a:off x="4212251" y="2344544"/>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05" name="直線矢印コネクタ 304"/>
              <p:cNvCxnSpPr/>
              <p:nvPr/>
            </p:nvCxnSpPr>
            <p:spPr>
              <a:xfrm>
                <a:off x="1920240" y="871212"/>
                <a:ext cx="1508760" cy="0"/>
              </a:xfrm>
              <a:prstGeom prst="straightConnector1">
                <a:avLst/>
              </a:prstGeom>
              <a:ln w="22225">
                <a:solidFill>
                  <a:schemeClr val="bg1">
                    <a:lumMod val="50000"/>
                  </a:schemeClr>
                </a:solidFill>
                <a:prstDash val="sysDot"/>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06" name="テキスト ボックス 305"/>
              <p:cNvSpPr txBox="1"/>
              <p:nvPr/>
            </p:nvSpPr>
            <p:spPr>
              <a:xfrm rot="16200000">
                <a:off x="1417143" y="1744443"/>
                <a:ext cx="160068" cy="307330"/>
              </a:xfrm>
              <a:prstGeom prst="rect">
                <a:avLst/>
              </a:prstGeom>
              <a:noFill/>
            </p:spPr>
            <p:txBody>
              <a:bodyPr wrap="none" lIns="0" tIns="0" rIns="0" bIns="0" rtlCol="0">
                <a:spAutoFit/>
              </a:bodyPr>
              <a:lstStyle/>
              <a:p>
                <a:r>
                  <a:rPr lang="en-US" altLang="ja-JP"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7" name="テキスト ボックス 306"/>
              <p:cNvSpPr txBox="1"/>
              <p:nvPr/>
            </p:nvSpPr>
            <p:spPr>
              <a:xfrm>
                <a:off x="2605973" y="580998"/>
                <a:ext cx="160068" cy="307330"/>
              </a:xfrm>
              <a:prstGeom prst="rect">
                <a:avLst/>
              </a:prstGeom>
              <a:noFill/>
            </p:spPr>
            <p:txBody>
              <a:bodyPr wrap="none" lIns="0" tIns="0" rIns="0" bIns="0" rtlCol="0">
                <a:spAutoFit/>
              </a:bodyPr>
              <a:lstStyle/>
              <a:p>
                <a:r>
                  <a:rPr lang="en-US" altLang="ja-JP"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8" name="テキスト ボックス 307"/>
              <p:cNvSpPr txBox="1"/>
              <p:nvPr/>
            </p:nvSpPr>
            <p:spPr>
              <a:xfrm rot="2700000">
                <a:off x="2014961" y="1427930"/>
                <a:ext cx="160068" cy="307330"/>
              </a:xfrm>
              <a:prstGeom prst="rect">
                <a:avLst/>
              </a:prstGeom>
              <a:noFill/>
            </p:spPr>
            <p:txBody>
              <a:bodyPr wrap="none" lIns="0" tIns="0" rIns="0" bIns="0" rtlCol="0">
                <a:spAutoFit/>
              </a:bodyPr>
              <a:lstStyle/>
              <a:p>
                <a:r>
                  <a:rPr lang="en-US" altLang="ja-JP"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600" dirty="0">
                  <a:solidFill>
                    <a:schemeClr val="bg1">
                      <a:lumMod val="6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9" name="テキスト ボックス 308"/>
              <p:cNvSpPr txBox="1"/>
              <p:nvPr/>
            </p:nvSpPr>
            <p:spPr>
              <a:xfrm rot="2541028">
                <a:off x="2946788" y="2395253"/>
                <a:ext cx="160068" cy="307330"/>
              </a:xfrm>
              <a:prstGeom prst="rect">
                <a:avLst/>
              </a:prstGeom>
              <a:noFill/>
            </p:spPr>
            <p:txBody>
              <a:bodyPr wrap="none" lIns="0" tIns="0" rIns="0" bIns="0"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259" name="直線矢印コネクタ 258"/>
            <p:cNvCxnSpPr/>
            <p:nvPr/>
          </p:nvCxnSpPr>
          <p:spPr>
            <a:xfrm flipH="1" flipV="1">
              <a:off x="10632643" y="4578787"/>
              <a:ext cx="658112" cy="612392"/>
            </a:xfrm>
            <a:prstGeom prst="straightConnector1">
              <a:avLst/>
            </a:prstGeom>
            <a:ln w="22225">
              <a:solidFill>
                <a:schemeClr val="bg1">
                  <a:lumMod val="50000"/>
                </a:schemeClr>
              </a:solidFill>
              <a:prstDash val="sysDot"/>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60" name="直線矢印コネクタ 259"/>
            <p:cNvCxnSpPr/>
            <p:nvPr/>
          </p:nvCxnSpPr>
          <p:spPr>
            <a:xfrm>
              <a:off x="11622823" y="5523116"/>
              <a:ext cx="658112" cy="612392"/>
            </a:xfrm>
            <a:prstGeom prst="straightConnector1">
              <a:avLst/>
            </a:prstGeom>
            <a:ln w="22225">
              <a:solidFill>
                <a:schemeClr val="tx1"/>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grpSp>
      <p:sp>
        <p:nvSpPr>
          <p:cNvPr id="310" name="正方形/長方形 309"/>
          <p:cNvSpPr/>
          <p:nvPr/>
        </p:nvSpPr>
        <p:spPr>
          <a:xfrm>
            <a:off x="10239375" y="5796518"/>
            <a:ext cx="2085975" cy="1077218"/>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増加可能経路</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P</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なくなったら，</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S</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と接続する全頂点をグループ</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S</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に．</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41</a:t>
            </a:fld>
            <a:endParaRPr lang="ja-JP" altLang="en-US"/>
          </a:p>
        </p:txBody>
      </p:sp>
    </p:spTree>
    <p:extLst>
      <p:ext uri="{BB962C8B-B14F-4D97-AF65-F5344CB8AC3E}">
        <p14:creationId xmlns:p14="http://schemas.microsoft.com/office/powerpoint/2010/main" val="252805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500"/>
                                        <p:tgtEl>
                                          <p:spTgt spid="1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fade">
                                      <p:cBhvr>
                                        <p:cTn id="22" dur="500"/>
                                        <p:tgtEl>
                                          <p:spTgt spid="2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2"/>
                                        </p:tgtEl>
                                        <p:attrNameLst>
                                          <p:attrName>style.visibility</p:attrName>
                                        </p:attrNameLst>
                                      </p:cBhvr>
                                      <p:to>
                                        <p:strVal val="visible"/>
                                      </p:to>
                                    </p:set>
                                    <p:animEffect transition="in" filter="fade">
                                      <p:cBhvr>
                                        <p:cTn id="2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kumimoji="1" lang="ja-JP" altLang="en-US" sz="3600" dirty="0"/>
              <a:t>グラフカット領域分割</a:t>
            </a:r>
            <a:r>
              <a:rPr lang="ja-JP" altLang="en-US" sz="3600" dirty="0"/>
              <a:t>：コスト関数</a:t>
            </a:r>
            <a:endParaRPr kumimoji="1" lang="ja-JP" altLang="en-US" sz="3600" dirty="0"/>
          </a:p>
        </p:txBody>
      </p:sp>
      <p:sp>
        <p:nvSpPr>
          <p:cNvPr id="16" name="コンテンツ プレースホルダー 3"/>
          <p:cNvSpPr>
            <a:spLocks noGrp="1"/>
          </p:cNvSpPr>
          <p:nvPr>
            <p:ph idx="1"/>
          </p:nvPr>
        </p:nvSpPr>
        <p:spPr>
          <a:xfrm>
            <a:off x="718789" y="1416490"/>
            <a:ext cx="6583711" cy="2297433"/>
          </a:xfrm>
        </p:spPr>
        <p:txBody>
          <a:bodyPr>
            <a:noAutofit/>
          </a:bodyPr>
          <a:lstStyle/>
          <a:p>
            <a:pPr marL="0" indent="0">
              <a:lnSpc>
                <a:spcPct val="100000"/>
              </a:lnSpc>
              <a:spcBef>
                <a:spcPts val="600"/>
              </a:spcBef>
              <a:buNone/>
            </a:pPr>
            <a:r>
              <a:rPr lang="ja-JP" altLang="en-US" sz="2400" b="1" dirty="0">
                <a:sym typeface="Wingdings" pitchFamily="2" charset="2"/>
              </a:rPr>
              <a:t>入力</a:t>
            </a:r>
            <a:r>
              <a:rPr lang="ja-JP" altLang="en-US" sz="2400" dirty="0">
                <a:sym typeface="Wingdings" pitchFamily="2" charset="2"/>
              </a:rPr>
              <a:t> </a:t>
            </a:r>
            <a:r>
              <a:rPr lang="en-US" altLang="ja-JP" sz="2400" dirty="0">
                <a:sym typeface="Wingdings" pitchFamily="2" charset="2"/>
              </a:rPr>
              <a:t>: </a:t>
            </a:r>
            <a:r>
              <a:rPr lang="ja-JP" altLang="en-US" sz="2400" dirty="0">
                <a:sym typeface="Wingdings" pitchFamily="2" charset="2"/>
              </a:rPr>
              <a:t>画像、制約画素集合（前景</a:t>
            </a:r>
            <a:r>
              <a:rPr lang="en-US" altLang="ja-JP" sz="2400" i="1" dirty="0">
                <a:sym typeface="Wingdings" pitchFamily="2" charset="2"/>
              </a:rPr>
              <a:t>F</a:t>
            </a:r>
            <a:r>
              <a:rPr lang="ja-JP" altLang="en-US" sz="2400" i="1" dirty="0">
                <a:sym typeface="Wingdings" pitchFamily="2" charset="2"/>
              </a:rPr>
              <a:t>・</a:t>
            </a:r>
            <a:r>
              <a:rPr lang="ja-JP" altLang="en-US" sz="2400" dirty="0">
                <a:sym typeface="Wingdings" pitchFamily="2" charset="2"/>
              </a:rPr>
              <a:t>背景</a:t>
            </a:r>
            <a:r>
              <a:rPr lang="en-US" altLang="ja-JP" sz="2400" i="1" dirty="0">
                <a:sym typeface="Wingdings" pitchFamily="2" charset="2"/>
              </a:rPr>
              <a:t>B</a:t>
            </a:r>
            <a:r>
              <a:rPr lang="ja-JP" altLang="en-US" sz="2400" dirty="0">
                <a:sym typeface="Wingdings" pitchFamily="2" charset="2"/>
              </a:rPr>
              <a:t>）</a:t>
            </a:r>
            <a:endParaRPr lang="en-US" altLang="ja-JP" sz="2400" dirty="0">
              <a:sym typeface="Wingdings" pitchFamily="2" charset="2"/>
            </a:endParaRPr>
          </a:p>
          <a:p>
            <a:pPr marL="0" indent="0">
              <a:lnSpc>
                <a:spcPct val="100000"/>
              </a:lnSpc>
              <a:spcBef>
                <a:spcPts val="600"/>
              </a:spcBef>
              <a:buNone/>
            </a:pPr>
            <a:r>
              <a:rPr lang="ja-JP" altLang="en-US" sz="2400" b="1" dirty="0">
                <a:sym typeface="Wingdings" pitchFamily="2" charset="2"/>
              </a:rPr>
              <a:t>出力</a:t>
            </a:r>
            <a:r>
              <a:rPr lang="ja-JP" altLang="en-US" sz="2400" dirty="0">
                <a:sym typeface="Wingdings" pitchFamily="2" charset="2"/>
              </a:rPr>
              <a:t> </a:t>
            </a:r>
            <a:r>
              <a:rPr lang="en-US" altLang="ja-JP" sz="2400" dirty="0">
                <a:sym typeface="Wingdings" pitchFamily="2" charset="2"/>
              </a:rPr>
              <a:t>: </a:t>
            </a:r>
            <a:r>
              <a:rPr lang="ja-JP" altLang="en-US" sz="2400" dirty="0">
                <a:sym typeface="Wingdings" pitchFamily="2" charset="2"/>
              </a:rPr>
              <a:t>以下を満たす二値化</a:t>
            </a:r>
            <a:endParaRPr lang="en-US" altLang="ja-JP" sz="2400" dirty="0">
              <a:sym typeface="Wingdings" pitchFamily="2" charset="2"/>
            </a:endParaRPr>
          </a:p>
          <a:p>
            <a:pPr>
              <a:lnSpc>
                <a:spcPct val="100000"/>
              </a:lnSpc>
              <a:spcBef>
                <a:spcPts val="600"/>
              </a:spcBef>
            </a:pPr>
            <a:r>
              <a:rPr lang="ja-JP" altLang="en-US" sz="2000" dirty="0">
                <a:sym typeface="Wingdings" pitchFamily="2" charset="2"/>
              </a:rPr>
              <a:t>制約画素</a:t>
            </a:r>
            <a:r>
              <a:rPr lang="en-US" altLang="ja-JP" sz="2000" i="1" dirty="0">
                <a:sym typeface="Wingdings" pitchFamily="2" charset="2"/>
              </a:rPr>
              <a:t>p</a:t>
            </a:r>
            <a:r>
              <a:rPr lang="ja-JP" altLang="en-US" sz="2000" dirty="0">
                <a:sym typeface="Wingdings" pitchFamily="2" charset="2"/>
              </a:rPr>
              <a:t>は必ず制約を満たす</a:t>
            </a:r>
            <a:endParaRPr lang="en-US" altLang="ja-JP" sz="2000" dirty="0">
              <a:sym typeface="Wingdings" pitchFamily="2" charset="2"/>
            </a:endParaRPr>
          </a:p>
          <a:p>
            <a:pPr>
              <a:lnSpc>
                <a:spcPct val="100000"/>
              </a:lnSpc>
              <a:spcBef>
                <a:spcPts val="600"/>
              </a:spcBef>
            </a:pPr>
            <a:r>
              <a:rPr lang="ja-JP" altLang="en-US" sz="2000" dirty="0">
                <a:sym typeface="Wingdings" pitchFamily="2" charset="2"/>
              </a:rPr>
              <a:t>非制約画素</a:t>
            </a:r>
            <a:r>
              <a:rPr lang="en-US" altLang="ja-JP" sz="2000" i="1" dirty="0">
                <a:sym typeface="Wingdings" pitchFamily="2" charset="2"/>
              </a:rPr>
              <a:t>p</a:t>
            </a:r>
            <a:r>
              <a:rPr lang="ja-JP" altLang="en-US" sz="2000" dirty="0">
                <a:sym typeface="Wingdings" pitchFamily="2" charset="2"/>
              </a:rPr>
              <a:t>は、その特徴</a:t>
            </a:r>
            <a:r>
              <a:rPr lang="en-US" altLang="ja-JP" sz="2000" dirty="0">
                <a:sym typeface="Wingdings" pitchFamily="2" charset="2"/>
              </a:rPr>
              <a:t>(</a:t>
            </a:r>
            <a:r>
              <a:rPr lang="ja-JP" altLang="en-US" sz="2000" dirty="0">
                <a:sym typeface="Wingdings" pitchFamily="2" charset="2"/>
              </a:rPr>
              <a:t>色など</a:t>
            </a:r>
            <a:r>
              <a:rPr lang="en-US" altLang="ja-JP" sz="2000" dirty="0">
                <a:sym typeface="Wingdings" pitchFamily="2" charset="2"/>
              </a:rPr>
              <a:t>)</a:t>
            </a:r>
            <a:r>
              <a:rPr lang="ja-JP" altLang="en-US" sz="2000" dirty="0">
                <a:sym typeface="Wingdings" pitchFamily="2" charset="2"/>
              </a:rPr>
              <a:t>が前景画素</a:t>
            </a:r>
            <a:r>
              <a:rPr lang="en-US" altLang="ja-JP" sz="2000" i="1" dirty="0">
                <a:sym typeface="Wingdings" pitchFamily="2" charset="2"/>
              </a:rPr>
              <a:t>F</a:t>
            </a:r>
            <a:r>
              <a:rPr lang="ja-JP" altLang="en-US" sz="2000" dirty="0">
                <a:sym typeface="Wingdings" pitchFamily="2" charset="2"/>
              </a:rPr>
              <a:t>に近ければ前景に、</a:t>
            </a:r>
            <a:r>
              <a:rPr lang="en-US" altLang="ja-JP" sz="2000" i="1" dirty="0">
                <a:sym typeface="Wingdings" pitchFamily="2" charset="2"/>
              </a:rPr>
              <a:t>B</a:t>
            </a:r>
            <a:r>
              <a:rPr lang="ja-JP" altLang="en-US" sz="2000" dirty="0">
                <a:sym typeface="Wingdings" pitchFamily="2" charset="2"/>
              </a:rPr>
              <a:t>に近ければ背景になる</a:t>
            </a:r>
            <a:endParaRPr lang="en-US" altLang="ja-JP" sz="2000" dirty="0">
              <a:sym typeface="Wingdings" pitchFamily="2" charset="2"/>
            </a:endParaRPr>
          </a:p>
          <a:p>
            <a:pPr>
              <a:lnSpc>
                <a:spcPct val="100000"/>
              </a:lnSpc>
              <a:spcBef>
                <a:spcPts val="600"/>
              </a:spcBef>
            </a:pPr>
            <a:r>
              <a:rPr lang="ja-JP" altLang="en-US" sz="2000" dirty="0">
                <a:sym typeface="Wingdings" pitchFamily="2" charset="2"/>
              </a:rPr>
              <a:t>境界は特徴の異なる画素間を通る</a:t>
            </a:r>
            <a:endParaRPr lang="en-US" altLang="ja-JP" sz="2400" dirty="0">
              <a:sym typeface="Wingdings" pitchFamily="2" charset="2"/>
            </a:endParaRPr>
          </a:p>
        </p:txBody>
      </p:sp>
      <p:grpSp>
        <p:nvGrpSpPr>
          <p:cNvPr id="17" name="グループ化 16"/>
          <p:cNvGrpSpPr/>
          <p:nvPr/>
        </p:nvGrpSpPr>
        <p:grpSpPr>
          <a:xfrm>
            <a:off x="718789" y="4177331"/>
            <a:ext cx="6105679" cy="2320509"/>
            <a:chOff x="2657321" y="4134266"/>
            <a:chExt cx="6105679" cy="2320509"/>
          </a:xfrm>
        </p:grpSpPr>
        <p:sp>
          <p:nvSpPr>
            <p:cNvPr id="18" name="角丸四角形 17"/>
            <p:cNvSpPr/>
            <p:nvPr/>
          </p:nvSpPr>
          <p:spPr>
            <a:xfrm>
              <a:off x="2761990" y="4145432"/>
              <a:ext cx="6001010" cy="2309343"/>
            </a:xfrm>
            <a:prstGeom prst="roundRect">
              <a:avLst>
                <a:gd name="adj" fmla="val 8065"/>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9" name="正方形/長方形 18"/>
                <p:cNvSpPr/>
                <p:nvPr/>
              </p:nvSpPr>
              <p:spPr>
                <a:xfrm>
                  <a:off x="2657321" y="4134266"/>
                  <a:ext cx="5947718" cy="1036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ja-JP" altLang="ja-JP" sz="2400" i="1">
                                <a:latin typeface="Cambria Math" panose="02040503050406030204" pitchFamily="18" charset="0"/>
                              </a:rPr>
                            </m:ctrlPr>
                          </m:funcPr>
                          <m:fName>
                            <m:limLow>
                              <m:limLowPr>
                                <m:ctrlPr>
                                  <a:rPr lang="ja-JP" altLang="ja-JP" sz="2400" i="1">
                                    <a:latin typeface="Cambria Math" panose="02040503050406030204" pitchFamily="18" charset="0"/>
                                  </a:rPr>
                                </m:ctrlPr>
                              </m:limLowPr>
                              <m:e>
                                <m:r>
                                  <m:rPr>
                                    <m:sty m:val="p"/>
                                  </m:rPr>
                                  <a:rPr lang="en-US" altLang="ja-JP" sz="2400">
                                    <a:latin typeface="Cambria Math"/>
                                  </a:rPr>
                                  <m:t>argmin</m:t>
                                </m:r>
                              </m:e>
                              <m:lim>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r>
                                  <a:rPr lang="en-US" altLang="ja-JP" sz="2400" i="1">
                                    <a:latin typeface="Cambria Math"/>
                                  </a:rPr>
                                  <m:t>𝑝</m:t>
                                </m:r>
                                <m:r>
                                  <m:rPr>
                                    <m:sty m:val="p"/>
                                  </m:rPr>
                                  <a:rPr lang="en-US" altLang="ja-JP" sz="2400">
                                    <a:latin typeface="Cambria Math"/>
                                  </a:rPr>
                                  <m:t>ϵ</m:t>
                                </m:r>
                                <m:r>
                                  <a:rPr lang="en-US" altLang="ja-JP" sz="2400" i="1">
                                    <a:latin typeface="Cambria Math"/>
                                  </a:rPr>
                                  <m:t>𝛺</m:t>
                                </m:r>
                                <m:r>
                                  <a:rPr lang="en-US" altLang="ja-JP" sz="2400" i="1">
                                    <a:latin typeface="Cambria Math"/>
                                  </a:rPr>
                                  <m:t>}</m:t>
                                </m:r>
                              </m:lim>
                            </m:limLow>
                          </m:fName>
                          <m:e>
                            <m:r>
                              <a:rPr lang="en-US" altLang="ja-JP" sz="2400" i="1">
                                <a:latin typeface="Cambria Math"/>
                              </a:rPr>
                              <m:t>   </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𝑝</m:t>
                                </m:r>
                                <m:r>
                                  <m:rPr>
                                    <m:sty m:val="p"/>
                                  </m:rPr>
                                  <a:rPr lang="en-US" altLang="ja-JP" sz="2400">
                                    <a:latin typeface="Cambria Math"/>
                                  </a:rPr>
                                  <m:t>ϵ</m:t>
                                </m:r>
                                <m:r>
                                  <a:rPr lang="en-US" altLang="ja-JP" sz="2400" i="1">
                                    <a:latin typeface="Cambria Math"/>
                                  </a:rPr>
                                  <m:t>𝛺</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m:t>
                                </m:r>
                              </m:e>
                            </m:nary>
                            <m:r>
                              <a:rPr lang="en-US" altLang="ja-JP" sz="2400" i="1">
                                <a:latin typeface="Cambria Math"/>
                              </a:rPr>
                              <m:t>+</m:t>
                            </m:r>
                            <m:r>
                              <a:rPr lang="en-US" altLang="ja-JP" sz="2400" i="1">
                                <a:latin typeface="Cambria Math"/>
                              </a:rPr>
                              <m:t>𝜆</m:t>
                            </m:r>
                            <m:r>
                              <a:rPr lang="en-US" altLang="ja-JP" sz="2400" i="1">
                                <a:latin typeface="Cambria Math"/>
                              </a:rPr>
                              <m:t>×</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m:t>
                                </m:r>
                                <m:r>
                                  <a:rPr lang="en-US" altLang="ja-JP" sz="2400" i="1">
                                    <a:latin typeface="Cambria Math"/>
                                  </a:rPr>
                                  <m:t>𝑝</m:t>
                                </m:r>
                                <m:r>
                                  <a:rPr lang="en-US" altLang="ja-JP" sz="2400" i="1">
                                    <a:latin typeface="Cambria Math"/>
                                  </a:rPr>
                                  <m:t>,</m:t>
                                </m:r>
                                <m:r>
                                  <a:rPr lang="en-US" altLang="ja-JP" sz="2400" i="1">
                                    <a:latin typeface="Cambria Math"/>
                                  </a:rPr>
                                  <m:t>𝑞</m:t>
                                </m:r>
                                <m:r>
                                  <a:rPr lang="en-US" altLang="ja-JP" sz="2400" i="1">
                                    <a:latin typeface="Cambria Math"/>
                                  </a:rPr>
                                  <m:t>)</m:t>
                                </m:r>
                                <m:r>
                                  <m:rPr>
                                    <m:sty m:val="p"/>
                                  </m:rPr>
                                  <a:rPr lang="en-US" altLang="ja-JP" sz="2400">
                                    <a:latin typeface="Cambria Math"/>
                                  </a:rPr>
                                  <m:t>ϵ</m:t>
                                </m:r>
                                <m:r>
                                  <a:rPr lang="en-US" altLang="ja-JP" sz="2400" i="1">
                                    <a:latin typeface="Cambria Math"/>
                                  </a:rPr>
                                  <m:t>𝒩</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𝑞</m:t>
                                    </m:r>
                                  </m:sub>
                                </m:sSub>
                                <m:r>
                                  <a:rPr lang="en-US" altLang="ja-JP" sz="2400" i="1">
                                    <a:latin typeface="Cambria Math"/>
                                  </a:rPr>
                                  <m:t>)</m:t>
                                </m:r>
                              </m:e>
                            </m:nary>
                          </m:e>
                        </m:func>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2657321" y="4134266"/>
                  <a:ext cx="5947718" cy="103618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2849929" y="5349875"/>
                  <a:ext cx="5863593" cy="944746"/>
                </a:xfrm>
                <a:prstGeom prst="rect">
                  <a:avLst/>
                </a:prstGeom>
              </p:spPr>
              <p:txBody>
                <a:bodyPr wrap="none">
                  <a:spAutoFit/>
                </a:bodyPr>
                <a:lstStyle/>
                <a:p>
                  <a14:m>
                    <m:oMath xmlns:m="http://schemas.openxmlformats.org/officeDocument/2006/math">
                      <m:r>
                        <a:rPr lang="en-US" altLang="ja-JP" i="1">
                          <a:latin typeface="Cambria Math"/>
                        </a:rPr>
                        <m:t>𝛺</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全画素集合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r>
                        <a:rPr lang="en-US" altLang="ja-JP" i="1">
                          <a:latin typeface="Cambria Math"/>
                        </a:rPr>
                        <m:t>𝒩</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a:rPr>
                            <m:t>𝐿</m:t>
                          </m:r>
                        </m:e>
                        <m:sub>
                          <m:r>
                            <a:rPr lang="en-US" altLang="ja-JP" i="1">
                              <a:latin typeface="Cambria Math"/>
                            </a:rPr>
                            <m:t>𝑝</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14:m>
                    <m:oMath xmlns:m="http://schemas.openxmlformats.org/officeDocument/2006/math">
                      <m:r>
                        <a:rPr lang="en-US" altLang="ja-JP" i="1">
                          <a:latin typeface="Cambria Math"/>
                        </a:rPr>
                        <m:t>𝑝</m:t>
                      </m:r>
                      <m:r>
                        <m:rPr>
                          <m:sty m:val="p"/>
                        </m:rPr>
                        <a:rPr lang="en-US" altLang="ja-JP">
                          <a:latin typeface="Cambria Math"/>
                        </a:rPr>
                        <m:t>ϵ</m:t>
                      </m:r>
                      <m:r>
                        <a:rPr lang="en-US" altLang="ja-JP" i="1">
                          <a:latin typeface="Cambria Math"/>
                        </a:rPr>
                        <m:t>𝛺</m:t>
                      </m:r>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につくラベル値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fore, back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のどちらか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2849929" y="5349875"/>
                  <a:ext cx="5116081" cy="944746"/>
                </a:xfrm>
                <a:prstGeom prst="rect">
                  <a:avLst/>
                </a:prstGeom>
                <a:blipFill rotWithShape="0">
                  <a:blip r:embed="rId7"/>
                  <a:stretch>
                    <a:fillRect t="-5161" r="-477" b="-7742"/>
                  </a:stretch>
                </a:blipFill>
              </p:spPr>
              <p:txBody>
                <a:bodyPr/>
                <a:lstStyle/>
                <a:p>
                  <a:r>
                    <a:rPr lang="ja-JP" altLang="en-US">
                      <a:noFill/>
                    </a:rPr>
                    <a:t> </a:t>
                  </a:r>
                </a:p>
              </p:txBody>
            </p:sp>
          </mc:Fallback>
        </mc:AlternateContent>
      </p:grpSp>
      <p:grpSp>
        <p:nvGrpSpPr>
          <p:cNvPr id="23" name="グループ化 22"/>
          <p:cNvGrpSpPr/>
          <p:nvPr/>
        </p:nvGrpSpPr>
        <p:grpSpPr>
          <a:xfrm>
            <a:off x="8691991" y="1398939"/>
            <a:ext cx="2126863" cy="1586891"/>
            <a:chOff x="3981507" y="7653735"/>
            <a:chExt cx="2172105" cy="1620646"/>
          </a:xfrm>
        </p:grpSpPr>
        <p:sp>
          <p:nvSpPr>
            <p:cNvPr id="27" name="正方形/長方形 26"/>
            <p:cNvSpPr/>
            <p:nvPr/>
          </p:nvSpPr>
          <p:spPr>
            <a:xfrm>
              <a:off x="3981507"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4521723" y="7653736"/>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5061936"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602152" y="7653735"/>
              <a:ext cx="540216" cy="540216"/>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3981507" y="8193950"/>
              <a:ext cx="540216" cy="54021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4521723" y="8193950"/>
              <a:ext cx="540216" cy="5402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5061936"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5602152"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3981507" y="8734165"/>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4521724"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5061938"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5602154" y="8734165"/>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円/楕円 38"/>
            <p:cNvSpPr/>
            <p:nvPr/>
          </p:nvSpPr>
          <p:spPr>
            <a:xfrm>
              <a:off x="4049672" y="7755769"/>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0" name="正方形/長方形 39"/>
                <p:cNvSpPr/>
                <p:nvPr/>
              </p:nvSpPr>
              <p:spPr>
                <a:xfrm>
                  <a:off x="3999746" y="7694641"/>
                  <a:ext cx="527474" cy="47148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sz="2400" b="1">
                            <a:solidFill>
                              <a:srgbClr val="FF0000"/>
                            </a:solidFill>
                            <a:latin typeface="Cambria Math"/>
                            <a:ea typeface="Cambria Math"/>
                          </a:rPr>
                          <m:t>𝓕</m:t>
                        </m:r>
                      </m:oMath>
                    </m:oMathPara>
                  </a14:m>
                  <a:endPar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2" name="正方形/長方形 251"/>
                <p:cNvSpPr>
                  <a:spLocks noRot="1" noChangeAspect="1" noMove="1" noResize="1" noEditPoints="1" noAdjustHandles="1" noChangeArrowheads="1" noChangeShapeType="1" noTextEdit="1"/>
                </p:cNvSpPr>
                <p:nvPr/>
              </p:nvSpPr>
              <p:spPr>
                <a:xfrm>
                  <a:off x="4002321" y="7694641"/>
                  <a:ext cx="522323" cy="499433"/>
                </a:xfrm>
                <a:prstGeom prst="rect">
                  <a:avLst/>
                </a:prstGeom>
                <a:blipFill rotWithShape="1">
                  <a:blip r:embed="rId10"/>
                  <a:stretch>
                    <a:fillRect l="-25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正方形/長方形 40"/>
                <p:cNvSpPr/>
                <p:nvPr/>
              </p:nvSpPr>
              <p:spPr>
                <a:xfrm>
                  <a:off x="5685074" y="8784962"/>
                  <a:ext cx="468538" cy="40862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sz="2000" b="1" i="1">
                            <a:solidFill>
                              <a:srgbClr val="33CCFF"/>
                            </a:solidFill>
                            <a:latin typeface="Cambria Math"/>
                            <a:ea typeface="Cambria Math"/>
                          </a:rPr>
                          <m:t>𝓑</m:t>
                        </m:r>
                      </m:oMath>
                    </m:oMathPara>
                  </a14:m>
                  <a:endParaRPr lang="ja-JP" altLang="en-US" sz="2000"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3" name="正方形/長方形 252"/>
                <p:cNvSpPr>
                  <a:spLocks noRot="1" noChangeAspect="1" noMove="1" noResize="1" noEditPoints="1" noAdjustHandles="1" noChangeArrowheads="1" noChangeShapeType="1" noTextEdit="1"/>
                </p:cNvSpPr>
                <p:nvPr/>
              </p:nvSpPr>
              <p:spPr>
                <a:xfrm>
                  <a:off x="5685928" y="8784962"/>
                  <a:ext cx="466830" cy="432842"/>
                </a:xfrm>
                <a:prstGeom prst="rect">
                  <a:avLst/>
                </a:prstGeom>
                <a:blipFill rotWithShape="1">
                  <a:blip r:embed="rId11"/>
                  <a:stretch>
                    <a:fillRect/>
                  </a:stretch>
                </a:blipFill>
              </p:spPr>
              <p:txBody>
                <a:bodyPr/>
                <a:lstStyle/>
                <a:p>
                  <a:r>
                    <a:rPr lang="ja-JP" altLang="en-US">
                      <a:noFill/>
                    </a:rPr>
                    <a:t> </a:t>
                  </a:r>
                </a:p>
              </p:txBody>
            </p:sp>
          </mc:Fallback>
        </mc:AlternateContent>
        <p:sp>
          <p:nvSpPr>
            <p:cNvPr id="42" name="円/楕円 41"/>
            <p:cNvSpPr/>
            <p:nvPr/>
          </p:nvSpPr>
          <p:spPr>
            <a:xfrm>
              <a:off x="5692560" y="8837554"/>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4" name="グループ化 43"/>
          <p:cNvGrpSpPr/>
          <p:nvPr/>
        </p:nvGrpSpPr>
        <p:grpSpPr>
          <a:xfrm>
            <a:off x="8691991" y="4256439"/>
            <a:ext cx="2126863" cy="1586891"/>
            <a:chOff x="3981507" y="7653735"/>
            <a:chExt cx="2172105" cy="1620646"/>
          </a:xfrm>
        </p:grpSpPr>
        <p:sp>
          <p:nvSpPr>
            <p:cNvPr id="48" name="正方形/長方形 47"/>
            <p:cNvSpPr/>
            <p:nvPr/>
          </p:nvSpPr>
          <p:spPr>
            <a:xfrm>
              <a:off x="3981507"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4521723"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5061936"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5602152" y="7653735"/>
              <a:ext cx="540216" cy="54021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3981507" y="8193950"/>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4521723" y="8193950"/>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5061936" y="8193950"/>
              <a:ext cx="540216" cy="54021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5602152" y="8193950"/>
              <a:ext cx="540216" cy="54021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3981507" y="8734165"/>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4521724" y="8734165"/>
              <a:ext cx="540216" cy="54021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5061938" y="8734165"/>
              <a:ext cx="540216" cy="54021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5602154" y="8734165"/>
              <a:ext cx="540216" cy="54021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円/楕円 59"/>
            <p:cNvSpPr/>
            <p:nvPr/>
          </p:nvSpPr>
          <p:spPr>
            <a:xfrm>
              <a:off x="4049672" y="7755769"/>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61" name="正方形/長方形 60"/>
                <p:cNvSpPr/>
                <p:nvPr/>
              </p:nvSpPr>
              <p:spPr>
                <a:xfrm>
                  <a:off x="3999746" y="7694641"/>
                  <a:ext cx="527474" cy="471485"/>
                </a:xfrm>
                <a:prstGeom prst="rect">
                  <a:avLst/>
                </a:prstGeom>
                <a:noFill/>
                <a:ln>
                  <a:noFill/>
                </a:ln>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sz="2400" b="1">
                            <a:solidFill>
                              <a:srgbClr val="FF0000"/>
                            </a:solidFill>
                            <a:latin typeface="Cambria Math"/>
                            <a:ea typeface="Cambria Math"/>
                          </a:rPr>
                          <m:t>𝓕</m:t>
                        </m:r>
                      </m:oMath>
                    </m:oMathPara>
                  </a14:m>
                  <a:endPar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1" name="正方形/長方形 60"/>
                <p:cNvSpPr>
                  <a:spLocks noRot="1" noChangeAspect="1" noMove="1" noResize="1" noEditPoints="1" noAdjustHandles="1" noChangeArrowheads="1" noChangeShapeType="1" noTextEdit="1"/>
                </p:cNvSpPr>
                <p:nvPr/>
              </p:nvSpPr>
              <p:spPr>
                <a:xfrm>
                  <a:off x="3999746" y="7694641"/>
                  <a:ext cx="527474" cy="471485"/>
                </a:xfrm>
                <a:prstGeom prst="rect">
                  <a:avLst/>
                </a:prstGeom>
                <a:blipFill rotWithShape="0">
                  <a:blip r:embed="rId12"/>
                  <a:stretch>
                    <a:fillRect l="-2353"/>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正方形/長方形 61"/>
                <p:cNvSpPr/>
                <p:nvPr/>
              </p:nvSpPr>
              <p:spPr>
                <a:xfrm>
                  <a:off x="5685074" y="8784962"/>
                  <a:ext cx="468538" cy="40862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sz="2000" b="1" i="1">
                            <a:solidFill>
                              <a:srgbClr val="33CCFF"/>
                            </a:solidFill>
                            <a:latin typeface="Cambria Math"/>
                            <a:ea typeface="Cambria Math"/>
                          </a:rPr>
                          <m:t>𝓑</m:t>
                        </m:r>
                      </m:oMath>
                    </m:oMathPara>
                  </a14:m>
                  <a:endParaRPr lang="ja-JP" altLang="en-US" sz="2000"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3" name="正方形/長方形 252"/>
                <p:cNvSpPr>
                  <a:spLocks noRot="1" noChangeAspect="1" noMove="1" noResize="1" noEditPoints="1" noAdjustHandles="1" noChangeArrowheads="1" noChangeShapeType="1" noTextEdit="1"/>
                </p:cNvSpPr>
                <p:nvPr/>
              </p:nvSpPr>
              <p:spPr>
                <a:xfrm>
                  <a:off x="5685928" y="8784962"/>
                  <a:ext cx="466830" cy="432842"/>
                </a:xfrm>
                <a:prstGeom prst="rect">
                  <a:avLst/>
                </a:prstGeom>
                <a:blipFill rotWithShape="1">
                  <a:blip r:embed="rId11"/>
                  <a:stretch>
                    <a:fillRect/>
                  </a:stretch>
                </a:blipFill>
              </p:spPr>
              <p:txBody>
                <a:bodyPr/>
                <a:lstStyle/>
                <a:p>
                  <a:r>
                    <a:rPr lang="ja-JP" altLang="en-US">
                      <a:noFill/>
                    </a:rPr>
                    <a:t> </a:t>
                  </a:r>
                </a:p>
              </p:txBody>
            </p:sp>
          </mc:Fallback>
        </mc:AlternateContent>
        <p:sp>
          <p:nvSpPr>
            <p:cNvPr id="63" name="円/楕円 62"/>
            <p:cNvSpPr/>
            <p:nvPr/>
          </p:nvSpPr>
          <p:spPr>
            <a:xfrm>
              <a:off x="5692560" y="8837554"/>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4" name="右矢印 63"/>
          <p:cNvSpPr/>
          <p:nvPr/>
        </p:nvSpPr>
        <p:spPr>
          <a:xfrm rot="5400000">
            <a:off x="9434662" y="3238134"/>
            <a:ext cx="639102" cy="735372"/>
          </a:xfrm>
          <a:prstGeom prst="rightArrow">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42</a:t>
            </a:fld>
            <a:endParaRPr lang="ja-JP" altLang="en-US"/>
          </a:p>
        </p:txBody>
      </p:sp>
    </p:spTree>
    <p:extLst>
      <p:ext uri="{BB962C8B-B14F-4D97-AF65-F5344CB8AC3E}">
        <p14:creationId xmlns:p14="http://schemas.microsoft.com/office/powerpoint/2010/main" val="33492729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772658" y="4823497"/>
            <a:ext cx="9590542" cy="2034503"/>
          </a:xfrm>
          <a:prstGeom prst="roundRect">
            <a:avLst>
              <a:gd name="adj" fmla="val 806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a:xfrm>
            <a:off x="718789" y="283483"/>
            <a:ext cx="11473211" cy="733270"/>
          </a:xfrm>
        </p:spPr>
        <p:txBody>
          <a:bodyPr>
            <a:normAutofit/>
          </a:bodyPr>
          <a:lstStyle/>
          <a:p>
            <a:r>
              <a:rPr kumimoji="1" lang="ja-JP" altLang="en-US" sz="3600" dirty="0"/>
              <a:t>グラフカット領域分割</a:t>
            </a:r>
            <a:r>
              <a:rPr lang="ja-JP" altLang="en-US" sz="3600" dirty="0"/>
              <a:t>：コスト関数</a:t>
            </a:r>
            <a:endParaRPr kumimoji="1" lang="ja-JP" altLang="en-US" sz="3600" dirty="0"/>
          </a:p>
        </p:txBody>
      </p:sp>
      <p:grpSp>
        <p:nvGrpSpPr>
          <p:cNvPr id="22" name="グループ化 21"/>
          <p:cNvGrpSpPr/>
          <p:nvPr/>
        </p:nvGrpSpPr>
        <p:grpSpPr>
          <a:xfrm>
            <a:off x="604489" y="1091231"/>
            <a:ext cx="9695211" cy="1131269"/>
            <a:chOff x="2657321" y="4134266"/>
            <a:chExt cx="9695211" cy="1131269"/>
          </a:xfrm>
        </p:grpSpPr>
        <p:sp>
          <p:nvSpPr>
            <p:cNvPr id="23" name="角丸四角形 22"/>
            <p:cNvSpPr/>
            <p:nvPr/>
          </p:nvSpPr>
          <p:spPr>
            <a:xfrm>
              <a:off x="2761990" y="4145432"/>
              <a:ext cx="9590542" cy="1120103"/>
            </a:xfrm>
            <a:prstGeom prst="roundRect">
              <a:avLst>
                <a:gd name="adj" fmla="val 8065"/>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4" name="正方形/長方形 23"/>
                <p:cNvSpPr/>
                <p:nvPr/>
              </p:nvSpPr>
              <p:spPr>
                <a:xfrm>
                  <a:off x="2657321" y="4134266"/>
                  <a:ext cx="5947718" cy="1036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ja-JP" altLang="ja-JP" sz="2400" i="1">
                                <a:latin typeface="Cambria Math" panose="02040503050406030204" pitchFamily="18" charset="0"/>
                              </a:rPr>
                            </m:ctrlPr>
                          </m:funcPr>
                          <m:fName>
                            <m:limLow>
                              <m:limLowPr>
                                <m:ctrlPr>
                                  <a:rPr lang="ja-JP" altLang="ja-JP" sz="2400" i="1">
                                    <a:latin typeface="Cambria Math" panose="02040503050406030204" pitchFamily="18" charset="0"/>
                                  </a:rPr>
                                </m:ctrlPr>
                              </m:limLowPr>
                              <m:e>
                                <m:r>
                                  <m:rPr>
                                    <m:sty m:val="p"/>
                                  </m:rPr>
                                  <a:rPr lang="en-US" altLang="ja-JP" sz="2400">
                                    <a:latin typeface="Cambria Math"/>
                                  </a:rPr>
                                  <m:t>argmin</m:t>
                                </m:r>
                              </m:e>
                              <m:lim>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r>
                                  <a:rPr lang="en-US" altLang="ja-JP" sz="2400" i="1">
                                    <a:latin typeface="Cambria Math"/>
                                  </a:rPr>
                                  <m:t>𝑝</m:t>
                                </m:r>
                                <m:r>
                                  <m:rPr>
                                    <m:sty m:val="p"/>
                                  </m:rPr>
                                  <a:rPr lang="en-US" altLang="ja-JP" sz="2400">
                                    <a:latin typeface="Cambria Math"/>
                                  </a:rPr>
                                  <m:t>ϵ</m:t>
                                </m:r>
                                <m:r>
                                  <a:rPr lang="en-US" altLang="ja-JP" sz="2400" i="1">
                                    <a:latin typeface="Cambria Math"/>
                                  </a:rPr>
                                  <m:t>𝛺</m:t>
                                </m:r>
                                <m:r>
                                  <a:rPr lang="en-US" altLang="ja-JP" sz="2400" i="1">
                                    <a:latin typeface="Cambria Math"/>
                                  </a:rPr>
                                  <m:t>}</m:t>
                                </m:r>
                              </m:lim>
                            </m:limLow>
                          </m:fName>
                          <m:e>
                            <m:r>
                              <a:rPr lang="en-US" altLang="ja-JP" sz="2400" i="1">
                                <a:latin typeface="Cambria Math"/>
                              </a:rPr>
                              <m:t>   </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𝑝</m:t>
                                </m:r>
                                <m:r>
                                  <m:rPr>
                                    <m:sty m:val="p"/>
                                  </m:rPr>
                                  <a:rPr lang="en-US" altLang="ja-JP" sz="2400">
                                    <a:latin typeface="Cambria Math"/>
                                  </a:rPr>
                                  <m:t>ϵ</m:t>
                                </m:r>
                                <m:r>
                                  <a:rPr lang="en-US" altLang="ja-JP" sz="2400" i="1">
                                    <a:latin typeface="Cambria Math"/>
                                  </a:rPr>
                                  <m:t>𝛺</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m:t>
                                </m:r>
                              </m:e>
                            </m:nary>
                            <m:r>
                              <a:rPr lang="en-US" altLang="ja-JP" sz="2400" i="1">
                                <a:latin typeface="Cambria Math"/>
                              </a:rPr>
                              <m:t>+</m:t>
                            </m:r>
                            <m:r>
                              <a:rPr lang="en-US" altLang="ja-JP" sz="2400" i="1">
                                <a:latin typeface="Cambria Math"/>
                              </a:rPr>
                              <m:t>𝜆</m:t>
                            </m:r>
                            <m:r>
                              <a:rPr lang="en-US" altLang="ja-JP" sz="2400" i="1">
                                <a:latin typeface="Cambria Math"/>
                              </a:rPr>
                              <m:t>×</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m:t>
                                </m:r>
                                <m:r>
                                  <a:rPr lang="en-US" altLang="ja-JP" sz="2400" i="1">
                                    <a:latin typeface="Cambria Math"/>
                                  </a:rPr>
                                  <m:t>𝑝</m:t>
                                </m:r>
                                <m:r>
                                  <a:rPr lang="en-US" altLang="ja-JP" sz="2400" i="1">
                                    <a:latin typeface="Cambria Math"/>
                                  </a:rPr>
                                  <m:t>,</m:t>
                                </m:r>
                                <m:r>
                                  <a:rPr lang="en-US" altLang="ja-JP" sz="2400" i="1">
                                    <a:latin typeface="Cambria Math"/>
                                  </a:rPr>
                                  <m:t>𝑞</m:t>
                                </m:r>
                                <m:r>
                                  <a:rPr lang="en-US" altLang="ja-JP" sz="2400" i="1">
                                    <a:latin typeface="Cambria Math"/>
                                  </a:rPr>
                                  <m:t>)</m:t>
                                </m:r>
                                <m:r>
                                  <m:rPr>
                                    <m:sty m:val="p"/>
                                  </m:rPr>
                                  <a:rPr lang="en-US" altLang="ja-JP" sz="2400">
                                    <a:latin typeface="Cambria Math"/>
                                  </a:rPr>
                                  <m:t>ϵ</m:t>
                                </m:r>
                                <m:r>
                                  <a:rPr lang="en-US" altLang="ja-JP" sz="2400" i="1">
                                    <a:latin typeface="Cambria Math"/>
                                  </a:rPr>
                                  <m:t>𝒩</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𝑞</m:t>
                                    </m:r>
                                  </m:sub>
                                </m:sSub>
                                <m:r>
                                  <a:rPr lang="en-US" altLang="ja-JP" sz="2400" i="1">
                                    <a:latin typeface="Cambria Math"/>
                                  </a:rPr>
                                  <m:t>)</m:t>
                                </m:r>
                              </m:e>
                            </m:nary>
                          </m:e>
                        </m:func>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2657321" y="4134266"/>
                  <a:ext cx="5947718" cy="103618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p:cNvSpPr/>
                <p:nvPr/>
              </p:nvSpPr>
              <p:spPr>
                <a:xfrm>
                  <a:off x="8945929" y="4194175"/>
                  <a:ext cx="3157916" cy="944746"/>
                </a:xfrm>
                <a:prstGeom prst="rect">
                  <a:avLst/>
                </a:prstGeom>
              </p:spPr>
              <p:txBody>
                <a:bodyPr wrap="none">
                  <a:spAutoFit/>
                </a:bodyPr>
                <a:lstStyle/>
                <a:p>
                  <a14:m>
                    <m:oMath xmlns:m="http://schemas.openxmlformats.org/officeDocument/2006/math">
                      <m:r>
                        <a:rPr lang="en-US" altLang="ja-JP" i="1">
                          <a:latin typeface="Cambria Math"/>
                        </a:rPr>
                        <m:t>𝛺</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全画素集合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r>
                        <a:rPr lang="en-US" altLang="ja-JP" i="1">
                          <a:latin typeface="Cambria Math"/>
                        </a:rPr>
                        <m:t>𝒩</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a:rPr>
                            <m:t>𝐿</m:t>
                          </m:r>
                        </m:e>
                        <m:sub>
                          <m:r>
                            <a:rPr lang="en-US" altLang="ja-JP" i="1">
                              <a:latin typeface="Cambria Math"/>
                            </a:rPr>
                            <m:t>𝑝</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ラベル値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fore, back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p:txBody>
            </p:sp>
          </mc:Choice>
          <mc:Fallback xmlns="">
            <p:sp>
              <p:nvSpPr>
                <p:cNvPr id="25" name="正方形/長方形 24"/>
                <p:cNvSpPr>
                  <a:spLocks noRot="1" noChangeAspect="1" noMove="1" noResize="1" noEditPoints="1" noAdjustHandles="1" noChangeArrowheads="1" noChangeShapeType="1" noTextEdit="1"/>
                </p:cNvSpPr>
                <p:nvPr/>
              </p:nvSpPr>
              <p:spPr>
                <a:xfrm>
                  <a:off x="8945929" y="4194175"/>
                  <a:ext cx="3157916" cy="944746"/>
                </a:xfrm>
                <a:prstGeom prst="rect">
                  <a:avLst/>
                </a:prstGeom>
                <a:blipFill rotWithShape="0">
                  <a:blip r:embed="rId7"/>
                  <a:stretch>
                    <a:fillRect t="-2581" r="-965" b="-9677"/>
                  </a:stretch>
                </a:blipFill>
              </p:spPr>
              <p:txBody>
                <a:bodyPr/>
                <a:lstStyle/>
                <a:p>
                  <a:r>
                    <a:rPr lang="ja-JP" altLang="en-US">
                      <a:noFill/>
                    </a:rPr>
                    <a:t> </a:t>
                  </a:r>
                </a:p>
              </p:txBody>
            </p:sp>
          </mc:Fallback>
        </mc:AlternateContent>
      </p:grpSp>
      <p:sp>
        <p:nvSpPr>
          <p:cNvPr id="26" name="正方形/長方形 25"/>
          <p:cNvSpPr/>
          <p:nvPr/>
        </p:nvSpPr>
        <p:spPr>
          <a:xfrm>
            <a:off x="1866901" y="1181100"/>
            <a:ext cx="1485900" cy="914400"/>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7" name="正方形/長方形 26"/>
              <p:cNvSpPr/>
              <p:nvPr/>
            </p:nvSpPr>
            <p:spPr>
              <a:xfrm>
                <a:off x="676306" y="2344952"/>
                <a:ext cx="8882368" cy="2393925"/>
              </a:xfrm>
              <a:prstGeom prst="rect">
                <a:avLst/>
              </a:prstGeom>
            </p:spPr>
            <p:txBody>
              <a:bodyPr wrap="none">
                <a:spAutoFit/>
              </a:bodyPr>
              <a:lstStyle/>
              <a:p>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データ項</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p</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のラベル付の不正確さに反応する項</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p</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が前景制約画素に似ているなら</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a:t>　　　</a:t>
                </a:r>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panose="02040503050406030204" pitchFamily="18" charset="0"/>
                      </a:rPr>
                      <m:t>=</m:t>
                    </m:r>
                    <m:r>
                      <a:rPr lang="en-US" altLang="ja-JP" sz="2400" i="1">
                        <a:latin typeface="Cambria Math" panose="02040503050406030204" pitchFamily="18" charset="0"/>
                      </a:rPr>
                      <m:t>𝑓𝑜𝑟𝑒</m:t>
                    </m:r>
                    <m:r>
                      <a:rPr lang="en-US" altLang="ja-JP" sz="2400" i="1">
                        <a:latin typeface="Cambria Math"/>
                      </a:rPr>
                      <m:t>)</m:t>
                    </m:r>
                  </m:oMath>
                </a14:m>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小</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ja-JP" altLang="en-US" sz="2400" dirty="0"/>
                  <a:t>　　　</a:t>
                </a:r>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panose="02040503050406030204" pitchFamily="18" charset="0"/>
                      </a:rPr>
                      <m:t>=</m:t>
                    </m:r>
                    <m:r>
                      <a:rPr lang="en-US" altLang="ja-JP" sz="2400" i="1">
                        <a:latin typeface="Cambria Math" panose="02040503050406030204" pitchFamily="18" charset="0"/>
                      </a:rPr>
                      <m:t>𝑏𝑎𝑐𝑘</m:t>
                    </m:r>
                    <m:r>
                      <a:rPr lang="en-US" altLang="ja-JP" sz="2400" i="1">
                        <a:latin typeface="Cambria Math"/>
                      </a:rPr>
                      <m:t>)</m:t>
                    </m:r>
                  </m:oMath>
                </a14:m>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大</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p:txBody>
          </p:sp>
        </mc:Choice>
        <mc:Fallback xmlns="">
          <p:sp>
            <p:nvSpPr>
              <p:cNvPr id="27" name="正方形/長方形 26"/>
              <p:cNvSpPr>
                <a:spLocks noRot="1" noChangeAspect="1" noMove="1" noResize="1" noEditPoints="1" noAdjustHandles="1" noChangeArrowheads="1" noChangeShapeType="1" noTextEdit="1"/>
              </p:cNvSpPr>
              <p:nvPr/>
            </p:nvSpPr>
            <p:spPr>
              <a:xfrm>
                <a:off x="676306" y="2344952"/>
                <a:ext cx="8882368" cy="2393925"/>
              </a:xfrm>
              <a:prstGeom prst="rect">
                <a:avLst/>
              </a:prstGeom>
              <a:blipFill rotWithShape="0">
                <a:blip r:embed="rId8"/>
                <a:stretch>
                  <a:fillRect l="-1098" t="-765"/>
                </a:stretch>
              </a:blipFill>
            </p:spPr>
            <p:txBody>
              <a:bodyPr/>
              <a:lstStyle/>
              <a:p>
                <a:r>
                  <a:rPr lang="ja-JP" altLang="en-US">
                    <a:noFill/>
                  </a:rPr>
                  <a:t> </a:t>
                </a:r>
              </a:p>
            </p:txBody>
          </p:sp>
        </mc:Fallback>
      </mc:AlternateContent>
      <p:grpSp>
        <p:nvGrpSpPr>
          <p:cNvPr id="28" name="グループ化 27"/>
          <p:cNvGrpSpPr/>
          <p:nvPr/>
        </p:nvGrpSpPr>
        <p:grpSpPr>
          <a:xfrm>
            <a:off x="7333091" y="2870127"/>
            <a:ext cx="2126863" cy="1627003"/>
            <a:chOff x="5922276" y="3084395"/>
            <a:chExt cx="2126863" cy="1627003"/>
          </a:xfrm>
        </p:grpSpPr>
        <p:grpSp>
          <p:nvGrpSpPr>
            <p:cNvPr id="29" name="グループ化 28"/>
            <p:cNvGrpSpPr/>
            <p:nvPr/>
          </p:nvGrpSpPr>
          <p:grpSpPr>
            <a:xfrm>
              <a:off x="5922276" y="3124507"/>
              <a:ext cx="2126863" cy="1586891"/>
              <a:chOff x="3981507" y="7653735"/>
              <a:chExt cx="2172105" cy="1620646"/>
            </a:xfrm>
          </p:grpSpPr>
          <p:sp>
            <p:nvSpPr>
              <p:cNvPr id="33" name="正方形/長方形 32"/>
              <p:cNvSpPr/>
              <p:nvPr/>
            </p:nvSpPr>
            <p:spPr>
              <a:xfrm>
                <a:off x="3981507"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4521723" y="7653736"/>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5061936"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5602152" y="7653735"/>
                <a:ext cx="540216" cy="540216"/>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3981507" y="8193950"/>
                <a:ext cx="540216" cy="54021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4521723" y="8193950"/>
                <a:ext cx="540216" cy="5402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5061936"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5602152"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3981507" y="8734165"/>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4521724"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5061938"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5602154" y="8734165"/>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円/楕円 44"/>
              <p:cNvSpPr/>
              <p:nvPr/>
            </p:nvSpPr>
            <p:spPr>
              <a:xfrm>
                <a:off x="4049672" y="7755769"/>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6" name="正方形/長方形 45"/>
                  <p:cNvSpPr/>
                  <p:nvPr/>
                </p:nvSpPr>
                <p:spPr>
                  <a:xfrm>
                    <a:off x="3999746" y="7694641"/>
                    <a:ext cx="527474" cy="47148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sz="2400" b="1">
                              <a:solidFill>
                                <a:srgbClr val="FF0000"/>
                              </a:solidFill>
                              <a:latin typeface="Cambria Math"/>
                              <a:ea typeface="Cambria Math"/>
                            </a:rPr>
                            <m:t>𝓕</m:t>
                          </m:r>
                        </m:oMath>
                      </m:oMathPara>
                    </a14:m>
                    <a:endPar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2" name="正方形/長方形 251"/>
                  <p:cNvSpPr>
                    <a:spLocks noRot="1" noChangeAspect="1" noMove="1" noResize="1" noEditPoints="1" noAdjustHandles="1" noChangeArrowheads="1" noChangeShapeType="1" noTextEdit="1"/>
                  </p:cNvSpPr>
                  <p:nvPr/>
                </p:nvSpPr>
                <p:spPr>
                  <a:xfrm>
                    <a:off x="4002321" y="7694641"/>
                    <a:ext cx="522323" cy="499433"/>
                  </a:xfrm>
                  <a:prstGeom prst="rect">
                    <a:avLst/>
                  </a:prstGeom>
                  <a:blipFill rotWithShape="1">
                    <a:blip r:embed="rId10"/>
                    <a:stretch>
                      <a:fillRect l="-25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正方形/長方形 46"/>
                  <p:cNvSpPr/>
                  <p:nvPr/>
                </p:nvSpPr>
                <p:spPr>
                  <a:xfrm>
                    <a:off x="5685074" y="8784962"/>
                    <a:ext cx="468538" cy="40862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sz="2000" b="1" i="1">
                              <a:solidFill>
                                <a:srgbClr val="33CCFF"/>
                              </a:solidFill>
                              <a:latin typeface="Cambria Math"/>
                              <a:ea typeface="Cambria Math"/>
                            </a:rPr>
                            <m:t>𝓑</m:t>
                          </m:r>
                        </m:oMath>
                      </m:oMathPara>
                    </a14:m>
                    <a:endParaRPr lang="ja-JP" altLang="en-US" sz="2000"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3" name="正方形/長方形 252"/>
                  <p:cNvSpPr>
                    <a:spLocks noRot="1" noChangeAspect="1" noMove="1" noResize="1" noEditPoints="1" noAdjustHandles="1" noChangeArrowheads="1" noChangeShapeType="1" noTextEdit="1"/>
                  </p:cNvSpPr>
                  <p:nvPr/>
                </p:nvSpPr>
                <p:spPr>
                  <a:xfrm>
                    <a:off x="5685928" y="8784962"/>
                    <a:ext cx="466830" cy="432842"/>
                  </a:xfrm>
                  <a:prstGeom prst="rect">
                    <a:avLst/>
                  </a:prstGeom>
                  <a:blipFill rotWithShape="1">
                    <a:blip r:embed="rId11"/>
                    <a:stretch>
                      <a:fillRect/>
                    </a:stretch>
                  </a:blipFill>
                </p:spPr>
                <p:txBody>
                  <a:bodyPr/>
                  <a:lstStyle/>
                  <a:p>
                    <a:r>
                      <a:rPr lang="ja-JP" altLang="en-US">
                        <a:noFill/>
                      </a:rPr>
                      <a:t> </a:t>
                    </a:r>
                  </a:p>
                </p:txBody>
              </p:sp>
            </mc:Fallback>
          </mc:AlternateContent>
          <p:sp>
            <p:nvSpPr>
              <p:cNvPr id="48" name="円/楕円 47"/>
              <p:cNvSpPr/>
              <p:nvPr/>
            </p:nvSpPr>
            <p:spPr>
              <a:xfrm>
                <a:off x="5692560" y="8837554"/>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0" name="グループ化 29"/>
            <p:cNvGrpSpPr/>
            <p:nvPr/>
          </p:nvGrpSpPr>
          <p:grpSpPr>
            <a:xfrm>
              <a:off x="7044016" y="3084395"/>
              <a:ext cx="433132" cy="666337"/>
              <a:chOff x="7505048" y="1359545"/>
              <a:chExt cx="433132" cy="666337"/>
            </a:xfrm>
          </p:grpSpPr>
          <p:sp>
            <p:nvSpPr>
              <p:cNvPr id="31" name="右矢印 30"/>
              <p:cNvSpPr/>
              <p:nvPr/>
            </p:nvSpPr>
            <p:spPr>
              <a:xfrm rot="14108857">
                <a:off x="7629093" y="1770852"/>
                <a:ext cx="277423" cy="232638"/>
              </a:xfrm>
              <a:prstGeom prst="rightArrow">
                <a:avLst>
                  <a:gd name="adj1" fmla="val 3643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7505048" y="1359545"/>
                <a:ext cx="433132" cy="584775"/>
              </a:xfrm>
              <a:prstGeom prst="rect">
                <a:avLst/>
              </a:prstGeom>
            </p:spPr>
            <p:txBody>
              <a:bodyPr wrap="none">
                <a:spAutoFit/>
              </a:bodyPr>
              <a:lstStyle/>
              <a:p>
                <a:r>
                  <a:rPr lang="en-US" altLang="ja-JP" sz="3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a:t>
                </a:r>
                <a:endParaRPr lang="ja-JP" altLang="en-US" sz="32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mc:AlternateContent xmlns:mc="http://schemas.openxmlformats.org/markup-compatibility/2006" xmlns:a14="http://schemas.microsoft.com/office/drawing/2010/main">
        <mc:Choice Requires="a14">
          <p:sp>
            <p:nvSpPr>
              <p:cNvPr id="49" name="正方形/長方形 48"/>
              <p:cNvSpPr/>
              <p:nvPr/>
            </p:nvSpPr>
            <p:spPr>
              <a:xfrm>
                <a:off x="2696887" y="4829623"/>
                <a:ext cx="3393869" cy="1004057"/>
              </a:xfrm>
              <a:prstGeom prst="rect">
                <a:avLst/>
              </a:prstGeom>
            </p:spPr>
            <p:txBody>
              <a:bodyPr wrap="square">
                <a:spAutoFit/>
              </a:bodyPr>
              <a:lstStyle/>
              <a:p>
                <a14:m>
                  <m:oMath xmlns:m="http://schemas.openxmlformats.org/officeDocument/2006/math">
                    <m:sSub>
                      <m:sSubPr>
                        <m:ctrlPr>
                          <a:rPr lang="ja-JP" altLang="ja-JP" sz="1600" i="1">
                            <a:latin typeface="Cambria Math" panose="02040503050406030204" pitchFamily="18" charset="0"/>
                          </a:rPr>
                        </m:ctrlPr>
                      </m:sSubPr>
                      <m:e>
                        <m:r>
                          <a:rPr lang="en-US" altLang="ja-JP" sz="1600" i="1">
                            <a:latin typeface="Cambria Math"/>
                          </a:rPr>
                          <m:t>𝐸</m:t>
                        </m:r>
                      </m:e>
                      <m:sub>
                        <m:r>
                          <a:rPr lang="en-US" altLang="ja-JP" sz="1600" i="1">
                            <a:latin typeface="Cambria Math"/>
                          </a:rPr>
                          <m:t>1</m:t>
                        </m:r>
                      </m:sub>
                    </m:sSub>
                    <m:d>
                      <m:dPr>
                        <m:ctrlPr>
                          <a:rPr lang="ja-JP" altLang="ja-JP" sz="1600" i="1">
                            <a:latin typeface="Cambria Math" panose="02040503050406030204" pitchFamily="18" charset="0"/>
                          </a:rPr>
                        </m:ctrlPr>
                      </m:dPr>
                      <m:e>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𝑝</m:t>
                            </m:r>
                          </m:sub>
                        </m:sSub>
                        <m:r>
                          <a:rPr lang="en-US" altLang="ja-JP" sz="1600" i="1">
                            <a:latin typeface="Cambria Math"/>
                          </a:rPr>
                          <m:t>=</m:t>
                        </m:r>
                        <m:r>
                          <a:rPr lang="en-US" altLang="ja-JP" sz="1600" i="1">
                            <a:latin typeface="Cambria Math"/>
                          </a:rPr>
                          <m:t>𝑓𝑜𝑟𝑒</m:t>
                        </m:r>
                      </m:e>
                    </m:d>
                    <m:r>
                      <a:rPr lang="en-US" altLang="ja-JP" sz="1600" i="1">
                        <a:latin typeface="Cambria Math"/>
                      </a:rPr>
                      <m:t>=</m:t>
                    </m:r>
                    <m:d>
                      <m:dPr>
                        <m:begChr m:val="{"/>
                        <m:endChr m:val=""/>
                        <m:ctrlPr>
                          <a:rPr lang="ja-JP" altLang="ja-JP" sz="1600" i="1">
                            <a:latin typeface="Cambria Math" panose="02040503050406030204" pitchFamily="18" charset="0"/>
                          </a:rPr>
                        </m:ctrlPr>
                      </m:dPr>
                      <m:e>
                        <m:m>
                          <m:mPr>
                            <m:mcs>
                              <m:mc>
                                <m:mcPr>
                                  <m:count m:val="2"/>
                                  <m:mcJc m:val="center"/>
                                </m:mcPr>
                              </m:mc>
                            </m:mcs>
                            <m:ctrlPr>
                              <a:rPr lang="ja-JP" altLang="ja-JP" sz="1600" i="1">
                                <a:latin typeface="Cambria Math" panose="02040503050406030204" pitchFamily="18" charset="0"/>
                              </a:rPr>
                            </m:ctrlPr>
                          </m:mPr>
                          <m:mr>
                            <m:e>
                              <m:r>
                                <a:rPr lang="en-US" altLang="ja-JP" sz="1600" i="1">
                                  <a:latin typeface="Cambria Math"/>
                                </a:rPr>
                                <m:t>0</m:t>
                              </m:r>
                            </m:e>
                            <m:e>
                              <m:r>
                                <a:rPr lang="en-US" altLang="ja-JP" sz="1600" i="1">
                                  <a:latin typeface="Cambria Math"/>
                                </a:rPr>
                                <m:t>𝑝</m:t>
                              </m:r>
                              <m:r>
                                <a:rPr lang="en-US" altLang="ja-JP" sz="1600" i="1">
                                  <a:latin typeface="Cambria Math"/>
                                </a:rPr>
                                <m:t>∈</m:t>
                              </m:r>
                              <m:r>
                                <a:rPr lang="en-US" altLang="ja-JP" sz="1600" i="1">
                                  <a:latin typeface="Cambria Math"/>
                                </a:rPr>
                                <m:t>ℱ</m:t>
                              </m:r>
                            </m:e>
                          </m:mr>
                          <m:mr>
                            <m:e>
                              <m:r>
                                <a:rPr lang="en-US" altLang="ja-JP" sz="1600" i="1">
                                  <a:latin typeface="Cambria Math"/>
                                </a:rPr>
                                <m:t>∞</m:t>
                              </m:r>
                            </m:e>
                            <m:e>
                              <m:r>
                                <a:rPr lang="en-US" altLang="ja-JP" sz="1600" i="1">
                                  <a:latin typeface="Cambria Math"/>
                                </a:rPr>
                                <m:t>𝑝</m:t>
                              </m:r>
                              <m:r>
                                <a:rPr lang="en-US" altLang="ja-JP" sz="1600" i="1">
                                  <a:latin typeface="Cambria Math"/>
                                </a:rPr>
                                <m:t>∈</m:t>
                              </m:r>
                              <m:r>
                                <a:rPr lang="en-US" altLang="ja-JP" sz="1600" i="1">
                                  <a:latin typeface="Cambria Math"/>
                                </a:rPr>
                                <m:t>ℬ</m:t>
                              </m:r>
                            </m:e>
                          </m:mr>
                          <m:mr>
                            <m:e>
                              <m:sSubSup>
                                <m:sSubSupPr>
                                  <m:ctrlPr>
                                    <a:rPr lang="ja-JP" altLang="en-US" sz="1600" i="1">
                                      <a:latin typeface="Cambria Math" panose="02040503050406030204" pitchFamily="18" charset="0"/>
                                    </a:rPr>
                                  </m:ctrlPr>
                                </m:sSubSupPr>
                                <m:e>
                                  <m:r>
                                    <a:rPr lang="en-US" altLang="ja-JP" sz="1600" i="1">
                                      <a:latin typeface="Cambria Math"/>
                                    </a:rPr>
                                    <m:t>𝑡</m:t>
                                  </m:r>
                                </m:e>
                                <m:sub>
                                  <m:r>
                                    <a:rPr lang="en-US" altLang="ja-JP" sz="1600" i="1">
                                      <a:latin typeface="Cambria Math"/>
                                    </a:rPr>
                                    <m:t>𝑝</m:t>
                                  </m:r>
                                </m:sub>
                                <m:sup>
                                  <m:r>
                                    <a:rPr lang="en-US" altLang="ja-JP" sz="1600" i="1">
                                      <a:latin typeface="Cambria Math"/>
                                    </a:rPr>
                                    <m:t>𝑓𝑜𝑟𝑒</m:t>
                                  </m:r>
                                </m:sup>
                              </m:sSubSup>
                            </m:e>
                            <m:e>
                              <m:r>
                                <a:rPr lang="en-US" altLang="ja-JP" sz="1600" i="1">
                                  <a:latin typeface="Cambria Math"/>
                                </a:rPr>
                                <m:t>𝑜𝑡h𝑒𝑟</m:t>
                              </m:r>
                            </m:e>
                          </m:mr>
                        </m:m>
                      </m:e>
                    </m:d>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49" name="正方形/長方形 48"/>
              <p:cNvSpPr>
                <a:spLocks noRot="1" noChangeAspect="1" noMove="1" noResize="1" noEditPoints="1" noAdjustHandles="1" noChangeArrowheads="1" noChangeShapeType="1" noTextEdit="1"/>
              </p:cNvSpPr>
              <p:nvPr/>
            </p:nvSpPr>
            <p:spPr>
              <a:xfrm>
                <a:off x="2696887" y="4829623"/>
                <a:ext cx="3393869" cy="1004057"/>
              </a:xfrm>
              <a:prstGeom prst="rect">
                <a:avLst/>
              </a:prstGeom>
              <a:blipFill rotWithShape="0">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正方形/長方形 49"/>
              <p:cNvSpPr/>
              <p:nvPr/>
            </p:nvSpPr>
            <p:spPr>
              <a:xfrm>
                <a:off x="2679953" y="5853943"/>
                <a:ext cx="3462615" cy="1004057"/>
              </a:xfrm>
              <a:prstGeom prst="rect">
                <a:avLst/>
              </a:prstGeom>
            </p:spPr>
            <p:txBody>
              <a:bodyPr wrap="square">
                <a:spAutoFit/>
              </a:bodyPr>
              <a:lstStyle/>
              <a:p>
                <a14:m>
                  <m:oMath xmlns:m="http://schemas.openxmlformats.org/officeDocument/2006/math">
                    <m:sSub>
                      <m:sSubPr>
                        <m:ctrlPr>
                          <a:rPr lang="ja-JP" altLang="ja-JP" sz="1600" i="1">
                            <a:latin typeface="Cambria Math" panose="02040503050406030204" pitchFamily="18" charset="0"/>
                          </a:rPr>
                        </m:ctrlPr>
                      </m:sSubPr>
                      <m:e>
                        <m:r>
                          <a:rPr lang="en-US" altLang="ja-JP" sz="1600" i="1">
                            <a:latin typeface="Cambria Math"/>
                          </a:rPr>
                          <m:t>𝐸</m:t>
                        </m:r>
                      </m:e>
                      <m:sub>
                        <m:r>
                          <a:rPr lang="en-US" altLang="ja-JP" sz="1600" i="1">
                            <a:latin typeface="Cambria Math"/>
                          </a:rPr>
                          <m:t>1</m:t>
                        </m:r>
                      </m:sub>
                    </m:sSub>
                    <m:d>
                      <m:dPr>
                        <m:ctrlPr>
                          <a:rPr lang="ja-JP" altLang="ja-JP" sz="1600" i="1">
                            <a:latin typeface="Cambria Math" panose="02040503050406030204" pitchFamily="18" charset="0"/>
                          </a:rPr>
                        </m:ctrlPr>
                      </m:dPr>
                      <m:e>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𝑝</m:t>
                            </m:r>
                          </m:sub>
                        </m:sSub>
                        <m:r>
                          <a:rPr lang="en-US" altLang="ja-JP" sz="1600" i="1">
                            <a:latin typeface="Cambria Math"/>
                          </a:rPr>
                          <m:t>=</m:t>
                        </m:r>
                        <m:r>
                          <a:rPr lang="en-US" altLang="ja-JP" sz="1600" i="1">
                            <a:latin typeface="Cambria Math"/>
                          </a:rPr>
                          <m:t>𝑏𝑎𝑐𝑘</m:t>
                        </m:r>
                      </m:e>
                    </m:d>
                    <m:r>
                      <a:rPr lang="en-US" altLang="ja-JP" sz="1600" i="1">
                        <a:latin typeface="Cambria Math"/>
                      </a:rPr>
                      <m:t>=</m:t>
                    </m:r>
                    <m:d>
                      <m:dPr>
                        <m:begChr m:val="{"/>
                        <m:endChr m:val=""/>
                        <m:ctrlPr>
                          <a:rPr lang="ja-JP" altLang="ja-JP" sz="1600" i="1">
                            <a:latin typeface="Cambria Math" panose="02040503050406030204" pitchFamily="18" charset="0"/>
                          </a:rPr>
                        </m:ctrlPr>
                      </m:dPr>
                      <m:e>
                        <m:m>
                          <m:mPr>
                            <m:mcs>
                              <m:mc>
                                <m:mcPr>
                                  <m:count m:val="2"/>
                                  <m:mcJc m:val="center"/>
                                </m:mcPr>
                              </m:mc>
                            </m:mcs>
                            <m:ctrlPr>
                              <a:rPr lang="ja-JP" altLang="ja-JP" sz="1600" i="1">
                                <a:latin typeface="Cambria Math" panose="02040503050406030204" pitchFamily="18" charset="0"/>
                              </a:rPr>
                            </m:ctrlPr>
                          </m:mPr>
                          <m:mr>
                            <m:e>
                              <m:r>
                                <a:rPr lang="en-US" altLang="ja-JP" sz="1600" i="1">
                                  <a:latin typeface="Cambria Math"/>
                                </a:rPr>
                                <m:t>∞</m:t>
                              </m:r>
                            </m:e>
                            <m:e>
                              <m:r>
                                <a:rPr lang="en-US" altLang="ja-JP" sz="1600" i="1">
                                  <a:latin typeface="Cambria Math"/>
                                </a:rPr>
                                <m:t>𝑝</m:t>
                              </m:r>
                              <m:r>
                                <a:rPr lang="en-US" altLang="ja-JP" sz="1600" i="1">
                                  <a:latin typeface="Cambria Math"/>
                                </a:rPr>
                                <m:t>∈</m:t>
                              </m:r>
                              <m:r>
                                <a:rPr lang="en-US" altLang="ja-JP" sz="1600" i="1">
                                  <a:latin typeface="Cambria Math"/>
                                </a:rPr>
                                <m:t>ℱ</m:t>
                              </m:r>
                            </m:e>
                          </m:mr>
                          <m:mr>
                            <m:e>
                              <m:r>
                                <a:rPr lang="en-US" altLang="ja-JP" sz="1600" i="1">
                                  <a:latin typeface="Cambria Math"/>
                                </a:rPr>
                                <m:t>0</m:t>
                              </m:r>
                            </m:e>
                            <m:e>
                              <m:r>
                                <a:rPr lang="en-US" altLang="ja-JP" sz="1600" i="1">
                                  <a:latin typeface="Cambria Math"/>
                                </a:rPr>
                                <m:t>𝑝</m:t>
                              </m:r>
                              <m:r>
                                <a:rPr lang="en-US" altLang="ja-JP" sz="1600" i="1">
                                  <a:latin typeface="Cambria Math"/>
                                </a:rPr>
                                <m:t>∈</m:t>
                              </m:r>
                              <m:r>
                                <a:rPr lang="en-US" altLang="ja-JP" sz="1600" i="1">
                                  <a:latin typeface="Cambria Math"/>
                                </a:rPr>
                                <m:t>ℬ</m:t>
                              </m:r>
                            </m:e>
                          </m:mr>
                          <m:mr>
                            <m:e>
                              <m:sSubSup>
                                <m:sSubSupPr>
                                  <m:ctrlPr>
                                    <a:rPr lang="ja-JP" altLang="en-US" sz="1600" i="1">
                                      <a:latin typeface="Cambria Math" panose="02040503050406030204" pitchFamily="18" charset="0"/>
                                    </a:rPr>
                                  </m:ctrlPr>
                                </m:sSubSupPr>
                                <m:e>
                                  <m:r>
                                    <a:rPr lang="en-US" altLang="ja-JP" sz="1600" i="1">
                                      <a:latin typeface="Cambria Math"/>
                                    </a:rPr>
                                    <m:t>𝑡</m:t>
                                  </m:r>
                                </m:e>
                                <m:sub>
                                  <m:r>
                                    <a:rPr lang="en-US" altLang="ja-JP" sz="1600" i="1">
                                      <a:latin typeface="Cambria Math"/>
                                    </a:rPr>
                                    <m:t>𝑝</m:t>
                                  </m:r>
                                </m:sub>
                                <m:sup>
                                  <m:r>
                                    <a:rPr lang="en-US" altLang="ja-JP" sz="1600" i="1">
                                      <a:latin typeface="Cambria Math"/>
                                    </a:rPr>
                                    <m:t>𝑏𝑎𝑐𝑘</m:t>
                                  </m:r>
                                </m:sup>
                              </m:sSubSup>
                            </m:e>
                            <m:e>
                              <m:r>
                                <a:rPr lang="en-US" altLang="ja-JP" sz="1600" i="1">
                                  <a:latin typeface="Cambria Math"/>
                                </a:rPr>
                                <m:t>𝑜𝑡h𝑒𝑟</m:t>
                              </m:r>
                            </m:e>
                          </m:mr>
                        </m:m>
                      </m:e>
                    </m:d>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50" name="正方形/長方形 49"/>
              <p:cNvSpPr>
                <a:spLocks noRot="1" noChangeAspect="1" noMove="1" noResize="1" noEditPoints="1" noAdjustHandles="1" noChangeArrowheads="1" noChangeShapeType="1" noTextEdit="1"/>
              </p:cNvSpPr>
              <p:nvPr/>
            </p:nvSpPr>
            <p:spPr>
              <a:xfrm>
                <a:off x="2679953" y="5853943"/>
                <a:ext cx="3462615" cy="1004057"/>
              </a:xfrm>
              <a:prstGeom prst="rect">
                <a:avLst/>
              </a:prstGeom>
              <a:blipFill rotWithShape="0">
                <a:blip r:embed="rId13"/>
                <a:stretch>
                  <a:fillRect/>
                </a:stretch>
              </a:blipFill>
            </p:spPr>
            <p:txBody>
              <a:bodyPr/>
              <a:lstStyle/>
              <a:p>
                <a:r>
                  <a:rPr lang="ja-JP" altLang="en-US">
                    <a:noFill/>
                  </a:rPr>
                  <a:t> </a:t>
                </a:r>
              </a:p>
            </p:txBody>
          </p:sp>
        </mc:Fallback>
      </mc:AlternateContent>
      <p:grpSp>
        <p:nvGrpSpPr>
          <p:cNvPr id="51" name="グループ化 50"/>
          <p:cNvGrpSpPr/>
          <p:nvPr/>
        </p:nvGrpSpPr>
        <p:grpSpPr>
          <a:xfrm>
            <a:off x="6238712" y="5741984"/>
            <a:ext cx="4238788" cy="1116016"/>
            <a:chOff x="4170540" y="5875193"/>
            <a:chExt cx="4238788" cy="1116016"/>
          </a:xfrm>
        </p:grpSpPr>
        <mc:AlternateContent xmlns:mc="http://schemas.openxmlformats.org/markup-compatibility/2006" xmlns:a14="http://schemas.microsoft.com/office/drawing/2010/main">
          <mc:Choice Requires="a14">
            <p:sp>
              <p:nvSpPr>
                <p:cNvPr id="52" name="正方形/長方形 51"/>
                <p:cNvSpPr/>
                <p:nvPr/>
              </p:nvSpPr>
              <p:spPr>
                <a:xfrm>
                  <a:off x="4170540" y="6402798"/>
                  <a:ext cx="2044128" cy="381964"/>
                </a:xfrm>
                <a:prstGeom prst="rect">
                  <a:avLst/>
                </a:prstGeom>
              </p:spPr>
              <p:txBody>
                <a:bodyPr wrap="square">
                  <a:spAutoFit/>
                </a:bodyPr>
                <a:lstStyle/>
                <a:p>
                  <a14:m>
                    <m:oMath xmlns:m="http://schemas.openxmlformats.org/officeDocument/2006/math">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ℬ</m:t>
                          </m:r>
                        </m:sup>
                      </m:sSubSup>
                      <m:r>
                        <a:rPr lang="en-US" altLang="ja-JP" sz="1400" i="1">
                          <a:latin typeface="Cambria Math"/>
                        </a:rPr>
                        <m:t>=</m:t>
                      </m:r>
                      <m:func>
                        <m:funcPr>
                          <m:ctrlPr>
                            <a:rPr lang="ja-JP" altLang="ja-JP" sz="1400" i="1">
                              <a:latin typeface="Cambria Math" panose="02040503050406030204" pitchFamily="18" charset="0"/>
                            </a:rPr>
                          </m:ctrlPr>
                        </m:funcPr>
                        <m:fName>
                          <m:limLow>
                            <m:limLowPr>
                              <m:ctrlPr>
                                <a:rPr lang="ja-JP" altLang="ja-JP" sz="1400" i="1">
                                  <a:latin typeface="Cambria Math" panose="02040503050406030204" pitchFamily="18" charset="0"/>
                                </a:rPr>
                              </m:ctrlPr>
                            </m:limLowPr>
                            <m:e>
                              <m:r>
                                <m:rPr>
                                  <m:sty m:val="p"/>
                                </m:rPr>
                                <a:rPr lang="en-US" altLang="ja-JP" sz="1400">
                                  <a:latin typeface="Cambria Math"/>
                                </a:rPr>
                                <m:t>min</m:t>
                              </m:r>
                            </m:e>
                            <m:lim>
                              <m:r>
                                <a:rPr lang="en-US" altLang="ja-JP" sz="1400" i="1">
                                  <a:latin typeface="Cambria Math"/>
                                </a:rPr>
                                <m:t>𝑘</m:t>
                              </m:r>
                              <m:r>
                                <a:rPr lang="en-US" altLang="ja-JP" sz="1400" i="1">
                                  <a:latin typeface="Cambria Math"/>
                                </a:rPr>
                                <m:t>∈</m:t>
                              </m:r>
                              <m:r>
                                <a:rPr lang="en-US" altLang="ja-JP" sz="1400" i="1">
                                  <a:latin typeface="Cambria Math"/>
                                </a:rPr>
                                <m:t>ℬ</m:t>
                              </m:r>
                            </m:lim>
                          </m:limLow>
                        </m:fName>
                        <m:e>
                          <m:r>
                            <a:rPr lang="en-US" altLang="ja-JP" sz="1400" i="1">
                              <a:latin typeface="Cambria Math"/>
                            </a:rPr>
                            <m:t>||</m:t>
                          </m:r>
                          <m:sSub>
                            <m:sSubPr>
                              <m:ctrlPr>
                                <a:rPr lang="ja-JP" altLang="ja-JP" sz="1400" b="1" i="1">
                                  <a:latin typeface="Cambria Math" panose="02040503050406030204" pitchFamily="18" charset="0"/>
                                </a:rPr>
                              </m:ctrlPr>
                            </m:sSubPr>
                            <m:e>
                              <m:r>
                                <a:rPr lang="en-US" altLang="ja-JP" sz="1400" b="1" i="1">
                                  <a:latin typeface="Cambria Math"/>
                                </a:rPr>
                                <m:t>𝐜</m:t>
                              </m:r>
                            </m:e>
                            <m:sub>
                              <m:r>
                                <a:rPr lang="en-US" altLang="ja-JP" sz="1400" i="1">
                                  <a:latin typeface="Cambria Math"/>
                                </a:rPr>
                                <m:t>𝑝</m:t>
                              </m:r>
                            </m:sub>
                          </m:sSub>
                          <m:r>
                            <a:rPr lang="en-US" altLang="ja-JP" sz="1400" i="1">
                              <a:latin typeface="Cambria Math"/>
                            </a:rPr>
                            <m:t>−</m:t>
                          </m:r>
                          <m:sSub>
                            <m:sSubPr>
                              <m:ctrlPr>
                                <a:rPr lang="ja-JP" altLang="ja-JP" sz="1400" b="1" i="1">
                                  <a:latin typeface="Cambria Math" panose="02040503050406030204" pitchFamily="18" charset="0"/>
                                </a:rPr>
                              </m:ctrlPr>
                            </m:sSubPr>
                            <m:e>
                              <m:r>
                                <a:rPr lang="en-US" altLang="ja-JP" sz="1400" b="1" i="1">
                                  <a:latin typeface="Cambria Math"/>
                                </a:rPr>
                                <m:t>𝐜</m:t>
                              </m:r>
                            </m:e>
                            <m:sub>
                              <m:r>
                                <a:rPr lang="en-US" altLang="ja-JP" sz="1400" i="1">
                                  <a:latin typeface="Cambria Math"/>
                                </a:rPr>
                                <m:t>𝑘</m:t>
                              </m:r>
                            </m:sub>
                          </m:sSub>
                          <m:r>
                            <a:rPr lang="en-US" altLang="ja-JP" sz="1400" i="1">
                              <a:latin typeface="Cambria Math"/>
                            </a:rPr>
                            <m:t>||</m:t>
                          </m:r>
                        </m:e>
                      </m:func>
                    </m:oMath>
                  </a14:m>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4170540" y="6402798"/>
                  <a:ext cx="2044128" cy="423449"/>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正方形/長方形 52"/>
                <p:cNvSpPr/>
                <p:nvPr/>
              </p:nvSpPr>
              <p:spPr>
                <a:xfrm>
                  <a:off x="6129277" y="6190925"/>
                  <a:ext cx="2280051" cy="800284"/>
                </a:xfrm>
                <a:prstGeom prst="rect">
                  <a:avLst/>
                </a:prstGeom>
              </p:spPr>
              <p:txBody>
                <a:bodyPr wrap="square">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sSubSup>
                        <m:sSubSupPr>
                          <m:ctrlPr>
                            <a:rPr lang="ja-JP" altLang="en-US" sz="1400" i="1">
                              <a:latin typeface="Cambria Math" panose="02040503050406030204" pitchFamily="18" charset="0"/>
                            </a:rPr>
                          </m:ctrlPr>
                        </m:sSubSupPr>
                        <m:e>
                          <m:r>
                            <a:rPr lang="en-US" altLang="ja-JP" sz="1400" i="1">
                              <a:latin typeface="Cambria Math"/>
                            </a:rPr>
                            <m:t>𝑡</m:t>
                          </m:r>
                        </m:e>
                        <m:sub>
                          <m:r>
                            <a:rPr lang="en-US" altLang="ja-JP" sz="1400" i="1">
                              <a:latin typeface="Cambria Math"/>
                            </a:rPr>
                            <m:t>𝑝</m:t>
                          </m:r>
                        </m:sub>
                        <m:sup>
                          <m:r>
                            <a:rPr lang="en-US" altLang="ja-JP" sz="1400" i="1">
                              <a:latin typeface="Cambria Math"/>
                            </a:rPr>
                            <m:t>𝑓𝑜𝑟𝑒</m:t>
                          </m:r>
                        </m:sup>
                      </m:sSubSup>
                    </m:oMath>
                  </a14:m>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は画素</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p</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の色が前景画素に似るほど小さくなるよう指定する</a:t>
                  </a:r>
                </a:p>
              </p:txBody>
            </p:sp>
          </mc:Choice>
          <mc:Fallback xmlns="">
            <p:sp>
              <p:nvSpPr>
                <p:cNvPr id="53" name="正方形/長方形 52"/>
                <p:cNvSpPr>
                  <a:spLocks noRot="1" noChangeAspect="1" noMove="1" noResize="1" noEditPoints="1" noAdjustHandles="1" noChangeArrowheads="1" noChangeShapeType="1" noTextEdit="1"/>
                </p:cNvSpPr>
                <p:nvPr/>
              </p:nvSpPr>
              <p:spPr>
                <a:xfrm>
                  <a:off x="6129277" y="6190925"/>
                  <a:ext cx="2280051" cy="800284"/>
                </a:xfrm>
                <a:prstGeom prst="rect">
                  <a:avLst/>
                </a:prstGeom>
                <a:blipFill rotWithShape="0">
                  <a:blip r:embed="rId14"/>
                  <a:stretch>
                    <a:fillRect l="-802" b="-68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正方形/長方形 53"/>
                <p:cNvSpPr/>
                <p:nvPr/>
              </p:nvSpPr>
              <p:spPr>
                <a:xfrm>
                  <a:off x="4170541" y="5920129"/>
                  <a:ext cx="2044128" cy="381515"/>
                </a:xfrm>
                <a:prstGeom prst="rect">
                  <a:avLst/>
                </a:prstGeom>
              </p:spPr>
              <p:txBody>
                <a:bodyPr wrap="square">
                  <a:spAutoFit/>
                </a:bodyPr>
                <a:lstStyle/>
                <a:p>
                  <a14:m>
                    <m:oMath xmlns:m="http://schemas.openxmlformats.org/officeDocument/2006/math">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ℱ</m:t>
                          </m:r>
                        </m:sup>
                      </m:sSubSup>
                      <m:r>
                        <a:rPr lang="en-US" altLang="ja-JP" sz="1400" i="1">
                          <a:latin typeface="Cambria Math"/>
                        </a:rPr>
                        <m:t>=</m:t>
                      </m:r>
                      <m:func>
                        <m:funcPr>
                          <m:ctrlPr>
                            <a:rPr lang="ja-JP" altLang="ja-JP" sz="1400" i="1">
                              <a:latin typeface="Cambria Math" panose="02040503050406030204" pitchFamily="18" charset="0"/>
                            </a:rPr>
                          </m:ctrlPr>
                        </m:funcPr>
                        <m:fName>
                          <m:limLow>
                            <m:limLowPr>
                              <m:ctrlPr>
                                <a:rPr lang="ja-JP" altLang="ja-JP" sz="1400" i="1">
                                  <a:latin typeface="Cambria Math" panose="02040503050406030204" pitchFamily="18" charset="0"/>
                                </a:rPr>
                              </m:ctrlPr>
                            </m:limLowPr>
                            <m:e>
                              <m:r>
                                <m:rPr>
                                  <m:sty m:val="p"/>
                                </m:rPr>
                                <a:rPr lang="en-US" altLang="ja-JP" sz="1400">
                                  <a:latin typeface="Cambria Math"/>
                                </a:rPr>
                                <m:t>min</m:t>
                              </m:r>
                            </m:e>
                            <m:lim>
                              <m:r>
                                <a:rPr lang="en-US" altLang="ja-JP" sz="1400" i="1">
                                  <a:latin typeface="Cambria Math"/>
                                </a:rPr>
                                <m:t>𝑘</m:t>
                              </m:r>
                              <m:r>
                                <a:rPr lang="en-US" altLang="ja-JP" sz="1400" i="1">
                                  <a:latin typeface="Cambria Math"/>
                                </a:rPr>
                                <m:t>∈</m:t>
                              </m:r>
                              <m:r>
                                <a:rPr lang="en-US" altLang="ja-JP" sz="1400" i="1">
                                  <a:latin typeface="Cambria Math"/>
                                </a:rPr>
                                <m:t>ℱ</m:t>
                              </m:r>
                            </m:lim>
                          </m:limLow>
                        </m:fName>
                        <m:e>
                          <m:r>
                            <a:rPr lang="en-US" altLang="ja-JP" sz="1400" i="1">
                              <a:latin typeface="Cambria Math"/>
                            </a:rPr>
                            <m:t>||</m:t>
                          </m:r>
                          <m:sSub>
                            <m:sSubPr>
                              <m:ctrlPr>
                                <a:rPr lang="ja-JP" altLang="ja-JP" sz="1400" b="1" i="1">
                                  <a:latin typeface="Cambria Math" panose="02040503050406030204" pitchFamily="18" charset="0"/>
                                </a:rPr>
                              </m:ctrlPr>
                            </m:sSubPr>
                            <m:e>
                              <m:r>
                                <a:rPr lang="en-US" altLang="ja-JP" sz="1400" b="1" i="1">
                                  <a:latin typeface="Cambria Math"/>
                                </a:rPr>
                                <m:t>𝐜</m:t>
                              </m:r>
                            </m:e>
                            <m:sub>
                              <m:r>
                                <a:rPr lang="en-US" altLang="ja-JP" sz="1400" i="1">
                                  <a:latin typeface="Cambria Math"/>
                                </a:rPr>
                                <m:t>𝑝</m:t>
                              </m:r>
                            </m:sub>
                          </m:sSub>
                          <m:r>
                            <a:rPr lang="en-US" altLang="ja-JP" sz="1400" i="1">
                              <a:latin typeface="Cambria Math"/>
                            </a:rPr>
                            <m:t>−</m:t>
                          </m:r>
                          <m:sSub>
                            <m:sSubPr>
                              <m:ctrlPr>
                                <a:rPr lang="ja-JP" altLang="ja-JP" sz="1400" b="1" i="1">
                                  <a:latin typeface="Cambria Math" panose="02040503050406030204" pitchFamily="18" charset="0"/>
                                </a:rPr>
                              </m:ctrlPr>
                            </m:sSubPr>
                            <m:e>
                              <m:r>
                                <a:rPr lang="en-US" altLang="ja-JP" sz="1400" b="1" i="1">
                                  <a:latin typeface="Cambria Math"/>
                                </a:rPr>
                                <m:t>𝐜</m:t>
                              </m:r>
                            </m:e>
                            <m:sub>
                              <m:r>
                                <a:rPr lang="en-US" altLang="ja-JP" sz="1400" i="1">
                                  <a:latin typeface="Cambria Math"/>
                                </a:rPr>
                                <m:t>𝑘</m:t>
                              </m:r>
                            </m:sub>
                          </m:sSub>
                          <m:r>
                            <a:rPr lang="en-US" altLang="ja-JP" sz="1400" i="1">
                              <a:latin typeface="Cambria Math"/>
                            </a:rPr>
                            <m:t>||</m:t>
                          </m:r>
                        </m:e>
                      </m:func>
                      <m:r>
                        <a:rPr lang="en-US" altLang="ja-JP" sz="1400" i="1">
                          <a:latin typeface="Cambria Math"/>
                        </a:rPr>
                        <m:t> </m:t>
                      </m:r>
                    </m:oMath>
                  </a14:m>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16" name="正方形/長方形 15"/>
                <p:cNvSpPr>
                  <a:spLocks noRot="1" noChangeAspect="1" noMove="1" noResize="1" noEditPoints="1" noAdjustHandles="1" noChangeArrowheads="1" noChangeShapeType="1" noTextEdit="1"/>
                </p:cNvSpPr>
                <p:nvPr/>
              </p:nvSpPr>
              <p:spPr>
                <a:xfrm>
                  <a:off x="4170541" y="5920129"/>
                  <a:ext cx="2044128" cy="422936"/>
                </a:xfrm>
                <a:prstGeom prst="rect">
                  <a:avLst/>
                </a:prstGeom>
                <a:blipFill rotWithShape="0">
                  <a:blip r:embed="rId15"/>
                  <a:stretch>
                    <a:fillRect b="-14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正方形/長方形 54"/>
                <p:cNvSpPr/>
                <p:nvPr/>
              </p:nvSpPr>
              <p:spPr>
                <a:xfrm>
                  <a:off x="6139400" y="5875193"/>
                  <a:ext cx="1907317" cy="324384"/>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sSub>
                        <m:sSubPr>
                          <m:ctrlPr>
                            <a:rPr lang="ja-JP" altLang="ja-JP" sz="1400" b="1" i="1">
                              <a:latin typeface="Cambria Math" panose="02040503050406030204" pitchFamily="18" charset="0"/>
                            </a:rPr>
                          </m:ctrlPr>
                        </m:sSubPr>
                        <m:e>
                          <m:r>
                            <a:rPr lang="en-US" altLang="ja-JP" sz="1400" b="1" i="1">
                              <a:latin typeface="Cambria Math"/>
                            </a:rPr>
                            <m:t>𝐜</m:t>
                          </m:r>
                        </m:e>
                        <m:sub>
                          <m:r>
                            <a:rPr lang="en-US" altLang="ja-JP" sz="1400" i="1">
                              <a:latin typeface="Cambria Math"/>
                            </a:rPr>
                            <m:t>𝑝</m:t>
                          </m:r>
                        </m:sub>
                      </m:sSub>
                    </m:oMath>
                  </a14:m>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は画素</a:t>
                  </a:r>
                  <a:r>
                    <a:rPr lang="en-US" altLang="ja-JP" sz="1400" i="1" dirty="0">
                      <a:latin typeface="メイリオ" panose="020B0604030504040204" pitchFamily="50" charset="-128"/>
                      <a:ea typeface="メイリオ" panose="020B0604030504040204" pitchFamily="50" charset="-128"/>
                      <a:cs typeface="メイリオ" panose="020B0604030504040204" pitchFamily="50" charset="-128"/>
                    </a:rPr>
                    <a:t>p</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の画素値</a:t>
                  </a:r>
                </a:p>
              </p:txBody>
            </p:sp>
          </mc:Choice>
          <mc:Fallback xmlns="">
            <p:sp>
              <p:nvSpPr>
                <p:cNvPr id="17" name="正方形/長方形 16"/>
                <p:cNvSpPr>
                  <a:spLocks noRot="1" noChangeAspect="1" noMove="1" noResize="1" noEditPoints="1" noAdjustHandles="1" noChangeArrowheads="1" noChangeShapeType="1" noTextEdit="1"/>
                </p:cNvSpPr>
                <p:nvPr/>
              </p:nvSpPr>
              <p:spPr>
                <a:xfrm>
                  <a:off x="6139400" y="5875193"/>
                  <a:ext cx="2136226" cy="357534"/>
                </a:xfrm>
                <a:prstGeom prst="rect">
                  <a:avLst/>
                </a:prstGeom>
                <a:blipFill rotWithShape="0">
                  <a:blip r:embed="rId16"/>
                  <a:stretch>
                    <a:fillRect l="-1425" t="-8621" b="-18966"/>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6" name="正方形/長方形 55"/>
              <p:cNvSpPr/>
              <p:nvPr/>
            </p:nvSpPr>
            <p:spPr>
              <a:xfrm>
                <a:off x="6194981" y="4991737"/>
                <a:ext cx="2958439" cy="6091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ja-JP" altLang="ja-JP" sz="1400" i="1">
                              <a:latin typeface="Cambria Math" panose="02040503050406030204" pitchFamily="18" charset="0"/>
                            </a:rPr>
                          </m:ctrlPr>
                        </m:sSubSupPr>
                        <m:e>
                          <m:r>
                            <a:rPr lang="en-US" altLang="ja-JP" sz="1400" i="1">
                              <a:latin typeface="Cambria Math"/>
                            </a:rPr>
                            <m:t>𝑡</m:t>
                          </m:r>
                        </m:e>
                        <m:sub>
                          <m:r>
                            <a:rPr lang="en-US" altLang="ja-JP" sz="1400" i="1">
                              <a:latin typeface="Cambria Math"/>
                            </a:rPr>
                            <m:t>𝑝</m:t>
                          </m:r>
                        </m:sub>
                        <m:sup>
                          <m:r>
                            <a:rPr lang="en-US" altLang="ja-JP" sz="1400" i="1">
                              <a:latin typeface="Cambria Math"/>
                            </a:rPr>
                            <m:t>𝑓𝑜𝑟𝑒</m:t>
                          </m:r>
                        </m:sup>
                      </m:sSubSup>
                      <m:r>
                        <a:rPr lang="en-US" altLang="ja-JP" sz="1400">
                          <a:latin typeface="Cambria Math"/>
                        </a:rPr>
                        <m:t>= </m:t>
                      </m:r>
                      <m:f>
                        <m:fPr>
                          <m:ctrlPr>
                            <a:rPr lang="ja-JP" altLang="ja-JP" sz="1400" i="1">
                              <a:latin typeface="Cambria Math" panose="02040503050406030204" pitchFamily="18" charset="0"/>
                            </a:rPr>
                          </m:ctrlPr>
                        </m:fPr>
                        <m:num>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ℱ</m:t>
                              </m:r>
                            </m:sup>
                          </m:sSubSup>
                        </m:num>
                        <m:den>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ℱ</m:t>
                              </m:r>
                            </m:sup>
                          </m:sSubSup>
                          <m:r>
                            <a:rPr lang="en-US" altLang="ja-JP" sz="1400" i="1">
                              <a:latin typeface="Cambria Math"/>
                            </a:rPr>
                            <m:t>+</m:t>
                          </m:r>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ℬ</m:t>
                              </m:r>
                            </m:sup>
                          </m:sSubSup>
                        </m:den>
                      </m:f>
                      <m:r>
                        <a:rPr lang="en-US" altLang="ja-JP" sz="1400" i="1">
                          <a:latin typeface="Cambria Math"/>
                        </a:rPr>
                        <m:t>, </m:t>
                      </m:r>
                      <m:sSubSup>
                        <m:sSubSupPr>
                          <m:ctrlPr>
                            <a:rPr lang="ja-JP" altLang="ja-JP" sz="1400" i="1">
                              <a:latin typeface="Cambria Math" panose="02040503050406030204" pitchFamily="18" charset="0"/>
                            </a:rPr>
                          </m:ctrlPr>
                        </m:sSubSupPr>
                        <m:e>
                          <m:r>
                            <a:rPr lang="en-US" altLang="ja-JP" sz="1400" i="1">
                              <a:latin typeface="Cambria Math"/>
                            </a:rPr>
                            <m:t>𝑡</m:t>
                          </m:r>
                        </m:e>
                        <m:sub>
                          <m:r>
                            <a:rPr lang="en-US" altLang="ja-JP" sz="1400" i="1">
                              <a:latin typeface="Cambria Math"/>
                            </a:rPr>
                            <m:t>𝑝</m:t>
                          </m:r>
                        </m:sub>
                        <m:sup>
                          <m:r>
                            <a:rPr lang="en-US" altLang="ja-JP" sz="1400" i="1">
                              <a:latin typeface="Cambria Math"/>
                            </a:rPr>
                            <m:t>𝑏𝑎𝑐𝑘</m:t>
                          </m:r>
                        </m:sup>
                      </m:sSubSup>
                      <m:r>
                        <a:rPr lang="en-US" altLang="ja-JP" sz="1400">
                          <a:latin typeface="Cambria Math"/>
                        </a:rPr>
                        <m:t>= </m:t>
                      </m:r>
                      <m:f>
                        <m:fPr>
                          <m:ctrlPr>
                            <a:rPr lang="ja-JP" altLang="ja-JP" sz="1400" i="1">
                              <a:latin typeface="Cambria Math" panose="02040503050406030204" pitchFamily="18" charset="0"/>
                            </a:rPr>
                          </m:ctrlPr>
                        </m:fPr>
                        <m:num>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ℬ</m:t>
                              </m:r>
                            </m:sup>
                          </m:sSubSup>
                        </m:num>
                        <m:den>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ℱ</m:t>
                              </m:r>
                            </m:sup>
                          </m:sSubSup>
                          <m:r>
                            <a:rPr lang="en-US" altLang="ja-JP" sz="1400" i="1">
                              <a:latin typeface="Cambria Math"/>
                            </a:rPr>
                            <m:t>+</m:t>
                          </m:r>
                          <m:sSubSup>
                            <m:sSubSupPr>
                              <m:ctrlPr>
                                <a:rPr lang="ja-JP" altLang="ja-JP" sz="1400" i="1">
                                  <a:latin typeface="Cambria Math" panose="02040503050406030204" pitchFamily="18" charset="0"/>
                                </a:rPr>
                              </m:ctrlPr>
                            </m:sSubSupPr>
                            <m:e>
                              <m:r>
                                <a:rPr lang="en-US" altLang="ja-JP" sz="1400" i="1">
                                  <a:latin typeface="Cambria Math"/>
                                </a:rPr>
                                <m:t>𝑑</m:t>
                              </m:r>
                            </m:e>
                            <m:sub>
                              <m:r>
                                <a:rPr lang="en-US" altLang="ja-JP" sz="1400" i="1">
                                  <a:latin typeface="Cambria Math"/>
                                </a:rPr>
                                <m:t>𝑝</m:t>
                              </m:r>
                            </m:sub>
                            <m:sup>
                              <m:r>
                                <a:rPr lang="en-US" altLang="ja-JP" sz="1400" i="1">
                                  <a:latin typeface="Cambria Math"/>
                                </a:rPr>
                                <m:t>ℬ</m:t>
                              </m:r>
                            </m:sup>
                          </m:sSubSup>
                        </m:den>
                      </m:f>
                    </m:oMath>
                  </m:oMathPara>
                </a14:m>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6" name="正方形/長方形 55"/>
              <p:cNvSpPr>
                <a:spLocks noRot="1" noChangeAspect="1" noMove="1" noResize="1" noEditPoints="1" noAdjustHandles="1" noChangeArrowheads="1" noChangeShapeType="1" noTextEdit="1"/>
              </p:cNvSpPr>
              <p:nvPr/>
            </p:nvSpPr>
            <p:spPr>
              <a:xfrm>
                <a:off x="6194981" y="4991737"/>
                <a:ext cx="2958439" cy="609141"/>
              </a:xfrm>
              <a:prstGeom prst="rect">
                <a:avLst/>
              </a:prstGeom>
              <a:blipFill rotWithShape="0">
                <a:blip r:embed="rId17"/>
                <a:stretch>
                  <a:fillRect/>
                </a:stretch>
              </a:blipFill>
            </p:spPr>
            <p:txBody>
              <a:bodyPr/>
              <a:lstStyle/>
              <a:p>
                <a:r>
                  <a:rPr lang="ja-JP" altLang="en-US">
                    <a:noFill/>
                  </a:rPr>
                  <a:t> </a:t>
                </a:r>
              </a:p>
            </p:txBody>
          </p:sp>
        </mc:Fallback>
      </mc:AlternateContent>
      <p:sp>
        <p:nvSpPr>
          <p:cNvPr id="57" name="正方形/長方形 56"/>
          <p:cNvSpPr/>
          <p:nvPr/>
        </p:nvSpPr>
        <p:spPr>
          <a:xfrm>
            <a:off x="889337" y="5441434"/>
            <a:ext cx="1569660" cy="923330"/>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定義は論文に</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よって色々</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右は一例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43</a:t>
            </a:fld>
            <a:endParaRPr lang="ja-JP" altLang="en-US"/>
          </a:p>
        </p:txBody>
      </p:sp>
    </p:spTree>
    <p:extLst>
      <p:ext uri="{BB962C8B-B14F-4D97-AF65-F5344CB8AC3E}">
        <p14:creationId xmlns:p14="http://schemas.microsoft.com/office/powerpoint/2010/main" val="13095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animEffect transition="in" filter="fade">
                                      <p:cBhvr>
                                        <p:cTn id="7" dur="250"/>
                                        <p:tgtEl>
                                          <p:spTgt spid="2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3" end="3"/>
                                            </p:txEl>
                                          </p:spTgt>
                                        </p:tgtEl>
                                        <p:attrNameLst>
                                          <p:attrName>style.visibility</p:attrName>
                                        </p:attrNameLst>
                                      </p:cBhvr>
                                      <p:to>
                                        <p:strVal val="visible"/>
                                      </p:to>
                                    </p:set>
                                    <p:animEffect transition="in" filter="fade">
                                      <p:cBhvr>
                                        <p:cTn id="10" dur="250"/>
                                        <p:tgtEl>
                                          <p:spTgt spid="2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4" end="4"/>
                                            </p:txEl>
                                          </p:spTgt>
                                        </p:tgtEl>
                                        <p:attrNameLst>
                                          <p:attrName>style.visibility</p:attrName>
                                        </p:attrNameLst>
                                      </p:cBhvr>
                                      <p:to>
                                        <p:strVal val="visible"/>
                                      </p:to>
                                    </p:set>
                                    <p:animEffect transition="in" filter="fade">
                                      <p:cBhvr>
                                        <p:cTn id="13" dur="250"/>
                                        <p:tgtEl>
                                          <p:spTgt spid="2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250"/>
                                        <p:tgtEl>
                                          <p:spTgt spid="4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250"/>
                                        <p:tgtEl>
                                          <p:spTgt spid="50"/>
                                        </p:tgtEl>
                                      </p:cBhvr>
                                    </p:animEffect>
                                  </p:childTnLst>
                                </p:cTn>
                              </p:par>
                              <p:par>
                                <p:cTn id="25" presetID="10"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kumimoji="1" lang="ja-JP" altLang="en-US" sz="3600" dirty="0"/>
              <a:t>グラフカット領域分割</a:t>
            </a:r>
            <a:r>
              <a:rPr lang="ja-JP" altLang="en-US" sz="3600" dirty="0"/>
              <a:t>：コスト関数</a:t>
            </a:r>
            <a:endParaRPr kumimoji="1" lang="ja-JP" altLang="en-US" sz="3600" dirty="0"/>
          </a:p>
        </p:txBody>
      </p:sp>
      <p:grpSp>
        <p:nvGrpSpPr>
          <p:cNvPr id="22" name="グループ化 21"/>
          <p:cNvGrpSpPr/>
          <p:nvPr/>
        </p:nvGrpSpPr>
        <p:grpSpPr>
          <a:xfrm>
            <a:off x="604489" y="1091231"/>
            <a:ext cx="9695211" cy="1131269"/>
            <a:chOff x="2657321" y="4134266"/>
            <a:chExt cx="9695211" cy="1131269"/>
          </a:xfrm>
        </p:grpSpPr>
        <p:sp>
          <p:nvSpPr>
            <p:cNvPr id="23" name="角丸四角形 22"/>
            <p:cNvSpPr/>
            <p:nvPr/>
          </p:nvSpPr>
          <p:spPr>
            <a:xfrm>
              <a:off x="2761990" y="4145432"/>
              <a:ext cx="9590542" cy="1120103"/>
            </a:xfrm>
            <a:prstGeom prst="roundRect">
              <a:avLst>
                <a:gd name="adj" fmla="val 8065"/>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4" name="正方形/長方形 23"/>
                <p:cNvSpPr/>
                <p:nvPr/>
              </p:nvSpPr>
              <p:spPr>
                <a:xfrm>
                  <a:off x="2657321" y="4134266"/>
                  <a:ext cx="5947718" cy="1036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ja-JP" altLang="ja-JP" sz="2400" i="1">
                                <a:latin typeface="Cambria Math" panose="02040503050406030204" pitchFamily="18" charset="0"/>
                              </a:rPr>
                            </m:ctrlPr>
                          </m:funcPr>
                          <m:fName>
                            <m:limLow>
                              <m:limLowPr>
                                <m:ctrlPr>
                                  <a:rPr lang="ja-JP" altLang="ja-JP" sz="2400" i="1">
                                    <a:latin typeface="Cambria Math" panose="02040503050406030204" pitchFamily="18" charset="0"/>
                                  </a:rPr>
                                </m:ctrlPr>
                              </m:limLowPr>
                              <m:e>
                                <m:r>
                                  <m:rPr>
                                    <m:sty m:val="p"/>
                                  </m:rPr>
                                  <a:rPr lang="en-US" altLang="ja-JP" sz="2400">
                                    <a:latin typeface="Cambria Math"/>
                                  </a:rPr>
                                  <m:t>argmin</m:t>
                                </m:r>
                              </m:e>
                              <m:lim>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r>
                                  <a:rPr lang="en-US" altLang="ja-JP" sz="2400" i="1">
                                    <a:latin typeface="Cambria Math"/>
                                  </a:rPr>
                                  <m:t>𝑝</m:t>
                                </m:r>
                                <m:r>
                                  <m:rPr>
                                    <m:sty m:val="p"/>
                                  </m:rPr>
                                  <a:rPr lang="en-US" altLang="ja-JP" sz="2400">
                                    <a:latin typeface="Cambria Math"/>
                                  </a:rPr>
                                  <m:t>ϵ</m:t>
                                </m:r>
                                <m:r>
                                  <a:rPr lang="en-US" altLang="ja-JP" sz="2400" i="1">
                                    <a:latin typeface="Cambria Math"/>
                                  </a:rPr>
                                  <m:t>𝛺</m:t>
                                </m:r>
                                <m:r>
                                  <a:rPr lang="en-US" altLang="ja-JP" sz="2400" i="1">
                                    <a:latin typeface="Cambria Math"/>
                                  </a:rPr>
                                  <m:t>}</m:t>
                                </m:r>
                              </m:lim>
                            </m:limLow>
                          </m:fName>
                          <m:e>
                            <m:r>
                              <a:rPr lang="en-US" altLang="ja-JP" sz="2400" i="1">
                                <a:latin typeface="Cambria Math"/>
                              </a:rPr>
                              <m:t>   </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𝑝</m:t>
                                </m:r>
                                <m:r>
                                  <m:rPr>
                                    <m:sty m:val="p"/>
                                  </m:rPr>
                                  <a:rPr lang="en-US" altLang="ja-JP" sz="2400">
                                    <a:latin typeface="Cambria Math"/>
                                  </a:rPr>
                                  <m:t>ϵ</m:t>
                                </m:r>
                                <m:r>
                                  <a:rPr lang="en-US" altLang="ja-JP" sz="2400" i="1">
                                    <a:latin typeface="Cambria Math"/>
                                  </a:rPr>
                                  <m:t>𝛺</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m:t>
                                </m:r>
                              </m:e>
                            </m:nary>
                            <m:r>
                              <a:rPr lang="en-US" altLang="ja-JP" sz="2400" i="1">
                                <a:latin typeface="Cambria Math"/>
                              </a:rPr>
                              <m:t>+</m:t>
                            </m:r>
                            <m:r>
                              <a:rPr lang="en-US" altLang="ja-JP" sz="2400" i="1">
                                <a:latin typeface="Cambria Math"/>
                              </a:rPr>
                              <m:t>𝜆</m:t>
                            </m:r>
                            <m:r>
                              <a:rPr lang="en-US" altLang="ja-JP" sz="2400" i="1">
                                <a:latin typeface="Cambria Math"/>
                              </a:rPr>
                              <m:t>×</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m:t>
                                </m:r>
                                <m:r>
                                  <a:rPr lang="en-US" altLang="ja-JP" sz="2400" i="1">
                                    <a:latin typeface="Cambria Math"/>
                                  </a:rPr>
                                  <m:t>𝑝</m:t>
                                </m:r>
                                <m:r>
                                  <a:rPr lang="en-US" altLang="ja-JP" sz="2400" i="1">
                                    <a:latin typeface="Cambria Math"/>
                                  </a:rPr>
                                  <m:t>,</m:t>
                                </m:r>
                                <m:r>
                                  <a:rPr lang="en-US" altLang="ja-JP" sz="2400" i="1">
                                    <a:latin typeface="Cambria Math"/>
                                  </a:rPr>
                                  <m:t>𝑞</m:t>
                                </m:r>
                                <m:r>
                                  <a:rPr lang="en-US" altLang="ja-JP" sz="2400" i="1">
                                    <a:latin typeface="Cambria Math"/>
                                  </a:rPr>
                                  <m:t>)</m:t>
                                </m:r>
                                <m:r>
                                  <m:rPr>
                                    <m:sty m:val="p"/>
                                  </m:rPr>
                                  <a:rPr lang="en-US" altLang="ja-JP" sz="2400">
                                    <a:latin typeface="Cambria Math"/>
                                  </a:rPr>
                                  <m:t>ϵ</m:t>
                                </m:r>
                                <m:r>
                                  <a:rPr lang="en-US" altLang="ja-JP" sz="2400" i="1">
                                    <a:latin typeface="Cambria Math"/>
                                  </a:rPr>
                                  <m:t>𝒩</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𝑞</m:t>
                                    </m:r>
                                  </m:sub>
                                </m:sSub>
                                <m:r>
                                  <a:rPr lang="en-US" altLang="ja-JP" sz="2400" i="1">
                                    <a:latin typeface="Cambria Math"/>
                                  </a:rPr>
                                  <m:t>)</m:t>
                                </m:r>
                              </m:e>
                            </m:nary>
                          </m:e>
                        </m:func>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2657321" y="4134266"/>
                  <a:ext cx="5947718" cy="103618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p:cNvSpPr/>
                <p:nvPr/>
              </p:nvSpPr>
              <p:spPr>
                <a:xfrm>
                  <a:off x="8945929" y="4194175"/>
                  <a:ext cx="3157916" cy="944746"/>
                </a:xfrm>
                <a:prstGeom prst="rect">
                  <a:avLst/>
                </a:prstGeom>
              </p:spPr>
              <p:txBody>
                <a:bodyPr wrap="none">
                  <a:spAutoFit/>
                </a:bodyPr>
                <a:lstStyle/>
                <a:p>
                  <a14:m>
                    <m:oMath xmlns:m="http://schemas.openxmlformats.org/officeDocument/2006/math">
                      <m:r>
                        <a:rPr lang="en-US" altLang="ja-JP" i="1">
                          <a:latin typeface="Cambria Math"/>
                        </a:rPr>
                        <m:t>𝛺</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全画素集合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r>
                        <a:rPr lang="en-US" altLang="ja-JP" i="1">
                          <a:latin typeface="Cambria Math"/>
                        </a:rPr>
                        <m:t>𝒩</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a:rPr>
                            <m:t>𝐿</m:t>
                          </m:r>
                        </m:e>
                        <m:sub>
                          <m:r>
                            <a:rPr lang="en-US" altLang="ja-JP" i="1">
                              <a:latin typeface="Cambria Math"/>
                            </a:rPr>
                            <m:t>𝑝</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ラベル値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fore, back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p:txBody>
            </p:sp>
          </mc:Choice>
          <mc:Fallback xmlns="">
            <p:sp>
              <p:nvSpPr>
                <p:cNvPr id="25" name="正方形/長方形 24"/>
                <p:cNvSpPr>
                  <a:spLocks noRot="1" noChangeAspect="1" noMove="1" noResize="1" noEditPoints="1" noAdjustHandles="1" noChangeArrowheads="1" noChangeShapeType="1" noTextEdit="1"/>
                </p:cNvSpPr>
                <p:nvPr/>
              </p:nvSpPr>
              <p:spPr>
                <a:xfrm>
                  <a:off x="8945929" y="4194175"/>
                  <a:ext cx="3157916" cy="944746"/>
                </a:xfrm>
                <a:prstGeom prst="rect">
                  <a:avLst/>
                </a:prstGeom>
                <a:blipFill rotWithShape="0">
                  <a:blip r:embed="rId7"/>
                  <a:stretch>
                    <a:fillRect t="-2581" r="-965" b="-9677"/>
                  </a:stretch>
                </a:blipFill>
              </p:spPr>
              <p:txBody>
                <a:bodyPr/>
                <a:lstStyle/>
                <a:p>
                  <a:r>
                    <a:rPr lang="ja-JP" altLang="en-US">
                      <a:noFill/>
                    </a:rPr>
                    <a:t> </a:t>
                  </a:r>
                </a:p>
              </p:txBody>
            </p:sp>
          </mc:Fallback>
        </mc:AlternateContent>
      </p:grpSp>
      <p:sp>
        <p:nvSpPr>
          <p:cNvPr id="7" name="正方形/長方形 6"/>
          <p:cNvSpPr/>
          <p:nvPr/>
        </p:nvSpPr>
        <p:spPr>
          <a:xfrm>
            <a:off x="4140200" y="1181100"/>
            <a:ext cx="2362199" cy="914400"/>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8" name="正方形/長方形 7"/>
              <p:cNvSpPr/>
              <p:nvPr/>
            </p:nvSpPr>
            <p:spPr>
              <a:xfrm>
                <a:off x="740377" y="2324154"/>
                <a:ext cx="11197623" cy="1228863"/>
              </a:xfrm>
              <a:prstGeom prst="rect">
                <a:avLst/>
              </a:prstGeom>
            </p:spPr>
            <p:txBody>
              <a:bodyPr wrap="square">
                <a:spAutoFit/>
              </a:bodyPr>
              <a:lstStyle/>
              <a:p>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𝑞</m:t>
                        </m:r>
                      </m:sub>
                    </m:sSub>
                    <m:r>
                      <a:rPr lang="en-US" altLang="ja-JP" sz="2400" i="1">
                        <a:latin typeface="Cambria Math"/>
                      </a:rPr>
                      <m:t>)</m:t>
                    </m:r>
                  </m:oMath>
                </a14:m>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平滑化項</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隣り合う画素が似た特徴（色）を持つときは、</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なるべく同じラベルをつける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740377" y="2324154"/>
                <a:ext cx="11197623" cy="1228863"/>
              </a:xfrm>
              <a:prstGeom prst="rect">
                <a:avLst/>
              </a:prstGeom>
              <a:blipFill rotWithShape="0">
                <a:blip r:embed="rId8"/>
                <a:stretch>
                  <a:fillRect l="-109" t="-1485"/>
                </a:stretch>
              </a:blipFill>
            </p:spPr>
            <p:txBody>
              <a:bodyPr/>
              <a:lstStyle/>
              <a:p>
                <a:r>
                  <a:rPr lang="ja-JP" altLang="en-US">
                    <a:noFill/>
                  </a:rPr>
                  <a:t> </a:t>
                </a:r>
              </a:p>
            </p:txBody>
          </p:sp>
        </mc:Fallback>
      </mc:AlternateContent>
      <p:grpSp>
        <p:nvGrpSpPr>
          <p:cNvPr id="9" name="グループ化 8"/>
          <p:cNvGrpSpPr/>
          <p:nvPr/>
        </p:nvGrpSpPr>
        <p:grpSpPr>
          <a:xfrm>
            <a:off x="616961" y="3212359"/>
            <a:ext cx="8560992" cy="2199585"/>
            <a:chOff x="197861" y="3186958"/>
            <a:chExt cx="8560992" cy="2199585"/>
          </a:xfrm>
        </p:grpSpPr>
        <p:grpSp>
          <p:nvGrpSpPr>
            <p:cNvPr id="10" name="グループ化 9"/>
            <p:cNvGrpSpPr/>
            <p:nvPr/>
          </p:nvGrpSpPr>
          <p:grpSpPr>
            <a:xfrm>
              <a:off x="6559931" y="3186958"/>
              <a:ext cx="2198922" cy="2199585"/>
              <a:chOff x="6379902" y="6161052"/>
              <a:chExt cx="2198922" cy="2199585"/>
            </a:xfrm>
          </p:grpSpPr>
          <p:grpSp>
            <p:nvGrpSpPr>
              <p:cNvPr id="12" name="グループ化 11"/>
              <p:cNvGrpSpPr/>
              <p:nvPr/>
            </p:nvGrpSpPr>
            <p:grpSpPr>
              <a:xfrm>
                <a:off x="6379902" y="6487809"/>
                <a:ext cx="2020684" cy="1498091"/>
                <a:chOff x="3981507" y="7653735"/>
                <a:chExt cx="2185992" cy="1620646"/>
              </a:xfrm>
            </p:grpSpPr>
            <p:sp>
              <p:nvSpPr>
                <p:cNvPr id="28" name="正方形/長方形 27"/>
                <p:cNvSpPr/>
                <p:nvPr/>
              </p:nvSpPr>
              <p:spPr>
                <a:xfrm>
                  <a:off x="3981507"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4521723" y="7653736"/>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061936"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5602152" y="7653735"/>
                  <a:ext cx="540216" cy="540216"/>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3981507" y="8193950"/>
                  <a:ext cx="540216" cy="54021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4521723" y="8193950"/>
                  <a:ext cx="540216" cy="5402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5061936"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5602152"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3981507" y="8734165"/>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4521724"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5061938"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5602154" y="8734165"/>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円/楕円 39"/>
                <p:cNvSpPr/>
                <p:nvPr/>
              </p:nvSpPr>
              <p:spPr>
                <a:xfrm>
                  <a:off x="4049672" y="7755769"/>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1" name="正方形/長方形 40"/>
                    <p:cNvSpPr/>
                    <p:nvPr/>
                  </p:nvSpPr>
                  <p:spPr>
                    <a:xfrm>
                      <a:off x="3984112" y="7694641"/>
                      <a:ext cx="558741" cy="49943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sz="2400" b="1">
                                <a:solidFill>
                                  <a:srgbClr val="FF0000"/>
                                </a:solidFill>
                                <a:latin typeface="Cambria Math"/>
                                <a:ea typeface="Cambria Math"/>
                              </a:rPr>
                              <m:t>𝓕</m:t>
                            </m:r>
                          </m:oMath>
                        </m:oMathPara>
                      </a14:m>
                      <a:endPar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9" name="正方形/長方形 68"/>
                    <p:cNvSpPr>
                      <a:spLocks noRot="1" noChangeAspect="1" noMove="1" noResize="1" noEditPoints="1" noAdjustHandles="1" noChangeArrowheads="1" noChangeShapeType="1" noTextEdit="1"/>
                    </p:cNvSpPr>
                    <p:nvPr/>
                  </p:nvSpPr>
                  <p:spPr>
                    <a:xfrm>
                      <a:off x="4002321" y="7694641"/>
                      <a:ext cx="522323" cy="499433"/>
                    </a:xfrm>
                    <a:prstGeom prst="rect">
                      <a:avLst/>
                    </a:prstGeom>
                    <a:blipFill rotWithShape="1">
                      <a:blip r:embed="rId14"/>
                      <a:stretch>
                        <a:fillRect l="-25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正方形/長方形 41"/>
                    <p:cNvSpPr/>
                    <p:nvPr/>
                  </p:nvSpPr>
                  <p:spPr>
                    <a:xfrm>
                      <a:off x="5671188" y="8784962"/>
                      <a:ext cx="496311" cy="43284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sz="2000" b="1" i="1">
                                <a:solidFill>
                                  <a:srgbClr val="33CCFF"/>
                                </a:solidFill>
                                <a:latin typeface="Cambria Math"/>
                                <a:ea typeface="Cambria Math"/>
                              </a:rPr>
                              <m:t>𝓑</m:t>
                            </m:r>
                          </m:oMath>
                        </m:oMathPara>
                      </a14:m>
                      <a:endParaRPr lang="ja-JP" altLang="en-US" sz="2000"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0" name="正方形/長方形 69"/>
                    <p:cNvSpPr>
                      <a:spLocks noRot="1" noChangeAspect="1" noMove="1" noResize="1" noEditPoints="1" noAdjustHandles="1" noChangeArrowheads="1" noChangeShapeType="1" noTextEdit="1"/>
                    </p:cNvSpPr>
                    <p:nvPr/>
                  </p:nvSpPr>
                  <p:spPr>
                    <a:xfrm>
                      <a:off x="5685928" y="8784962"/>
                      <a:ext cx="466830" cy="432842"/>
                    </a:xfrm>
                    <a:prstGeom prst="rect">
                      <a:avLst/>
                    </a:prstGeom>
                    <a:blipFill rotWithShape="1">
                      <a:blip r:embed="rId15"/>
                      <a:stretch>
                        <a:fillRect/>
                      </a:stretch>
                    </a:blipFill>
                  </p:spPr>
                  <p:txBody>
                    <a:bodyPr/>
                    <a:lstStyle/>
                    <a:p>
                      <a:r>
                        <a:rPr lang="ja-JP" altLang="en-US">
                          <a:noFill/>
                        </a:rPr>
                        <a:t> </a:t>
                      </a:r>
                    </a:p>
                  </p:txBody>
                </p:sp>
              </mc:Fallback>
            </mc:AlternateContent>
            <p:sp>
              <p:nvSpPr>
                <p:cNvPr id="43" name="円/楕円 42"/>
                <p:cNvSpPr/>
                <p:nvPr/>
              </p:nvSpPr>
              <p:spPr>
                <a:xfrm>
                  <a:off x="5692560" y="8837554"/>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 name="グループ化 12"/>
              <p:cNvGrpSpPr/>
              <p:nvPr/>
            </p:nvGrpSpPr>
            <p:grpSpPr>
              <a:xfrm>
                <a:off x="7348232" y="6161052"/>
                <a:ext cx="1230592" cy="826120"/>
                <a:chOff x="7348232" y="1089518"/>
                <a:chExt cx="1230592" cy="826120"/>
              </a:xfrm>
            </p:grpSpPr>
            <p:grpSp>
              <p:nvGrpSpPr>
                <p:cNvPr id="19" name="グループ化 18"/>
                <p:cNvGrpSpPr/>
                <p:nvPr/>
              </p:nvGrpSpPr>
              <p:grpSpPr>
                <a:xfrm>
                  <a:off x="7348232" y="1416275"/>
                  <a:ext cx="1230592" cy="499363"/>
                  <a:chOff x="7348232" y="1416275"/>
                  <a:chExt cx="1230592" cy="499363"/>
                </a:xfrm>
              </p:grpSpPr>
              <p:cxnSp>
                <p:nvCxnSpPr>
                  <p:cNvPr id="21" name="直線コネクタ 20"/>
                  <p:cNvCxnSpPr/>
                  <p:nvPr/>
                </p:nvCxnSpPr>
                <p:spPr>
                  <a:xfrm flipV="1">
                    <a:off x="7877991" y="1416275"/>
                    <a:ext cx="0" cy="499363"/>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7348232" y="1481292"/>
                    <a:ext cx="629596" cy="369332"/>
                  </a:xfrm>
                  <a:prstGeom prst="rect">
                    <a:avLst/>
                  </a:prstGeom>
                </p:spPr>
                <p:txBody>
                  <a:bodyPr wrap="none">
                    <a:spAutoFit/>
                  </a:bodyPr>
                  <a:lstStyle/>
                  <a:p>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fore</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7877991" y="1492041"/>
                    <a:ext cx="700833" cy="369332"/>
                  </a:xfrm>
                  <a:prstGeom prst="rect">
                    <a:avLst/>
                  </a:prstGeom>
                </p:spPr>
                <p:txBody>
                  <a:bodyPr wrap="none">
                    <a:spAutoFit/>
                  </a:bodyPr>
                  <a:lstStyle/>
                  <a:p>
                    <a:r>
                      <a:rPr lang="en-US" altLang="ja-JP" i="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back</a:t>
                    </a:r>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0" name="テキスト ボックス 19"/>
                <p:cNvSpPr txBox="1"/>
                <p:nvPr/>
              </p:nvSpPr>
              <p:spPr>
                <a:xfrm>
                  <a:off x="7670271" y="1089518"/>
                  <a:ext cx="415498"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小</a:t>
                  </a:r>
                </a:p>
              </p:txBody>
            </p:sp>
          </p:grpSp>
          <p:grpSp>
            <p:nvGrpSpPr>
              <p:cNvPr id="14" name="グループ化 13"/>
              <p:cNvGrpSpPr/>
              <p:nvPr/>
            </p:nvGrpSpPr>
            <p:grpSpPr>
              <a:xfrm>
                <a:off x="6861900" y="7492858"/>
                <a:ext cx="1178210" cy="867779"/>
                <a:chOff x="6861900" y="2421324"/>
                <a:chExt cx="1178210" cy="867779"/>
              </a:xfrm>
            </p:grpSpPr>
            <p:cxnSp>
              <p:nvCxnSpPr>
                <p:cNvPr id="15" name="直線コネクタ 14"/>
                <p:cNvCxnSpPr/>
                <p:nvPr/>
              </p:nvCxnSpPr>
              <p:spPr>
                <a:xfrm flipV="1">
                  <a:off x="7378631" y="2421324"/>
                  <a:ext cx="0" cy="499363"/>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6861900" y="2499823"/>
                  <a:ext cx="629596" cy="369332"/>
                </a:xfrm>
                <a:prstGeom prst="rect">
                  <a:avLst/>
                </a:prstGeom>
              </p:spPr>
              <p:txBody>
                <a:bodyPr wrap="none">
                  <a:spAutoFit/>
                </a:bodyPr>
                <a:lstStyle/>
                <a:p>
                  <a:r>
                    <a:rPr lang="en-US" altLang="ja-JP" i="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fore</a:t>
                  </a:r>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7339277" y="2510572"/>
                  <a:ext cx="700833" cy="369332"/>
                </a:xfrm>
                <a:prstGeom prst="rect">
                  <a:avLst/>
                </a:prstGeom>
              </p:spPr>
              <p:txBody>
                <a:bodyPr wrap="none">
                  <a:spAutoFit/>
                </a:bodyPr>
                <a:lstStyle/>
                <a:p>
                  <a:r>
                    <a:rPr lang="en-US" altLang="ja-JP" i="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back</a:t>
                  </a:r>
                  <a:endPar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7170882" y="2919771"/>
                  <a:ext cx="415498"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大</a:t>
                  </a:r>
                </a:p>
              </p:txBody>
            </p:sp>
          </p:grpSp>
        </p:grpSp>
        <mc:AlternateContent xmlns:mc="http://schemas.openxmlformats.org/markup-compatibility/2006" xmlns:a14="http://schemas.microsoft.com/office/drawing/2010/main">
          <mc:Choice Requires="a14">
            <p:sp>
              <p:nvSpPr>
                <p:cNvPr id="11" name="正方形/長方形 10"/>
                <p:cNvSpPr/>
                <p:nvPr/>
              </p:nvSpPr>
              <p:spPr>
                <a:xfrm>
                  <a:off x="197861" y="3380876"/>
                  <a:ext cx="5650489" cy="1938992"/>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☆隣接画素 </a:t>
                  </a:r>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p,q</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に同じラベルをつける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panose="02040503050406030204" pitchFamily="18" charset="0"/>
                        </a:rPr>
                        <m:t>=0</m:t>
                      </m:r>
                    </m:oMath>
                  </a14:m>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☆隣接画素 </a:t>
                  </a:r>
                  <a:r>
                    <a:rPr lang="en-US" altLang="ja-JP" sz="2400" dirty="0" err="1">
                      <a:latin typeface="メイリオ" panose="020B0604030504040204" pitchFamily="50" charset="-128"/>
                      <a:ea typeface="メイリオ" panose="020B0604030504040204" pitchFamily="50" charset="-128"/>
                      <a:cs typeface="メイリオ" panose="020B0604030504040204" pitchFamily="50" charset="-128"/>
                    </a:rPr>
                    <a:t>p,q</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に違うラベルをつける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p,q</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が似た色を持つ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ja-JP" altLang="en-US" sz="2400" i="1">
                          <a:latin typeface="Cambria Math" panose="02040503050406030204" pitchFamily="18" charset="0"/>
                        </a:rPr>
                        <m:t>は</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大</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p,q</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が遠い色を持つ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14:m>
                    <m:oMath xmlns:m="http://schemas.openxmlformats.org/officeDocument/2006/math">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ja-JP" altLang="en-US" sz="2400" i="1">
                          <a:latin typeface="Cambria Math" panose="02040503050406030204" pitchFamily="18" charset="0"/>
                        </a:rPr>
                        <m:t>は</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小</a:t>
                  </a:r>
                </a:p>
              </p:txBody>
            </p:sp>
          </mc:Choice>
          <mc:Fallback xmlns="">
            <p:sp>
              <p:nvSpPr>
                <p:cNvPr id="11" name="正方形/長方形 10"/>
                <p:cNvSpPr>
                  <a:spLocks noRot="1" noChangeAspect="1" noMove="1" noResize="1" noEditPoints="1" noAdjustHandles="1" noChangeArrowheads="1" noChangeShapeType="1" noTextEdit="1"/>
                </p:cNvSpPr>
                <p:nvPr/>
              </p:nvSpPr>
              <p:spPr>
                <a:xfrm>
                  <a:off x="197861" y="3380876"/>
                  <a:ext cx="5650489" cy="1938992"/>
                </a:xfrm>
                <a:prstGeom prst="rect">
                  <a:avLst/>
                </a:prstGeom>
                <a:blipFill rotWithShape="0">
                  <a:blip r:embed="rId16"/>
                  <a:stretch>
                    <a:fillRect l="-1618" t="-2516" b="-6918"/>
                  </a:stretch>
                </a:blipFill>
              </p:spPr>
              <p:txBody>
                <a:bodyPr/>
                <a:lstStyle/>
                <a:p>
                  <a:r>
                    <a:rPr lang="ja-JP" altLang="en-US">
                      <a:noFill/>
                    </a:rPr>
                    <a:t> </a:t>
                  </a:r>
                </a:p>
              </p:txBody>
            </p:sp>
          </mc:Fallback>
        </mc:AlternateContent>
      </p:grpSp>
      <p:sp>
        <p:nvSpPr>
          <p:cNvPr id="44" name="角丸四角形 43"/>
          <p:cNvSpPr/>
          <p:nvPr/>
        </p:nvSpPr>
        <p:spPr>
          <a:xfrm>
            <a:off x="772658" y="5499100"/>
            <a:ext cx="9590542" cy="1181100"/>
          </a:xfrm>
          <a:prstGeom prst="roundRect">
            <a:avLst>
              <a:gd name="adj" fmla="val 806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952837" y="5657334"/>
            <a:ext cx="1569660" cy="923330"/>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定義は論文に</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よって色々</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右は一例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p:txBody>
      </p:sp>
      <p:grpSp>
        <p:nvGrpSpPr>
          <p:cNvPr id="46" name="グループ化 45"/>
          <p:cNvGrpSpPr/>
          <p:nvPr/>
        </p:nvGrpSpPr>
        <p:grpSpPr>
          <a:xfrm>
            <a:off x="2935575" y="5575266"/>
            <a:ext cx="6703014" cy="1074910"/>
            <a:chOff x="878175" y="5575266"/>
            <a:chExt cx="6703014" cy="1074910"/>
          </a:xfrm>
        </p:grpSpPr>
        <mc:AlternateContent xmlns:mc="http://schemas.openxmlformats.org/markup-compatibility/2006" xmlns:a14="http://schemas.microsoft.com/office/drawing/2010/main">
          <mc:Choice Requires="a14">
            <p:sp>
              <p:nvSpPr>
                <p:cNvPr id="47" name="正方形/長方形 46"/>
                <p:cNvSpPr/>
                <p:nvPr/>
              </p:nvSpPr>
              <p:spPr>
                <a:xfrm>
                  <a:off x="878175" y="5575266"/>
                  <a:ext cx="4308487" cy="1074910"/>
                </a:xfrm>
                <a:prstGeom prst="rect">
                  <a:avLst/>
                </a:prstGeom>
              </p:spPr>
              <p:txBody>
                <a:bodyPr wrap="none">
                  <a:spAutoFit/>
                </a:bodyPr>
                <a:lstStyle/>
                <a:p>
                  <a14:m>
                    <m:oMath xmlns:m="http://schemas.openxmlformats.org/officeDocument/2006/math">
                      <m:sSub>
                        <m:sSubPr>
                          <m:ctrlPr>
                            <a:rPr lang="ja-JP" altLang="ja-JP" sz="2000" i="1">
                              <a:latin typeface="Cambria Math" panose="02040503050406030204" pitchFamily="18" charset="0"/>
                            </a:rPr>
                          </m:ctrlPr>
                        </m:sSubPr>
                        <m:e>
                          <m:r>
                            <a:rPr lang="en-US" altLang="ja-JP" sz="2000" i="1">
                              <a:latin typeface="Cambria Math"/>
                            </a:rPr>
                            <m:t>𝐸</m:t>
                          </m:r>
                        </m:e>
                        <m:sub>
                          <m:r>
                            <a:rPr lang="en-US" altLang="ja-JP" sz="2000" i="1">
                              <a:latin typeface="Cambria Math"/>
                            </a:rPr>
                            <m:t>2</m:t>
                          </m:r>
                        </m:sub>
                      </m:sSub>
                      <m:d>
                        <m:dPr>
                          <m:ctrlPr>
                            <a:rPr lang="ja-JP" altLang="ja-JP" sz="2000" i="1">
                              <a:latin typeface="Cambria Math" panose="02040503050406030204" pitchFamily="18" charset="0"/>
                            </a:rPr>
                          </m:ctrlPr>
                        </m:dPr>
                        <m:e>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𝑝</m:t>
                              </m:r>
                            </m:sub>
                          </m:sSub>
                          <m:r>
                            <a:rPr lang="en-US" altLang="ja-JP" sz="2000" i="1">
                              <a:latin typeface="Cambria Math"/>
                            </a:rPr>
                            <m:t>, </m:t>
                          </m:r>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𝑞</m:t>
                              </m:r>
                            </m:sub>
                          </m:sSub>
                        </m:e>
                      </m:d>
                      <m:r>
                        <a:rPr lang="en-US" altLang="ja-JP" sz="2000" i="1">
                          <a:latin typeface="Cambria Math"/>
                        </a:rPr>
                        <m:t>=</m:t>
                      </m:r>
                      <m:d>
                        <m:dPr>
                          <m:begChr m:val="{"/>
                          <m:endChr m:val=""/>
                          <m:ctrlPr>
                            <a:rPr lang="ja-JP" altLang="ja-JP" sz="2000" i="1">
                              <a:latin typeface="Cambria Math" panose="02040503050406030204" pitchFamily="18" charset="0"/>
                            </a:rPr>
                          </m:ctrlPr>
                        </m:dPr>
                        <m:e>
                          <m:r>
                            <a:rPr lang="en-US" altLang="ja-JP" sz="2000" i="1">
                              <a:latin typeface="Cambria Math"/>
                            </a:rPr>
                            <m:t>  </m:t>
                          </m:r>
                          <m:m>
                            <m:mPr>
                              <m:mcs>
                                <m:mc>
                                  <m:mcPr>
                                    <m:count m:val="2"/>
                                    <m:mcJc m:val="center"/>
                                  </m:mcPr>
                                </m:mc>
                              </m:mcs>
                              <m:ctrlPr>
                                <a:rPr lang="ja-JP" altLang="ja-JP" sz="2000" i="1">
                                  <a:latin typeface="Cambria Math" panose="02040503050406030204" pitchFamily="18" charset="0"/>
                                </a:rPr>
                              </m:ctrlPr>
                            </m:mPr>
                            <m:mr>
                              <m:e>
                                <m:r>
                                  <a:rPr lang="en-US" altLang="ja-JP" sz="2000" i="1">
                                    <a:latin typeface="Cambria Math"/>
                                  </a:rPr>
                                  <m:t>0</m:t>
                                </m:r>
                              </m:e>
                              <m:e>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𝑝</m:t>
                                    </m:r>
                                  </m:sub>
                                </m:sSub>
                                <m:r>
                                  <a:rPr lang="en-US" altLang="ja-JP" sz="2000" i="1">
                                    <a:latin typeface="Cambria Math"/>
                                  </a:rPr>
                                  <m:t>=</m:t>
                                </m:r>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𝑞</m:t>
                                    </m:r>
                                  </m:sub>
                                </m:sSub>
                              </m:e>
                            </m:mr>
                            <m:mr>
                              <m:e>
                                <m:f>
                                  <m:fPr>
                                    <m:ctrlPr>
                                      <a:rPr lang="ja-JP" altLang="en-US" sz="2000" i="1">
                                        <a:latin typeface="Cambria Math" panose="02040503050406030204" pitchFamily="18" charset="0"/>
                                      </a:rPr>
                                    </m:ctrlPr>
                                  </m:fPr>
                                  <m:num>
                                    <m:r>
                                      <a:rPr lang="en-US" altLang="ja-JP" sz="2000" i="1">
                                        <a:latin typeface="Cambria Math"/>
                                      </a:rPr>
                                      <m:t>1</m:t>
                                    </m:r>
                                  </m:num>
                                  <m:den>
                                    <m:r>
                                      <a:rPr lang="en-US" altLang="ja-JP" sz="2000" i="1">
                                        <a:latin typeface="Cambria Math"/>
                                      </a:rPr>
                                      <m:t>1+||</m:t>
                                    </m:r>
                                    <m:sSub>
                                      <m:sSubPr>
                                        <m:ctrlPr>
                                          <a:rPr lang="ja-JP" altLang="en-US" sz="2000" b="1" i="1">
                                            <a:latin typeface="Cambria Math" panose="02040503050406030204" pitchFamily="18" charset="0"/>
                                          </a:rPr>
                                        </m:ctrlPr>
                                      </m:sSubPr>
                                      <m:e>
                                        <m:r>
                                          <a:rPr lang="en-US" altLang="ja-JP" sz="2000" b="1" i="1">
                                            <a:latin typeface="Cambria Math"/>
                                          </a:rPr>
                                          <m:t>𝐜</m:t>
                                        </m:r>
                                      </m:e>
                                      <m:sub>
                                        <m:r>
                                          <a:rPr lang="en-US" altLang="ja-JP" sz="2000" i="1">
                                            <a:latin typeface="Cambria Math"/>
                                          </a:rPr>
                                          <m:t>𝑝</m:t>
                                        </m:r>
                                      </m:sub>
                                    </m:sSub>
                                    <m:r>
                                      <a:rPr lang="en-US" altLang="ja-JP" sz="2000" i="1">
                                        <a:latin typeface="Cambria Math"/>
                                      </a:rPr>
                                      <m:t>−</m:t>
                                    </m:r>
                                    <m:sSub>
                                      <m:sSubPr>
                                        <m:ctrlPr>
                                          <a:rPr lang="ja-JP" altLang="en-US" sz="2000" b="1" i="1">
                                            <a:latin typeface="Cambria Math" panose="02040503050406030204" pitchFamily="18" charset="0"/>
                                          </a:rPr>
                                        </m:ctrlPr>
                                      </m:sSubPr>
                                      <m:e>
                                        <m:r>
                                          <a:rPr lang="en-US" altLang="ja-JP" sz="2000" b="1" i="1">
                                            <a:latin typeface="Cambria Math"/>
                                          </a:rPr>
                                          <m:t>𝐜</m:t>
                                        </m:r>
                                      </m:e>
                                      <m:sub>
                                        <m:r>
                                          <a:rPr lang="en-US" altLang="ja-JP" sz="2000" i="1">
                                            <a:latin typeface="Cambria Math"/>
                                          </a:rPr>
                                          <m:t>𝑞</m:t>
                                        </m:r>
                                      </m:sub>
                                    </m:sSub>
                                    <m:r>
                                      <a:rPr lang="en-US" altLang="ja-JP" sz="2000" i="1">
                                        <a:latin typeface="Cambria Math"/>
                                      </a:rPr>
                                      <m:t>||</m:t>
                                    </m:r>
                                  </m:den>
                                </m:f>
                              </m:e>
                              <m:e>
                                <m:r>
                                  <a:rPr lang="en-US" altLang="ja-JP" sz="2000" i="1">
                                    <a:latin typeface="Cambria Math"/>
                                  </a:rPr>
                                  <m:t>𝑜𝑡h𝑒𝑟</m:t>
                                </m:r>
                              </m:e>
                            </m:mr>
                          </m:m>
                        </m:e>
                      </m:d>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3" name="正方形/長方形 2"/>
                <p:cNvSpPr>
                  <a:spLocks noRot="1" noChangeAspect="1" noMove="1" noResize="1" noEditPoints="1" noAdjustHandles="1" noChangeArrowheads="1" noChangeShapeType="1" noTextEdit="1"/>
                </p:cNvSpPr>
                <p:nvPr/>
              </p:nvSpPr>
              <p:spPr>
                <a:xfrm>
                  <a:off x="878175" y="5575266"/>
                  <a:ext cx="4308487" cy="1074910"/>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正方形/長方形 47"/>
                <p:cNvSpPr/>
                <p:nvPr/>
              </p:nvSpPr>
              <p:spPr>
                <a:xfrm>
                  <a:off x="5104101" y="5834104"/>
                  <a:ext cx="2477088" cy="42377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sSub>
                        <m:sSubPr>
                          <m:ctrlPr>
                            <a:rPr lang="ja-JP" altLang="en-US" sz="2000" b="1" i="1">
                              <a:latin typeface="Cambria Math" panose="02040503050406030204" pitchFamily="18" charset="0"/>
                            </a:rPr>
                          </m:ctrlPr>
                        </m:sSubPr>
                        <m:e>
                          <m:r>
                            <a:rPr lang="en-US" altLang="ja-JP" sz="2000" b="1" i="1">
                              <a:latin typeface="Cambria Math"/>
                            </a:rPr>
                            <m:t>𝐜</m:t>
                          </m:r>
                        </m:e>
                        <m:sub>
                          <m:r>
                            <a:rPr lang="en-US" altLang="ja-JP" sz="2000" i="1">
                              <a:latin typeface="Cambria Math"/>
                            </a:rPr>
                            <m:t>𝑝</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は画素</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p</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の画素値</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5104101" y="5834104"/>
                  <a:ext cx="2477088" cy="423770"/>
                </a:xfrm>
                <a:prstGeom prst="rect">
                  <a:avLst/>
                </a:prstGeom>
                <a:blipFill rotWithShape="0">
                  <a:blip r:embed="rId4"/>
                  <a:stretch>
                    <a:fillRect t="-2857" r="-1966" b="-22857"/>
                  </a:stretch>
                </a:blipFill>
              </p:spPr>
              <p:txBody>
                <a:bodyPr/>
                <a:lstStyle/>
                <a:p>
                  <a:r>
                    <a:rPr lang="ja-JP" altLang="en-US">
                      <a:noFill/>
                    </a:rPr>
                    <a:t> </a:t>
                  </a:r>
                </a:p>
              </p:txBody>
            </p:sp>
          </mc:Fallback>
        </mc:AlternateContent>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44</a:t>
            </a:fld>
            <a:endParaRPr lang="ja-JP" altLang="en-US"/>
          </a:p>
        </p:txBody>
      </p:sp>
    </p:spTree>
    <p:extLst>
      <p:ext uri="{BB962C8B-B14F-4D97-AF65-F5344CB8AC3E}">
        <p14:creationId xmlns:p14="http://schemas.microsoft.com/office/powerpoint/2010/main" val="39482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lang="ja-JP" altLang="en-US" sz="3600" dirty="0"/>
              <a:t>グラフカット領域分割：コスト関数</a:t>
            </a:r>
            <a:endParaRPr kumimoji="1" lang="ja-JP" altLang="en-US" sz="3600" dirty="0"/>
          </a:p>
        </p:txBody>
      </p:sp>
      <p:grpSp>
        <p:nvGrpSpPr>
          <p:cNvPr id="4" name="グループ化 3"/>
          <p:cNvGrpSpPr/>
          <p:nvPr/>
        </p:nvGrpSpPr>
        <p:grpSpPr>
          <a:xfrm>
            <a:off x="604489" y="1091231"/>
            <a:ext cx="9695211" cy="1131269"/>
            <a:chOff x="2657321" y="4134266"/>
            <a:chExt cx="9695211" cy="1131269"/>
          </a:xfrm>
        </p:grpSpPr>
        <p:sp>
          <p:nvSpPr>
            <p:cNvPr id="5" name="角丸四角形 4"/>
            <p:cNvSpPr/>
            <p:nvPr/>
          </p:nvSpPr>
          <p:spPr>
            <a:xfrm>
              <a:off x="2761990" y="4145432"/>
              <a:ext cx="9590542" cy="1120103"/>
            </a:xfrm>
            <a:prstGeom prst="roundRect">
              <a:avLst>
                <a:gd name="adj" fmla="val 8065"/>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6" name="正方形/長方形 5"/>
                <p:cNvSpPr/>
                <p:nvPr/>
              </p:nvSpPr>
              <p:spPr>
                <a:xfrm>
                  <a:off x="2657321" y="4134266"/>
                  <a:ext cx="5947718" cy="1036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ja-JP" altLang="ja-JP" sz="2400" i="1">
                                <a:latin typeface="Cambria Math" panose="02040503050406030204" pitchFamily="18" charset="0"/>
                              </a:rPr>
                            </m:ctrlPr>
                          </m:funcPr>
                          <m:fName>
                            <m:limLow>
                              <m:limLowPr>
                                <m:ctrlPr>
                                  <a:rPr lang="ja-JP" altLang="ja-JP" sz="2400" i="1">
                                    <a:latin typeface="Cambria Math" panose="02040503050406030204" pitchFamily="18" charset="0"/>
                                  </a:rPr>
                                </m:ctrlPr>
                              </m:limLowPr>
                              <m:e>
                                <m:r>
                                  <m:rPr>
                                    <m:sty m:val="p"/>
                                  </m:rPr>
                                  <a:rPr lang="en-US" altLang="ja-JP" sz="2400">
                                    <a:latin typeface="Cambria Math"/>
                                  </a:rPr>
                                  <m:t>argmin</m:t>
                                </m:r>
                              </m:e>
                              <m:lim>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r>
                                  <a:rPr lang="en-US" altLang="ja-JP" sz="2400" i="1">
                                    <a:latin typeface="Cambria Math"/>
                                  </a:rPr>
                                  <m:t>𝑝</m:t>
                                </m:r>
                                <m:r>
                                  <m:rPr>
                                    <m:sty m:val="p"/>
                                  </m:rPr>
                                  <a:rPr lang="en-US" altLang="ja-JP" sz="2400">
                                    <a:latin typeface="Cambria Math"/>
                                  </a:rPr>
                                  <m:t>ϵ</m:t>
                                </m:r>
                                <m:r>
                                  <a:rPr lang="en-US" altLang="ja-JP" sz="2400" i="1">
                                    <a:latin typeface="Cambria Math"/>
                                  </a:rPr>
                                  <m:t>𝛺</m:t>
                                </m:r>
                                <m:r>
                                  <a:rPr lang="en-US" altLang="ja-JP" sz="2400" i="1">
                                    <a:latin typeface="Cambria Math"/>
                                  </a:rPr>
                                  <m:t>}</m:t>
                                </m:r>
                              </m:lim>
                            </m:limLow>
                          </m:fName>
                          <m:e>
                            <m:r>
                              <a:rPr lang="en-US" altLang="ja-JP" sz="2400" i="1">
                                <a:latin typeface="Cambria Math"/>
                              </a:rPr>
                              <m:t>   </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𝑝</m:t>
                                </m:r>
                                <m:r>
                                  <m:rPr>
                                    <m:sty m:val="p"/>
                                  </m:rPr>
                                  <a:rPr lang="en-US" altLang="ja-JP" sz="2400">
                                    <a:latin typeface="Cambria Math"/>
                                  </a:rPr>
                                  <m:t>ϵ</m:t>
                                </m:r>
                                <m:r>
                                  <a:rPr lang="en-US" altLang="ja-JP" sz="2400" i="1">
                                    <a:latin typeface="Cambria Math"/>
                                  </a:rPr>
                                  <m:t>𝛺</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m:t>
                                </m:r>
                              </m:e>
                            </m:nary>
                            <m:r>
                              <a:rPr lang="en-US" altLang="ja-JP" sz="2400" i="1">
                                <a:latin typeface="Cambria Math"/>
                              </a:rPr>
                              <m:t>+</m:t>
                            </m:r>
                            <m:r>
                              <a:rPr lang="en-US" altLang="ja-JP" sz="2400" i="1">
                                <a:latin typeface="Cambria Math"/>
                              </a:rPr>
                              <m:t>𝜆</m:t>
                            </m:r>
                            <m:r>
                              <a:rPr lang="en-US" altLang="ja-JP" sz="2400" i="1">
                                <a:latin typeface="Cambria Math"/>
                              </a:rPr>
                              <m:t>×</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m:t>
                                </m:r>
                                <m:r>
                                  <a:rPr lang="en-US" altLang="ja-JP" sz="2400" i="1">
                                    <a:latin typeface="Cambria Math"/>
                                  </a:rPr>
                                  <m:t>𝑝</m:t>
                                </m:r>
                                <m:r>
                                  <a:rPr lang="en-US" altLang="ja-JP" sz="2400" i="1">
                                    <a:latin typeface="Cambria Math"/>
                                  </a:rPr>
                                  <m:t>,</m:t>
                                </m:r>
                                <m:r>
                                  <a:rPr lang="en-US" altLang="ja-JP" sz="2400" i="1">
                                    <a:latin typeface="Cambria Math"/>
                                  </a:rPr>
                                  <m:t>𝑞</m:t>
                                </m:r>
                                <m:r>
                                  <a:rPr lang="en-US" altLang="ja-JP" sz="2400" i="1">
                                    <a:latin typeface="Cambria Math"/>
                                  </a:rPr>
                                  <m:t>)</m:t>
                                </m:r>
                                <m:r>
                                  <m:rPr>
                                    <m:sty m:val="p"/>
                                  </m:rPr>
                                  <a:rPr lang="en-US" altLang="ja-JP" sz="2400">
                                    <a:latin typeface="Cambria Math"/>
                                  </a:rPr>
                                  <m:t>ϵ</m:t>
                                </m:r>
                                <m:r>
                                  <a:rPr lang="en-US" altLang="ja-JP" sz="2400" i="1">
                                    <a:latin typeface="Cambria Math"/>
                                  </a:rPr>
                                  <m:t>𝒩</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𝑞</m:t>
                                    </m:r>
                                  </m:sub>
                                </m:sSub>
                                <m:r>
                                  <a:rPr lang="en-US" altLang="ja-JP" sz="2400" i="1">
                                    <a:latin typeface="Cambria Math"/>
                                  </a:rPr>
                                  <m:t>)</m:t>
                                </m:r>
                              </m:e>
                            </m:nary>
                          </m:e>
                        </m:func>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2657321" y="4134266"/>
                  <a:ext cx="5947718" cy="1036181"/>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8945929" y="4194175"/>
                  <a:ext cx="3157916" cy="944746"/>
                </a:xfrm>
                <a:prstGeom prst="rect">
                  <a:avLst/>
                </a:prstGeom>
              </p:spPr>
              <p:txBody>
                <a:bodyPr wrap="none">
                  <a:spAutoFit/>
                </a:bodyPr>
                <a:lstStyle/>
                <a:p>
                  <a14:m>
                    <m:oMath xmlns:m="http://schemas.openxmlformats.org/officeDocument/2006/math">
                      <m:r>
                        <a:rPr lang="en-US" altLang="ja-JP" i="1">
                          <a:latin typeface="Cambria Math"/>
                        </a:rPr>
                        <m:t>𝛺</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全画素集合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r>
                        <a:rPr lang="en-US" altLang="ja-JP" i="1">
                          <a:latin typeface="Cambria Math"/>
                        </a:rPr>
                        <m:t>𝒩</m:t>
                      </m:r>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近傍画素集合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a:rPr>
                            <m:t>𝐿</m:t>
                          </m:r>
                        </m:e>
                        <m:sub>
                          <m:r>
                            <a:rPr lang="en-US" altLang="ja-JP" i="1">
                              <a:latin typeface="Cambria Math"/>
                            </a:rPr>
                            <m:t>𝑝</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ラベル値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fore, back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p:txBody>
            </p:sp>
          </mc:Choice>
          <mc:Fallback xmlns="">
            <p:sp>
              <p:nvSpPr>
                <p:cNvPr id="7" name="正方形/長方形 6"/>
                <p:cNvSpPr>
                  <a:spLocks noRot="1" noChangeAspect="1" noMove="1" noResize="1" noEditPoints="1" noAdjustHandles="1" noChangeArrowheads="1" noChangeShapeType="1" noTextEdit="1"/>
                </p:cNvSpPr>
                <p:nvPr/>
              </p:nvSpPr>
              <p:spPr>
                <a:xfrm>
                  <a:off x="8945929" y="4194175"/>
                  <a:ext cx="3157916" cy="944746"/>
                </a:xfrm>
                <a:prstGeom prst="rect">
                  <a:avLst/>
                </a:prstGeom>
                <a:blipFill rotWithShape="0">
                  <a:blip r:embed="rId7"/>
                  <a:stretch>
                    <a:fillRect t="-2581" r="-965" b="-9677"/>
                  </a:stretch>
                </a:blipFill>
              </p:spPr>
              <p:txBody>
                <a:bodyPr/>
                <a:lstStyle/>
                <a:p>
                  <a:r>
                    <a:rPr lang="ja-JP" altLang="en-US">
                      <a:noFill/>
                    </a:rPr>
                    <a:t> </a:t>
                  </a:r>
                </a:p>
              </p:txBody>
            </p:sp>
          </mc:Fallback>
        </mc:AlternateContent>
      </p:grpSp>
      <p:grpSp>
        <p:nvGrpSpPr>
          <p:cNvPr id="8" name="グループ化 7"/>
          <p:cNvGrpSpPr/>
          <p:nvPr/>
        </p:nvGrpSpPr>
        <p:grpSpPr>
          <a:xfrm>
            <a:off x="1073150" y="3782237"/>
            <a:ext cx="1723866" cy="1261252"/>
            <a:chOff x="3981507" y="7653735"/>
            <a:chExt cx="2215083" cy="1620646"/>
          </a:xfrm>
        </p:grpSpPr>
        <p:sp>
          <p:nvSpPr>
            <p:cNvPr id="9" name="正方形/長方形 8"/>
            <p:cNvSpPr/>
            <p:nvPr/>
          </p:nvSpPr>
          <p:spPr>
            <a:xfrm>
              <a:off x="3981507"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4521723" y="7653736"/>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5061936"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5602152" y="7653735"/>
              <a:ext cx="540216" cy="540216"/>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981507" y="8193950"/>
              <a:ext cx="540216" cy="54021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521723" y="8193950"/>
              <a:ext cx="540216" cy="5402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5061936"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5602152"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981507" y="8734165"/>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4521724"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5061938"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5602154" y="8734165"/>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円/楕円 20"/>
            <p:cNvSpPr/>
            <p:nvPr/>
          </p:nvSpPr>
          <p:spPr>
            <a:xfrm>
              <a:off x="4049672" y="7755769"/>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2" name="正方形/長方形 21"/>
                <p:cNvSpPr/>
                <p:nvPr/>
              </p:nvSpPr>
              <p:spPr>
                <a:xfrm>
                  <a:off x="3984177" y="7694641"/>
                  <a:ext cx="558612" cy="4745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b="1">
                            <a:solidFill>
                              <a:srgbClr val="FF0000"/>
                            </a:solidFill>
                            <a:latin typeface="Cambria Math"/>
                            <a:ea typeface="Cambria Math"/>
                          </a:rPr>
                          <m:t>𝓕</m:t>
                        </m:r>
                      </m:oMath>
                    </m:oMathPara>
                  </a14:m>
                  <a:endPar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2" name="正方形/長方形 251"/>
                <p:cNvSpPr>
                  <a:spLocks noRot="1" noChangeAspect="1" noMove="1" noResize="1" noEditPoints="1" noAdjustHandles="1" noChangeArrowheads="1" noChangeShapeType="1" noTextEdit="1"/>
                </p:cNvSpPr>
                <p:nvPr/>
              </p:nvSpPr>
              <p:spPr>
                <a:xfrm>
                  <a:off x="3991848" y="7694641"/>
                  <a:ext cx="543268" cy="488560"/>
                </a:xfrm>
                <a:prstGeom prst="rect">
                  <a:avLst/>
                </a:prstGeom>
                <a:blipFill rotWithShape="1">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5642098" y="8784963"/>
                  <a:ext cx="554492" cy="4745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b="1" i="1">
                            <a:solidFill>
                              <a:srgbClr val="33CCFF"/>
                            </a:solidFill>
                            <a:latin typeface="Cambria Math"/>
                            <a:ea typeface="Cambria Math"/>
                          </a:rPr>
                          <m:t>𝓑</m:t>
                        </m:r>
                      </m:oMath>
                    </m:oMathPara>
                  </a14:m>
                  <a:endParaRPr lang="ja-JP" altLang="en-US"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53" name="正方形/長方形 252"/>
                <p:cNvSpPr>
                  <a:spLocks noRot="1" noChangeAspect="1" noMove="1" noResize="1" noEditPoints="1" noAdjustHandles="1" noChangeArrowheads="1" noChangeShapeType="1" noTextEdit="1"/>
                </p:cNvSpPr>
                <p:nvPr/>
              </p:nvSpPr>
              <p:spPr>
                <a:xfrm>
                  <a:off x="5649829" y="8784962"/>
                  <a:ext cx="539027" cy="488560"/>
                </a:xfrm>
                <a:prstGeom prst="rect">
                  <a:avLst/>
                </a:prstGeom>
                <a:blipFill rotWithShape="1">
                  <a:blip r:embed="rId11"/>
                  <a:stretch>
                    <a:fillRect/>
                  </a:stretch>
                </a:blipFill>
              </p:spPr>
              <p:txBody>
                <a:bodyPr/>
                <a:lstStyle/>
                <a:p>
                  <a:r>
                    <a:rPr lang="ja-JP" altLang="en-US">
                      <a:noFill/>
                    </a:rPr>
                    <a:t> </a:t>
                  </a:r>
                </a:p>
              </p:txBody>
            </p:sp>
          </mc:Fallback>
        </mc:AlternateContent>
        <p:sp>
          <p:nvSpPr>
            <p:cNvPr id="24" name="円/楕円 23"/>
            <p:cNvSpPr/>
            <p:nvPr/>
          </p:nvSpPr>
          <p:spPr>
            <a:xfrm>
              <a:off x="5692560" y="8837554"/>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5" name="コンテンツ プレースホルダー 2"/>
          <p:cNvSpPr>
            <a:spLocks noGrp="1"/>
          </p:cNvSpPr>
          <p:nvPr>
            <p:ph idx="1"/>
          </p:nvPr>
        </p:nvSpPr>
        <p:spPr>
          <a:xfrm>
            <a:off x="742951" y="2395370"/>
            <a:ext cx="11220449" cy="1198730"/>
          </a:xfrm>
        </p:spPr>
        <p:txBody>
          <a:bodyPr>
            <a:normAutofit/>
          </a:bodyPr>
          <a:lstStyle/>
          <a:p>
            <a:pPr marL="0" indent="0">
              <a:buNone/>
            </a:pPr>
            <a:r>
              <a:rPr lang="ja-JP" altLang="en-US" sz="2000" b="1" dirty="0"/>
              <a:t>この問題は解くのが難しい</a:t>
            </a:r>
            <a:endParaRPr lang="en-US" altLang="ja-JP" sz="2000" b="1" dirty="0"/>
          </a:p>
          <a:p>
            <a:r>
              <a:rPr lang="ja-JP" altLang="en-US" sz="2000" dirty="0"/>
              <a:t>局所最小解が多い</a:t>
            </a:r>
            <a:endParaRPr lang="en-US" altLang="ja-JP" sz="2000" dirty="0"/>
          </a:p>
          <a:p>
            <a:r>
              <a:rPr lang="ja-JP" altLang="en-US" sz="2000" dirty="0">
                <a:sym typeface="Wingdings" pitchFamily="2" charset="2"/>
              </a:rPr>
              <a:t>全通り検索する↓？ さすがに組み合わせが多すぎ</a:t>
            </a:r>
            <a:r>
              <a:rPr lang="ja-JP" altLang="en-US" sz="2000" dirty="0"/>
              <a:t> </a:t>
            </a:r>
            <a:r>
              <a:rPr lang="en-US" altLang="ja-JP" sz="2000" dirty="0"/>
              <a:t>(3×4</a:t>
            </a:r>
            <a:r>
              <a:rPr lang="ja-JP" altLang="en-US" sz="2000" dirty="0"/>
              <a:t>画像でも</a:t>
            </a:r>
            <a:r>
              <a:rPr lang="en-US" altLang="ja-JP" sz="2000" dirty="0"/>
              <a:t>2</a:t>
            </a:r>
            <a:r>
              <a:rPr lang="en-US" altLang="ja-JP" sz="2000" baseline="30000" dirty="0"/>
              <a:t>12</a:t>
            </a:r>
            <a:r>
              <a:rPr lang="en-US" altLang="ja-JP" sz="2000" dirty="0"/>
              <a:t> = 4096</a:t>
            </a:r>
            <a:r>
              <a:rPr lang="ja-JP" altLang="en-US" sz="2000" dirty="0"/>
              <a:t>通り</a:t>
            </a:r>
            <a:r>
              <a:rPr lang="en-US" altLang="ja-JP" sz="2000" dirty="0"/>
              <a:t>) </a:t>
            </a:r>
            <a:endParaRPr lang="en-US" altLang="ja-JP" sz="2000" dirty="0">
              <a:sym typeface="Wingdings" pitchFamily="2" charset="2"/>
            </a:endParaRPr>
          </a:p>
        </p:txBody>
      </p:sp>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946151" y="5354470"/>
                <a:ext cx="9455149" cy="1909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ja-JP" sz="2400" dirty="0">
                    <a:sym typeface="Wingdings" pitchFamily="2" charset="2"/>
                  </a:rPr>
                  <a:t>『</a:t>
                </a:r>
                <a:r>
                  <a:rPr lang="ja-JP" altLang="en-US" sz="2400" dirty="0">
                    <a:solidFill>
                      <a:srgbClr val="FF0000"/>
                    </a:solidFill>
                    <a:sym typeface="Wingdings" pitchFamily="2" charset="2"/>
                  </a:rPr>
                  <a:t>この問題の大域最小化解は、フローネットワークの最小カットにより高速に求められる</a:t>
                </a:r>
                <a:r>
                  <a:rPr lang="en-US" altLang="ja-JP" sz="2400" dirty="0">
                    <a:sym typeface="Wingdings" pitchFamily="2" charset="2"/>
                  </a:rPr>
                  <a:t>』</a:t>
                </a:r>
                <a:r>
                  <a:rPr lang="en-US" altLang="ja-JP" sz="1050" dirty="0">
                    <a:sym typeface="Wingdings" pitchFamily="2" charset="2"/>
                  </a:rPr>
                  <a:t>[</a:t>
                </a:r>
                <a:r>
                  <a:rPr lang="en-US" altLang="ja-JP" sz="1050" dirty="0"/>
                  <a:t>Boykov Y., Jolly M-P. </a:t>
                </a:r>
                <a:r>
                  <a:rPr lang="en-US" altLang="ja-JP" sz="1050" i="1" dirty="0"/>
                  <a:t>MICCAI</a:t>
                </a:r>
                <a:r>
                  <a:rPr lang="en-US" altLang="ja-JP" sz="1050" dirty="0"/>
                  <a:t>, 276-286, 2000. </a:t>
                </a:r>
                <a:r>
                  <a:rPr lang="en-US" altLang="ja-JP" sz="1050" dirty="0">
                    <a:sym typeface="Wingdings" pitchFamily="2" charset="2"/>
                  </a:rPr>
                  <a:t>]</a:t>
                </a:r>
                <a:r>
                  <a:rPr lang="en-US" altLang="ja-JP" sz="1300" dirty="0">
                    <a:sym typeface="Wingdings" pitchFamily="2" charset="2"/>
                  </a:rPr>
                  <a:t> </a:t>
                </a:r>
              </a:p>
              <a:p>
                <a:pPr marL="0" indent="0">
                  <a:lnSpc>
                    <a:spcPct val="100000"/>
                  </a:lnSpc>
                  <a:spcBef>
                    <a:spcPts val="0"/>
                  </a:spcBef>
                  <a:buFont typeface="Arial" panose="020B0604020202020204" pitchFamily="34" charset="0"/>
                  <a:buNone/>
                </a:pPr>
                <a:r>
                  <a:rPr lang="en-US" altLang="ja-JP" sz="1800" dirty="0">
                    <a:solidFill>
                      <a:prstClr val="black"/>
                    </a:solidFill>
                    <a:sym typeface="Wingdings" pitchFamily="2" charset="2"/>
                  </a:rPr>
                  <a:t>※</a:t>
                </a:r>
                <a14:m>
                  <m:oMath xmlns:m="http://schemas.openxmlformats.org/officeDocument/2006/math">
                    <m:sSub>
                      <m:sSubPr>
                        <m:ctrlPr>
                          <a:rPr lang="ja-JP" altLang="ja-JP" sz="1800" i="1">
                            <a:latin typeface="Cambria Math" panose="02040503050406030204" pitchFamily="18" charset="0"/>
                          </a:rPr>
                        </m:ctrlPr>
                      </m:sSubPr>
                      <m:e>
                        <m:r>
                          <a:rPr lang="en-US" altLang="ja-JP" sz="1800" i="1">
                            <a:latin typeface="Cambria Math"/>
                          </a:rPr>
                          <m:t>𝐿</m:t>
                        </m:r>
                      </m:e>
                      <m:sub>
                        <m:r>
                          <a:rPr lang="en-US" altLang="ja-JP" sz="1800" i="1">
                            <a:latin typeface="Cambria Math"/>
                          </a:rPr>
                          <m:t>𝑝</m:t>
                        </m:r>
                      </m:sub>
                    </m:sSub>
                  </m:oMath>
                </a14:m>
                <a:r>
                  <a:rPr lang="ja-JP" altLang="en-US" sz="1800" dirty="0">
                    <a:solidFill>
                      <a:prstClr val="black"/>
                    </a:solidFill>
                    <a:sym typeface="Wingdings" pitchFamily="2" charset="2"/>
                  </a:rPr>
                  <a:t>が二状態をとる場合（二値化）に限る</a:t>
                </a:r>
                <a:endParaRPr lang="en-US" altLang="ja-JP" sz="1800" dirty="0">
                  <a:solidFill>
                    <a:prstClr val="black"/>
                  </a:solidFill>
                  <a:sym typeface="Wingdings" pitchFamily="2" charset="2"/>
                </a:endParaRPr>
              </a:p>
              <a:p>
                <a:pPr marL="0" indent="0">
                  <a:lnSpc>
                    <a:spcPct val="100000"/>
                  </a:lnSpc>
                  <a:spcBef>
                    <a:spcPts val="0"/>
                  </a:spcBef>
                  <a:buFont typeface="Arial" panose="020B0604020202020204" pitchFamily="34" charset="0"/>
                  <a:buNone/>
                </a:pPr>
                <a:r>
                  <a:rPr lang="en-US" altLang="ja-JP" sz="1800" dirty="0">
                    <a:solidFill>
                      <a:prstClr val="black"/>
                    </a:solidFill>
                    <a:sym typeface="Wingdings" pitchFamily="2" charset="2"/>
                  </a:rPr>
                  <a:t>※</a:t>
                </a:r>
                <a:r>
                  <a:rPr lang="ja-JP" altLang="en-US" sz="1800" dirty="0">
                    <a:solidFill>
                      <a:prstClr val="black"/>
                    </a:solidFill>
                    <a:sym typeface="Wingdings" pitchFamily="2" charset="2"/>
                  </a:rPr>
                  <a:t>グラフカット発見以前はやきなまし法（ランダムウォーク）で解いていた</a:t>
                </a:r>
                <a:endParaRPr lang="en-US" altLang="ja-JP" sz="1800" dirty="0">
                  <a:solidFill>
                    <a:prstClr val="black"/>
                  </a:solidFill>
                  <a:sym typeface="Wingdings" pitchFamily="2" charset="2"/>
                </a:endParaRPr>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946151" y="5354470"/>
                <a:ext cx="9455149" cy="1909930"/>
              </a:xfrm>
              <a:prstGeom prst="rect">
                <a:avLst/>
              </a:prstGeom>
              <a:blipFill rotWithShape="0">
                <a:blip r:embed="rId12"/>
                <a:stretch>
                  <a:fillRect l="-967" t="-2548"/>
                </a:stretch>
              </a:blipFill>
            </p:spPr>
            <p:txBody>
              <a:bodyPr/>
              <a:lstStyle/>
              <a:p>
                <a:r>
                  <a:rPr lang="ja-JP" altLang="en-US">
                    <a:noFill/>
                  </a:rPr>
                  <a:t> </a:t>
                </a:r>
              </a:p>
            </p:txBody>
          </p:sp>
        </mc:Fallback>
      </mc:AlternateContent>
      <p:grpSp>
        <p:nvGrpSpPr>
          <p:cNvPr id="211" name="グループ化 210"/>
          <p:cNvGrpSpPr/>
          <p:nvPr/>
        </p:nvGrpSpPr>
        <p:grpSpPr>
          <a:xfrm>
            <a:off x="3628851" y="3880588"/>
            <a:ext cx="6947009" cy="1083451"/>
            <a:chOff x="2142951" y="5315688"/>
            <a:chExt cx="6947009" cy="1083451"/>
          </a:xfrm>
        </p:grpSpPr>
        <p:grpSp>
          <p:nvGrpSpPr>
            <p:cNvPr id="27" name="グループ化 26"/>
            <p:cNvGrpSpPr/>
            <p:nvPr/>
          </p:nvGrpSpPr>
          <p:grpSpPr>
            <a:xfrm>
              <a:off x="2142951" y="5315688"/>
              <a:ext cx="663551" cy="497663"/>
              <a:chOff x="3981507" y="7653735"/>
              <a:chExt cx="2160863" cy="1620646"/>
            </a:xfrm>
            <a:solidFill>
              <a:schemeClr val="bg1"/>
            </a:solidFill>
          </p:grpSpPr>
          <p:sp>
            <p:nvSpPr>
              <p:cNvPr id="28" name="正方形/長方形 27"/>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5061936"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3981507"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4521724"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5602154"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0" name="グループ化 39"/>
            <p:cNvGrpSpPr/>
            <p:nvPr/>
          </p:nvGrpSpPr>
          <p:grpSpPr>
            <a:xfrm>
              <a:off x="2142951" y="5901476"/>
              <a:ext cx="663551" cy="497663"/>
              <a:chOff x="3981507" y="7653735"/>
              <a:chExt cx="2160863" cy="1620646"/>
            </a:xfrm>
            <a:solidFill>
              <a:schemeClr val="bg1"/>
            </a:solidFill>
          </p:grpSpPr>
          <p:sp>
            <p:nvSpPr>
              <p:cNvPr id="41" name="正方形/長方形 40"/>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3981507"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5061936"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5061938"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3" name="グループ化 52"/>
            <p:cNvGrpSpPr/>
            <p:nvPr/>
          </p:nvGrpSpPr>
          <p:grpSpPr>
            <a:xfrm>
              <a:off x="3044000" y="5315688"/>
              <a:ext cx="663551" cy="497663"/>
              <a:chOff x="3981507" y="7653735"/>
              <a:chExt cx="2160863" cy="1620646"/>
            </a:xfrm>
            <a:solidFill>
              <a:schemeClr val="bg1"/>
            </a:solidFill>
          </p:grpSpPr>
          <p:sp>
            <p:nvSpPr>
              <p:cNvPr id="54" name="正方形/長方形 53"/>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5061936"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3981507"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5602154"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6" name="グループ化 65"/>
            <p:cNvGrpSpPr/>
            <p:nvPr/>
          </p:nvGrpSpPr>
          <p:grpSpPr>
            <a:xfrm>
              <a:off x="3044000" y="5901476"/>
              <a:ext cx="663551" cy="497663"/>
              <a:chOff x="3981507" y="7653735"/>
              <a:chExt cx="2160863" cy="1620646"/>
            </a:xfrm>
            <a:solidFill>
              <a:schemeClr val="bg1"/>
            </a:solidFill>
          </p:grpSpPr>
          <p:sp>
            <p:nvSpPr>
              <p:cNvPr id="67" name="正方形/長方形 66"/>
              <p:cNvSpPr/>
              <p:nvPr/>
            </p:nvSpPr>
            <p:spPr>
              <a:xfrm>
                <a:off x="3981507"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p:cNvSpPr/>
              <p:nvPr/>
            </p:nvSpPr>
            <p:spPr>
              <a:xfrm>
                <a:off x="3981507"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5061936"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p:cNvSpPr/>
              <p:nvPr/>
            </p:nvSpPr>
            <p:spPr>
              <a:xfrm>
                <a:off x="5061938"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79" name="グループ化 78"/>
            <p:cNvGrpSpPr/>
            <p:nvPr/>
          </p:nvGrpSpPr>
          <p:grpSpPr>
            <a:xfrm>
              <a:off x="3945049" y="5315688"/>
              <a:ext cx="663551" cy="497663"/>
              <a:chOff x="3981507" y="7653735"/>
              <a:chExt cx="2160863" cy="1620646"/>
            </a:xfrm>
            <a:solidFill>
              <a:schemeClr val="bg1"/>
            </a:solidFill>
          </p:grpSpPr>
          <p:sp>
            <p:nvSpPr>
              <p:cNvPr id="80" name="正方形/長方形 79"/>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p:cNvSpPr/>
              <p:nvPr/>
            </p:nvSpPr>
            <p:spPr>
              <a:xfrm>
                <a:off x="5061936"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p:cNvSpPr/>
              <p:nvPr/>
            </p:nvSpPr>
            <p:spPr>
              <a:xfrm>
                <a:off x="5602154"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2" name="グループ化 91"/>
            <p:cNvGrpSpPr/>
            <p:nvPr/>
          </p:nvGrpSpPr>
          <p:grpSpPr>
            <a:xfrm>
              <a:off x="3945049" y="5901476"/>
              <a:ext cx="663551" cy="497663"/>
              <a:chOff x="3981507" y="7653735"/>
              <a:chExt cx="2160863" cy="1620646"/>
            </a:xfrm>
            <a:solidFill>
              <a:schemeClr val="bg1"/>
            </a:solidFill>
          </p:grpSpPr>
          <p:sp>
            <p:nvSpPr>
              <p:cNvPr id="93" name="正方形/長方形 92"/>
              <p:cNvSpPr/>
              <p:nvPr/>
            </p:nvSpPr>
            <p:spPr>
              <a:xfrm>
                <a:off x="3981507"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3981507"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5061936"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3981507"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p:cNvSpPr/>
              <p:nvPr/>
            </p:nvSpPr>
            <p:spPr>
              <a:xfrm>
                <a:off x="5061938"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05" name="グループ化 104"/>
            <p:cNvGrpSpPr/>
            <p:nvPr/>
          </p:nvGrpSpPr>
          <p:grpSpPr>
            <a:xfrm>
              <a:off x="4846098" y="5315688"/>
              <a:ext cx="663551" cy="497663"/>
              <a:chOff x="3981507" y="7653735"/>
              <a:chExt cx="2160863" cy="1620646"/>
            </a:xfrm>
            <a:solidFill>
              <a:schemeClr val="bg1"/>
            </a:solidFill>
          </p:grpSpPr>
          <p:sp>
            <p:nvSpPr>
              <p:cNvPr id="106" name="正方形/長方形 105"/>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5061936"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p:cNvSpPr/>
              <p:nvPr/>
            </p:nvSpPr>
            <p:spPr>
              <a:xfrm>
                <a:off x="5061936"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p:cNvSpPr/>
              <p:nvPr/>
            </p:nvSpPr>
            <p:spPr>
              <a:xfrm>
                <a:off x="5602154"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18" name="グループ化 117"/>
            <p:cNvGrpSpPr/>
            <p:nvPr/>
          </p:nvGrpSpPr>
          <p:grpSpPr>
            <a:xfrm>
              <a:off x="4846098" y="5901476"/>
              <a:ext cx="663551" cy="497663"/>
              <a:chOff x="3981507" y="7653735"/>
              <a:chExt cx="2160863" cy="1620646"/>
            </a:xfrm>
            <a:solidFill>
              <a:schemeClr val="bg1"/>
            </a:solidFill>
          </p:grpSpPr>
          <p:sp>
            <p:nvSpPr>
              <p:cNvPr id="119" name="正方形/長方形 118"/>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p:cNvSpPr/>
              <p:nvPr/>
            </p:nvSpPr>
            <p:spPr>
              <a:xfrm>
                <a:off x="5602152" y="765373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p:cNvSpPr/>
              <p:nvPr/>
            </p:nvSpPr>
            <p:spPr>
              <a:xfrm>
                <a:off x="3981507"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p:cNvSpPr/>
              <p:nvPr/>
            </p:nvSpPr>
            <p:spPr>
              <a:xfrm>
                <a:off x="4521723"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p:cNvSpPr/>
              <p:nvPr/>
            </p:nvSpPr>
            <p:spPr>
              <a:xfrm>
                <a:off x="5061936"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p:cNvSpPr/>
              <p:nvPr/>
            </p:nvSpPr>
            <p:spPr>
              <a:xfrm>
                <a:off x="4521724" y="8734165"/>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p:cNvSpPr/>
              <p:nvPr/>
            </p:nvSpPr>
            <p:spPr>
              <a:xfrm>
                <a:off x="5061938"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1" name="グループ化 130"/>
            <p:cNvGrpSpPr/>
            <p:nvPr/>
          </p:nvGrpSpPr>
          <p:grpSpPr>
            <a:xfrm>
              <a:off x="5747147" y="5315688"/>
              <a:ext cx="663551" cy="497663"/>
              <a:chOff x="3981507" y="7653735"/>
              <a:chExt cx="2160863" cy="1620646"/>
            </a:xfrm>
            <a:solidFill>
              <a:schemeClr val="bg1"/>
            </a:solidFill>
          </p:grpSpPr>
          <p:sp>
            <p:nvSpPr>
              <p:cNvPr id="132" name="正方形/長方形 131"/>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5061936"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5602152"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4" name="グループ化 143"/>
            <p:cNvGrpSpPr/>
            <p:nvPr/>
          </p:nvGrpSpPr>
          <p:grpSpPr>
            <a:xfrm>
              <a:off x="5747147" y="5901476"/>
              <a:ext cx="663551" cy="497663"/>
              <a:chOff x="3981507" y="7653735"/>
              <a:chExt cx="2160863" cy="1620646"/>
            </a:xfrm>
            <a:solidFill>
              <a:schemeClr val="bg1"/>
            </a:solidFill>
          </p:grpSpPr>
          <p:sp>
            <p:nvSpPr>
              <p:cNvPr id="145" name="正方形/長方形 144"/>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p:cNvSpPr/>
              <p:nvPr/>
            </p:nvSpPr>
            <p:spPr>
              <a:xfrm>
                <a:off x="3981507"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p:cNvSpPr/>
              <p:nvPr/>
            </p:nvSpPr>
            <p:spPr>
              <a:xfrm>
                <a:off x="4521723"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p:cNvSpPr/>
              <p:nvPr/>
            </p:nvSpPr>
            <p:spPr>
              <a:xfrm>
                <a:off x="5061936"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p:cNvSpPr/>
              <p:nvPr/>
            </p:nvSpPr>
            <p:spPr>
              <a:xfrm>
                <a:off x="5061938"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正方形/長方形 155"/>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57" name="グループ化 156"/>
            <p:cNvGrpSpPr/>
            <p:nvPr/>
          </p:nvGrpSpPr>
          <p:grpSpPr>
            <a:xfrm>
              <a:off x="6648196" y="5315688"/>
              <a:ext cx="663551" cy="497663"/>
              <a:chOff x="3981507" y="7653735"/>
              <a:chExt cx="2160863" cy="1620646"/>
            </a:xfrm>
            <a:solidFill>
              <a:schemeClr val="bg1"/>
            </a:solidFill>
          </p:grpSpPr>
          <p:sp>
            <p:nvSpPr>
              <p:cNvPr id="158" name="正方形/長方形 157"/>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正方形/長方形 159"/>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正方形/長方形 160"/>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正方形/長方形 161"/>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正方形/長方形 162"/>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正方形/長方形 163"/>
              <p:cNvSpPr/>
              <p:nvPr/>
            </p:nvSpPr>
            <p:spPr>
              <a:xfrm>
                <a:off x="5061936"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正方形/長方形 164"/>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正方形/長方形 166"/>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p:cNvSpPr/>
              <p:nvPr/>
            </p:nvSpPr>
            <p:spPr>
              <a:xfrm>
                <a:off x="5602154"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0" name="グループ化 169"/>
            <p:cNvGrpSpPr/>
            <p:nvPr/>
          </p:nvGrpSpPr>
          <p:grpSpPr>
            <a:xfrm>
              <a:off x="6648196" y="5901476"/>
              <a:ext cx="663551" cy="497663"/>
              <a:chOff x="3981507" y="7653735"/>
              <a:chExt cx="2160863" cy="1620646"/>
            </a:xfrm>
            <a:solidFill>
              <a:schemeClr val="bg1"/>
            </a:solidFill>
          </p:grpSpPr>
          <p:sp>
            <p:nvSpPr>
              <p:cNvPr id="171" name="正方形/長方形 170"/>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p:cNvSpPr/>
              <p:nvPr/>
            </p:nvSpPr>
            <p:spPr>
              <a:xfrm>
                <a:off x="5061936"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正方形/長方形 173"/>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5" name="正方形/長方形 174"/>
              <p:cNvSpPr/>
              <p:nvPr/>
            </p:nvSpPr>
            <p:spPr>
              <a:xfrm>
                <a:off x="3981507"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6" name="正方形/長方形 175"/>
              <p:cNvSpPr/>
              <p:nvPr/>
            </p:nvSpPr>
            <p:spPr>
              <a:xfrm>
                <a:off x="4521723"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7" name="正方形/長方形 176"/>
              <p:cNvSpPr/>
              <p:nvPr/>
            </p:nvSpPr>
            <p:spPr>
              <a:xfrm>
                <a:off x="5061936" y="8193950"/>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正方形/長方形 179"/>
              <p:cNvSpPr/>
              <p:nvPr/>
            </p:nvSpPr>
            <p:spPr>
              <a:xfrm>
                <a:off x="4521724" y="8734165"/>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p:cNvSpPr/>
              <p:nvPr/>
            </p:nvSpPr>
            <p:spPr>
              <a:xfrm>
                <a:off x="5061938" y="8734165"/>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p:cNvSpPr/>
              <p:nvPr/>
            </p:nvSpPr>
            <p:spPr>
              <a:xfrm>
                <a:off x="5602154" y="8734165"/>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83" name="グループ化 182"/>
            <p:cNvGrpSpPr/>
            <p:nvPr/>
          </p:nvGrpSpPr>
          <p:grpSpPr>
            <a:xfrm>
              <a:off x="7549247" y="5315688"/>
              <a:ext cx="663551" cy="497663"/>
              <a:chOff x="3981507" y="7653735"/>
              <a:chExt cx="2160863" cy="1620646"/>
            </a:xfrm>
            <a:solidFill>
              <a:schemeClr val="bg1"/>
            </a:solidFill>
          </p:grpSpPr>
          <p:sp>
            <p:nvSpPr>
              <p:cNvPr id="184" name="正方形/長方形 183"/>
              <p:cNvSpPr/>
              <p:nvPr/>
            </p:nvSpPr>
            <p:spPr>
              <a:xfrm>
                <a:off x="3981507"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p:cNvSpPr/>
              <p:nvPr/>
            </p:nvSpPr>
            <p:spPr>
              <a:xfrm>
                <a:off x="4521723" y="7653736"/>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正方形/長方形 185"/>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p:cNvSpPr/>
              <p:nvPr/>
            </p:nvSpPr>
            <p:spPr>
              <a:xfrm>
                <a:off x="3981507"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p:cNvSpPr/>
              <p:nvPr/>
            </p:nvSpPr>
            <p:spPr>
              <a:xfrm>
                <a:off x="4521723" y="8193950"/>
                <a:ext cx="540216" cy="54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p:cNvSpPr/>
              <p:nvPr/>
            </p:nvSpPr>
            <p:spPr>
              <a:xfrm>
                <a:off x="5061936"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p:cNvSpPr/>
              <p:nvPr/>
            </p:nvSpPr>
            <p:spPr>
              <a:xfrm>
                <a:off x="5061938"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p:cNvSpPr/>
              <p:nvPr/>
            </p:nvSpPr>
            <p:spPr>
              <a:xfrm>
                <a:off x="5602154" y="873416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96" name="グループ化 195"/>
            <p:cNvGrpSpPr/>
            <p:nvPr/>
          </p:nvGrpSpPr>
          <p:grpSpPr>
            <a:xfrm>
              <a:off x="7549247" y="5901476"/>
              <a:ext cx="663551" cy="497663"/>
              <a:chOff x="3981507" y="7653735"/>
              <a:chExt cx="2160863" cy="1620646"/>
            </a:xfrm>
            <a:solidFill>
              <a:schemeClr val="bg1"/>
            </a:solidFill>
          </p:grpSpPr>
          <p:sp>
            <p:nvSpPr>
              <p:cNvPr id="197" name="正方形/長方形 196"/>
              <p:cNvSpPr/>
              <p:nvPr/>
            </p:nvSpPr>
            <p:spPr>
              <a:xfrm>
                <a:off x="3981507" y="7653736"/>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p:cNvSpPr/>
              <p:nvPr/>
            </p:nvSpPr>
            <p:spPr>
              <a:xfrm>
                <a:off x="4521723" y="7653736"/>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p:cNvSpPr/>
              <p:nvPr/>
            </p:nvSpPr>
            <p:spPr>
              <a:xfrm>
                <a:off x="5061936" y="7653736"/>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p:cNvSpPr/>
              <p:nvPr/>
            </p:nvSpPr>
            <p:spPr>
              <a:xfrm>
                <a:off x="5602152" y="7653735"/>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p:cNvSpPr/>
              <p:nvPr/>
            </p:nvSpPr>
            <p:spPr>
              <a:xfrm>
                <a:off x="3981507" y="8193950"/>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p:cNvSpPr/>
              <p:nvPr/>
            </p:nvSpPr>
            <p:spPr>
              <a:xfrm>
                <a:off x="4521723" y="8193950"/>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p:cNvSpPr/>
              <p:nvPr/>
            </p:nvSpPr>
            <p:spPr>
              <a:xfrm>
                <a:off x="5061936" y="8193950"/>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p:cNvSpPr/>
              <p:nvPr/>
            </p:nvSpPr>
            <p:spPr>
              <a:xfrm>
                <a:off x="5602152" y="8193950"/>
                <a:ext cx="540216" cy="54021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p:cNvSpPr/>
              <p:nvPr/>
            </p:nvSpPr>
            <p:spPr>
              <a:xfrm>
                <a:off x="3981507"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p:cNvSpPr/>
              <p:nvPr/>
            </p:nvSpPr>
            <p:spPr>
              <a:xfrm>
                <a:off x="452172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p:cNvSpPr/>
              <p:nvPr/>
            </p:nvSpPr>
            <p:spPr>
              <a:xfrm>
                <a:off x="5061938" y="8734165"/>
                <a:ext cx="540216" cy="540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p:cNvSpPr/>
              <p:nvPr/>
            </p:nvSpPr>
            <p:spPr>
              <a:xfrm>
                <a:off x="5602154" y="8734165"/>
                <a:ext cx="540216" cy="5402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09" name="正方形/長方形 208"/>
            <p:cNvSpPr/>
            <p:nvPr/>
          </p:nvSpPr>
          <p:spPr>
            <a:xfrm>
              <a:off x="8212797" y="5372426"/>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p:cNvSpPr/>
            <p:nvPr/>
          </p:nvSpPr>
          <p:spPr>
            <a:xfrm>
              <a:off x="8212797" y="5936565"/>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45</a:t>
            </a:fld>
            <a:endParaRPr lang="ja-JP" altLang="en-US"/>
          </a:p>
        </p:txBody>
      </p:sp>
    </p:spTree>
    <p:extLst>
      <p:ext uri="{BB962C8B-B14F-4D97-AF65-F5344CB8AC3E}">
        <p14:creationId xmlns:p14="http://schemas.microsoft.com/office/powerpoint/2010/main" val="3488133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タイトル 1"/>
          <p:cNvSpPr txBox="1">
            <a:spLocks/>
          </p:cNvSpPr>
          <p:nvPr/>
        </p:nvSpPr>
        <p:spPr>
          <a:xfrm>
            <a:off x="1676400" y="152595"/>
            <a:ext cx="8991600" cy="560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グラフカットを用いた最適化</a:t>
            </a:r>
          </a:p>
        </p:txBody>
      </p:sp>
      <p:sp>
        <p:nvSpPr>
          <p:cNvPr id="56" name="コンテンツ プレースホルダー 2"/>
          <p:cNvSpPr txBox="1">
            <a:spLocks/>
          </p:cNvSpPr>
          <p:nvPr/>
        </p:nvSpPr>
        <p:spPr>
          <a:xfrm>
            <a:off x="5987633" y="2863945"/>
            <a:ext cx="5395931" cy="3729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000" b="1" dirty="0">
                <a:sym typeface="Wingdings" pitchFamily="2" charset="2"/>
              </a:rPr>
              <a:t>画像からフローネットワークを構築</a:t>
            </a:r>
            <a:endParaRPr lang="en-US" altLang="ja-JP" sz="2000" b="1" dirty="0">
              <a:sym typeface="Wingdings" pitchFamily="2" charset="2"/>
            </a:endParaRPr>
          </a:p>
          <a:p>
            <a:pPr>
              <a:lnSpc>
                <a:spcPct val="100000"/>
              </a:lnSpc>
            </a:pPr>
            <a:r>
              <a:rPr lang="ja-JP" altLang="en-US" sz="2000" dirty="0">
                <a:sym typeface="Wingdings" pitchFamily="2" charset="2"/>
              </a:rPr>
              <a:t>頂点</a:t>
            </a:r>
            <a:r>
              <a:rPr lang="en-US" altLang="ja-JP" sz="2000" i="1" dirty="0">
                <a:sym typeface="Wingdings" pitchFamily="2" charset="2"/>
              </a:rPr>
              <a:t>V</a:t>
            </a:r>
            <a:r>
              <a:rPr lang="ja-JP" altLang="en-US" sz="2000" dirty="0">
                <a:sym typeface="Wingdings" pitchFamily="2" charset="2"/>
              </a:rPr>
              <a:t> </a:t>
            </a:r>
            <a:r>
              <a:rPr lang="en-US" altLang="ja-JP" sz="2000" dirty="0">
                <a:sym typeface="Wingdings" pitchFamily="2" charset="2"/>
              </a:rPr>
              <a:t>: </a:t>
            </a:r>
            <a:r>
              <a:rPr lang="ja-JP" altLang="en-US" sz="2000" dirty="0">
                <a:sym typeface="Wingdings" pitchFamily="2" charset="2"/>
              </a:rPr>
              <a:t>全画素</a:t>
            </a:r>
            <a:r>
              <a:rPr lang="en-US" altLang="ja-JP" sz="2000" dirty="0">
                <a:sym typeface="Wingdings" pitchFamily="2" charset="2"/>
              </a:rPr>
              <a:t>, </a:t>
            </a:r>
            <a:r>
              <a:rPr lang="ja-JP" altLang="en-US" sz="2000" dirty="0">
                <a:sym typeface="Wingdings" pitchFamily="2" charset="2"/>
              </a:rPr>
              <a:t> 始点 </a:t>
            </a:r>
            <a:r>
              <a:rPr lang="en-US" altLang="ja-JP" sz="2000" i="1" dirty="0">
                <a:sym typeface="Wingdings" pitchFamily="2" charset="2"/>
              </a:rPr>
              <a:t>s</a:t>
            </a:r>
            <a:r>
              <a:rPr lang="en-US" altLang="ja-JP" sz="2000" dirty="0">
                <a:sym typeface="Wingdings" pitchFamily="2" charset="2"/>
              </a:rPr>
              <a:t>, </a:t>
            </a:r>
            <a:r>
              <a:rPr lang="ja-JP" altLang="en-US" sz="2000" dirty="0">
                <a:sym typeface="Wingdings" pitchFamily="2" charset="2"/>
              </a:rPr>
              <a:t>終点 </a:t>
            </a:r>
            <a:r>
              <a:rPr lang="en-US" altLang="ja-JP" sz="2000" i="1" dirty="0">
                <a:sym typeface="Wingdings" pitchFamily="2" charset="2"/>
              </a:rPr>
              <a:t>t</a:t>
            </a:r>
          </a:p>
          <a:p>
            <a:pPr>
              <a:lnSpc>
                <a:spcPct val="100000"/>
              </a:lnSpc>
            </a:pPr>
            <a:r>
              <a:rPr lang="ja-JP" altLang="en-US" sz="2000" dirty="0">
                <a:sym typeface="Wingdings" pitchFamily="2" charset="2"/>
              </a:rPr>
              <a:t>辺 </a:t>
            </a:r>
            <a:r>
              <a:rPr lang="en-US" altLang="ja-JP" sz="2000" i="1" dirty="0">
                <a:sym typeface="Wingdings" pitchFamily="2" charset="2"/>
              </a:rPr>
              <a:t>E   </a:t>
            </a:r>
            <a:r>
              <a:rPr lang="en-US" altLang="ja-JP" sz="2000" dirty="0">
                <a:sym typeface="Wingdings" pitchFamily="2" charset="2"/>
              </a:rPr>
              <a:t>: </a:t>
            </a:r>
            <a:r>
              <a:rPr lang="ja-JP" altLang="en-US" sz="2000" dirty="0">
                <a:sym typeface="Wingdings" pitchFamily="2" charset="2"/>
              </a:rPr>
              <a:t>右図</a:t>
            </a:r>
            <a:r>
              <a:rPr lang="en-US" altLang="ja-JP" sz="2000" dirty="0">
                <a:sym typeface="Wingdings" pitchFamily="2" charset="2"/>
              </a:rPr>
              <a:t> </a:t>
            </a:r>
          </a:p>
          <a:p>
            <a:pPr lvl="5">
              <a:lnSpc>
                <a:spcPct val="100000"/>
              </a:lnSpc>
            </a:pPr>
            <a:endParaRPr lang="ja-JP" altLang="en-US" sz="1000" dirty="0">
              <a:sym typeface="Wingdings" pitchFamily="2" charset="2"/>
            </a:endParaRPr>
          </a:p>
          <a:p>
            <a:pPr marL="0" indent="0">
              <a:lnSpc>
                <a:spcPct val="100000"/>
              </a:lnSpc>
              <a:buFont typeface="Arial" panose="020B0604020202020204" pitchFamily="34" charset="0"/>
              <a:buNone/>
            </a:pPr>
            <a:r>
              <a:rPr lang="ja-JP" altLang="en-US" sz="2000" b="1" dirty="0">
                <a:sym typeface="Wingdings" pitchFamily="2" charset="2"/>
              </a:rPr>
              <a:t>フローネットワークをカットし</a:t>
            </a:r>
            <a:endParaRPr lang="en-US" altLang="ja-JP" sz="2000" b="1" dirty="0">
              <a:sym typeface="Wingdings" pitchFamily="2" charset="2"/>
            </a:endParaRPr>
          </a:p>
          <a:p>
            <a:pPr>
              <a:lnSpc>
                <a:spcPct val="100000"/>
              </a:lnSpc>
            </a:pPr>
            <a:r>
              <a:rPr lang="en-US" altLang="ja-JP" sz="2000" i="1" dirty="0">
                <a:sym typeface="Wingdings" pitchFamily="2" charset="2"/>
              </a:rPr>
              <a:t>s </a:t>
            </a:r>
            <a:r>
              <a:rPr lang="ja-JP" altLang="en-US" sz="2000" dirty="0">
                <a:sym typeface="Wingdings" pitchFamily="2" charset="2"/>
              </a:rPr>
              <a:t>に連結する画素にラベル </a:t>
            </a:r>
            <a:r>
              <a:rPr lang="en-US" altLang="ja-JP" sz="2000" i="1" dirty="0">
                <a:sym typeface="Wingdings" pitchFamily="2" charset="2"/>
              </a:rPr>
              <a:t>fore </a:t>
            </a:r>
            <a:r>
              <a:rPr lang="ja-JP" altLang="en-US" sz="2000" dirty="0">
                <a:sym typeface="Wingdings" pitchFamily="2" charset="2"/>
              </a:rPr>
              <a:t>をつける</a:t>
            </a:r>
            <a:endParaRPr lang="en-US" altLang="ja-JP" sz="2000" dirty="0">
              <a:sym typeface="Wingdings" pitchFamily="2" charset="2"/>
            </a:endParaRPr>
          </a:p>
          <a:p>
            <a:pPr>
              <a:lnSpc>
                <a:spcPct val="100000"/>
              </a:lnSpc>
            </a:pPr>
            <a:r>
              <a:rPr lang="en-US" altLang="ja-JP" sz="2000" i="1" dirty="0">
                <a:sym typeface="Wingdings" pitchFamily="2" charset="2"/>
              </a:rPr>
              <a:t>t</a:t>
            </a:r>
            <a:r>
              <a:rPr lang="ja-JP" altLang="en-US" sz="2000" i="1" dirty="0">
                <a:sym typeface="Wingdings" pitchFamily="2" charset="2"/>
              </a:rPr>
              <a:t> </a:t>
            </a:r>
            <a:r>
              <a:rPr lang="ja-JP" altLang="en-US" sz="2000" dirty="0">
                <a:sym typeface="Wingdings" pitchFamily="2" charset="2"/>
              </a:rPr>
              <a:t>に連結する画素にラベル </a:t>
            </a:r>
            <a:r>
              <a:rPr lang="en-US" altLang="ja-JP" sz="2000" i="1" dirty="0">
                <a:sym typeface="Wingdings" pitchFamily="2" charset="2"/>
              </a:rPr>
              <a:t>back </a:t>
            </a:r>
            <a:r>
              <a:rPr lang="ja-JP" altLang="en-US" sz="2000" dirty="0">
                <a:sym typeface="Wingdings" pitchFamily="2" charset="2"/>
              </a:rPr>
              <a:t>をつける</a:t>
            </a:r>
            <a:endParaRPr lang="en-US" altLang="ja-JP" sz="2000" dirty="0">
              <a:sym typeface="Wingdings" pitchFamily="2" charset="2"/>
            </a:endParaRPr>
          </a:p>
          <a:p>
            <a:pPr lvl="5">
              <a:lnSpc>
                <a:spcPct val="100000"/>
              </a:lnSpc>
            </a:pPr>
            <a:endParaRPr lang="en-US" altLang="ja-JP" sz="1000" dirty="0">
              <a:sym typeface="Wingdings" pitchFamily="2" charset="2"/>
            </a:endParaRPr>
          </a:p>
          <a:p>
            <a:pPr marL="0" indent="0">
              <a:lnSpc>
                <a:spcPct val="100000"/>
              </a:lnSpc>
              <a:buFont typeface="Arial" panose="020B0604020202020204" pitchFamily="34" charset="0"/>
              <a:buNone/>
            </a:pPr>
            <a:r>
              <a:rPr lang="en-US" altLang="ja-JP" sz="2000" dirty="0">
                <a:sym typeface="Wingdings" panose="05000000000000000000" pitchFamily="2" charset="2"/>
              </a:rPr>
              <a:t> </a:t>
            </a:r>
            <a:r>
              <a:rPr lang="ja-JP" altLang="en-US" sz="2000" dirty="0">
                <a:sym typeface="Wingdings" pitchFamily="2" charset="2"/>
              </a:rPr>
              <a:t>カット容量 がコストに対応する</a:t>
            </a:r>
            <a:endParaRPr lang="en-US" altLang="ja-JP" sz="2000" dirty="0">
              <a:sym typeface="Wingdings" pitchFamily="2" charset="2"/>
            </a:endParaRPr>
          </a:p>
          <a:p>
            <a:pPr marL="0" indent="0">
              <a:lnSpc>
                <a:spcPct val="100000"/>
              </a:lnSpc>
              <a:buNone/>
            </a:pPr>
            <a:r>
              <a:rPr lang="en-US" altLang="ja-JP" sz="2000" dirty="0">
                <a:sym typeface="Wingdings" pitchFamily="2" charset="2"/>
              </a:rPr>
              <a:t></a:t>
            </a:r>
            <a:r>
              <a:rPr lang="ja-JP" altLang="en-US" sz="2000" dirty="0">
                <a:sym typeface="Wingdings" pitchFamily="2" charset="2"/>
              </a:rPr>
              <a:t>最小カットを求めればコスト最小化できる</a:t>
            </a:r>
            <a:endParaRPr lang="en-US" altLang="ja-JP" sz="2000" dirty="0">
              <a:sym typeface="Wingdings" pitchFamily="2" charset="2"/>
            </a:endParaRPr>
          </a:p>
        </p:txBody>
      </p:sp>
      <mc:AlternateContent xmlns:mc="http://schemas.openxmlformats.org/markup-compatibility/2006" xmlns:a14="http://schemas.microsoft.com/office/drawing/2010/main">
        <mc:Choice Requires="a14">
          <p:sp>
            <p:nvSpPr>
              <p:cNvPr id="57" name="正方形/長方形 56"/>
              <p:cNvSpPr/>
              <p:nvPr/>
            </p:nvSpPr>
            <p:spPr>
              <a:xfrm>
                <a:off x="5975713" y="1519710"/>
                <a:ext cx="4992008" cy="878959"/>
              </a:xfrm>
              <a:prstGeom prst="rect">
                <a:avLst/>
              </a:prstGeom>
              <a:solidFill>
                <a:srgbClr val="CCECFF"/>
              </a:solidFill>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ja-JP" altLang="ja-JP" sz="2000" i="1">
                              <a:latin typeface="Cambria Math" panose="02040503050406030204" pitchFamily="18" charset="0"/>
                            </a:rPr>
                          </m:ctrlPr>
                        </m:funcPr>
                        <m:fName>
                          <m:limLow>
                            <m:limLowPr>
                              <m:ctrlPr>
                                <a:rPr lang="ja-JP" altLang="ja-JP" sz="2000" i="1">
                                  <a:latin typeface="Cambria Math" panose="02040503050406030204" pitchFamily="18" charset="0"/>
                                </a:rPr>
                              </m:ctrlPr>
                            </m:limLowPr>
                            <m:e>
                              <m:r>
                                <m:rPr>
                                  <m:sty m:val="p"/>
                                </m:rPr>
                                <a:rPr lang="en-US" altLang="ja-JP" sz="2000">
                                  <a:latin typeface="Cambria Math"/>
                                </a:rPr>
                                <m:t>argmin</m:t>
                              </m:r>
                            </m:e>
                            <m:lim>
                              <m:r>
                                <a:rPr lang="en-US" altLang="ja-JP" sz="2000" i="1">
                                  <a:latin typeface="Cambria Math"/>
                                </a:rPr>
                                <m:t>{</m:t>
                              </m:r>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𝑝</m:t>
                                  </m:r>
                                </m:sub>
                              </m:sSub>
                              <m:r>
                                <a:rPr lang="en-US" altLang="ja-JP" sz="2000" i="1">
                                  <a:latin typeface="Cambria Math"/>
                                </a:rPr>
                                <m:t>| </m:t>
                              </m:r>
                              <m:r>
                                <a:rPr lang="en-US" altLang="ja-JP" sz="2000" i="1">
                                  <a:latin typeface="Cambria Math"/>
                                </a:rPr>
                                <m:t>𝑝</m:t>
                              </m:r>
                              <m:r>
                                <m:rPr>
                                  <m:sty m:val="p"/>
                                </m:rPr>
                                <a:rPr lang="en-US" altLang="ja-JP" sz="2000">
                                  <a:latin typeface="Cambria Math"/>
                                </a:rPr>
                                <m:t>ϵ</m:t>
                              </m:r>
                              <m:r>
                                <a:rPr lang="en-US" altLang="ja-JP" sz="2000" i="1">
                                  <a:latin typeface="Cambria Math"/>
                                </a:rPr>
                                <m:t>𝛺</m:t>
                              </m:r>
                              <m:r>
                                <a:rPr lang="en-US" altLang="ja-JP" sz="2000" i="1">
                                  <a:latin typeface="Cambria Math"/>
                                </a:rPr>
                                <m:t>}</m:t>
                              </m:r>
                            </m:lim>
                          </m:limLow>
                        </m:fName>
                        <m:e>
                          <m:r>
                            <a:rPr lang="en-US" altLang="ja-JP" sz="2000" i="1">
                              <a:latin typeface="Cambria Math"/>
                            </a:rPr>
                            <m:t>   </m:t>
                          </m:r>
                          <m:nary>
                            <m:naryPr>
                              <m:chr m:val="∑"/>
                              <m:limLoc m:val="undOvr"/>
                              <m:supHide m:val="on"/>
                              <m:ctrlPr>
                                <a:rPr lang="ja-JP" altLang="ja-JP" sz="2000" i="1">
                                  <a:latin typeface="Cambria Math" panose="02040503050406030204" pitchFamily="18" charset="0"/>
                                </a:rPr>
                              </m:ctrlPr>
                            </m:naryPr>
                            <m:sub>
                              <m:r>
                                <a:rPr lang="en-US" altLang="ja-JP" sz="2000" i="1">
                                  <a:latin typeface="Cambria Math"/>
                                </a:rPr>
                                <m:t>𝑝</m:t>
                              </m:r>
                              <m:r>
                                <m:rPr>
                                  <m:sty m:val="p"/>
                                </m:rPr>
                                <a:rPr lang="en-US" altLang="ja-JP" sz="2000">
                                  <a:latin typeface="Cambria Math"/>
                                </a:rPr>
                                <m:t>ϵ</m:t>
                              </m:r>
                              <m:r>
                                <a:rPr lang="en-US" altLang="ja-JP" sz="2000" i="1">
                                  <a:latin typeface="Cambria Math"/>
                                </a:rPr>
                                <m:t>𝛺</m:t>
                              </m:r>
                            </m:sub>
                            <m:sup/>
                            <m:e>
                              <m:sSub>
                                <m:sSubPr>
                                  <m:ctrlPr>
                                    <a:rPr lang="ja-JP" altLang="ja-JP" sz="2000" i="1">
                                      <a:latin typeface="Cambria Math" panose="02040503050406030204" pitchFamily="18" charset="0"/>
                                    </a:rPr>
                                  </m:ctrlPr>
                                </m:sSubPr>
                                <m:e>
                                  <m:r>
                                    <a:rPr lang="en-US" altLang="ja-JP" sz="2000" i="1">
                                      <a:latin typeface="Cambria Math"/>
                                    </a:rPr>
                                    <m:t>𝐸</m:t>
                                  </m:r>
                                </m:e>
                                <m:sub>
                                  <m:r>
                                    <a:rPr lang="en-US" altLang="ja-JP" sz="2000" i="1">
                                      <a:latin typeface="Cambria Math"/>
                                    </a:rPr>
                                    <m:t>1</m:t>
                                  </m:r>
                                </m:sub>
                              </m:sSub>
                              <m:r>
                                <a:rPr lang="en-US" altLang="ja-JP" sz="2000" i="1">
                                  <a:latin typeface="Cambria Math"/>
                                </a:rPr>
                                <m:t>(</m:t>
                              </m:r>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𝑝</m:t>
                                  </m:r>
                                </m:sub>
                              </m:sSub>
                              <m:r>
                                <a:rPr lang="en-US" altLang="ja-JP" sz="2000" i="1">
                                  <a:latin typeface="Cambria Math"/>
                                </a:rPr>
                                <m:t>)</m:t>
                              </m:r>
                            </m:e>
                          </m:nary>
                          <m:r>
                            <a:rPr lang="en-US" altLang="ja-JP" sz="2000" i="1">
                              <a:latin typeface="Cambria Math"/>
                            </a:rPr>
                            <m:t>+</m:t>
                          </m:r>
                          <m:r>
                            <a:rPr lang="en-US" altLang="ja-JP" sz="2000" i="1">
                              <a:latin typeface="Cambria Math"/>
                            </a:rPr>
                            <m:t>𝜆</m:t>
                          </m:r>
                          <m:r>
                            <a:rPr lang="en-US" altLang="ja-JP" sz="2000" i="1">
                              <a:latin typeface="Cambria Math"/>
                            </a:rPr>
                            <m:t>×</m:t>
                          </m:r>
                          <m:nary>
                            <m:naryPr>
                              <m:chr m:val="∑"/>
                              <m:limLoc m:val="undOvr"/>
                              <m:supHide m:val="on"/>
                              <m:ctrlPr>
                                <a:rPr lang="ja-JP" altLang="ja-JP" sz="2000" i="1">
                                  <a:latin typeface="Cambria Math" panose="02040503050406030204" pitchFamily="18" charset="0"/>
                                </a:rPr>
                              </m:ctrlPr>
                            </m:naryPr>
                            <m:sub>
                              <m:r>
                                <a:rPr lang="en-US" altLang="ja-JP" sz="2000" i="1">
                                  <a:latin typeface="Cambria Math"/>
                                </a:rPr>
                                <m:t>(</m:t>
                              </m:r>
                              <m:r>
                                <a:rPr lang="en-US" altLang="ja-JP" sz="2000" i="1">
                                  <a:latin typeface="Cambria Math"/>
                                </a:rPr>
                                <m:t>𝑝</m:t>
                              </m:r>
                              <m:r>
                                <a:rPr lang="en-US" altLang="ja-JP" sz="2000" i="1">
                                  <a:latin typeface="Cambria Math"/>
                                </a:rPr>
                                <m:t>,</m:t>
                              </m:r>
                              <m:r>
                                <a:rPr lang="en-US" altLang="ja-JP" sz="2000" i="1">
                                  <a:latin typeface="Cambria Math"/>
                                </a:rPr>
                                <m:t>𝑞</m:t>
                              </m:r>
                              <m:r>
                                <a:rPr lang="en-US" altLang="ja-JP" sz="2000" i="1">
                                  <a:latin typeface="Cambria Math"/>
                                </a:rPr>
                                <m:t>)</m:t>
                              </m:r>
                              <m:r>
                                <m:rPr>
                                  <m:sty m:val="p"/>
                                </m:rPr>
                                <a:rPr lang="en-US" altLang="ja-JP" sz="2000">
                                  <a:latin typeface="Cambria Math"/>
                                </a:rPr>
                                <m:t>ϵ</m:t>
                              </m:r>
                              <m:r>
                                <a:rPr lang="en-US" altLang="ja-JP" sz="2000" i="1">
                                  <a:latin typeface="Cambria Math"/>
                                </a:rPr>
                                <m:t>𝒩</m:t>
                              </m:r>
                            </m:sub>
                            <m:sup/>
                            <m:e>
                              <m:sSub>
                                <m:sSubPr>
                                  <m:ctrlPr>
                                    <a:rPr lang="ja-JP" altLang="ja-JP" sz="2000" i="1">
                                      <a:latin typeface="Cambria Math" panose="02040503050406030204" pitchFamily="18" charset="0"/>
                                    </a:rPr>
                                  </m:ctrlPr>
                                </m:sSubPr>
                                <m:e>
                                  <m:r>
                                    <a:rPr lang="en-US" altLang="ja-JP" sz="2000" i="1">
                                      <a:latin typeface="Cambria Math"/>
                                    </a:rPr>
                                    <m:t>𝐸</m:t>
                                  </m:r>
                                </m:e>
                                <m:sub>
                                  <m:r>
                                    <a:rPr lang="en-US" altLang="ja-JP" sz="2000" i="1">
                                      <a:latin typeface="Cambria Math"/>
                                    </a:rPr>
                                    <m:t>2</m:t>
                                  </m:r>
                                </m:sub>
                              </m:sSub>
                              <m:r>
                                <a:rPr lang="en-US" altLang="ja-JP" sz="2000" i="1">
                                  <a:latin typeface="Cambria Math"/>
                                </a:rPr>
                                <m:t>(</m:t>
                              </m:r>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𝑝</m:t>
                                  </m:r>
                                </m:sub>
                              </m:sSub>
                              <m:r>
                                <a:rPr lang="en-US" altLang="ja-JP" sz="2000" i="1">
                                  <a:latin typeface="Cambria Math"/>
                                </a:rPr>
                                <m:t>, </m:t>
                              </m:r>
                              <m:sSub>
                                <m:sSubPr>
                                  <m:ctrlPr>
                                    <a:rPr lang="ja-JP" altLang="ja-JP" sz="2000" i="1">
                                      <a:latin typeface="Cambria Math" panose="02040503050406030204" pitchFamily="18" charset="0"/>
                                    </a:rPr>
                                  </m:ctrlPr>
                                </m:sSubPr>
                                <m:e>
                                  <m:r>
                                    <a:rPr lang="en-US" altLang="ja-JP" sz="2000" i="1">
                                      <a:latin typeface="Cambria Math"/>
                                    </a:rPr>
                                    <m:t>𝐿</m:t>
                                  </m:r>
                                </m:e>
                                <m:sub>
                                  <m:r>
                                    <a:rPr lang="en-US" altLang="ja-JP" sz="2000" i="1">
                                      <a:latin typeface="Cambria Math"/>
                                    </a:rPr>
                                    <m:t>𝑞</m:t>
                                  </m:r>
                                </m:sub>
                              </m:sSub>
                              <m:r>
                                <a:rPr lang="en-US" altLang="ja-JP" sz="2000" i="1">
                                  <a:latin typeface="Cambria Math"/>
                                </a:rPr>
                                <m:t>)</m:t>
                              </m:r>
                            </m:e>
                          </m:nary>
                        </m:e>
                      </m:func>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7" name="正方形/長方形 56"/>
              <p:cNvSpPr>
                <a:spLocks noRot="1" noChangeAspect="1" noMove="1" noResize="1" noEditPoints="1" noAdjustHandles="1" noChangeArrowheads="1" noChangeShapeType="1" noTextEdit="1"/>
              </p:cNvSpPr>
              <p:nvPr/>
            </p:nvSpPr>
            <p:spPr>
              <a:xfrm>
                <a:off x="5975713" y="1519710"/>
                <a:ext cx="4992008" cy="878959"/>
              </a:xfrm>
              <a:prstGeom prst="rect">
                <a:avLst/>
              </a:prstGeom>
              <a:blipFill rotWithShape="0">
                <a:blip r:embed="rId2"/>
                <a:stretch>
                  <a:fillRect/>
                </a:stretch>
              </a:blipFill>
            </p:spPr>
            <p:txBody>
              <a:bodyPr/>
              <a:lstStyle/>
              <a:p>
                <a:r>
                  <a:rPr lang="ja-JP" altLang="en-US">
                    <a:noFill/>
                  </a:rPr>
                  <a:t> </a:t>
                </a:r>
              </a:p>
            </p:txBody>
          </p:sp>
        </mc:Fallback>
      </mc:AlternateContent>
      <p:grpSp>
        <p:nvGrpSpPr>
          <p:cNvPr id="63" name="グループ化 62"/>
          <p:cNvGrpSpPr/>
          <p:nvPr/>
        </p:nvGrpSpPr>
        <p:grpSpPr>
          <a:xfrm>
            <a:off x="1845211" y="1349464"/>
            <a:ext cx="1723549" cy="966765"/>
            <a:chOff x="365760" y="1012462"/>
            <a:chExt cx="1723549" cy="966765"/>
          </a:xfrm>
        </p:grpSpPr>
        <p:grpSp>
          <p:nvGrpSpPr>
            <p:cNvPr id="64" name="グループ化 63"/>
            <p:cNvGrpSpPr/>
            <p:nvPr/>
          </p:nvGrpSpPr>
          <p:grpSpPr>
            <a:xfrm>
              <a:off x="474776" y="1503569"/>
              <a:ext cx="1426971" cy="475658"/>
              <a:chOff x="497424" y="1274969"/>
              <a:chExt cx="1426971" cy="475658"/>
            </a:xfrm>
          </p:grpSpPr>
          <p:sp>
            <p:nvSpPr>
              <p:cNvPr id="85" name="正方形/長方形 84"/>
              <p:cNvSpPr/>
              <p:nvPr/>
            </p:nvSpPr>
            <p:spPr>
              <a:xfrm>
                <a:off x="497424" y="1274969"/>
                <a:ext cx="475658" cy="47565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a:t>
                </a:r>
                <a:endParaRPr lang="ja-JP" altLang="en-US" sz="2800"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973080" y="1274969"/>
                <a:ext cx="475658" cy="47565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a:t>
                </a:r>
                <a:endParaRPr lang="ja-JP" altLang="en-US" sz="2800"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1448737" y="1274969"/>
                <a:ext cx="475658" cy="47565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a:t>
                </a:r>
                <a:endParaRPr lang="ja-JP" altLang="en-US" sz="2800" i="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5" name="正方形/長方形 64"/>
            <p:cNvSpPr/>
            <p:nvPr/>
          </p:nvSpPr>
          <p:spPr>
            <a:xfrm>
              <a:off x="365760" y="1012462"/>
              <a:ext cx="1723549"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入力画像</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1" name="グループ化 90"/>
          <p:cNvGrpSpPr/>
          <p:nvPr/>
        </p:nvGrpSpPr>
        <p:grpSpPr>
          <a:xfrm>
            <a:off x="1185582" y="2982902"/>
            <a:ext cx="2949018" cy="2632853"/>
            <a:chOff x="1251743" y="3892291"/>
            <a:chExt cx="2949018" cy="2632853"/>
          </a:xfrm>
        </p:grpSpPr>
        <p:grpSp>
          <p:nvGrpSpPr>
            <p:cNvPr id="92" name="グループ化 91"/>
            <p:cNvGrpSpPr/>
            <p:nvPr/>
          </p:nvGrpSpPr>
          <p:grpSpPr>
            <a:xfrm>
              <a:off x="1251743" y="3892291"/>
              <a:ext cx="2949018" cy="2632853"/>
              <a:chOff x="-1110456" y="4240096"/>
              <a:chExt cx="2753991" cy="2458735"/>
            </a:xfrm>
          </p:grpSpPr>
          <p:sp>
            <p:nvSpPr>
              <p:cNvPr id="94" name="円/楕円 93"/>
              <p:cNvSpPr/>
              <p:nvPr/>
            </p:nvSpPr>
            <p:spPr>
              <a:xfrm>
                <a:off x="-781003" y="5073812"/>
                <a:ext cx="523561" cy="602607"/>
              </a:xfrm>
              <a:prstGeom prst="ellipse">
                <a:avLst/>
              </a:prstGeom>
              <a:solidFill>
                <a:schemeClr val="bg1">
                  <a:lumMod val="6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円/楕円 94"/>
              <p:cNvSpPr/>
              <p:nvPr/>
            </p:nvSpPr>
            <p:spPr>
              <a:xfrm>
                <a:off x="169486" y="5073812"/>
                <a:ext cx="523561" cy="602607"/>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フリーフォーム 95"/>
              <p:cNvSpPr/>
              <p:nvPr/>
            </p:nvSpPr>
            <p:spPr>
              <a:xfrm rot="2444708">
                <a:off x="-194632" y="5284928"/>
                <a:ext cx="313976" cy="272221"/>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円/楕円 96"/>
              <p:cNvSpPr/>
              <p:nvPr/>
            </p:nvSpPr>
            <p:spPr>
              <a:xfrm>
                <a:off x="1119974" y="5073812"/>
                <a:ext cx="523561" cy="602607"/>
              </a:xfrm>
              <a:prstGeom prst="ellipse">
                <a:avLst/>
              </a:prstGeom>
              <a:solidFill>
                <a:schemeClr val="bg1">
                  <a:lumMod val="6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フリーフォーム 98"/>
              <p:cNvSpPr/>
              <p:nvPr/>
            </p:nvSpPr>
            <p:spPr>
              <a:xfrm rot="2444708">
                <a:off x="757869" y="5284928"/>
                <a:ext cx="313976" cy="272221"/>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フリーフォーム 99"/>
              <p:cNvSpPr/>
              <p:nvPr/>
            </p:nvSpPr>
            <p:spPr>
              <a:xfrm rot="13075892">
                <a:off x="-200983" y="5343528"/>
                <a:ext cx="313976" cy="272221"/>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フリーフォーム 100"/>
              <p:cNvSpPr/>
              <p:nvPr/>
            </p:nvSpPr>
            <p:spPr>
              <a:xfrm rot="13075892">
                <a:off x="751518" y="5343528"/>
                <a:ext cx="313976" cy="272221"/>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円/楕円 104"/>
              <p:cNvSpPr/>
              <p:nvPr/>
            </p:nvSpPr>
            <p:spPr>
              <a:xfrm>
                <a:off x="285655" y="6309277"/>
                <a:ext cx="291222" cy="291222"/>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algn="ctr"/>
                <a:r>
                  <a:rPr lang="en-US" altLang="ja-JP" sz="28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sz="2800" i="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フリーフォーム 105"/>
              <p:cNvSpPr/>
              <p:nvPr/>
            </p:nvSpPr>
            <p:spPr>
              <a:xfrm>
                <a:off x="-493713" y="4551344"/>
                <a:ext cx="807244" cy="795337"/>
              </a:xfrm>
              <a:custGeom>
                <a:avLst/>
                <a:gdLst>
                  <a:gd name="connsiteX0" fmla="*/ 740568 w 740568"/>
                  <a:gd name="connsiteY0" fmla="*/ 2969 h 798306"/>
                  <a:gd name="connsiteX1" fmla="*/ 257175 w 740568"/>
                  <a:gd name="connsiteY1" fmla="*/ 122031 h 798306"/>
                  <a:gd name="connsiteX2" fmla="*/ 0 w 740568"/>
                  <a:gd name="connsiteY2" fmla="*/ 798306 h 798306"/>
                  <a:gd name="connsiteX0" fmla="*/ 740568 w 740568"/>
                  <a:gd name="connsiteY0" fmla="*/ 250 h 795587"/>
                  <a:gd name="connsiteX1" fmla="*/ 211932 w 740568"/>
                  <a:gd name="connsiteY1" fmla="*/ 257425 h 795587"/>
                  <a:gd name="connsiteX2" fmla="*/ 0 w 740568"/>
                  <a:gd name="connsiteY2" fmla="*/ 795587 h 795587"/>
                  <a:gd name="connsiteX0" fmla="*/ 740568 w 740568"/>
                  <a:gd name="connsiteY0" fmla="*/ 0 h 795337"/>
                  <a:gd name="connsiteX1" fmla="*/ 211932 w 740568"/>
                  <a:gd name="connsiteY1" fmla="*/ 25717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Lst>
                <a:ahLst/>
                <a:cxnLst>
                  <a:cxn ang="0">
                    <a:pos x="connsiteX0" y="connsiteY0"/>
                  </a:cxn>
                  <a:cxn ang="0">
                    <a:pos x="connsiteX1" y="connsiteY1"/>
                  </a:cxn>
                  <a:cxn ang="0">
                    <a:pos x="connsiteX2" y="connsiteY2"/>
                  </a:cxn>
                </a:cxnLst>
                <a:rect l="l" t="t" r="r" b="b"/>
                <a:pathLst>
                  <a:path w="740568" h="795337">
                    <a:moveTo>
                      <a:pt x="740568" y="0"/>
                    </a:moveTo>
                    <a:cubicBezTo>
                      <a:pt x="574872" y="57547"/>
                      <a:pt x="435372" y="143669"/>
                      <a:pt x="311944" y="276225"/>
                    </a:cubicBezTo>
                    <a:cubicBezTo>
                      <a:pt x="188516" y="408781"/>
                      <a:pt x="93067" y="542527"/>
                      <a:pt x="0" y="795337"/>
                    </a:cubicBezTo>
                  </a:path>
                </a:pathLst>
              </a:custGeom>
              <a:noFill/>
              <a:ln w="38100">
                <a:solidFill>
                  <a:srgbClr val="FFC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フリーフォーム 106"/>
              <p:cNvSpPr/>
              <p:nvPr/>
            </p:nvSpPr>
            <p:spPr>
              <a:xfrm flipH="1">
                <a:off x="530225" y="4551344"/>
                <a:ext cx="785813" cy="800991"/>
              </a:xfrm>
              <a:custGeom>
                <a:avLst/>
                <a:gdLst>
                  <a:gd name="connsiteX0" fmla="*/ 740568 w 740568"/>
                  <a:gd name="connsiteY0" fmla="*/ 2969 h 798306"/>
                  <a:gd name="connsiteX1" fmla="*/ 257175 w 740568"/>
                  <a:gd name="connsiteY1" fmla="*/ 122031 h 798306"/>
                  <a:gd name="connsiteX2" fmla="*/ 0 w 740568"/>
                  <a:gd name="connsiteY2" fmla="*/ 798306 h 798306"/>
                  <a:gd name="connsiteX0" fmla="*/ 740568 w 740568"/>
                  <a:gd name="connsiteY0" fmla="*/ 250 h 795587"/>
                  <a:gd name="connsiteX1" fmla="*/ 211932 w 740568"/>
                  <a:gd name="connsiteY1" fmla="*/ 257425 h 795587"/>
                  <a:gd name="connsiteX2" fmla="*/ 0 w 740568"/>
                  <a:gd name="connsiteY2" fmla="*/ 795587 h 795587"/>
                  <a:gd name="connsiteX0" fmla="*/ 740568 w 740568"/>
                  <a:gd name="connsiteY0" fmla="*/ 0 h 795337"/>
                  <a:gd name="connsiteX1" fmla="*/ 211932 w 740568"/>
                  <a:gd name="connsiteY1" fmla="*/ 25717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Lst>
                <a:ahLst/>
                <a:cxnLst>
                  <a:cxn ang="0">
                    <a:pos x="connsiteX0" y="connsiteY0"/>
                  </a:cxn>
                  <a:cxn ang="0">
                    <a:pos x="connsiteX1" y="connsiteY1"/>
                  </a:cxn>
                  <a:cxn ang="0">
                    <a:pos x="connsiteX2" y="connsiteY2"/>
                  </a:cxn>
                </a:cxnLst>
                <a:rect l="l" t="t" r="r" b="b"/>
                <a:pathLst>
                  <a:path w="740568" h="795337">
                    <a:moveTo>
                      <a:pt x="740568" y="0"/>
                    </a:moveTo>
                    <a:cubicBezTo>
                      <a:pt x="574872" y="57547"/>
                      <a:pt x="435372" y="143669"/>
                      <a:pt x="311944" y="276225"/>
                    </a:cubicBezTo>
                    <a:cubicBezTo>
                      <a:pt x="188516" y="408781"/>
                      <a:pt x="93067" y="542527"/>
                      <a:pt x="0" y="795337"/>
                    </a:cubicBezTo>
                  </a:path>
                </a:pathLst>
              </a:custGeom>
              <a:noFill/>
              <a:ln w="38100">
                <a:solidFill>
                  <a:srgbClr val="FFC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8" name="直線矢印コネクタ 107"/>
              <p:cNvCxnSpPr/>
              <p:nvPr/>
            </p:nvCxnSpPr>
            <p:spPr>
              <a:xfrm>
                <a:off x="418752" y="4603439"/>
                <a:ext cx="0" cy="748896"/>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円/楕円 108"/>
              <p:cNvSpPr/>
              <p:nvPr/>
            </p:nvSpPr>
            <p:spPr>
              <a:xfrm>
                <a:off x="279491" y="4312217"/>
                <a:ext cx="291222" cy="29122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altLang="ja-JP" sz="28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sz="28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フリーフォーム 109"/>
              <p:cNvSpPr/>
              <p:nvPr/>
            </p:nvSpPr>
            <p:spPr>
              <a:xfrm flipV="1">
                <a:off x="-492660" y="5536637"/>
                <a:ext cx="807244" cy="823663"/>
              </a:xfrm>
              <a:custGeom>
                <a:avLst/>
                <a:gdLst>
                  <a:gd name="connsiteX0" fmla="*/ 740568 w 740568"/>
                  <a:gd name="connsiteY0" fmla="*/ 2969 h 798306"/>
                  <a:gd name="connsiteX1" fmla="*/ 257175 w 740568"/>
                  <a:gd name="connsiteY1" fmla="*/ 122031 h 798306"/>
                  <a:gd name="connsiteX2" fmla="*/ 0 w 740568"/>
                  <a:gd name="connsiteY2" fmla="*/ 798306 h 798306"/>
                  <a:gd name="connsiteX0" fmla="*/ 740568 w 740568"/>
                  <a:gd name="connsiteY0" fmla="*/ 250 h 795587"/>
                  <a:gd name="connsiteX1" fmla="*/ 211932 w 740568"/>
                  <a:gd name="connsiteY1" fmla="*/ 257425 h 795587"/>
                  <a:gd name="connsiteX2" fmla="*/ 0 w 740568"/>
                  <a:gd name="connsiteY2" fmla="*/ 795587 h 795587"/>
                  <a:gd name="connsiteX0" fmla="*/ 740568 w 740568"/>
                  <a:gd name="connsiteY0" fmla="*/ 0 h 795337"/>
                  <a:gd name="connsiteX1" fmla="*/ 211932 w 740568"/>
                  <a:gd name="connsiteY1" fmla="*/ 25717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Lst>
                <a:ahLst/>
                <a:cxnLst>
                  <a:cxn ang="0">
                    <a:pos x="connsiteX0" y="connsiteY0"/>
                  </a:cxn>
                  <a:cxn ang="0">
                    <a:pos x="connsiteX1" y="connsiteY1"/>
                  </a:cxn>
                  <a:cxn ang="0">
                    <a:pos x="connsiteX2" y="connsiteY2"/>
                  </a:cxn>
                </a:cxnLst>
                <a:rect l="l" t="t" r="r" b="b"/>
                <a:pathLst>
                  <a:path w="740568" h="795337">
                    <a:moveTo>
                      <a:pt x="740568" y="0"/>
                    </a:moveTo>
                    <a:cubicBezTo>
                      <a:pt x="574872" y="57547"/>
                      <a:pt x="435372" y="143669"/>
                      <a:pt x="311944" y="276225"/>
                    </a:cubicBezTo>
                    <a:cubicBezTo>
                      <a:pt x="188516" y="408781"/>
                      <a:pt x="93067" y="542527"/>
                      <a:pt x="0" y="795337"/>
                    </a:cubicBezTo>
                  </a:path>
                </a:pathLst>
              </a:custGeom>
              <a:noFill/>
              <a:ln w="38100">
                <a:solidFill>
                  <a:srgbClr val="00B0F0"/>
                </a:solidFill>
                <a:headEnd type="stealth"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フリーフォーム 110"/>
              <p:cNvSpPr/>
              <p:nvPr/>
            </p:nvSpPr>
            <p:spPr>
              <a:xfrm flipH="1" flipV="1">
                <a:off x="554037" y="5530782"/>
                <a:ext cx="763053" cy="829518"/>
              </a:xfrm>
              <a:custGeom>
                <a:avLst/>
                <a:gdLst>
                  <a:gd name="connsiteX0" fmla="*/ 740568 w 740568"/>
                  <a:gd name="connsiteY0" fmla="*/ 2969 h 798306"/>
                  <a:gd name="connsiteX1" fmla="*/ 257175 w 740568"/>
                  <a:gd name="connsiteY1" fmla="*/ 122031 h 798306"/>
                  <a:gd name="connsiteX2" fmla="*/ 0 w 740568"/>
                  <a:gd name="connsiteY2" fmla="*/ 798306 h 798306"/>
                  <a:gd name="connsiteX0" fmla="*/ 740568 w 740568"/>
                  <a:gd name="connsiteY0" fmla="*/ 250 h 795587"/>
                  <a:gd name="connsiteX1" fmla="*/ 211932 w 740568"/>
                  <a:gd name="connsiteY1" fmla="*/ 257425 h 795587"/>
                  <a:gd name="connsiteX2" fmla="*/ 0 w 740568"/>
                  <a:gd name="connsiteY2" fmla="*/ 795587 h 795587"/>
                  <a:gd name="connsiteX0" fmla="*/ 740568 w 740568"/>
                  <a:gd name="connsiteY0" fmla="*/ 0 h 795337"/>
                  <a:gd name="connsiteX1" fmla="*/ 211932 w 740568"/>
                  <a:gd name="connsiteY1" fmla="*/ 25717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 name="connsiteX0" fmla="*/ 740568 w 740568"/>
                  <a:gd name="connsiteY0" fmla="*/ 0 h 795337"/>
                  <a:gd name="connsiteX1" fmla="*/ 311944 w 740568"/>
                  <a:gd name="connsiteY1" fmla="*/ 276225 h 795337"/>
                  <a:gd name="connsiteX2" fmla="*/ 0 w 740568"/>
                  <a:gd name="connsiteY2" fmla="*/ 795337 h 795337"/>
                </a:gdLst>
                <a:ahLst/>
                <a:cxnLst>
                  <a:cxn ang="0">
                    <a:pos x="connsiteX0" y="connsiteY0"/>
                  </a:cxn>
                  <a:cxn ang="0">
                    <a:pos x="connsiteX1" y="connsiteY1"/>
                  </a:cxn>
                  <a:cxn ang="0">
                    <a:pos x="connsiteX2" y="connsiteY2"/>
                  </a:cxn>
                </a:cxnLst>
                <a:rect l="l" t="t" r="r" b="b"/>
                <a:pathLst>
                  <a:path w="740568" h="795337">
                    <a:moveTo>
                      <a:pt x="740568" y="0"/>
                    </a:moveTo>
                    <a:cubicBezTo>
                      <a:pt x="574872" y="57547"/>
                      <a:pt x="435372" y="143669"/>
                      <a:pt x="311944" y="276225"/>
                    </a:cubicBezTo>
                    <a:cubicBezTo>
                      <a:pt x="188516" y="408781"/>
                      <a:pt x="93067" y="542527"/>
                      <a:pt x="0" y="795337"/>
                    </a:cubicBezTo>
                  </a:path>
                </a:pathLst>
              </a:custGeom>
              <a:noFill/>
              <a:ln w="38100">
                <a:solidFill>
                  <a:srgbClr val="00B0F0"/>
                </a:solidFill>
                <a:headEnd type="stealth"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2" name="直線矢印コネクタ 111"/>
              <p:cNvCxnSpPr/>
              <p:nvPr/>
            </p:nvCxnSpPr>
            <p:spPr>
              <a:xfrm flipV="1">
                <a:off x="426155" y="5530782"/>
                <a:ext cx="0" cy="775568"/>
              </a:xfrm>
              <a:prstGeom prst="straightConnector1">
                <a:avLst/>
              </a:prstGeom>
              <a:ln w="38100">
                <a:solidFill>
                  <a:srgbClr val="00B0F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780613" y="4979331"/>
                <a:ext cx="346104" cy="431134"/>
              </a:xfrm>
              <a:prstGeom prst="rect">
                <a:avLst/>
              </a:prstGeom>
              <a:noFill/>
            </p:spPr>
            <p:txBody>
              <a:bodyPr wrap="none" rtlCol="0">
                <a:spAutoFit/>
              </a:bodyPr>
              <a:lstStyle/>
              <a:p>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p</a:t>
                </a:r>
                <a:endParaRPr lang="ja-JP" altLang="en-US" sz="2400" i="1" baseline="-25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テキスト ボックス 113"/>
              <p:cNvSpPr txBox="1"/>
              <p:nvPr/>
            </p:nvSpPr>
            <p:spPr>
              <a:xfrm>
                <a:off x="425102" y="4979331"/>
                <a:ext cx="346104" cy="431134"/>
              </a:xfrm>
              <a:prstGeom prst="rect">
                <a:avLst/>
              </a:prstGeom>
              <a:noFill/>
            </p:spPr>
            <p:txBody>
              <a:bodyPr wrap="none" rtlCol="0">
                <a:spAutoFit/>
              </a:bodyPr>
              <a:lstStyle/>
              <a:p>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q</a:t>
                </a:r>
                <a:endParaRPr lang="ja-JP" altLang="en-US" sz="2400" i="1" baseline="-25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テキスト ボックス 114"/>
              <p:cNvSpPr txBox="1"/>
              <p:nvPr/>
            </p:nvSpPr>
            <p:spPr>
              <a:xfrm>
                <a:off x="1268272" y="4979331"/>
                <a:ext cx="292213" cy="431134"/>
              </a:xfrm>
              <a:prstGeom prst="rect">
                <a:avLst/>
              </a:prstGeom>
              <a:noFill/>
            </p:spPr>
            <p:txBody>
              <a:bodyPr wrap="none" rtlCol="0">
                <a:spAutoFit/>
              </a:bodyPr>
              <a:lstStyle/>
              <a:p>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r</a:t>
                </a:r>
                <a:endParaRPr lang="ja-JP" altLang="en-US" sz="2400" i="1" baseline="-25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p:cNvSpPr/>
              <p:nvPr/>
            </p:nvSpPr>
            <p:spPr>
              <a:xfrm>
                <a:off x="-991638" y="4240096"/>
                <a:ext cx="1305677" cy="316164"/>
              </a:xfrm>
              <a:prstGeom prst="rect">
                <a:avLst/>
              </a:prstGeom>
            </p:spPr>
            <p:txBody>
              <a:bodyPr wrap="none">
                <a:spAutoFit/>
              </a:bodyPr>
              <a:lstStyle/>
              <a:p>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E</a:t>
                </a:r>
                <a:r>
                  <a:rPr lang="en-US" altLang="ja-JP" sz="1600" i="1" baseline="-25000" dirty="0">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err="1">
                    <a:latin typeface="メイリオ" panose="020B0604030504040204" pitchFamily="50" charset="-128"/>
                    <a:ea typeface="メイリオ" panose="020B0604030504040204" pitchFamily="50" charset="-128"/>
                    <a:cs typeface="メイリオ" panose="020B0604030504040204" pitchFamily="50" charset="-128"/>
                  </a:rPr>
                  <a:t>L</a:t>
                </a:r>
                <a:r>
                  <a:rPr lang="en-US" altLang="ja-JP" sz="1600" i="1" baseline="-25000" dirty="0" err="1">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back</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p:cNvSpPr/>
              <p:nvPr/>
            </p:nvSpPr>
            <p:spPr>
              <a:xfrm>
                <a:off x="-1110456" y="5785073"/>
                <a:ext cx="973345" cy="316164"/>
              </a:xfrm>
              <a:prstGeom prst="rect">
                <a:avLst/>
              </a:prstGeom>
            </p:spPr>
            <p:txBody>
              <a:bodyPr wrap="none">
                <a:spAutoFit/>
              </a:bodyPr>
              <a:lstStyle/>
              <a:p>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E</a:t>
                </a:r>
                <a:r>
                  <a:rPr lang="en-US" altLang="ja-JP" sz="1600" i="1" baseline="-25000" dirty="0">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err="1">
                    <a:latin typeface="メイリオ" panose="020B0604030504040204" pitchFamily="50" charset="-128"/>
                    <a:ea typeface="メイリオ" panose="020B0604030504040204" pitchFamily="50" charset="-128"/>
                    <a:cs typeface="メイリオ" panose="020B0604030504040204" pitchFamily="50" charset="-128"/>
                  </a:rPr>
                  <a:t>L</a:t>
                </a:r>
                <a:r>
                  <a:rPr lang="en-US" altLang="ja-JP" sz="1600" i="1" baseline="-25000" dirty="0" err="1">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err="1">
                    <a:latin typeface="メイリオ" panose="020B0604030504040204" pitchFamily="50" charset="-128"/>
                    <a:ea typeface="メイリオ" panose="020B0604030504040204" pitchFamily="50" charset="-128"/>
                    <a:cs typeface="メイリオ" panose="020B0604030504040204" pitchFamily="50" charset="-128"/>
                  </a:rPr>
                  <a:t>L</a:t>
                </a:r>
                <a:r>
                  <a:rPr lang="en-US" altLang="ja-JP" sz="1600" i="1" baseline="-25000" dirty="0" err="1">
                    <a:latin typeface="メイリオ" panose="020B0604030504040204" pitchFamily="50" charset="-128"/>
                    <a:ea typeface="メイリオ" panose="020B0604030504040204" pitchFamily="50" charset="-128"/>
                    <a:cs typeface="メイリオ" panose="020B0604030504040204" pitchFamily="50" charset="-128"/>
                  </a:rPr>
                  <a:t>q</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8" name="直線コネクタ 117"/>
              <p:cNvCxnSpPr>
                <a:endCxn id="106" idx="1"/>
              </p:cNvCxnSpPr>
              <p:nvPr/>
            </p:nvCxnSpPr>
            <p:spPr>
              <a:xfrm>
                <a:off x="-370036" y="4453275"/>
                <a:ext cx="216352" cy="374294"/>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endCxn id="100" idx="1"/>
              </p:cNvCxnSpPr>
              <p:nvPr/>
            </p:nvCxnSpPr>
            <p:spPr>
              <a:xfrm flipV="1">
                <a:off x="-548691" y="5514440"/>
                <a:ext cx="515287" cy="373409"/>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0" name="正方形/長方形 119"/>
              <p:cNvSpPr/>
              <p:nvPr/>
            </p:nvSpPr>
            <p:spPr>
              <a:xfrm>
                <a:off x="-945188" y="6382667"/>
                <a:ext cx="1243581" cy="316164"/>
              </a:xfrm>
              <a:prstGeom prst="rect">
                <a:avLst/>
              </a:prstGeom>
            </p:spPr>
            <p:txBody>
              <a:bodyPr wrap="none">
                <a:spAutoFit/>
              </a:bodyPr>
              <a:lstStyle/>
              <a:p>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E</a:t>
                </a:r>
                <a:r>
                  <a:rPr lang="en-US" altLang="ja-JP" sz="1600" i="1" baseline="-25000" dirty="0">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err="1">
                    <a:latin typeface="メイリオ" panose="020B0604030504040204" pitchFamily="50" charset="-128"/>
                    <a:ea typeface="メイリオ" panose="020B0604030504040204" pitchFamily="50" charset="-128"/>
                    <a:cs typeface="メイリオ" panose="020B0604030504040204" pitchFamily="50" charset="-128"/>
                  </a:rPr>
                  <a:t>L</a:t>
                </a:r>
                <a:r>
                  <a:rPr lang="en-US" altLang="ja-JP" sz="1600" i="1" baseline="-25000" dirty="0" err="1">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a:latin typeface="メイリオ" panose="020B0604030504040204" pitchFamily="50" charset="-128"/>
                    <a:ea typeface="メイリオ" panose="020B0604030504040204" pitchFamily="50" charset="-128"/>
                    <a:cs typeface="メイリオ" panose="020B0604030504040204" pitchFamily="50" charset="-128"/>
                  </a:rPr>
                  <a:t>fore</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1" name="直線コネクタ 120"/>
              <p:cNvCxnSpPr>
                <a:stCxn id="110" idx="1"/>
                <a:endCxn id="120" idx="0"/>
              </p:cNvCxnSpPr>
              <p:nvPr/>
            </p:nvCxnSpPr>
            <p:spPr>
              <a:xfrm flipH="1">
                <a:off x="-323397" y="6074237"/>
                <a:ext cx="170766" cy="308429"/>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3" name="直線コネクタ 92"/>
            <p:cNvCxnSpPr>
              <a:endCxn id="96" idx="1"/>
            </p:cNvCxnSpPr>
            <p:nvPr/>
          </p:nvCxnSpPr>
          <p:spPr>
            <a:xfrm flipV="1">
              <a:off x="1854200" y="5119088"/>
              <a:ext cx="536829" cy="52606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グループ化 121"/>
          <p:cNvGrpSpPr/>
          <p:nvPr/>
        </p:nvGrpSpPr>
        <p:grpSpPr>
          <a:xfrm>
            <a:off x="1525838" y="2349998"/>
            <a:ext cx="2481146" cy="2709479"/>
            <a:chOff x="6054779" y="1918267"/>
            <a:chExt cx="2481146" cy="2709479"/>
          </a:xfrm>
        </p:grpSpPr>
        <p:grpSp>
          <p:nvGrpSpPr>
            <p:cNvPr id="123" name="グループ化 122"/>
            <p:cNvGrpSpPr/>
            <p:nvPr/>
          </p:nvGrpSpPr>
          <p:grpSpPr>
            <a:xfrm>
              <a:off x="6465941" y="1918267"/>
              <a:ext cx="1345280" cy="600747"/>
              <a:chOff x="-2563759" y="5636827"/>
              <a:chExt cx="1345280" cy="600747"/>
            </a:xfrm>
          </p:grpSpPr>
          <p:cxnSp>
            <p:nvCxnSpPr>
              <p:cNvPr id="125" name="直線矢印コネクタ 124"/>
              <p:cNvCxnSpPr/>
              <p:nvPr/>
            </p:nvCxnSpPr>
            <p:spPr>
              <a:xfrm flipV="1">
                <a:off x="-1719179" y="5636827"/>
                <a:ext cx="395845" cy="251021"/>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flipH="1" flipV="1">
                <a:off x="-1798991" y="5636827"/>
                <a:ext cx="79812" cy="25102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flipV="1">
                <a:off x="-2372810" y="5636827"/>
                <a:ext cx="98163" cy="25102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1894690" y="5837464"/>
                <a:ext cx="676211" cy="400110"/>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fore</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テキスト ボックス 128"/>
              <p:cNvSpPr txBox="1"/>
              <p:nvPr/>
            </p:nvSpPr>
            <p:spPr>
              <a:xfrm>
                <a:off x="-2563759" y="5837464"/>
                <a:ext cx="760144" cy="400110"/>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back</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24" name="フリーフォーム 123"/>
            <p:cNvSpPr/>
            <p:nvPr/>
          </p:nvSpPr>
          <p:spPr>
            <a:xfrm>
              <a:off x="6054779" y="2931299"/>
              <a:ext cx="2481146" cy="1696447"/>
            </a:xfrm>
            <a:custGeom>
              <a:avLst/>
              <a:gdLst>
                <a:gd name="connsiteX0" fmla="*/ 0 w 2343150"/>
                <a:gd name="connsiteY0" fmla="*/ 0 h 1600200"/>
                <a:gd name="connsiteX1" fmla="*/ 566737 w 2343150"/>
                <a:gd name="connsiteY1" fmla="*/ 423863 h 1600200"/>
                <a:gd name="connsiteX2" fmla="*/ 738187 w 2343150"/>
                <a:gd name="connsiteY2" fmla="*/ 1166813 h 1600200"/>
                <a:gd name="connsiteX3" fmla="*/ 1362075 w 2343150"/>
                <a:gd name="connsiteY3" fmla="*/ 1481138 h 1600200"/>
                <a:gd name="connsiteX4" fmla="*/ 2343150 w 2343150"/>
                <a:gd name="connsiteY4" fmla="*/ 1600200 h 1600200"/>
                <a:gd name="connsiteX0" fmla="*/ 0 w 2050883"/>
                <a:gd name="connsiteY0" fmla="*/ 0 h 1762701"/>
                <a:gd name="connsiteX1" fmla="*/ 566737 w 2050883"/>
                <a:gd name="connsiteY1" fmla="*/ 423863 h 1762701"/>
                <a:gd name="connsiteX2" fmla="*/ 738187 w 2050883"/>
                <a:gd name="connsiteY2" fmla="*/ 1166813 h 1762701"/>
                <a:gd name="connsiteX3" fmla="*/ 1362075 w 2050883"/>
                <a:gd name="connsiteY3" fmla="*/ 1481138 h 1762701"/>
                <a:gd name="connsiteX4" fmla="*/ 2050883 w 2050883"/>
                <a:gd name="connsiteY4" fmla="*/ 1762701 h 1762701"/>
                <a:gd name="connsiteX0" fmla="*/ 0 w 2050883"/>
                <a:gd name="connsiteY0" fmla="*/ 0 h 1762701"/>
                <a:gd name="connsiteX1" fmla="*/ 566737 w 2050883"/>
                <a:gd name="connsiteY1" fmla="*/ 423863 h 1762701"/>
                <a:gd name="connsiteX2" fmla="*/ 738187 w 2050883"/>
                <a:gd name="connsiteY2" fmla="*/ 1166813 h 1762701"/>
                <a:gd name="connsiteX3" fmla="*/ 1277767 w 2050883"/>
                <a:gd name="connsiteY3" fmla="*/ 1572986 h 1762701"/>
                <a:gd name="connsiteX4" fmla="*/ 2050883 w 2050883"/>
                <a:gd name="connsiteY4" fmla="*/ 1762701 h 1762701"/>
                <a:gd name="connsiteX0" fmla="*/ 0 w 2050883"/>
                <a:gd name="connsiteY0" fmla="*/ 0 h 1762701"/>
                <a:gd name="connsiteX1" fmla="*/ 566737 w 2050883"/>
                <a:gd name="connsiteY1" fmla="*/ 423863 h 1762701"/>
                <a:gd name="connsiteX2" fmla="*/ 805633 w 2050883"/>
                <a:gd name="connsiteY2" fmla="*/ 1152682 h 1762701"/>
                <a:gd name="connsiteX3" fmla="*/ 1277767 w 2050883"/>
                <a:gd name="connsiteY3" fmla="*/ 1572986 h 1762701"/>
                <a:gd name="connsiteX4" fmla="*/ 2050883 w 2050883"/>
                <a:gd name="connsiteY4" fmla="*/ 1762701 h 1762701"/>
                <a:gd name="connsiteX0" fmla="*/ 0 w 2050883"/>
                <a:gd name="connsiteY0" fmla="*/ 0 h 1762701"/>
                <a:gd name="connsiteX1" fmla="*/ 516152 w 2050883"/>
                <a:gd name="connsiteY1" fmla="*/ 455657 h 1762701"/>
                <a:gd name="connsiteX2" fmla="*/ 805633 w 2050883"/>
                <a:gd name="connsiteY2" fmla="*/ 1152682 h 1762701"/>
                <a:gd name="connsiteX3" fmla="*/ 1277767 w 2050883"/>
                <a:gd name="connsiteY3" fmla="*/ 1572986 h 1762701"/>
                <a:gd name="connsiteX4" fmla="*/ 2050883 w 2050883"/>
                <a:gd name="connsiteY4" fmla="*/ 1762701 h 176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883" h="1762701">
                  <a:moveTo>
                    <a:pt x="0" y="0"/>
                  </a:moveTo>
                  <a:cubicBezTo>
                    <a:pt x="221853" y="114697"/>
                    <a:pt x="381880" y="263543"/>
                    <a:pt x="516152" y="455657"/>
                  </a:cubicBezTo>
                  <a:cubicBezTo>
                    <a:pt x="650424" y="647771"/>
                    <a:pt x="678697" y="966461"/>
                    <a:pt x="805633" y="1152682"/>
                  </a:cubicBezTo>
                  <a:cubicBezTo>
                    <a:pt x="932569" y="1338903"/>
                    <a:pt x="1070225" y="1471316"/>
                    <a:pt x="1277767" y="1572986"/>
                  </a:cubicBezTo>
                  <a:cubicBezTo>
                    <a:pt x="1485309" y="1674656"/>
                    <a:pt x="1694092" y="1739285"/>
                    <a:pt x="2050883" y="1762701"/>
                  </a:cubicBezTo>
                </a:path>
              </a:pathLst>
            </a:custGeom>
            <a:noFill/>
            <a:ln w="34925">
              <a:solidFill>
                <a:srgbClr val="FF0000"/>
              </a:solidFill>
              <a:prstDash val="solid"/>
              <a:headEnd type="stealth" w="lg" len="lg"/>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130" name="正方形/長方形 129"/>
              <p:cNvSpPr/>
              <p:nvPr/>
            </p:nvSpPr>
            <p:spPr>
              <a:xfrm>
                <a:off x="1079379" y="6002041"/>
                <a:ext cx="3429000" cy="658001"/>
              </a:xfrm>
              <a:prstGeom prst="rect">
                <a:avLst/>
              </a:prstGeom>
            </p:spPr>
            <p:txBody>
              <a:bodyPr wrap="square">
                <a:spAutoFit/>
              </a:bodyPr>
              <a:lstStyle/>
              <a:p>
                <a14:m>
                  <m:oMath xmlns:m="http://schemas.openxmlformats.org/officeDocument/2006/math">
                    <m:sSub>
                      <m:sSubPr>
                        <m:ctrlPr>
                          <a:rPr lang="ja-JP" altLang="ja-JP" sz="1600" i="1">
                            <a:latin typeface="Cambria Math" panose="02040503050406030204" pitchFamily="18" charset="0"/>
                          </a:rPr>
                        </m:ctrlPr>
                      </m:sSubPr>
                      <m:e>
                        <m:r>
                          <a:rPr lang="en-US" altLang="ja-JP" sz="1600" i="1">
                            <a:latin typeface="Cambria Math"/>
                          </a:rPr>
                          <m:t>𝐸</m:t>
                        </m:r>
                      </m:e>
                      <m:sub>
                        <m:r>
                          <a:rPr lang="en-US" altLang="ja-JP" sz="1600" i="1">
                            <a:latin typeface="Cambria Math"/>
                          </a:rPr>
                          <m:t>1</m:t>
                        </m:r>
                      </m:sub>
                    </m:sSub>
                    <m:d>
                      <m:dPr>
                        <m:ctrlPr>
                          <a:rPr lang="ja-JP" altLang="ja-JP" sz="1600" i="1">
                            <a:latin typeface="Cambria Math" panose="02040503050406030204" pitchFamily="18" charset="0"/>
                          </a:rPr>
                        </m:ctrlPr>
                      </m:dPr>
                      <m:e>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𝑝</m:t>
                            </m:r>
                          </m:sub>
                        </m:sSub>
                        <m:r>
                          <a:rPr lang="en-US" altLang="ja-JP" sz="1600" i="1">
                            <a:latin typeface="Cambria Math"/>
                          </a:rPr>
                          <m:t>=</m:t>
                        </m:r>
                        <m:r>
                          <a:rPr lang="en-US" altLang="ja-JP" sz="1600" i="1">
                            <a:latin typeface="Cambria Math"/>
                          </a:rPr>
                          <m:t>𝑏𝑎𝑐𝑘</m:t>
                        </m:r>
                      </m:e>
                    </m:d>
                    <m:r>
                      <a:rPr lang="en-US" altLang="ja-JP" sz="1600" i="1">
                        <a:latin typeface="Cambria Math"/>
                      </a:rPr>
                      <m:t>+</m:t>
                    </m:r>
                    <m:sSub>
                      <m:sSubPr>
                        <m:ctrlPr>
                          <a:rPr lang="ja-JP" altLang="ja-JP" sz="1600" i="1">
                            <a:latin typeface="Cambria Math" panose="02040503050406030204" pitchFamily="18" charset="0"/>
                          </a:rPr>
                        </m:ctrlPr>
                      </m:sSubPr>
                      <m:e>
                        <m:r>
                          <a:rPr lang="en-US" altLang="ja-JP" sz="1600" i="1">
                            <a:latin typeface="Cambria Math"/>
                          </a:rPr>
                          <m:t>𝐸</m:t>
                        </m:r>
                      </m:e>
                      <m:sub>
                        <m:r>
                          <a:rPr lang="en-US" altLang="ja-JP" sz="1600" i="1">
                            <a:latin typeface="Cambria Math"/>
                          </a:rPr>
                          <m:t>1</m:t>
                        </m:r>
                      </m:sub>
                    </m:sSub>
                    <m:d>
                      <m:dPr>
                        <m:ctrlPr>
                          <a:rPr lang="ja-JP" altLang="ja-JP" sz="1600" i="1">
                            <a:latin typeface="Cambria Math" panose="02040503050406030204" pitchFamily="18" charset="0"/>
                          </a:rPr>
                        </m:ctrlPr>
                      </m:dPr>
                      <m:e>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𝑞</m:t>
                            </m:r>
                          </m:sub>
                        </m:sSub>
                        <m:r>
                          <a:rPr lang="en-US" altLang="ja-JP" sz="1600" i="1">
                            <a:latin typeface="Cambria Math"/>
                          </a:rPr>
                          <m:t>=</m:t>
                        </m:r>
                        <m:r>
                          <a:rPr lang="en-US" altLang="ja-JP" sz="1600" i="1">
                            <a:latin typeface="Cambria Math"/>
                          </a:rPr>
                          <m:t>𝑓𝑜𝑟𝑒</m:t>
                        </m:r>
                      </m:e>
                    </m:d>
                    <m:r>
                      <a:rPr lang="en-US" altLang="ja-JP" sz="1600" i="1">
                        <a:latin typeface="Cambria Math"/>
                      </a:rPr>
                      <m:t>+</m:t>
                    </m:r>
                    <m:sSub>
                      <m:sSubPr>
                        <m:ctrlPr>
                          <a:rPr lang="ja-JP" altLang="ja-JP" sz="1600" i="1">
                            <a:latin typeface="Cambria Math" panose="02040503050406030204" pitchFamily="18" charset="0"/>
                          </a:rPr>
                        </m:ctrlPr>
                      </m:sSubPr>
                      <m:e>
                        <m:r>
                          <a:rPr lang="en-US" altLang="ja-JP" sz="1600" i="1">
                            <a:latin typeface="Cambria Math"/>
                          </a:rPr>
                          <m:t>𝐸</m:t>
                        </m:r>
                      </m:e>
                      <m:sub>
                        <m:r>
                          <a:rPr lang="en-US" altLang="ja-JP" sz="1600" i="1">
                            <a:latin typeface="Cambria Math"/>
                          </a:rPr>
                          <m:t>1</m:t>
                        </m:r>
                      </m:sub>
                    </m:sSub>
                    <m:d>
                      <m:dPr>
                        <m:ctrlPr>
                          <a:rPr lang="ja-JP" altLang="ja-JP" sz="1600" i="1">
                            <a:latin typeface="Cambria Math" panose="02040503050406030204" pitchFamily="18" charset="0"/>
                          </a:rPr>
                        </m:ctrlPr>
                      </m:dPr>
                      <m:e>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𝑟</m:t>
                            </m:r>
                          </m:sub>
                        </m:sSub>
                        <m:r>
                          <a:rPr lang="en-US" altLang="ja-JP" sz="1600" i="1">
                            <a:latin typeface="Cambria Math"/>
                          </a:rPr>
                          <m:t>=</m:t>
                        </m:r>
                        <m:r>
                          <a:rPr lang="en-US" altLang="ja-JP" sz="1600" i="1">
                            <a:latin typeface="Cambria Math"/>
                          </a:rPr>
                          <m:t>𝑓𝑜𝑟𝑒</m:t>
                        </m:r>
                      </m:e>
                    </m:d>
                    <m:r>
                      <a:rPr lang="en-US" altLang="ja-JP" sz="1600" i="1">
                        <a:latin typeface="Cambria Math"/>
                      </a:rPr>
                      <m:t>  +</m:t>
                    </m:r>
                    <m:sSub>
                      <m:sSubPr>
                        <m:ctrlPr>
                          <a:rPr lang="ja-JP" altLang="ja-JP" sz="1600" i="1">
                            <a:latin typeface="Cambria Math" panose="02040503050406030204" pitchFamily="18" charset="0"/>
                          </a:rPr>
                        </m:ctrlPr>
                      </m:sSubPr>
                      <m:e>
                        <m:r>
                          <a:rPr lang="en-US" altLang="ja-JP" sz="1600" i="1">
                            <a:latin typeface="Cambria Math"/>
                          </a:rPr>
                          <m:t>𝐸</m:t>
                        </m:r>
                      </m:e>
                      <m:sub>
                        <m:r>
                          <a:rPr lang="en-US" altLang="ja-JP" sz="1600" i="1">
                            <a:latin typeface="Cambria Math"/>
                          </a:rPr>
                          <m:t>2</m:t>
                        </m:r>
                      </m:sub>
                    </m:sSub>
                    <m:d>
                      <m:dPr>
                        <m:ctrlPr>
                          <a:rPr lang="ja-JP" altLang="ja-JP" sz="1600" i="1">
                            <a:latin typeface="Cambria Math" panose="02040503050406030204" pitchFamily="18" charset="0"/>
                          </a:rPr>
                        </m:ctrlPr>
                      </m:dPr>
                      <m:e>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𝑝</m:t>
                            </m:r>
                          </m:sub>
                        </m:sSub>
                        <m:r>
                          <a:rPr lang="en-US" altLang="ja-JP" sz="1600" i="1">
                            <a:latin typeface="Cambria Math"/>
                          </a:rPr>
                          <m:t>,</m:t>
                        </m:r>
                        <m:sSub>
                          <m:sSubPr>
                            <m:ctrlPr>
                              <a:rPr lang="ja-JP" altLang="ja-JP" sz="1600" i="1">
                                <a:latin typeface="Cambria Math" panose="02040503050406030204" pitchFamily="18" charset="0"/>
                              </a:rPr>
                            </m:ctrlPr>
                          </m:sSubPr>
                          <m:e>
                            <m:r>
                              <a:rPr lang="en-US" altLang="ja-JP" sz="1600" i="1">
                                <a:latin typeface="Cambria Math"/>
                              </a:rPr>
                              <m:t>𝐿</m:t>
                            </m:r>
                          </m:e>
                          <m:sub>
                            <m:r>
                              <a:rPr lang="en-US" altLang="ja-JP" sz="1600" i="1">
                                <a:latin typeface="Cambria Math"/>
                              </a:rPr>
                              <m:t>𝑞</m:t>
                            </m:r>
                          </m:sub>
                        </m:sSub>
                      </m:e>
                    </m:d>
                    <m:r>
                      <a:rPr lang="en-US" altLang="ja-JP" sz="1600" i="1">
                        <a:latin typeface="Cambria Math"/>
                      </a:rPr>
                      <m:t> </m:t>
                    </m:r>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130" name="正方形/長方形 129"/>
              <p:cNvSpPr>
                <a:spLocks noRot="1" noChangeAspect="1" noMove="1" noResize="1" noEditPoints="1" noAdjustHandles="1" noChangeArrowheads="1" noChangeShapeType="1" noTextEdit="1"/>
              </p:cNvSpPr>
              <p:nvPr/>
            </p:nvSpPr>
            <p:spPr>
              <a:xfrm>
                <a:off x="1079379" y="6002041"/>
                <a:ext cx="3429000" cy="658001"/>
              </a:xfrm>
              <a:prstGeom prst="rect">
                <a:avLst/>
              </a:prstGeom>
              <a:blipFill rotWithShape="0">
                <a:blip r:embed="rId3"/>
                <a:stretch>
                  <a:fillRect b="-1852"/>
                </a:stretch>
              </a:blipFill>
            </p:spPr>
            <p:txBody>
              <a:bodyPr/>
              <a:lstStyle/>
              <a:p>
                <a:r>
                  <a:rPr lang="ja-JP" altLang="en-US">
                    <a:noFill/>
                  </a:rPr>
                  <a:t> </a:t>
                </a:r>
              </a:p>
            </p:txBody>
          </p:sp>
        </mc:Fallback>
      </mc:AlternateContent>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46</a:t>
            </a:fld>
            <a:endParaRPr lang="ja-JP" altLang="en-US"/>
          </a:p>
        </p:txBody>
      </p:sp>
    </p:spTree>
    <p:extLst>
      <p:ext uri="{BB962C8B-B14F-4D97-AF65-F5344CB8AC3E}">
        <p14:creationId xmlns:p14="http://schemas.microsoft.com/office/powerpoint/2010/main" val="957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25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25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250"/>
                                        <p:tgtEl>
                                          <p:spTgt spid="1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25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00603"/>
            <a:ext cx="11473211" cy="733270"/>
          </a:xfrm>
        </p:spPr>
        <p:txBody>
          <a:bodyPr>
            <a:normAutofit/>
          </a:bodyPr>
          <a:lstStyle/>
          <a:p>
            <a:pPr algn="ctr"/>
            <a:r>
              <a:rPr kumimoji="1" lang="ja-JP" altLang="en-US" sz="3600" dirty="0"/>
              <a:t>グラフカットを用いた最適化</a:t>
            </a:r>
          </a:p>
        </p:txBody>
      </p:sp>
      <p:grpSp>
        <p:nvGrpSpPr>
          <p:cNvPr id="4" name="グループ化 3"/>
          <p:cNvGrpSpPr/>
          <p:nvPr/>
        </p:nvGrpSpPr>
        <p:grpSpPr>
          <a:xfrm>
            <a:off x="420779" y="1515580"/>
            <a:ext cx="1684897" cy="1225145"/>
            <a:chOff x="3975945" y="7653735"/>
            <a:chExt cx="2228815" cy="1620646"/>
          </a:xfrm>
        </p:grpSpPr>
        <p:sp>
          <p:nvSpPr>
            <p:cNvPr id="5" name="正方形/長方形 4"/>
            <p:cNvSpPr/>
            <p:nvPr/>
          </p:nvSpPr>
          <p:spPr>
            <a:xfrm>
              <a:off x="3981507"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4521723" y="7653736"/>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5061936" y="7653736"/>
              <a:ext cx="540216" cy="540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5602152" y="7653735"/>
              <a:ext cx="540216" cy="540216"/>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3981507" y="8193950"/>
              <a:ext cx="540216" cy="54021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4521723" y="8193950"/>
              <a:ext cx="540216" cy="5402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5061936"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5602152" y="8193950"/>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981507" y="8734165"/>
              <a:ext cx="540216" cy="5402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521724"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5061938" y="8734165"/>
              <a:ext cx="540216" cy="54021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5602154" y="8734165"/>
              <a:ext cx="540216" cy="54021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円/楕円 16"/>
            <p:cNvSpPr/>
            <p:nvPr/>
          </p:nvSpPr>
          <p:spPr>
            <a:xfrm>
              <a:off x="4049672" y="7755769"/>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8" name="正方形/長方形 17"/>
                <p:cNvSpPr/>
                <p:nvPr/>
              </p:nvSpPr>
              <p:spPr>
                <a:xfrm>
                  <a:off x="3975945" y="7694641"/>
                  <a:ext cx="575075" cy="48856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b="1" smtClean="0">
                            <a:solidFill>
                              <a:srgbClr val="FF0000"/>
                            </a:solidFill>
                            <a:latin typeface="Cambria Math"/>
                            <a:ea typeface="Cambria Math"/>
                          </a:rPr>
                          <m:t>𝓕</m:t>
                        </m:r>
                      </m:oMath>
                    </m:oMathPara>
                  </a14:m>
                  <a:endPar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16" name="正方形/長方形 215"/>
                <p:cNvSpPr>
                  <a:spLocks noRot="1" noChangeAspect="1" noMove="1" noResize="1" noEditPoints="1" noAdjustHandles="1" noChangeArrowheads="1" noChangeShapeType="1" noTextEdit="1"/>
                </p:cNvSpPr>
                <p:nvPr/>
              </p:nvSpPr>
              <p:spPr>
                <a:xfrm>
                  <a:off x="3991848" y="7694641"/>
                  <a:ext cx="543268" cy="488560"/>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633926" y="8784962"/>
                  <a:ext cx="570834" cy="48856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b="1" i="1" smtClean="0">
                            <a:solidFill>
                              <a:srgbClr val="33CCFF"/>
                            </a:solidFill>
                            <a:latin typeface="Cambria Math"/>
                            <a:ea typeface="Cambria Math"/>
                          </a:rPr>
                          <m:t>𝓑</m:t>
                        </m:r>
                      </m:oMath>
                    </m:oMathPara>
                  </a14:m>
                  <a:endParaRPr lang="ja-JP" altLang="en-US"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17" name="正方形/長方形 216"/>
                <p:cNvSpPr>
                  <a:spLocks noRot="1" noChangeAspect="1" noMove="1" noResize="1" noEditPoints="1" noAdjustHandles="1" noChangeArrowheads="1" noChangeShapeType="1" noTextEdit="1"/>
                </p:cNvSpPr>
                <p:nvPr/>
              </p:nvSpPr>
              <p:spPr>
                <a:xfrm>
                  <a:off x="5649829" y="8784962"/>
                  <a:ext cx="539027" cy="488560"/>
                </a:xfrm>
                <a:prstGeom prst="rect">
                  <a:avLst/>
                </a:prstGeom>
                <a:blipFill rotWithShape="1">
                  <a:blip r:embed="rId7"/>
                  <a:stretch>
                    <a:fillRect/>
                  </a:stretch>
                </a:blipFill>
              </p:spPr>
              <p:txBody>
                <a:bodyPr/>
                <a:lstStyle/>
                <a:p>
                  <a:r>
                    <a:rPr lang="ja-JP" altLang="en-US">
                      <a:noFill/>
                    </a:rPr>
                    <a:t> </a:t>
                  </a:r>
                </a:p>
              </p:txBody>
            </p:sp>
          </mc:Fallback>
        </mc:AlternateContent>
        <p:sp>
          <p:nvSpPr>
            <p:cNvPr id="20" name="円/楕円 19"/>
            <p:cNvSpPr/>
            <p:nvPr/>
          </p:nvSpPr>
          <p:spPr>
            <a:xfrm>
              <a:off x="5692560" y="8837554"/>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1" name="グループ化 20"/>
          <p:cNvGrpSpPr/>
          <p:nvPr/>
        </p:nvGrpSpPr>
        <p:grpSpPr>
          <a:xfrm>
            <a:off x="10044898" y="1531243"/>
            <a:ext cx="1684898" cy="1226360"/>
            <a:chOff x="7582361" y="7653736"/>
            <a:chExt cx="2228817" cy="1622253"/>
          </a:xfrm>
        </p:grpSpPr>
        <p:sp>
          <p:nvSpPr>
            <p:cNvPr id="22" name="正方形/長方形 21"/>
            <p:cNvSpPr/>
            <p:nvPr/>
          </p:nvSpPr>
          <p:spPr>
            <a:xfrm>
              <a:off x="7587925" y="7653736"/>
              <a:ext cx="540216" cy="540216"/>
            </a:xfrm>
            <a:prstGeom prst="rect">
              <a:avLst/>
            </a:prstGeom>
            <a:solidFill>
              <a:schemeClr val="bg1">
                <a:lumMod val="9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8128141" y="7653736"/>
              <a:ext cx="540216" cy="540216"/>
            </a:xfrm>
            <a:prstGeom prst="rect">
              <a:avLst/>
            </a:prstGeom>
            <a:solidFill>
              <a:schemeClr val="bg1">
                <a:lumMod val="8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8668355" y="7653736"/>
              <a:ext cx="540216" cy="540216"/>
            </a:xfrm>
            <a:prstGeom prst="rect">
              <a:avLst/>
            </a:prstGeom>
            <a:solidFill>
              <a:schemeClr val="bg1">
                <a:lumMod val="9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9208571" y="7653736"/>
              <a:ext cx="540216" cy="540216"/>
            </a:xfrm>
            <a:prstGeom prst="rect">
              <a:avLst/>
            </a:prstGeom>
            <a:solidFill>
              <a:schemeClr val="tx1">
                <a:lumMod val="85000"/>
                <a:lumOff val="1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7587925" y="8193950"/>
              <a:ext cx="540216" cy="540216"/>
            </a:xfrm>
            <a:prstGeom prst="rect">
              <a:avLst/>
            </a:prstGeom>
            <a:solidFill>
              <a:schemeClr val="bg1">
                <a:lumMod val="6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8128141" y="8193950"/>
              <a:ext cx="540216" cy="540216"/>
            </a:xfrm>
            <a:prstGeom prst="rect">
              <a:avLst/>
            </a:prstGeom>
            <a:solidFill>
              <a:schemeClr val="bg1">
                <a:lumMod val="7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668355" y="8193950"/>
              <a:ext cx="540216" cy="540216"/>
            </a:xfrm>
            <a:prstGeom prst="rect">
              <a:avLst/>
            </a:prstGeom>
            <a:solidFill>
              <a:schemeClr val="tx1">
                <a:lumMod val="75000"/>
                <a:lumOff val="2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9208571" y="8193950"/>
              <a:ext cx="540216" cy="540216"/>
            </a:xfrm>
            <a:prstGeom prst="rect">
              <a:avLst/>
            </a:prstGeom>
            <a:solidFill>
              <a:schemeClr val="tx1">
                <a:lumMod val="75000"/>
                <a:lumOff val="2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7587925" y="8734166"/>
              <a:ext cx="540216" cy="540216"/>
            </a:xfrm>
            <a:prstGeom prst="rect">
              <a:avLst/>
            </a:prstGeom>
            <a:solidFill>
              <a:schemeClr val="bg1">
                <a:lumMod val="8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8128141" y="8734166"/>
              <a:ext cx="540216" cy="540216"/>
            </a:xfrm>
            <a:prstGeom prst="rect">
              <a:avLst/>
            </a:prstGeom>
            <a:solidFill>
              <a:schemeClr val="tx1">
                <a:lumMod val="65000"/>
                <a:lumOff val="3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8668355" y="8734166"/>
              <a:ext cx="540216" cy="540216"/>
            </a:xfrm>
            <a:prstGeom prst="rect">
              <a:avLst/>
            </a:prstGeom>
            <a:solidFill>
              <a:schemeClr val="tx1">
                <a:lumMod val="65000"/>
                <a:lumOff val="3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9208571" y="8734166"/>
              <a:ext cx="540216" cy="540216"/>
            </a:xfrm>
            <a:prstGeom prst="rect">
              <a:avLst/>
            </a:prstGeom>
            <a:solidFill>
              <a:schemeClr val="tx1">
                <a:lumMod val="75000"/>
                <a:lumOff val="2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円/楕円 33"/>
            <p:cNvSpPr/>
            <p:nvPr/>
          </p:nvSpPr>
          <p:spPr>
            <a:xfrm>
              <a:off x="7656089" y="7755770"/>
              <a:ext cx="359408" cy="359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5" name="正方形/長方形 34"/>
                <p:cNvSpPr/>
                <p:nvPr/>
              </p:nvSpPr>
              <p:spPr>
                <a:xfrm>
                  <a:off x="7582361" y="7694642"/>
                  <a:ext cx="575075" cy="48856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b="1" smtClean="0">
                            <a:solidFill>
                              <a:srgbClr val="FF0000"/>
                            </a:solidFill>
                            <a:latin typeface="Cambria Math"/>
                            <a:ea typeface="Cambria Math"/>
                          </a:rPr>
                          <m:t>𝓕</m:t>
                        </m:r>
                      </m:oMath>
                    </m:oMathPara>
                  </a14:m>
                  <a:endPar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0" name="正方形/長方形 39"/>
                <p:cNvSpPr>
                  <a:spLocks noRot="1" noChangeAspect="1" noMove="1" noResize="1" noEditPoints="1" noAdjustHandles="1" noChangeArrowheads="1" noChangeShapeType="1" noTextEdit="1"/>
                </p:cNvSpPr>
                <p:nvPr/>
              </p:nvSpPr>
              <p:spPr>
                <a:xfrm>
                  <a:off x="7598264" y="7694642"/>
                  <a:ext cx="543268" cy="488560"/>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正方形/長方形 35"/>
                <p:cNvSpPr/>
                <p:nvPr/>
              </p:nvSpPr>
              <p:spPr>
                <a:xfrm>
                  <a:off x="9240344" y="8784957"/>
                  <a:ext cx="570834" cy="48856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ja-JP" altLang="en-US" b="1" i="1" smtClean="0">
                            <a:solidFill>
                              <a:srgbClr val="33CCFF"/>
                            </a:solidFill>
                            <a:latin typeface="Cambria Math"/>
                            <a:ea typeface="Cambria Math"/>
                          </a:rPr>
                          <m:t>𝓑</m:t>
                        </m:r>
                      </m:oMath>
                    </m:oMathPara>
                  </a14:m>
                  <a:endParaRPr lang="ja-JP" altLang="en-US" b="1"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1" name="正方形/長方形 40"/>
                <p:cNvSpPr>
                  <a:spLocks noRot="1" noChangeAspect="1" noMove="1" noResize="1" noEditPoints="1" noAdjustHandles="1" noChangeArrowheads="1" noChangeShapeType="1" noTextEdit="1"/>
                </p:cNvSpPr>
                <p:nvPr/>
              </p:nvSpPr>
              <p:spPr>
                <a:xfrm>
                  <a:off x="9256247" y="8784957"/>
                  <a:ext cx="539027" cy="488560"/>
                </a:xfrm>
                <a:prstGeom prst="rect">
                  <a:avLst/>
                </a:prstGeom>
                <a:blipFill rotWithShape="1">
                  <a:blip r:embed="rId9"/>
                  <a:stretch>
                    <a:fillRect/>
                  </a:stretch>
                </a:blipFill>
              </p:spPr>
              <p:txBody>
                <a:bodyPr/>
                <a:lstStyle/>
                <a:p>
                  <a:r>
                    <a:rPr lang="ja-JP" altLang="en-US">
                      <a:noFill/>
                    </a:rPr>
                    <a:t> </a:t>
                  </a:r>
                </a:p>
              </p:txBody>
            </p:sp>
          </mc:Fallback>
        </mc:AlternateContent>
        <p:sp>
          <p:nvSpPr>
            <p:cNvPr id="37" name="円/楕円 36"/>
            <p:cNvSpPr/>
            <p:nvPr/>
          </p:nvSpPr>
          <p:spPr>
            <a:xfrm>
              <a:off x="9298974" y="8837551"/>
              <a:ext cx="359408" cy="359408"/>
            </a:xfrm>
            <a:prstGeom prst="ellipse">
              <a:avLst/>
            </a:prstGeom>
            <a:no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8733002" y="8274556"/>
              <a:ext cx="922835" cy="529273"/>
            </a:xfrm>
            <a:prstGeom prst="rect">
              <a:avLst/>
            </a:prstGeom>
          </p:spPr>
          <p:txBody>
            <a:bodyPr wrap="none">
              <a:spAutoFit/>
            </a:bodyPr>
            <a:lstStyle/>
            <a:p>
              <a:pPr algn="ctr"/>
              <a:r>
                <a:rPr lang="ja-JP" altLang="en-US" sz="2000" dirty="0">
                  <a:solidFill>
                    <a:srgbClr val="33CCFF"/>
                  </a:solidFill>
                  <a:latin typeface="メイリオ" panose="020B0604030504040204" pitchFamily="50" charset="-128"/>
                  <a:ea typeface="メイリオ" panose="020B0604030504040204" pitchFamily="50" charset="-128"/>
                  <a:cs typeface="メイリオ" panose="020B0604030504040204" pitchFamily="50" charset="-128"/>
                </a:rPr>
                <a:t>背景</a:t>
              </a:r>
            </a:p>
          </p:txBody>
        </p:sp>
        <p:sp>
          <p:nvSpPr>
            <p:cNvPr id="39" name="正方形/長方形 38"/>
            <p:cNvSpPr/>
            <p:nvPr/>
          </p:nvSpPr>
          <p:spPr>
            <a:xfrm>
              <a:off x="7638865" y="8144794"/>
              <a:ext cx="922835" cy="529273"/>
            </a:xfrm>
            <a:prstGeom prst="rect">
              <a:avLst/>
            </a:prstGeom>
          </p:spPr>
          <p:txBody>
            <a:bodyPr wrap="none">
              <a:spAutoFit/>
            </a:bodyPr>
            <a:lstStyle/>
            <a:p>
              <a:pPr algn="ct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前景</a:t>
              </a:r>
            </a:p>
          </p:txBody>
        </p:sp>
        <p:sp>
          <p:nvSpPr>
            <p:cNvPr id="40" name="フリーフォーム 39"/>
            <p:cNvSpPr/>
            <p:nvPr/>
          </p:nvSpPr>
          <p:spPr>
            <a:xfrm>
              <a:off x="8171361" y="7654358"/>
              <a:ext cx="1597819" cy="1621631"/>
            </a:xfrm>
            <a:custGeom>
              <a:avLst/>
              <a:gdLst>
                <a:gd name="connsiteX0" fmla="*/ 1081087 w 1597819"/>
                <a:gd name="connsiteY0" fmla="*/ 0 h 1621631"/>
                <a:gd name="connsiteX1" fmla="*/ 1597819 w 1597819"/>
                <a:gd name="connsiteY1" fmla="*/ 0 h 1621631"/>
                <a:gd name="connsiteX2" fmla="*/ 1597819 w 1597819"/>
                <a:gd name="connsiteY2" fmla="*/ 1621631 h 1621631"/>
                <a:gd name="connsiteX3" fmla="*/ 0 w 1597819"/>
                <a:gd name="connsiteY3" fmla="*/ 1621631 h 1621631"/>
                <a:gd name="connsiteX4" fmla="*/ 0 w 1597819"/>
                <a:gd name="connsiteY4" fmla="*/ 1109662 h 1621631"/>
                <a:gd name="connsiteX5" fmla="*/ 550069 w 1597819"/>
                <a:gd name="connsiteY5" fmla="*/ 1109662 h 1621631"/>
                <a:gd name="connsiteX6" fmla="*/ 550069 w 1597819"/>
                <a:gd name="connsiteY6" fmla="*/ 578644 h 1621631"/>
                <a:gd name="connsiteX7" fmla="*/ 1090612 w 1597819"/>
                <a:gd name="connsiteY7" fmla="*/ 578644 h 1621631"/>
                <a:gd name="connsiteX8" fmla="*/ 1081087 w 1597819"/>
                <a:gd name="connsiteY8" fmla="*/ 0 h 162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819" h="1621631">
                  <a:moveTo>
                    <a:pt x="1081087" y="0"/>
                  </a:moveTo>
                  <a:lnTo>
                    <a:pt x="1597819" y="0"/>
                  </a:lnTo>
                  <a:lnTo>
                    <a:pt x="1597819" y="1621631"/>
                  </a:lnTo>
                  <a:lnTo>
                    <a:pt x="0" y="1621631"/>
                  </a:lnTo>
                  <a:lnTo>
                    <a:pt x="0" y="1109662"/>
                  </a:lnTo>
                  <a:lnTo>
                    <a:pt x="550069" y="1109662"/>
                  </a:lnTo>
                  <a:lnTo>
                    <a:pt x="550069" y="578644"/>
                  </a:lnTo>
                  <a:lnTo>
                    <a:pt x="1090612" y="578644"/>
                  </a:lnTo>
                  <a:lnTo>
                    <a:pt x="1081087" y="0"/>
                  </a:lnTo>
                  <a:close/>
                </a:path>
              </a:pathLst>
            </a:custGeom>
            <a:noFill/>
            <a:ln w="508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フリーフォーム 40"/>
            <p:cNvSpPr/>
            <p:nvPr/>
          </p:nvSpPr>
          <p:spPr>
            <a:xfrm>
              <a:off x="7587494" y="7654358"/>
              <a:ext cx="1621631" cy="1619250"/>
            </a:xfrm>
            <a:custGeom>
              <a:avLst/>
              <a:gdLst>
                <a:gd name="connsiteX0" fmla="*/ 2381 w 1621631"/>
                <a:gd name="connsiteY0" fmla="*/ 0 h 1619250"/>
                <a:gd name="connsiteX1" fmla="*/ 1621631 w 1621631"/>
                <a:gd name="connsiteY1" fmla="*/ 0 h 1619250"/>
                <a:gd name="connsiteX2" fmla="*/ 1621631 w 1621631"/>
                <a:gd name="connsiteY2" fmla="*/ 540544 h 1619250"/>
                <a:gd name="connsiteX3" fmla="*/ 1081088 w 1621631"/>
                <a:gd name="connsiteY3" fmla="*/ 540544 h 1619250"/>
                <a:gd name="connsiteX4" fmla="*/ 1081088 w 1621631"/>
                <a:gd name="connsiteY4" fmla="*/ 1078706 h 1619250"/>
                <a:gd name="connsiteX5" fmla="*/ 540544 w 1621631"/>
                <a:gd name="connsiteY5" fmla="*/ 1078706 h 1619250"/>
                <a:gd name="connsiteX6" fmla="*/ 540544 w 1621631"/>
                <a:gd name="connsiteY6" fmla="*/ 1619250 h 1619250"/>
                <a:gd name="connsiteX7" fmla="*/ 0 w 1621631"/>
                <a:gd name="connsiteY7" fmla="*/ 1619250 h 1619250"/>
                <a:gd name="connsiteX8" fmla="*/ 2381 w 1621631"/>
                <a:gd name="connsiteY8" fmla="*/ 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631" h="1619250">
                  <a:moveTo>
                    <a:pt x="2381" y="0"/>
                  </a:moveTo>
                  <a:lnTo>
                    <a:pt x="1621631" y="0"/>
                  </a:lnTo>
                  <a:lnTo>
                    <a:pt x="1621631" y="540544"/>
                  </a:lnTo>
                  <a:lnTo>
                    <a:pt x="1081088" y="540544"/>
                  </a:lnTo>
                  <a:lnTo>
                    <a:pt x="1081088" y="1078706"/>
                  </a:lnTo>
                  <a:lnTo>
                    <a:pt x="540544" y="1078706"/>
                  </a:lnTo>
                  <a:lnTo>
                    <a:pt x="540544" y="1619250"/>
                  </a:lnTo>
                  <a:lnTo>
                    <a:pt x="0" y="1619250"/>
                  </a:lnTo>
                  <a:cubicBezTo>
                    <a:pt x="794" y="1079500"/>
                    <a:pt x="1587" y="539750"/>
                    <a:pt x="2381" y="0"/>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82" name="グループ化 181"/>
          <p:cNvGrpSpPr/>
          <p:nvPr/>
        </p:nvGrpSpPr>
        <p:grpSpPr>
          <a:xfrm>
            <a:off x="6441192" y="884784"/>
            <a:ext cx="2737865" cy="2486737"/>
            <a:chOff x="3675634" y="2975911"/>
            <a:chExt cx="2737865" cy="2486737"/>
          </a:xfrm>
        </p:grpSpPr>
        <p:sp>
          <p:nvSpPr>
            <p:cNvPr id="48" name="テキスト ボックス 47"/>
            <p:cNvSpPr txBox="1"/>
            <p:nvPr/>
          </p:nvSpPr>
          <p:spPr>
            <a:xfrm>
              <a:off x="4012787" y="3178631"/>
              <a:ext cx="344966" cy="584775"/>
            </a:xfrm>
            <a:prstGeom prst="rect">
              <a:avLst/>
            </a:prstGeom>
            <a:noFill/>
          </p:spPr>
          <p:txBody>
            <a:bodyPr wrap="none" rtlCol="0">
              <a:spAutoFit/>
            </a:bodyPr>
            <a:lstStyle/>
            <a:p>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f</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フリーフォーム 120"/>
            <p:cNvSpPr/>
            <p:nvPr/>
          </p:nvSpPr>
          <p:spPr>
            <a:xfrm flipH="1" flipV="1">
              <a:off x="5388962" y="4138609"/>
              <a:ext cx="847646" cy="1193203"/>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295 h 715592"/>
                <a:gd name="connsiteX1" fmla="*/ 117988 w 412955"/>
                <a:gd name="connsiteY1" fmla="*/ 162527 h 715592"/>
                <a:gd name="connsiteX2" fmla="*/ 0 w 412955"/>
                <a:gd name="connsiteY2" fmla="*/ 715592 h 715592"/>
              </a:gdLst>
              <a:ahLst/>
              <a:cxnLst>
                <a:cxn ang="0">
                  <a:pos x="connsiteX0" y="connsiteY0"/>
                </a:cxn>
                <a:cxn ang="0">
                  <a:pos x="connsiteX1" y="connsiteY1"/>
                </a:cxn>
                <a:cxn ang="0">
                  <a:pos x="connsiteX2" y="connsiteY2"/>
                </a:cxn>
              </a:cxnLst>
              <a:rect l="l" t="t" r="r" b="b"/>
              <a:pathLst>
                <a:path w="412955" h="715592">
                  <a:moveTo>
                    <a:pt x="412955" y="295"/>
                  </a:moveTo>
                  <a:cubicBezTo>
                    <a:pt x="299884" y="-4252"/>
                    <a:pt x="186814" y="43311"/>
                    <a:pt x="117988" y="162527"/>
                  </a:cubicBezTo>
                  <a:cubicBezTo>
                    <a:pt x="49162" y="281743"/>
                    <a:pt x="24581" y="498667"/>
                    <a:pt x="0" y="715592"/>
                  </a:cubicBezTo>
                </a:path>
              </a:pathLst>
            </a:custGeom>
            <a:noFill/>
            <a:ln w="50800">
              <a:solidFill>
                <a:srgbClr val="00B0F0"/>
              </a:solidFill>
              <a:head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フリーフォーム 121"/>
            <p:cNvSpPr/>
            <p:nvPr/>
          </p:nvSpPr>
          <p:spPr>
            <a:xfrm flipH="1" flipV="1">
              <a:off x="5309126" y="4403579"/>
              <a:ext cx="70408" cy="760230"/>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61123 w 335314"/>
                <a:gd name="connsiteY1" fmla="*/ 168391 h 718376"/>
                <a:gd name="connsiteX2" fmla="*/ 0 w 335314"/>
                <a:gd name="connsiteY2" fmla="*/ 718376 h 718376"/>
              </a:gdLst>
              <a:ahLst/>
              <a:cxnLst>
                <a:cxn ang="0">
                  <a:pos x="connsiteX0" y="connsiteY0"/>
                </a:cxn>
                <a:cxn ang="0">
                  <a:pos x="connsiteX1" y="connsiteY1"/>
                </a:cxn>
                <a:cxn ang="0">
                  <a:pos x="connsiteX2" y="connsiteY2"/>
                </a:cxn>
              </a:cxnLst>
              <a:rect l="l" t="t" r="r" b="b"/>
              <a:pathLst>
                <a:path w="335314" h="718376">
                  <a:moveTo>
                    <a:pt x="335314" y="0"/>
                  </a:moveTo>
                  <a:cubicBezTo>
                    <a:pt x="196359" y="75397"/>
                    <a:pt x="178188" y="140016"/>
                    <a:pt x="161123" y="168391"/>
                  </a:cubicBezTo>
                  <a:cubicBezTo>
                    <a:pt x="144058" y="196766"/>
                    <a:pt x="24581" y="501451"/>
                    <a:pt x="0" y="718376"/>
                  </a:cubicBezTo>
                </a:path>
              </a:pathLst>
            </a:custGeom>
            <a:noFill/>
            <a:ln w="50800">
              <a:solidFill>
                <a:srgbClr val="00B0F0"/>
              </a:solidFill>
              <a:headEnd type="stealth"/>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フリーフォーム 122"/>
            <p:cNvSpPr/>
            <p:nvPr/>
          </p:nvSpPr>
          <p:spPr>
            <a:xfrm flipH="1" flipV="1">
              <a:off x="5388963" y="4450394"/>
              <a:ext cx="493686" cy="819781"/>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0800">
              <a:solidFill>
                <a:srgbClr val="00B0F0"/>
              </a:solidFill>
              <a:headEnd type="stealth"/>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フリーフォーム 123"/>
            <p:cNvSpPr/>
            <p:nvPr/>
          </p:nvSpPr>
          <p:spPr>
            <a:xfrm flipH="1" flipV="1">
              <a:off x="5360760" y="4685811"/>
              <a:ext cx="197296" cy="507131"/>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31459 w 412955"/>
                <a:gd name="connsiteY1" fmla="*/ 273438 h 715297"/>
                <a:gd name="connsiteX2" fmla="*/ 0 w 412955"/>
                <a:gd name="connsiteY2" fmla="*/ 715297 h 715297"/>
                <a:gd name="connsiteX0" fmla="*/ 412955 w 412955"/>
                <a:gd name="connsiteY0" fmla="*/ 0 h 715297"/>
                <a:gd name="connsiteX1" fmla="*/ 131459 w 412955"/>
                <a:gd name="connsiteY1" fmla="*/ 273438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69573" y="110020"/>
                    <a:pt x="200285" y="154222"/>
                    <a:pt x="131459" y="273438"/>
                  </a:cubicBezTo>
                  <a:cubicBezTo>
                    <a:pt x="62633" y="392654"/>
                    <a:pt x="24581" y="498372"/>
                    <a:pt x="0" y="715297"/>
                  </a:cubicBezTo>
                </a:path>
              </a:pathLst>
            </a:custGeom>
            <a:noFill/>
            <a:ln w="114300">
              <a:solidFill>
                <a:srgbClr val="00B0F0"/>
              </a:solidFill>
              <a:headEnd type="stealth" w="sm" len="sm"/>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フリーフォーム 124"/>
            <p:cNvSpPr/>
            <p:nvPr/>
          </p:nvSpPr>
          <p:spPr>
            <a:xfrm flipV="1">
              <a:off x="5035789" y="4702647"/>
              <a:ext cx="142111" cy="479032"/>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71231 w 412955"/>
                <a:gd name="connsiteY1" fmla="*/ 299185 h 715297"/>
                <a:gd name="connsiteX2" fmla="*/ 0 w 412955"/>
                <a:gd name="connsiteY2" fmla="*/ 715297 h 715297"/>
                <a:gd name="connsiteX0" fmla="*/ 412955 w 412955"/>
                <a:gd name="connsiteY0" fmla="*/ 0 h 715297"/>
                <a:gd name="connsiteX1" fmla="*/ 71231 w 412955"/>
                <a:gd name="connsiteY1" fmla="*/ 299185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16679" y="223217"/>
                    <a:pt x="71231" y="299185"/>
                  </a:cubicBezTo>
                  <a:cubicBezTo>
                    <a:pt x="25783" y="375153"/>
                    <a:pt x="24581" y="498372"/>
                    <a:pt x="0" y="715297"/>
                  </a:cubicBezTo>
                </a:path>
              </a:pathLst>
            </a:custGeom>
            <a:noFill/>
            <a:ln w="50800">
              <a:solidFill>
                <a:srgbClr val="00B0F0"/>
              </a:solidFill>
              <a:headEnd type="stealth"/>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フリーフォーム 125"/>
            <p:cNvSpPr/>
            <p:nvPr/>
          </p:nvSpPr>
          <p:spPr>
            <a:xfrm flipV="1">
              <a:off x="4517549" y="4720170"/>
              <a:ext cx="610165" cy="550005"/>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26700 w 412955"/>
                <a:gd name="connsiteY1" fmla="*/ 239659 h 715297"/>
                <a:gd name="connsiteX2" fmla="*/ 0 w 412955"/>
                <a:gd name="connsiteY2" fmla="*/ 715297 h 715297"/>
                <a:gd name="connsiteX0" fmla="*/ 412955 w 412955"/>
                <a:gd name="connsiteY0" fmla="*/ 0 h 715297"/>
                <a:gd name="connsiteX1" fmla="*/ 126700 w 412955"/>
                <a:gd name="connsiteY1" fmla="*/ 239659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95526" y="120443"/>
                    <a:pt x="126700" y="239659"/>
                  </a:cubicBezTo>
                  <a:cubicBezTo>
                    <a:pt x="57874" y="358875"/>
                    <a:pt x="35471" y="510928"/>
                    <a:pt x="0" y="715297"/>
                  </a:cubicBezTo>
                </a:path>
              </a:pathLst>
            </a:custGeom>
            <a:noFill/>
            <a:ln w="508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円/楕円 126"/>
            <p:cNvSpPr/>
            <p:nvPr/>
          </p:nvSpPr>
          <p:spPr>
            <a:xfrm>
              <a:off x="3809667" y="4450394"/>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円/楕円 127"/>
            <p:cNvSpPr/>
            <p:nvPr/>
          </p:nvSpPr>
          <p:spPr>
            <a:xfrm>
              <a:off x="4329031" y="4450394"/>
              <a:ext cx="353779" cy="407192"/>
            </a:xfrm>
            <a:prstGeom prst="ellipse">
              <a:avLst/>
            </a:prstGeom>
            <a:solidFill>
              <a:schemeClr val="tx1">
                <a:lumMod val="75000"/>
                <a:lumOff val="2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円/楕円 128"/>
            <p:cNvSpPr/>
            <p:nvPr/>
          </p:nvSpPr>
          <p:spPr>
            <a:xfrm>
              <a:off x="4848394" y="4450394"/>
              <a:ext cx="353779" cy="407192"/>
            </a:xfrm>
            <a:prstGeom prst="ellipse">
              <a:avLst/>
            </a:prstGeom>
            <a:solidFill>
              <a:schemeClr val="tx1">
                <a:lumMod val="85000"/>
                <a:lumOff val="1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円/楕円 129"/>
            <p:cNvSpPr/>
            <p:nvPr/>
          </p:nvSpPr>
          <p:spPr>
            <a:xfrm>
              <a:off x="5367758" y="4450394"/>
              <a:ext cx="353779" cy="407192"/>
            </a:xfrm>
            <a:prstGeom prst="ellipse">
              <a:avLst/>
            </a:prstGeom>
            <a:solidFill>
              <a:schemeClr val="tx1">
                <a:lumMod val="85000"/>
                <a:lumOff val="1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円/楕円 130"/>
            <p:cNvSpPr/>
            <p:nvPr/>
          </p:nvSpPr>
          <p:spPr>
            <a:xfrm>
              <a:off x="4155649" y="4168588"/>
              <a:ext cx="353779" cy="407192"/>
            </a:xfrm>
            <a:prstGeom prst="ellipse">
              <a:avLst/>
            </a:prstGeom>
            <a:solidFill>
              <a:schemeClr val="bg1">
                <a:lumMod val="6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円/楕円 131"/>
            <p:cNvSpPr/>
            <p:nvPr/>
          </p:nvSpPr>
          <p:spPr>
            <a:xfrm>
              <a:off x="4675012" y="4168588"/>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円/楕円 132"/>
            <p:cNvSpPr/>
            <p:nvPr/>
          </p:nvSpPr>
          <p:spPr>
            <a:xfrm>
              <a:off x="5194376" y="4168588"/>
              <a:ext cx="353779" cy="407192"/>
            </a:xfrm>
            <a:prstGeom prst="ellipse">
              <a:avLst/>
            </a:prstGeom>
            <a:solidFill>
              <a:schemeClr val="tx1">
                <a:lumMod val="75000"/>
                <a:lumOff val="2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円/楕円 133"/>
            <p:cNvSpPr/>
            <p:nvPr/>
          </p:nvSpPr>
          <p:spPr>
            <a:xfrm>
              <a:off x="5713739" y="4168588"/>
              <a:ext cx="353779" cy="407192"/>
            </a:xfrm>
            <a:prstGeom prst="ellipse">
              <a:avLst/>
            </a:prstGeom>
            <a:solidFill>
              <a:schemeClr val="tx1">
                <a:lumMod val="85000"/>
                <a:lumOff val="1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円/楕円 134"/>
            <p:cNvSpPr/>
            <p:nvPr/>
          </p:nvSpPr>
          <p:spPr>
            <a:xfrm>
              <a:off x="4501630" y="3886782"/>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円/楕円 135"/>
            <p:cNvSpPr/>
            <p:nvPr/>
          </p:nvSpPr>
          <p:spPr>
            <a:xfrm>
              <a:off x="5020994" y="3886782"/>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円/楕円 136"/>
            <p:cNvSpPr/>
            <p:nvPr/>
          </p:nvSpPr>
          <p:spPr>
            <a:xfrm>
              <a:off x="5540357" y="3886782"/>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円/楕円 137"/>
            <p:cNvSpPr/>
            <p:nvPr/>
          </p:nvSpPr>
          <p:spPr>
            <a:xfrm>
              <a:off x="6059720" y="3886782"/>
              <a:ext cx="353779" cy="407192"/>
            </a:xfrm>
            <a:prstGeom prst="ellipse">
              <a:avLst/>
            </a:prstGeom>
            <a:solidFill>
              <a:schemeClr val="tx1">
                <a:lumMod val="95000"/>
                <a:lumOff val="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円/楕円 138"/>
            <p:cNvSpPr/>
            <p:nvPr/>
          </p:nvSpPr>
          <p:spPr>
            <a:xfrm>
              <a:off x="5135952" y="5163810"/>
              <a:ext cx="253011" cy="253012"/>
            </a:xfrm>
            <a:prstGeom prst="ellipse">
              <a:avLst/>
            </a:prstGeom>
            <a:solidFill>
              <a:schemeClr val="bg1"/>
            </a:solidFill>
            <a:ln>
              <a:solidFill>
                <a:srgbClr val="007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i="1" dirty="0">
                <a:solidFill>
                  <a:srgbClr val="007C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5122619" y="5093316"/>
              <a:ext cx="282450" cy="369332"/>
            </a:xfrm>
            <a:prstGeom prst="rect">
              <a:avLst/>
            </a:prstGeom>
          </p:spPr>
          <p:txBody>
            <a:bodyPr wrap="none">
              <a:spAutoFit/>
            </a:bodyPr>
            <a:lstStyle/>
            <a:p>
              <a:pPr algn="ctr"/>
              <a:r>
                <a:rPr lang="en-US" altLang="ja-JP" b="1" i="1" dirty="0">
                  <a:solidFill>
                    <a:srgbClr val="007C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b="1" i="1" dirty="0">
                <a:solidFill>
                  <a:srgbClr val="007C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フリーフォーム 140"/>
            <p:cNvSpPr/>
            <p:nvPr/>
          </p:nvSpPr>
          <p:spPr>
            <a:xfrm rot="10800000">
              <a:off x="4428027" y="4203376"/>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フリーフォーム 141"/>
            <p:cNvSpPr/>
            <p:nvPr/>
          </p:nvSpPr>
          <p:spPr>
            <a:xfrm>
              <a:off x="4395846" y="4187287"/>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フリーフォーム 142"/>
            <p:cNvSpPr/>
            <p:nvPr/>
          </p:nvSpPr>
          <p:spPr>
            <a:xfrm rot="10800000">
              <a:off x="4950656" y="4203376"/>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フリーフォーム 143"/>
            <p:cNvSpPr/>
            <p:nvPr/>
          </p:nvSpPr>
          <p:spPr>
            <a:xfrm>
              <a:off x="4918474" y="4187287"/>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フリーフォーム 144"/>
            <p:cNvSpPr/>
            <p:nvPr/>
          </p:nvSpPr>
          <p:spPr>
            <a:xfrm rot="10800000">
              <a:off x="5995912" y="4203376"/>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フリーフォーム 145"/>
            <p:cNvSpPr/>
            <p:nvPr/>
          </p:nvSpPr>
          <p:spPr>
            <a:xfrm>
              <a:off x="5963730" y="4187287"/>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フリーフォーム 146"/>
            <p:cNvSpPr/>
            <p:nvPr/>
          </p:nvSpPr>
          <p:spPr>
            <a:xfrm rot="10800000">
              <a:off x="5638665" y="4486403"/>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フリーフォーム 147"/>
            <p:cNvSpPr/>
            <p:nvPr/>
          </p:nvSpPr>
          <p:spPr>
            <a:xfrm>
              <a:off x="5606483" y="4470314"/>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フリーフォーム 148"/>
            <p:cNvSpPr/>
            <p:nvPr/>
          </p:nvSpPr>
          <p:spPr>
            <a:xfrm rot="10800000">
              <a:off x="5126965" y="4486403"/>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フリーフォーム 149"/>
            <p:cNvSpPr/>
            <p:nvPr/>
          </p:nvSpPr>
          <p:spPr>
            <a:xfrm>
              <a:off x="5094784" y="4470314"/>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フリーフォーム 150"/>
            <p:cNvSpPr/>
            <p:nvPr/>
          </p:nvSpPr>
          <p:spPr>
            <a:xfrm rot="10800000">
              <a:off x="4103568" y="4486403"/>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フリーフォーム 151"/>
            <p:cNvSpPr/>
            <p:nvPr/>
          </p:nvSpPr>
          <p:spPr>
            <a:xfrm>
              <a:off x="4071386" y="4470314"/>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フリーフォーム 152"/>
            <p:cNvSpPr/>
            <p:nvPr/>
          </p:nvSpPr>
          <p:spPr>
            <a:xfrm rot="2444708">
              <a:off x="4883334" y="4066126"/>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フリーフォーム 153"/>
            <p:cNvSpPr/>
            <p:nvPr/>
          </p:nvSpPr>
          <p:spPr>
            <a:xfrm rot="13500000">
              <a:off x="4875802" y="4098145"/>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フリーフォーム 154"/>
            <p:cNvSpPr/>
            <p:nvPr/>
          </p:nvSpPr>
          <p:spPr>
            <a:xfrm rot="2444708">
              <a:off x="5403040" y="4066126"/>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フリーフォーム 155"/>
            <p:cNvSpPr/>
            <p:nvPr/>
          </p:nvSpPr>
          <p:spPr>
            <a:xfrm rot="13500000">
              <a:off x="5395508" y="4098145"/>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フリーフォーム 156"/>
            <p:cNvSpPr/>
            <p:nvPr/>
          </p:nvSpPr>
          <p:spPr>
            <a:xfrm rot="2444708">
              <a:off x="4536711" y="4352058"/>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フリーフォーム 157"/>
            <p:cNvSpPr/>
            <p:nvPr/>
          </p:nvSpPr>
          <p:spPr>
            <a:xfrm rot="13500000">
              <a:off x="4529180" y="4384077"/>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フリーフォーム 158"/>
            <p:cNvSpPr/>
            <p:nvPr/>
          </p:nvSpPr>
          <p:spPr>
            <a:xfrm rot="2444708">
              <a:off x="5576140" y="4352058"/>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フリーフォーム 159"/>
            <p:cNvSpPr/>
            <p:nvPr/>
          </p:nvSpPr>
          <p:spPr>
            <a:xfrm rot="13500000">
              <a:off x="5568608" y="4384077"/>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フリーフォーム 160"/>
            <p:cNvSpPr/>
            <p:nvPr/>
          </p:nvSpPr>
          <p:spPr>
            <a:xfrm rot="2444708">
              <a:off x="4713221" y="4635287"/>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フリーフォーム 161"/>
            <p:cNvSpPr/>
            <p:nvPr/>
          </p:nvSpPr>
          <p:spPr>
            <a:xfrm rot="13500000">
              <a:off x="4705690" y="4667305"/>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フリーフォーム 162"/>
            <p:cNvSpPr/>
            <p:nvPr/>
          </p:nvSpPr>
          <p:spPr>
            <a:xfrm rot="2444708">
              <a:off x="5232943" y="4635287"/>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フリーフォーム 163"/>
            <p:cNvSpPr/>
            <p:nvPr/>
          </p:nvSpPr>
          <p:spPr>
            <a:xfrm rot="13500000">
              <a:off x="5225412" y="4667305"/>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フリーフォーム 164"/>
            <p:cNvSpPr/>
            <p:nvPr/>
          </p:nvSpPr>
          <p:spPr>
            <a:xfrm>
              <a:off x="4682809" y="3199891"/>
              <a:ext cx="521311" cy="922023"/>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07950">
              <a:solidFill>
                <a:srgbClr val="FFC000"/>
              </a:solidFill>
              <a:tailEnd type="stealth" w="med" len="sm"/>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フリーフォーム 165"/>
            <p:cNvSpPr/>
            <p:nvPr/>
          </p:nvSpPr>
          <p:spPr>
            <a:xfrm>
              <a:off x="5206417" y="3316184"/>
              <a:ext cx="83906" cy="805729"/>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フリーフォーム 166"/>
            <p:cNvSpPr/>
            <p:nvPr/>
          </p:nvSpPr>
          <p:spPr>
            <a:xfrm flipH="1">
              <a:off x="5413386" y="3220661"/>
              <a:ext cx="311369" cy="907355"/>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フリーフォーム 167"/>
            <p:cNvSpPr/>
            <p:nvPr/>
          </p:nvSpPr>
          <p:spPr>
            <a:xfrm>
              <a:off x="4332538" y="3199891"/>
              <a:ext cx="856899" cy="1203128"/>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フリーフォーム 168"/>
            <p:cNvSpPr/>
            <p:nvPr/>
          </p:nvSpPr>
          <p:spPr>
            <a:xfrm>
              <a:off x="4851901" y="3271078"/>
              <a:ext cx="359032" cy="1132502"/>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フリーフォーム 169"/>
            <p:cNvSpPr/>
            <p:nvPr/>
          </p:nvSpPr>
          <p:spPr>
            <a:xfrm>
              <a:off x="3986556" y="3199892"/>
              <a:ext cx="1202881" cy="1485918"/>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円/楕円 170"/>
            <p:cNvSpPr/>
            <p:nvPr/>
          </p:nvSpPr>
          <p:spPr>
            <a:xfrm>
              <a:off x="5186218" y="3083183"/>
              <a:ext cx="232588" cy="23258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p:cNvSpPr/>
            <p:nvPr/>
          </p:nvSpPr>
          <p:spPr>
            <a:xfrm>
              <a:off x="5153475" y="2975911"/>
              <a:ext cx="311304" cy="369332"/>
            </a:xfrm>
            <a:prstGeom prst="rect">
              <a:avLst/>
            </a:prstGeom>
          </p:spPr>
          <p:txBody>
            <a:bodyPr wrap="none">
              <a:spAutoFit/>
            </a:bodyPr>
            <a:lstStyle/>
            <a:p>
              <a:pPr algn="ctr"/>
              <a:r>
                <a:rPr lang="en-US" altLang="ja-JP" b="1"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b="1"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p:cNvSpPr/>
            <p:nvPr/>
          </p:nvSpPr>
          <p:spPr>
            <a:xfrm>
              <a:off x="3675634" y="5001178"/>
              <a:ext cx="1082348" cy="307777"/>
            </a:xfrm>
            <a:prstGeom prst="rect">
              <a:avLst/>
            </a:prstGeom>
          </p:spPr>
          <p:txBody>
            <a:bodyPr wrap="none">
              <a:spAutoFit/>
            </a:bodyPr>
            <a:lstStyle/>
            <a:p>
              <a:pPr algn="ct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最小カット</a:t>
              </a:r>
            </a:p>
          </p:txBody>
        </p:sp>
        <p:sp>
          <p:nvSpPr>
            <p:cNvPr id="174" name="フリーフォーム 173"/>
            <p:cNvSpPr/>
            <p:nvPr/>
          </p:nvSpPr>
          <p:spPr>
            <a:xfrm>
              <a:off x="4001095" y="3963695"/>
              <a:ext cx="2104636" cy="1050611"/>
            </a:xfrm>
            <a:custGeom>
              <a:avLst/>
              <a:gdLst>
                <a:gd name="connsiteX0" fmla="*/ 0 w 3321050"/>
                <a:gd name="connsiteY0" fmla="*/ 1720850 h 1720850"/>
                <a:gd name="connsiteX1" fmla="*/ 365125 w 3321050"/>
                <a:gd name="connsiteY1" fmla="*/ 1241425 h 1720850"/>
                <a:gd name="connsiteX2" fmla="*/ 863600 w 3321050"/>
                <a:gd name="connsiteY2" fmla="*/ 1009650 h 1720850"/>
                <a:gd name="connsiteX3" fmla="*/ 1400175 w 3321050"/>
                <a:gd name="connsiteY3" fmla="*/ 1041400 h 1720850"/>
                <a:gd name="connsiteX4" fmla="*/ 1873250 w 3321050"/>
                <a:gd name="connsiteY4" fmla="*/ 631825 h 1720850"/>
                <a:gd name="connsiteX5" fmla="*/ 2584450 w 3321050"/>
                <a:gd name="connsiteY5" fmla="*/ 631825 h 1720850"/>
                <a:gd name="connsiteX6" fmla="*/ 3140075 w 3321050"/>
                <a:gd name="connsiteY6" fmla="*/ 196850 h 1720850"/>
                <a:gd name="connsiteX7" fmla="*/ 3321050 w 3321050"/>
                <a:gd name="connsiteY7" fmla="*/ 0 h 1720850"/>
                <a:gd name="connsiteX0" fmla="*/ 0 w 3140075"/>
                <a:gd name="connsiteY0" fmla="*/ 1524000 h 1524000"/>
                <a:gd name="connsiteX1" fmla="*/ 365125 w 3140075"/>
                <a:gd name="connsiteY1" fmla="*/ 1044575 h 1524000"/>
                <a:gd name="connsiteX2" fmla="*/ 863600 w 3140075"/>
                <a:gd name="connsiteY2" fmla="*/ 812800 h 1524000"/>
                <a:gd name="connsiteX3" fmla="*/ 1400175 w 3140075"/>
                <a:gd name="connsiteY3" fmla="*/ 844550 h 1524000"/>
                <a:gd name="connsiteX4" fmla="*/ 1873250 w 3140075"/>
                <a:gd name="connsiteY4" fmla="*/ 434975 h 1524000"/>
                <a:gd name="connsiteX5" fmla="*/ 2584450 w 3140075"/>
                <a:gd name="connsiteY5" fmla="*/ 434975 h 1524000"/>
                <a:gd name="connsiteX6" fmla="*/ 3140075 w 3140075"/>
                <a:gd name="connsiteY6" fmla="*/ 0 h 1524000"/>
                <a:gd name="connsiteX0" fmla="*/ 0 w 3076575"/>
                <a:gd name="connsiteY0" fmla="*/ 1546225 h 1546225"/>
                <a:gd name="connsiteX1" fmla="*/ 365125 w 3076575"/>
                <a:gd name="connsiteY1" fmla="*/ 1066800 h 1546225"/>
                <a:gd name="connsiteX2" fmla="*/ 863600 w 3076575"/>
                <a:gd name="connsiteY2" fmla="*/ 835025 h 1546225"/>
                <a:gd name="connsiteX3" fmla="*/ 1400175 w 3076575"/>
                <a:gd name="connsiteY3" fmla="*/ 866775 h 1546225"/>
                <a:gd name="connsiteX4" fmla="*/ 1873250 w 3076575"/>
                <a:gd name="connsiteY4" fmla="*/ 457200 h 1546225"/>
                <a:gd name="connsiteX5" fmla="*/ 2584450 w 3076575"/>
                <a:gd name="connsiteY5" fmla="*/ 457200 h 1546225"/>
                <a:gd name="connsiteX6" fmla="*/ 3076575 w 3076575"/>
                <a:gd name="connsiteY6" fmla="*/ 0 h 1546225"/>
                <a:gd name="connsiteX0" fmla="*/ 0 w 3076575"/>
                <a:gd name="connsiteY0" fmla="*/ 1546225 h 1546225"/>
                <a:gd name="connsiteX1" fmla="*/ 365125 w 3076575"/>
                <a:gd name="connsiteY1" fmla="*/ 1066800 h 1546225"/>
                <a:gd name="connsiteX2" fmla="*/ 863600 w 3076575"/>
                <a:gd name="connsiteY2" fmla="*/ 835025 h 1546225"/>
                <a:gd name="connsiteX3" fmla="*/ 1400175 w 3076575"/>
                <a:gd name="connsiteY3" fmla="*/ 866775 h 1546225"/>
                <a:gd name="connsiteX4" fmla="*/ 1873250 w 3076575"/>
                <a:gd name="connsiteY4" fmla="*/ 457200 h 1546225"/>
                <a:gd name="connsiteX5" fmla="*/ 2584450 w 3076575"/>
                <a:gd name="connsiteY5" fmla="*/ 457200 h 1546225"/>
                <a:gd name="connsiteX6" fmla="*/ 3076575 w 3076575"/>
                <a:gd name="connsiteY6" fmla="*/ 0 h 154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1546225">
                  <a:moveTo>
                    <a:pt x="0" y="1546225"/>
                  </a:moveTo>
                  <a:cubicBezTo>
                    <a:pt x="110596" y="1365779"/>
                    <a:pt x="221192" y="1185333"/>
                    <a:pt x="365125" y="1066800"/>
                  </a:cubicBezTo>
                  <a:cubicBezTo>
                    <a:pt x="509058" y="948267"/>
                    <a:pt x="691092" y="868362"/>
                    <a:pt x="863600" y="835025"/>
                  </a:cubicBezTo>
                  <a:cubicBezTo>
                    <a:pt x="1036108" y="801688"/>
                    <a:pt x="1231900" y="929746"/>
                    <a:pt x="1400175" y="866775"/>
                  </a:cubicBezTo>
                  <a:cubicBezTo>
                    <a:pt x="1568450" y="803804"/>
                    <a:pt x="1675871" y="525462"/>
                    <a:pt x="1873250" y="457200"/>
                  </a:cubicBezTo>
                  <a:cubicBezTo>
                    <a:pt x="2070629" y="388937"/>
                    <a:pt x="2383896" y="533400"/>
                    <a:pt x="2584450" y="457200"/>
                  </a:cubicBezTo>
                  <a:cubicBezTo>
                    <a:pt x="2785004" y="381000"/>
                    <a:pt x="2988733" y="124354"/>
                    <a:pt x="3076575" y="0"/>
                  </a:cubicBezTo>
                </a:path>
              </a:pathLst>
            </a:custGeom>
            <a:noFill/>
            <a:ln w="50800">
              <a:solidFill>
                <a:srgbClr val="FF0000"/>
              </a:solidFill>
              <a:prstDash val="sysDot"/>
              <a:headEnd type="non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5" name="直線コネクタ 174"/>
            <p:cNvCxnSpPr/>
            <p:nvPr/>
          </p:nvCxnSpPr>
          <p:spPr>
            <a:xfrm flipH="1" flipV="1">
              <a:off x="4103567" y="4891909"/>
              <a:ext cx="59879" cy="1738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グループ化 180"/>
          <p:cNvGrpSpPr/>
          <p:nvPr/>
        </p:nvGrpSpPr>
        <p:grpSpPr>
          <a:xfrm>
            <a:off x="2971518" y="884784"/>
            <a:ext cx="2603832" cy="2486737"/>
            <a:chOff x="951536" y="2960963"/>
            <a:chExt cx="2603832" cy="2486737"/>
          </a:xfrm>
        </p:grpSpPr>
        <p:sp>
          <p:nvSpPr>
            <p:cNvPr id="49" name="フリーフォーム 48"/>
            <p:cNvSpPr/>
            <p:nvPr/>
          </p:nvSpPr>
          <p:spPr>
            <a:xfrm flipH="1" flipV="1">
              <a:off x="2530831" y="4123661"/>
              <a:ext cx="847646" cy="1193203"/>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295 h 715592"/>
                <a:gd name="connsiteX1" fmla="*/ 117988 w 412955"/>
                <a:gd name="connsiteY1" fmla="*/ 162527 h 715592"/>
                <a:gd name="connsiteX2" fmla="*/ 0 w 412955"/>
                <a:gd name="connsiteY2" fmla="*/ 715592 h 715592"/>
              </a:gdLst>
              <a:ahLst/>
              <a:cxnLst>
                <a:cxn ang="0">
                  <a:pos x="connsiteX0" y="connsiteY0"/>
                </a:cxn>
                <a:cxn ang="0">
                  <a:pos x="connsiteX1" y="connsiteY1"/>
                </a:cxn>
                <a:cxn ang="0">
                  <a:pos x="connsiteX2" y="connsiteY2"/>
                </a:cxn>
              </a:cxnLst>
              <a:rect l="l" t="t" r="r" b="b"/>
              <a:pathLst>
                <a:path w="412955" h="715592">
                  <a:moveTo>
                    <a:pt x="412955" y="295"/>
                  </a:moveTo>
                  <a:cubicBezTo>
                    <a:pt x="299884" y="-4252"/>
                    <a:pt x="186814" y="43311"/>
                    <a:pt x="117988" y="162527"/>
                  </a:cubicBezTo>
                  <a:cubicBezTo>
                    <a:pt x="49162" y="281743"/>
                    <a:pt x="24581" y="498667"/>
                    <a:pt x="0" y="715592"/>
                  </a:cubicBezTo>
                </a:path>
              </a:pathLst>
            </a:custGeom>
            <a:noFill/>
            <a:ln w="50800">
              <a:solidFill>
                <a:srgbClr val="00B0F0"/>
              </a:solidFill>
              <a:head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フリーフォーム 49"/>
            <p:cNvSpPr/>
            <p:nvPr/>
          </p:nvSpPr>
          <p:spPr>
            <a:xfrm flipH="1" flipV="1">
              <a:off x="2525746" y="4123661"/>
              <a:ext cx="351064" cy="1076860"/>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27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フリーフォーム 50"/>
            <p:cNvSpPr/>
            <p:nvPr/>
          </p:nvSpPr>
          <p:spPr>
            <a:xfrm flipV="1">
              <a:off x="2351951" y="4153639"/>
              <a:ext cx="30893" cy="995222"/>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27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フリーフォーム 51"/>
            <p:cNvSpPr/>
            <p:nvPr/>
          </p:nvSpPr>
          <p:spPr>
            <a:xfrm flipV="1">
              <a:off x="1492578" y="4435446"/>
              <a:ext cx="785242" cy="883030"/>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1154 h 716451"/>
                <a:gd name="connsiteX1" fmla="*/ 117988 w 412955"/>
                <a:gd name="connsiteY1" fmla="*/ 163386 h 716451"/>
                <a:gd name="connsiteX2" fmla="*/ 0 w 412955"/>
                <a:gd name="connsiteY2" fmla="*/ 716451 h 716451"/>
                <a:gd name="connsiteX0" fmla="*/ 412955 w 412955"/>
                <a:gd name="connsiteY0" fmla="*/ 1308 h 716605"/>
                <a:gd name="connsiteX1" fmla="*/ 100218 w 412955"/>
                <a:gd name="connsiteY1" fmla="*/ 155706 h 716605"/>
                <a:gd name="connsiteX2" fmla="*/ 0 w 412955"/>
                <a:gd name="connsiteY2" fmla="*/ 716605 h 716605"/>
              </a:gdLst>
              <a:ahLst/>
              <a:cxnLst>
                <a:cxn ang="0">
                  <a:pos x="connsiteX0" y="connsiteY0"/>
                </a:cxn>
                <a:cxn ang="0">
                  <a:pos x="connsiteX1" y="connsiteY1"/>
                </a:cxn>
                <a:cxn ang="0">
                  <a:pos x="connsiteX2" y="connsiteY2"/>
                </a:cxn>
              </a:cxnLst>
              <a:rect l="l" t="t" r="r" b="b"/>
              <a:pathLst>
                <a:path w="412955" h="716605">
                  <a:moveTo>
                    <a:pt x="412955" y="1308"/>
                  </a:moveTo>
                  <a:cubicBezTo>
                    <a:pt x="244035" y="-8523"/>
                    <a:pt x="169044" y="36490"/>
                    <a:pt x="100218" y="155706"/>
                  </a:cubicBezTo>
                  <a:cubicBezTo>
                    <a:pt x="31392" y="274922"/>
                    <a:pt x="24581" y="499680"/>
                    <a:pt x="0" y="716605"/>
                  </a:cubicBezTo>
                </a:path>
              </a:pathLst>
            </a:custGeom>
            <a:noFill/>
            <a:ln w="127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フリーフォーム 52"/>
            <p:cNvSpPr/>
            <p:nvPr/>
          </p:nvSpPr>
          <p:spPr>
            <a:xfrm flipV="1">
              <a:off x="1993770" y="4435445"/>
              <a:ext cx="301352" cy="777948"/>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11373 w 412955"/>
                <a:gd name="connsiteY1" fmla="*/ 245082 h 715297"/>
                <a:gd name="connsiteX2" fmla="*/ 0 w 412955"/>
                <a:gd name="connsiteY2" fmla="*/ 715297 h 715297"/>
                <a:gd name="connsiteX0" fmla="*/ 412955 w 412955"/>
                <a:gd name="connsiteY0" fmla="*/ 0 h 715297"/>
                <a:gd name="connsiteX1" fmla="*/ 111373 w 412955"/>
                <a:gd name="connsiteY1" fmla="*/ 24508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62399" y="61454"/>
                    <a:pt x="180199" y="125866"/>
                    <a:pt x="111373" y="245082"/>
                  </a:cubicBezTo>
                  <a:cubicBezTo>
                    <a:pt x="42547" y="364298"/>
                    <a:pt x="24581" y="498372"/>
                    <a:pt x="0" y="715297"/>
                  </a:cubicBezTo>
                </a:path>
              </a:pathLst>
            </a:custGeom>
            <a:noFill/>
            <a:ln w="127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フリーフォーム 53"/>
            <p:cNvSpPr/>
            <p:nvPr/>
          </p:nvSpPr>
          <p:spPr>
            <a:xfrm flipH="1" flipV="1">
              <a:off x="2450994" y="4388630"/>
              <a:ext cx="70408" cy="760230"/>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17988 w 335314"/>
                <a:gd name="connsiteY1" fmla="*/ 165311 h 718376"/>
                <a:gd name="connsiteX2" fmla="*/ 0 w 335314"/>
                <a:gd name="connsiteY2" fmla="*/ 718376 h 718376"/>
                <a:gd name="connsiteX0" fmla="*/ 335314 w 335314"/>
                <a:gd name="connsiteY0" fmla="*/ 0 h 718376"/>
                <a:gd name="connsiteX1" fmla="*/ 161123 w 335314"/>
                <a:gd name="connsiteY1" fmla="*/ 168391 h 718376"/>
                <a:gd name="connsiteX2" fmla="*/ 0 w 335314"/>
                <a:gd name="connsiteY2" fmla="*/ 718376 h 718376"/>
              </a:gdLst>
              <a:ahLst/>
              <a:cxnLst>
                <a:cxn ang="0">
                  <a:pos x="connsiteX0" y="connsiteY0"/>
                </a:cxn>
                <a:cxn ang="0">
                  <a:pos x="connsiteX1" y="connsiteY1"/>
                </a:cxn>
                <a:cxn ang="0">
                  <a:pos x="connsiteX2" y="connsiteY2"/>
                </a:cxn>
              </a:cxnLst>
              <a:rect l="l" t="t" r="r" b="b"/>
              <a:pathLst>
                <a:path w="335314" h="718376">
                  <a:moveTo>
                    <a:pt x="335314" y="0"/>
                  </a:moveTo>
                  <a:cubicBezTo>
                    <a:pt x="196359" y="75397"/>
                    <a:pt x="178188" y="140016"/>
                    <a:pt x="161123" y="168391"/>
                  </a:cubicBezTo>
                  <a:cubicBezTo>
                    <a:pt x="144058" y="196766"/>
                    <a:pt x="24581" y="501451"/>
                    <a:pt x="0" y="718376"/>
                  </a:cubicBezTo>
                </a:path>
              </a:pathLst>
            </a:custGeom>
            <a:noFill/>
            <a:ln w="50800">
              <a:solidFill>
                <a:srgbClr val="00B0F0"/>
              </a:solidFill>
              <a:headEnd type="stealth"/>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フリーフォーム 54"/>
            <p:cNvSpPr/>
            <p:nvPr/>
          </p:nvSpPr>
          <p:spPr>
            <a:xfrm flipH="1" flipV="1">
              <a:off x="2530832" y="4435445"/>
              <a:ext cx="493686" cy="819781"/>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0800">
              <a:solidFill>
                <a:srgbClr val="00B0F0"/>
              </a:solidFill>
              <a:headEnd type="stealth"/>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フリーフォーム 55"/>
            <p:cNvSpPr/>
            <p:nvPr/>
          </p:nvSpPr>
          <p:spPr>
            <a:xfrm flipH="1" flipV="1">
              <a:off x="2502629" y="4670862"/>
              <a:ext cx="197296" cy="507131"/>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31459 w 412955"/>
                <a:gd name="connsiteY1" fmla="*/ 273438 h 715297"/>
                <a:gd name="connsiteX2" fmla="*/ 0 w 412955"/>
                <a:gd name="connsiteY2" fmla="*/ 715297 h 715297"/>
                <a:gd name="connsiteX0" fmla="*/ 412955 w 412955"/>
                <a:gd name="connsiteY0" fmla="*/ 0 h 715297"/>
                <a:gd name="connsiteX1" fmla="*/ 131459 w 412955"/>
                <a:gd name="connsiteY1" fmla="*/ 273438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69573" y="110020"/>
                    <a:pt x="200285" y="154222"/>
                    <a:pt x="131459" y="273438"/>
                  </a:cubicBezTo>
                  <a:cubicBezTo>
                    <a:pt x="62633" y="392654"/>
                    <a:pt x="24581" y="498372"/>
                    <a:pt x="0" y="715297"/>
                  </a:cubicBezTo>
                </a:path>
              </a:pathLst>
            </a:custGeom>
            <a:noFill/>
            <a:ln w="114300">
              <a:solidFill>
                <a:srgbClr val="00B0F0"/>
              </a:solidFill>
              <a:headEnd type="stealth" w="sm" len="sm"/>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フリーフォーム 56"/>
            <p:cNvSpPr/>
            <p:nvPr/>
          </p:nvSpPr>
          <p:spPr>
            <a:xfrm flipV="1">
              <a:off x="2177658" y="4687698"/>
              <a:ext cx="142111" cy="479032"/>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71231 w 412955"/>
                <a:gd name="connsiteY1" fmla="*/ 299185 h 715297"/>
                <a:gd name="connsiteX2" fmla="*/ 0 w 412955"/>
                <a:gd name="connsiteY2" fmla="*/ 715297 h 715297"/>
                <a:gd name="connsiteX0" fmla="*/ 412955 w 412955"/>
                <a:gd name="connsiteY0" fmla="*/ 0 h 715297"/>
                <a:gd name="connsiteX1" fmla="*/ 71231 w 412955"/>
                <a:gd name="connsiteY1" fmla="*/ 299185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16679" y="223217"/>
                    <a:pt x="71231" y="299185"/>
                  </a:cubicBezTo>
                  <a:cubicBezTo>
                    <a:pt x="25783" y="375153"/>
                    <a:pt x="24581" y="498372"/>
                    <a:pt x="0" y="715297"/>
                  </a:cubicBezTo>
                </a:path>
              </a:pathLst>
            </a:custGeom>
            <a:noFill/>
            <a:ln w="50800">
              <a:solidFill>
                <a:srgbClr val="00B0F0"/>
              </a:solidFill>
              <a:headEnd type="stealth"/>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フリーフォーム 57"/>
            <p:cNvSpPr/>
            <p:nvPr/>
          </p:nvSpPr>
          <p:spPr>
            <a:xfrm flipV="1">
              <a:off x="1659418" y="4705222"/>
              <a:ext cx="610165" cy="550005"/>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0 h 715297"/>
                <a:gd name="connsiteX1" fmla="*/ 126700 w 412955"/>
                <a:gd name="connsiteY1" fmla="*/ 239659 h 715297"/>
                <a:gd name="connsiteX2" fmla="*/ 0 w 412955"/>
                <a:gd name="connsiteY2" fmla="*/ 715297 h 715297"/>
                <a:gd name="connsiteX0" fmla="*/ 412955 w 412955"/>
                <a:gd name="connsiteY0" fmla="*/ 0 h 715297"/>
                <a:gd name="connsiteX1" fmla="*/ 126700 w 412955"/>
                <a:gd name="connsiteY1" fmla="*/ 239659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95526" y="120443"/>
                    <a:pt x="126700" y="239659"/>
                  </a:cubicBezTo>
                  <a:cubicBezTo>
                    <a:pt x="57874" y="358875"/>
                    <a:pt x="35471" y="510928"/>
                    <a:pt x="0" y="715297"/>
                  </a:cubicBezTo>
                </a:path>
              </a:pathLst>
            </a:custGeom>
            <a:noFill/>
            <a:ln w="508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フリーフォーム 58"/>
            <p:cNvSpPr/>
            <p:nvPr/>
          </p:nvSpPr>
          <p:spPr>
            <a:xfrm flipV="1">
              <a:off x="1140197" y="4732286"/>
              <a:ext cx="1154924" cy="637105"/>
            </a:xfrm>
            <a:custGeom>
              <a:avLst/>
              <a:gdLst>
                <a:gd name="connsiteX0" fmla="*/ 412955 w 412955"/>
                <a:gd name="connsiteY0" fmla="*/ 0 h 715297"/>
                <a:gd name="connsiteX1" fmla="*/ 117988 w 412955"/>
                <a:gd name="connsiteY1" fmla="*/ 162232 h 715297"/>
                <a:gd name="connsiteX2" fmla="*/ 0 w 412955"/>
                <a:gd name="connsiteY2" fmla="*/ 715297 h 715297"/>
                <a:gd name="connsiteX0" fmla="*/ 412955 w 412955"/>
                <a:gd name="connsiteY0" fmla="*/ 26123 h 741420"/>
                <a:gd name="connsiteX1" fmla="*/ 117988 w 412955"/>
                <a:gd name="connsiteY1" fmla="*/ 188355 h 741420"/>
                <a:gd name="connsiteX2" fmla="*/ 0 w 412955"/>
                <a:gd name="connsiteY2" fmla="*/ 741420 h 741420"/>
              </a:gdLst>
              <a:ahLst/>
              <a:cxnLst>
                <a:cxn ang="0">
                  <a:pos x="connsiteX0" y="connsiteY0"/>
                </a:cxn>
                <a:cxn ang="0">
                  <a:pos x="connsiteX1" y="connsiteY1"/>
                </a:cxn>
                <a:cxn ang="0">
                  <a:pos x="connsiteX2" y="connsiteY2"/>
                </a:cxn>
              </a:cxnLst>
              <a:rect l="l" t="t" r="r" b="b"/>
              <a:pathLst>
                <a:path w="412955" h="741420">
                  <a:moveTo>
                    <a:pt x="412955" y="26123"/>
                  </a:moveTo>
                  <a:cubicBezTo>
                    <a:pt x="283775" y="-55357"/>
                    <a:pt x="186814" y="69139"/>
                    <a:pt x="117988" y="188355"/>
                  </a:cubicBezTo>
                  <a:cubicBezTo>
                    <a:pt x="49162" y="307571"/>
                    <a:pt x="24581" y="524495"/>
                    <a:pt x="0" y="741420"/>
                  </a:cubicBezTo>
                </a:path>
              </a:pathLst>
            </a:custGeom>
            <a:noFill/>
            <a:ln w="12700">
              <a:solidFill>
                <a:srgbClr val="00B0F0"/>
              </a:solidFill>
              <a:head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円/楕円 59"/>
            <p:cNvSpPr/>
            <p:nvPr/>
          </p:nvSpPr>
          <p:spPr>
            <a:xfrm>
              <a:off x="951536" y="4435446"/>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円/楕円 60"/>
            <p:cNvSpPr/>
            <p:nvPr/>
          </p:nvSpPr>
          <p:spPr>
            <a:xfrm>
              <a:off x="1470899" y="4435446"/>
              <a:ext cx="353779" cy="407192"/>
            </a:xfrm>
            <a:prstGeom prst="ellipse">
              <a:avLst/>
            </a:prstGeom>
            <a:solidFill>
              <a:schemeClr val="tx1">
                <a:lumMod val="75000"/>
                <a:lumOff val="2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円/楕円 61"/>
            <p:cNvSpPr/>
            <p:nvPr/>
          </p:nvSpPr>
          <p:spPr>
            <a:xfrm>
              <a:off x="1990263" y="4435446"/>
              <a:ext cx="353779" cy="407192"/>
            </a:xfrm>
            <a:prstGeom prst="ellipse">
              <a:avLst/>
            </a:prstGeom>
            <a:solidFill>
              <a:schemeClr val="tx1">
                <a:lumMod val="85000"/>
                <a:lumOff val="1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円/楕円 62"/>
            <p:cNvSpPr/>
            <p:nvPr/>
          </p:nvSpPr>
          <p:spPr>
            <a:xfrm>
              <a:off x="2509626" y="4435446"/>
              <a:ext cx="353779" cy="407192"/>
            </a:xfrm>
            <a:prstGeom prst="ellipse">
              <a:avLst/>
            </a:prstGeom>
            <a:solidFill>
              <a:schemeClr val="tx1">
                <a:lumMod val="85000"/>
                <a:lumOff val="1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円/楕円 63"/>
            <p:cNvSpPr/>
            <p:nvPr/>
          </p:nvSpPr>
          <p:spPr>
            <a:xfrm>
              <a:off x="1297517" y="4153640"/>
              <a:ext cx="353779" cy="407192"/>
            </a:xfrm>
            <a:prstGeom prst="ellipse">
              <a:avLst/>
            </a:prstGeom>
            <a:solidFill>
              <a:schemeClr val="bg1">
                <a:lumMod val="6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円/楕円 64"/>
            <p:cNvSpPr/>
            <p:nvPr/>
          </p:nvSpPr>
          <p:spPr>
            <a:xfrm>
              <a:off x="1816881" y="4153640"/>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円/楕円 65"/>
            <p:cNvSpPr/>
            <p:nvPr/>
          </p:nvSpPr>
          <p:spPr>
            <a:xfrm>
              <a:off x="2336244" y="4153640"/>
              <a:ext cx="353779" cy="407192"/>
            </a:xfrm>
            <a:prstGeom prst="ellipse">
              <a:avLst/>
            </a:prstGeom>
            <a:solidFill>
              <a:schemeClr val="tx1">
                <a:lumMod val="75000"/>
                <a:lumOff val="2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円/楕円 66"/>
            <p:cNvSpPr/>
            <p:nvPr/>
          </p:nvSpPr>
          <p:spPr>
            <a:xfrm>
              <a:off x="2855608" y="4153640"/>
              <a:ext cx="353779" cy="407192"/>
            </a:xfrm>
            <a:prstGeom prst="ellipse">
              <a:avLst/>
            </a:prstGeom>
            <a:solidFill>
              <a:schemeClr val="tx1">
                <a:lumMod val="85000"/>
                <a:lumOff val="1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円/楕円 67"/>
            <p:cNvSpPr/>
            <p:nvPr/>
          </p:nvSpPr>
          <p:spPr>
            <a:xfrm>
              <a:off x="1643499" y="3871834"/>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円/楕円 68"/>
            <p:cNvSpPr/>
            <p:nvPr/>
          </p:nvSpPr>
          <p:spPr>
            <a:xfrm>
              <a:off x="2162862" y="3871834"/>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円/楕円 69"/>
            <p:cNvSpPr/>
            <p:nvPr/>
          </p:nvSpPr>
          <p:spPr>
            <a:xfrm>
              <a:off x="2682226" y="3871834"/>
              <a:ext cx="353779" cy="407192"/>
            </a:xfrm>
            <a:prstGeom prst="ellipse">
              <a:avLst/>
            </a:prstGeom>
            <a:solidFill>
              <a:schemeClr val="bg1">
                <a:lumMod val="7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円/楕円 70"/>
            <p:cNvSpPr/>
            <p:nvPr/>
          </p:nvSpPr>
          <p:spPr>
            <a:xfrm>
              <a:off x="3201589" y="3871834"/>
              <a:ext cx="353779" cy="407192"/>
            </a:xfrm>
            <a:prstGeom prst="ellipse">
              <a:avLst/>
            </a:prstGeom>
            <a:solidFill>
              <a:schemeClr val="tx1">
                <a:lumMod val="95000"/>
                <a:lumOff val="5000"/>
              </a:schemeClr>
            </a:solidFill>
            <a:ln w="12700">
              <a:solidFill>
                <a:schemeClr val="tx1"/>
              </a:solidFill>
            </a:ln>
            <a:scene3d>
              <a:camera prst="orthographicFront">
                <a:rot lat="17099979" lon="0" rev="0"/>
              </a:camera>
              <a:lightRig rig="threePt" dir="t"/>
            </a:scene3d>
            <a:sp3d>
              <a:bevelT w="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円/楕円 71"/>
            <p:cNvSpPr/>
            <p:nvPr/>
          </p:nvSpPr>
          <p:spPr>
            <a:xfrm>
              <a:off x="2277821" y="5148861"/>
              <a:ext cx="253011" cy="253012"/>
            </a:xfrm>
            <a:prstGeom prst="ellipse">
              <a:avLst/>
            </a:prstGeom>
            <a:solidFill>
              <a:schemeClr val="bg1"/>
            </a:solidFill>
            <a:ln>
              <a:solidFill>
                <a:srgbClr val="007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i="1" dirty="0">
                <a:solidFill>
                  <a:srgbClr val="007C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p:cNvSpPr/>
            <p:nvPr/>
          </p:nvSpPr>
          <p:spPr>
            <a:xfrm>
              <a:off x="2264487" y="5078368"/>
              <a:ext cx="282450" cy="369332"/>
            </a:xfrm>
            <a:prstGeom prst="rect">
              <a:avLst/>
            </a:prstGeom>
          </p:spPr>
          <p:txBody>
            <a:bodyPr wrap="none">
              <a:spAutoFit/>
            </a:bodyPr>
            <a:lstStyle/>
            <a:p>
              <a:pPr algn="ctr"/>
              <a:r>
                <a:rPr lang="en-US" altLang="ja-JP" b="1" i="1" dirty="0">
                  <a:solidFill>
                    <a:srgbClr val="007CFF"/>
                  </a:solidFill>
                  <a:latin typeface="メイリオ" panose="020B0604030504040204" pitchFamily="50" charset="-128"/>
                  <a:ea typeface="メイリオ" panose="020B0604030504040204" pitchFamily="50" charset="-128"/>
                  <a:cs typeface="メイリオ" panose="020B0604030504040204" pitchFamily="50" charset="-128"/>
                </a:rPr>
                <a:t>t</a:t>
              </a:r>
              <a:endParaRPr lang="ja-JP" altLang="en-US" b="1" i="1" dirty="0">
                <a:solidFill>
                  <a:srgbClr val="007C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フリーフォーム 73"/>
            <p:cNvSpPr/>
            <p:nvPr/>
          </p:nvSpPr>
          <p:spPr>
            <a:xfrm rot="10800000">
              <a:off x="1569896" y="4188428"/>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フリーフォーム 74"/>
            <p:cNvSpPr/>
            <p:nvPr/>
          </p:nvSpPr>
          <p:spPr>
            <a:xfrm>
              <a:off x="1537714" y="4172339"/>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フリーフォーム 75"/>
            <p:cNvSpPr/>
            <p:nvPr/>
          </p:nvSpPr>
          <p:spPr>
            <a:xfrm rot="10800000">
              <a:off x="2092524" y="4188428"/>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フリーフォーム 76"/>
            <p:cNvSpPr/>
            <p:nvPr/>
          </p:nvSpPr>
          <p:spPr>
            <a:xfrm>
              <a:off x="2060343" y="4172339"/>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フリーフォーム 77"/>
            <p:cNvSpPr/>
            <p:nvPr/>
          </p:nvSpPr>
          <p:spPr>
            <a:xfrm rot="10800000">
              <a:off x="2607108" y="4180383"/>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フリーフォーム 78"/>
            <p:cNvSpPr/>
            <p:nvPr/>
          </p:nvSpPr>
          <p:spPr>
            <a:xfrm>
              <a:off x="2582971" y="4177166"/>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フリーフォーム 79"/>
            <p:cNvSpPr/>
            <p:nvPr/>
          </p:nvSpPr>
          <p:spPr>
            <a:xfrm rot="10800000">
              <a:off x="3137781" y="4188428"/>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フリーフォーム 80"/>
            <p:cNvSpPr/>
            <p:nvPr/>
          </p:nvSpPr>
          <p:spPr>
            <a:xfrm>
              <a:off x="3105599" y="4172339"/>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フリーフォーム 81"/>
            <p:cNvSpPr/>
            <p:nvPr/>
          </p:nvSpPr>
          <p:spPr>
            <a:xfrm rot="10800000">
              <a:off x="2780534" y="4471454"/>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フリーフォーム 82"/>
            <p:cNvSpPr/>
            <p:nvPr/>
          </p:nvSpPr>
          <p:spPr>
            <a:xfrm>
              <a:off x="2748352" y="4455365"/>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フリーフォーム 83"/>
            <p:cNvSpPr/>
            <p:nvPr/>
          </p:nvSpPr>
          <p:spPr>
            <a:xfrm rot="10800000">
              <a:off x="2268834" y="4471454"/>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フリーフォーム 84"/>
            <p:cNvSpPr/>
            <p:nvPr/>
          </p:nvSpPr>
          <p:spPr>
            <a:xfrm>
              <a:off x="2236653" y="4455365"/>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フリーフォーム 85"/>
            <p:cNvSpPr/>
            <p:nvPr/>
          </p:nvSpPr>
          <p:spPr>
            <a:xfrm rot="10800000">
              <a:off x="1747482" y="4460192"/>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フリーフォーム 86"/>
            <p:cNvSpPr/>
            <p:nvPr/>
          </p:nvSpPr>
          <p:spPr>
            <a:xfrm>
              <a:off x="1723345" y="4458583"/>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フリーフォーム 87"/>
            <p:cNvSpPr/>
            <p:nvPr/>
          </p:nvSpPr>
          <p:spPr>
            <a:xfrm rot="10800000">
              <a:off x="1245437" y="4471454"/>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フリーフォーム 88"/>
            <p:cNvSpPr/>
            <p:nvPr/>
          </p:nvSpPr>
          <p:spPr>
            <a:xfrm>
              <a:off x="1213255" y="4455365"/>
              <a:ext cx="166234" cy="155078"/>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8100" cap="rnd">
              <a:solidFill>
                <a:srgbClr val="00FF80"/>
              </a:solidFill>
              <a:tailEnd type="stealth"/>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フリーフォーム 89"/>
            <p:cNvSpPr/>
            <p:nvPr/>
          </p:nvSpPr>
          <p:spPr>
            <a:xfrm rot="2444708">
              <a:off x="2025203" y="4051178"/>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フリーフォーム 90"/>
            <p:cNvSpPr/>
            <p:nvPr/>
          </p:nvSpPr>
          <p:spPr>
            <a:xfrm rot="13500000">
              <a:off x="2017671" y="4083196"/>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フリーフォーム 91"/>
            <p:cNvSpPr/>
            <p:nvPr/>
          </p:nvSpPr>
          <p:spPr>
            <a:xfrm rot="2444708">
              <a:off x="2544909" y="4051178"/>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フリーフォーム 92"/>
            <p:cNvSpPr/>
            <p:nvPr/>
          </p:nvSpPr>
          <p:spPr>
            <a:xfrm rot="13500000">
              <a:off x="2537377" y="4083196"/>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フリーフォーム 93"/>
            <p:cNvSpPr/>
            <p:nvPr/>
          </p:nvSpPr>
          <p:spPr>
            <a:xfrm rot="2444708">
              <a:off x="3059804" y="4056004"/>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フリーフォーム 94"/>
            <p:cNvSpPr/>
            <p:nvPr/>
          </p:nvSpPr>
          <p:spPr>
            <a:xfrm rot="13500000">
              <a:off x="3061926" y="4078370"/>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フリーフォーム 95"/>
            <p:cNvSpPr/>
            <p:nvPr/>
          </p:nvSpPr>
          <p:spPr>
            <a:xfrm rot="2444708">
              <a:off x="1678580" y="4337110"/>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フリーフォーム 96"/>
            <p:cNvSpPr/>
            <p:nvPr/>
          </p:nvSpPr>
          <p:spPr>
            <a:xfrm rot="13500000">
              <a:off x="1671048" y="4369129"/>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フリーフォーム 97"/>
            <p:cNvSpPr/>
            <p:nvPr/>
          </p:nvSpPr>
          <p:spPr>
            <a:xfrm rot="2444708">
              <a:off x="2196677" y="4341936"/>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フリーフォーム 98"/>
            <p:cNvSpPr/>
            <p:nvPr/>
          </p:nvSpPr>
          <p:spPr>
            <a:xfrm rot="13500000">
              <a:off x="2195581" y="4362693"/>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フリーフォーム 99"/>
            <p:cNvSpPr/>
            <p:nvPr/>
          </p:nvSpPr>
          <p:spPr>
            <a:xfrm rot="2444708">
              <a:off x="2718008" y="4337110"/>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フリーフォーム 100"/>
            <p:cNvSpPr/>
            <p:nvPr/>
          </p:nvSpPr>
          <p:spPr>
            <a:xfrm rot="13500000">
              <a:off x="2710477" y="4369129"/>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フリーフォーム 101"/>
            <p:cNvSpPr/>
            <p:nvPr/>
          </p:nvSpPr>
          <p:spPr>
            <a:xfrm rot="2444708">
              <a:off x="1332166" y="4626774"/>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フリーフォーム 102"/>
            <p:cNvSpPr/>
            <p:nvPr/>
          </p:nvSpPr>
          <p:spPr>
            <a:xfrm rot="13500000">
              <a:off x="1332679" y="4647531"/>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12700" cap="rnd">
              <a:solidFill>
                <a:srgbClr val="00FF80"/>
              </a:solidFill>
              <a:tailEnd type="stealth" w="lg" len="lg"/>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フリーフォーム 103"/>
            <p:cNvSpPr/>
            <p:nvPr/>
          </p:nvSpPr>
          <p:spPr>
            <a:xfrm rot="2444708">
              <a:off x="1855090" y="4620338"/>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フリーフォーム 104"/>
            <p:cNvSpPr/>
            <p:nvPr/>
          </p:nvSpPr>
          <p:spPr>
            <a:xfrm rot="13500000">
              <a:off x="1847558" y="4652357"/>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フリーフォーム 105"/>
            <p:cNvSpPr/>
            <p:nvPr/>
          </p:nvSpPr>
          <p:spPr>
            <a:xfrm rot="2444708">
              <a:off x="2374812" y="4620338"/>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フリーフォーム 106"/>
            <p:cNvSpPr/>
            <p:nvPr/>
          </p:nvSpPr>
          <p:spPr>
            <a:xfrm rot="13500000">
              <a:off x="2367281" y="4652357"/>
              <a:ext cx="116352" cy="101922"/>
            </a:xfrm>
            <a:custGeom>
              <a:avLst/>
              <a:gdLst>
                <a:gd name="connsiteX0" fmla="*/ 0 w 280987"/>
                <a:gd name="connsiteY0" fmla="*/ 247650 h 247650"/>
                <a:gd name="connsiteX1" fmla="*/ 119062 w 280987"/>
                <a:gd name="connsiteY1" fmla="*/ 90488 h 247650"/>
                <a:gd name="connsiteX2" fmla="*/ 280987 w 280987"/>
                <a:gd name="connsiteY2" fmla="*/ 0 h 247650"/>
                <a:gd name="connsiteX0" fmla="*/ 0 w 280987"/>
                <a:gd name="connsiteY0" fmla="*/ 247650 h 247650"/>
                <a:gd name="connsiteX1" fmla="*/ 113872 w 280987"/>
                <a:gd name="connsiteY1" fmla="*/ 104776 h 247650"/>
                <a:gd name="connsiteX2" fmla="*/ 280987 w 280987"/>
                <a:gd name="connsiteY2" fmla="*/ 0 h 247650"/>
              </a:gdLst>
              <a:ahLst/>
              <a:cxnLst>
                <a:cxn ang="0">
                  <a:pos x="connsiteX0" y="connsiteY0"/>
                </a:cxn>
                <a:cxn ang="0">
                  <a:pos x="connsiteX1" y="connsiteY1"/>
                </a:cxn>
                <a:cxn ang="0">
                  <a:pos x="connsiteX2" y="connsiteY2"/>
                </a:cxn>
              </a:cxnLst>
              <a:rect l="l" t="t" r="r" b="b"/>
              <a:pathLst>
                <a:path w="280987" h="247650">
                  <a:moveTo>
                    <a:pt x="0" y="247650"/>
                  </a:moveTo>
                  <a:cubicBezTo>
                    <a:pt x="36115" y="189706"/>
                    <a:pt x="67041" y="146051"/>
                    <a:pt x="113872" y="104776"/>
                  </a:cubicBezTo>
                  <a:cubicBezTo>
                    <a:pt x="160703" y="63501"/>
                    <a:pt x="223440" y="24606"/>
                    <a:pt x="280987" y="0"/>
                  </a:cubicBezTo>
                </a:path>
              </a:pathLst>
            </a:custGeom>
            <a:noFill/>
            <a:ln w="31750" cap="rnd">
              <a:solidFill>
                <a:srgbClr val="00FF80"/>
              </a:solidFill>
              <a:tailEnd type="stealth" w="med" len="med"/>
            </a:ln>
            <a:scene3d>
              <a:camera prst="orthographicFront"/>
              <a:lightRig rig="threePt" dir="t"/>
            </a:scene3d>
            <a:sp3d>
              <a:bevelT w="190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フリーフォーム 107"/>
            <p:cNvSpPr/>
            <p:nvPr/>
          </p:nvSpPr>
          <p:spPr>
            <a:xfrm>
              <a:off x="1824678" y="3184943"/>
              <a:ext cx="521311" cy="922023"/>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07950">
              <a:solidFill>
                <a:srgbClr val="FFC000"/>
              </a:solidFill>
              <a:tailEnd type="stealth" w="med" len="sm"/>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フリーフォーム 108"/>
            <p:cNvSpPr/>
            <p:nvPr/>
          </p:nvSpPr>
          <p:spPr>
            <a:xfrm>
              <a:off x="2348286" y="3301236"/>
              <a:ext cx="83906" cy="805729"/>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フリーフォーム 109"/>
            <p:cNvSpPr/>
            <p:nvPr/>
          </p:nvSpPr>
          <p:spPr>
            <a:xfrm flipH="1">
              <a:off x="2555255" y="3205713"/>
              <a:ext cx="311369" cy="907355"/>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フリーフォーム 110"/>
            <p:cNvSpPr/>
            <p:nvPr/>
          </p:nvSpPr>
          <p:spPr>
            <a:xfrm flipH="1">
              <a:off x="2555213" y="3158948"/>
              <a:ext cx="826481" cy="954119"/>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9050">
              <a:solidFill>
                <a:srgbClr val="FFC000"/>
              </a:solidFill>
              <a:tail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フリーフォーム 111"/>
            <p:cNvSpPr/>
            <p:nvPr/>
          </p:nvSpPr>
          <p:spPr>
            <a:xfrm>
              <a:off x="1474406" y="3184943"/>
              <a:ext cx="856899" cy="1203128"/>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フリーフォーム 112"/>
            <p:cNvSpPr/>
            <p:nvPr/>
          </p:nvSpPr>
          <p:spPr>
            <a:xfrm>
              <a:off x="1993770" y="3256129"/>
              <a:ext cx="359032" cy="1132502"/>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フリーフォーム 113"/>
            <p:cNvSpPr/>
            <p:nvPr/>
          </p:nvSpPr>
          <p:spPr>
            <a:xfrm flipH="1">
              <a:off x="2473016" y="3287774"/>
              <a:ext cx="30893" cy="1101272"/>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9050">
              <a:solidFill>
                <a:srgbClr val="FFC000"/>
              </a:solidFill>
              <a:tail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フリーフォーム 114"/>
            <p:cNvSpPr/>
            <p:nvPr/>
          </p:nvSpPr>
          <p:spPr>
            <a:xfrm flipH="1">
              <a:off x="2571303" y="3184943"/>
              <a:ext cx="431051" cy="1204103"/>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9050">
              <a:solidFill>
                <a:srgbClr val="FFC000"/>
              </a:solidFill>
              <a:tail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フリーフォーム 115"/>
            <p:cNvSpPr/>
            <p:nvPr/>
          </p:nvSpPr>
          <p:spPr>
            <a:xfrm>
              <a:off x="2167152" y="3274902"/>
              <a:ext cx="204863" cy="1395959"/>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9050">
              <a:solidFill>
                <a:srgbClr val="FFC000"/>
              </a:solidFill>
              <a:tail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フリーフォーム 116"/>
            <p:cNvSpPr/>
            <p:nvPr/>
          </p:nvSpPr>
          <p:spPr>
            <a:xfrm>
              <a:off x="1643499" y="3226631"/>
              <a:ext cx="693623" cy="1444231"/>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19050">
              <a:solidFill>
                <a:srgbClr val="FFC000"/>
              </a:solidFill>
              <a:tailEnd type="stealth" w="lg" len="lg"/>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フリーフォーム 117"/>
            <p:cNvSpPr/>
            <p:nvPr/>
          </p:nvSpPr>
          <p:spPr>
            <a:xfrm>
              <a:off x="1128425" y="3184943"/>
              <a:ext cx="1202881" cy="1485918"/>
            </a:xfrm>
            <a:custGeom>
              <a:avLst/>
              <a:gdLst>
                <a:gd name="connsiteX0" fmla="*/ 412955 w 412955"/>
                <a:gd name="connsiteY0" fmla="*/ 0 h 715297"/>
                <a:gd name="connsiteX1" fmla="*/ 117988 w 412955"/>
                <a:gd name="connsiteY1" fmla="*/ 162232 h 715297"/>
                <a:gd name="connsiteX2" fmla="*/ 0 w 412955"/>
                <a:gd name="connsiteY2" fmla="*/ 715297 h 715297"/>
              </a:gdLst>
              <a:ahLst/>
              <a:cxnLst>
                <a:cxn ang="0">
                  <a:pos x="connsiteX0" y="connsiteY0"/>
                </a:cxn>
                <a:cxn ang="0">
                  <a:pos x="connsiteX1" y="connsiteY1"/>
                </a:cxn>
                <a:cxn ang="0">
                  <a:pos x="connsiteX2" y="connsiteY2"/>
                </a:cxn>
              </a:cxnLst>
              <a:rect l="l" t="t" r="r" b="b"/>
              <a:pathLst>
                <a:path w="412955" h="715297">
                  <a:moveTo>
                    <a:pt x="412955" y="0"/>
                  </a:moveTo>
                  <a:cubicBezTo>
                    <a:pt x="299884" y="21508"/>
                    <a:pt x="186814" y="43016"/>
                    <a:pt x="117988" y="162232"/>
                  </a:cubicBezTo>
                  <a:cubicBezTo>
                    <a:pt x="49162" y="281448"/>
                    <a:pt x="24581" y="498372"/>
                    <a:pt x="0" y="715297"/>
                  </a:cubicBezTo>
                </a:path>
              </a:pathLst>
            </a:custGeom>
            <a:noFill/>
            <a:ln w="57150">
              <a:solidFill>
                <a:srgbClr val="FFC000"/>
              </a:solidFill>
              <a:tailEnd type="stealth" w="med" len="med"/>
            </a:ln>
            <a:effectLst>
              <a:outerShdw blurRad="50800" dist="38100" dir="2700000" algn="tl" rotWithShape="0">
                <a:prstClr val="black">
                  <a:alpha val="40000"/>
                </a:prstClr>
              </a:outerShd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円/楕円 118"/>
            <p:cNvSpPr/>
            <p:nvPr/>
          </p:nvSpPr>
          <p:spPr>
            <a:xfrm>
              <a:off x="2328087" y="3068235"/>
              <a:ext cx="232588" cy="23258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p:cNvSpPr/>
            <p:nvPr/>
          </p:nvSpPr>
          <p:spPr>
            <a:xfrm>
              <a:off x="2295343" y="2960963"/>
              <a:ext cx="311304" cy="369332"/>
            </a:xfrm>
            <a:prstGeom prst="rect">
              <a:avLst/>
            </a:prstGeom>
          </p:spPr>
          <p:txBody>
            <a:bodyPr wrap="none">
              <a:spAutoFit/>
            </a:bodyPr>
            <a:lstStyle/>
            <a:p>
              <a:pPr algn="ctr"/>
              <a:r>
                <a:rPr lang="en-US" altLang="ja-JP" b="1"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a:t>
              </a:r>
              <a:endParaRPr lang="ja-JP" altLang="en-US" b="1"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7" name="グループ化 176"/>
          <p:cNvGrpSpPr/>
          <p:nvPr/>
        </p:nvGrpSpPr>
        <p:grpSpPr>
          <a:xfrm>
            <a:off x="3709230" y="-2163451"/>
            <a:ext cx="5948711" cy="1131269"/>
            <a:chOff x="2657321" y="4134266"/>
            <a:chExt cx="5948711" cy="1131269"/>
          </a:xfrm>
        </p:grpSpPr>
        <p:sp>
          <p:nvSpPr>
            <p:cNvPr id="178" name="角丸四角形 177"/>
            <p:cNvSpPr/>
            <p:nvPr/>
          </p:nvSpPr>
          <p:spPr>
            <a:xfrm>
              <a:off x="2761990" y="4145432"/>
              <a:ext cx="5844042" cy="1120103"/>
            </a:xfrm>
            <a:prstGeom prst="roundRect">
              <a:avLst>
                <a:gd name="adj" fmla="val 8065"/>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79" name="正方形/長方形 178"/>
                <p:cNvSpPr/>
                <p:nvPr/>
              </p:nvSpPr>
              <p:spPr>
                <a:xfrm>
                  <a:off x="2657321" y="4134266"/>
                  <a:ext cx="5947718" cy="10361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ja-JP" altLang="ja-JP" sz="2400" i="1">
                                <a:latin typeface="Cambria Math" panose="02040503050406030204" pitchFamily="18" charset="0"/>
                              </a:rPr>
                            </m:ctrlPr>
                          </m:funcPr>
                          <m:fName>
                            <m:limLow>
                              <m:limLowPr>
                                <m:ctrlPr>
                                  <a:rPr lang="ja-JP" altLang="ja-JP" sz="2400" i="1">
                                    <a:latin typeface="Cambria Math" panose="02040503050406030204" pitchFamily="18" charset="0"/>
                                  </a:rPr>
                                </m:ctrlPr>
                              </m:limLowPr>
                              <m:e>
                                <m:r>
                                  <m:rPr>
                                    <m:sty m:val="p"/>
                                  </m:rPr>
                                  <a:rPr lang="en-US" altLang="ja-JP" sz="2400">
                                    <a:latin typeface="Cambria Math"/>
                                  </a:rPr>
                                  <m:t>argmin</m:t>
                                </m:r>
                              </m:e>
                              <m:lim>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r>
                                  <a:rPr lang="en-US" altLang="ja-JP" sz="2400" i="1">
                                    <a:latin typeface="Cambria Math"/>
                                  </a:rPr>
                                  <m:t>𝑝</m:t>
                                </m:r>
                                <m:r>
                                  <m:rPr>
                                    <m:sty m:val="p"/>
                                  </m:rPr>
                                  <a:rPr lang="en-US" altLang="ja-JP" sz="2400">
                                    <a:latin typeface="Cambria Math"/>
                                  </a:rPr>
                                  <m:t>ϵ</m:t>
                                </m:r>
                                <m:r>
                                  <a:rPr lang="en-US" altLang="ja-JP" sz="2400" i="1">
                                    <a:latin typeface="Cambria Math"/>
                                  </a:rPr>
                                  <m:t>𝛺</m:t>
                                </m:r>
                                <m:r>
                                  <a:rPr lang="en-US" altLang="ja-JP" sz="2400" i="1">
                                    <a:latin typeface="Cambria Math"/>
                                  </a:rPr>
                                  <m:t>}</m:t>
                                </m:r>
                              </m:lim>
                            </m:limLow>
                          </m:fName>
                          <m:e>
                            <m:r>
                              <a:rPr lang="en-US" altLang="ja-JP" sz="2400" i="1">
                                <a:latin typeface="Cambria Math"/>
                              </a:rPr>
                              <m:t>   </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𝑝</m:t>
                                </m:r>
                                <m:r>
                                  <m:rPr>
                                    <m:sty m:val="p"/>
                                  </m:rPr>
                                  <a:rPr lang="en-US" altLang="ja-JP" sz="2400">
                                    <a:latin typeface="Cambria Math"/>
                                  </a:rPr>
                                  <m:t>ϵ</m:t>
                                </m:r>
                                <m:r>
                                  <a:rPr lang="en-US" altLang="ja-JP" sz="2400" i="1">
                                    <a:latin typeface="Cambria Math"/>
                                  </a:rPr>
                                  <m:t>𝛺</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1</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m:t>
                                </m:r>
                              </m:e>
                            </m:nary>
                            <m:r>
                              <a:rPr lang="en-US" altLang="ja-JP" sz="2400" i="1">
                                <a:latin typeface="Cambria Math"/>
                              </a:rPr>
                              <m:t>+</m:t>
                            </m:r>
                            <m:r>
                              <a:rPr lang="en-US" altLang="ja-JP" sz="2400" i="1">
                                <a:latin typeface="Cambria Math"/>
                              </a:rPr>
                              <m:t>𝜆</m:t>
                            </m:r>
                            <m:r>
                              <a:rPr lang="en-US" altLang="ja-JP" sz="2400" i="1">
                                <a:latin typeface="Cambria Math"/>
                              </a:rPr>
                              <m:t>×</m:t>
                            </m:r>
                            <m:nary>
                              <m:naryPr>
                                <m:chr m:val="∑"/>
                                <m:limLoc m:val="undOvr"/>
                                <m:supHide m:val="on"/>
                                <m:ctrlPr>
                                  <a:rPr lang="ja-JP" altLang="ja-JP" sz="2400" i="1">
                                    <a:latin typeface="Cambria Math" panose="02040503050406030204" pitchFamily="18" charset="0"/>
                                  </a:rPr>
                                </m:ctrlPr>
                              </m:naryPr>
                              <m:sub>
                                <m:r>
                                  <a:rPr lang="en-US" altLang="ja-JP" sz="2400" i="1">
                                    <a:latin typeface="Cambria Math"/>
                                  </a:rPr>
                                  <m:t>(</m:t>
                                </m:r>
                                <m:r>
                                  <a:rPr lang="en-US" altLang="ja-JP" sz="2400" i="1">
                                    <a:latin typeface="Cambria Math"/>
                                  </a:rPr>
                                  <m:t>𝑝</m:t>
                                </m:r>
                                <m:r>
                                  <a:rPr lang="en-US" altLang="ja-JP" sz="2400" i="1">
                                    <a:latin typeface="Cambria Math"/>
                                  </a:rPr>
                                  <m:t>,</m:t>
                                </m:r>
                                <m:r>
                                  <a:rPr lang="en-US" altLang="ja-JP" sz="2400" i="1">
                                    <a:latin typeface="Cambria Math"/>
                                  </a:rPr>
                                  <m:t>𝑞</m:t>
                                </m:r>
                                <m:r>
                                  <a:rPr lang="en-US" altLang="ja-JP" sz="2400" i="1">
                                    <a:latin typeface="Cambria Math"/>
                                  </a:rPr>
                                  <m:t>)</m:t>
                                </m:r>
                                <m:r>
                                  <m:rPr>
                                    <m:sty m:val="p"/>
                                  </m:rPr>
                                  <a:rPr lang="en-US" altLang="ja-JP" sz="2400">
                                    <a:latin typeface="Cambria Math"/>
                                  </a:rPr>
                                  <m:t>ϵ</m:t>
                                </m:r>
                                <m:r>
                                  <a:rPr lang="en-US" altLang="ja-JP" sz="2400" i="1">
                                    <a:latin typeface="Cambria Math"/>
                                  </a:rPr>
                                  <m:t>𝒩</m:t>
                                </m:r>
                              </m:sub>
                              <m:sup/>
                              <m:e>
                                <m:sSub>
                                  <m:sSubPr>
                                    <m:ctrlPr>
                                      <a:rPr lang="ja-JP" altLang="ja-JP" sz="2400" i="1">
                                        <a:latin typeface="Cambria Math" panose="02040503050406030204" pitchFamily="18" charset="0"/>
                                      </a:rPr>
                                    </m:ctrlPr>
                                  </m:sSubPr>
                                  <m:e>
                                    <m:r>
                                      <a:rPr lang="en-US" altLang="ja-JP" sz="2400" i="1">
                                        <a:latin typeface="Cambria Math"/>
                                      </a:rPr>
                                      <m:t>𝐸</m:t>
                                    </m:r>
                                  </m:e>
                                  <m:sub>
                                    <m:r>
                                      <a:rPr lang="en-US" altLang="ja-JP" sz="2400" i="1">
                                        <a:latin typeface="Cambria Math"/>
                                      </a:rPr>
                                      <m:t>2</m:t>
                                    </m:r>
                                  </m:sub>
                                </m:sSub>
                                <m:r>
                                  <a:rPr lang="en-US" altLang="ja-JP" sz="2400" i="1">
                                    <a:latin typeface="Cambria Math"/>
                                  </a:rPr>
                                  <m:t>(</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𝑝</m:t>
                                    </m:r>
                                  </m:sub>
                                </m:sSub>
                                <m:r>
                                  <a:rPr lang="en-US" altLang="ja-JP" sz="2400" i="1">
                                    <a:latin typeface="Cambria Math"/>
                                  </a:rPr>
                                  <m:t>, </m:t>
                                </m:r>
                                <m:sSub>
                                  <m:sSubPr>
                                    <m:ctrlPr>
                                      <a:rPr lang="ja-JP" altLang="ja-JP" sz="2400" i="1">
                                        <a:latin typeface="Cambria Math" panose="02040503050406030204" pitchFamily="18" charset="0"/>
                                      </a:rPr>
                                    </m:ctrlPr>
                                  </m:sSubPr>
                                  <m:e>
                                    <m:r>
                                      <a:rPr lang="en-US" altLang="ja-JP" sz="2400" i="1">
                                        <a:latin typeface="Cambria Math"/>
                                      </a:rPr>
                                      <m:t>𝐿</m:t>
                                    </m:r>
                                  </m:e>
                                  <m:sub>
                                    <m:r>
                                      <a:rPr lang="en-US" altLang="ja-JP" sz="2400" i="1">
                                        <a:latin typeface="Cambria Math"/>
                                      </a:rPr>
                                      <m:t>𝑞</m:t>
                                    </m:r>
                                  </m:sub>
                                </m:sSub>
                                <m:r>
                                  <a:rPr lang="en-US" altLang="ja-JP" sz="2400" i="1">
                                    <a:latin typeface="Cambria Math"/>
                                  </a:rPr>
                                  <m:t>)</m:t>
                                </m:r>
                              </m:e>
                            </m:nary>
                          </m:e>
                        </m:func>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2657321" y="4134266"/>
                  <a:ext cx="5947718" cy="1036181"/>
                </a:xfrm>
                <a:prstGeom prst="rect">
                  <a:avLst/>
                </a:prstGeom>
                <a:blipFill rotWithShape="0">
                  <a:blip r:embed="rId10"/>
                  <a:stretch>
                    <a:fillRect/>
                  </a:stretch>
                </a:blipFill>
              </p:spPr>
              <p:txBody>
                <a:bodyPr/>
                <a:lstStyle/>
                <a:p>
                  <a:r>
                    <a:rPr lang="ja-JP" altLang="en-US">
                      <a:noFill/>
                    </a:rPr>
                    <a:t> </a:t>
                  </a:r>
                </a:p>
              </p:txBody>
            </p:sp>
          </mc:Fallback>
        </mc:AlternateContent>
      </p:grpSp>
      <p:sp>
        <p:nvSpPr>
          <p:cNvPr id="183" name="右矢印 182"/>
          <p:cNvSpPr/>
          <p:nvPr/>
        </p:nvSpPr>
        <p:spPr>
          <a:xfrm>
            <a:off x="5735229" y="1932352"/>
            <a:ext cx="546084" cy="391600"/>
          </a:xfrm>
          <a:prstGeom prst="right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右矢印 183"/>
          <p:cNvSpPr/>
          <p:nvPr/>
        </p:nvSpPr>
        <p:spPr>
          <a:xfrm>
            <a:off x="9338936" y="1932352"/>
            <a:ext cx="546084" cy="391600"/>
          </a:xfrm>
          <a:prstGeom prst="right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右矢印 184"/>
          <p:cNvSpPr/>
          <p:nvPr/>
        </p:nvSpPr>
        <p:spPr>
          <a:xfrm>
            <a:off x="2265555" y="1932352"/>
            <a:ext cx="546084" cy="391600"/>
          </a:xfrm>
          <a:prstGeom prst="rightArrow">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コンテンツ プレースホルダー 2"/>
          <p:cNvSpPr>
            <a:spLocks noGrp="1"/>
          </p:cNvSpPr>
          <p:nvPr>
            <p:ph idx="1"/>
          </p:nvPr>
        </p:nvSpPr>
        <p:spPr>
          <a:xfrm>
            <a:off x="275095" y="3889910"/>
            <a:ext cx="5572221" cy="2279242"/>
          </a:xfrm>
        </p:spPr>
        <p:txBody>
          <a:bodyPr>
            <a:noAutofit/>
          </a:bodyPr>
          <a:lstStyle/>
          <a:p>
            <a:pPr marL="0" indent="0">
              <a:buNone/>
            </a:pPr>
            <a:r>
              <a:rPr lang="en-US" altLang="ja-JP" sz="2400" dirty="0">
                <a:sym typeface="Wingdings" pitchFamily="2" charset="2"/>
              </a:rPr>
              <a:t>1) </a:t>
            </a:r>
            <a:r>
              <a:rPr lang="ja-JP" altLang="en-US" sz="2400" dirty="0">
                <a:sym typeface="Wingdings" pitchFamily="2" charset="2"/>
              </a:rPr>
              <a:t>画像からフローネットワークを構築</a:t>
            </a:r>
            <a:endParaRPr lang="en-US" altLang="ja-JP" sz="2400" dirty="0">
              <a:sym typeface="Wingdings" pitchFamily="2" charset="2"/>
            </a:endParaRPr>
          </a:p>
          <a:p>
            <a:r>
              <a:rPr lang="ja-JP" altLang="en-US" sz="2400" dirty="0">
                <a:sym typeface="Wingdings" pitchFamily="2" charset="2"/>
              </a:rPr>
              <a:t>頂点 </a:t>
            </a:r>
            <a:r>
              <a:rPr lang="en-US" altLang="ja-JP" sz="2400" dirty="0">
                <a:sym typeface="Wingdings" pitchFamily="2" charset="2"/>
              </a:rPr>
              <a:t>: </a:t>
            </a:r>
            <a:r>
              <a:rPr lang="ja-JP" altLang="en-US" sz="2400" dirty="0">
                <a:sym typeface="Wingdings" pitchFamily="2" charset="2"/>
              </a:rPr>
              <a:t>全画素</a:t>
            </a:r>
            <a:r>
              <a:rPr lang="en-US" altLang="ja-JP" sz="2400" dirty="0">
                <a:sym typeface="Wingdings" pitchFamily="2" charset="2"/>
              </a:rPr>
              <a:t>, </a:t>
            </a:r>
            <a:r>
              <a:rPr lang="ja-JP" altLang="en-US" sz="2400" dirty="0">
                <a:sym typeface="Wingdings" pitchFamily="2" charset="2"/>
              </a:rPr>
              <a:t> 始点 </a:t>
            </a:r>
            <a:r>
              <a:rPr lang="en-US" altLang="ja-JP" sz="2400" i="1" dirty="0">
                <a:sym typeface="Wingdings" pitchFamily="2" charset="2"/>
              </a:rPr>
              <a:t>s</a:t>
            </a:r>
            <a:r>
              <a:rPr lang="en-US" altLang="ja-JP" sz="2400" dirty="0">
                <a:sym typeface="Wingdings" pitchFamily="2" charset="2"/>
              </a:rPr>
              <a:t>, </a:t>
            </a:r>
            <a:r>
              <a:rPr lang="ja-JP" altLang="en-US" sz="2400" dirty="0">
                <a:sym typeface="Wingdings" pitchFamily="2" charset="2"/>
              </a:rPr>
              <a:t>終点 </a:t>
            </a:r>
            <a:r>
              <a:rPr lang="en-US" altLang="ja-JP" sz="2400" i="1" dirty="0">
                <a:sym typeface="Wingdings" pitchFamily="2" charset="2"/>
              </a:rPr>
              <a:t>t</a:t>
            </a:r>
          </a:p>
          <a:p>
            <a:r>
              <a:rPr lang="ja-JP" altLang="en-US" sz="2400" dirty="0">
                <a:sym typeface="Wingdings" pitchFamily="2" charset="2"/>
              </a:rPr>
              <a:t>辺 </a:t>
            </a:r>
            <a:r>
              <a:rPr lang="en-US" altLang="ja-JP" sz="2400" i="1" dirty="0">
                <a:sym typeface="Wingdings" pitchFamily="2" charset="2"/>
              </a:rPr>
              <a:t>E </a:t>
            </a:r>
            <a:r>
              <a:rPr lang="en-US" altLang="ja-JP" sz="2400" dirty="0">
                <a:sym typeface="Wingdings" pitchFamily="2" charset="2"/>
              </a:rPr>
              <a:t>: </a:t>
            </a:r>
            <a:r>
              <a:rPr lang="ja-JP" altLang="en-US" sz="2400" dirty="0">
                <a:sym typeface="Wingdings" pitchFamily="2" charset="2"/>
              </a:rPr>
              <a:t>図の通り</a:t>
            </a:r>
            <a:endParaRPr lang="en-US" altLang="ja-JP" sz="2400" dirty="0">
              <a:sym typeface="Wingdings" pitchFamily="2" charset="2"/>
            </a:endParaRPr>
          </a:p>
          <a:p>
            <a:r>
              <a:rPr lang="ja-JP" altLang="en-US" sz="2400" dirty="0">
                <a:sym typeface="Wingdings" pitchFamily="2" charset="2"/>
              </a:rPr>
              <a:t>辺の容量 </a:t>
            </a:r>
            <a:r>
              <a:rPr lang="en-US" altLang="ja-JP" sz="2400" dirty="0">
                <a:sym typeface="Wingdings" pitchFamily="2" charset="2"/>
              </a:rPr>
              <a:t>: </a:t>
            </a:r>
            <a:r>
              <a:rPr lang="ja-JP" altLang="en-US" sz="2400" dirty="0">
                <a:sym typeface="Wingdings" pitchFamily="2" charset="2"/>
              </a:rPr>
              <a:t>コスト関数を利用</a:t>
            </a:r>
            <a:r>
              <a:rPr lang="en-US" altLang="ja-JP" sz="2400" dirty="0">
                <a:sym typeface="Wingdings" pitchFamily="2" charset="2"/>
              </a:rPr>
              <a:t> </a:t>
            </a:r>
          </a:p>
          <a:p>
            <a:pPr marL="457200" lvl="1" indent="0">
              <a:buNone/>
            </a:pPr>
            <a:endParaRPr lang="ja-JP" altLang="en-US" dirty="0">
              <a:sym typeface="Wingdings" pitchFamily="2" charset="2"/>
            </a:endParaRPr>
          </a:p>
        </p:txBody>
      </p:sp>
      <p:sp>
        <p:nvSpPr>
          <p:cNvPr id="187" name="コンテンツ プレースホルダー 2"/>
          <p:cNvSpPr txBox="1">
            <a:spLocks/>
          </p:cNvSpPr>
          <p:nvPr/>
        </p:nvSpPr>
        <p:spPr>
          <a:xfrm>
            <a:off x="6183706" y="3889910"/>
            <a:ext cx="6887939" cy="2460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sym typeface="Wingdings" pitchFamily="2" charset="2"/>
              </a:rPr>
              <a:t>2) </a:t>
            </a:r>
            <a:r>
              <a:rPr lang="ja-JP" altLang="en-US" sz="2400" dirty="0">
                <a:sym typeface="Wingdings" pitchFamily="2" charset="2"/>
              </a:rPr>
              <a:t>ネットワークの最小カットを計算</a:t>
            </a:r>
            <a:endParaRPr lang="en-US" altLang="ja-JP" sz="2400" dirty="0">
              <a:sym typeface="Wingdings" pitchFamily="2" charset="2"/>
            </a:endParaRPr>
          </a:p>
          <a:p>
            <a:r>
              <a:rPr lang="en-US" altLang="ja-JP" sz="2000" i="1" dirty="0">
                <a:sym typeface="Wingdings" pitchFamily="2" charset="2"/>
              </a:rPr>
              <a:t>s </a:t>
            </a:r>
            <a:r>
              <a:rPr lang="ja-JP" altLang="en-US" sz="2000" dirty="0">
                <a:sym typeface="Wingdings" pitchFamily="2" charset="2"/>
              </a:rPr>
              <a:t>に連結する画素にラベル </a:t>
            </a:r>
            <a:r>
              <a:rPr lang="en-US" altLang="ja-JP" sz="2000" i="1" dirty="0">
                <a:sym typeface="Wingdings" pitchFamily="2" charset="2"/>
              </a:rPr>
              <a:t>fore </a:t>
            </a:r>
            <a:r>
              <a:rPr lang="ja-JP" altLang="en-US" sz="2000" dirty="0">
                <a:sym typeface="Wingdings" pitchFamily="2" charset="2"/>
              </a:rPr>
              <a:t>をつける</a:t>
            </a:r>
            <a:endParaRPr lang="en-US" altLang="ja-JP" sz="2000" dirty="0">
              <a:sym typeface="Wingdings" pitchFamily="2" charset="2"/>
            </a:endParaRPr>
          </a:p>
          <a:p>
            <a:r>
              <a:rPr lang="en-US" altLang="ja-JP" sz="2000" i="1" dirty="0">
                <a:sym typeface="Wingdings" pitchFamily="2" charset="2"/>
              </a:rPr>
              <a:t>t</a:t>
            </a:r>
            <a:r>
              <a:rPr lang="ja-JP" altLang="en-US" sz="2000" i="1" dirty="0">
                <a:sym typeface="Wingdings" pitchFamily="2" charset="2"/>
              </a:rPr>
              <a:t> </a:t>
            </a:r>
            <a:r>
              <a:rPr lang="ja-JP" altLang="en-US" sz="2000" dirty="0">
                <a:sym typeface="Wingdings" pitchFamily="2" charset="2"/>
              </a:rPr>
              <a:t>に連結する画素にラベル </a:t>
            </a:r>
            <a:r>
              <a:rPr lang="en-US" altLang="ja-JP" sz="2000" i="1" dirty="0">
                <a:sym typeface="Wingdings" pitchFamily="2" charset="2"/>
              </a:rPr>
              <a:t>back </a:t>
            </a:r>
            <a:r>
              <a:rPr lang="ja-JP" altLang="en-US" sz="2000" dirty="0">
                <a:sym typeface="Wingdings" pitchFamily="2" charset="2"/>
              </a:rPr>
              <a:t>をつける</a:t>
            </a:r>
            <a:endParaRPr lang="en-US" altLang="ja-JP" sz="2000" dirty="0">
              <a:sym typeface="Wingdings" pitchFamily="2" charset="2"/>
            </a:endParaRPr>
          </a:p>
          <a:p>
            <a:pPr marL="0" indent="0">
              <a:buNone/>
            </a:pPr>
            <a:endParaRPr lang="en-US" altLang="ja-JP" sz="2000" dirty="0">
              <a:sym typeface="Wingdings" pitchFamily="2" charset="2"/>
            </a:endParaRPr>
          </a:p>
          <a:p>
            <a:pPr marL="0" indent="0">
              <a:buNone/>
            </a:pPr>
            <a:r>
              <a:rPr lang="ja-JP" altLang="en-US" sz="2000" dirty="0">
                <a:sym typeface="Wingdings" pitchFamily="2" charset="2"/>
              </a:rPr>
              <a:t>カットされた辺の容量がコスト関数に対応</a:t>
            </a:r>
            <a:endParaRPr lang="en-US" altLang="ja-JP" sz="2000" dirty="0">
              <a:sym typeface="Wingdings" pitchFamily="2" charset="2"/>
            </a:endParaRPr>
          </a:p>
          <a:p>
            <a:pPr marL="0" indent="0">
              <a:buNone/>
            </a:pPr>
            <a:r>
              <a:rPr lang="en-US" altLang="ja-JP" sz="2000" dirty="0">
                <a:sym typeface="Wingdings" pitchFamily="2" charset="2"/>
              </a:rPr>
              <a:t> </a:t>
            </a:r>
            <a:r>
              <a:rPr lang="ja-JP" altLang="en-US" sz="2000" dirty="0">
                <a:sym typeface="Wingdings" panose="05000000000000000000" pitchFamily="2" charset="2"/>
              </a:rPr>
              <a:t>最小カット容量がコスト関数に対応する</a:t>
            </a:r>
            <a:endParaRPr lang="en-US" altLang="ja-JP" sz="2000" dirty="0">
              <a:sym typeface="Wingdings" pitchFamily="2" charset="2"/>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47</a:t>
            </a:fld>
            <a:endParaRPr lang="ja-JP" altLang="en-US"/>
          </a:p>
        </p:txBody>
      </p:sp>
    </p:spTree>
    <p:extLst>
      <p:ext uri="{BB962C8B-B14F-4D97-AF65-F5344CB8AC3E}">
        <p14:creationId xmlns:p14="http://schemas.microsoft.com/office/powerpoint/2010/main" val="1190392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0910" y="283483"/>
            <a:ext cx="10289500" cy="733270"/>
          </a:xfrm>
        </p:spPr>
        <p:txBody>
          <a:bodyPr/>
          <a:lstStyle/>
          <a:p>
            <a:r>
              <a:rPr kumimoji="1" lang="ja-JP" altLang="en-US" dirty="0"/>
              <a:t>グラフカット領域分割</a:t>
            </a:r>
          </a:p>
        </p:txBody>
      </p:sp>
      <p:sp>
        <p:nvSpPr>
          <p:cNvPr id="4" name="コンテンツ プレースホルダー 1"/>
          <p:cNvSpPr>
            <a:spLocks noGrp="1"/>
          </p:cNvSpPr>
          <p:nvPr>
            <p:ph idx="1"/>
          </p:nvPr>
        </p:nvSpPr>
        <p:spPr>
          <a:xfrm>
            <a:off x="1584542" y="1170560"/>
            <a:ext cx="2924828" cy="1960947"/>
          </a:xfrm>
        </p:spPr>
        <p:txBody>
          <a:bodyPr>
            <a:noAutofit/>
          </a:bodyPr>
          <a:lstStyle/>
          <a:p>
            <a:pPr marL="0" indent="0">
              <a:buNone/>
            </a:pPr>
            <a:r>
              <a:rPr lang="ja-JP" altLang="en-US" b="1" dirty="0"/>
              <a:t>利点</a:t>
            </a:r>
            <a:endParaRPr lang="en-US" altLang="ja-JP" b="1" dirty="0"/>
          </a:p>
          <a:p>
            <a:pPr marL="0" indent="0">
              <a:buNone/>
            </a:pPr>
            <a:r>
              <a:rPr lang="ja-JP" altLang="en-US" sz="2400" dirty="0"/>
              <a:t>高速・高精度</a:t>
            </a:r>
            <a:endParaRPr lang="en-US" altLang="ja-JP" sz="2400" dirty="0"/>
          </a:p>
          <a:p>
            <a:pPr marL="0" indent="0">
              <a:buNone/>
            </a:pPr>
            <a:r>
              <a:rPr lang="ja-JP" altLang="en-US" sz="2400" dirty="0"/>
              <a:t>高次元化が容易</a:t>
            </a:r>
            <a:endParaRPr lang="en-US" altLang="ja-JP" sz="2400" dirty="0"/>
          </a:p>
          <a:p>
            <a:pPr marL="0" indent="0">
              <a:buNone/>
            </a:pPr>
            <a:r>
              <a:rPr lang="en-US" altLang="ja-JP" sz="2400" dirty="0"/>
              <a:t>UI</a:t>
            </a:r>
            <a:r>
              <a:rPr lang="ja-JP" altLang="en-US" sz="2400" dirty="0"/>
              <a:t>と相性がよい</a:t>
            </a:r>
            <a:endParaRPr lang="en-US" altLang="ja-JP" sz="2400" dirty="0"/>
          </a:p>
        </p:txBody>
      </p:sp>
      <p:grpSp>
        <p:nvGrpSpPr>
          <p:cNvPr id="6" name="グループ化 5"/>
          <p:cNvGrpSpPr/>
          <p:nvPr/>
        </p:nvGrpSpPr>
        <p:grpSpPr>
          <a:xfrm>
            <a:off x="2138924" y="3200370"/>
            <a:ext cx="2075191" cy="3653306"/>
            <a:chOff x="-1104900" y="-23813"/>
            <a:chExt cx="4468813" cy="8410575"/>
          </a:xfrm>
        </p:grpSpPr>
        <p:pic>
          <p:nvPicPr>
            <p:cNvPr id="55" name="Picture 2" descr="C:\Users\takashi\Desktop\kurag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04900" y="4332287"/>
              <a:ext cx="4468310" cy="405447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descr="C:\Users\takashi\Desktop\jellyfish.bmp"/>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04900" y="-23813"/>
              <a:ext cx="4468813" cy="40544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円/楕円 6"/>
          <p:cNvSpPr/>
          <p:nvPr/>
        </p:nvSpPr>
        <p:spPr>
          <a:xfrm>
            <a:off x="3086300" y="4645893"/>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円/楕円 7"/>
          <p:cNvSpPr/>
          <p:nvPr/>
        </p:nvSpPr>
        <p:spPr>
          <a:xfrm>
            <a:off x="2623149" y="4821351"/>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円/楕円 8"/>
          <p:cNvSpPr/>
          <p:nvPr/>
        </p:nvSpPr>
        <p:spPr>
          <a:xfrm>
            <a:off x="3597691" y="4444146"/>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円/楕円 9"/>
          <p:cNvSpPr/>
          <p:nvPr/>
        </p:nvSpPr>
        <p:spPr>
          <a:xfrm>
            <a:off x="2450048" y="4366460"/>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円/楕円 10"/>
          <p:cNvSpPr/>
          <p:nvPr/>
        </p:nvSpPr>
        <p:spPr>
          <a:xfrm>
            <a:off x="2693950" y="4673114"/>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円/楕円 11"/>
          <p:cNvSpPr/>
          <p:nvPr/>
        </p:nvSpPr>
        <p:spPr>
          <a:xfrm>
            <a:off x="2924592" y="4745063"/>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円/楕円 12"/>
          <p:cNvSpPr/>
          <p:nvPr/>
        </p:nvSpPr>
        <p:spPr>
          <a:xfrm>
            <a:off x="2999452" y="4137343"/>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円/楕円 13"/>
          <p:cNvSpPr/>
          <p:nvPr/>
        </p:nvSpPr>
        <p:spPr>
          <a:xfrm>
            <a:off x="3179497" y="3826646"/>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右矢印 14"/>
          <p:cNvSpPr/>
          <p:nvPr/>
        </p:nvSpPr>
        <p:spPr>
          <a:xfrm rot="5400000">
            <a:off x="2897749" y="4865366"/>
            <a:ext cx="294934" cy="339361"/>
          </a:xfrm>
          <a:prstGeom prst="rightArrow">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p:cNvSpPr/>
          <p:nvPr/>
        </p:nvSpPr>
        <p:spPr>
          <a:xfrm>
            <a:off x="3050586" y="3207868"/>
            <a:ext cx="929742" cy="276999"/>
          </a:xfrm>
          <a:prstGeom prst="rect">
            <a:avLst/>
          </a:prstGeom>
        </p:spPr>
        <p:txBody>
          <a:bodyPr wrap="none" lIns="0" tIns="0" rIns="0" bIns="0">
            <a:spAutoFit/>
          </a:bodyPr>
          <a:lstStyle/>
          <a:p>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背景制約</a:t>
            </a:r>
          </a:p>
        </p:txBody>
      </p:sp>
      <p:sp>
        <p:nvSpPr>
          <p:cNvPr id="17" name="正方形/長方形 16"/>
          <p:cNvSpPr/>
          <p:nvPr/>
        </p:nvSpPr>
        <p:spPr>
          <a:xfrm>
            <a:off x="2165158" y="3462749"/>
            <a:ext cx="923330" cy="276999"/>
          </a:xfrm>
          <a:prstGeom prst="rect">
            <a:avLst/>
          </a:prstGeom>
        </p:spPr>
        <p:txBody>
          <a:bodyPr wrap="none" lIns="0" tIns="0" rIns="0" bIns="0">
            <a:spAutoFit/>
          </a:bodyPr>
          <a:lstStyle/>
          <a:p>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前景制約</a:t>
            </a:r>
          </a:p>
        </p:txBody>
      </p:sp>
      <p:pic>
        <p:nvPicPr>
          <p:cNvPr id="1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01870" y="5096855"/>
            <a:ext cx="2062518" cy="176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descr="C:\Users\takashi\Desktop\DSC_3222.bmp"/>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98808" y="3204692"/>
            <a:ext cx="2065580" cy="1756652"/>
          </a:xfrm>
          <a:prstGeom prst="rect">
            <a:avLst/>
          </a:prstGeom>
          <a:noFill/>
          <a:extLst>
            <a:ext uri="{909E8E84-426E-40DD-AFC4-6F175D3DCCD1}">
              <a14:hiddenFill xmlns:a14="http://schemas.microsoft.com/office/drawing/2010/main">
                <a:solidFill>
                  <a:srgbClr val="FFFFFF"/>
                </a:solidFill>
              </a14:hiddenFill>
            </a:ext>
          </a:extLst>
        </p:spPr>
      </p:pic>
      <p:sp>
        <p:nvSpPr>
          <p:cNvPr id="20" name="右矢印 19"/>
          <p:cNvSpPr/>
          <p:nvPr/>
        </p:nvSpPr>
        <p:spPr>
          <a:xfrm rot="5400000">
            <a:off x="5184131" y="4865365"/>
            <a:ext cx="294934" cy="339361"/>
          </a:xfrm>
          <a:prstGeom prst="rightArrow">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円/楕円 20"/>
          <p:cNvSpPr/>
          <p:nvPr/>
        </p:nvSpPr>
        <p:spPr>
          <a:xfrm>
            <a:off x="4920038" y="4233062"/>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円/楕円 21"/>
          <p:cNvSpPr/>
          <p:nvPr/>
        </p:nvSpPr>
        <p:spPr>
          <a:xfrm>
            <a:off x="5297728" y="4336557"/>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円/楕円 22"/>
          <p:cNvSpPr/>
          <p:nvPr/>
        </p:nvSpPr>
        <p:spPr>
          <a:xfrm>
            <a:off x="5126517" y="4071116"/>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3"/>
          <p:cNvSpPr/>
          <p:nvPr/>
        </p:nvSpPr>
        <p:spPr>
          <a:xfrm>
            <a:off x="5350550" y="3936998"/>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4"/>
          <p:cNvSpPr/>
          <p:nvPr/>
        </p:nvSpPr>
        <p:spPr>
          <a:xfrm>
            <a:off x="5763744" y="3441057"/>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円/楕円 25"/>
          <p:cNvSpPr/>
          <p:nvPr/>
        </p:nvSpPr>
        <p:spPr>
          <a:xfrm>
            <a:off x="5692944" y="4019038"/>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楕円 26"/>
          <p:cNvSpPr/>
          <p:nvPr/>
        </p:nvSpPr>
        <p:spPr>
          <a:xfrm>
            <a:off x="5279749" y="4501171"/>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円/楕円 27"/>
          <p:cNvSpPr/>
          <p:nvPr/>
        </p:nvSpPr>
        <p:spPr>
          <a:xfrm>
            <a:off x="4789117" y="4740329"/>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円/楕円 28"/>
          <p:cNvSpPr/>
          <p:nvPr/>
        </p:nvSpPr>
        <p:spPr>
          <a:xfrm>
            <a:off x="5055717" y="4596017"/>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円/楕円 29"/>
          <p:cNvSpPr/>
          <p:nvPr/>
        </p:nvSpPr>
        <p:spPr>
          <a:xfrm>
            <a:off x="5608792" y="4510371"/>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円/楕円 30"/>
          <p:cNvSpPr/>
          <p:nvPr/>
        </p:nvSpPr>
        <p:spPr>
          <a:xfrm>
            <a:off x="6146470" y="4507986"/>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7" name="直線コネクタ 36"/>
          <p:cNvCxnSpPr>
            <a:stCxn id="17" idx="2"/>
            <a:endCxn id="13" idx="1"/>
          </p:cNvCxnSpPr>
          <p:nvPr/>
        </p:nvCxnSpPr>
        <p:spPr>
          <a:xfrm>
            <a:off x="2626823" y="3739748"/>
            <a:ext cx="382997" cy="407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6" idx="2"/>
            <a:endCxn id="14" idx="7"/>
          </p:cNvCxnSpPr>
          <p:nvPr/>
        </p:nvCxnSpPr>
        <p:spPr>
          <a:xfrm flipH="1">
            <a:off x="3239929" y="3484867"/>
            <a:ext cx="275528" cy="35147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57" name="コンテンツ プレースホルダー 1"/>
          <p:cNvSpPr txBox="1">
            <a:spLocks/>
          </p:cNvSpPr>
          <p:nvPr/>
        </p:nvSpPr>
        <p:spPr>
          <a:xfrm>
            <a:off x="4741101" y="1170560"/>
            <a:ext cx="6876110" cy="3338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t>欠点</a:t>
            </a:r>
            <a:endParaRPr lang="en-US" altLang="ja-JP" b="1" dirty="0"/>
          </a:p>
          <a:p>
            <a:pPr marL="0" indent="0">
              <a:buFont typeface="Arial" panose="020B0604020202020204" pitchFamily="34" charset="0"/>
              <a:buNone/>
            </a:pPr>
            <a:r>
              <a:rPr lang="ja-JP" altLang="en-US" sz="2400" dirty="0"/>
              <a:t>境界が不明瞭な領域には利用し難い</a:t>
            </a:r>
            <a:endParaRPr lang="en-US" altLang="ja-JP" sz="2400" dirty="0"/>
          </a:p>
          <a:p>
            <a:pPr marL="0" indent="0">
              <a:buFont typeface="Arial" panose="020B0604020202020204" pitchFamily="34" charset="0"/>
              <a:buNone/>
            </a:pPr>
            <a:r>
              <a:rPr lang="ja-JP" altLang="en-US" sz="2400" dirty="0"/>
              <a:t>血管・筋膜等、細い・薄い形状には不向き</a:t>
            </a:r>
          </a:p>
        </p:txBody>
      </p:sp>
      <p:sp>
        <p:nvSpPr>
          <p:cNvPr id="58" name="スライド番号プレースホルダー 57"/>
          <p:cNvSpPr>
            <a:spLocks noGrp="1"/>
          </p:cNvSpPr>
          <p:nvPr>
            <p:ph type="sldNum" sz="quarter" idx="12"/>
          </p:nvPr>
        </p:nvSpPr>
        <p:spPr/>
        <p:txBody>
          <a:bodyPr/>
          <a:lstStyle/>
          <a:p>
            <a:fld id="{F35DE295-420C-4265-BE54-AE59FA4027A6}" type="slidenum">
              <a:rPr lang="ja-JP" altLang="en-US" smtClean="0"/>
              <a:pPr/>
              <a:t>48</a:t>
            </a:fld>
            <a:endParaRPr lang="ja-JP" altLang="en-US"/>
          </a:p>
        </p:txBody>
      </p:sp>
      <p:pic>
        <p:nvPicPr>
          <p:cNvPr id="59" name="図 58">
            <a:extLst>
              <a:ext uri="{FF2B5EF4-FFF2-40B4-BE49-F238E27FC236}">
                <a16:creationId xmlns:a16="http://schemas.microsoft.com/office/drawing/2014/main" id="{C78906F8-6B3A-4454-871D-6A4A1F11158C}"/>
              </a:ext>
            </a:extLst>
          </p:cNvPr>
          <p:cNvPicPr>
            <a:picLocks noChangeAspect="1"/>
          </p:cNvPicPr>
          <p:nvPr/>
        </p:nvPicPr>
        <p:blipFill rotWithShape="1">
          <a:blip r:embed="rId10"/>
          <a:srcRect l="20658" t="13671" r="53688" b="3693"/>
          <a:stretch/>
        </p:blipFill>
        <p:spPr>
          <a:xfrm>
            <a:off x="8973334" y="3507283"/>
            <a:ext cx="1739978" cy="2855648"/>
          </a:xfrm>
          <a:prstGeom prst="rect">
            <a:avLst/>
          </a:prstGeom>
        </p:spPr>
      </p:pic>
      <p:pic>
        <p:nvPicPr>
          <p:cNvPr id="61" name="図 60">
            <a:extLst>
              <a:ext uri="{FF2B5EF4-FFF2-40B4-BE49-F238E27FC236}">
                <a16:creationId xmlns:a16="http://schemas.microsoft.com/office/drawing/2014/main" id="{A935E7B3-AA5C-4F29-AB05-8E2FC7612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68863" y="3625644"/>
            <a:ext cx="1425182" cy="2618925"/>
          </a:xfrm>
          <a:prstGeom prst="rect">
            <a:avLst/>
          </a:prstGeom>
        </p:spPr>
      </p:pic>
      <p:sp>
        <p:nvSpPr>
          <p:cNvPr id="62" name="右矢印 19">
            <a:extLst>
              <a:ext uri="{FF2B5EF4-FFF2-40B4-BE49-F238E27FC236}">
                <a16:creationId xmlns:a16="http://schemas.microsoft.com/office/drawing/2014/main" id="{6B9E7373-60E1-447F-A773-102EEA66B129}"/>
              </a:ext>
            </a:extLst>
          </p:cNvPr>
          <p:cNvSpPr/>
          <p:nvPr/>
        </p:nvSpPr>
        <p:spPr>
          <a:xfrm>
            <a:off x="8747496" y="4806555"/>
            <a:ext cx="568969" cy="339361"/>
          </a:xfrm>
          <a:prstGeom prst="rightArrow">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円/楕円 21">
            <a:extLst>
              <a:ext uri="{FF2B5EF4-FFF2-40B4-BE49-F238E27FC236}">
                <a16:creationId xmlns:a16="http://schemas.microsoft.com/office/drawing/2014/main" id="{A9CAF78D-3E0F-497F-B0F7-100448619A40}"/>
              </a:ext>
            </a:extLst>
          </p:cNvPr>
          <p:cNvSpPr/>
          <p:nvPr/>
        </p:nvSpPr>
        <p:spPr>
          <a:xfrm>
            <a:off x="8110654" y="5687440"/>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円/楕円 25">
            <a:extLst>
              <a:ext uri="{FF2B5EF4-FFF2-40B4-BE49-F238E27FC236}">
                <a16:creationId xmlns:a16="http://schemas.microsoft.com/office/drawing/2014/main" id="{8CA4EB1E-FAE8-4AA8-9249-84291CAED08C}"/>
              </a:ext>
            </a:extLst>
          </p:cNvPr>
          <p:cNvSpPr/>
          <p:nvPr/>
        </p:nvSpPr>
        <p:spPr>
          <a:xfrm>
            <a:off x="8263282" y="4366460"/>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円/楕円 25">
            <a:extLst>
              <a:ext uri="{FF2B5EF4-FFF2-40B4-BE49-F238E27FC236}">
                <a16:creationId xmlns:a16="http://schemas.microsoft.com/office/drawing/2014/main" id="{D4EC47B7-D122-48C8-8E00-A17CF48C742F}"/>
              </a:ext>
            </a:extLst>
          </p:cNvPr>
          <p:cNvSpPr/>
          <p:nvPr/>
        </p:nvSpPr>
        <p:spPr>
          <a:xfrm>
            <a:off x="8146054" y="5262452"/>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6" name="円/楕円 21">
            <a:extLst>
              <a:ext uri="{FF2B5EF4-FFF2-40B4-BE49-F238E27FC236}">
                <a16:creationId xmlns:a16="http://schemas.microsoft.com/office/drawing/2014/main" id="{32DD7FF4-A36B-4E21-89CF-CB50F5F81C42}"/>
              </a:ext>
            </a:extLst>
          </p:cNvPr>
          <p:cNvSpPr/>
          <p:nvPr/>
        </p:nvSpPr>
        <p:spPr>
          <a:xfrm>
            <a:off x="8253826" y="5544565"/>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円/楕円 21">
            <a:extLst>
              <a:ext uri="{FF2B5EF4-FFF2-40B4-BE49-F238E27FC236}">
                <a16:creationId xmlns:a16="http://schemas.microsoft.com/office/drawing/2014/main" id="{F84A25B9-232E-4C2B-96FC-590214C09A94}"/>
              </a:ext>
            </a:extLst>
          </p:cNvPr>
          <p:cNvSpPr/>
          <p:nvPr/>
        </p:nvSpPr>
        <p:spPr>
          <a:xfrm>
            <a:off x="8331972" y="5424587"/>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9" name="円/楕円 21">
            <a:extLst>
              <a:ext uri="{FF2B5EF4-FFF2-40B4-BE49-F238E27FC236}">
                <a16:creationId xmlns:a16="http://schemas.microsoft.com/office/drawing/2014/main" id="{D4381E10-0C62-454A-912C-34EE5F7D8CE2}"/>
              </a:ext>
            </a:extLst>
          </p:cNvPr>
          <p:cNvSpPr/>
          <p:nvPr/>
        </p:nvSpPr>
        <p:spPr>
          <a:xfrm>
            <a:off x="8183026" y="4644045"/>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円/楕円 21">
            <a:extLst>
              <a:ext uri="{FF2B5EF4-FFF2-40B4-BE49-F238E27FC236}">
                <a16:creationId xmlns:a16="http://schemas.microsoft.com/office/drawing/2014/main" id="{3953C6CE-94FA-47BE-9160-A8551E15229E}"/>
              </a:ext>
            </a:extLst>
          </p:cNvPr>
          <p:cNvSpPr/>
          <p:nvPr/>
        </p:nvSpPr>
        <p:spPr>
          <a:xfrm>
            <a:off x="8331972" y="4677158"/>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円/楕円 25">
            <a:extLst>
              <a:ext uri="{FF2B5EF4-FFF2-40B4-BE49-F238E27FC236}">
                <a16:creationId xmlns:a16="http://schemas.microsoft.com/office/drawing/2014/main" id="{EC73D410-739B-49BC-AE3F-F9F2640F7BED}"/>
              </a:ext>
            </a:extLst>
          </p:cNvPr>
          <p:cNvSpPr/>
          <p:nvPr/>
        </p:nvSpPr>
        <p:spPr>
          <a:xfrm>
            <a:off x="8655562" y="5302377"/>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円/楕円 21">
            <a:extLst>
              <a:ext uri="{FF2B5EF4-FFF2-40B4-BE49-F238E27FC236}">
                <a16:creationId xmlns:a16="http://schemas.microsoft.com/office/drawing/2014/main" id="{59FC833F-910B-4413-9238-085A7084D868}"/>
              </a:ext>
            </a:extLst>
          </p:cNvPr>
          <p:cNvSpPr/>
          <p:nvPr/>
        </p:nvSpPr>
        <p:spPr>
          <a:xfrm>
            <a:off x="8413572" y="5196226"/>
            <a:ext cx="70800" cy="66226"/>
          </a:xfrm>
          <a:prstGeom prst="ellipse">
            <a:avLst/>
          </a:prstGeom>
          <a:solidFill>
            <a:srgbClr val="FF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円/楕円 25">
            <a:extLst>
              <a:ext uri="{FF2B5EF4-FFF2-40B4-BE49-F238E27FC236}">
                <a16:creationId xmlns:a16="http://schemas.microsoft.com/office/drawing/2014/main" id="{C444C2C1-B3E8-4519-ABEA-36B3727C84EE}"/>
              </a:ext>
            </a:extLst>
          </p:cNvPr>
          <p:cNvSpPr/>
          <p:nvPr/>
        </p:nvSpPr>
        <p:spPr>
          <a:xfrm>
            <a:off x="8712096" y="3880675"/>
            <a:ext cx="70800" cy="66226"/>
          </a:xfrm>
          <a:prstGeom prst="ellipse">
            <a:avLst/>
          </a:prstGeom>
          <a:solidFill>
            <a:srgbClr val="0000FF"/>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4087709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ja-JP" altLang="en-US" sz="3600" dirty="0" smtClean="0"/>
              <a:t>まとめ</a:t>
            </a:r>
            <a:r>
              <a:rPr kumimoji="1" lang="en-US" altLang="ja-JP" sz="3600" dirty="0" smtClean="0"/>
              <a:t> </a:t>
            </a:r>
            <a:r>
              <a:rPr kumimoji="1" lang="en-US" altLang="ja-JP" sz="3600" dirty="0"/>
              <a:t>:</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2" y="1343722"/>
            <a:ext cx="7080007" cy="5296829"/>
          </a:xfrm>
        </p:spPr>
        <p:txBody>
          <a:bodyPr>
            <a:normAutofit/>
          </a:bodyPr>
          <a:lstStyle/>
          <a:p>
            <a:pPr>
              <a:spcBef>
                <a:spcPts val="600"/>
              </a:spcBef>
            </a:pPr>
            <a:r>
              <a:rPr lang="ja-JP" altLang="en-US" dirty="0"/>
              <a:t>画像領域分割とは</a:t>
            </a:r>
            <a:endParaRPr lang="en-US" altLang="ja-JP" dirty="0"/>
          </a:p>
          <a:p>
            <a:pPr>
              <a:spcBef>
                <a:spcPts val="600"/>
              </a:spcBef>
            </a:pPr>
            <a:r>
              <a:rPr lang="ja-JP" altLang="en-US" dirty="0"/>
              <a:t>閾値法</a:t>
            </a:r>
            <a:endParaRPr lang="en-US" altLang="ja-JP" dirty="0"/>
          </a:p>
          <a:p>
            <a:pPr>
              <a:spcBef>
                <a:spcPts val="600"/>
              </a:spcBef>
            </a:pPr>
            <a:r>
              <a:rPr lang="ja-JP" altLang="en-US" dirty="0"/>
              <a:t>領域成長法</a:t>
            </a:r>
            <a:endParaRPr lang="en-US" altLang="ja-JP" dirty="0"/>
          </a:p>
          <a:p>
            <a:pPr>
              <a:spcBef>
                <a:spcPts val="600"/>
              </a:spcBef>
            </a:pPr>
            <a:r>
              <a:rPr lang="ja-JP" altLang="en-US" dirty="0"/>
              <a:t>クラスタリング</a:t>
            </a:r>
            <a:endParaRPr lang="en-US" altLang="ja-JP" dirty="0"/>
          </a:p>
          <a:p>
            <a:pPr>
              <a:spcBef>
                <a:spcPts val="600"/>
              </a:spcBef>
            </a:pPr>
            <a:r>
              <a:rPr lang="ja-JP" altLang="en-US" dirty="0" smtClean="0"/>
              <a:t>グラフカット法</a:t>
            </a:r>
            <a:endParaRPr lang="en-US" altLang="ja-JP" dirty="0" smtClean="0"/>
          </a:p>
          <a:p>
            <a:pPr>
              <a:spcBef>
                <a:spcPts val="600"/>
              </a:spcBef>
            </a:pPr>
            <a:endParaRPr lang="en-US" altLang="ja-JP" dirty="0"/>
          </a:p>
          <a:p>
            <a:pPr>
              <a:spcBef>
                <a:spcPts val="600"/>
              </a:spcBef>
            </a:pPr>
            <a:r>
              <a:rPr lang="ja-JP" altLang="en-US" dirty="0"/>
              <a:t>動的輪郭モデル </a:t>
            </a:r>
            <a:r>
              <a:rPr lang="en-US" altLang="ja-JP" dirty="0"/>
              <a:t>(</a:t>
            </a:r>
            <a:r>
              <a:rPr lang="ja-JP" altLang="en-US" dirty="0"/>
              <a:t>次回</a:t>
            </a:r>
            <a:r>
              <a:rPr lang="en-US" altLang="ja-JP" dirty="0"/>
              <a:t>)</a:t>
            </a:r>
          </a:p>
          <a:p>
            <a:pPr>
              <a:spcBef>
                <a:spcPts val="600"/>
              </a:spcBef>
            </a:pPr>
            <a:r>
              <a:rPr lang="ja-JP" altLang="en-US" dirty="0"/>
              <a:t>曲面再構成法 　</a:t>
            </a:r>
            <a:r>
              <a:rPr lang="en-US" altLang="ja-JP" dirty="0"/>
              <a:t>(</a:t>
            </a:r>
            <a:r>
              <a:rPr lang="ja-JP" altLang="en-US" dirty="0"/>
              <a:t>次回</a:t>
            </a:r>
            <a:r>
              <a:rPr lang="en-US" altLang="ja-JP" dirty="0" smtClean="0"/>
              <a:t>)</a:t>
            </a:r>
            <a:endParaRPr lang="en-US" altLang="ja-JP" dirty="0"/>
          </a:p>
        </p:txBody>
      </p:sp>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49</a:t>
            </a:fld>
            <a:endParaRPr lang="ja-JP" altLang="en-US"/>
          </a:p>
        </p:txBody>
      </p:sp>
    </p:spTree>
    <p:extLst>
      <p:ext uri="{BB962C8B-B14F-4D97-AF65-F5344CB8AC3E}">
        <p14:creationId xmlns:p14="http://schemas.microsoft.com/office/powerpoint/2010/main" val="3960076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16736" y="1254848"/>
            <a:ext cx="4424378" cy="1369480"/>
          </a:xfrm>
        </p:spPr>
        <p:txBody>
          <a:bodyPr>
            <a:noAutofit/>
          </a:bodyPr>
          <a:lstStyle/>
          <a:p>
            <a:pPr marL="0" indent="0">
              <a:buNone/>
            </a:pPr>
            <a:r>
              <a:rPr lang="en-US" altLang="ja-JP" sz="2400" b="1" u="sng" dirty="0"/>
              <a:t>Low-level segmentation</a:t>
            </a:r>
          </a:p>
          <a:p>
            <a:pPr marL="0" indent="0">
              <a:buNone/>
            </a:pPr>
            <a:r>
              <a:rPr lang="ja-JP" altLang="en-US" sz="2400" dirty="0"/>
              <a:t>画像を特徴（色等）が一様な局所領域に分割する作業</a:t>
            </a:r>
            <a:endParaRPr lang="en-US" altLang="ja-JP" sz="2400" dirty="0"/>
          </a:p>
        </p:txBody>
      </p:sp>
      <p:sp>
        <p:nvSpPr>
          <p:cNvPr id="22" name="コンテンツ プレースホルダー 2"/>
          <p:cNvSpPr txBox="1">
            <a:spLocks/>
          </p:cNvSpPr>
          <p:nvPr/>
        </p:nvSpPr>
        <p:spPr>
          <a:xfrm>
            <a:off x="6799487" y="1254848"/>
            <a:ext cx="4389145" cy="1369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b="1" u="sng" dirty="0">
                <a:latin typeface="メイリオ" panose="020B0604030504040204" pitchFamily="50" charset="-128"/>
                <a:ea typeface="メイリオ" panose="020B0604030504040204" pitchFamily="50" charset="-128"/>
                <a:cs typeface="メイリオ" panose="020B0604030504040204" pitchFamily="50" charset="-128"/>
              </a:rPr>
              <a:t>High-level segmentation</a:t>
            </a: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画像内の目標物の領域を切り抜く作業</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7" name="グループ化 26"/>
          <p:cNvGrpSpPr/>
          <p:nvPr/>
        </p:nvGrpSpPr>
        <p:grpSpPr>
          <a:xfrm>
            <a:off x="1032567" y="3572256"/>
            <a:ext cx="4952141" cy="3285744"/>
            <a:chOff x="144834" y="2676278"/>
            <a:chExt cx="4281609" cy="2840846"/>
          </a:xfrm>
        </p:grpSpPr>
        <p:sp>
          <p:nvSpPr>
            <p:cNvPr id="24" name="コンテンツ プレースホルダー 2"/>
            <p:cNvSpPr txBox="1">
              <a:spLocks/>
            </p:cNvSpPr>
            <p:nvPr/>
          </p:nvSpPr>
          <p:spPr>
            <a:xfrm>
              <a:off x="1173480" y="5124300"/>
              <a:ext cx="2079642" cy="39282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例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Water shed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144834" y="2676278"/>
              <a:ext cx="4281609" cy="2459602"/>
              <a:chOff x="-1761924" y="2866292"/>
              <a:chExt cx="5152823" cy="2960077"/>
            </a:xfrm>
          </p:grpSpPr>
          <p:pic>
            <p:nvPicPr>
              <p:cNvPr id="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38" y="2873685"/>
                <a:ext cx="2573661" cy="294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descr="C:\Users\takashi\Desktop\Mandrill.bmp"/>
              <p:cNvPicPr>
                <a:picLocks noChangeAspect="1" noChangeArrowheads="1"/>
              </p:cNvPicPr>
              <p:nvPr/>
            </p:nvPicPr>
            <p:blipFill rotWithShape="1">
              <a:blip r:embed="rId4">
                <a:extLst>
                  <a:ext uri="{28A0092B-C50C-407E-A947-70E740481C1C}">
                    <a14:useLocalDpi xmlns:a14="http://schemas.microsoft.com/office/drawing/2010/main" val="0"/>
                  </a:ext>
                </a:extLst>
              </a:blip>
              <a:srcRect l="42930" t="3838" r="18197" b="50836"/>
              <a:stretch/>
            </p:blipFill>
            <p:spPr bwMode="auto">
              <a:xfrm>
                <a:off x="-1761924" y="2866292"/>
                <a:ext cx="2538578" cy="296007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 name="グループ化 27"/>
          <p:cNvGrpSpPr/>
          <p:nvPr/>
        </p:nvGrpSpPr>
        <p:grpSpPr>
          <a:xfrm>
            <a:off x="6877881" y="3545501"/>
            <a:ext cx="2912296" cy="2889177"/>
            <a:chOff x="4666519" y="2709332"/>
            <a:chExt cx="4263295" cy="4229452"/>
          </a:xfrm>
        </p:grpSpPr>
        <p:pic>
          <p:nvPicPr>
            <p:cNvPr id="29" name="Picture 2" descr="C:\Users\takashi\Desktop\lena.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6519" y="2709332"/>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a:blip r:embed="rId6" cstate="print">
              <a:clrChange>
                <a:clrFrom>
                  <a:srgbClr val="00007F"/>
                </a:clrFrom>
                <a:clrTo>
                  <a:srgbClr val="00007F">
                    <a:alpha val="0"/>
                  </a:srgbClr>
                </a:clrTo>
              </a:clrChange>
              <a:extLst>
                <a:ext uri="{28A0092B-C50C-407E-A947-70E740481C1C}">
                  <a14:useLocalDpi xmlns:a14="http://schemas.microsoft.com/office/drawing/2010/main" val="0"/>
                </a:ext>
              </a:extLst>
            </a:blip>
            <a:srcRect/>
            <a:stretch>
              <a:fillRect/>
            </a:stretch>
          </p:blipFill>
          <p:spPr bwMode="auto">
            <a:xfrm>
              <a:off x="6838408" y="2709332"/>
              <a:ext cx="2088232" cy="2088232"/>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7" cstate="print">
              <a:clrChange>
                <a:clrFrom>
                  <a:srgbClr val="00007F"/>
                </a:clrFrom>
                <a:clrTo>
                  <a:srgbClr val="00007F">
                    <a:alpha val="0"/>
                  </a:srgbClr>
                </a:clrTo>
              </a:clrChange>
              <a:extLst>
                <a:ext uri="{28A0092B-C50C-407E-A947-70E740481C1C}">
                  <a14:useLocalDpi xmlns:a14="http://schemas.microsoft.com/office/drawing/2010/main" val="0"/>
                </a:ext>
              </a:extLst>
            </a:blip>
            <a:srcRect/>
            <a:stretch>
              <a:fillRect/>
            </a:stretch>
          </p:blipFill>
          <p:spPr bwMode="auto">
            <a:xfrm>
              <a:off x="4666519" y="4847383"/>
              <a:ext cx="2088232" cy="2091401"/>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8" cstate="print">
              <a:clrChange>
                <a:clrFrom>
                  <a:srgbClr val="00007F"/>
                </a:clrFrom>
                <a:clrTo>
                  <a:srgbClr val="00007F">
                    <a:alpha val="0"/>
                  </a:srgbClr>
                </a:clrTo>
              </a:clrChange>
              <a:extLst>
                <a:ext uri="{28A0092B-C50C-407E-A947-70E740481C1C}">
                  <a14:useLocalDpi xmlns:a14="http://schemas.microsoft.com/office/drawing/2010/main" val="0"/>
                </a:ext>
              </a:extLst>
            </a:blip>
            <a:srcRect/>
            <a:stretch>
              <a:fillRect/>
            </a:stretch>
          </p:blipFill>
          <p:spPr bwMode="auto">
            <a:xfrm>
              <a:off x="6835235" y="4847383"/>
              <a:ext cx="2094579" cy="2091401"/>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34" name="コンテンツ プレースホルダー 2"/>
          <p:cNvSpPr txBox="1">
            <a:spLocks/>
          </p:cNvSpPr>
          <p:nvPr/>
        </p:nvSpPr>
        <p:spPr>
          <a:xfrm>
            <a:off x="7376278" y="6465176"/>
            <a:ext cx="2474858" cy="3928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例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Graph Cut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法</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タイトル 1"/>
          <p:cNvSpPr txBox="1">
            <a:spLocks/>
          </p:cNvSpPr>
          <p:nvPr/>
        </p:nvSpPr>
        <p:spPr>
          <a:xfrm>
            <a:off x="1566348" y="116250"/>
            <a:ext cx="9382068"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lgn="ctr"/>
            <a:r>
              <a:rPr kumimoji="0" lang="en-US" altLang="ja-JP" sz="36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Low-level </a:t>
            </a:r>
            <a:r>
              <a:rPr kumimoji="0" lang="ja-JP" altLang="en-US" sz="36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と </a:t>
            </a:r>
            <a:r>
              <a:rPr kumimoji="0" lang="en-US" altLang="ja-JP" sz="36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High-level segmentation</a:t>
            </a:r>
          </a:p>
        </p:txBody>
      </p:sp>
      <p:sp>
        <p:nvSpPr>
          <p:cNvPr id="16" name="コンテンツ プレースホルダー 2"/>
          <p:cNvSpPr txBox="1">
            <a:spLocks/>
          </p:cNvSpPr>
          <p:nvPr/>
        </p:nvSpPr>
        <p:spPr>
          <a:xfrm>
            <a:off x="7046712" y="2709602"/>
            <a:ext cx="5145288" cy="7979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両者の境界は曖昧で両者の意味を込めて</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画像領域分割</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と呼ぶのが一般的</a:t>
            </a:r>
            <a:endPar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5</a:t>
            </a:fld>
            <a:endParaRPr lang="ja-JP" altLang="en-US"/>
          </a:p>
        </p:txBody>
      </p:sp>
    </p:spTree>
    <p:extLst>
      <p:ext uri="{BB962C8B-B14F-4D97-AF65-F5344CB8AC3E}">
        <p14:creationId xmlns:p14="http://schemas.microsoft.com/office/powerpoint/2010/main" val="3749259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032567" y="3572256"/>
            <a:ext cx="4952141" cy="3285744"/>
            <a:chOff x="144834" y="2676278"/>
            <a:chExt cx="4281609" cy="2840846"/>
          </a:xfrm>
        </p:grpSpPr>
        <p:sp>
          <p:nvSpPr>
            <p:cNvPr id="24" name="コンテンツ プレースホルダー 2"/>
            <p:cNvSpPr txBox="1">
              <a:spLocks/>
            </p:cNvSpPr>
            <p:nvPr/>
          </p:nvSpPr>
          <p:spPr>
            <a:xfrm>
              <a:off x="1173480" y="5124300"/>
              <a:ext cx="2079642" cy="39282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例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Water shed</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144834" y="2676278"/>
              <a:ext cx="4281609" cy="2459602"/>
              <a:chOff x="-1761924" y="2866292"/>
              <a:chExt cx="5152823" cy="2960077"/>
            </a:xfrm>
          </p:grpSpPr>
          <p:pic>
            <p:nvPicPr>
              <p:cNvPr id="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38" y="2873685"/>
                <a:ext cx="2573661" cy="294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descr="C:\Users\takashi\Desktop\Mandrill.bmp"/>
              <p:cNvPicPr>
                <a:picLocks noChangeAspect="1" noChangeArrowheads="1"/>
              </p:cNvPicPr>
              <p:nvPr/>
            </p:nvPicPr>
            <p:blipFill rotWithShape="1">
              <a:blip r:embed="rId4">
                <a:extLst>
                  <a:ext uri="{28A0092B-C50C-407E-A947-70E740481C1C}">
                    <a14:useLocalDpi xmlns:a14="http://schemas.microsoft.com/office/drawing/2010/main" val="0"/>
                  </a:ext>
                </a:extLst>
              </a:blip>
              <a:srcRect l="42930" t="3838" r="18197" b="50836"/>
              <a:stretch/>
            </p:blipFill>
            <p:spPr bwMode="auto">
              <a:xfrm>
                <a:off x="-1761924" y="2866292"/>
                <a:ext cx="2538578" cy="296007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 name="グループ化 27"/>
          <p:cNvGrpSpPr/>
          <p:nvPr/>
        </p:nvGrpSpPr>
        <p:grpSpPr>
          <a:xfrm>
            <a:off x="6877881" y="3545501"/>
            <a:ext cx="2912296" cy="2889177"/>
            <a:chOff x="4666519" y="2709332"/>
            <a:chExt cx="4263295" cy="4229452"/>
          </a:xfrm>
        </p:grpSpPr>
        <p:pic>
          <p:nvPicPr>
            <p:cNvPr id="29" name="Picture 2" descr="C:\Users\takashi\Desktop\lena.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6519" y="2709332"/>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a:blip r:embed="rId6" cstate="print">
              <a:clrChange>
                <a:clrFrom>
                  <a:srgbClr val="00007F"/>
                </a:clrFrom>
                <a:clrTo>
                  <a:srgbClr val="00007F">
                    <a:alpha val="0"/>
                  </a:srgbClr>
                </a:clrTo>
              </a:clrChange>
              <a:extLst>
                <a:ext uri="{28A0092B-C50C-407E-A947-70E740481C1C}">
                  <a14:useLocalDpi xmlns:a14="http://schemas.microsoft.com/office/drawing/2010/main" val="0"/>
                </a:ext>
              </a:extLst>
            </a:blip>
            <a:srcRect/>
            <a:stretch>
              <a:fillRect/>
            </a:stretch>
          </p:blipFill>
          <p:spPr bwMode="auto">
            <a:xfrm>
              <a:off x="6838408" y="2709332"/>
              <a:ext cx="2088232" cy="2088232"/>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7" cstate="print">
              <a:clrChange>
                <a:clrFrom>
                  <a:srgbClr val="00007F"/>
                </a:clrFrom>
                <a:clrTo>
                  <a:srgbClr val="00007F">
                    <a:alpha val="0"/>
                  </a:srgbClr>
                </a:clrTo>
              </a:clrChange>
              <a:extLst>
                <a:ext uri="{28A0092B-C50C-407E-A947-70E740481C1C}">
                  <a14:useLocalDpi xmlns:a14="http://schemas.microsoft.com/office/drawing/2010/main" val="0"/>
                </a:ext>
              </a:extLst>
            </a:blip>
            <a:srcRect/>
            <a:stretch>
              <a:fillRect/>
            </a:stretch>
          </p:blipFill>
          <p:spPr bwMode="auto">
            <a:xfrm>
              <a:off x="4666519" y="4847383"/>
              <a:ext cx="2088232" cy="2091401"/>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8" cstate="print">
              <a:clrChange>
                <a:clrFrom>
                  <a:srgbClr val="00007F"/>
                </a:clrFrom>
                <a:clrTo>
                  <a:srgbClr val="00007F">
                    <a:alpha val="0"/>
                  </a:srgbClr>
                </a:clrTo>
              </a:clrChange>
              <a:extLst>
                <a:ext uri="{28A0092B-C50C-407E-A947-70E740481C1C}">
                  <a14:useLocalDpi xmlns:a14="http://schemas.microsoft.com/office/drawing/2010/main" val="0"/>
                </a:ext>
              </a:extLst>
            </a:blip>
            <a:srcRect/>
            <a:stretch>
              <a:fillRect/>
            </a:stretch>
          </p:blipFill>
          <p:spPr bwMode="auto">
            <a:xfrm>
              <a:off x="6835235" y="4847383"/>
              <a:ext cx="2094579" cy="2091401"/>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34" name="コンテンツ プレースホルダー 2"/>
          <p:cNvSpPr txBox="1">
            <a:spLocks/>
          </p:cNvSpPr>
          <p:nvPr/>
        </p:nvSpPr>
        <p:spPr>
          <a:xfrm>
            <a:off x="7376278" y="6465176"/>
            <a:ext cx="2474858" cy="3928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例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Graph Cut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法</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タイトル 1"/>
          <p:cNvSpPr txBox="1">
            <a:spLocks/>
          </p:cNvSpPr>
          <p:nvPr/>
        </p:nvSpPr>
        <p:spPr>
          <a:xfrm>
            <a:off x="1566348" y="116250"/>
            <a:ext cx="9382068"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lvl="1" algn="ctr"/>
            <a:r>
              <a:rPr kumimoji="0" lang="en-US" altLang="ja-JP" sz="36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Low-level </a:t>
            </a:r>
            <a:r>
              <a:rPr kumimoji="0" lang="ja-JP" altLang="en-US" sz="36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と </a:t>
            </a:r>
            <a:r>
              <a:rPr kumimoji="0" lang="en-US" altLang="ja-JP" sz="36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High-level segmentation</a:t>
            </a:r>
          </a:p>
        </p:txBody>
      </p:sp>
      <p:sp>
        <p:nvSpPr>
          <p:cNvPr id="18" name="コンテンツ プレースホルダー 2"/>
          <p:cNvSpPr txBox="1">
            <a:spLocks/>
          </p:cNvSpPr>
          <p:nvPr/>
        </p:nvSpPr>
        <p:spPr>
          <a:xfrm>
            <a:off x="548640" y="1328000"/>
            <a:ext cx="6496926" cy="202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u="sng"/>
              <a:t>Low-level segmentation</a:t>
            </a:r>
          </a:p>
          <a:p>
            <a:pPr marL="0" indent="0">
              <a:spcBef>
                <a:spcPts val="600"/>
              </a:spcBef>
              <a:buFont typeface="Arial" panose="020B0604020202020204" pitchFamily="34" charset="0"/>
              <a:buNone/>
            </a:pPr>
            <a:r>
              <a:rPr lang="ja-JP" altLang="en-US" sz="2400">
                <a:solidFill>
                  <a:prstClr val="black"/>
                </a:solidFill>
              </a:rPr>
              <a:t>意味のある固まりを抽出</a:t>
            </a:r>
            <a:endParaRPr lang="en-US" altLang="ja-JP" sz="2400">
              <a:solidFill>
                <a:prstClr val="black"/>
              </a:solidFill>
            </a:endParaRPr>
          </a:p>
          <a:p>
            <a:pPr marL="0" indent="0">
              <a:spcBef>
                <a:spcPts val="600"/>
              </a:spcBef>
              <a:buFont typeface="Arial" panose="020B0604020202020204" pitchFamily="34" charset="0"/>
              <a:buNone/>
            </a:pPr>
            <a:r>
              <a:rPr lang="ja-JP" altLang="en-US" sz="2400">
                <a:solidFill>
                  <a:prstClr val="black"/>
                </a:solidFill>
              </a:rPr>
              <a:t>画像を圧縮</a:t>
            </a:r>
            <a:endParaRPr lang="en-US" altLang="ja-JP" sz="2400">
              <a:solidFill>
                <a:prstClr val="black"/>
              </a:solidFill>
            </a:endParaRPr>
          </a:p>
          <a:p>
            <a:pPr marL="0" indent="0">
              <a:spcBef>
                <a:spcPts val="600"/>
              </a:spcBef>
              <a:buFont typeface="Arial" panose="020B0604020202020204" pitchFamily="34" charset="0"/>
              <a:buNone/>
            </a:pPr>
            <a:r>
              <a:rPr lang="ja-JP" altLang="en-US" sz="2400">
                <a:solidFill>
                  <a:prstClr val="black"/>
                </a:solidFill>
              </a:rPr>
              <a:t>処理の高速化 </a:t>
            </a:r>
            <a:endParaRPr lang="en-US" altLang="ja-JP" sz="2400">
              <a:solidFill>
                <a:prstClr val="black"/>
              </a:solidFill>
            </a:endParaRPr>
          </a:p>
          <a:p>
            <a:pPr marL="0" indent="0">
              <a:spcBef>
                <a:spcPts val="0"/>
              </a:spcBef>
              <a:buFont typeface="Arial" panose="020B0604020202020204" pitchFamily="34" charset="0"/>
              <a:buNone/>
            </a:pPr>
            <a:r>
              <a:rPr lang="en-US" altLang="ja-JP" sz="2400">
                <a:solidFill>
                  <a:prstClr val="black"/>
                </a:solidFill>
              </a:rPr>
              <a:t>(</a:t>
            </a:r>
            <a:r>
              <a:rPr lang="ja-JP" altLang="en-US" sz="2400">
                <a:solidFill>
                  <a:prstClr val="black"/>
                </a:solidFill>
              </a:rPr>
              <a:t>画素は直接処理するのに小さすぎる</a:t>
            </a:r>
            <a:r>
              <a:rPr lang="en-US" altLang="ja-JP" sz="2400">
                <a:solidFill>
                  <a:prstClr val="black"/>
                </a:solidFill>
              </a:rPr>
              <a:t>)</a:t>
            </a:r>
            <a:endParaRPr lang="en-US" altLang="ja-JP" sz="2400" dirty="0">
              <a:solidFill>
                <a:prstClr val="black"/>
              </a:solidFill>
            </a:endParaRPr>
          </a:p>
        </p:txBody>
      </p:sp>
      <p:sp>
        <p:nvSpPr>
          <p:cNvPr id="20" name="コンテンツ プレースホルダー 2"/>
          <p:cNvSpPr txBox="1">
            <a:spLocks/>
          </p:cNvSpPr>
          <p:nvPr/>
        </p:nvSpPr>
        <p:spPr>
          <a:xfrm>
            <a:off x="6605815" y="1328000"/>
            <a:ext cx="5830025" cy="19028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b="1" u="sng" dirty="0">
                <a:latin typeface="メイリオ" panose="020B0604030504040204" pitchFamily="50" charset="-128"/>
                <a:ea typeface="メイリオ" panose="020B0604030504040204" pitchFamily="50" charset="-128"/>
                <a:cs typeface="メイリオ" panose="020B0604030504040204" pitchFamily="50" charset="-128"/>
              </a:rPr>
              <a:t>High-level segmentation</a:t>
            </a:r>
          </a:p>
          <a:p>
            <a:pPr marL="0" indent="0">
              <a:buNone/>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画像編集（エフェクト適用）</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600"/>
              </a:spcBef>
              <a:buNone/>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コラージュ</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spcBef>
                <a:spcPts val="600"/>
              </a:spcBef>
              <a:buNone/>
            </a:pP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シミュレーション用モデルの構築</a:t>
            </a:r>
            <a:r>
              <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(3D)</a:t>
            </a:r>
          </a:p>
        </p:txBody>
      </p:sp>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6</a:t>
            </a:fld>
            <a:endParaRPr lang="ja-JP" altLang="en-US"/>
          </a:p>
        </p:txBody>
      </p:sp>
    </p:spTree>
    <p:extLst>
      <p:ext uri="{BB962C8B-B14F-4D97-AF65-F5344CB8AC3E}">
        <p14:creationId xmlns:p14="http://schemas.microsoft.com/office/powerpoint/2010/main" val="90498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C3494F0-67E5-4786-B3BB-4E2A7B93415B}"/>
              </a:ext>
            </a:extLst>
          </p:cNvPr>
          <p:cNvPicPr>
            <a:picLocks noChangeAspect="1"/>
          </p:cNvPicPr>
          <p:nvPr/>
        </p:nvPicPr>
        <p:blipFill>
          <a:blip r:embed="rId3"/>
          <a:stretch>
            <a:fillRect/>
          </a:stretch>
        </p:blipFill>
        <p:spPr>
          <a:xfrm>
            <a:off x="8650204" y="1658286"/>
            <a:ext cx="1796733" cy="2192863"/>
          </a:xfrm>
          <a:prstGeom prst="rect">
            <a:avLst/>
          </a:prstGeom>
          <a:ln>
            <a:solidFill>
              <a:schemeClr val="tx1"/>
            </a:solidFill>
          </a:ln>
        </p:spPr>
      </p:pic>
      <p:pic>
        <p:nvPicPr>
          <p:cNvPr id="27" name="図 26">
            <a:extLst>
              <a:ext uri="{FF2B5EF4-FFF2-40B4-BE49-F238E27FC236}">
                <a16:creationId xmlns:a16="http://schemas.microsoft.com/office/drawing/2014/main" id="{F7148E8D-6F00-4B20-AB6A-F5BD94E0FFA6}"/>
              </a:ext>
            </a:extLst>
          </p:cNvPr>
          <p:cNvPicPr>
            <a:picLocks noChangeAspect="1"/>
          </p:cNvPicPr>
          <p:nvPr/>
        </p:nvPicPr>
        <p:blipFill>
          <a:blip r:embed="rId4"/>
          <a:stretch>
            <a:fillRect/>
          </a:stretch>
        </p:blipFill>
        <p:spPr>
          <a:xfrm>
            <a:off x="6553262" y="1656595"/>
            <a:ext cx="1799504" cy="2196244"/>
          </a:xfrm>
          <a:prstGeom prst="rect">
            <a:avLst/>
          </a:prstGeom>
          <a:ln>
            <a:solidFill>
              <a:schemeClr val="tx1"/>
            </a:solidFill>
          </a:ln>
        </p:spPr>
      </p:pic>
      <p:sp>
        <p:nvSpPr>
          <p:cNvPr id="2" name="タイトル 1"/>
          <p:cNvSpPr>
            <a:spLocks noGrp="1"/>
          </p:cNvSpPr>
          <p:nvPr>
            <p:ph type="title"/>
          </p:nvPr>
        </p:nvSpPr>
        <p:spPr>
          <a:xfrm>
            <a:off x="1991544" y="158542"/>
            <a:ext cx="8229600" cy="576064"/>
          </a:xfrm>
        </p:spPr>
        <p:txBody>
          <a:bodyPr>
            <a:noAutofit/>
          </a:bodyPr>
          <a:lstStyle/>
          <a:p>
            <a:pPr algn="ctr"/>
            <a:r>
              <a:rPr lang="ja-JP" altLang="en-US" sz="3600" dirty="0"/>
              <a:t>二値化と多値化</a:t>
            </a:r>
          </a:p>
        </p:txBody>
      </p:sp>
      <p:sp>
        <p:nvSpPr>
          <p:cNvPr id="4" name="コンテンツ プレースホルダー 2"/>
          <p:cNvSpPr txBox="1">
            <a:spLocks/>
          </p:cNvSpPr>
          <p:nvPr/>
        </p:nvSpPr>
        <p:spPr>
          <a:xfrm>
            <a:off x="1199897" y="935805"/>
            <a:ext cx="3797300" cy="772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buNone/>
            </a:pPr>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二値化</a:t>
            </a:r>
          </a:p>
          <a:p>
            <a:pPr marL="0" indent="0" algn="ctr">
              <a:spcBef>
                <a:spcPts val="0"/>
              </a:spcBef>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画像を前景・背景に分割</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p:cNvSpPr txBox="1">
            <a:spLocks/>
          </p:cNvSpPr>
          <p:nvPr/>
        </p:nvSpPr>
        <p:spPr>
          <a:xfrm>
            <a:off x="6615406" y="935805"/>
            <a:ext cx="3886200" cy="8448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buNone/>
            </a:pPr>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多値化</a:t>
            </a:r>
          </a:p>
          <a:p>
            <a:pPr marL="0" indent="0" algn="ctr">
              <a:spcBef>
                <a:spcPts val="0"/>
              </a:spcBef>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画像を複数領域に分割</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1241183" y="4692920"/>
            <a:ext cx="3714731" cy="1737777"/>
            <a:chOff x="463550" y="3175421"/>
            <a:chExt cx="2971801" cy="1390229"/>
          </a:xfrm>
        </p:grpSpPr>
        <p:pic>
          <p:nvPicPr>
            <p:cNvPr id="15" name="Picture 2" descr="C:\Users\takashi\Desktop\lena.bmp"/>
            <p:cNvPicPr>
              <a:picLocks noChangeAspect="1" noChangeArrowheads="1"/>
            </p:cNvPicPr>
            <p:nvPr/>
          </p:nvPicPr>
          <p:blipFill>
            <a:blip r:embed="rId5" cstate="print">
              <a:biLevel thresh="5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45123" y="3175422"/>
              <a:ext cx="1390228" cy="1390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takashi\Desktop\lena.bmp"/>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3550" y="3175421"/>
              <a:ext cx="1390229" cy="1390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グループ化 7"/>
          <p:cNvGrpSpPr/>
          <p:nvPr/>
        </p:nvGrpSpPr>
        <p:grpSpPr>
          <a:xfrm>
            <a:off x="6764851" y="4692920"/>
            <a:ext cx="3587310" cy="1737777"/>
            <a:chOff x="4917506" y="3728464"/>
            <a:chExt cx="2898134" cy="1403924"/>
          </a:xfrm>
        </p:grpSpPr>
        <p:pic>
          <p:nvPicPr>
            <p:cNvPr id="13" name="Picture 2" descr="C:\Users\takashi\Desktop\lena.bmp"/>
            <p:cNvPicPr>
              <a:picLocks noChangeAspect="1" noChangeArrowheads="1"/>
            </p:cNvPicPr>
            <p:nvPr/>
          </p:nvPicPr>
          <p:blipFill>
            <a:blip r:embed="rId9" cstate="print">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6411716" y="3728464"/>
              <a:ext cx="1403924" cy="14039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akashi\Desktop\lena.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7506" y="3735809"/>
              <a:ext cx="1396579" cy="139657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正方形/長方形 2"/>
          <p:cNvSpPr/>
          <p:nvPr/>
        </p:nvSpPr>
        <p:spPr>
          <a:xfrm>
            <a:off x="1556299" y="4138922"/>
            <a:ext cx="3118161" cy="400110"/>
          </a:xfrm>
          <a:prstGeom prst="rect">
            <a:avLst/>
          </a:prstGeom>
        </p:spPr>
        <p:txBody>
          <a:bodyPr wrap="none">
            <a:spAutoFit/>
          </a:bodyPr>
          <a:lstStyle/>
          <a:p>
            <a:pPr>
              <a:spcBef>
                <a:spcPts val="12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濃淡画像の白黒二値化</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6584926" y="3985034"/>
            <a:ext cx="4258756"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ポスタリゼーション</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（階調数を削減し特殊効果を得る）</a:t>
            </a:r>
          </a:p>
        </p:txBody>
      </p:sp>
      <p:sp>
        <p:nvSpPr>
          <p:cNvPr id="21" name="右矢印 20"/>
          <p:cNvSpPr/>
          <p:nvPr/>
        </p:nvSpPr>
        <p:spPr>
          <a:xfrm>
            <a:off x="8269074" y="2548977"/>
            <a:ext cx="545345" cy="41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F35DE295-420C-4265-BE54-AE59FA4027A6}" type="slidenum">
              <a:rPr lang="ja-JP" altLang="en-US" smtClean="0"/>
              <a:pPr/>
              <a:t>7</a:t>
            </a:fld>
            <a:endParaRPr lang="ja-JP" altLang="en-US"/>
          </a:p>
        </p:txBody>
      </p:sp>
      <p:pic>
        <p:nvPicPr>
          <p:cNvPr id="20" name="図 19">
            <a:extLst>
              <a:ext uri="{FF2B5EF4-FFF2-40B4-BE49-F238E27FC236}">
                <a16:creationId xmlns:a16="http://schemas.microsoft.com/office/drawing/2014/main" id="{6C2FBE16-C505-404B-86B6-F45C33DE72A3}"/>
              </a:ext>
            </a:extLst>
          </p:cNvPr>
          <p:cNvPicPr>
            <a:picLocks noChangeAspect="1"/>
          </p:cNvPicPr>
          <p:nvPr/>
        </p:nvPicPr>
        <p:blipFill>
          <a:blip r:embed="rId11"/>
          <a:stretch>
            <a:fillRect/>
          </a:stretch>
        </p:blipFill>
        <p:spPr>
          <a:xfrm>
            <a:off x="3296839" y="1656595"/>
            <a:ext cx="1799504" cy="2196244"/>
          </a:xfrm>
          <a:prstGeom prst="rect">
            <a:avLst/>
          </a:prstGeom>
          <a:ln>
            <a:solidFill>
              <a:schemeClr val="tx1"/>
            </a:solidFill>
          </a:ln>
        </p:spPr>
      </p:pic>
      <p:pic>
        <p:nvPicPr>
          <p:cNvPr id="23" name="図 22">
            <a:extLst>
              <a:ext uri="{FF2B5EF4-FFF2-40B4-BE49-F238E27FC236}">
                <a16:creationId xmlns:a16="http://schemas.microsoft.com/office/drawing/2014/main" id="{F05A4D2C-7B0B-4749-A316-49059D7991D6}"/>
              </a:ext>
            </a:extLst>
          </p:cNvPr>
          <p:cNvPicPr>
            <a:picLocks noChangeAspect="1"/>
          </p:cNvPicPr>
          <p:nvPr/>
        </p:nvPicPr>
        <p:blipFill>
          <a:blip r:embed="rId4"/>
          <a:stretch>
            <a:fillRect/>
          </a:stretch>
        </p:blipFill>
        <p:spPr>
          <a:xfrm>
            <a:off x="1199897" y="1656595"/>
            <a:ext cx="1799504" cy="2196244"/>
          </a:xfrm>
          <a:prstGeom prst="rect">
            <a:avLst/>
          </a:prstGeom>
          <a:ln>
            <a:solidFill>
              <a:schemeClr val="tx1"/>
            </a:solidFill>
          </a:ln>
        </p:spPr>
      </p:pic>
      <p:sp>
        <p:nvSpPr>
          <p:cNvPr id="10" name="右矢印 9"/>
          <p:cNvSpPr/>
          <p:nvPr/>
        </p:nvSpPr>
        <p:spPr>
          <a:xfrm>
            <a:off x="2925214" y="2548977"/>
            <a:ext cx="545345" cy="41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78672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6353386" cy="5296829"/>
          </a:xfrm>
        </p:spPr>
        <p:txBody>
          <a:bodyPr>
            <a:normAutofit/>
          </a:bodyPr>
          <a:lstStyle/>
          <a:p>
            <a:pPr marL="0" indent="0">
              <a:spcBef>
                <a:spcPts val="600"/>
              </a:spcBef>
              <a:buNone/>
            </a:pPr>
            <a:r>
              <a:rPr lang="ja-JP" altLang="en-US" sz="6600" b="1" dirty="0"/>
              <a:t>閾値法</a:t>
            </a:r>
            <a:endParaRPr lang="en-US" altLang="ja-JP" sz="6600" b="1" dirty="0"/>
          </a:p>
          <a:p>
            <a:pPr marL="0" indent="0">
              <a:spcBef>
                <a:spcPts val="600"/>
              </a:spcBef>
              <a:buNone/>
            </a:pPr>
            <a:r>
              <a:rPr lang="en-US" altLang="ja-JP" sz="6600" b="1" dirty="0"/>
              <a:t>thresholding</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8</a:t>
            </a:fld>
            <a:endParaRPr lang="ja-JP" altLang="en-US"/>
          </a:p>
        </p:txBody>
      </p:sp>
    </p:spTree>
    <p:extLst>
      <p:ext uri="{BB962C8B-B14F-4D97-AF65-F5344CB8AC3E}">
        <p14:creationId xmlns:p14="http://schemas.microsoft.com/office/powerpoint/2010/main" val="2793467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34694" y="263056"/>
            <a:ext cx="3795846" cy="576064"/>
          </a:xfrm>
        </p:spPr>
        <p:txBody>
          <a:bodyPr>
            <a:noAutofit/>
          </a:bodyPr>
          <a:lstStyle/>
          <a:p>
            <a:pPr algn="ctr"/>
            <a:r>
              <a:rPr lang="ja-JP" altLang="en-US" dirty="0"/>
              <a:t>閾値法とは</a:t>
            </a:r>
          </a:p>
        </p:txBody>
      </p:sp>
      <p:sp>
        <p:nvSpPr>
          <p:cNvPr id="11" name="コンテンツ プレースホルダー 2"/>
          <p:cNvSpPr>
            <a:spLocks noGrp="1"/>
          </p:cNvSpPr>
          <p:nvPr>
            <p:ph idx="1"/>
          </p:nvPr>
        </p:nvSpPr>
        <p:spPr>
          <a:xfrm>
            <a:off x="868045" y="4669157"/>
            <a:ext cx="8458835" cy="1420494"/>
          </a:xfrm>
        </p:spPr>
        <p:txBody>
          <a:bodyPr>
            <a:normAutofit/>
          </a:bodyPr>
          <a:lstStyle/>
          <a:p>
            <a:pPr marL="0" indent="0">
              <a:spcBef>
                <a:spcPts val="600"/>
              </a:spcBef>
              <a:buNone/>
            </a:pPr>
            <a:r>
              <a:rPr lang="ja-JP" altLang="en-US" dirty="0"/>
              <a:t>閾値により画素に前景・背景ラベルを付ける</a:t>
            </a:r>
            <a:endParaRPr lang="en-US" altLang="ja-JP" dirty="0"/>
          </a:p>
          <a:p>
            <a:pPr marL="0" indent="0">
              <a:spcBef>
                <a:spcPts val="600"/>
              </a:spcBef>
              <a:buNone/>
            </a:pPr>
            <a:r>
              <a:rPr lang="ja-JP" altLang="en-US" dirty="0"/>
              <a:t>閾値を自動的に計算する方法が研究される</a:t>
            </a:r>
            <a:r>
              <a:rPr lang="en-US" altLang="ja-JP" dirty="0"/>
              <a:t>                                             </a:t>
            </a:r>
          </a:p>
          <a:p>
            <a:pPr marL="0" indent="0">
              <a:spcBef>
                <a:spcPts val="600"/>
              </a:spcBef>
              <a:buNone/>
            </a:pPr>
            <a:r>
              <a:rPr lang="en-US" altLang="ja-JP" dirty="0">
                <a:sym typeface="Wingdings" pitchFamily="2" charset="2"/>
              </a:rPr>
              <a:t> </a:t>
            </a:r>
            <a:r>
              <a:rPr lang="en-US" altLang="ja-JP" dirty="0"/>
              <a:t>P</a:t>
            </a:r>
            <a:r>
              <a:rPr lang="ja-JP" altLang="en-US" dirty="0"/>
              <a:t>タイル法</a:t>
            </a:r>
            <a:r>
              <a:rPr lang="en-US" altLang="ja-JP" dirty="0"/>
              <a:t>[1], </a:t>
            </a:r>
            <a:r>
              <a:rPr lang="ja-JP" altLang="en-US" dirty="0"/>
              <a:t>大津法</a:t>
            </a:r>
            <a:r>
              <a:rPr lang="en-US" altLang="ja-JP" dirty="0"/>
              <a:t>[2], </a:t>
            </a:r>
            <a:r>
              <a:rPr lang="en-US" altLang="ja-JP" dirty="0" err="1"/>
              <a:t>Sauvola</a:t>
            </a:r>
            <a:r>
              <a:rPr lang="ja-JP" altLang="en-US" dirty="0"/>
              <a:t>法</a:t>
            </a:r>
            <a:r>
              <a:rPr lang="en-US" altLang="ja-JP" dirty="0"/>
              <a:t>[3]…etc…</a:t>
            </a:r>
          </a:p>
        </p:txBody>
      </p:sp>
      <p:sp>
        <p:nvSpPr>
          <p:cNvPr id="4" name="正方形/長方形 3"/>
          <p:cNvSpPr/>
          <p:nvPr/>
        </p:nvSpPr>
        <p:spPr>
          <a:xfrm>
            <a:off x="906144" y="6211669"/>
            <a:ext cx="8910956" cy="646331"/>
          </a:xfrm>
          <a:prstGeom prst="rect">
            <a:avLst/>
          </a:prstGeom>
        </p:spPr>
        <p:txBody>
          <a:bodyPr wrap="square">
            <a:spAutoFit/>
          </a:body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 CG-Arts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協会</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ディジタル画像処理</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 </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Ostu</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N.: A threshold selection method from gray-level </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histo</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-grams. IEEE SMC, 9, 1979, 62-66.</a:t>
            </a:r>
          </a:p>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[3] J. </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Sauvola</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et. al., “Adaptive document image </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binarization</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Pattern Recognition 33(2),  225–236, 2000.</a:t>
            </a:r>
          </a:p>
        </p:txBody>
      </p:sp>
      <p:grpSp>
        <p:nvGrpSpPr>
          <p:cNvPr id="3" name="グループ化 2"/>
          <p:cNvGrpSpPr/>
          <p:nvPr/>
        </p:nvGrpSpPr>
        <p:grpSpPr>
          <a:xfrm>
            <a:off x="1028042" y="1070307"/>
            <a:ext cx="10173358" cy="3234992"/>
            <a:chOff x="1885292" y="1195327"/>
            <a:chExt cx="8612481" cy="2738654"/>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292" y="1195328"/>
              <a:ext cx="1953283" cy="198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917" y="1195327"/>
              <a:ext cx="1984801" cy="196405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916" y="3251836"/>
              <a:ext cx="1985184" cy="68214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505" y="1195327"/>
              <a:ext cx="1970826" cy="1964054"/>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880" y="3251836"/>
              <a:ext cx="1979820" cy="68214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0515" y="1195327"/>
              <a:ext cx="1957258" cy="1964054"/>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0516" y="3251836"/>
              <a:ext cx="1956035" cy="68214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正方形/長方形 5"/>
          <p:cNvSpPr/>
          <p:nvPr/>
        </p:nvSpPr>
        <p:spPr>
          <a:xfrm>
            <a:off x="9001125" y="190500"/>
            <a:ext cx="3190875"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TThresholding.exe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9</a:t>
            </a:fld>
            <a:endParaRPr lang="ja-JP" altLang="en-US"/>
          </a:p>
        </p:txBody>
      </p:sp>
    </p:spTree>
    <p:extLst>
      <p:ext uri="{BB962C8B-B14F-4D97-AF65-F5344CB8AC3E}">
        <p14:creationId xmlns:p14="http://schemas.microsoft.com/office/powerpoint/2010/main" val="2717216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4351</TotalTime>
  <Words>3287</Words>
  <Application>Microsoft Office PowerPoint</Application>
  <PresentationFormat>ワイド画面</PresentationFormat>
  <Paragraphs>1001</Paragraphs>
  <Slides>49</Slides>
  <Notes>12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49</vt:i4>
      </vt:variant>
    </vt:vector>
  </HeadingPairs>
  <TitlesOfParts>
    <vt:vector size="57" baseType="lpstr">
      <vt:lpstr>ＭＳ Ｐゴシック</vt:lpstr>
      <vt:lpstr>メイリオ</vt:lpstr>
      <vt:lpstr>Arial</vt:lpstr>
      <vt:lpstr>Calibri</vt:lpstr>
      <vt:lpstr>Cambria Math</vt:lpstr>
      <vt:lpstr>Times New Roman</vt:lpstr>
      <vt:lpstr>Wingdings</vt:lpstr>
      <vt:lpstr>Office テーマ</vt:lpstr>
      <vt:lpstr>コンピュータビジョン</vt:lpstr>
      <vt:lpstr>Contents</vt:lpstr>
      <vt:lpstr>Contents : 画像領域分割</vt:lpstr>
      <vt:lpstr>PowerPoint プレゼンテーション</vt:lpstr>
      <vt:lpstr>PowerPoint プレゼンテーション</vt:lpstr>
      <vt:lpstr>PowerPoint プレゼンテーション</vt:lpstr>
      <vt:lpstr>二値化と多値化</vt:lpstr>
      <vt:lpstr>Contents : 画像領域分割</vt:lpstr>
      <vt:lpstr>閾値法とは</vt:lpstr>
      <vt:lpstr>閾値法 : 大津法</vt:lpstr>
      <vt:lpstr>閾値法 : 大津法</vt:lpstr>
      <vt:lpstr>閾値法 : 大津法</vt:lpstr>
      <vt:lpstr>閾値法 : 大津法</vt:lpstr>
      <vt:lpstr>閾値法 : 大津法</vt:lpstr>
      <vt:lpstr>閾値法 : 大津法</vt:lpstr>
      <vt:lpstr>閾値法 : Adaptive thresholding</vt:lpstr>
      <vt:lpstr>まとめ : 閾値法</vt:lpstr>
      <vt:lpstr>Contents : 画像領域分割</vt:lpstr>
      <vt:lpstr>領域成長法の概要</vt:lpstr>
      <vt:lpstr>領域成長法: 二値化</vt:lpstr>
      <vt:lpstr>領域成長法: 多値化</vt:lpstr>
      <vt:lpstr>領域成長法の特徴</vt:lpstr>
      <vt:lpstr>領域成長法: Watershed Algorithm</vt:lpstr>
      <vt:lpstr>領域成長法: Watershed Algorithm</vt:lpstr>
      <vt:lpstr>領域成長法: まとめ</vt:lpstr>
      <vt:lpstr>Contents : 画像領域分割</vt:lpstr>
      <vt:lpstr>クラスタリングによる領域分割</vt:lpstr>
      <vt:lpstr>特徴空間とは</vt:lpstr>
      <vt:lpstr>k-means clustering (k-平均法)</vt:lpstr>
      <vt:lpstr>k-means clustering (k-平均法)</vt:lpstr>
      <vt:lpstr>Mean-Shift Clustering（平均シフト法）</vt:lpstr>
      <vt:lpstr>クラスタリングによる領域分割： まとめ 　</vt:lpstr>
      <vt:lpstr>Contents : 画像領域分割</vt:lpstr>
      <vt:lpstr>識別器による領域分割</vt:lpstr>
      <vt:lpstr>Contents : 画像領域分割</vt:lpstr>
      <vt:lpstr>グラフカット領域分割</vt:lpstr>
      <vt:lpstr>準備 : フローネットワーク</vt:lpstr>
      <vt:lpstr>準備 : フローネットワーク</vt:lpstr>
      <vt:lpstr>準備 : フローネットワーク</vt:lpstr>
      <vt:lpstr>最大フローアルゴリズム</vt:lpstr>
      <vt:lpstr>最大フローアルゴリズム</vt:lpstr>
      <vt:lpstr>グラフカット領域分割：コスト関数</vt:lpstr>
      <vt:lpstr>グラフカット領域分割：コスト関数</vt:lpstr>
      <vt:lpstr>グラフカット領域分割：コスト関数</vt:lpstr>
      <vt:lpstr>グラフカット領域分割：コスト関数</vt:lpstr>
      <vt:lpstr>PowerPoint プレゼンテーション</vt:lpstr>
      <vt:lpstr>グラフカットを用いた最適化</vt:lpstr>
      <vt:lpstr>グラフカット領域分割</vt:lpstr>
      <vt:lpstr>まとめ : 画像領域分割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247</cp:revision>
  <cp:lastPrinted>2017-06-07T05:22:42Z</cp:lastPrinted>
  <dcterms:created xsi:type="dcterms:W3CDTF">2017-01-19T02:23:36Z</dcterms:created>
  <dcterms:modified xsi:type="dcterms:W3CDTF">2024-03-27T11:06:33Z</dcterms:modified>
</cp:coreProperties>
</file>