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341" r:id="rId2"/>
    <p:sldId id="367" r:id="rId3"/>
    <p:sldId id="278" r:id="rId4"/>
    <p:sldId id="361" r:id="rId5"/>
    <p:sldId id="362" r:id="rId6"/>
    <p:sldId id="364" r:id="rId7"/>
    <p:sldId id="365" r:id="rId8"/>
    <p:sldId id="366" r:id="rId9"/>
    <p:sldId id="363" r:id="rId10"/>
    <p:sldId id="299" r:id="rId11"/>
    <p:sldId id="345" r:id="rId12"/>
    <p:sldId id="346" r:id="rId13"/>
    <p:sldId id="301" r:id="rId14"/>
    <p:sldId id="302" r:id="rId15"/>
    <p:sldId id="303" r:id="rId16"/>
    <p:sldId id="304" r:id="rId17"/>
    <p:sldId id="305" r:id="rId18"/>
    <p:sldId id="306" r:id="rId19"/>
    <p:sldId id="307" r:id="rId20"/>
    <p:sldId id="347" r:id="rId21"/>
    <p:sldId id="344" r:id="rId22"/>
    <p:sldId id="311" r:id="rId23"/>
    <p:sldId id="322" r:id="rId24"/>
    <p:sldId id="314" r:id="rId25"/>
    <p:sldId id="348" r:id="rId26"/>
    <p:sldId id="308" r:id="rId27"/>
    <p:sldId id="313" r:id="rId28"/>
    <p:sldId id="315" r:id="rId29"/>
    <p:sldId id="320" r:id="rId30"/>
    <p:sldId id="350" r:id="rId31"/>
    <p:sldId id="351" r:id="rId32"/>
    <p:sldId id="352" r:id="rId33"/>
    <p:sldId id="321" r:id="rId34"/>
    <p:sldId id="316" r:id="rId35"/>
    <p:sldId id="323" r:id="rId36"/>
    <p:sldId id="319" r:id="rId37"/>
    <p:sldId id="330" r:id="rId38"/>
    <p:sldId id="324" r:id="rId39"/>
    <p:sldId id="331" r:id="rId40"/>
    <p:sldId id="325" r:id="rId41"/>
    <p:sldId id="358" r:id="rId42"/>
    <p:sldId id="340" r:id="rId43"/>
    <p:sldId id="360" r:id="rId44"/>
    <p:sldId id="334" r:id="rId45"/>
    <p:sldId id="335" r:id="rId46"/>
    <p:sldId id="336" r:id="rId47"/>
    <p:sldId id="328" r:id="rId48"/>
  </p:sldIdLst>
  <p:sldSz cx="12192000" cy="6858000"/>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58" autoAdjust="0"/>
    <p:restoredTop sz="72973" autoAdjust="0"/>
  </p:normalViewPr>
  <p:slideViewPr>
    <p:cSldViewPr snapToGrid="0">
      <p:cViewPr varScale="1">
        <p:scale>
          <a:sx n="119" d="100"/>
          <a:sy n="119" d="100"/>
        </p:scale>
        <p:origin x="2334" y="84"/>
      </p:cViewPr>
      <p:guideLst/>
    </p:cSldViewPr>
  </p:slideViewPr>
  <p:notesTextViewPr>
    <p:cViewPr>
      <p:scale>
        <a:sx n="125" d="100"/>
        <a:sy n="125" d="100"/>
      </p:scale>
      <p:origin x="0" y="0"/>
    </p:cViewPr>
  </p:notesTextViewPr>
  <p:notesViewPr>
    <p:cSldViewPr snapToGrid="0">
      <p:cViewPr varScale="1">
        <p:scale>
          <a:sx n="92" d="100"/>
          <a:sy n="92" d="100"/>
        </p:scale>
        <p:origin x="373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numRef>
              <c:f>Sheet2!$T$2:$T$37</c:f>
              <c:numCache>
                <c:formatCode>General</c:formatCode>
                <c:ptCount val="36"/>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numCache>
            </c:numRef>
          </c:cat>
          <c:val>
            <c:numRef>
              <c:f>Sheet2!$U$2:$U$37</c:f>
              <c:numCache>
                <c:formatCode>General</c:formatCode>
                <c:ptCount val="36"/>
                <c:pt idx="0">
                  <c:v>0.48872180451127817</c:v>
                </c:pt>
                <c:pt idx="1">
                  <c:v>9.7744360902255634E-2</c:v>
                </c:pt>
                <c:pt idx="2">
                  <c:v>0.17293233082706766</c:v>
                </c:pt>
                <c:pt idx="3">
                  <c:v>0.60150375939849621</c:v>
                </c:pt>
                <c:pt idx="4">
                  <c:v>0.54887218045112784</c:v>
                </c:pt>
                <c:pt idx="5">
                  <c:v>0.12030075187969924</c:v>
                </c:pt>
                <c:pt idx="6">
                  <c:v>0.14285714285714285</c:v>
                </c:pt>
                <c:pt idx="7">
                  <c:v>0.11278195488721804</c:v>
                </c:pt>
                <c:pt idx="8">
                  <c:v>0.11278195488721804</c:v>
                </c:pt>
                <c:pt idx="9">
                  <c:v>9.0225563909774431E-2</c:v>
                </c:pt>
                <c:pt idx="10">
                  <c:v>0.52631578947368418</c:v>
                </c:pt>
                <c:pt idx="11">
                  <c:v>0.44360902255639095</c:v>
                </c:pt>
                <c:pt idx="12">
                  <c:v>3.7593984962406013E-2</c:v>
                </c:pt>
                <c:pt idx="13">
                  <c:v>0</c:v>
                </c:pt>
                <c:pt idx="14">
                  <c:v>7.5187969924812026E-3</c:v>
                </c:pt>
                <c:pt idx="15">
                  <c:v>7.5187969924812026E-3</c:v>
                </c:pt>
                <c:pt idx="16">
                  <c:v>0</c:v>
                </c:pt>
                <c:pt idx="17">
                  <c:v>0</c:v>
                </c:pt>
                <c:pt idx="18">
                  <c:v>5.2631578947368418E-2</c:v>
                </c:pt>
                <c:pt idx="19">
                  <c:v>0.36090225563909772</c:v>
                </c:pt>
                <c:pt idx="20">
                  <c:v>0.46616541353383456</c:v>
                </c:pt>
                <c:pt idx="21">
                  <c:v>0.11278195488721804</c:v>
                </c:pt>
                <c:pt idx="22">
                  <c:v>0.19548872180451127</c:v>
                </c:pt>
                <c:pt idx="23">
                  <c:v>0.33834586466165412</c:v>
                </c:pt>
                <c:pt idx="24">
                  <c:v>0.18796992481203006</c:v>
                </c:pt>
                <c:pt idx="25">
                  <c:v>0.23308270676691728</c:v>
                </c:pt>
                <c:pt idx="26">
                  <c:v>0.3007518796992481</c:v>
                </c:pt>
                <c:pt idx="27">
                  <c:v>0.18796992481203006</c:v>
                </c:pt>
                <c:pt idx="28">
                  <c:v>0.19548872180451127</c:v>
                </c:pt>
                <c:pt idx="29">
                  <c:v>0.11278195488721804</c:v>
                </c:pt>
                <c:pt idx="30">
                  <c:v>0.19548872180451127</c:v>
                </c:pt>
                <c:pt idx="31">
                  <c:v>0.60150375939849621</c:v>
                </c:pt>
                <c:pt idx="32">
                  <c:v>0.75187969924812026</c:v>
                </c:pt>
                <c:pt idx="33">
                  <c:v>1</c:v>
                </c:pt>
                <c:pt idx="34">
                  <c:v>0.56390977443609025</c:v>
                </c:pt>
                <c:pt idx="35">
                  <c:v>0.18796992481203006</c:v>
                </c:pt>
              </c:numCache>
            </c:numRef>
          </c:val>
          <c:extLst>
            <c:ext xmlns:c16="http://schemas.microsoft.com/office/drawing/2014/chart" uri="{C3380CC4-5D6E-409C-BE32-E72D297353CC}">
              <c16:uniqueId val="{00000000-155D-4455-B7AD-236D34FFC8F2}"/>
            </c:ext>
          </c:extLst>
        </c:ser>
        <c:dLbls>
          <c:showLegendKey val="0"/>
          <c:showVal val="0"/>
          <c:showCatName val="0"/>
          <c:showSerName val="0"/>
          <c:showPercent val="0"/>
          <c:showBubbleSize val="0"/>
        </c:dLbls>
        <c:gapWidth val="219"/>
        <c:overlap val="-27"/>
        <c:axId val="214198368"/>
        <c:axId val="214196728"/>
      </c:barChart>
      <c:catAx>
        <c:axId val="214198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ja-JP"/>
          </a:p>
        </c:txPr>
        <c:crossAx val="214196728"/>
        <c:crosses val="autoZero"/>
        <c:auto val="1"/>
        <c:lblAlgn val="ctr"/>
        <c:lblOffset val="100"/>
        <c:noMultiLvlLbl val="0"/>
      </c:catAx>
      <c:valAx>
        <c:axId val="214196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ja-JP"/>
          </a:p>
        </c:txPr>
        <c:crossAx val="214198368"/>
        <c:crosses val="autoZero"/>
        <c:crossBetween val="between"/>
      </c:valAx>
      <c:spPr>
        <a:noFill/>
        <a:ln>
          <a:noFill/>
        </a:ln>
        <a:effectLst/>
      </c:spPr>
    </c:plotArea>
    <c:plotVisOnly val="1"/>
    <c:dispBlanksAs val="gap"/>
    <c:showDLblsOverMax val="0"/>
  </c:chart>
  <c:spPr>
    <a:noFill/>
    <a:ln>
      <a:noFill/>
    </a:ln>
    <a:effectLst/>
  </c:spPr>
  <c:txPr>
    <a:bodyPr/>
    <a:lstStyle/>
    <a:p>
      <a:pPr>
        <a:defRPr sz="600">
          <a:latin typeface="+mn-lt"/>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a:t>文字</a:t>
            </a:r>
            <a:r>
              <a:rPr lang="en-US" altLang="ja-JP"/>
              <a:t>N</a:t>
            </a:r>
            <a:r>
              <a:rPr lang="ja-JP" altLang="en-US"/>
              <a:t>の</a:t>
            </a:r>
            <a:r>
              <a:rPr lang="en-US" altLang="ja-JP"/>
              <a:t>SIFT</a:t>
            </a:r>
            <a:r>
              <a:rPr lang="ja-JP" altLang="en-US"/>
              <a:t>特徴</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lineChart>
        <c:grouping val="standard"/>
        <c:varyColors val="0"/>
        <c:ser>
          <c:idx val="0"/>
          <c:order val="0"/>
          <c:tx>
            <c:strRef>
              <c:f>Sheet2!$B$1</c:f>
              <c:strCache>
                <c:ptCount val="1"/>
                <c:pt idx="0">
                  <c:v>book1</c:v>
                </c:pt>
              </c:strCache>
            </c:strRef>
          </c:tx>
          <c:spPr>
            <a:ln w="28575" cap="rnd">
              <a:solidFill>
                <a:schemeClr val="accent1"/>
              </a:solidFill>
              <a:round/>
            </a:ln>
            <a:effectLst/>
          </c:spPr>
          <c:marker>
            <c:symbol val="none"/>
          </c:marker>
          <c:cat>
            <c:numRef>
              <c:f>Sheet2!$A$2:$A$129</c:f>
              <c:numCache>
                <c:formatCode>General</c:formatCode>
                <c:ptCount val="12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numCache>
            </c:numRef>
          </c:cat>
          <c:val>
            <c:numRef>
              <c:f>Sheet2!$B$2:$B$129</c:f>
              <c:numCache>
                <c:formatCode>General</c:formatCode>
                <c:ptCount val="128"/>
                <c:pt idx="0">
                  <c:v>110</c:v>
                </c:pt>
                <c:pt idx="1">
                  <c:v>23</c:v>
                </c:pt>
                <c:pt idx="2">
                  <c:v>0</c:v>
                </c:pt>
                <c:pt idx="3">
                  <c:v>0</c:v>
                </c:pt>
                <c:pt idx="4">
                  <c:v>5</c:v>
                </c:pt>
                <c:pt idx="5">
                  <c:v>4</c:v>
                </c:pt>
                <c:pt idx="6">
                  <c:v>0</c:v>
                </c:pt>
                <c:pt idx="7">
                  <c:v>2</c:v>
                </c:pt>
                <c:pt idx="8">
                  <c:v>152</c:v>
                </c:pt>
                <c:pt idx="9">
                  <c:v>22</c:v>
                </c:pt>
                <c:pt idx="10">
                  <c:v>0</c:v>
                </c:pt>
                <c:pt idx="11">
                  <c:v>0</c:v>
                </c:pt>
                <c:pt idx="12">
                  <c:v>13</c:v>
                </c:pt>
                <c:pt idx="13">
                  <c:v>7</c:v>
                </c:pt>
                <c:pt idx="14">
                  <c:v>1</c:v>
                </c:pt>
                <c:pt idx="15">
                  <c:v>11</c:v>
                </c:pt>
                <c:pt idx="16">
                  <c:v>32</c:v>
                </c:pt>
                <c:pt idx="17">
                  <c:v>1</c:v>
                </c:pt>
                <c:pt idx="18">
                  <c:v>2</c:v>
                </c:pt>
                <c:pt idx="19">
                  <c:v>3</c:v>
                </c:pt>
                <c:pt idx="20">
                  <c:v>73</c:v>
                </c:pt>
                <c:pt idx="21">
                  <c:v>37</c:v>
                </c:pt>
                <c:pt idx="22">
                  <c:v>10</c:v>
                </c:pt>
                <c:pt idx="23">
                  <c:v>28</c:v>
                </c:pt>
                <c:pt idx="24">
                  <c:v>24</c:v>
                </c:pt>
                <c:pt idx="25">
                  <c:v>1</c:v>
                </c:pt>
                <c:pt idx="26">
                  <c:v>3</c:v>
                </c:pt>
                <c:pt idx="27">
                  <c:v>4</c:v>
                </c:pt>
                <c:pt idx="28">
                  <c:v>21</c:v>
                </c:pt>
                <c:pt idx="29">
                  <c:v>54</c:v>
                </c:pt>
                <c:pt idx="30">
                  <c:v>51</c:v>
                </c:pt>
                <c:pt idx="31">
                  <c:v>43</c:v>
                </c:pt>
                <c:pt idx="32">
                  <c:v>104</c:v>
                </c:pt>
                <c:pt idx="33">
                  <c:v>15</c:v>
                </c:pt>
                <c:pt idx="34">
                  <c:v>0</c:v>
                </c:pt>
                <c:pt idx="35">
                  <c:v>0</c:v>
                </c:pt>
                <c:pt idx="36">
                  <c:v>17</c:v>
                </c:pt>
                <c:pt idx="37">
                  <c:v>8</c:v>
                </c:pt>
                <c:pt idx="38">
                  <c:v>1</c:v>
                </c:pt>
                <c:pt idx="39">
                  <c:v>8</c:v>
                </c:pt>
                <c:pt idx="40">
                  <c:v>152</c:v>
                </c:pt>
                <c:pt idx="41">
                  <c:v>19</c:v>
                </c:pt>
                <c:pt idx="42">
                  <c:v>0</c:v>
                </c:pt>
                <c:pt idx="43">
                  <c:v>0</c:v>
                </c:pt>
                <c:pt idx="44">
                  <c:v>11</c:v>
                </c:pt>
                <c:pt idx="45">
                  <c:v>11</c:v>
                </c:pt>
                <c:pt idx="46">
                  <c:v>3</c:v>
                </c:pt>
                <c:pt idx="47">
                  <c:v>25</c:v>
                </c:pt>
                <c:pt idx="48">
                  <c:v>98</c:v>
                </c:pt>
                <c:pt idx="49">
                  <c:v>1</c:v>
                </c:pt>
                <c:pt idx="50">
                  <c:v>0</c:v>
                </c:pt>
                <c:pt idx="51">
                  <c:v>1</c:v>
                </c:pt>
                <c:pt idx="52">
                  <c:v>98</c:v>
                </c:pt>
                <c:pt idx="53">
                  <c:v>60</c:v>
                </c:pt>
                <c:pt idx="54">
                  <c:v>6</c:v>
                </c:pt>
                <c:pt idx="55">
                  <c:v>27</c:v>
                </c:pt>
                <c:pt idx="56">
                  <c:v>105</c:v>
                </c:pt>
                <c:pt idx="57">
                  <c:v>1</c:v>
                </c:pt>
                <c:pt idx="58">
                  <c:v>0</c:v>
                </c:pt>
                <c:pt idx="59">
                  <c:v>1</c:v>
                </c:pt>
                <c:pt idx="60">
                  <c:v>77</c:v>
                </c:pt>
                <c:pt idx="61">
                  <c:v>24</c:v>
                </c:pt>
                <c:pt idx="62">
                  <c:v>5</c:v>
                </c:pt>
                <c:pt idx="63">
                  <c:v>22</c:v>
                </c:pt>
                <c:pt idx="64">
                  <c:v>81</c:v>
                </c:pt>
                <c:pt idx="65">
                  <c:v>1</c:v>
                </c:pt>
                <c:pt idx="66">
                  <c:v>0</c:v>
                </c:pt>
                <c:pt idx="67">
                  <c:v>0</c:v>
                </c:pt>
                <c:pt idx="68">
                  <c:v>19</c:v>
                </c:pt>
                <c:pt idx="69">
                  <c:v>17</c:v>
                </c:pt>
                <c:pt idx="70">
                  <c:v>14</c:v>
                </c:pt>
                <c:pt idx="71">
                  <c:v>24</c:v>
                </c:pt>
                <c:pt idx="72">
                  <c:v>152</c:v>
                </c:pt>
                <c:pt idx="73">
                  <c:v>28</c:v>
                </c:pt>
                <c:pt idx="74">
                  <c:v>4</c:v>
                </c:pt>
                <c:pt idx="75">
                  <c:v>5</c:v>
                </c:pt>
                <c:pt idx="76">
                  <c:v>11</c:v>
                </c:pt>
                <c:pt idx="77">
                  <c:v>1</c:v>
                </c:pt>
                <c:pt idx="78">
                  <c:v>1</c:v>
                </c:pt>
                <c:pt idx="79">
                  <c:v>19</c:v>
                </c:pt>
                <c:pt idx="80">
                  <c:v>99</c:v>
                </c:pt>
                <c:pt idx="81">
                  <c:v>14</c:v>
                </c:pt>
                <c:pt idx="82">
                  <c:v>10</c:v>
                </c:pt>
                <c:pt idx="83">
                  <c:v>21</c:v>
                </c:pt>
                <c:pt idx="84">
                  <c:v>111</c:v>
                </c:pt>
                <c:pt idx="85">
                  <c:v>12</c:v>
                </c:pt>
                <c:pt idx="86">
                  <c:v>1</c:v>
                </c:pt>
                <c:pt idx="87">
                  <c:v>10</c:v>
                </c:pt>
                <c:pt idx="88">
                  <c:v>102</c:v>
                </c:pt>
                <c:pt idx="89">
                  <c:v>2</c:v>
                </c:pt>
                <c:pt idx="90">
                  <c:v>0</c:v>
                </c:pt>
                <c:pt idx="91">
                  <c:v>1</c:v>
                </c:pt>
                <c:pt idx="92">
                  <c:v>61</c:v>
                </c:pt>
                <c:pt idx="93">
                  <c:v>20</c:v>
                </c:pt>
                <c:pt idx="94">
                  <c:v>1</c:v>
                </c:pt>
                <c:pt idx="95">
                  <c:v>12</c:v>
                </c:pt>
                <c:pt idx="96">
                  <c:v>27</c:v>
                </c:pt>
                <c:pt idx="97">
                  <c:v>5</c:v>
                </c:pt>
                <c:pt idx="98">
                  <c:v>0</c:v>
                </c:pt>
                <c:pt idx="99">
                  <c:v>1</c:v>
                </c:pt>
                <c:pt idx="100">
                  <c:v>20</c:v>
                </c:pt>
                <c:pt idx="101">
                  <c:v>28</c:v>
                </c:pt>
                <c:pt idx="102">
                  <c:v>17</c:v>
                </c:pt>
                <c:pt idx="103">
                  <c:v>7</c:v>
                </c:pt>
                <c:pt idx="104">
                  <c:v>124</c:v>
                </c:pt>
                <c:pt idx="105">
                  <c:v>107</c:v>
                </c:pt>
                <c:pt idx="106">
                  <c:v>41</c:v>
                </c:pt>
                <c:pt idx="107">
                  <c:v>5</c:v>
                </c:pt>
                <c:pt idx="108">
                  <c:v>2</c:v>
                </c:pt>
                <c:pt idx="109">
                  <c:v>1</c:v>
                </c:pt>
                <c:pt idx="110">
                  <c:v>1</c:v>
                </c:pt>
                <c:pt idx="111">
                  <c:v>6</c:v>
                </c:pt>
                <c:pt idx="112">
                  <c:v>75</c:v>
                </c:pt>
                <c:pt idx="113">
                  <c:v>54</c:v>
                </c:pt>
                <c:pt idx="114">
                  <c:v>83</c:v>
                </c:pt>
                <c:pt idx="115">
                  <c:v>30</c:v>
                </c:pt>
                <c:pt idx="116">
                  <c:v>10</c:v>
                </c:pt>
                <c:pt idx="117">
                  <c:v>1</c:v>
                </c:pt>
                <c:pt idx="118">
                  <c:v>0</c:v>
                </c:pt>
                <c:pt idx="119">
                  <c:v>6</c:v>
                </c:pt>
                <c:pt idx="120">
                  <c:v>111</c:v>
                </c:pt>
                <c:pt idx="121">
                  <c:v>11</c:v>
                </c:pt>
                <c:pt idx="122">
                  <c:v>2</c:v>
                </c:pt>
                <c:pt idx="123">
                  <c:v>1</c:v>
                </c:pt>
                <c:pt idx="124">
                  <c:v>18</c:v>
                </c:pt>
                <c:pt idx="125">
                  <c:v>23</c:v>
                </c:pt>
                <c:pt idx="126">
                  <c:v>2</c:v>
                </c:pt>
                <c:pt idx="127">
                  <c:v>12</c:v>
                </c:pt>
              </c:numCache>
            </c:numRef>
          </c:val>
          <c:smooth val="0"/>
          <c:extLst>
            <c:ext xmlns:c16="http://schemas.microsoft.com/office/drawing/2014/chart" uri="{C3380CC4-5D6E-409C-BE32-E72D297353CC}">
              <c16:uniqueId val="{00000000-CFE8-4ED4-958E-A613FAEE4843}"/>
            </c:ext>
          </c:extLst>
        </c:ser>
        <c:ser>
          <c:idx val="1"/>
          <c:order val="1"/>
          <c:tx>
            <c:strRef>
              <c:f>Sheet2!$C$1</c:f>
              <c:strCache>
                <c:ptCount val="1"/>
                <c:pt idx="0">
                  <c:v>book2</c:v>
                </c:pt>
              </c:strCache>
            </c:strRef>
          </c:tx>
          <c:spPr>
            <a:ln w="28575" cap="rnd">
              <a:solidFill>
                <a:schemeClr val="accent2"/>
              </a:solidFill>
              <a:round/>
            </a:ln>
            <a:effectLst/>
          </c:spPr>
          <c:marker>
            <c:symbol val="none"/>
          </c:marker>
          <c:cat>
            <c:numRef>
              <c:f>Sheet2!$A$2:$A$129</c:f>
              <c:numCache>
                <c:formatCode>General</c:formatCode>
                <c:ptCount val="12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numCache>
            </c:numRef>
          </c:cat>
          <c:val>
            <c:numRef>
              <c:f>Sheet2!$C$2:$C$129</c:f>
              <c:numCache>
                <c:formatCode>General</c:formatCode>
                <c:ptCount val="128"/>
                <c:pt idx="0">
                  <c:v>84</c:v>
                </c:pt>
                <c:pt idx="1">
                  <c:v>34</c:v>
                </c:pt>
                <c:pt idx="2">
                  <c:v>5</c:v>
                </c:pt>
                <c:pt idx="3">
                  <c:v>0</c:v>
                </c:pt>
                <c:pt idx="4">
                  <c:v>0</c:v>
                </c:pt>
                <c:pt idx="5">
                  <c:v>0</c:v>
                </c:pt>
                <c:pt idx="6">
                  <c:v>0</c:v>
                </c:pt>
                <c:pt idx="7">
                  <c:v>1</c:v>
                </c:pt>
                <c:pt idx="8">
                  <c:v>142</c:v>
                </c:pt>
                <c:pt idx="9">
                  <c:v>29</c:v>
                </c:pt>
                <c:pt idx="10">
                  <c:v>0</c:v>
                </c:pt>
                <c:pt idx="11">
                  <c:v>0</c:v>
                </c:pt>
                <c:pt idx="12">
                  <c:v>17</c:v>
                </c:pt>
                <c:pt idx="13">
                  <c:v>6</c:v>
                </c:pt>
                <c:pt idx="14">
                  <c:v>1</c:v>
                </c:pt>
                <c:pt idx="15">
                  <c:v>3</c:v>
                </c:pt>
                <c:pt idx="16">
                  <c:v>40</c:v>
                </c:pt>
                <c:pt idx="17">
                  <c:v>4</c:v>
                </c:pt>
                <c:pt idx="18">
                  <c:v>4</c:v>
                </c:pt>
                <c:pt idx="19">
                  <c:v>3</c:v>
                </c:pt>
                <c:pt idx="20">
                  <c:v>78</c:v>
                </c:pt>
                <c:pt idx="21">
                  <c:v>24</c:v>
                </c:pt>
                <c:pt idx="22">
                  <c:v>4</c:v>
                </c:pt>
                <c:pt idx="23">
                  <c:v>18</c:v>
                </c:pt>
                <c:pt idx="24">
                  <c:v>43</c:v>
                </c:pt>
                <c:pt idx="25">
                  <c:v>3</c:v>
                </c:pt>
                <c:pt idx="26">
                  <c:v>4</c:v>
                </c:pt>
                <c:pt idx="27">
                  <c:v>4</c:v>
                </c:pt>
                <c:pt idx="28">
                  <c:v>21</c:v>
                </c:pt>
                <c:pt idx="29">
                  <c:v>42</c:v>
                </c:pt>
                <c:pt idx="30">
                  <c:v>42</c:v>
                </c:pt>
                <c:pt idx="31">
                  <c:v>41</c:v>
                </c:pt>
                <c:pt idx="32">
                  <c:v>72</c:v>
                </c:pt>
                <c:pt idx="33">
                  <c:v>42</c:v>
                </c:pt>
                <c:pt idx="34">
                  <c:v>1</c:v>
                </c:pt>
                <c:pt idx="35">
                  <c:v>0</c:v>
                </c:pt>
                <c:pt idx="36">
                  <c:v>2</c:v>
                </c:pt>
                <c:pt idx="37">
                  <c:v>1</c:v>
                </c:pt>
                <c:pt idx="38">
                  <c:v>0</c:v>
                </c:pt>
                <c:pt idx="39">
                  <c:v>1</c:v>
                </c:pt>
                <c:pt idx="40">
                  <c:v>142</c:v>
                </c:pt>
                <c:pt idx="41">
                  <c:v>48</c:v>
                </c:pt>
                <c:pt idx="42">
                  <c:v>0</c:v>
                </c:pt>
                <c:pt idx="43">
                  <c:v>0</c:v>
                </c:pt>
                <c:pt idx="44">
                  <c:v>11</c:v>
                </c:pt>
                <c:pt idx="45">
                  <c:v>13</c:v>
                </c:pt>
                <c:pt idx="46">
                  <c:v>3</c:v>
                </c:pt>
                <c:pt idx="47">
                  <c:v>14</c:v>
                </c:pt>
                <c:pt idx="48">
                  <c:v>101</c:v>
                </c:pt>
                <c:pt idx="49">
                  <c:v>4</c:v>
                </c:pt>
                <c:pt idx="50">
                  <c:v>0</c:v>
                </c:pt>
                <c:pt idx="51">
                  <c:v>0</c:v>
                </c:pt>
                <c:pt idx="52">
                  <c:v>107</c:v>
                </c:pt>
                <c:pt idx="53">
                  <c:v>69</c:v>
                </c:pt>
                <c:pt idx="54">
                  <c:v>3</c:v>
                </c:pt>
                <c:pt idx="55">
                  <c:v>15</c:v>
                </c:pt>
                <c:pt idx="56">
                  <c:v>142</c:v>
                </c:pt>
                <c:pt idx="57">
                  <c:v>10</c:v>
                </c:pt>
                <c:pt idx="58">
                  <c:v>0</c:v>
                </c:pt>
                <c:pt idx="59">
                  <c:v>1</c:v>
                </c:pt>
                <c:pt idx="60">
                  <c:v>60</c:v>
                </c:pt>
                <c:pt idx="61">
                  <c:v>22</c:v>
                </c:pt>
                <c:pt idx="62">
                  <c:v>3</c:v>
                </c:pt>
                <c:pt idx="63">
                  <c:v>10</c:v>
                </c:pt>
                <c:pt idx="64">
                  <c:v>70</c:v>
                </c:pt>
                <c:pt idx="65">
                  <c:v>5</c:v>
                </c:pt>
                <c:pt idx="66">
                  <c:v>0</c:v>
                </c:pt>
                <c:pt idx="67">
                  <c:v>0</c:v>
                </c:pt>
                <c:pt idx="68">
                  <c:v>4</c:v>
                </c:pt>
                <c:pt idx="69">
                  <c:v>10</c:v>
                </c:pt>
                <c:pt idx="70">
                  <c:v>14</c:v>
                </c:pt>
                <c:pt idx="71">
                  <c:v>11</c:v>
                </c:pt>
                <c:pt idx="72">
                  <c:v>142</c:v>
                </c:pt>
                <c:pt idx="73">
                  <c:v>42</c:v>
                </c:pt>
                <c:pt idx="74">
                  <c:v>8</c:v>
                </c:pt>
                <c:pt idx="75">
                  <c:v>4</c:v>
                </c:pt>
                <c:pt idx="76">
                  <c:v>9</c:v>
                </c:pt>
                <c:pt idx="77">
                  <c:v>2</c:v>
                </c:pt>
                <c:pt idx="78">
                  <c:v>0</c:v>
                </c:pt>
                <c:pt idx="79">
                  <c:v>10</c:v>
                </c:pt>
                <c:pt idx="80">
                  <c:v>90</c:v>
                </c:pt>
                <c:pt idx="81">
                  <c:v>21</c:v>
                </c:pt>
                <c:pt idx="82">
                  <c:v>18</c:v>
                </c:pt>
                <c:pt idx="83">
                  <c:v>30</c:v>
                </c:pt>
                <c:pt idx="84">
                  <c:v>115</c:v>
                </c:pt>
                <c:pt idx="85">
                  <c:v>24</c:v>
                </c:pt>
                <c:pt idx="86">
                  <c:v>0</c:v>
                </c:pt>
                <c:pt idx="87">
                  <c:v>4</c:v>
                </c:pt>
                <c:pt idx="88">
                  <c:v>142</c:v>
                </c:pt>
                <c:pt idx="89">
                  <c:v>15</c:v>
                </c:pt>
                <c:pt idx="90">
                  <c:v>1</c:v>
                </c:pt>
                <c:pt idx="91">
                  <c:v>2</c:v>
                </c:pt>
                <c:pt idx="92">
                  <c:v>35</c:v>
                </c:pt>
                <c:pt idx="93">
                  <c:v>20</c:v>
                </c:pt>
                <c:pt idx="94">
                  <c:v>1</c:v>
                </c:pt>
                <c:pt idx="95">
                  <c:v>3</c:v>
                </c:pt>
                <c:pt idx="96">
                  <c:v>22</c:v>
                </c:pt>
                <c:pt idx="97">
                  <c:v>5</c:v>
                </c:pt>
                <c:pt idx="98">
                  <c:v>0</c:v>
                </c:pt>
                <c:pt idx="99">
                  <c:v>0</c:v>
                </c:pt>
                <c:pt idx="100">
                  <c:v>13</c:v>
                </c:pt>
                <c:pt idx="101">
                  <c:v>19</c:v>
                </c:pt>
                <c:pt idx="102">
                  <c:v>18</c:v>
                </c:pt>
                <c:pt idx="103">
                  <c:v>5</c:v>
                </c:pt>
                <c:pt idx="104">
                  <c:v>99</c:v>
                </c:pt>
                <c:pt idx="105">
                  <c:v>105</c:v>
                </c:pt>
                <c:pt idx="106">
                  <c:v>46</c:v>
                </c:pt>
                <c:pt idx="107">
                  <c:v>4</c:v>
                </c:pt>
                <c:pt idx="108">
                  <c:v>1</c:v>
                </c:pt>
                <c:pt idx="109">
                  <c:v>1</c:v>
                </c:pt>
                <c:pt idx="110">
                  <c:v>1</c:v>
                </c:pt>
                <c:pt idx="111">
                  <c:v>4</c:v>
                </c:pt>
                <c:pt idx="112">
                  <c:v>55</c:v>
                </c:pt>
                <c:pt idx="113">
                  <c:v>49</c:v>
                </c:pt>
                <c:pt idx="114">
                  <c:v>97</c:v>
                </c:pt>
                <c:pt idx="115">
                  <c:v>40</c:v>
                </c:pt>
                <c:pt idx="116">
                  <c:v>9</c:v>
                </c:pt>
                <c:pt idx="117">
                  <c:v>1</c:v>
                </c:pt>
                <c:pt idx="118">
                  <c:v>0</c:v>
                </c:pt>
                <c:pt idx="119">
                  <c:v>4</c:v>
                </c:pt>
                <c:pt idx="120">
                  <c:v>142</c:v>
                </c:pt>
                <c:pt idx="121">
                  <c:v>24</c:v>
                </c:pt>
                <c:pt idx="122">
                  <c:v>6</c:v>
                </c:pt>
                <c:pt idx="123">
                  <c:v>3</c:v>
                </c:pt>
                <c:pt idx="124">
                  <c:v>5</c:v>
                </c:pt>
                <c:pt idx="125">
                  <c:v>8</c:v>
                </c:pt>
                <c:pt idx="126">
                  <c:v>1</c:v>
                </c:pt>
                <c:pt idx="127">
                  <c:v>6</c:v>
                </c:pt>
              </c:numCache>
            </c:numRef>
          </c:val>
          <c:smooth val="0"/>
          <c:extLst>
            <c:ext xmlns:c16="http://schemas.microsoft.com/office/drawing/2014/chart" uri="{C3380CC4-5D6E-409C-BE32-E72D297353CC}">
              <c16:uniqueId val="{00000001-CFE8-4ED4-958E-A613FAEE4843}"/>
            </c:ext>
          </c:extLst>
        </c:ser>
        <c:ser>
          <c:idx val="2"/>
          <c:order val="2"/>
          <c:tx>
            <c:strRef>
              <c:f>Sheet2!$D$1</c:f>
              <c:strCache>
                <c:ptCount val="1"/>
                <c:pt idx="0">
                  <c:v>book3</c:v>
                </c:pt>
              </c:strCache>
            </c:strRef>
          </c:tx>
          <c:spPr>
            <a:ln w="28575" cap="rnd">
              <a:solidFill>
                <a:schemeClr val="accent3"/>
              </a:solidFill>
              <a:round/>
            </a:ln>
            <a:effectLst/>
          </c:spPr>
          <c:marker>
            <c:symbol val="none"/>
          </c:marker>
          <c:cat>
            <c:numRef>
              <c:f>Sheet2!$A$2:$A$129</c:f>
              <c:numCache>
                <c:formatCode>General</c:formatCode>
                <c:ptCount val="12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numCache>
            </c:numRef>
          </c:cat>
          <c:val>
            <c:numRef>
              <c:f>Sheet2!$D$2:$D$129</c:f>
              <c:numCache>
                <c:formatCode>General</c:formatCode>
                <c:ptCount val="128"/>
                <c:pt idx="0">
                  <c:v>90</c:v>
                </c:pt>
                <c:pt idx="1">
                  <c:v>21</c:v>
                </c:pt>
                <c:pt idx="2">
                  <c:v>1</c:v>
                </c:pt>
                <c:pt idx="3">
                  <c:v>5</c:v>
                </c:pt>
                <c:pt idx="4">
                  <c:v>30</c:v>
                </c:pt>
                <c:pt idx="5">
                  <c:v>0</c:v>
                </c:pt>
                <c:pt idx="6">
                  <c:v>0</c:v>
                </c:pt>
                <c:pt idx="7">
                  <c:v>0</c:v>
                </c:pt>
                <c:pt idx="8">
                  <c:v>147</c:v>
                </c:pt>
                <c:pt idx="9">
                  <c:v>15</c:v>
                </c:pt>
                <c:pt idx="10">
                  <c:v>0</c:v>
                </c:pt>
                <c:pt idx="11">
                  <c:v>0</c:v>
                </c:pt>
                <c:pt idx="12">
                  <c:v>14</c:v>
                </c:pt>
                <c:pt idx="13">
                  <c:v>9</c:v>
                </c:pt>
                <c:pt idx="14">
                  <c:v>1</c:v>
                </c:pt>
                <c:pt idx="15">
                  <c:v>11</c:v>
                </c:pt>
                <c:pt idx="16">
                  <c:v>33</c:v>
                </c:pt>
                <c:pt idx="17">
                  <c:v>2</c:v>
                </c:pt>
                <c:pt idx="18">
                  <c:v>3</c:v>
                </c:pt>
                <c:pt idx="19">
                  <c:v>3</c:v>
                </c:pt>
                <c:pt idx="20">
                  <c:v>66</c:v>
                </c:pt>
                <c:pt idx="21">
                  <c:v>36</c:v>
                </c:pt>
                <c:pt idx="22">
                  <c:v>5</c:v>
                </c:pt>
                <c:pt idx="23">
                  <c:v>31</c:v>
                </c:pt>
                <c:pt idx="24">
                  <c:v>33</c:v>
                </c:pt>
                <c:pt idx="25">
                  <c:v>1</c:v>
                </c:pt>
                <c:pt idx="26">
                  <c:v>3</c:v>
                </c:pt>
                <c:pt idx="27">
                  <c:v>4</c:v>
                </c:pt>
                <c:pt idx="28">
                  <c:v>18</c:v>
                </c:pt>
                <c:pt idx="29">
                  <c:v>47</c:v>
                </c:pt>
                <c:pt idx="30">
                  <c:v>49</c:v>
                </c:pt>
                <c:pt idx="31">
                  <c:v>52</c:v>
                </c:pt>
                <c:pt idx="32">
                  <c:v>99</c:v>
                </c:pt>
                <c:pt idx="33">
                  <c:v>21</c:v>
                </c:pt>
                <c:pt idx="34">
                  <c:v>0</c:v>
                </c:pt>
                <c:pt idx="35">
                  <c:v>0</c:v>
                </c:pt>
                <c:pt idx="36">
                  <c:v>48</c:v>
                </c:pt>
                <c:pt idx="37">
                  <c:v>3</c:v>
                </c:pt>
                <c:pt idx="38">
                  <c:v>0</c:v>
                </c:pt>
                <c:pt idx="39">
                  <c:v>3</c:v>
                </c:pt>
                <c:pt idx="40">
                  <c:v>147</c:v>
                </c:pt>
                <c:pt idx="41">
                  <c:v>23</c:v>
                </c:pt>
                <c:pt idx="42">
                  <c:v>0</c:v>
                </c:pt>
                <c:pt idx="43">
                  <c:v>0</c:v>
                </c:pt>
                <c:pt idx="44">
                  <c:v>11</c:v>
                </c:pt>
                <c:pt idx="45">
                  <c:v>14</c:v>
                </c:pt>
                <c:pt idx="46">
                  <c:v>3</c:v>
                </c:pt>
                <c:pt idx="47">
                  <c:v>25</c:v>
                </c:pt>
                <c:pt idx="48">
                  <c:v>96</c:v>
                </c:pt>
                <c:pt idx="49">
                  <c:v>1</c:v>
                </c:pt>
                <c:pt idx="50">
                  <c:v>0</c:v>
                </c:pt>
                <c:pt idx="51">
                  <c:v>0</c:v>
                </c:pt>
                <c:pt idx="52">
                  <c:v>86</c:v>
                </c:pt>
                <c:pt idx="53">
                  <c:v>73</c:v>
                </c:pt>
                <c:pt idx="54">
                  <c:v>8</c:v>
                </c:pt>
                <c:pt idx="55">
                  <c:v>26</c:v>
                </c:pt>
                <c:pt idx="56">
                  <c:v>130</c:v>
                </c:pt>
                <c:pt idx="57">
                  <c:v>2</c:v>
                </c:pt>
                <c:pt idx="58">
                  <c:v>0</c:v>
                </c:pt>
                <c:pt idx="59">
                  <c:v>1</c:v>
                </c:pt>
                <c:pt idx="60">
                  <c:v>62</c:v>
                </c:pt>
                <c:pt idx="61">
                  <c:v>24</c:v>
                </c:pt>
                <c:pt idx="62">
                  <c:v>5</c:v>
                </c:pt>
                <c:pt idx="63">
                  <c:v>22</c:v>
                </c:pt>
                <c:pt idx="64">
                  <c:v>83</c:v>
                </c:pt>
                <c:pt idx="65">
                  <c:v>1</c:v>
                </c:pt>
                <c:pt idx="66">
                  <c:v>0</c:v>
                </c:pt>
                <c:pt idx="67">
                  <c:v>0</c:v>
                </c:pt>
                <c:pt idx="68">
                  <c:v>37</c:v>
                </c:pt>
                <c:pt idx="69">
                  <c:v>19</c:v>
                </c:pt>
                <c:pt idx="70">
                  <c:v>11</c:v>
                </c:pt>
                <c:pt idx="71">
                  <c:v>22</c:v>
                </c:pt>
                <c:pt idx="72">
                  <c:v>147</c:v>
                </c:pt>
                <c:pt idx="73">
                  <c:v>29</c:v>
                </c:pt>
                <c:pt idx="74">
                  <c:v>5</c:v>
                </c:pt>
                <c:pt idx="75">
                  <c:v>5</c:v>
                </c:pt>
                <c:pt idx="76">
                  <c:v>11</c:v>
                </c:pt>
                <c:pt idx="77">
                  <c:v>2</c:v>
                </c:pt>
                <c:pt idx="78">
                  <c:v>1</c:v>
                </c:pt>
                <c:pt idx="79">
                  <c:v>20</c:v>
                </c:pt>
                <c:pt idx="80">
                  <c:v>94</c:v>
                </c:pt>
                <c:pt idx="81">
                  <c:v>16</c:v>
                </c:pt>
                <c:pt idx="82">
                  <c:v>10</c:v>
                </c:pt>
                <c:pt idx="83">
                  <c:v>23</c:v>
                </c:pt>
                <c:pt idx="84">
                  <c:v>110</c:v>
                </c:pt>
                <c:pt idx="85">
                  <c:v>17</c:v>
                </c:pt>
                <c:pt idx="86">
                  <c:v>2</c:v>
                </c:pt>
                <c:pt idx="87">
                  <c:v>7</c:v>
                </c:pt>
                <c:pt idx="88">
                  <c:v>128</c:v>
                </c:pt>
                <c:pt idx="89">
                  <c:v>8</c:v>
                </c:pt>
                <c:pt idx="90">
                  <c:v>1</c:v>
                </c:pt>
                <c:pt idx="91">
                  <c:v>1</c:v>
                </c:pt>
                <c:pt idx="92">
                  <c:v>46</c:v>
                </c:pt>
                <c:pt idx="93">
                  <c:v>16</c:v>
                </c:pt>
                <c:pt idx="94">
                  <c:v>1</c:v>
                </c:pt>
                <c:pt idx="95">
                  <c:v>7</c:v>
                </c:pt>
                <c:pt idx="96">
                  <c:v>28</c:v>
                </c:pt>
                <c:pt idx="97">
                  <c:v>4</c:v>
                </c:pt>
                <c:pt idx="98">
                  <c:v>0</c:v>
                </c:pt>
                <c:pt idx="99">
                  <c:v>0</c:v>
                </c:pt>
                <c:pt idx="100">
                  <c:v>24</c:v>
                </c:pt>
                <c:pt idx="101">
                  <c:v>31</c:v>
                </c:pt>
                <c:pt idx="102">
                  <c:v>12</c:v>
                </c:pt>
                <c:pt idx="103">
                  <c:v>9</c:v>
                </c:pt>
                <c:pt idx="104">
                  <c:v>115</c:v>
                </c:pt>
                <c:pt idx="105">
                  <c:v>98</c:v>
                </c:pt>
                <c:pt idx="106">
                  <c:v>43</c:v>
                </c:pt>
                <c:pt idx="107">
                  <c:v>5</c:v>
                </c:pt>
                <c:pt idx="108">
                  <c:v>1</c:v>
                </c:pt>
                <c:pt idx="109">
                  <c:v>1</c:v>
                </c:pt>
                <c:pt idx="110">
                  <c:v>1</c:v>
                </c:pt>
                <c:pt idx="111">
                  <c:v>7</c:v>
                </c:pt>
                <c:pt idx="112">
                  <c:v>62</c:v>
                </c:pt>
                <c:pt idx="113">
                  <c:v>48</c:v>
                </c:pt>
                <c:pt idx="114">
                  <c:v>85</c:v>
                </c:pt>
                <c:pt idx="115">
                  <c:v>36</c:v>
                </c:pt>
                <c:pt idx="116">
                  <c:v>10</c:v>
                </c:pt>
                <c:pt idx="117">
                  <c:v>0</c:v>
                </c:pt>
                <c:pt idx="118">
                  <c:v>0</c:v>
                </c:pt>
                <c:pt idx="119">
                  <c:v>4</c:v>
                </c:pt>
                <c:pt idx="120">
                  <c:v>132</c:v>
                </c:pt>
                <c:pt idx="121">
                  <c:v>18</c:v>
                </c:pt>
                <c:pt idx="122">
                  <c:v>3</c:v>
                </c:pt>
                <c:pt idx="123">
                  <c:v>1</c:v>
                </c:pt>
                <c:pt idx="124">
                  <c:v>11</c:v>
                </c:pt>
                <c:pt idx="125">
                  <c:v>13</c:v>
                </c:pt>
                <c:pt idx="126">
                  <c:v>1</c:v>
                </c:pt>
                <c:pt idx="127">
                  <c:v>6</c:v>
                </c:pt>
              </c:numCache>
            </c:numRef>
          </c:val>
          <c:smooth val="0"/>
          <c:extLst>
            <c:ext xmlns:c16="http://schemas.microsoft.com/office/drawing/2014/chart" uri="{C3380CC4-5D6E-409C-BE32-E72D297353CC}">
              <c16:uniqueId val="{00000002-CFE8-4ED4-958E-A613FAEE4843}"/>
            </c:ext>
          </c:extLst>
        </c:ser>
        <c:dLbls>
          <c:showLegendKey val="0"/>
          <c:showVal val="0"/>
          <c:showCatName val="0"/>
          <c:showSerName val="0"/>
          <c:showPercent val="0"/>
          <c:showBubbleSize val="0"/>
        </c:dLbls>
        <c:smooth val="0"/>
        <c:axId val="699690288"/>
        <c:axId val="699690944"/>
      </c:lineChart>
      <c:catAx>
        <c:axId val="699690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99690944"/>
        <c:crosses val="autoZero"/>
        <c:auto val="1"/>
        <c:lblAlgn val="ctr"/>
        <c:lblOffset val="100"/>
        <c:noMultiLvlLbl val="0"/>
      </c:catAx>
      <c:valAx>
        <c:axId val="699690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996902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ja-JP" altLang="en-US" sz="2000" dirty="0"/>
              <a:t>画　の</a:t>
            </a:r>
            <a:r>
              <a:rPr lang="en-US" altLang="ja-JP" sz="2000" dirty="0"/>
              <a:t>SIFT</a:t>
            </a:r>
            <a:r>
              <a:rPr lang="ja-JP" altLang="en-US" sz="2000" dirty="0"/>
              <a:t>特徴</a:t>
            </a:r>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lineChart>
        <c:grouping val="standard"/>
        <c:varyColors val="0"/>
        <c:ser>
          <c:idx val="0"/>
          <c:order val="0"/>
          <c:tx>
            <c:strRef>
              <c:f>Sheet2!$L$1</c:f>
              <c:strCache>
                <c:ptCount val="1"/>
                <c:pt idx="0">
                  <c:v>book1</c:v>
                </c:pt>
              </c:strCache>
            </c:strRef>
          </c:tx>
          <c:spPr>
            <a:ln w="28575" cap="rnd">
              <a:solidFill>
                <a:schemeClr val="accent1"/>
              </a:solidFill>
              <a:round/>
            </a:ln>
            <a:effectLst/>
          </c:spPr>
          <c:marker>
            <c:symbol val="none"/>
          </c:marker>
          <c:cat>
            <c:numRef>
              <c:f>Sheet2!$K$2:$K$129</c:f>
              <c:numCache>
                <c:formatCode>General</c:formatCode>
                <c:ptCount val="12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numCache>
            </c:numRef>
          </c:cat>
          <c:val>
            <c:numRef>
              <c:f>Sheet2!$L$2:$L$129</c:f>
              <c:numCache>
                <c:formatCode>General</c:formatCode>
                <c:ptCount val="128"/>
                <c:pt idx="0">
                  <c:v>41</c:v>
                </c:pt>
                <c:pt idx="1">
                  <c:v>9</c:v>
                </c:pt>
                <c:pt idx="2">
                  <c:v>13</c:v>
                </c:pt>
                <c:pt idx="3">
                  <c:v>25</c:v>
                </c:pt>
                <c:pt idx="4">
                  <c:v>28</c:v>
                </c:pt>
                <c:pt idx="5">
                  <c:v>9</c:v>
                </c:pt>
                <c:pt idx="6">
                  <c:v>5</c:v>
                </c:pt>
                <c:pt idx="7">
                  <c:v>4</c:v>
                </c:pt>
                <c:pt idx="8">
                  <c:v>9</c:v>
                </c:pt>
                <c:pt idx="9">
                  <c:v>9</c:v>
                </c:pt>
                <c:pt idx="10">
                  <c:v>10</c:v>
                </c:pt>
                <c:pt idx="11">
                  <c:v>66</c:v>
                </c:pt>
                <c:pt idx="12">
                  <c:v>134</c:v>
                </c:pt>
                <c:pt idx="13">
                  <c:v>66</c:v>
                </c:pt>
                <c:pt idx="14">
                  <c:v>14</c:v>
                </c:pt>
                <c:pt idx="15">
                  <c:v>13</c:v>
                </c:pt>
                <c:pt idx="16">
                  <c:v>134</c:v>
                </c:pt>
                <c:pt idx="17">
                  <c:v>37</c:v>
                </c:pt>
                <c:pt idx="18">
                  <c:v>8</c:v>
                </c:pt>
                <c:pt idx="19">
                  <c:v>19</c:v>
                </c:pt>
                <c:pt idx="20">
                  <c:v>30</c:v>
                </c:pt>
                <c:pt idx="21">
                  <c:v>20</c:v>
                </c:pt>
                <c:pt idx="22">
                  <c:v>10</c:v>
                </c:pt>
                <c:pt idx="23">
                  <c:v>87</c:v>
                </c:pt>
                <c:pt idx="24">
                  <c:v>78</c:v>
                </c:pt>
                <c:pt idx="25">
                  <c:v>5</c:v>
                </c:pt>
                <c:pt idx="26">
                  <c:v>0</c:v>
                </c:pt>
                <c:pt idx="27">
                  <c:v>2</c:v>
                </c:pt>
                <c:pt idx="28">
                  <c:v>0</c:v>
                </c:pt>
                <c:pt idx="29">
                  <c:v>0</c:v>
                </c:pt>
                <c:pt idx="30">
                  <c:v>0</c:v>
                </c:pt>
                <c:pt idx="31">
                  <c:v>9</c:v>
                </c:pt>
                <c:pt idx="32">
                  <c:v>22</c:v>
                </c:pt>
                <c:pt idx="33">
                  <c:v>31</c:v>
                </c:pt>
                <c:pt idx="34">
                  <c:v>25</c:v>
                </c:pt>
                <c:pt idx="35">
                  <c:v>34</c:v>
                </c:pt>
                <c:pt idx="36">
                  <c:v>26</c:v>
                </c:pt>
                <c:pt idx="37">
                  <c:v>36</c:v>
                </c:pt>
                <c:pt idx="38">
                  <c:v>34</c:v>
                </c:pt>
                <c:pt idx="39">
                  <c:v>14</c:v>
                </c:pt>
                <c:pt idx="40">
                  <c:v>23</c:v>
                </c:pt>
                <c:pt idx="41">
                  <c:v>37</c:v>
                </c:pt>
                <c:pt idx="42">
                  <c:v>22</c:v>
                </c:pt>
                <c:pt idx="43">
                  <c:v>132</c:v>
                </c:pt>
                <c:pt idx="44">
                  <c:v>134</c:v>
                </c:pt>
                <c:pt idx="45">
                  <c:v>74</c:v>
                </c:pt>
                <c:pt idx="46">
                  <c:v>27</c:v>
                </c:pt>
                <c:pt idx="47">
                  <c:v>16</c:v>
                </c:pt>
                <c:pt idx="48">
                  <c:v>134</c:v>
                </c:pt>
                <c:pt idx="49">
                  <c:v>77</c:v>
                </c:pt>
                <c:pt idx="50">
                  <c:v>13</c:v>
                </c:pt>
                <c:pt idx="51">
                  <c:v>28</c:v>
                </c:pt>
                <c:pt idx="52">
                  <c:v>20</c:v>
                </c:pt>
                <c:pt idx="53">
                  <c:v>15</c:v>
                </c:pt>
                <c:pt idx="54">
                  <c:v>14</c:v>
                </c:pt>
                <c:pt idx="55">
                  <c:v>69</c:v>
                </c:pt>
                <c:pt idx="56">
                  <c:v>79</c:v>
                </c:pt>
                <c:pt idx="57">
                  <c:v>10</c:v>
                </c:pt>
                <c:pt idx="58">
                  <c:v>1</c:v>
                </c:pt>
                <c:pt idx="59">
                  <c:v>4</c:v>
                </c:pt>
                <c:pt idx="60">
                  <c:v>4</c:v>
                </c:pt>
                <c:pt idx="61">
                  <c:v>0</c:v>
                </c:pt>
                <c:pt idx="62">
                  <c:v>0</c:v>
                </c:pt>
                <c:pt idx="63">
                  <c:v>6</c:v>
                </c:pt>
                <c:pt idx="64">
                  <c:v>3</c:v>
                </c:pt>
                <c:pt idx="65">
                  <c:v>1</c:v>
                </c:pt>
                <c:pt idx="66">
                  <c:v>0</c:v>
                </c:pt>
                <c:pt idx="67">
                  <c:v>1</c:v>
                </c:pt>
                <c:pt idx="68">
                  <c:v>6</c:v>
                </c:pt>
                <c:pt idx="69">
                  <c:v>57</c:v>
                </c:pt>
                <c:pt idx="70">
                  <c:v>97</c:v>
                </c:pt>
                <c:pt idx="71">
                  <c:v>15</c:v>
                </c:pt>
                <c:pt idx="72">
                  <c:v>7</c:v>
                </c:pt>
                <c:pt idx="73">
                  <c:v>2</c:v>
                </c:pt>
                <c:pt idx="74">
                  <c:v>1</c:v>
                </c:pt>
                <c:pt idx="75">
                  <c:v>8</c:v>
                </c:pt>
                <c:pt idx="76">
                  <c:v>47</c:v>
                </c:pt>
                <c:pt idx="77">
                  <c:v>134</c:v>
                </c:pt>
                <c:pt idx="78">
                  <c:v>134</c:v>
                </c:pt>
                <c:pt idx="79">
                  <c:v>26</c:v>
                </c:pt>
                <c:pt idx="80">
                  <c:v>130</c:v>
                </c:pt>
                <c:pt idx="81">
                  <c:v>5</c:v>
                </c:pt>
                <c:pt idx="82">
                  <c:v>0</c:v>
                </c:pt>
                <c:pt idx="83">
                  <c:v>2</c:v>
                </c:pt>
                <c:pt idx="84">
                  <c:v>6</c:v>
                </c:pt>
                <c:pt idx="85">
                  <c:v>33</c:v>
                </c:pt>
                <c:pt idx="86">
                  <c:v>125</c:v>
                </c:pt>
                <c:pt idx="87">
                  <c:v>134</c:v>
                </c:pt>
                <c:pt idx="88">
                  <c:v>37</c:v>
                </c:pt>
                <c:pt idx="89">
                  <c:v>2</c:v>
                </c:pt>
                <c:pt idx="90">
                  <c:v>0</c:v>
                </c:pt>
                <c:pt idx="91">
                  <c:v>2</c:v>
                </c:pt>
                <c:pt idx="92">
                  <c:v>11</c:v>
                </c:pt>
                <c:pt idx="93">
                  <c:v>0</c:v>
                </c:pt>
                <c:pt idx="94">
                  <c:v>1</c:v>
                </c:pt>
                <c:pt idx="95">
                  <c:v>18</c:v>
                </c:pt>
                <c:pt idx="96">
                  <c:v>3</c:v>
                </c:pt>
                <c:pt idx="97">
                  <c:v>0</c:v>
                </c:pt>
                <c:pt idx="98">
                  <c:v>0</c:v>
                </c:pt>
                <c:pt idx="99">
                  <c:v>0</c:v>
                </c:pt>
                <c:pt idx="100">
                  <c:v>0</c:v>
                </c:pt>
                <c:pt idx="101">
                  <c:v>4</c:v>
                </c:pt>
                <c:pt idx="102">
                  <c:v>5</c:v>
                </c:pt>
                <c:pt idx="103">
                  <c:v>2</c:v>
                </c:pt>
                <c:pt idx="104">
                  <c:v>0</c:v>
                </c:pt>
                <c:pt idx="105">
                  <c:v>0</c:v>
                </c:pt>
                <c:pt idx="106">
                  <c:v>0</c:v>
                </c:pt>
                <c:pt idx="107">
                  <c:v>0</c:v>
                </c:pt>
                <c:pt idx="108">
                  <c:v>0</c:v>
                </c:pt>
                <c:pt idx="109">
                  <c:v>16</c:v>
                </c:pt>
                <c:pt idx="110">
                  <c:v>32</c:v>
                </c:pt>
                <c:pt idx="111">
                  <c:v>2</c:v>
                </c:pt>
                <c:pt idx="112">
                  <c:v>1</c:v>
                </c:pt>
                <c:pt idx="113">
                  <c:v>0</c:v>
                </c:pt>
                <c:pt idx="114">
                  <c:v>0</c:v>
                </c:pt>
                <c:pt idx="115">
                  <c:v>1</c:v>
                </c:pt>
                <c:pt idx="116">
                  <c:v>0</c:v>
                </c:pt>
                <c:pt idx="117">
                  <c:v>3</c:v>
                </c:pt>
                <c:pt idx="118">
                  <c:v>33</c:v>
                </c:pt>
                <c:pt idx="119">
                  <c:v>18</c:v>
                </c:pt>
                <c:pt idx="120">
                  <c:v>1</c:v>
                </c:pt>
                <c:pt idx="121">
                  <c:v>1</c:v>
                </c:pt>
                <c:pt idx="122">
                  <c:v>0</c:v>
                </c:pt>
                <c:pt idx="123">
                  <c:v>2</c:v>
                </c:pt>
                <c:pt idx="124">
                  <c:v>8</c:v>
                </c:pt>
                <c:pt idx="125">
                  <c:v>0</c:v>
                </c:pt>
                <c:pt idx="126">
                  <c:v>0</c:v>
                </c:pt>
                <c:pt idx="127">
                  <c:v>3</c:v>
                </c:pt>
              </c:numCache>
            </c:numRef>
          </c:val>
          <c:smooth val="0"/>
          <c:extLst>
            <c:ext xmlns:c16="http://schemas.microsoft.com/office/drawing/2014/chart" uri="{C3380CC4-5D6E-409C-BE32-E72D297353CC}">
              <c16:uniqueId val="{00000000-6ED3-4692-82E8-F68474FEF459}"/>
            </c:ext>
          </c:extLst>
        </c:ser>
        <c:ser>
          <c:idx val="1"/>
          <c:order val="1"/>
          <c:tx>
            <c:strRef>
              <c:f>Sheet2!$M$1</c:f>
              <c:strCache>
                <c:ptCount val="1"/>
                <c:pt idx="0">
                  <c:v>book3</c:v>
                </c:pt>
              </c:strCache>
            </c:strRef>
          </c:tx>
          <c:spPr>
            <a:ln w="28575" cap="rnd">
              <a:solidFill>
                <a:schemeClr val="accent2"/>
              </a:solidFill>
              <a:round/>
            </a:ln>
            <a:effectLst/>
          </c:spPr>
          <c:marker>
            <c:symbol val="none"/>
          </c:marker>
          <c:cat>
            <c:numRef>
              <c:f>Sheet2!$K$2:$K$129</c:f>
              <c:numCache>
                <c:formatCode>General</c:formatCode>
                <c:ptCount val="12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numCache>
            </c:numRef>
          </c:cat>
          <c:val>
            <c:numRef>
              <c:f>Sheet2!$M$2:$M$129</c:f>
              <c:numCache>
                <c:formatCode>General</c:formatCode>
                <c:ptCount val="128"/>
                <c:pt idx="0">
                  <c:v>18</c:v>
                </c:pt>
                <c:pt idx="1">
                  <c:v>23</c:v>
                </c:pt>
                <c:pt idx="2">
                  <c:v>10</c:v>
                </c:pt>
                <c:pt idx="3">
                  <c:v>23</c:v>
                </c:pt>
                <c:pt idx="4">
                  <c:v>45</c:v>
                </c:pt>
                <c:pt idx="5">
                  <c:v>15</c:v>
                </c:pt>
                <c:pt idx="6">
                  <c:v>11</c:v>
                </c:pt>
                <c:pt idx="7">
                  <c:v>27</c:v>
                </c:pt>
                <c:pt idx="8">
                  <c:v>18</c:v>
                </c:pt>
                <c:pt idx="9">
                  <c:v>21</c:v>
                </c:pt>
                <c:pt idx="10">
                  <c:v>16</c:v>
                </c:pt>
                <c:pt idx="11">
                  <c:v>95</c:v>
                </c:pt>
                <c:pt idx="12">
                  <c:v>133</c:v>
                </c:pt>
                <c:pt idx="13">
                  <c:v>65</c:v>
                </c:pt>
                <c:pt idx="14">
                  <c:v>13</c:v>
                </c:pt>
                <c:pt idx="15">
                  <c:v>23</c:v>
                </c:pt>
                <c:pt idx="16">
                  <c:v>133</c:v>
                </c:pt>
                <c:pt idx="17">
                  <c:v>73</c:v>
                </c:pt>
                <c:pt idx="18">
                  <c:v>16</c:v>
                </c:pt>
                <c:pt idx="19">
                  <c:v>19</c:v>
                </c:pt>
                <c:pt idx="20">
                  <c:v>15</c:v>
                </c:pt>
                <c:pt idx="21">
                  <c:v>15</c:v>
                </c:pt>
                <c:pt idx="22">
                  <c:v>12</c:v>
                </c:pt>
                <c:pt idx="23">
                  <c:v>70</c:v>
                </c:pt>
                <c:pt idx="24">
                  <c:v>59</c:v>
                </c:pt>
                <c:pt idx="25">
                  <c:v>5</c:v>
                </c:pt>
                <c:pt idx="26">
                  <c:v>0</c:v>
                </c:pt>
                <c:pt idx="27">
                  <c:v>1</c:v>
                </c:pt>
                <c:pt idx="28">
                  <c:v>1</c:v>
                </c:pt>
                <c:pt idx="29">
                  <c:v>0</c:v>
                </c:pt>
                <c:pt idx="30">
                  <c:v>0</c:v>
                </c:pt>
                <c:pt idx="31">
                  <c:v>7</c:v>
                </c:pt>
                <c:pt idx="32">
                  <c:v>48</c:v>
                </c:pt>
                <c:pt idx="33">
                  <c:v>62</c:v>
                </c:pt>
                <c:pt idx="34">
                  <c:v>15</c:v>
                </c:pt>
                <c:pt idx="35">
                  <c:v>26</c:v>
                </c:pt>
                <c:pt idx="36">
                  <c:v>45</c:v>
                </c:pt>
                <c:pt idx="37">
                  <c:v>25</c:v>
                </c:pt>
                <c:pt idx="38">
                  <c:v>31</c:v>
                </c:pt>
                <c:pt idx="39">
                  <c:v>40</c:v>
                </c:pt>
                <c:pt idx="40">
                  <c:v>25</c:v>
                </c:pt>
                <c:pt idx="41">
                  <c:v>26</c:v>
                </c:pt>
                <c:pt idx="42">
                  <c:v>17</c:v>
                </c:pt>
                <c:pt idx="43">
                  <c:v>97</c:v>
                </c:pt>
                <c:pt idx="44">
                  <c:v>133</c:v>
                </c:pt>
                <c:pt idx="45">
                  <c:v>98</c:v>
                </c:pt>
                <c:pt idx="46">
                  <c:v>26</c:v>
                </c:pt>
                <c:pt idx="47">
                  <c:v>25</c:v>
                </c:pt>
                <c:pt idx="48">
                  <c:v>133</c:v>
                </c:pt>
                <c:pt idx="49">
                  <c:v>71</c:v>
                </c:pt>
                <c:pt idx="50">
                  <c:v>13</c:v>
                </c:pt>
                <c:pt idx="51">
                  <c:v>16</c:v>
                </c:pt>
                <c:pt idx="52">
                  <c:v>13</c:v>
                </c:pt>
                <c:pt idx="53">
                  <c:v>19</c:v>
                </c:pt>
                <c:pt idx="54">
                  <c:v>23</c:v>
                </c:pt>
                <c:pt idx="55">
                  <c:v>91</c:v>
                </c:pt>
                <c:pt idx="56">
                  <c:v>62</c:v>
                </c:pt>
                <c:pt idx="57">
                  <c:v>4</c:v>
                </c:pt>
                <c:pt idx="58">
                  <c:v>0</c:v>
                </c:pt>
                <c:pt idx="59">
                  <c:v>2</c:v>
                </c:pt>
                <c:pt idx="60">
                  <c:v>1</c:v>
                </c:pt>
                <c:pt idx="61">
                  <c:v>0</c:v>
                </c:pt>
                <c:pt idx="62">
                  <c:v>0</c:v>
                </c:pt>
                <c:pt idx="63">
                  <c:v>7</c:v>
                </c:pt>
                <c:pt idx="64">
                  <c:v>10</c:v>
                </c:pt>
                <c:pt idx="65">
                  <c:v>4</c:v>
                </c:pt>
                <c:pt idx="66">
                  <c:v>0</c:v>
                </c:pt>
                <c:pt idx="67">
                  <c:v>1</c:v>
                </c:pt>
                <c:pt idx="68">
                  <c:v>12</c:v>
                </c:pt>
                <c:pt idx="69">
                  <c:v>43</c:v>
                </c:pt>
                <c:pt idx="70">
                  <c:v>87</c:v>
                </c:pt>
                <c:pt idx="71">
                  <c:v>33</c:v>
                </c:pt>
                <c:pt idx="72">
                  <c:v>8</c:v>
                </c:pt>
                <c:pt idx="73">
                  <c:v>4</c:v>
                </c:pt>
                <c:pt idx="74">
                  <c:v>2</c:v>
                </c:pt>
                <c:pt idx="75">
                  <c:v>13</c:v>
                </c:pt>
                <c:pt idx="76">
                  <c:v>66</c:v>
                </c:pt>
                <c:pt idx="77">
                  <c:v>133</c:v>
                </c:pt>
                <c:pt idx="78">
                  <c:v>133</c:v>
                </c:pt>
                <c:pt idx="79">
                  <c:v>23</c:v>
                </c:pt>
                <c:pt idx="80">
                  <c:v>119</c:v>
                </c:pt>
                <c:pt idx="81">
                  <c:v>12</c:v>
                </c:pt>
                <c:pt idx="82">
                  <c:v>2</c:v>
                </c:pt>
                <c:pt idx="83">
                  <c:v>3</c:v>
                </c:pt>
                <c:pt idx="84">
                  <c:v>4</c:v>
                </c:pt>
                <c:pt idx="85">
                  <c:v>28</c:v>
                </c:pt>
                <c:pt idx="86">
                  <c:v>133</c:v>
                </c:pt>
                <c:pt idx="87">
                  <c:v>133</c:v>
                </c:pt>
                <c:pt idx="88">
                  <c:v>28</c:v>
                </c:pt>
                <c:pt idx="89">
                  <c:v>1</c:v>
                </c:pt>
                <c:pt idx="90">
                  <c:v>0</c:v>
                </c:pt>
                <c:pt idx="91">
                  <c:v>1</c:v>
                </c:pt>
                <c:pt idx="92">
                  <c:v>1</c:v>
                </c:pt>
                <c:pt idx="93">
                  <c:v>0</c:v>
                </c:pt>
                <c:pt idx="94">
                  <c:v>1</c:v>
                </c:pt>
                <c:pt idx="95">
                  <c:v>14</c:v>
                </c:pt>
                <c:pt idx="96">
                  <c:v>0</c:v>
                </c:pt>
                <c:pt idx="97">
                  <c:v>0</c:v>
                </c:pt>
                <c:pt idx="98">
                  <c:v>0</c:v>
                </c:pt>
                <c:pt idx="99">
                  <c:v>0</c:v>
                </c:pt>
                <c:pt idx="100">
                  <c:v>1</c:v>
                </c:pt>
                <c:pt idx="101">
                  <c:v>2</c:v>
                </c:pt>
                <c:pt idx="102">
                  <c:v>4</c:v>
                </c:pt>
                <c:pt idx="103">
                  <c:v>1</c:v>
                </c:pt>
                <c:pt idx="104">
                  <c:v>0</c:v>
                </c:pt>
                <c:pt idx="105">
                  <c:v>0</c:v>
                </c:pt>
                <c:pt idx="106">
                  <c:v>0</c:v>
                </c:pt>
                <c:pt idx="107">
                  <c:v>1</c:v>
                </c:pt>
                <c:pt idx="108">
                  <c:v>2</c:v>
                </c:pt>
                <c:pt idx="109">
                  <c:v>12</c:v>
                </c:pt>
                <c:pt idx="110">
                  <c:v>24</c:v>
                </c:pt>
                <c:pt idx="111">
                  <c:v>1</c:v>
                </c:pt>
                <c:pt idx="112">
                  <c:v>0</c:v>
                </c:pt>
                <c:pt idx="113">
                  <c:v>0</c:v>
                </c:pt>
                <c:pt idx="114">
                  <c:v>0</c:v>
                </c:pt>
                <c:pt idx="115">
                  <c:v>2</c:v>
                </c:pt>
                <c:pt idx="116">
                  <c:v>6</c:v>
                </c:pt>
                <c:pt idx="117">
                  <c:v>4</c:v>
                </c:pt>
                <c:pt idx="118">
                  <c:v>25</c:v>
                </c:pt>
                <c:pt idx="119">
                  <c:v>8</c:v>
                </c:pt>
                <c:pt idx="120">
                  <c:v>0</c:v>
                </c:pt>
                <c:pt idx="121">
                  <c:v>0</c:v>
                </c:pt>
                <c:pt idx="122">
                  <c:v>0</c:v>
                </c:pt>
                <c:pt idx="123">
                  <c:v>0</c:v>
                </c:pt>
                <c:pt idx="124">
                  <c:v>2</c:v>
                </c:pt>
                <c:pt idx="125">
                  <c:v>0</c:v>
                </c:pt>
                <c:pt idx="126">
                  <c:v>0</c:v>
                </c:pt>
                <c:pt idx="127">
                  <c:v>1</c:v>
                </c:pt>
              </c:numCache>
            </c:numRef>
          </c:val>
          <c:smooth val="0"/>
          <c:extLst>
            <c:ext xmlns:c16="http://schemas.microsoft.com/office/drawing/2014/chart" uri="{C3380CC4-5D6E-409C-BE32-E72D297353CC}">
              <c16:uniqueId val="{00000001-6ED3-4692-82E8-F68474FEF459}"/>
            </c:ext>
          </c:extLst>
        </c:ser>
        <c:ser>
          <c:idx val="2"/>
          <c:order val="2"/>
          <c:tx>
            <c:strRef>
              <c:f>Sheet2!$N$1</c:f>
              <c:strCache>
                <c:ptCount val="1"/>
                <c:pt idx="0">
                  <c:v>book4</c:v>
                </c:pt>
              </c:strCache>
            </c:strRef>
          </c:tx>
          <c:spPr>
            <a:ln w="28575" cap="rnd">
              <a:solidFill>
                <a:schemeClr val="accent3"/>
              </a:solidFill>
              <a:round/>
            </a:ln>
            <a:effectLst/>
          </c:spPr>
          <c:marker>
            <c:symbol val="none"/>
          </c:marker>
          <c:cat>
            <c:numRef>
              <c:f>Sheet2!$K$2:$K$129</c:f>
              <c:numCache>
                <c:formatCode>General</c:formatCode>
                <c:ptCount val="12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numCache>
            </c:numRef>
          </c:cat>
          <c:val>
            <c:numRef>
              <c:f>Sheet2!$N$2:$N$129</c:f>
              <c:numCache>
                <c:formatCode>General</c:formatCode>
                <c:ptCount val="128"/>
                <c:pt idx="0">
                  <c:v>11</c:v>
                </c:pt>
                <c:pt idx="1">
                  <c:v>8</c:v>
                </c:pt>
                <c:pt idx="2">
                  <c:v>3</c:v>
                </c:pt>
                <c:pt idx="3">
                  <c:v>17</c:v>
                </c:pt>
                <c:pt idx="4">
                  <c:v>56</c:v>
                </c:pt>
                <c:pt idx="5">
                  <c:v>19</c:v>
                </c:pt>
                <c:pt idx="6">
                  <c:v>5</c:v>
                </c:pt>
                <c:pt idx="7">
                  <c:v>16</c:v>
                </c:pt>
                <c:pt idx="8">
                  <c:v>26</c:v>
                </c:pt>
                <c:pt idx="9">
                  <c:v>15</c:v>
                </c:pt>
                <c:pt idx="10">
                  <c:v>10</c:v>
                </c:pt>
                <c:pt idx="11">
                  <c:v>73</c:v>
                </c:pt>
                <c:pt idx="12">
                  <c:v>141</c:v>
                </c:pt>
                <c:pt idx="13">
                  <c:v>51</c:v>
                </c:pt>
                <c:pt idx="14">
                  <c:v>7</c:v>
                </c:pt>
                <c:pt idx="15">
                  <c:v>20</c:v>
                </c:pt>
                <c:pt idx="16">
                  <c:v>141</c:v>
                </c:pt>
                <c:pt idx="17">
                  <c:v>55</c:v>
                </c:pt>
                <c:pt idx="18">
                  <c:v>9</c:v>
                </c:pt>
                <c:pt idx="19">
                  <c:v>14</c:v>
                </c:pt>
                <c:pt idx="20">
                  <c:v>16</c:v>
                </c:pt>
                <c:pt idx="21">
                  <c:v>10</c:v>
                </c:pt>
                <c:pt idx="22">
                  <c:v>5</c:v>
                </c:pt>
                <c:pt idx="23">
                  <c:v>52</c:v>
                </c:pt>
                <c:pt idx="24">
                  <c:v>59</c:v>
                </c:pt>
                <c:pt idx="25">
                  <c:v>4</c:v>
                </c:pt>
                <c:pt idx="26">
                  <c:v>0</c:v>
                </c:pt>
                <c:pt idx="27">
                  <c:v>0</c:v>
                </c:pt>
                <c:pt idx="28">
                  <c:v>1</c:v>
                </c:pt>
                <c:pt idx="29">
                  <c:v>0</c:v>
                </c:pt>
                <c:pt idx="30">
                  <c:v>0</c:v>
                </c:pt>
                <c:pt idx="31">
                  <c:v>5</c:v>
                </c:pt>
                <c:pt idx="32">
                  <c:v>25</c:v>
                </c:pt>
                <c:pt idx="33">
                  <c:v>51</c:v>
                </c:pt>
                <c:pt idx="34">
                  <c:v>17</c:v>
                </c:pt>
                <c:pt idx="35">
                  <c:v>41</c:v>
                </c:pt>
                <c:pt idx="36">
                  <c:v>53</c:v>
                </c:pt>
                <c:pt idx="37">
                  <c:v>19</c:v>
                </c:pt>
                <c:pt idx="38">
                  <c:v>14</c:v>
                </c:pt>
                <c:pt idx="39">
                  <c:v>24</c:v>
                </c:pt>
                <c:pt idx="40">
                  <c:v>33</c:v>
                </c:pt>
                <c:pt idx="41">
                  <c:v>27</c:v>
                </c:pt>
                <c:pt idx="42">
                  <c:v>12</c:v>
                </c:pt>
                <c:pt idx="43">
                  <c:v>91</c:v>
                </c:pt>
                <c:pt idx="44">
                  <c:v>141</c:v>
                </c:pt>
                <c:pt idx="45">
                  <c:v>84</c:v>
                </c:pt>
                <c:pt idx="46">
                  <c:v>20</c:v>
                </c:pt>
                <c:pt idx="47">
                  <c:v>25</c:v>
                </c:pt>
                <c:pt idx="48">
                  <c:v>141</c:v>
                </c:pt>
                <c:pt idx="49">
                  <c:v>66</c:v>
                </c:pt>
                <c:pt idx="50">
                  <c:v>8</c:v>
                </c:pt>
                <c:pt idx="51">
                  <c:v>15</c:v>
                </c:pt>
                <c:pt idx="52">
                  <c:v>15</c:v>
                </c:pt>
                <c:pt idx="53">
                  <c:v>13</c:v>
                </c:pt>
                <c:pt idx="54">
                  <c:v>14</c:v>
                </c:pt>
                <c:pt idx="55">
                  <c:v>76</c:v>
                </c:pt>
                <c:pt idx="56">
                  <c:v>71</c:v>
                </c:pt>
                <c:pt idx="57">
                  <c:v>3</c:v>
                </c:pt>
                <c:pt idx="58">
                  <c:v>0</c:v>
                </c:pt>
                <c:pt idx="59">
                  <c:v>1</c:v>
                </c:pt>
                <c:pt idx="60">
                  <c:v>2</c:v>
                </c:pt>
                <c:pt idx="61">
                  <c:v>0</c:v>
                </c:pt>
                <c:pt idx="62">
                  <c:v>0</c:v>
                </c:pt>
                <c:pt idx="63">
                  <c:v>7</c:v>
                </c:pt>
                <c:pt idx="64">
                  <c:v>9</c:v>
                </c:pt>
                <c:pt idx="65">
                  <c:v>8</c:v>
                </c:pt>
                <c:pt idx="66">
                  <c:v>1</c:v>
                </c:pt>
                <c:pt idx="67">
                  <c:v>3</c:v>
                </c:pt>
                <c:pt idx="68">
                  <c:v>17</c:v>
                </c:pt>
                <c:pt idx="69">
                  <c:v>50</c:v>
                </c:pt>
                <c:pt idx="70">
                  <c:v>107</c:v>
                </c:pt>
                <c:pt idx="71">
                  <c:v>41</c:v>
                </c:pt>
                <c:pt idx="72">
                  <c:v>10</c:v>
                </c:pt>
                <c:pt idx="73">
                  <c:v>4</c:v>
                </c:pt>
                <c:pt idx="74">
                  <c:v>1</c:v>
                </c:pt>
                <c:pt idx="75">
                  <c:v>12</c:v>
                </c:pt>
                <c:pt idx="76">
                  <c:v>58</c:v>
                </c:pt>
                <c:pt idx="77">
                  <c:v>141</c:v>
                </c:pt>
                <c:pt idx="78">
                  <c:v>141</c:v>
                </c:pt>
                <c:pt idx="79">
                  <c:v>38</c:v>
                </c:pt>
                <c:pt idx="80">
                  <c:v>119</c:v>
                </c:pt>
                <c:pt idx="81">
                  <c:v>7</c:v>
                </c:pt>
                <c:pt idx="82">
                  <c:v>1</c:v>
                </c:pt>
                <c:pt idx="83">
                  <c:v>2</c:v>
                </c:pt>
                <c:pt idx="84">
                  <c:v>4</c:v>
                </c:pt>
                <c:pt idx="85">
                  <c:v>21</c:v>
                </c:pt>
                <c:pt idx="86">
                  <c:v>126</c:v>
                </c:pt>
                <c:pt idx="87">
                  <c:v>141</c:v>
                </c:pt>
                <c:pt idx="88">
                  <c:v>30</c:v>
                </c:pt>
                <c:pt idx="89">
                  <c:v>0</c:v>
                </c:pt>
                <c:pt idx="90">
                  <c:v>0</c:v>
                </c:pt>
                <c:pt idx="91">
                  <c:v>0</c:v>
                </c:pt>
                <c:pt idx="92">
                  <c:v>2</c:v>
                </c:pt>
                <c:pt idx="93">
                  <c:v>0</c:v>
                </c:pt>
                <c:pt idx="94">
                  <c:v>1</c:v>
                </c:pt>
                <c:pt idx="95">
                  <c:v>19</c:v>
                </c:pt>
                <c:pt idx="96">
                  <c:v>0</c:v>
                </c:pt>
                <c:pt idx="97">
                  <c:v>0</c:v>
                </c:pt>
                <c:pt idx="98">
                  <c:v>0</c:v>
                </c:pt>
                <c:pt idx="99">
                  <c:v>0</c:v>
                </c:pt>
                <c:pt idx="100">
                  <c:v>0</c:v>
                </c:pt>
                <c:pt idx="101">
                  <c:v>4</c:v>
                </c:pt>
                <c:pt idx="102">
                  <c:v>16</c:v>
                </c:pt>
                <c:pt idx="103">
                  <c:v>2</c:v>
                </c:pt>
                <c:pt idx="104">
                  <c:v>0</c:v>
                </c:pt>
                <c:pt idx="105">
                  <c:v>0</c:v>
                </c:pt>
                <c:pt idx="106">
                  <c:v>0</c:v>
                </c:pt>
                <c:pt idx="107">
                  <c:v>0</c:v>
                </c:pt>
                <c:pt idx="108">
                  <c:v>0</c:v>
                </c:pt>
                <c:pt idx="109">
                  <c:v>14</c:v>
                </c:pt>
                <c:pt idx="110">
                  <c:v>39</c:v>
                </c:pt>
                <c:pt idx="111">
                  <c:v>2</c:v>
                </c:pt>
                <c:pt idx="112">
                  <c:v>0</c:v>
                </c:pt>
                <c:pt idx="113">
                  <c:v>0</c:v>
                </c:pt>
                <c:pt idx="114">
                  <c:v>0</c:v>
                </c:pt>
                <c:pt idx="115">
                  <c:v>0</c:v>
                </c:pt>
                <c:pt idx="116">
                  <c:v>1</c:v>
                </c:pt>
                <c:pt idx="117">
                  <c:v>3</c:v>
                </c:pt>
                <c:pt idx="118">
                  <c:v>29</c:v>
                </c:pt>
                <c:pt idx="119">
                  <c:v>14</c:v>
                </c:pt>
                <c:pt idx="120">
                  <c:v>0</c:v>
                </c:pt>
                <c:pt idx="121">
                  <c:v>0</c:v>
                </c:pt>
                <c:pt idx="122">
                  <c:v>0</c:v>
                </c:pt>
                <c:pt idx="123">
                  <c:v>0</c:v>
                </c:pt>
                <c:pt idx="124">
                  <c:v>2</c:v>
                </c:pt>
                <c:pt idx="125">
                  <c:v>1</c:v>
                </c:pt>
                <c:pt idx="126">
                  <c:v>1</c:v>
                </c:pt>
                <c:pt idx="127">
                  <c:v>2</c:v>
                </c:pt>
              </c:numCache>
            </c:numRef>
          </c:val>
          <c:smooth val="0"/>
          <c:extLst>
            <c:ext xmlns:c16="http://schemas.microsoft.com/office/drawing/2014/chart" uri="{C3380CC4-5D6E-409C-BE32-E72D297353CC}">
              <c16:uniqueId val="{00000002-6ED3-4692-82E8-F68474FEF459}"/>
            </c:ext>
          </c:extLst>
        </c:ser>
        <c:dLbls>
          <c:showLegendKey val="0"/>
          <c:showVal val="0"/>
          <c:showCatName val="0"/>
          <c:showSerName val="0"/>
          <c:showPercent val="0"/>
          <c:showBubbleSize val="0"/>
        </c:dLbls>
        <c:smooth val="0"/>
        <c:axId val="693756840"/>
        <c:axId val="693757496"/>
      </c:lineChart>
      <c:catAx>
        <c:axId val="693756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93757496"/>
        <c:crosses val="autoZero"/>
        <c:auto val="1"/>
        <c:lblAlgn val="ctr"/>
        <c:lblOffset val="100"/>
        <c:noMultiLvlLbl val="0"/>
      </c:catAx>
      <c:valAx>
        <c:axId val="6937574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937568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a:t>ル　の</a:t>
            </a:r>
            <a:r>
              <a:rPr lang="en-US" altLang="ja-JP"/>
              <a:t>SIFT</a:t>
            </a:r>
            <a:r>
              <a:rPr lang="ja-JP" altLang="en-US"/>
              <a:t>特徴</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lineChart>
        <c:grouping val="standard"/>
        <c:varyColors val="0"/>
        <c:ser>
          <c:idx val="0"/>
          <c:order val="0"/>
          <c:tx>
            <c:strRef>
              <c:f>Sheet2!$G$1</c:f>
              <c:strCache>
                <c:ptCount val="1"/>
                <c:pt idx="0">
                  <c:v>book1</c:v>
                </c:pt>
              </c:strCache>
            </c:strRef>
          </c:tx>
          <c:spPr>
            <a:ln w="28575" cap="rnd">
              <a:solidFill>
                <a:schemeClr val="accent1"/>
              </a:solidFill>
              <a:round/>
            </a:ln>
            <a:effectLst/>
          </c:spPr>
          <c:marker>
            <c:symbol val="none"/>
          </c:marker>
          <c:cat>
            <c:numRef>
              <c:f>Sheet2!$F$2:$F$129</c:f>
              <c:numCache>
                <c:formatCode>General</c:formatCode>
                <c:ptCount val="12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numCache>
            </c:numRef>
          </c:cat>
          <c:val>
            <c:numRef>
              <c:f>Sheet2!$G$2:$G$129</c:f>
              <c:numCache>
                <c:formatCode>General</c:formatCode>
                <c:ptCount val="128"/>
                <c:pt idx="0">
                  <c:v>116</c:v>
                </c:pt>
                <c:pt idx="1">
                  <c:v>2</c:v>
                </c:pt>
                <c:pt idx="2">
                  <c:v>0</c:v>
                </c:pt>
                <c:pt idx="3">
                  <c:v>0</c:v>
                </c:pt>
                <c:pt idx="4">
                  <c:v>0</c:v>
                </c:pt>
                <c:pt idx="5">
                  <c:v>0</c:v>
                </c:pt>
                <c:pt idx="6">
                  <c:v>9</c:v>
                </c:pt>
                <c:pt idx="7">
                  <c:v>72</c:v>
                </c:pt>
                <c:pt idx="8">
                  <c:v>28</c:v>
                </c:pt>
                <c:pt idx="9">
                  <c:v>2</c:v>
                </c:pt>
                <c:pt idx="10">
                  <c:v>13</c:v>
                </c:pt>
                <c:pt idx="11">
                  <c:v>15</c:v>
                </c:pt>
                <c:pt idx="12">
                  <c:v>0</c:v>
                </c:pt>
                <c:pt idx="13">
                  <c:v>0</c:v>
                </c:pt>
                <c:pt idx="14">
                  <c:v>58</c:v>
                </c:pt>
                <c:pt idx="15">
                  <c:v>84</c:v>
                </c:pt>
                <c:pt idx="16">
                  <c:v>10</c:v>
                </c:pt>
                <c:pt idx="17">
                  <c:v>24</c:v>
                </c:pt>
                <c:pt idx="18">
                  <c:v>21</c:v>
                </c:pt>
                <c:pt idx="19">
                  <c:v>6</c:v>
                </c:pt>
                <c:pt idx="20">
                  <c:v>0</c:v>
                </c:pt>
                <c:pt idx="21">
                  <c:v>0</c:v>
                </c:pt>
                <c:pt idx="22">
                  <c:v>13</c:v>
                </c:pt>
                <c:pt idx="23">
                  <c:v>36</c:v>
                </c:pt>
                <c:pt idx="24">
                  <c:v>2</c:v>
                </c:pt>
                <c:pt idx="25">
                  <c:v>5</c:v>
                </c:pt>
                <c:pt idx="26">
                  <c:v>0</c:v>
                </c:pt>
                <c:pt idx="27">
                  <c:v>0</c:v>
                </c:pt>
                <c:pt idx="28">
                  <c:v>0</c:v>
                </c:pt>
                <c:pt idx="29">
                  <c:v>2</c:v>
                </c:pt>
                <c:pt idx="30">
                  <c:v>17</c:v>
                </c:pt>
                <c:pt idx="31">
                  <c:v>3</c:v>
                </c:pt>
                <c:pt idx="32">
                  <c:v>116</c:v>
                </c:pt>
                <c:pt idx="33">
                  <c:v>4</c:v>
                </c:pt>
                <c:pt idx="34">
                  <c:v>1</c:v>
                </c:pt>
                <c:pt idx="35">
                  <c:v>4</c:v>
                </c:pt>
                <c:pt idx="36">
                  <c:v>3</c:v>
                </c:pt>
                <c:pt idx="37">
                  <c:v>0</c:v>
                </c:pt>
                <c:pt idx="38">
                  <c:v>0</c:v>
                </c:pt>
                <c:pt idx="39">
                  <c:v>22</c:v>
                </c:pt>
                <c:pt idx="40">
                  <c:v>54</c:v>
                </c:pt>
                <c:pt idx="41">
                  <c:v>14</c:v>
                </c:pt>
                <c:pt idx="42">
                  <c:v>45</c:v>
                </c:pt>
                <c:pt idx="43">
                  <c:v>116</c:v>
                </c:pt>
                <c:pt idx="44">
                  <c:v>53</c:v>
                </c:pt>
                <c:pt idx="45">
                  <c:v>9</c:v>
                </c:pt>
                <c:pt idx="46">
                  <c:v>3</c:v>
                </c:pt>
                <c:pt idx="47">
                  <c:v>8</c:v>
                </c:pt>
                <c:pt idx="48">
                  <c:v>100</c:v>
                </c:pt>
                <c:pt idx="49">
                  <c:v>116</c:v>
                </c:pt>
                <c:pt idx="50">
                  <c:v>70</c:v>
                </c:pt>
                <c:pt idx="51">
                  <c:v>45</c:v>
                </c:pt>
                <c:pt idx="52">
                  <c:v>7</c:v>
                </c:pt>
                <c:pt idx="53">
                  <c:v>3</c:v>
                </c:pt>
                <c:pt idx="54">
                  <c:v>2</c:v>
                </c:pt>
                <c:pt idx="55">
                  <c:v>10</c:v>
                </c:pt>
                <c:pt idx="56">
                  <c:v>23</c:v>
                </c:pt>
                <c:pt idx="57">
                  <c:v>34</c:v>
                </c:pt>
                <c:pt idx="58">
                  <c:v>45</c:v>
                </c:pt>
                <c:pt idx="59">
                  <c:v>4</c:v>
                </c:pt>
                <c:pt idx="60">
                  <c:v>0</c:v>
                </c:pt>
                <c:pt idx="61">
                  <c:v>0</c:v>
                </c:pt>
                <c:pt idx="62">
                  <c:v>1</c:v>
                </c:pt>
                <c:pt idx="63">
                  <c:v>0</c:v>
                </c:pt>
                <c:pt idx="64">
                  <c:v>104</c:v>
                </c:pt>
                <c:pt idx="65">
                  <c:v>0</c:v>
                </c:pt>
                <c:pt idx="66">
                  <c:v>0</c:v>
                </c:pt>
                <c:pt idx="67">
                  <c:v>3</c:v>
                </c:pt>
                <c:pt idx="68">
                  <c:v>7</c:v>
                </c:pt>
                <c:pt idx="69">
                  <c:v>4</c:v>
                </c:pt>
                <c:pt idx="70">
                  <c:v>1</c:v>
                </c:pt>
                <c:pt idx="71">
                  <c:v>116</c:v>
                </c:pt>
                <c:pt idx="72">
                  <c:v>24</c:v>
                </c:pt>
                <c:pt idx="73">
                  <c:v>6</c:v>
                </c:pt>
                <c:pt idx="74">
                  <c:v>9</c:v>
                </c:pt>
                <c:pt idx="75">
                  <c:v>45</c:v>
                </c:pt>
                <c:pt idx="76">
                  <c:v>92</c:v>
                </c:pt>
                <c:pt idx="77">
                  <c:v>95</c:v>
                </c:pt>
                <c:pt idx="78">
                  <c:v>30</c:v>
                </c:pt>
                <c:pt idx="79">
                  <c:v>26</c:v>
                </c:pt>
                <c:pt idx="80">
                  <c:v>88</c:v>
                </c:pt>
                <c:pt idx="81">
                  <c:v>25</c:v>
                </c:pt>
                <c:pt idx="82">
                  <c:v>23</c:v>
                </c:pt>
                <c:pt idx="83">
                  <c:v>50</c:v>
                </c:pt>
                <c:pt idx="84">
                  <c:v>51</c:v>
                </c:pt>
                <c:pt idx="85">
                  <c:v>26</c:v>
                </c:pt>
                <c:pt idx="86">
                  <c:v>44</c:v>
                </c:pt>
                <c:pt idx="87">
                  <c:v>72</c:v>
                </c:pt>
                <c:pt idx="88">
                  <c:v>28</c:v>
                </c:pt>
                <c:pt idx="89">
                  <c:v>62</c:v>
                </c:pt>
                <c:pt idx="90">
                  <c:v>116</c:v>
                </c:pt>
                <c:pt idx="91">
                  <c:v>98</c:v>
                </c:pt>
                <c:pt idx="92">
                  <c:v>45</c:v>
                </c:pt>
                <c:pt idx="93">
                  <c:v>2</c:v>
                </c:pt>
                <c:pt idx="94">
                  <c:v>1</c:v>
                </c:pt>
                <c:pt idx="95">
                  <c:v>4</c:v>
                </c:pt>
                <c:pt idx="96">
                  <c:v>48</c:v>
                </c:pt>
                <c:pt idx="97">
                  <c:v>0</c:v>
                </c:pt>
                <c:pt idx="98">
                  <c:v>0</c:v>
                </c:pt>
                <c:pt idx="99">
                  <c:v>10</c:v>
                </c:pt>
                <c:pt idx="100">
                  <c:v>21</c:v>
                </c:pt>
                <c:pt idx="101">
                  <c:v>3</c:v>
                </c:pt>
                <c:pt idx="102">
                  <c:v>0</c:v>
                </c:pt>
                <c:pt idx="103">
                  <c:v>59</c:v>
                </c:pt>
                <c:pt idx="104">
                  <c:v>10</c:v>
                </c:pt>
                <c:pt idx="105">
                  <c:v>30</c:v>
                </c:pt>
                <c:pt idx="106">
                  <c:v>32</c:v>
                </c:pt>
                <c:pt idx="107">
                  <c:v>83</c:v>
                </c:pt>
                <c:pt idx="108">
                  <c:v>75</c:v>
                </c:pt>
                <c:pt idx="109">
                  <c:v>27</c:v>
                </c:pt>
                <c:pt idx="110">
                  <c:v>10</c:v>
                </c:pt>
                <c:pt idx="111">
                  <c:v>10</c:v>
                </c:pt>
                <c:pt idx="112">
                  <c:v>31</c:v>
                </c:pt>
                <c:pt idx="113">
                  <c:v>67</c:v>
                </c:pt>
                <c:pt idx="114">
                  <c:v>17</c:v>
                </c:pt>
                <c:pt idx="115">
                  <c:v>23</c:v>
                </c:pt>
                <c:pt idx="116">
                  <c:v>102</c:v>
                </c:pt>
                <c:pt idx="117">
                  <c:v>25</c:v>
                </c:pt>
                <c:pt idx="118">
                  <c:v>14</c:v>
                </c:pt>
                <c:pt idx="119">
                  <c:v>19</c:v>
                </c:pt>
                <c:pt idx="120">
                  <c:v>41</c:v>
                </c:pt>
                <c:pt idx="121">
                  <c:v>13</c:v>
                </c:pt>
                <c:pt idx="122">
                  <c:v>13</c:v>
                </c:pt>
                <c:pt idx="123">
                  <c:v>30</c:v>
                </c:pt>
                <c:pt idx="124">
                  <c:v>113</c:v>
                </c:pt>
                <c:pt idx="125">
                  <c:v>51</c:v>
                </c:pt>
                <c:pt idx="126">
                  <c:v>23</c:v>
                </c:pt>
                <c:pt idx="127">
                  <c:v>51</c:v>
                </c:pt>
              </c:numCache>
            </c:numRef>
          </c:val>
          <c:smooth val="0"/>
          <c:extLst>
            <c:ext xmlns:c16="http://schemas.microsoft.com/office/drawing/2014/chart" uri="{C3380CC4-5D6E-409C-BE32-E72D297353CC}">
              <c16:uniqueId val="{00000000-0B15-4FA7-9D99-8D8C320F08A6}"/>
            </c:ext>
          </c:extLst>
        </c:ser>
        <c:ser>
          <c:idx val="1"/>
          <c:order val="1"/>
          <c:tx>
            <c:strRef>
              <c:f>Sheet2!$H$1</c:f>
              <c:strCache>
                <c:ptCount val="1"/>
                <c:pt idx="0">
                  <c:v>book3</c:v>
                </c:pt>
              </c:strCache>
            </c:strRef>
          </c:tx>
          <c:spPr>
            <a:ln w="28575" cap="rnd">
              <a:solidFill>
                <a:schemeClr val="accent2"/>
              </a:solidFill>
              <a:round/>
            </a:ln>
            <a:effectLst/>
          </c:spPr>
          <c:marker>
            <c:symbol val="none"/>
          </c:marker>
          <c:cat>
            <c:numRef>
              <c:f>Sheet2!$F$2:$F$129</c:f>
              <c:numCache>
                <c:formatCode>General</c:formatCode>
                <c:ptCount val="12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numCache>
            </c:numRef>
          </c:cat>
          <c:val>
            <c:numRef>
              <c:f>Sheet2!$H$2:$H$129</c:f>
              <c:numCache>
                <c:formatCode>General</c:formatCode>
                <c:ptCount val="128"/>
                <c:pt idx="0">
                  <c:v>11</c:v>
                </c:pt>
                <c:pt idx="1">
                  <c:v>60</c:v>
                </c:pt>
                <c:pt idx="2">
                  <c:v>89</c:v>
                </c:pt>
                <c:pt idx="3">
                  <c:v>33</c:v>
                </c:pt>
                <c:pt idx="4">
                  <c:v>19</c:v>
                </c:pt>
                <c:pt idx="5">
                  <c:v>7</c:v>
                </c:pt>
                <c:pt idx="6">
                  <c:v>6</c:v>
                </c:pt>
                <c:pt idx="7">
                  <c:v>7</c:v>
                </c:pt>
                <c:pt idx="8">
                  <c:v>30</c:v>
                </c:pt>
                <c:pt idx="9">
                  <c:v>114</c:v>
                </c:pt>
                <c:pt idx="10">
                  <c:v>60</c:v>
                </c:pt>
                <c:pt idx="11">
                  <c:v>3</c:v>
                </c:pt>
                <c:pt idx="12">
                  <c:v>0</c:v>
                </c:pt>
                <c:pt idx="13">
                  <c:v>3</c:v>
                </c:pt>
                <c:pt idx="14">
                  <c:v>5</c:v>
                </c:pt>
                <c:pt idx="15">
                  <c:v>6</c:v>
                </c:pt>
                <c:pt idx="16">
                  <c:v>2</c:v>
                </c:pt>
                <c:pt idx="17">
                  <c:v>34</c:v>
                </c:pt>
                <c:pt idx="18">
                  <c:v>24</c:v>
                </c:pt>
                <c:pt idx="19">
                  <c:v>0</c:v>
                </c:pt>
                <c:pt idx="20">
                  <c:v>0</c:v>
                </c:pt>
                <c:pt idx="21">
                  <c:v>15</c:v>
                </c:pt>
                <c:pt idx="22">
                  <c:v>11</c:v>
                </c:pt>
                <c:pt idx="23">
                  <c:v>0</c:v>
                </c:pt>
                <c:pt idx="24">
                  <c:v>1</c:v>
                </c:pt>
                <c:pt idx="25">
                  <c:v>2</c:v>
                </c:pt>
                <c:pt idx="26">
                  <c:v>0</c:v>
                </c:pt>
                <c:pt idx="27">
                  <c:v>3</c:v>
                </c:pt>
                <c:pt idx="28">
                  <c:v>9</c:v>
                </c:pt>
                <c:pt idx="29">
                  <c:v>24</c:v>
                </c:pt>
                <c:pt idx="30">
                  <c:v>5</c:v>
                </c:pt>
                <c:pt idx="31">
                  <c:v>0</c:v>
                </c:pt>
                <c:pt idx="32">
                  <c:v>11</c:v>
                </c:pt>
                <c:pt idx="33">
                  <c:v>30</c:v>
                </c:pt>
                <c:pt idx="34">
                  <c:v>32</c:v>
                </c:pt>
                <c:pt idx="35">
                  <c:v>18</c:v>
                </c:pt>
                <c:pt idx="36">
                  <c:v>44</c:v>
                </c:pt>
                <c:pt idx="37">
                  <c:v>55</c:v>
                </c:pt>
                <c:pt idx="38">
                  <c:v>101</c:v>
                </c:pt>
                <c:pt idx="39">
                  <c:v>26</c:v>
                </c:pt>
                <c:pt idx="40">
                  <c:v>44</c:v>
                </c:pt>
                <c:pt idx="41">
                  <c:v>70</c:v>
                </c:pt>
                <c:pt idx="42">
                  <c:v>83</c:v>
                </c:pt>
                <c:pt idx="43">
                  <c:v>52</c:v>
                </c:pt>
                <c:pt idx="44">
                  <c:v>53</c:v>
                </c:pt>
                <c:pt idx="45">
                  <c:v>46</c:v>
                </c:pt>
                <c:pt idx="46">
                  <c:v>44</c:v>
                </c:pt>
                <c:pt idx="47">
                  <c:v>33</c:v>
                </c:pt>
                <c:pt idx="48">
                  <c:v>114</c:v>
                </c:pt>
                <c:pt idx="49">
                  <c:v>114</c:v>
                </c:pt>
                <c:pt idx="50">
                  <c:v>68</c:v>
                </c:pt>
                <c:pt idx="51">
                  <c:v>17</c:v>
                </c:pt>
                <c:pt idx="52">
                  <c:v>5</c:v>
                </c:pt>
                <c:pt idx="53">
                  <c:v>7</c:v>
                </c:pt>
                <c:pt idx="54">
                  <c:v>7</c:v>
                </c:pt>
                <c:pt idx="55">
                  <c:v>21</c:v>
                </c:pt>
                <c:pt idx="56">
                  <c:v>21</c:v>
                </c:pt>
                <c:pt idx="57">
                  <c:v>13</c:v>
                </c:pt>
                <c:pt idx="58">
                  <c:v>5</c:v>
                </c:pt>
                <c:pt idx="59">
                  <c:v>71</c:v>
                </c:pt>
                <c:pt idx="60">
                  <c:v>26</c:v>
                </c:pt>
                <c:pt idx="61">
                  <c:v>6</c:v>
                </c:pt>
                <c:pt idx="62">
                  <c:v>1</c:v>
                </c:pt>
                <c:pt idx="63">
                  <c:v>1</c:v>
                </c:pt>
                <c:pt idx="64">
                  <c:v>87</c:v>
                </c:pt>
                <c:pt idx="65">
                  <c:v>114</c:v>
                </c:pt>
                <c:pt idx="66">
                  <c:v>99</c:v>
                </c:pt>
                <c:pt idx="67">
                  <c:v>12</c:v>
                </c:pt>
                <c:pt idx="68">
                  <c:v>9</c:v>
                </c:pt>
                <c:pt idx="69">
                  <c:v>16</c:v>
                </c:pt>
                <c:pt idx="70">
                  <c:v>19</c:v>
                </c:pt>
                <c:pt idx="71">
                  <c:v>36</c:v>
                </c:pt>
                <c:pt idx="72">
                  <c:v>51</c:v>
                </c:pt>
                <c:pt idx="73">
                  <c:v>31</c:v>
                </c:pt>
                <c:pt idx="74">
                  <c:v>3</c:v>
                </c:pt>
                <c:pt idx="75">
                  <c:v>9</c:v>
                </c:pt>
                <c:pt idx="76">
                  <c:v>37</c:v>
                </c:pt>
                <c:pt idx="77">
                  <c:v>114</c:v>
                </c:pt>
                <c:pt idx="78">
                  <c:v>103</c:v>
                </c:pt>
                <c:pt idx="79">
                  <c:v>35</c:v>
                </c:pt>
                <c:pt idx="80">
                  <c:v>88</c:v>
                </c:pt>
                <c:pt idx="81">
                  <c:v>12</c:v>
                </c:pt>
                <c:pt idx="82">
                  <c:v>3</c:v>
                </c:pt>
                <c:pt idx="83">
                  <c:v>48</c:v>
                </c:pt>
                <c:pt idx="84">
                  <c:v>15</c:v>
                </c:pt>
                <c:pt idx="85">
                  <c:v>22</c:v>
                </c:pt>
                <c:pt idx="86">
                  <c:v>83</c:v>
                </c:pt>
                <c:pt idx="87">
                  <c:v>101</c:v>
                </c:pt>
                <c:pt idx="88">
                  <c:v>18</c:v>
                </c:pt>
                <c:pt idx="89">
                  <c:v>3</c:v>
                </c:pt>
                <c:pt idx="90">
                  <c:v>3</c:v>
                </c:pt>
                <c:pt idx="91">
                  <c:v>105</c:v>
                </c:pt>
                <c:pt idx="92">
                  <c:v>27</c:v>
                </c:pt>
                <c:pt idx="93">
                  <c:v>0</c:v>
                </c:pt>
                <c:pt idx="94">
                  <c:v>1</c:v>
                </c:pt>
                <c:pt idx="95">
                  <c:v>27</c:v>
                </c:pt>
                <c:pt idx="96">
                  <c:v>77</c:v>
                </c:pt>
                <c:pt idx="97">
                  <c:v>18</c:v>
                </c:pt>
                <c:pt idx="98">
                  <c:v>4</c:v>
                </c:pt>
                <c:pt idx="99">
                  <c:v>3</c:v>
                </c:pt>
                <c:pt idx="100">
                  <c:v>3</c:v>
                </c:pt>
                <c:pt idx="101">
                  <c:v>17</c:v>
                </c:pt>
                <c:pt idx="102">
                  <c:v>58</c:v>
                </c:pt>
                <c:pt idx="103">
                  <c:v>114</c:v>
                </c:pt>
                <c:pt idx="104">
                  <c:v>40</c:v>
                </c:pt>
                <c:pt idx="105">
                  <c:v>3</c:v>
                </c:pt>
                <c:pt idx="106">
                  <c:v>1</c:v>
                </c:pt>
                <c:pt idx="107">
                  <c:v>40</c:v>
                </c:pt>
                <c:pt idx="108">
                  <c:v>3</c:v>
                </c:pt>
                <c:pt idx="109">
                  <c:v>4</c:v>
                </c:pt>
                <c:pt idx="110">
                  <c:v>16</c:v>
                </c:pt>
                <c:pt idx="111">
                  <c:v>45</c:v>
                </c:pt>
                <c:pt idx="112">
                  <c:v>6</c:v>
                </c:pt>
                <c:pt idx="113">
                  <c:v>0</c:v>
                </c:pt>
                <c:pt idx="114">
                  <c:v>2</c:v>
                </c:pt>
                <c:pt idx="115">
                  <c:v>114</c:v>
                </c:pt>
                <c:pt idx="116">
                  <c:v>16</c:v>
                </c:pt>
                <c:pt idx="117">
                  <c:v>2</c:v>
                </c:pt>
                <c:pt idx="118">
                  <c:v>13</c:v>
                </c:pt>
                <c:pt idx="119">
                  <c:v>12</c:v>
                </c:pt>
                <c:pt idx="120">
                  <c:v>16</c:v>
                </c:pt>
                <c:pt idx="121">
                  <c:v>0</c:v>
                </c:pt>
                <c:pt idx="122">
                  <c:v>0</c:v>
                </c:pt>
                <c:pt idx="123">
                  <c:v>26</c:v>
                </c:pt>
                <c:pt idx="124">
                  <c:v>6</c:v>
                </c:pt>
                <c:pt idx="125">
                  <c:v>0</c:v>
                </c:pt>
                <c:pt idx="126">
                  <c:v>0</c:v>
                </c:pt>
                <c:pt idx="127">
                  <c:v>48</c:v>
                </c:pt>
              </c:numCache>
            </c:numRef>
          </c:val>
          <c:smooth val="0"/>
          <c:extLst>
            <c:ext xmlns:c16="http://schemas.microsoft.com/office/drawing/2014/chart" uri="{C3380CC4-5D6E-409C-BE32-E72D297353CC}">
              <c16:uniqueId val="{00000001-0B15-4FA7-9D99-8D8C320F08A6}"/>
            </c:ext>
          </c:extLst>
        </c:ser>
        <c:dLbls>
          <c:showLegendKey val="0"/>
          <c:showVal val="0"/>
          <c:showCatName val="0"/>
          <c:showSerName val="0"/>
          <c:showPercent val="0"/>
          <c:showBubbleSize val="0"/>
        </c:dLbls>
        <c:smooth val="0"/>
        <c:axId val="690275824"/>
        <c:axId val="690274840"/>
      </c:lineChart>
      <c:catAx>
        <c:axId val="690275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90274840"/>
        <c:crosses val="autoZero"/>
        <c:auto val="1"/>
        <c:lblAlgn val="ctr"/>
        <c:lblOffset val="100"/>
        <c:noMultiLvlLbl val="0"/>
      </c:catAx>
      <c:valAx>
        <c:axId val="6902748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9027582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B5D18E4F-8904-49F0-A966-ED8BC304F0DA}" type="datetimeFigureOut">
              <a:rPr kumimoji="1" lang="ja-JP" altLang="en-US" smtClean="0"/>
              <a:t>2024/5/8</a:t>
            </a:fld>
            <a:endParaRPr kumimoji="1" lang="ja-JP" altLang="en-US"/>
          </a:p>
        </p:txBody>
      </p:sp>
      <p:sp>
        <p:nvSpPr>
          <p:cNvPr id="4" name="スライド イメージ プレースホルダー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ja-JP" altLang="en-US"/>
          </a:p>
        </p:txBody>
      </p:sp>
      <p:sp>
        <p:nvSpPr>
          <p:cNvPr id="5" name="ノート プレースホルダー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315B3230-1262-4AAB-8ECE-8CE048B285BF}" type="slidenum">
              <a:rPr kumimoji="1" lang="ja-JP" altLang="en-US" smtClean="0"/>
              <a:t>‹#›</a:t>
            </a:fld>
            <a:endParaRPr kumimoji="1" lang="ja-JP" altLang="en-US"/>
          </a:p>
        </p:txBody>
      </p:sp>
    </p:spTree>
    <p:extLst>
      <p:ext uri="{BB962C8B-B14F-4D97-AF65-F5344CB8AC3E}">
        <p14:creationId xmlns:p14="http://schemas.microsoft.com/office/powerpoint/2010/main" val="421166232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ameblo.jp/mbtsports9/entry-11906714864.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1</a:t>
            </a:fld>
            <a:endParaRPr kumimoji="1" lang="ja-JP" altLang="en-US"/>
          </a:p>
        </p:txBody>
      </p:sp>
    </p:spTree>
    <p:extLst>
      <p:ext uri="{BB962C8B-B14F-4D97-AF65-F5344CB8AC3E}">
        <p14:creationId xmlns:p14="http://schemas.microsoft.com/office/powerpoint/2010/main" val="2594125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なんでガウシアンなの？</a:t>
            </a:r>
            <a:endParaRPr kumimoji="1" lang="en-US" altLang="ja-JP" dirty="0"/>
          </a:p>
          <a:p>
            <a:endParaRPr kumimoji="1" lang="en-US" altLang="ja-JP" dirty="0"/>
          </a:p>
          <a:p>
            <a:r>
              <a:rPr kumimoji="1" lang="en-US" altLang="ja-JP" dirty="0" err="1"/>
              <a:t>Florack</a:t>
            </a:r>
            <a:r>
              <a:rPr kumimoji="1" lang="en-US" altLang="ja-JP" dirty="0"/>
              <a:t> et al. 1992</a:t>
            </a:r>
            <a:r>
              <a:rPr kumimoji="1" lang="ja-JP" altLang="en-US" dirty="0"/>
              <a:t>が条件を挙げている</a:t>
            </a:r>
            <a:endParaRPr kumimoji="1" lang="en-US" altLang="ja-JP" dirty="0"/>
          </a:p>
          <a:p>
            <a:r>
              <a:rPr kumimoji="1" lang="en-US" altLang="ja-JP" dirty="0"/>
              <a:t>+ </a:t>
            </a:r>
            <a:r>
              <a:rPr kumimoji="1" lang="ja-JP" altLang="en-US" dirty="0"/>
              <a:t>線形フィルタであること</a:t>
            </a:r>
            <a:endParaRPr kumimoji="1" lang="en-US" altLang="ja-JP" dirty="0"/>
          </a:p>
          <a:p>
            <a:r>
              <a:rPr kumimoji="1" lang="en-US" altLang="ja-JP" dirty="0"/>
              <a:t>+ </a:t>
            </a:r>
            <a:r>
              <a:rPr kumimoji="1" lang="ja-JP" altLang="en-US" dirty="0"/>
              <a:t>平行移動に対して不変</a:t>
            </a:r>
            <a:endParaRPr kumimoji="1" lang="en-US" altLang="ja-JP" dirty="0"/>
          </a:p>
          <a:p>
            <a:r>
              <a:rPr kumimoji="1" lang="en-US" altLang="ja-JP" dirty="0"/>
              <a:t>+</a:t>
            </a:r>
            <a:r>
              <a:rPr kumimoji="1" lang="ja-JP" altLang="en-US" baseline="0" dirty="0"/>
              <a:t> </a:t>
            </a:r>
            <a:r>
              <a:rPr kumimoji="1" lang="ja-JP" altLang="en-US" dirty="0"/>
              <a:t>スケール不変</a:t>
            </a:r>
            <a:endParaRPr kumimoji="1" lang="en-US" altLang="ja-JP" dirty="0"/>
          </a:p>
          <a:p>
            <a:r>
              <a:rPr kumimoji="1" lang="en-US" altLang="ja-JP" dirty="0"/>
              <a:t>+ </a:t>
            </a:r>
            <a:r>
              <a:rPr kumimoji="1" lang="ja-JP" altLang="en-US" dirty="0"/>
              <a:t>その操作が半群となる，</a:t>
            </a:r>
            <a:r>
              <a:rPr kumimoji="1" lang="en-US" altLang="ja-JP" dirty="0"/>
              <a:t>σ1</a:t>
            </a:r>
            <a:r>
              <a:rPr kumimoji="1" lang="ja-JP" altLang="en-US" dirty="0"/>
              <a:t>平滑化して、</a:t>
            </a:r>
            <a:r>
              <a:rPr kumimoji="1" lang="en-US" altLang="ja-JP" dirty="0"/>
              <a:t>σ</a:t>
            </a:r>
            <a:r>
              <a:rPr kumimoji="1" lang="ja-JP" altLang="en-US" dirty="0"/>
              <a:t>２平滑化した結果は、元の画像を</a:t>
            </a:r>
            <a:r>
              <a:rPr kumimoji="1" lang="en-US" altLang="ja-JP" dirty="0"/>
              <a:t>σ3</a:t>
            </a:r>
            <a:r>
              <a:rPr kumimoji="1" lang="ja-JP" altLang="en-US" dirty="0" err="1"/>
              <a:t>だけ</a:t>
            </a:r>
            <a:r>
              <a:rPr kumimoji="1" lang="ja-JP" altLang="en-US" dirty="0"/>
              <a:t>平滑化した結果である</a:t>
            </a:r>
            <a:endParaRPr kumimoji="1" lang="en-US" altLang="ja-JP" dirty="0"/>
          </a:p>
          <a:p>
            <a:r>
              <a:rPr kumimoji="1" lang="en-US" altLang="ja-JP" dirty="0"/>
              <a:t>    σ1, σ2 </a:t>
            </a:r>
            <a:r>
              <a:rPr kumimoji="1" lang="ja-JP" altLang="en-US" dirty="0"/>
              <a:t>∈ </a:t>
            </a:r>
            <a:r>
              <a:rPr kumimoji="1" lang="en-US" altLang="ja-JP" dirty="0"/>
              <a:t>A, </a:t>
            </a:r>
            <a:r>
              <a:rPr kumimoji="1" lang="ja-JP" altLang="en-US" dirty="0"/>
              <a:t>→ </a:t>
            </a:r>
            <a:r>
              <a:rPr kumimoji="1" lang="en-US" altLang="ja-JP" dirty="0"/>
              <a:t> σ1*σ2 </a:t>
            </a:r>
            <a:r>
              <a:rPr kumimoji="1" lang="ja-JP" altLang="en-US" dirty="0"/>
              <a:t>∈ </a:t>
            </a:r>
            <a:r>
              <a:rPr kumimoji="1" lang="en-US" altLang="ja-JP" dirty="0"/>
              <a:t>A</a:t>
            </a:r>
          </a:p>
          <a:p>
            <a:pPr defTabSz="990478">
              <a:defRPr/>
            </a:pPr>
            <a:r>
              <a:rPr kumimoji="1" lang="en-US" altLang="ja-JP" dirty="0"/>
              <a:t>+ </a:t>
            </a:r>
            <a:r>
              <a:rPr kumimoji="1" lang="ja-JP" altLang="en-US" dirty="0"/>
              <a:t>等方的</a:t>
            </a:r>
            <a:endParaRPr kumimoji="1" lang="en-US" altLang="ja-JP" dirty="0"/>
          </a:p>
          <a:p>
            <a:pPr defTabSz="990478">
              <a:defRPr/>
            </a:pPr>
            <a:endParaRPr kumimoji="1" lang="en-US" altLang="ja-JP" dirty="0"/>
          </a:p>
          <a:p>
            <a:pPr defTabSz="990478">
              <a:defRPr/>
            </a:pPr>
            <a:endParaRPr kumimoji="1" lang="en-US" altLang="ja-JP" dirty="0"/>
          </a:p>
          <a:p>
            <a:r>
              <a:rPr kumimoji="1" lang="ja-JP" altLang="en-US" sz="1200" b="1" i="0" u="none" strike="noStrike" kern="1200" dirty="0">
                <a:solidFill>
                  <a:schemeClr val="tx1"/>
                </a:solidFill>
                <a:effectLst/>
                <a:latin typeface="+mn-lt"/>
                <a:ea typeface="+mn-ea"/>
                <a:cs typeface="+mn-cs"/>
                <a:hlinkClick r:id="rId3"/>
              </a:rPr>
              <a:t>画像ぼかして車ナンバー推定　大分の科捜研、逆転の発想</a:t>
            </a:r>
            <a:endParaRPr kumimoji="1" lang="en-US" altLang="ja-JP" sz="1200" b="0" i="0" kern="1200" dirty="0">
              <a:solidFill>
                <a:schemeClr val="tx1"/>
              </a:solidFill>
              <a:effectLst/>
              <a:latin typeface="+mn-lt"/>
              <a:ea typeface="+mn-ea"/>
              <a:cs typeface="+mn-cs"/>
            </a:endParaRPr>
          </a:p>
          <a:p>
            <a:pPr defTabSz="990478">
              <a:defRPr/>
            </a:pPr>
            <a:r>
              <a:rPr kumimoji="1" lang="en-US" altLang="ja-JP" dirty="0"/>
              <a:t>14</a:t>
            </a:r>
            <a:r>
              <a:rPr kumimoji="1" lang="ja-JP" altLang="en-US" dirty="0"/>
              <a:t>年頃に出たニュース．この辺のニュースとかは関連が深そう</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19</a:t>
            </a:fld>
            <a:endParaRPr kumimoji="1" lang="ja-JP" altLang="en-US"/>
          </a:p>
        </p:txBody>
      </p:sp>
    </p:spTree>
    <p:extLst>
      <p:ext uri="{BB962C8B-B14F-4D97-AF65-F5344CB8AC3E}">
        <p14:creationId xmlns:p14="http://schemas.microsoft.com/office/powerpoint/2010/main" val="779125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a:t>
            </a:r>
            <a:r>
              <a:rPr kumimoji="1" lang="ja-JP" altLang="en-US"/>
              <a:t>では，発見したスケールに合わせたガウシアンで周囲に重みづけをする</a:t>
            </a:r>
            <a:endParaRPr kumimoji="1" lang="en-US" altLang="ja-JP" dirty="0"/>
          </a:p>
          <a:p>
            <a:endParaRPr kumimoji="1" lang="en-US" altLang="ja-JP" dirty="0"/>
          </a:p>
          <a:p>
            <a:r>
              <a:rPr kumimoji="1" lang="en-US" altLang="ja-JP" dirty="0"/>
              <a:t>3</a:t>
            </a:r>
            <a:r>
              <a:rPr kumimoji="1" lang="ja-JP" altLang="en-US" dirty="0"/>
              <a:t>では、もとの画像を利用する。局所窓の中心を中心とするガウシアンで重み付けする。勾配強度でも重み付けをする。窓の大きさは発見したスケールに比例させる。</a:t>
            </a:r>
            <a:r>
              <a:rPr kumimoji="1" lang="en-US" altLang="ja-JP" baseline="0" dirty="0"/>
              <a:t> </a:t>
            </a:r>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28</a:t>
            </a:fld>
            <a:endParaRPr kumimoji="1" lang="ja-JP" altLang="en-US"/>
          </a:p>
        </p:txBody>
      </p:sp>
    </p:spTree>
    <p:extLst>
      <p:ext uri="{BB962C8B-B14F-4D97-AF65-F5344CB8AC3E}">
        <p14:creationId xmlns:p14="http://schemas.microsoft.com/office/powerpoint/2010/main" val="3041800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15B3230-1262-4AAB-8ECE-8CE048B285BF}" type="slidenum">
              <a:rPr kumimoji="1" lang="ja-JP" altLang="en-US" smtClean="0"/>
              <a:t>30</a:t>
            </a:fld>
            <a:endParaRPr kumimoji="1" lang="ja-JP" altLang="en-US"/>
          </a:p>
        </p:txBody>
      </p:sp>
    </p:spTree>
    <p:extLst>
      <p:ext uri="{BB962C8B-B14F-4D97-AF65-F5344CB8AC3E}">
        <p14:creationId xmlns:p14="http://schemas.microsoft.com/office/powerpoint/2010/main" val="552692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15B3230-1262-4AAB-8ECE-8CE048B285BF}" type="slidenum">
              <a:rPr kumimoji="1" lang="ja-JP" altLang="en-US" smtClean="0"/>
              <a:t>31</a:t>
            </a:fld>
            <a:endParaRPr kumimoji="1" lang="ja-JP" altLang="en-US"/>
          </a:p>
        </p:txBody>
      </p:sp>
    </p:spTree>
    <p:extLst>
      <p:ext uri="{BB962C8B-B14F-4D97-AF65-F5344CB8AC3E}">
        <p14:creationId xmlns:p14="http://schemas.microsoft.com/office/powerpoint/2010/main" val="2936884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33</a:t>
            </a:fld>
            <a:endParaRPr kumimoji="1" lang="ja-JP" altLang="en-US"/>
          </a:p>
        </p:txBody>
      </p:sp>
    </p:spTree>
    <p:extLst>
      <p:ext uri="{BB962C8B-B14F-4D97-AF65-F5344CB8AC3E}">
        <p14:creationId xmlns:p14="http://schemas.microsoft.com/office/powerpoint/2010/main" val="2195591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http://qiita.com/hitomatagi/items/62989573a30ec1d8180b</a:t>
            </a:r>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35</a:t>
            </a:fld>
            <a:endParaRPr kumimoji="1" lang="ja-JP" altLang="en-US"/>
          </a:p>
        </p:txBody>
      </p:sp>
    </p:spTree>
    <p:extLst>
      <p:ext uri="{BB962C8B-B14F-4D97-AF65-F5344CB8AC3E}">
        <p14:creationId xmlns:p14="http://schemas.microsoft.com/office/powerpoint/2010/main" val="212957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40</a:t>
            </a:fld>
            <a:endParaRPr kumimoji="1" lang="ja-JP" altLang="en-US"/>
          </a:p>
        </p:txBody>
      </p:sp>
    </p:spTree>
    <p:extLst>
      <p:ext uri="{BB962C8B-B14F-4D97-AF65-F5344CB8AC3E}">
        <p14:creationId xmlns:p14="http://schemas.microsoft.com/office/powerpoint/2010/main" val="60181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r>
                  <a:rPr lang="ja-JP" altLang="en-US" sz="1300" dirty="0"/>
                  <a:t>垂線の足が第３・４象限にあるとき</a:t>
                </a:r>
                <a:endParaRPr lang="en-US" altLang="ja-JP" sz="1300" dirty="0"/>
              </a:p>
              <a:p>
                <a:r>
                  <a:rPr lang="ja-JP" altLang="en-US" sz="1300" i="1" dirty="0"/>
                  <a:t>＋</a:t>
                </a:r>
                <a:r>
                  <a:rPr lang="en-US" altLang="ja-JP" sz="1300" i="1" dirty="0"/>
                  <a:t>ρ</a:t>
                </a:r>
                <a:r>
                  <a:rPr lang="ja-JP" altLang="en-US" sz="1300" dirty="0"/>
                  <a:t>はマイナス</a:t>
                </a:r>
                <a:endParaRPr lang="en-US" altLang="ja-JP" sz="1300" dirty="0"/>
              </a:p>
              <a:p>
                <a:r>
                  <a:rPr lang="ja-JP" altLang="en-US" sz="1300" dirty="0"/>
                  <a:t>＋</a:t>
                </a:r>
                <a:r>
                  <a:rPr lang="en-US" altLang="ja-JP" sz="1300" dirty="0"/>
                  <a:t>θ</a:t>
                </a:r>
                <a:r>
                  <a:rPr lang="ja-JP" altLang="en-US" sz="1300" dirty="0"/>
                  <a:t>は</a:t>
                </a:r>
                <a:r>
                  <a:rPr lang="en-US" altLang="ja-JP" sz="1300" dirty="0"/>
                  <a:t>θ-π</a:t>
                </a:r>
              </a:p>
              <a:p>
                <a:endParaRPr lang="en-US" altLang="ja-JP" sz="1300" dirty="0"/>
              </a:p>
              <a:p>
                <a:r>
                  <a:rPr lang="el-GR" altLang="ja-JP" sz="1300" dirty="0"/>
                  <a:t>Θ</a:t>
                </a:r>
                <a:r>
                  <a:rPr lang="en-US" altLang="ja-JP" sz="1300" dirty="0"/>
                  <a:t>= 350</a:t>
                </a:r>
                <a:r>
                  <a:rPr lang="ja-JP" altLang="en-US" sz="1300" dirty="0"/>
                  <a:t>付近のときは　</a:t>
                </a:r>
                <a:r>
                  <a:rPr lang="en-US" altLang="ja-JP" sz="1300" dirty="0"/>
                  <a:t>θ</a:t>
                </a:r>
                <a:r>
                  <a:rPr lang="ja-JP" altLang="en-US" sz="1300" dirty="0"/>
                  <a:t>＝</a:t>
                </a:r>
                <a:r>
                  <a:rPr lang="en-US" altLang="ja-JP" sz="1300" dirty="0"/>
                  <a:t>170</a:t>
                </a:r>
                <a:r>
                  <a:rPr lang="ja-JP" altLang="en-US" sz="1300" dirty="0"/>
                  <a:t>とし</a:t>
                </a:r>
                <a:r>
                  <a:rPr lang="en-US" altLang="ja-JP" sz="1300" dirty="0"/>
                  <a:t>ρ</a:t>
                </a:r>
                <a:r>
                  <a:rPr lang="ja-JP" altLang="en-US" sz="1300" dirty="0"/>
                  <a:t>はマイナスに</a:t>
                </a:r>
                <a:endParaRPr lang="en-US" altLang="ja-JP" sz="1300" dirty="0"/>
              </a:p>
              <a:p>
                <a:endParaRPr lang="en-US" altLang="ja-JP" sz="1300" dirty="0"/>
              </a:p>
              <a:p>
                <a:endParaRPr lang="en-US" altLang="ja-JP" sz="1300" dirty="0"/>
              </a:p>
              <a:p>
                <a:r>
                  <a:rPr lang="ja-JP" altLang="en-US" sz="1300" dirty="0"/>
                  <a:t>一応証明を</a:t>
                </a:r>
                <a:r>
                  <a:rPr lang="en-US" altLang="ja-JP" sz="1300" dirty="0"/>
                  <a:t>…</a:t>
                </a:r>
              </a:p>
              <a:p>
                <a:endParaRPr lang="en-US" altLang="ja-JP" sz="1300" dirty="0"/>
              </a:p>
              <a:p>
                <a:r>
                  <a:rPr lang="ja-JP" altLang="en-US" sz="1300" dirty="0"/>
                  <a:t>この図より，求める直線は　</a:t>
                </a:r>
                <a:r>
                  <a:rPr lang="en-US" altLang="ja-JP" sz="1300" dirty="0"/>
                  <a:t>(</a:t>
                </a:r>
                <a:r>
                  <a:rPr lang="en-US" altLang="ja-JP" sz="1300" dirty="0" err="1"/>
                  <a:t>ρcosθ</a:t>
                </a:r>
                <a:r>
                  <a:rPr lang="en-US" altLang="ja-JP" sz="1300" dirty="0"/>
                  <a:t>, </a:t>
                </a:r>
                <a:r>
                  <a:rPr lang="en-US" altLang="ja-JP" sz="1300" dirty="0" err="1"/>
                  <a:t>ρsinθ</a:t>
                </a:r>
                <a:r>
                  <a:rPr lang="en-US" altLang="ja-JP" sz="1300" dirty="0"/>
                  <a:t>) </a:t>
                </a:r>
                <a:r>
                  <a:rPr lang="ja-JP" altLang="en-US" sz="1300" dirty="0"/>
                  <a:t>を通り，傾きは　</a:t>
                </a:r>
                <a:r>
                  <a:rPr lang="ja-JP" altLang="en-US" sz="1300" dirty="0" err="1"/>
                  <a:t>ー</a:t>
                </a:r>
                <a:r>
                  <a:rPr lang="en-US" altLang="ja-JP" sz="1300" dirty="0" err="1"/>
                  <a:t>cosθ</a:t>
                </a:r>
                <a:r>
                  <a:rPr lang="en-US" altLang="ja-JP" sz="1300" dirty="0"/>
                  <a:t>/</a:t>
                </a:r>
                <a:r>
                  <a:rPr lang="en-US" altLang="ja-JP" sz="1300" dirty="0" err="1"/>
                  <a:t>sinθ</a:t>
                </a:r>
                <a:r>
                  <a:rPr lang="ja-JP" altLang="en-US" sz="1300" dirty="0"/>
                  <a:t>である</a:t>
                </a:r>
                <a:endParaRPr lang="en-US" altLang="ja-JP" sz="1300" dirty="0"/>
              </a:p>
              <a:p>
                <a:endParaRPr lang="en-US" altLang="ja-JP" sz="1300" dirty="0"/>
              </a:p>
              <a:p>
                <a:r>
                  <a:rPr lang="en-US" altLang="ja-JP" sz="1300" dirty="0"/>
                  <a:t>y –</a:t>
                </a:r>
                <a:r>
                  <a:rPr lang="en-US" altLang="ja-JP" sz="1300" dirty="0" err="1"/>
                  <a:t>ρsinθ</a:t>
                </a:r>
                <a:r>
                  <a:rPr lang="en-US" altLang="ja-JP" sz="1300" dirty="0"/>
                  <a:t> =</a:t>
                </a:r>
                <a:r>
                  <a:rPr lang="ja-JP" altLang="en-US" sz="1300" dirty="0" err="1"/>
                  <a:t>ー</a:t>
                </a:r>
                <a:r>
                  <a:rPr lang="en-US" altLang="ja-JP" sz="1300" dirty="0" err="1"/>
                  <a:t>cosθ</a:t>
                </a:r>
                <a:r>
                  <a:rPr lang="en-US" altLang="ja-JP" sz="1300" dirty="0"/>
                  <a:t>/</a:t>
                </a:r>
                <a:r>
                  <a:rPr lang="en-US" altLang="ja-JP" sz="1300" dirty="0" err="1"/>
                  <a:t>sinθ</a:t>
                </a:r>
                <a:r>
                  <a:rPr lang="en-US" altLang="ja-JP" sz="1300" dirty="0"/>
                  <a:t> (x-</a:t>
                </a:r>
                <a:r>
                  <a:rPr lang="en-US" altLang="ja-JP" sz="1300" dirty="0" err="1"/>
                  <a:t>ρcosθ</a:t>
                </a:r>
                <a:r>
                  <a:rPr lang="en-US" altLang="ja-JP" sz="1300" dirty="0"/>
                  <a:t>)</a:t>
                </a:r>
              </a:p>
              <a:p>
                <a:r>
                  <a:rPr lang="ja-JP" altLang="en-US" sz="1300" dirty="0"/>
                  <a:t>両辺に</a:t>
                </a:r>
                <a:r>
                  <a:rPr lang="en-US" altLang="ja-JP" sz="1300" dirty="0" err="1"/>
                  <a:t>sinθ</a:t>
                </a:r>
                <a:r>
                  <a:rPr lang="ja-JP" altLang="en-US" sz="1300" dirty="0"/>
                  <a:t>をかけて整理すると</a:t>
                </a:r>
                <a:endParaRPr lang="en-US" altLang="ja-JP" sz="1300" dirty="0"/>
              </a:p>
              <a:p>
                <a14:m>
                  <m:oMath xmlns:m="http://schemas.openxmlformats.org/officeDocument/2006/math">
                    <m:r>
                      <a:rPr lang="en-US" altLang="ja-JP" sz="1300" i="1" dirty="0">
                        <a:latin typeface="Cambria Math" panose="02040503050406030204" pitchFamily="18" charset="0"/>
                        <a:cs typeface="Times New Roman" panose="02020603050405020304" pitchFamily="18" charset="0"/>
                      </a:rPr>
                      <m:t>𝜌</m:t>
                    </m:r>
                    <m:r>
                      <a:rPr lang="en-US" altLang="ja-JP" sz="1300" i="1" dirty="0">
                        <a:latin typeface="Cambria Math" panose="02040503050406030204" pitchFamily="18" charset="0"/>
                        <a:cs typeface="Times New Roman" panose="02020603050405020304" pitchFamily="18" charset="0"/>
                      </a:rPr>
                      <m:t>=</m:t>
                    </m:r>
                    <m:r>
                      <a:rPr lang="en-US" altLang="ja-JP" sz="1300" i="1" dirty="0">
                        <a:latin typeface="Cambria Math" panose="02040503050406030204" pitchFamily="18" charset="0"/>
                        <a:cs typeface="Times New Roman" panose="02020603050405020304" pitchFamily="18" charset="0"/>
                      </a:rPr>
                      <m:t>𝑥</m:t>
                    </m:r>
                    <m:func>
                      <m:funcPr>
                        <m:ctrlPr>
                          <a:rPr lang="en-US" altLang="ja-JP" sz="1300" i="1" dirty="0">
                            <a:latin typeface="Cambria Math" panose="02040503050406030204" pitchFamily="18" charset="0"/>
                            <a:cs typeface="Times New Roman" panose="02020603050405020304" pitchFamily="18" charset="0"/>
                          </a:rPr>
                        </m:ctrlPr>
                      </m:funcPr>
                      <m:fName>
                        <m:r>
                          <m:rPr>
                            <m:sty m:val="p"/>
                          </m:rPr>
                          <a:rPr lang="en-US" altLang="ja-JP" sz="1300" dirty="0">
                            <a:latin typeface="Cambria Math" panose="02040503050406030204" pitchFamily="18" charset="0"/>
                            <a:cs typeface="Times New Roman" panose="02020603050405020304" pitchFamily="18" charset="0"/>
                          </a:rPr>
                          <m:t>cos</m:t>
                        </m:r>
                      </m:fName>
                      <m:e>
                        <m:r>
                          <a:rPr lang="en-US" altLang="ja-JP" sz="1300" i="1" dirty="0">
                            <a:latin typeface="Cambria Math" panose="02040503050406030204" pitchFamily="18" charset="0"/>
                            <a:cs typeface="Times New Roman" panose="02020603050405020304" pitchFamily="18" charset="0"/>
                          </a:rPr>
                          <m:t>𝜃</m:t>
                        </m:r>
                      </m:e>
                    </m:func>
                    <m:r>
                      <a:rPr lang="en-US" altLang="ja-JP" sz="1300" i="1" dirty="0">
                        <a:latin typeface="Cambria Math" panose="02040503050406030204" pitchFamily="18" charset="0"/>
                        <a:cs typeface="Times New Roman" panose="02020603050405020304" pitchFamily="18" charset="0"/>
                      </a:rPr>
                      <m:t>+</m:t>
                    </m:r>
                    <m:r>
                      <a:rPr lang="en-US" altLang="ja-JP" sz="1300" i="1" dirty="0">
                        <a:latin typeface="Cambria Math" panose="02040503050406030204" pitchFamily="18" charset="0"/>
                        <a:cs typeface="Times New Roman" panose="02020603050405020304" pitchFamily="18" charset="0"/>
                      </a:rPr>
                      <m:t>𝑦</m:t>
                    </m:r>
                    <m:func>
                      <m:funcPr>
                        <m:ctrlPr>
                          <a:rPr lang="en-US" altLang="ja-JP" sz="1300" i="1" dirty="0">
                            <a:latin typeface="Cambria Math" panose="02040503050406030204" pitchFamily="18" charset="0"/>
                            <a:cs typeface="Times New Roman" panose="02020603050405020304" pitchFamily="18" charset="0"/>
                          </a:rPr>
                        </m:ctrlPr>
                      </m:funcPr>
                      <m:fName>
                        <m:r>
                          <m:rPr>
                            <m:sty m:val="p"/>
                          </m:rPr>
                          <a:rPr lang="en-US" altLang="ja-JP" sz="1300" dirty="0">
                            <a:latin typeface="Cambria Math" panose="02040503050406030204" pitchFamily="18" charset="0"/>
                            <a:cs typeface="Times New Roman" panose="02020603050405020304" pitchFamily="18" charset="0"/>
                          </a:rPr>
                          <m:t>sin</m:t>
                        </m:r>
                      </m:fName>
                      <m:e>
                        <m:r>
                          <a:rPr lang="en-US" altLang="ja-JP" sz="1300" i="1" dirty="0">
                            <a:latin typeface="Cambria Math" panose="02040503050406030204" pitchFamily="18" charset="0"/>
                            <a:cs typeface="Times New Roman" panose="02020603050405020304" pitchFamily="18" charset="0"/>
                          </a:rPr>
                          <m:t>𝜃</m:t>
                        </m:r>
                      </m:e>
                    </m:func>
                    <m:r>
                      <a:rPr lang="ja-JP" altLang="en-US" sz="1300" i="1" dirty="0">
                        <a:latin typeface="Cambria Math" panose="02040503050406030204" pitchFamily="18" charset="0"/>
                        <a:cs typeface="Times New Roman" panose="02020603050405020304" pitchFamily="18" charset="0"/>
                      </a:rPr>
                      <m:t>が</m:t>
                    </m:r>
                  </m:oMath>
                </a14:m>
                <a:r>
                  <a:rPr lang="ja-JP" altLang="en-US" sz="1300" dirty="0"/>
                  <a:t>得られる．</a:t>
                </a:r>
                <a:endParaRPr lang="en-US" altLang="ja-JP" sz="1300" dirty="0"/>
              </a:p>
              <a:p>
                <a:endParaRPr lang="en-US" altLang="ja-JP" sz="1300" dirty="0"/>
              </a:p>
              <a:p>
                <a:r>
                  <a:rPr lang="en-US" altLang="ja-JP" sz="1300" dirty="0"/>
                  <a:t> </a:t>
                </a:r>
                <a:endParaRPr lang="ja-JP" altLang="en-US" sz="1300" dirty="0"/>
              </a:p>
            </p:txBody>
          </p:sp>
        </mc:Choice>
        <mc:Fallback xmlns="">
          <p:sp>
            <p:nvSpPr>
              <p:cNvPr id="3" name="ノート プレースホルダー 2"/>
              <p:cNvSpPr>
                <a:spLocks noGrp="1"/>
              </p:cNvSpPr>
              <p:nvPr>
                <p:ph type="body" idx="1"/>
              </p:nvPr>
            </p:nvSpPr>
            <p:spPr/>
            <p:txBody>
              <a:bodyPr/>
              <a:lstStyle/>
              <a:p>
                <a:r>
                  <a:rPr lang="ja-JP" altLang="en-US" sz="1200" dirty="0" smtClean="0"/>
                  <a:t>垂線の足が第３・４象限にあるとき</a:t>
                </a:r>
                <a:endParaRPr lang="en-US" altLang="ja-JP" sz="1200" dirty="0" smtClean="0"/>
              </a:p>
              <a:p>
                <a:r>
                  <a:rPr lang="ja-JP" altLang="en-US" sz="1200" i="1" dirty="0" smtClean="0"/>
                  <a:t>＋</a:t>
                </a:r>
                <a:r>
                  <a:rPr lang="en-US" altLang="ja-JP" sz="1200" i="1" dirty="0" smtClean="0"/>
                  <a:t>ρ</a:t>
                </a:r>
                <a:r>
                  <a:rPr lang="ja-JP" altLang="en-US" sz="1200" dirty="0" smtClean="0"/>
                  <a:t>はマイナス</a:t>
                </a:r>
                <a:endParaRPr lang="en-US" altLang="ja-JP" sz="1200" dirty="0" smtClean="0"/>
              </a:p>
              <a:p>
                <a:r>
                  <a:rPr lang="ja-JP" altLang="en-US" sz="1200" dirty="0" smtClean="0"/>
                  <a:t>＋</a:t>
                </a:r>
                <a:r>
                  <a:rPr lang="en-US" altLang="ja-JP" sz="1200" dirty="0" smtClean="0"/>
                  <a:t>θ</a:t>
                </a:r>
                <a:r>
                  <a:rPr lang="ja-JP" altLang="en-US" sz="1200" dirty="0" smtClean="0"/>
                  <a:t>は</a:t>
                </a:r>
                <a:r>
                  <a:rPr lang="en-US" altLang="ja-JP" sz="1200" dirty="0" smtClean="0"/>
                  <a:t>θ-π</a:t>
                </a:r>
              </a:p>
              <a:p>
                <a:endParaRPr lang="en-US" altLang="ja-JP" sz="1200" dirty="0" smtClean="0"/>
              </a:p>
              <a:p>
                <a:r>
                  <a:rPr lang="el-GR" altLang="ja-JP" sz="1200" dirty="0" smtClean="0"/>
                  <a:t>Θ</a:t>
                </a:r>
                <a:r>
                  <a:rPr lang="en-US" altLang="ja-JP" sz="1200" dirty="0" smtClean="0"/>
                  <a:t>= 350</a:t>
                </a:r>
                <a:r>
                  <a:rPr lang="ja-JP" altLang="en-US" sz="1200" dirty="0" smtClean="0"/>
                  <a:t>付近のときは　</a:t>
                </a:r>
                <a:r>
                  <a:rPr lang="en-US" altLang="ja-JP" sz="1200" dirty="0" smtClean="0"/>
                  <a:t>θ</a:t>
                </a:r>
                <a:r>
                  <a:rPr lang="ja-JP" altLang="en-US" sz="1200" dirty="0" smtClean="0"/>
                  <a:t>＝</a:t>
                </a:r>
                <a:r>
                  <a:rPr lang="en-US" altLang="ja-JP" sz="1200" dirty="0" smtClean="0"/>
                  <a:t>170</a:t>
                </a:r>
                <a:r>
                  <a:rPr lang="ja-JP" altLang="en-US" sz="1200" dirty="0" smtClean="0"/>
                  <a:t>とし</a:t>
                </a:r>
                <a:r>
                  <a:rPr lang="en-US" altLang="ja-JP" sz="1200" dirty="0" smtClean="0"/>
                  <a:t>ρ</a:t>
                </a:r>
                <a:r>
                  <a:rPr lang="ja-JP" altLang="en-US" sz="1200" dirty="0" smtClean="0"/>
                  <a:t>はマイナスに</a:t>
                </a:r>
                <a:endParaRPr lang="en-US" altLang="ja-JP" sz="1200" dirty="0" smtClean="0"/>
              </a:p>
              <a:p>
                <a:endParaRPr lang="en-US" altLang="ja-JP" sz="1200" dirty="0" smtClean="0"/>
              </a:p>
              <a:p>
                <a:endParaRPr lang="en-US" altLang="ja-JP" sz="1200" dirty="0" smtClean="0"/>
              </a:p>
              <a:p>
                <a:r>
                  <a:rPr lang="ja-JP" altLang="en-US" sz="1200" dirty="0" smtClean="0"/>
                  <a:t>一応証明を</a:t>
                </a:r>
                <a:r>
                  <a:rPr lang="en-US" altLang="ja-JP" sz="1200" dirty="0" smtClean="0"/>
                  <a:t>…</a:t>
                </a:r>
              </a:p>
              <a:p>
                <a:endParaRPr lang="en-US" altLang="ja-JP" sz="1200" dirty="0" smtClean="0"/>
              </a:p>
              <a:p>
                <a:r>
                  <a:rPr lang="ja-JP" altLang="en-US" sz="1200" dirty="0" smtClean="0"/>
                  <a:t>この図より，求める直線は　</a:t>
                </a:r>
                <a:r>
                  <a:rPr lang="en-US" altLang="ja-JP" sz="1200" dirty="0" smtClean="0"/>
                  <a:t>(</a:t>
                </a:r>
                <a:r>
                  <a:rPr lang="en-US" altLang="ja-JP" sz="1200" dirty="0" err="1" smtClean="0"/>
                  <a:t>ρcosθ</a:t>
                </a:r>
                <a:r>
                  <a:rPr lang="en-US" altLang="ja-JP" sz="1200" dirty="0" smtClean="0"/>
                  <a:t>, </a:t>
                </a:r>
                <a:r>
                  <a:rPr lang="en-US" altLang="ja-JP" sz="1200" dirty="0" err="1" smtClean="0"/>
                  <a:t>ρsinθ</a:t>
                </a:r>
                <a:r>
                  <a:rPr lang="en-US" altLang="ja-JP" sz="1200" dirty="0" smtClean="0"/>
                  <a:t>)</a:t>
                </a:r>
                <a:r>
                  <a:rPr lang="en-US" altLang="ja-JP" sz="1200" baseline="0" dirty="0" smtClean="0"/>
                  <a:t> </a:t>
                </a:r>
                <a:r>
                  <a:rPr lang="ja-JP" altLang="en-US" sz="1200" dirty="0" smtClean="0"/>
                  <a:t>を通り，傾きは　</a:t>
                </a:r>
                <a:r>
                  <a:rPr lang="ja-JP" altLang="en-US" sz="1200" dirty="0" err="1" smtClean="0"/>
                  <a:t>ー</a:t>
                </a:r>
                <a:r>
                  <a:rPr lang="en-US" altLang="ja-JP" sz="1200" dirty="0" err="1" smtClean="0"/>
                  <a:t>cosθ</a:t>
                </a:r>
                <a:r>
                  <a:rPr lang="en-US" altLang="ja-JP" sz="1200" dirty="0" smtClean="0"/>
                  <a:t>/</a:t>
                </a:r>
                <a:r>
                  <a:rPr lang="en-US" altLang="ja-JP" sz="1200" dirty="0" err="1" smtClean="0"/>
                  <a:t>sinθ</a:t>
                </a:r>
                <a:r>
                  <a:rPr lang="ja-JP" altLang="en-US" sz="1200" dirty="0" smtClean="0"/>
                  <a:t>である</a:t>
                </a:r>
                <a:endParaRPr lang="en-US" altLang="ja-JP" sz="1200" dirty="0" smtClean="0"/>
              </a:p>
              <a:p>
                <a:endParaRPr lang="en-US" altLang="ja-JP" sz="1200" dirty="0" smtClean="0"/>
              </a:p>
              <a:p>
                <a:r>
                  <a:rPr lang="en-US" altLang="ja-JP" sz="1200" dirty="0" smtClean="0"/>
                  <a:t>y –</a:t>
                </a:r>
                <a:r>
                  <a:rPr lang="en-US" altLang="ja-JP" sz="1200" dirty="0" err="1" smtClean="0"/>
                  <a:t>ρsinθ</a:t>
                </a:r>
                <a:r>
                  <a:rPr lang="en-US" altLang="ja-JP" sz="1200" dirty="0" smtClean="0"/>
                  <a:t> =</a:t>
                </a:r>
                <a:r>
                  <a:rPr lang="ja-JP" altLang="en-US" sz="1200" dirty="0" err="1" smtClean="0"/>
                  <a:t>ー</a:t>
                </a:r>
                <a:r>
                  <a:rPr lang="en-US" altLang="ja-JP" sz="1200" dirty="0" err="1" smtClean="0"/>
                  <a:t>cosθ</a:t>
                </a:r>
                <a:r>
                  <a:rPr lang="en-US" altLang="ja-JP" sz="1200" dirty="0" smtClean="0"/>
                  <a:t>/</a:t>
                </a:r>
                <a:r>
                  <a:rPr lang="en-US" altLang="ja-JP" sz="1200" dirty="0" err="1" smtClean="0"/>
                  <a:t>sinθ</a:t>
                </a:r>
                <a:r>
                  <a:rPr lang="en-US" altLang="ja-JP" sz="1200" dirty="0" smtClean="0"/>
                  <a:t> (x-</a:t>
                </a:r>
                <a:r>
                  <a:rPr lang="en-US" altLang="ja-JP" sz="1200" dirty="0" err="1" smtClean="0"/>
                  <a:t>ρcosθ</a:t>
                </a:r>
                <a:r>
                  <a:rPr lang="en-US" altLang="ja-JP" sz="1200" dirty="0" smtClean="0"/>
                  <a:t>)</a:t>
                </a:r>
              </a:p>
              <a:p>
                <a:r>
                  <a:rPr lang="ja-JP" altLang="en-US" sz="1200" dirty="0" smtClean="0"/>
                  <a:t>両辺に</a:t>
                </a:r>
                <a:r>
                  <a:rPr lang="en-US" altLang="ja-JP" sz="1200" dirty="0" err="1" smtClean="0"/>
                  <a:t>sinθ</a:t>
                </a:r>
                <a:r>
                  <a:rPr lang="ja-JP" altLang="en-US" sz="1200" dirty="0" smtClean="0"/>
                  <a:t>をかけて整理すると</a:t>
                </a:r>
                <a:endParaRPr lang="en-US" altLang="ja-JP" sz="1200" dirty="0" smtClean="0"/>
              </a:p>
              <a:p>
                <a:r>
                  <a:rPr lang="en-US" altLang="ja-JP" sz="1200" b="0" i="0" dirty="0" smtClean="0">
                    <a:latin typeface="Cambria Math" panose="02040503050406030204" pitchFamily="18" charset="0"/>
                    <a:cs typeface="Times New Roman" panose="02020603050405020304" pitchFamily="18" charset="0"/>
                  </a:rPr>
                  <a:t>𝜌</a:t>
                </a:r>
                <a:r>
                  <a:rPr lang="en-US" altLang="ja-JP" sz="1200" i="0" dirty="0">
                    <a:latin typeface="Cambria Math" panose="02040503050406030204" pitchFamily="18" charset="0"/>
                    <a:cs typeface="Times New Roman" panose="02020603050405020304" pitchFamily="18" charset="0"/>
                  </a:rPr>
                  <a:t>=𝑥 cos⁡𝜃+</a:t>
                </a:r>
                <a:r>
                  <a:rPr lang="en-US" altLang="ja-JP" sz="1200" b="0" i="0" dirty="0" smtClean="0">
                    <a:latin typeface="Cambria Math" panose="02040503050406030204" pitchFamily="18" charset="0"/>
                    <a:cs typeface="Times New Roman" panose="02020603050405020304" pitchFamily="18" charset="0"/>
                  </a:rPr>
                  <a:t>𝑦 sin</a:t>
                </a:r>
                <a:r>
                  <a:rPr lang="en-US" altLang="ja-JP" sz="1200" b="0" i="0" dirty="0">
                    <a:latin typeface="Cambria Math" panose="02040503050406030204" pitchFamily="18" charset="0"/>
                    <a:cs typeface="Times New Roman" panose="02020603050405020304" pitchFamily="18" charset="0"/>
                  </a:rPr>
                  <a:t>⁡</a:t>
                </a:r>
                <a:r>
                  <a:rPr lang="en-US" altLang="ja-JP" sz="1200" i="0" dirty="0">
                    <a:latin typeface="Cambria Math" panose="02040503050406030204" pitchFamily="18" charset="0"/>
                    <a:cs typeface="Times New Roman" panose="02020603050405020304" pitchFamily="18" charset="0"/>
                  </a:rPr>
                  <a:t>𝜃</a:t>
                </a:r>
                <a:r>
                  <a:rPr lang="ja-JP" altLang="en-US" sz="1200" i="0" dirty="0">
                    <a:latin typeface="Cambria Math" panose="02040503050406030204" pitchFamily="18" charset="0"/>
                    <a:cs typeface="Times New Roman" panose="02020603050405020304" pitchFamily="18" charset="0"/>
                  </a:rPr>
                  <a:t> が</a:t>
                </a:r>
                <a:r>
                  <a:rPr lang="ja-JP" altLang="en-US" sz="1200" dirty="0" smtClean="0"/>
                  <a:t>得られる．</a:t>
                </a:r>
                <a:endParaRPr lang="en-US" altLang="ja-JP" sz="1200" dirty="0" smtClean="0"/>
              </a:p>
              <a:p>
                <a:endParaRPr lang="en-US" altLang="ja-JP" sz="1200" dirty="0" smtClean="0"/>
              </a:p>
              <a:p>
                <a:r>
                  <a:rPr lang="en-US" altLang="ja-JP" sz="1200" dirty="0" smtClean="0"/>
                  <a:t> </a:t>
                </a:r>
                <a:endParaRPr lang="ja-JP" altLang="en-US" sz="1200" dirty="0"/>
              </a:p>
            </p:txBody>
          </p:sp>
        </mc:Fallback>
      </mc:AlternateContent>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41</a:t>
            </a:fld>
            <a:endParaRPr kumimoji="1" lang="ja-JP" altLang="en-US"/>
          </a:p>
        </p:txBody>
      </p:sp>
    </p:spTree>
    <p:extLst>
      <p:ext uri="{BB962C8B-B14F-4D97-AF65-F5344CB8AC3E}">
        <p14:creationId xmlns:p14="http://schemas.microsoft.com/office/powerpoint/2010/main" val="2058952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r>
                  <a:rPr lang="ja-JP" altLang="en-US" sz="1300" dirty="0"/>
                  <a:t>垂線の足が第３・４象限にあるとき</a:t>
                </a:r>
                <a:endParaRPr lang="en-US" altLang="ja-JP" sz="1300" dirty="0"/>
              </a:p>
              <a:p>
                <a:r>
                  <a:rPr lang="ja-JP" altLang="en-US" sz="1300" i="1" dirty="0"/>
                  <a:t>＋</a:t>
                </a:r>
                <a:r>
                  <a:rPr lang="en-US" altLang="ja-JP" sz="1300" i="1" dirty="0"/>
                  <a:t>ρ</a:t>
                </a:r>
                <a:r>
                  <a:rPr lang="ja-JP" altLang="en-US" sz="1300" dirty="0"/>
                  <a:t>はマイナス</a:t>
                </a:r>
                <a:endParaRPr lang="en-US" altLang="ja-JP" sz="1300" dirty="0"/>
              </a:p>
              <a:p>
                <a:r>
                  <a:rPr lang="ja-JP" altLang="en-US" sz="1300" dirty="0"/>
                  <a:t>＋</a:t>
                </a:r>
                <a:r>
                  <a:rPr lang="en-US" altLang="ja-JP" sz="1300" dirty="0"/>
                  <a:t>θ</a:t>
                </a:r>
                <a:r>
                  <a:rPr lang="ja-JP" altLang="en-US" sz="1300" dirty="0"/>
                  <a:t>は</a:t>
                </a:r>
                <a:r>
                  <a:rPr lang="en-US" altLang="ja-JP" sz="1300" dirty="0"/>
                  <a:t>θ-π</a:t>
                </a:r>
              </a:p>
              <a:p>
                <a:endParaRPr lang="en-US" altLang="ja-JP" sz="1300" dirty="0"/>
              </a:p>
              <a:p>
                <a:r>
                  <a:rPr lang="el-GR" altLang="ja-JP" sz="1300" dirty="0"/>
                  <a:t>Θ</a:t>
                </a:r>
                <a:r>
                  <a:rPr lang="en-US" altLang="ja-JP" sz="1300" dirty="0"/>
                  <a:t>= 350</a:t>
                </a:r>
                <a:r>
                  <a:rPr lang="ja-JP" altLang="en-US" sz="1300" dirty="0"/>
                  <a:t>付近のときは　</a:t>
                </a:r>
                <a:r>
                  <a:rPr lang="en-US" altLang="ja-JP" sz="1300" dirty="0"/>
                  <a:t>θ</a:t>
                </a:r>
                <a:r>
                  <a:rPr lang="ja-JP" altLang="en-US" sz="1300" dirty="0"/>
                  <a:t>＝</a:t>
                </a:r>
                <a:r>
                  <a:rPr lang="en-US" altLang="ja-JP" sz="1300" dirty="0"/>
                  <a:t>170</a:t>
                </a:r>
                <a:r>
                  <a:rPr lang="ja-JP" altLang="en-US" sz="1300" dirty="0"/>
                  <a:t>とし</a:t>
                </a:r>
                <a:r>
                  <a:rPr lang="en-US" altLang="ja-JP" sz="1300" dirty="0"/>
                  <a:t>ρ</a:t>
                </a:r>
                <a:r>
                  <a:rPr lang="ja-JP" altLang="en-US" sz="1300" dirty="0"/>
                  <a:t>はマイナスに</a:t>
                </a:r>
                <a:endParaRPr lang="en-US" altLang="ja-JP" sz="1300" dirty="0"/>
              </a:p>
              <a:p>
                <a:endParaRPr lang="en-US" altLang="ja-JP" sz="1300" dirty="0"/>
              </a:p>
              <a:p>
                <a:endParaRPr lang="en-US" altLang="ja-JP" sz="1300" dirty="0"/>
              </a:p>
              <a:p>
                <a:r>
                  <a:rPr lang="ja-JP" altLang="en-US" sz="1300" dirty="0"/>
                  <a:t>一応証明を</a:t>
                </a:r>
                <a:r>
                  <a:rPr lang="en-US" altLang="ja-JP" sz="1300" dirty="0"/>
                  <a:t>…</a:t>
                </a:r>
              </a:p>
              <a:p>
                <a:endParaRPr lang="en-US" altLang="ja-JP" sz="1300" dirty="0"/>
              </a:p>
              <a:p>
                <a:r>
                  <a:rPr lang="ja-JP" altLang="en-US" sz="1300" dirty="0"/>
                  <a:t>この図より，求める直線は　</a:t>
                </a:r>
                <a:r>
                  <a:rPr lang="en-US" altLang="ja-JP" sz="1300" dirty="0"/>
                  <a:t>(</a:t>
                </a:r>
                <a:r>
                  <a:rPr lang="en-US" altLang="ja-JP" sz="1300" dirty="0" err="1"/>
                  <a:t>ρcosθ</a:t>
                </a:r>
                <a:r>
                  <a:rPr lang="en-US" altLang="ja-JP" sz="1300" dirty="0"/>
                  <a:t>, </a:t>
                </a:r>
                <a:r>
                  <a:rPr lang="en-US" altLang="ja-JP" sz="1300" dirty="0" err="1"/>
                  <a:t>ρsinθ</a:t>
                </a:r>
                <a:r>
                  <a:rPr lang="en-US" altLang="ja-JP" sz="1300" dirty="0"/>
                  <a:t>) </a:t>
                </a:r>
                <a:r>
                  <a:rPr lang="ja-JP" altLang="en-US" sz="1300" dirty="0"/>
                  <a:t>を通り，傾きは　</a:t>
                </a:r>
                <a:r>
                  <a:rPr lang="ja-JP" altLang="en-US" sz="1300" dirty="0" err="1"/>
                  <a:t>ー</a:t>
                </a:r>
                <a:r>
                  <a:rPr lang="en-US" altLang="ja-JP" sz="1300" dirty="0" err="1"/>
                  <a:t>cosθ</a:t>
                </a:r>
                <a:r>
                  <a:rPr lang="en-US" altLang="ja-JP" sz="1300" dirty="0"/>
                  <a:t>/</a:t>
                </a:r>
                <a:r>
                  <a:rPr lang="en-US" altLang="ja-JP" sz="1300" dirty="0" err="1"/>
                  <a:t>sinθ</a:t>
                </a:r>
                <a:r>
                  <a:rPr lang="ja-JP" altLang="en-US" sz="1300" dirty="0"/>
                  <a:t>である</a:t>
                </a:r>
                <a:endParaRPr lang="en-US" altLang="ja-JP" sz="1300" dirty="0"/>
              </a:p>
              <a:p>
                <a:endParaRPr lang="en-US" altLang="ja-JP" sz="1300" dirty="0"/>
              </a:p>
              <a:p>
                <a:r>
                  <a:rPr lang="en-US" altLang="ja-JP" sz="1300" dirty="0"/>
                  <a:t>y –</a:t>
                </a:r>
                <a:r>
                  <a:rPr lang="en-US" altLang="ja-JP" sz="1300" dirty="0" err="1"/>
                  <a:t>ρsinθ</a:t>
                </a:r>
                <a:r>
                  <a:rPr lang="en-US" altLang="ja-JP" sz="1300" dirty="0"/>
                  <a:t> =</a:t>
                </a:r>
                <a:r>
                  <a:rPr lang="ja-JP" altLang="en-US" sz="1300" dirty="0" err="1"/>
                  <a:t>ー</a:t>
                </a:r>
                <a:r>
                  <a:rPr lang="en-US" altLang="ja-JP" sz="1300" dirty="0" err="1"/>
                  <a:t>cosθ</a:t>
                </a:r>
                <a:r>
                  <a:rPr lang="en-US" altLang="ja-JP" sz="1300" dirty="0"/>
                  <a:t>/</a:t>
                </a:r>
                <a:r>
                  <a:rPr lang="en-US" altLang="ja-JP" sz="1300" dirty="0" err="1"/>
                  <a:t>sinθ</a:t>
                </a:r>
                <a:r>
                  <a:rPr lang="en-US" altLang="ja-JP" sz="1300" dirty="0"/>
                  <a:t> (x-</a:t>
                </a:r>
                <a:r>
                  <a:rPr lang="en-US" altLang="ja-JP" sz="1300" dirty="0" err="1"/>
                  <a:t>ρcosθ</a:t>
                </a:r>
                <a:r>
                  <a:rPr lang="en-US" altLang="ja-JP" sz="1300" dirty="0"/>
                  <a:t>)</a:t>
                </a:r>
              </a:p>
              <a:p>
                <a:r>
                  <a:rPr lang="ja-JP" altLang="en-US" sz="1300" dirty="0"/>
                  <a:t>両辺に</a:t>
                </a:r>
                <a:r>
                  <a:rPr lang="en-US" altLang="ja-JP" sz="1300" dirty="0" err="1"/>
                  <a:t>sinθ</a:t>
                </a:r>
                <a:r>
                  <a:rPr lang="ja-JP" altLang="en-US" sz="1300" dirty="0"/>
                  <a:t>をかけて整理すると</a:t>
                </a:r>
                <a:endParaRPr lang="en-US" altLang="ja-JP" sz="1300" dirty="0"/>
              </a:p>
              <a:p>
                <a14:m>
                  <m:oMath xmlns:m="http://schemas.openxmlformats.org/officeDocument/2006/math">
                    <m:r>
                      <a:rPr lang="en-US" altLang="ja-JP" sz="1300" i="1" dirty="0">
                        <a:latin typeface="Cambria Math" panose="02040503050406030204" pitchFamily="18" charset="0"/>
                        <a:cs typeface="Times New Roman" panose="02020603050405020304" pitchFamily="18" charset="0"/>
                      </a:rPr>
                      <m:t>𝜌</m:t>
                    </m:r>
                    <m:r>
                      <a:rPr lang="en-US" altLang="ja-JP" sz="1300" i="1" dirty="0">
                        <a:latin typeface="Cambria Math" panose="02040503050406030204" pitchFamily="18" charset="0"/>
                        <a:cs typeface="Times New Roman" panose="02020603050405020304" pitchFamily="18" charset="0"/>
                      </a:rPr>
                      <m:t>=</m:t>
                    </m:r>
                    <m:r>
                      <a:rPr lang="en-US" altLang="ja-JP" sz="1300" i="1" dirty="0">
                        <a:latin typeface="Cambria Math" panose="02040503050406030204" pitchFamily="18" charset="0"/>
                        <a:cs typeface="Times New Roman" panose="02020603050405020304" pitchFamily="18" charset="0"/>
                      </a:rPr>
                      <m:t>𝑥</m:t>
                    </m:r>
                    <m:func>
                      <m:funcPr>
                        <m:ctrlPr>
                          <a:rPr lang="en-US" altLang="ja-JP" sz="1300" i="1" dirty="0">
                            <a:latin typeface="Cambria Math" panose="02040503050406030204" pitchFamily="18" charset="0"/>
                            <a:cs typeface="Times New Roman" panose="02020603050405020304" pitchFamily="18" charset="0"/>
                          </a:rPr>
                        </m:ctrlPr>
                      </m:funcPr>
                      <m:fName>
                        <m:r>
                          <m:rPr>
                            <m:sty m:val="p"/>
                          </m:rPr>
                          <a:rPr lang="en-US" altLang="ja-JP" sz="1300" dirty="0">
                            <a:latin typeface="Cambria Math" panose="02040503050406030204" pitchFamily="18" charset="0"/>
                            <a:cs typeface="Times New Roman" panose="02020603050405020304" pitchFamily="18" charset="0"/>
                          </a:rPr>
                          <m:t>cos</m:t>
                        </m:r>
                      </m:fName>
                      <m:e>
                        <m:r>
                          <a:rPr lang="en-US" altLang="ja-JP" sz="1300" i="1" dirty="0">
                            <a:latin typeface="Cambria Math" panose="02040503050406030204" pitchFamily="18" charset="0"/>
                            <a:cs typeface="Times New Roman" panose="02020603050405020304" pitchFamily="18" charset="0"/>
                          </a:rPr>
                          <m:t>𝜃</m:t>
                        </m:r>
                      </m:e>
                    </m:func>
                    <m:r>
                      <a:rPr lang="en-US" altLang="ja-JP" sz="1300" i="1" dirty="0">
                        <a:latin typeface="Cambria Math" panose="02040503050406030204" pitchFamily="18" charset="0"/>
                        <a:cs typeface="Times New Roman" panose="02020603050405020304" pitchFamily="18" charset="0"/>
                      </a:rPr>
                      <m:t>+</m:t>
                    </m:r>
                    <m:r>
                      <a:rPr lang="en-US" altLang="ja-JP" sz="1300" i="1" dirty="0">
                        <a:latin typeface="Cambria Math" panose="02040503050406030204" pitchFamily="18" charset="0"/>
                        <a:cs typeface="Times New Roman" panose="02020603050405020304" pitchFamily="18" charset="0"/>
                      </a:rPr>
                      <m:t>𝑦</m:t>
                    </m:r>
                    <m:func>
                      <m:funcPr>
                        <m:ctrlPr>
                          <a:rPr lang="en-US" altLang="ja-JP" sz="1300" i="1" dirty="0">
                            <a:latin typeface="Cambria Math" panose="02040503050406030204" pitchFamily="18" charset="0"/>
                            <a:cs typeface="Times New Roman" panose="02020603050405020304" pitchFamily="18" charset="0"/>
                          </a:rPr>
                        </m:ctrlPr>
                      </m:funcPr>
                      <m:fName>
                        <m:r>
                          <m:rPr>
                            <m:sty m:val="p"/>
                          </m:rPr>
                          <a:rPr lang="en-US" altLang="ja-JP" sz="1300" dirty="0">
                            <a:latin typeface="Cambria Math" panose="02040503050406030204" pitchFamily="18" charset="0"/>
                            <a:cs typeface="Times New Roman" panose="02020603050405020304" pitchFamily="18" charset="0"/>
                          </a:rPr>
                          <m:t>sin</m:t>
                        </m:r>
                      </m:fName>
                      <m:e>
                        <m:r>
                          <a:rPr lang="en-US" altLang="ja-JP" sz="1300" i="1" dirty="0">
                            <a:latin typeface="Cambria Math" panose="02040503050406030204" pitchFamily="18" charset="0"/>
                            <a:cs typeface="Times New Roman" panose="02020603050405020304" pitchFamily="18" charset="0"/>
                          </a:rPr>
                          <m:t>𝜃</m:t>
                        </m:r>
                      </m:e>
                    </m:func>
                    <m:r>
                      <a:rPr lang="ja-JP" altLang="en-US" sz="1300" i="1" dirty="0">
                        <a:latin typeface="Cambria Math" panose="02040503050406030204" pitchFamily="18" charset="0"/>
                        <a:cs typeface="Times New Roman" panose="02020603050405020304" pitchFamily="18" charset="0"/>
                      </a:rPr>
                      <m:t>が</m:t>
                    </m:r>
                  </m:oMath>
                </a14:m>
                <a:r>
                  <a:rPr lang="ja-JP" altLang="en-US" sz="1300" dirty="0"/>
                  <a:t>得られる．</a:t>
                </a:r>
                <a:endParaRPr lang="en-US" altLang="ja-JP" sz="1300" dirty="0"/>
              </a:p>
              <a:p>
                <a:endParaRPr lang="en-US" altLang="ja-JP" sz="1300" dirty="0"/>
              </a:p>
              <a:p>
                <a:r>
                  <a:rPr lang="en-US" altLang="ja-JP" sz="1300" dirty="0"/>
                  <a:t> </a:t>
                </a:r>
                <a:endParaRPr lang="ja-JP" altLang="en-US" sz="1300" dirty="0"/>
              </a:p>
            </p:txBody>
          </p:sp>
        </mc:Choice>
        <mc:Fallback xmlns="">
          <p:sp>
            <p:nvSpPr>
              <p:cNvPr id="3" name="ノート プレースホルダー 2"/>
              <p:cNvSpPr>
                <a:spLocks noGrp="1"/>
              </p:cNvSpPr>
              <p:nvPr>
                <p:ph type="body" idx="1"/>
              </p:nvPr>
            </p:nvSpPr>
            <p:spPr/>
            <p:txBody>
              <a:bodyPr/>
              <a:lstStyle/>
              <a:p>
                <a:r>
                  <a:rPr lang="ja-JP" altLang="en-US" sz="1200" dirty="0" smtClean="0"/>
                  <a:t>垂線の足が第３・４象限にあるとき</a:t>
                </a:r>
                <a:endParaRPr lang="en-US" altLang="ja-JP" sz="1200" dirty="0" smtClean="0"/>
              </a:p>
              <a:p>
                <a:r>
                  <a:rPr lang="ja-JP" altLang="en-US" sz="1200" i="1" dirty="0" smtClean="0"/>
                  <a:t>＋</a:t>
                </a:r>
                <a:r>
                  <a:rPr lang="en-US" altLang="ja-JP" sz="1200" i="1" dirty="0" smtClean="0"/>
                  <a:t>ρ</a:t>
                </a:r>
                <a:r>
                  <a:rPr lang="ja-JP" altLang="en-US" sz="1200" dirty="0" smtClean="0"/>
                  <a:t>はマイナス</a:t>
                </a:r>
                <a:endParaRPr lang="en-US" altLang="ja-JP" sz="1200" dirty="0" smtClean="0"/>
              </a:p>
              <a:p>
                <a:r>
                  <a:rPr lang="ja-JP" altLang="en-US" sz="1200" dirty="0" smtClean="0"/>
                  <a:t>＋</a:t>
                </a:r>
                <a:r>
                  <a:rPr lang="en-US" altLang="ja-JP" sz="1200" dirty="0" smtClean="0"/>
                  <a:t>θ</a:t>
                </a:r>
                <a:r>
                  <a:rPr lang="ja-JP" altLang="en-US" sz="1200" dirty="0" smtClean="0"/>
                  <a:t>は</a:t>
                </a:r>
                <a:r>
                  <a:rPr lang="en-US" altLang="ja-JP" sz="1200" dirty="0" smtClean="0"/>
                  <a:t>θ-π</a:t>
                </a:r>
              </a:p>
              <a:p>
                <a:endParaRPr lang="en-US" altLang="ja-JP" sz="1200" dirty="0" smtClean="0"/>
              </a:p>
              <a:p>
                <a:r>
                  <a:rPr lang="el-GR" altLang="ja-JP" sz="1200" dirty="0" smtClean="0"/>
                  <a:t>Θ</a:t>
                </a:r>
                <a:r>
                  <a:rPr lang="en-US" altLang="ja-JP" sz="1200" dirty="0" smtClean="0"/>
                  <a:t>= 350</a:t>
                </a:r>
                <a:r>
                  <a:rPr lang="ja-JP" altLang="en-US" sz="1200" dirty="0" smtClean="0"/>
                  <a:t>付近のときは　</a:t>
                </a:r>
                <a:r>
                  <a:rPr lang="en-US" altLang="ja-JP" sz="1200" dirty="0" smtClean="0"/>
                  <a:t>θ</a:t>
                </a:r>
                <a:r>
                  <a:rPr lang="ja-JP" altLang="en-US" sz="1200" dirty="0" smtClean="0"/>
                  <a:t>＝</a:t>
                </a:r>
                <a:r>
                  <a:rPr lang="en-US" altLang="ja-JP" sz="1200" dirty="0" smtClean="0"/>
                  <a:t>170</a:t>
                </a:r>
                <a:r>
                  <a:rPr lang="ja-JP" altLang="en-US" sz="1200" dirty="0" smtClean="0"/>
                  <a:t>とし</a:t>
                </a:r>
                <a:r>
                  <a:rPr lang="en-US" altLang="ja-JP" sz="1200" dirty="0" smtClean="0"/>
                  <a:t>ρ</a:t>
                </a:r>
                <a:r>
                  <a:rPr lang="ja-JP" altLang="en-US" sz="1200" dirty="0" smtClean="0"/>
                  <a:t>はマイナスに</a:t>
                </a:r>
                <a:endParaRPr lang="en-US" altLang="ja-JP" sz="1200" dirty="0" smtClean="0"/>
              </a:p>
              <a:p>
                <a:endParaRPr lang="en-US" altLang="ja-JP" sz="1200" dirty="0" smtClean="0"/>
              </a:p>
              <a:p>
                <a:endParaRPr lang="en-US" altLang="ja-JP" sz="1200" dirty="0" smtClean="0"/>
              </a:p>
              <a:p>
                <a:r>
                  <a:rPr lang="ja-JP" altLang="en-US" sz="1200" dirty="0" smtClean="0"/>
                  <a:t>一応証明を</a:t>
                </a:r>
                <a:r>
                  <a:rPr lang="en-US" altLang="ja-JP" sz="1200" dirty="0" smtClean="0"/>
                  <a:t>…</a:t>
                </a:r>
              </a:p>
              <a:p>
                <a:endParaRPr lang="en-US" altLang="ja-JP" sz="1200" dirty="0" smtClean="0"/>
              </a:p>
              <a:p>
                <a:r>
                  <a:rPr lang="ja-JP" altLang="en-US" sz="1200" dirty="0" smtClean="0"/>
                  <a:t>この図より，求める直線は　</a:t>
                </a:r>
                <a:r>
                  <a:rPr lang="en-US" altLang="ja-JP" sz="1200" dirty="0" smtClean="0"/>
                  <a:t>(</a:t>
                </a:r>
                <a:r>
                  <a:rPr lang="en-US" altLang="ja-JP" sz="1200" dirty="0" err="1" smtClean="0"/>
                  <a:t>ρcosθ</a:t>
                </a:r>
                <a:r>
                  <a:rPr lang="en-US" altLang="ja-JP" sz="1200" dirty="0" smtClean="0"/>
                  <a:t>, </a:t>
                </a:r>
                <a:r>
                  <a:rPr lang="en-US" altLang="ja-JP" sz="1200" dirty="0" err="1" smtClean="0"/>
                  <a:t>ρsinθ</a:t>
                </a:r>
                <a:r>
                  <a:rPr lang="en-US" altLang="ja-JP" sz="1200" dirty="0" smtClean="0"/>
                  <a:t>)</a:t>
                </a:r>
                <a:r>
                  <a:rPr lang="en-US" altLang="ja-JP" sz="1200" baseline="0" dirty="0" smtClean="0"/>
                  <a:t> </a:t>
                </a:r>
                <a:r>
                  <a:rPr lang="ja-JP" altLang="en-US" sz="1200" dirty="0" smtClean="0"/>
                  <a:t>を通り，傾きは　</a:t>
                </a:r>
                <a:r>
                  <a:rPr lang="ja-JP" altLang="en-US" sz="1200" dirty="0" err="1" smtClean="0"/>
                  <a:t>ー</a:t>
                </a:r>
                <a:r>
                  <a:rPr lang="en-US" altLang="ja-JP" sz="1200" dirty="0" err="1" smtClean="0"/>
                  <a:t>cosθ</a:t>
                </a:r>
                <a:r>
                  <a:rPr lang="en-US" altLang="ja-JP" sz="1200" dirty="0" smtClean="0"/>
                  <a:t>/</a:t>
                </a:r>
                <a:r>
                  <a:rPr lang="en-US" altLang="ja-JP" sz="1200" dirty="0" err="1" smtClean="0"/>
                  <a:t>sinθ</a:t>
                </a:r>
                <a:r>
                  <a:rPr lang="ja-JP" altLang="en-US" sz="1200" dirty="0" smtClean="0"/>
                  <a:t>である</a:t>
                </a:r>
                <a:endParaRPr lang="en-US" altLang="ja-JP" sz="1200" dirty="0" smtClean="0"/>
              </a:p>
              <a:p>
                <a:endParaRPr lang="en-US" altLang="ja-JP" sz="1200" dirty="0" smtClean="0"/>
              </a:p>
              <a:p>
                <a:r>
                  <a:rPr lang="en-US" altLang="ja-JP" sz="1200" dirty="0" smtClean="0"/>
                  <a:t>y –</a:t>
                </a:r>
                <a:r>
                  <a:rPr lang="en-US" altLang="ja-JP" sz="1200" dirty="0" err="1" smtClean="0"/>
                  <a:t>ρsinθ</a:t>
                </a:r>
                <a:r>
                  <a:rPr lang="en-US" altLang="ja-JP" sz="1200" dirty="0" smtClean="0"/>
                  <a:t> =</a:t>
                </a:r>
                <a:r>
                  <a:rPr lang="ja-JP" altLang="en-US" sz="1200" dirty="0" err="1" smtClean="0"/>
                  <a:t>ー</a:t>
                </a:r>
                <a:r>
                  <a:rPr lang="en-US" altLang="ja-JP" sz="1200" dirty="0" err="1" smtClean="0"/>
                  <a:t>cosθ</a:t>
                </a:r>
                <a:r>
                  <a:rPr lang="en-US" altLang="ja-JP" sz="1200" dirty="0" smtClean="0"/>
                  <a:t>/</a:t>
                </a:r>
                <a:r>
                  <a:rPr lang="en-US" altLang="ja-JP" sz="1200" dirty="0" err="1" smtClean="0"/>
                  <a:t>sinθ</a:t>
                </a:r>
                <a:r>
                  <a:rPr lang="en-US" altLang="ja-JP" sz="1200" dirty="0" smtClean="0"/>
                  <a:t> (x-</a:t>
                </a:r>
                <a:r>
                  <a:rPr lang="en-US" altLang="ja-JP" sz="1200" dirty="0" err="1" smtClean="0"/>
                  <a:t>ρcosθ</a:t>
                </a:r>
                <a:r>
                  <a:rPr lang="en-US" altLang="ja-JP" sz="1200" dirty="0" smtClean="0"/>
                  <a:t>)</a:t>
                </a:r>
              </a:p>
              <a:p>
                <a:r>
                  <a:rPr lang="ja-JP" altLang="en-US" sz="1200" dirty="0" smtClean="0"/>
                  <a:t>両辺に</a:t>
                </a:r>
                <a:r>
                  <a:rPr lang="en-US" altLang="ja-JP" sz="1200" dirty="0" err="1" smtClean="0"/>
                  <a:t>sinθ</a:t>
                </a:r>
                <a:r>
                  <a:rPr lang="ja-JP" altLang="en-US" sz="1200" dirty="0" smtClean="0"/>
                  <a:t>をかけて整理すると</a:t>
                </a:r>
                <a:endParaRPr lang="en-US" altLang="ja-JP" sz="1200" dirty="0" smtClean="0"/>
              </a:p>
              <a:p>
                <a:r>
                  <a:rPr lang="en-US" altLang="ja-JP" sz="1200" b="0" i="0" dirty="0" smtClean="0">
                    <a:latin typeface="Cambria Math" panose="02040503050406030204" pitchFamily="18" charset="0"/>
                    <a:cs typeface="Times New Roman" panose="02020603050405020304" pitchFamily="18" charset="0"/>
                  </a:rPr>
                  <a:t>𝜌</a:t>
                </a:r>
                <a:r>
                  <a:rPr lang="en-US" altLang="ja-JP" sz="1200" i="0" dirty="0">
                    <a:latin typeface="Cambria Math" panose="02040503050406030204" pitchFamily="18" charset="0"/>
                    <a:cs typeface="Times New Roman" panose="02020603050405020304" pitchFamily="18" charset="0"/>
                  </a:rPr>
                  <a:t>=𝑥 cos⁡𝜃+</a:t>
                </a:r>
                <a:r>
                  <a:rPr lang="en-US" altLang="ja-JP" sz="1200" b="0" i="0" dirty="0" smtClean="0">
                    <a:latin typeface="Cambria Math" panose="02040503050406030204" pitchFamily="18" charset="0"/>
                    <a:cs typeface="Times New Roman" panose="02020603050405020304" pitchFamily="18" charset="0"/>
                  </a:rPr>
                  <a:t>𝑦 sin</a:t>
                </a:r>
                <a:r>
                  <a:rPr lang="en-US" altLang="ja-JP" sz="1200" b="0" i="0" dirty="0">
                    <a:latin typeface="Cambria Math" panose="02040503050406030204" pitchFamily="18" charset="0"/>
                    <a:cs typeface="Times New Roman" panose="02020603050405020304" pitchFamily="18" charset="0"/>
                  </a:rPr>
                  <a:t>⁡</a:t>
                </a:r>
                <a:r>
                  <a:rPr lang="en-US" altLang="ja-JP" sz="1200" i="0" dirty="0">
                    <a:latin typeface="Cambria Math" panose="02040503050406030204" pitchFamily="18" charset="0"/>
                    <a:cs typeface="Times New Roman" panose="02020603050405020304" pitchFamily="18" charset="0"/>
                  </a:rPr>
                  <a:t>𝜃</a:t>
                </a:r>
                <a:r>
                  <a:rPr lang="ja-JP" altLang="en-US" sz="1200" i="0" dirty="0">
                    <a:latin typeface="Cambria Math" panose="02040503050406030204" pitchFamily="18" charset="0"/>
                    <a:cs typeface="Times New Roman" panose="02020603050405020304" pitchFamily="18" charset="0"/>
                  </a:rPr>
                  <a:t> が</a:t>
                </a:r>
                <a:r>
                  <a:rPr lang="ja-JP" altLang="en-US" sz="1200" smtClean="0"/>
                  <a:t>得られる．</a:t>
                </a:r>
                <a:endParaRPr lang="en-US" altLang="ja-JP" sz="1200" dirty="0" smtClean="0"/>
              </a:p>
              <a:p>
                <a:endParaRPr lang="en-US" altLang="ja-JP" sz="1200" dirty="0" smtClean="0"/>
              </a:p>
              <a:p>
                <a:r>
                  <a:rPr lang="en-US" altLang="ja-JP" sz="1200" dirty="0" smtClean="0"/>
                  <a:t> </a:t>
                </a:r>
                <a:endParaRPr lang="ja-JP" altLang="en-US" sz="1200" dirty="0"/>
              </a:p>
            </p:txBody>
          </p:sp>
        </mc:Fallback>
      </mc:AlternateContent>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43</a:t>
            </a:fld>
            <a:endParaRPr kumimoji="1" lang="ja-JP" altLang="en-US"/>
          </a:p>
        </p:txBody>
      </p:sp>
    </p:spTree>
    <p:extLst>
      <p:ext uri="{BB962C8B-B14F-4D97-AF65-F5344CB8AC3E}">
        <p14:creationId xmlns:p14="http://schemas.microsoft.com/office/powerpoint/2010/main" val="559813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r>
                  <a:rPr lang="ja-JP" altLang="en-US" sz="1300" dirty="0"/>
                  <a:t>垂線の足が第３・４象限にあるとき</a:t>
                </a:r>
                <a:endParaRPr lang="en-US" altLang="ja-JP" sz="1300" dirty="0"/>
              </a:p>
              <a:p>
                <a:r>
                  <a:rPr lang="ja-JP" altLang="en-US" sz="1300" i="1" dirty="0"/>
                  <a:t>＋</a:t>
                </a:r>
                <a:r>
                  <a:rPr lang="en-US" altLang="ja-JP" sz="1300" i="1" dirty="0"/>
                  <a:t>ρ</a:t>
                </a:r>
                <a:r>
                  <a:rPr lang="ja-JP" altLang="en-US" sz="1300" dirty="0"/>
                  <a:t>はマイナス</a:t>
                </a:r>
                <a:endParaRPr lang="en-US" altLang="ja-JP" sz="1300" dirty="0"/>
              </a:p>
              <a:p>
                <a:r>
                  <a:rPr lang="ja-JP" altLang="en-US" sz="1300" dirty="0"/>
                  <a:t>＋</a:t>
                </a:r>
                <a:r>
                  <a:rPr lang="en-US" altLang="ja-JP" sz="1300" dirty="0"/>
                  <a:t>θ</a:t>
                </a:r>
                <a:r>
                  <a:rPr lang="ja-JP" altLang="en-US" sz="1300" dirty="0"/>
                  <a:t>は</a:t>
                </a:r>
                <a:r>
                  <a:rPr lang="en-US" altLang="ja-JP" sz="1300" dirty="0"/>
                  <a:t>θ-π</a:t>
                </a:r>
              </a:p>
              <a:p>
                <a:endParaRPr lang="en-US" altLang="ja-JP" sz="1300" dirty="0"/>
              </a:p>
              <a:p>
                <a:r>
                  <a:rPr lang="el-GR" altLang="ja-JP" sz="1300" dirty="0"/>
                  <a:t>Θ</a:t>
                </a:r>
                <a:r>
                  <a:rPr lang="en-US" altLang="ja-JP" sz="1300" dirty="0"/>
                  <a:t>= 350</a:t>
                </a:r>
                <a:r>
                  <a:rPr lang="ja-JP" altLang="en-US" sz="1300" dirty="0"/>
                  <a:t>付近のときは　</a:t>
                </a:r>
                <a:r>
                  <a:rPr lang="en-US" altLang="ja-JP" sz="1300" dirty="0"/>
                  <a:t>θ</a:t>
                </a:r>
                <a:r>
                  <a:rPr lang="ja-JP" altLang="en-US" sz="1300" dirty="0"/>
                  <a:t>＝</a:t>
                </a:r>
                <a:r>
                  <a:rPr lang="en-US" altLang="ja-JP" sz="1300" dirty="0"/>
                  <a:t>170</a:t>
                </a:r>
                <a:r>
                  <a:rPr lang="ja-JP" altLang="en-US" sz="1300" dirty="0"/>
                  <a:t>とし</a:t>
                </a:r>
                <a:r>
                  <a:rPr lang="en-US" altLang="ja-JP" sz="1300" dirty="0"/>
                  <a:t>ρ</a:t>
                </a:r>
                <a:r>
                  <a:rPr lang="ja-JP" altLang="en-US" sz="1300" dirty="0"/>
                  <a:t>はマイナスに</a:t>
                </a:r>
                <a:endParaRPr lang="en-US" altLang="ja-JP" sz="1300" dirty="0"/>
              </a:p>
              <a:p>
                <a:endParaRPr lang="en-US" altLang="ja-JP" sz="1300" dirty="0"/>
              </a:p>
              <a:p>
                <a:endParaRPr lang="en-US" altLang="ja-JP" sz="1300" dirty="0"/>
              </a:p>
              <a:p>
                <a:r>
                  <a:rPr lang="ja-JP" altLang="en-US" sz="1300" dirty="0"/>
                  <a:t>一応証明を</a:t>
                </a:r>
                <a:r>
                  <a:rPr lang="en-US" altLang="ja-JP" sz="1300" dirty="0"/>
                  <a:t>…</a:t>
                </a:r>
              </a:p>
              <a:p>
                <a:endParaRPr lang="en-US" altLang="ja-JP" sz="1300" dirty="0"/>
              </a:p>
              <a:p>
                <a:r>
                  <a:rPr lang="ja-JP" altLang="en-US" sz="1300" dirty="0"/>
                  <a:t>この図より，求める直線は　</a:t>
                </a:r>
                <a:r>
                  <a:rPr lang="en-US" altLang="ja-JP" sz="1300" dirty="0"/>
                  <a:t>(</a:t>
                </a:r>
                <a:r>
                  <a:rPr lang="en-US" altLang="ja-JP" sz="1300" dirty="0" err="1"/>
                  <a:t>ρcosθ</a:t>
                </a:r>
                <a:r>
                  <a:rPr lang="en-US" altLang="ja-JP" sz="1300" dirty="0"/>
                  <a:t>, </a:t>
                </a:r>
                <a:r>
                  <a:rPr lang="en-US" altLang="ja-JP" sz="1300" dirty="0" err="1"/>
                  <a:t>ρsinθ</a:t>
                </a:r>
                <a:r>
                  <a:rPr lang="en-US" altLang="ja-JP" sz="1300" dirty="0"/>
                  <a:t>) </a:t>
                </a:r>
                <a:r>
                  <a:rPr lang="ja-JP" altLang="en-US" sz="1300" dirty="0"/>
                  <a:t>を通り，傾きは　</a:t>
                </a:r>
                <a:r>
                  <a:rPr lang="ja-JP" altLang="en-US" sz="1300" dirty="0" err="1"/>
                  <a:t>ー</a:t>
                </a:r>
                <a:r>
                  <a:rPr lang="en-US" altLang="ja-JP" sz="1300" dirty="0" err="1"/>
                  <a:t>cosθ</a:t>
                </a:r>
                <a:r>
                  <a:rPr lang="en-US" altLang="ja-JP" sz="1300" dirty="0"/>
                  <a:t>/</a:t>
                </a:r>
                <a:r>
                  <a:rPr lang="en-US" altLang="ja-JP" sz="1300" dirty="0" err="1"/>
                  <a:t>sinθ</a:t>
                </a:r>
                <a:r>
                  <a:rPr lang="ja-JP" altLang="en-US" sz="1300" dirty="0"/>
                  <a:t>である</a:t>
                </a:r>
                <a:endParaRPr lang="en-US" altLang="ja-JP" sz="1300" dirty="0"/>
              </a:p>
              <a:p>
                <a:endParaRPr lang="en-US" altLang="ja-JP" sz="1300" dirty="0"/>
              </a:p>
              <a:p>
                <a:r>
                  <a:rPr lang="en-US" altLang="ja-JP" sz="1300" dirty="0"/>
                  <a:t>y –</a:t>
                </a:r>
                <a:r>
                  <a:rPr lang="en-US" altLang="ja-JP" sz="1300" dirty="0" err="1"/>
                  <a:t>ρsinθ</a:t>
                </a:r>
                <a:r>
                  <a:rPr lang="en-US" altLang="ja-JP" sz="1300" dirty="0"/>
                  <a:t> =</a:t>
                </a:r>
                <a:r>
                  <a:rPr lang="ja-JP" altLang="en-US" sz="1300" dirty="0" err="1"/>
                  <a:t>ー</a:t>
                </a:r>
                <a:r>
                  <a:rPr lang="en-US" altLang="ja-JP" sz="1300" dirty="0" err="1"/>
                  <a:t>cosθ</a:t>
                </a:r>
                <a:r>
                  <a:rPr lang="en-US" altLang="ja-JP" sz="1300" dirty="0"/>
                  <a:t>/</a:t>
                </a:r>
                <a:r>
                  <a:rPr lang="en-US" altLang="ja-JP" sz="1300" dirty="0" err="1"/>
                  <a:t>sinθ</a:t>
                </a:r>
                <a:r>
                  <a:rPr lang="en-US" altLang="ja-JP" sz="1300" dirty="0"/>
                  <a:t> (x-</a:t>
                </a:r>
                <a:r>
                  <a:rPr lang="en-US" altLang="ja-JP" sz="1300" dirty="0" err="1"/>
                  <a:t>ρcosθ</a:t>
                </a:r>
                <a:r>
                  <a:rPr lang="en-US" altLang="ja-JP" sz="1300" dirty="0"/>
                  <a:t>)</a:t>
                </a:r>
              </a:p>
              <a:p>
                <a:r>
                  <a:rPr lang="ja-JP" altLang="en-US" sz="1300" dirty="0"/>
                  <a:t>両辺に</a:t>
                </a:r>
                <a:r>
                  <a:rPr lang="en-US" altLang="ja-JP" sz="1300" dirty="0" err="1"/>
                  <a:t>sinθ</a:t>
                </a:r>
                <a:r>
                  <a:rPr lang="ja-JP" altLang="en-US" sz="1300" dirty="0"/>
                  <a:t>をかけて整理すると</a:t>
                </a:r>
                <a:endParaRPr lang="en-US" altLang="ja-JP" sz="1300" dirty="0"/>
              </a:p>
              <a:p>
                <a14:m>
                  <m:oMath xmlns:m="http://schemas.openxmlformats.org/officeDocument/2006/math">
                    <m:r>
                      <a:rPr lang="en-US" altLang="ja-JP" sz="1300" i="1" dirty="0">
                        <a:latin typeface="Cambria Math" panose="02040503050406030204" pitchFamily="18" charset="0"/>
                        <a:cs typeface="Times New Roman" panose="02020603050405020304" pitchFamily="18" charset="0"/>
                      </a:rPr>
                      <m:t>𝜌</m:t>
                    </m:r>
                    <m:r>
                      <a:rPr lang="en-US" altLang="ja-JP" sz="1300" i="1" dirty="0">
                        <a:latin typeface="Cambria Math" panose="02040503050406030204" pitchFamily="18" charset="0"/>
                        <a:cs typeface="Times New Roman" panose="02020603050405020304" pitchFamily="18" charset="0"/>
                      </a:rPr>
                      <m:t>=</m:t>
                    </m:r>
                    <m:r>
                      <a:rPr lang="en-US" altLang="ja-JP" sz="1300" i="1" dirty="0">
                        <a:latin typeface="Cambria Math" panose="02040503050406030204" pitchFamily="18" charset="0"/>
                        <a:cs typeface="Times New Roman" panose="02020603050405020304" pitchFamily="18" charset="0"/>
                      </a:rPr>
                      <m:t>𝑥</m:t>
                    </m:r>
                    <m:func>
                      <m:funcPr>
                        <m:ctrlPr>
                          <a:rPr lang="en-US" altLang="ja-JP" sz="1300" i="1" dirty="0">
                            <a:latin typeface="Cambria Math" panose="02040503050406030204" pitchFamily="18" charset="0"/>
                            <a:cs typeface="Times New Roman" panose="02020603050405020304" pitchFamily="18" charset="0"/>
                          </a:rPr>
                        </m:ctrlPr>
                      </m:funcPr>
                      <m:fName>
                        <m:r>
                          <m:rPr>
                            <m:sty m:val="p"/>
                          </m:rPr>
                          <a:rPr lang="en-US" altLang="ja-JP" sz="1300" dirty="0">
                            <a:latin typeface="Cambria Math" panose="02040503050406030204" pitchFamily="18" charset="0"/>
                            <a:cs typeface="Times New Roman" panose="02020603050405020304" pitchFamily="18" charset="0"/>
                          </a:rPr>
                          <m:t>cos</m:t>
                        </m:r>
                      </m:fName>
                      <m:e>
                        <m:r>
                          <a:rPr lang="en-US" altLang="ja-JP" sz="1300" i="1" dirty="0">
                            <a:latin typeface="Cambria Math" panose="02040503050406030204" pitchFamily="18" charset="0"/>
                            <a:cs typeface="Times New Roman" panose="02020603050405020304" pitchFamily="18" charset="0"/>
                          </a:rPr>
                          <m:t>𝜃</m:t>
                        </m:r>
                      </m:e>
                    </m:func>
                    <m:r>
                      <a:rPr lang="en-US" altLang="ja-JP" sz="1300" i="1" dirty="0">
                        <a:latin typeface="Cambria Math" panose="02040503050406030204" pitchFamily="18" charset="0"/>
                        <a:cs typeface="Times New Roman" panose="02020603050405020304" pitchFamily="18" charset="0"/>
                      </a:rPr>
                      <m:t>+</m:t>
                    </m:r>
                    <m:r>
                      <a:rPr lang="en-US" altLang="ja-JP" sz="1300" i="1" dirty="0">
                        <a:latin typeface="Cambria Math" panose="02040503050406030204" pitchFamily="18" charset="0"/>
                        <a:cs typeface="Times New Roman" panose="02020603050405020304" pitchFamily="18" charset="0"/>
                      </a:rPr>
                      <m:t>𝑦</m:t>
                    </m:r>
                    <m:func>
                      <m:funcPr>
                        <m:ctrlPr>
                          <a:rPr lang="en-US" altLang="ja-JP" sz="1300" i="1" dirty="0">
                            <a:latin typeface="Cambria Math" panose="02040503050406030204" pitchFamily="18" charset="0"/>
                            <a:cs typeface="Times New Roman" panose="02020603050405020304" pitchFamily="18" charset="0"/>
                          </a:rPr>
                        </m:ctrlPr>
                      </m:funcPr>
                      <m:fName>
                        <m:r>
                          <m:rPr>
                            <m:sty m:val="p"/>
                          </m:rPr>
                          <a:rPr lang="en-US" altLang="ja-JP" sz="1300" dirty="0">
                            <a:latin typeface="Cambria Math" panose="02040503050406030204" pitchFamily="18" charset="0"/>
                            <a:cs typeface="Times New Roman" panose="02020603050405020304" pitchFamily="18" charset="0"/>
                          </a:rPr>
                          <m:t>sin</m:t>
                        </m:r>
                      </m:fName>
                      <m:e>
                        <m:r>
                          <a:rPr lang="en-US" altLang="ja-JP" sz="1300" i="1" dirty="0">
                            <a:latin typeface="Cambria Math" panose="02040503050406030204" pitchFamily="18" charset="0"/>
                            <a:cs typeface="Times New Roman" panose="02020603050405020304" pitchFamily="18" charset="0"/>
                          </a:rPr>
                          <m:t>𝜃</m:t>
                        </m:r>
                      </m:e>
                    </m:func>
                    <m:r>
                      <a:rPr lang="ja-JP" altLang="en-US" sz="1300" i="1" dirty="0">
                        <a:latin typeface="Cambria Math" panose="02040503050406030204" pitchFamily="18" charset="0"/>
                        <a:cs typeface="Times New Roman" panose="02020603050405020304" pitchFamily="18" charset="0"/>
                      </a:rPr>
                      <m:t>が</m:t>
                    </m:r>
                  </m:oMath>
                </a14:m>
                <a:r>
                  <a:rPr lang="ja-JP" altLang="en-US" sz="1300" dirty="0"/>
                  <a:t>得られる．</a:t>
                </a:r>
                <a:endParaRPr lang="en-US" altLang="ja-JP" sz="1300" dirty="0"/>
              </a:p>
              <a:p>
                <a:endParaRPr lang="en-US" altLang="ja-JP" sz="1300" dirty="0"/>
              </a:p>
              <a:p>
                <a:r>
                  <a:rPr lang="en-US" altLang="ja-JP" sz="1300" dirty="0"/>
                  <a:t> </a:t>
                </a:r>
                <a:endParaRPr lang="ja-JP" altLang="en-US" sz="1300" dirty="0"/>
              </a:p>
            </p:txBody>
          </p:sp>
        </mc:Choice>
        <mc:Fallback xmlns="">
          <p:sp>
            <p:nvSpPr>
              <p:cNvPr id="3" name="ノート プレースホルダー 2"/>
              <p:cNvSpPr>
                <a:spLocks noGrp="1"/>
              </p:cNvSpPr>
              <p:nvPr>
                <p:ph type="body" idx="1"/>
              </p:nvPr>
            </p:nvSpPr>
            <p:spPr/>
            <p:txBody>
              <a:bodyPr/>
              <a:lstStyle/>
              <a:p>
                <a:r>
                  <a:rPr lang="ja-JP" altLang="en-US" sz="1200" dirty="0" smtClean="0"/>
                  <a:t>垂線の足が第３・４象限にあるとき</a:t>
                </a:r>
                <a:endParaRPr lang="en-US" altLang="ja-JP" sz="1200" dirty="0" smtClean="0"/>
              </a:p>
              <a:p>
                <a:r>
                  <a:rPr lang="ja-JP" altLang="en-US" sz="1200" i="1" dirty="0" smtClean="0"/>
                  <a:t>＋</a:t>
                </a:r>
                <a:r>
                  <a:rPr lang="en-US" altLang="ja-JP" sz="1200" i="1" dirty="0" smtClean="0"/>
                  <a:t>ρ</a:t>
                </a:r>
                <a:r>
                  <a:rPr lang="ja-JP" altLang="en-US" sz="1200" dirty="0" smtClean="0"/>
                  <a:t>はマイナス</a:t>
                </a:r>
                <a:endParaRPr lang="en-US" altLang="ja-JP" sz="1200" dirty="0" smtClean="0"/>
              </a:p>
              <a:p>
                <a:r>
                  <a:rPr lang="ja-JP" altLang="en-US" sz="1200" dirty="0" smtClean="0"/>
                  <a:t>＋</a:t>
                </a:r>
                <a:r>
                  <a:rPr lang="en-US" altLang="ja-JP" sz="1200" dirty="0" smtClean="0"/>
                  <a:t>θ</a:t>
                </a:r>
                <a:r>
                  <a:rPr lang="ja-JP" altLang="en-US" sz="1200" dirty="0" smtClean="0"/>
                  <a:t>は</a:t>
                </a:r>
                <a:r>
                  <a:rPr lang="en-US" altLang="ja-JP" sz="1200" dirty="0" smtClean="0"/>
                  <a:t>θ-π</a:t>
                </a:r>
              </a:p>
              <a:p>
                <a:endParaRPr lang="en-US" altLang="ja-JP" sz="1200" dirty="0" smtClean="0"/>
              </a:p>
              <a:p>
                <a:r>
                  <a:rPr lang="el-GR" altLang="ja-JP" sz="1200" dirty="0" smtClean="0"/>
                  <a:t>Θ</a:t>
                </a:r>
                <a:r>
                  <a:rPr lang="en-US" altLang="ja-JP" sz="1200" dirty="0" smtClean="0"/>
                  <a:t>= 350</a:t>
                </a:r>
                <a:r>
                  <a:rPr lang="ja-JP" altLang="en-US" sz="1200" dirty="0" smtClean="0"/>
                  <a:t>付近のときは　</a:t>
                </a:r>
                <a:r>
                  <a:rPr lang="en-US" altLang="ja-JP" sz="1200" dirty="0" smtClean="0"/>
                  <a:t>θ</a:t>
                </a:r>
                <a:r>
                  <a:rPr lang="ja-JP" altLang="en-US" sz="1200" dirty="0" smtClean="0"/>
                  <a:t>＝</a:t>
                </a:r>
                <a:r>
                  <a:rPr lang="en-US" altLang="ja-JP" sz="1200" dirty="0" smtClean="0"/>
                  <a:t>170</a:t>
                </a:r>
                <a:r>
                  <a:rPr lang="ja-JP" altLang="en-US" sz="1200" dirty="0" smtClean="0"/>
                  <a:t>とし</a:t>
                </a:r>
                <a:r>
                  <a:rPr lang="en-US" altLang="ja-JP" sz="1200" dirty="0" smtClean="0"/>
                  <a:t>ρ</a:t>
                </a:r>
                <a:r>
                  <a:rPr lang="ja-JP" altLang="en-US" sz="1200" dirty="0" smtClean="0"/>
                  <a:t>はマイナスに</a:t>
                </a:r>
                <a:endParaRPr lang="en-US" altLang="ja-JP" sz="1200" dirty="0" smtClean="0"/>
              </a:p>
              <a:p>
                <a:endParaRPr lang="en-US" altLang="ja-JP" sz="1200" dirty="0" smtClean="0"/>
              </a:p>
              <a:p>
                <a:endParaRPr lang="en-US" altLang="ja-JP" sz="1200" dirty="0" smtClean="0"/>
              </a:p>
              <a:p>
                <a:r>
                  <a:rPr lang="ja-JP" altLang="en-US" sz="1200" dirty="0" smtClean="0"/>
                  <a:t>一応証明を</a:t>
                </a:r>
                <a:r>
                  <a:rPr lang="en-US" altLang="ja-JP" sz="1200" dirty="0" smtClean="0"/>
                  <a:t>…</a:t>
                </a:r>
              </a:p>
              <a:p>
                <a:endParaRPr lang="en-US" altLang="ja-JP" sz="1200" dirty="0" smtClean="0"/>
              </a:p>
              <a:p>
                <a:r>
                  <a:rPr lang="ja-JP" altLang="en-US" sz="1200" dirty="0" smtClean="0"/>
                  <a:t>この図より，求める直線は　</a:t>
                </a:r>
                <a:r>
                  <a:rPr lang="en-US" altLang="ja-JP" sz="1200" dirty="0" smtClean="0"/>
                  <a:t>(</a:t>
                </a:r>
                <a:r>
                  <a:rPr lang="en-US" altLang="ja-JP" sz="1200" dirty="0" err="1" smtClean="0"/>
                  <a:t>ρcosθ</a:t>
                </a:r>
                <a:r>
                  <a:rPr lang="en-US" altLang="ja-JP" sz="1200" dirty="0" smtClean="0"/>
                  <a:t>, </a:t>
                </a:r>
                <a:r>
                  <a:rPr lang="en-US" altLang="ja-JP" sz="1200" dirty="0" err="1" smtClean="0"/>
                  <a:t>ρsinθ</a:t>
                </a:r>
                <a:r>
                  <a:rPr lang="en-US" altLang="ja-JP" sz="1200" dirty="0" smtClean="0"/>
                  <a:t>)</a:t>
                </a:r>
                <a:r>
                  <a:rPr lang="en-US" altLang="ja-JP" sz="1200" baseline="0" dirty="0" smtClean="0"/>
                  <a:t> </a:t>
                </a:r>
                <a:r>
                  <a:rPr lang="ja-JP" altLang="en-US" sz="1200" dirty="0" smtClean="0"/>
                  <a:t>を通り，傾きは　</a:t>
                </a:r>
                <a:r>
                  <a:rPr lang="ja-JP" altLang="en-US" sz="1200" dirty="0" err="1" smtClean="0"/>
                  <a:t>ー</a:t>
                </a:r>
                <a:r>
                  <a:rPr lang="en-US" altLang="ja-JP" sz="1200" dirty="0" err="1" smtClean="0"/>
                  <a:t>cosθ</a:t>
                </a:r>
                <a:r>
                  <a:rPr lang="en-US" altLang="ja-JP" sz="1200" dirty="0" smtClean="0"/>
                  <a:t>/</a:t>
                </a:r>
                <a:r>
                  <a:rPr lang="en-US" altLang="ja-JP" sz="1200" dirty="0" err="1" smtClean="0"/>
                  <a:t>sinθ</a:t>
                </a:r>
                <a:r>
                  <a:rPr lang="ja-JP" altLang="en-US" sz="1200" dirty="0" smtClean="0"/>
                  <a:t>である</a:t>
                </a:r>
                <a:endParaRPr lang="en-US" altLang="ja-JP" sz="1200" dirty="0" smtClean="0"/>
              </a:p>
              <a:p>
                <a:endParaRPr lang="en-US" altLang="ja-JP" sz="1200" dirty="0" smtClean="0"/>
              </a:p>
              <a:p>
                <a:r>
                  <a:rPr lang="en-US" altLang="ja-JP" sz="1200" dirty="0" smtClean="0"/>
                  <a:t>y –</a:t>
                </a:r>
                <a:r>
                  <a:rPr lang="en-US" altLang="ja-JP" sz="1200" dirty="0" err="1" smtClean="0"/>
                  <a:t>ρsinθ</a:t>
                </a:r>
                <a:r>
                  <a:rPr lang="en-US" altLang="ja-JP" sz="1200" dirty="0" smtClean="0"/>
                  <a:t> =</a:t>
                </a:r>
                <a:r>
                  <a:rPr lang="ja-JP" altLang="en-US" sz="1200" dirty="0" err="1" smtClean="0"/>
                  <a:t>ー</a:t>
                </a:r>
                <a:r>
                  <a:rPr lang="en-US" altLang="ja-JP" sz="1200" dirty="0" err="1" smtClean="0"/>
                  <a:t>cosθ</a:t>
                </a:r>
                <a:r>
                  <a:rPr lang="en-US" altLang="ja-JP" sz="1200" dirty="0" smtClean="0"/>
                  <a:t>/</a:t>
                </a:r>
                <a:r>
                  <a:rPr lang="en-US" altLang="ja-JP" sz="1200" dirty="0" err="1" smtClean="0"/>
                  <a:t>sinθ</a:t>
                </a:r>
                <a:r>
                  <a:rPr lang="en-US" altLang="ja-JP" sz="1200" dirty="0" smtClean="0"/>
                  <a:t> (x-</a:t>
                </a:r>
                <a:r>
                  <a:rPr lang="en-US" altLang="ja-JP" sz="1200" dirty="0" err="1" smtClean="0"/>
                  <a:t>ρcosθ</a:t>
                </a:r>
                <a:r>
                  <a:rPr lang="en-US" altLang="ja-JP" sz="1200" dirty="0" smtClean="0"/>
                  <a:t>)</a:t>
                </a:r>
              </a:p>
              <a:p>
                <a:r>
                  <a:rPr lang="ja-JP" altLang="en-US" sz="1200" dirty="0" smtClean="0"/>
                  <a:t>両辺に</a:t>
                </a:r>
                <a:r>
                  <a:rPr lang="en-US" altLang="ja-JP" sz="1200" dirty="0" err="1" smtClean="0"/>
                  <a:t>sinθ</a:t>
                </a:r>
                <a:r>
                  <a:rPr lang="ja-JP" altLang="en-US" sz="1200" dirty="0" smtClean="0"/>
                  <a:t>をかけて整理すると</a:t>
                </a:r>
                <a:endParaRPr lang="en-US" altLang="ja-JP" sz="1200" dirty="0" smtClean="0"/>
              </a:p>
              <a:p>
                <a:r>
                  <a:rPr lang="en-US" altLang="ja-JP" sz="1200" b="0" i="0" dirty="0" smtClean="0">
                    <a:latin typeface="Cambria Math" panose="02040503050406030204" pitchFamily="18" charset="0"/>
                    <a:cs typeface="Times New Roman" panose="02020603050405020304" pitchFamily="18" charset="0"/>
                  </a:rPr>
                  <a:t>𝜌</a:t>
                </a:r>
                <a:r>
                  <a:rPr lang="en-US" altLang="ja-JP" sz="1200" i="0" dirty="0">
                    <a:latin typeface="Cambria Math" panose="02040503050406030204" pitchFamily="18" charset="0"/>
                    <a:cs typeface="Times New Roman" panose="02020603050405020304" pitchFamily="18" charset="0"/>
                  </a:rPr>
                  <a:t>=𝑥 cos⁡𝜃+</a:t>
                </a:r>
                <a:r>
                  <a:rPr lang="en-US" altLang="ja-JP" sz="1200" b="0" i="0" dirty="0" smtClean="0">
                    <a:latin typeface="Cambria Math" panose="02040503050406030204" pitchFamily="18" charset="0"/>
                    <a:cs typeface="Times New Roman" panose="02020603050405020304" pitchFamily="18" charset="0"/>
                  </a:rPr>
                  <a:t>𝑦 sin</a:t>
                </a:r>
                <a:r>
                  <a:rPr lang="en-US" altLang="ja-JP" sz="1200" b="0" i="0" dirty="0">
                    <a:latin typeface="Cambria Math" panose="02040503050406030204" pitchFamily="18" charset="0"/>
                    <a:cs typeface="Times New Roman" panose="02020603050405020304" pitchFamily="18" charset="0"/>
                  </a:rPr>
                  <a:t>⁡</a:t>
                </a:r>
                <a:r>
                  <a:rPr lang="en-US" altLang="ja-JP" sz="1200" i="0" dirty="0">
                    <a:latin typeface="Cambria Math" panose="02040503050406030204" pitchFamily="18" charset="0"/>
                    <a:cs typeface="Times New Roman" panose="02020603050405020304" pitchFamily="18" charset="0"/>
                  </a:rPr>
                  <a:t>𝜃</a:t>
                </a:r>
                <a:r>
                  <a:rPr lang="ja-JP" altLang="en-US" sz="1200" i="0" dirty="0">
                    <a:latin typeface="Cambria Math" panose="02040503050406030204" pitchFamily="18" charset="0"/>
                    <a:cs typeface="Times New Roman" panose="02020603050405020304" pitchFamily="18" charset="0"/>
                  </a:rPr>
                  <a:t> が</a:t>
                </a:r>
                <a:r>
                  <a:rPr lang="ja-JP" altLang="en-US" sz="1200" smtClean="0"/>
                  <a:t>得られる．</a:t>
                </a:r>
                <a:endParaRPr lang="en-US" altLang="ja-JP" sz="1200" dirty="0" smtClean="0"/>
              </a:p>
              <a:p>
                <a:endParaRPr lang="en-US" altLang="ja-JP" sz="1200" dirty="0" smtClean="0"/>
              </a:p>
              <a:p>
                <a:r>
                  <a:rPr lang="en-US" altLang="ja-JP" sz="1200" dirty="0" smtClean="0"/>
                  <a:t> </a:t>
                </a:r>
                <a:endParaRPr lang="ja-JP" altLang="en-US" sz="1200" dirty="0"/>
              </a:p>
            </p:txBody>
          </p:sp>
        </mc:Fallback>
      </mc:AlternateContent>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44</a:t>
            </a:fld>
            <a:endParaRPr kumimoji="1" lang="ja-JP" altLang="en-US"/>
          </a:p>
        </p:txBody>
      </p:sp>
    </p:spTree>
    <p:extLst>
      <p:ext uri="{BB962C8B-B14F-4D97-AF65-F5344CB8AC3E}">
        <p14:creationId xmlns:p14="http://schemas.microsoft.com/office/powerpoint/2010/main" val="1663033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https://www.youtube.com/watch?v=99GSiwV_tfg&amp;ab_channel=3Blue1BrownJapan</a:t>
            </a:r>
          </a:p>
          <a:p>
            <a:endParaRPr kumimoji="1" lang="en-US" altLang="ja-JP" dirty="0"/>
          </a:p>
          <a:p>
            <a:r>
              <a:rPr kumimoji="1" lang="en-US" altLang="ja-JP" dirty="0"/>
              <a:t>https://www.youtube.com/watch?v=PFDu9oVAE-g&amp;t=468s&amp;ab_channel=3Blue1Brown</a:t>
            </a:r>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4</a:t>
            </a:fld>
            <a:endParaRPr kumimoji="1" lang="ja-JP" altLang="en-US"/>
          </a:p>
        </p:txBody>
      </p:sp>
    </p:spTree>
    <p:extLst>
      <p:ext uri="{BB962C8B-B14F-4D97-AF65-F5344CB8AC3E}">
        <p14:creationId xmlns:p14="http://schemas.microsoft.com/office/powerpoint/2010/main" val="2326482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https://www.youtube.com/watch?v=ebfi7qOFLuo</a:t>
            </a:r>
          </a:p>
          <a:p>
            <a:r>
              <a:rPr kumimoji="1" lang="ja-JP" altLang="en-US" dirty="0"/>
              <a:t>時間があれば動画を紹介</a:t>
            </a:r>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45</a:t>
            </a:fld>
            <a:endParaRPr kumimoji="1" lang="ja-JP" altLang="en-US"/>
          </a:p>
        </p:txBody>
      </p:sp>
    </p:spTree>
    <p:extLst>
      <p:ext uri="{BB962C8B-B14F-4D97-AF65-F5344CB8AC3E}">
        <p14:creationId xmlns:p14="http://schemas.microsoft.com/office/powerpoint/2010/main" val="2632664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ハフ変換画像を見せたい </a:t>
            </a:r>
            <a:r>
              <a:rPr kumimoji="1" lang="en-US" altLang="ja-JP" dirty="0"/>
              <a:t>:</a:t>
            </a:r>
            <a:r>
              <a:rPr kumimoji="1" lang="en-US" altLang="ja-JP" baseline="0" dirty="0"/>
              <a:t> </a:t>
            </a:r>
          </a:p>
          <a:p>
            <a:r>
              <a:rPr kumimoji="1" lang="en-US" altLang="ja-JP" dirty="0"/>
              <a:t>https://www.google.co.jp/search?q=hough+transform&amp;client=firefox-b-ab&amp;source=lnms&amp;tbm=isch&amp;sa=X&amp;ved=0ahUKEwiF5Iqg6ZfTAhUMwrwKHfsMCeMQ_AUICSgC&amp;biw=1420&amp;bih=815</a:t>
            </a:r>
          </a:p>
          <a:p>
            <a:endParaRPr kumimoji="1" lang="en-US" altLang="ja-JP" dirty="0"/>
          </a:p>
          <a:p>
            <a:pPr defTabSz="990478">
              <a:defRPr/>
            </a:pPr>
            <a:r>
              <a:rPr kumimoji="1" lang="en-US" altLang="ja-JP" dirty="0"/>
              <a:t>TODO</a:t>
            </a:r>
          </a:p>
          <a:p>
            <a:r>
              <a:rPr kumimoji="1" lang="ja-JP" altLang="en-US" dirty="0"/>
              <a:t>円ハフ</a:t>
            </a:r>
            <a:endParaRPr kumimoji="1" lang="en-US" altLang="ja-JP" dirty="0"/>
          </a:p>
          <a:p>
            <a:r>
              <a:rPr kumimoji="1" lang="ja-JP" altLang="en-US" dirty="0"/>
              <a:t>一般化ハフ</a:t>
            </a:r>
            <a:endParaRPr kumimoji="1" lang="en-US" altLang="ja-JP" dirty="0"/>
          </a:p>
          <a:p>
            <a:r>
              <a:rPr kumimoji="1" lang="ja-JP" altLang="en-US" dirty="0"/>
              <a:t>サリエンシーマップ</a:t>
            </a:r>
            <a:endParaRPr kumimoji="1" lang="en-US" altLang="ja-JP" dirty="0"/>
          </a:p>
          <a:p>
            <a:endParaRPr kumimoji="1" lang="en-US" altLang="ja-JP" dirty="0"/>
          </a:p>
          <a:p>
            <a:r>
              <a:rPr kumimoji="1" lang="ja-JP" altLang="en-US" dirty="0"/>
              <a:t>手作業でハフ変換をしてみる？</a:t>
            </a:r>
            <a:endParaRPr kumimoji="1" lang="en-US" altLang="ja-JP" dirty="0"/>
          </a:p>
          <a:p>
            <a:r>
              <a:rPr kumimoji="1" lang="ja-JP" altLang="en-US" dirty="0"/>
              <a:t>結構大切かも？？</a:t>
            </a:r>
            <a:endParaRPr kumimoji="1" lang="en-US" altLang="ja-JP"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47</a:t>
            </a:fld>
            <a:endParaRPr kumimoji="1" lang="ja-JP" altLang="en-US"/>
          </a:p>
        </p:txBody>
      </p:sp>
    </p:spTree>
    <p:extLst>
      <p:ext uri="{BB962C8B-B14F-4D97-AF65-F5344CB8AC3E}">
        <p14:creationId xmlns:p14="http://schemas.microsoft.com/office/powerpoint/2010/main" val="3838382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https://www.youtube.com/watch?v=99GSiwV_tfg&amp;ab_channel=3Blue1BrownJapan</a:t>
            </a:r>
          </a:p>
          <a:p>
            <a:endParaRPr kumimoji="1" lang="en-US" altLang="ja-JP" dirty="0"/>
          </a:p>
          <a:p>
            <a:r>
              <a:rPr kumimoji="1" lang="en-US" altLang="ja-JP" dirty="0"/>
              <a:t>https://www.youtube.com/watch?v=PFDu9oVAE-g&amp;t=468s&amp;ab_channel=3Blue1Brown</a:t>
            </a:r>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5</a:t>
            </a:fld>
            <a:endParaRPr kumimoji="1" lang="ja-JP" altLang="en-US"/>
          </a:p>
        </p:txBody>
      </p:sp>
    </p:spTree>
    <p:extLst>
      <p:ext uri="{BB962C8B-B14F-4D97-AF65-F5344CB8AC3E}">
        <p14:creationId xmlns:p14="http://schemas.microsoft.com/office/powerpoint/2010/main" val="4082219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https://www.youtube.com/watch?v=99GSiwV_tfg&amp;ab_channel=3Blue1BrownJapan</a:t>
            </a:r>
          </a:p>
          <a:p>
            <a:endParaRPr kumimoji="1" lang="en-US" altLang="ja-JP" dirty="0"/>
          </a:p>
          <a:p>
            <a:r>
              <a:rPr kumimoji="1" lang="en-US" altLang="ja-JP" dirty="0"/>
              <a:t>https://www.youtube.com/watch?v=PFDu9oVAE-g&amp;t=468s&amp;ab_channel=3Blue1Brown</a:t>
            </a:r>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6</a:t>
            </a:fld>
            <a:endParaRPr kumimoji="1" lang="ja-JP" altLang="en-US"/>
          </a:p>
        </p:txBody>
      </p:sp>
    </p:spTree>
    <p:extLst>
      <p:ext uri="{BB962C8B-B14F-4D97-AF65-F5344CB8AC3E}">
        <p14:creationId xmlns:p14="http://schemas.microsoft.com/office/powerpoint/2010/main" val="1032991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https://www.youtube.com/watch?v=99GSiwV_tfg&amp;ab_channel=3Blue1BrownJapan</a:t>
            </a:r>
          </a:p>
          <a:p>
            <a:endParaRPr kumimoji="1" lang="en-US" altLang="ja-JP" dirty="0"/>
          </a:p>
          <a:p>
            <a:r>
              <a:rPr kumimoji="1" lang="en-US" altLang="ja-JP" dirty="0"/>
              <a:t>https://www.youtube.com/watch?v=PFDu9oVAE-g&amp;t=468s&amp;ab_channel=3Blue1Brown</a:t>
            </a:r>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7</a:t>
            </a:fld>
            <a:endParaRPr kumimoji="1" lang="ja-JP" altLang="en-US"/>
          </a:p>
        </p:txBody>
      </p:sp>
    </p:spTree>
    <p:extLst>
      <p:ext uri="{BB962C8B-B14F-4D97-AF65-F5344CB8AC3E}">
        <p14:creationId xmlns:p14="http://schemas.microsoft.com/office/powerpoint/2010/main" val="393996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https://www.youtube.com/watch?v=99GSiwV_tfg&amp;ab_channel=3Blue1BrownJapan</a:t>
            </a:r>
          </a:p>
          <a:p>
            <a:endParaRPr kumimoji="1" lang="en-US" altLang="ja-JP" dirty="0"/>
          </a:p>
          <a:p>
            <a:r>
              <a:rPr kumimoji="1" lang="en-US" altLang="ja-JP" dirty="0"/>
              <a:t>https://www.youtube.com/watch?v=PFDu9oVAE-g&amp;t=468s&amp;ab_channel=3Blue1Brown</a:t>
            </a:r>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8</a:t>
            </a:fld>
            <a:endParaRPr kumimoji="1" lang="ja-JP" altLang="en-US"/>
          </a:p>
        </p:txBody>
      </p:sp>
    </p:spTree>
    <p:extLst>
      <p:ext uri="{BB962C8B-B14F-4D97-AF65-F5344CB8AC3E}">
        <p14:creationId xmlns:p14="http://schemas.microsoft.com/office/powerpoint/2010/main" val="2750523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14</a:t>
            </a:fld>
            <a:endParaRPr kumimoji="1" lang="ja-JP" altLang="en-US"/>
          </a:p>
        </p:txBody>
      </p:sp>
    </p:spTree>
    <p:extLst>
      <p:ext uri="{BB962C8B-B14F-4D97-AF65-F5344CB8AC3E}">
        <p14:creationId xmlns:p14="http://schemas.microsoft.com/office/powerpoint/2010/main" val="4267932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pPr>
                  <a:spcBef>
                    <a:spcPts val="650"/>
                  </a:spcBef>
                </a:pPr>
                <a14:m>
                  <m:oMath xmlns:m="http://schemas.openxmlformats.org/officeDocument/2006/math">
                    <m:r>
                      <a:rPr lang="en-US" altLang="ja-JP" sz="900" i="1">
                        <a:latin typeface="Cambria Math" panose="02040503050406030204" pitchFamily="18" charset="0"/>
                        <a:ea typeface="Cambria Math" panose="02040503050406030204" pitchFamily="18" charset="0"/>
                      </a:rPr>
                      <m:t>ℱ</m:t>
                    </m:r>
                    <m:d>
                      <m:dPr>
                        <m:begChr m:val="["/>
                        <m:endChr m:val="]"/>
                        <m:ctrlPr>
                          <a:rPr lang="ja-JP" altLang="ja-JP" sz="900" i="1">
                            <a:latin typeface="Cambria Math" panose="02040503050406030204" pitchFamily="18" charset="0"/>
                          </a:rPr>
                        </m:ctrlPr>
                      </m:dPr>
                      <m:e>
                        <m:sSub>
                          <m:sSubPr>
                            <m:ctrlPr>
                              <a:rPr lang="ja-JP" altLang="ja-JP" sz="900" i="1">
                                <a:latin typeface="Cambria Math" panose="02040503050406030204" pitchFamily="18" charset="0"/>
                              </a:rPr>
                            </m:ctrlPr>
                          </m:sSubPr>
                          <m:e>
                            <m:r>
                              <a:rPr lang="en-US" altLang="ja-JP" sz="900" i="1">
                                <a:latin typeface="Cambria Math" panose="02040503050406030204" pitchFamily="18" charset="0"/>
                              </a:rPr>
                              <m:t>𝑔</m:t>
                            </m:r>
                          </m:e>
                          <m:sub>
                            <m:r>
                              <m:rPr>
                                <m:sty m:val="p"/>
                              </m:rPr>
                              <a:rPr lang="en-US" altLang="ja-JP" sz="900">
                                <a:latin typeface="Cambria Math" panose="02040503050406030204" pitchFamily="18" charset="0"/>
                              </a:rPr>
                              <m:t>σ</m:t>
                            </m:r>
                          </m:sub>
                        </m:sSub>
                        <m:d>
                          <m:dPr>
                            <m:ctrlPr>
                              <a:rPr lang="ja-JP" altLang="ja-JP" sz="900" i="1">
                                <a:latin typeface="Cambria Math" panose="02040503050406030204" pitchFamily="18" charset="0"/>
                              </a:rPr>
                            </m:ctrlPr>
                          </m:dPr>
                          <m:e>
                            <m:r>
                              <a:rPr lang="en-US" altLang="ja-JP" sz="900" i="1">
                                <a:latin typeface="Cambria Math" panose="02040503050406030204" pitchFamily="18" charset="0"/>
                              </a:rPr>
                              <m:t>𝑥</m:t>
                            </m:r>
                          </m:e>
                        </m:d>
                      </m:e>
                    </m:d>
                    <m:d>
                      <m:dPr>
                        <m:ctrlPr>
                          <a:rPr lang="ja-JP" altLang="ja-JP" sz="900" i="1">
                            <a:latin typeface="Cambria Math" panose="02040503050406030204" pitchFamily="18" charset="0"/>
                          </a:rPr>
                        </m:ctrlPr>
                      </m:dPr>
                      <m:e>
                        <m:r>
                          <a:rPr lang="en-US" altLang="ja-JP" sz="900" i="1">
                            <a:latin typeface="Cambria Math" panose="02040503050406030204" pitchFamily="18" charset="0"/>
                          </a:rPr>
                          <m:t>𝜔</m:t>
                        </m:r>
                      </m:e>
                    </m:d>
                    <m:r>
                      <a:rPr lang="en-US" altLang="ja-JP" sz="900">
                        <a:latin typeface="Cambria Math" panose="02040503050406030204" pitchFamily="18" charset="0"/>
                      </a:rPr>
                      <m:t>=</m:t>
                    </m:r>
                    <m:nary>
                      <m:naryPr>
                        <m:limLoc m:val="subSup"/>
                        <m:ctrlPr>
                          <a:rPr lang="ja-JP" altLang="ja-JP" sz="900" i="1">
                            <a:latin typeface="Cambria Math" panose="02040503050406030204" pitchFamily="18" charset="0"/>
                          </a:rPr>
                        </m:ctrlPr>
                      </m:naryPr>
                      <m:sub>
                        <m:r>
                          <a:rPr lang="en-US" altLang="ja-JP" sz="900" i="1">
                            <a:latin typeface="Cambria Math" panose="02040503050406030204" pitchFamily="18" charset="0"/>
                          </a:rPr>
                          <m:t>−∞</m:t>
                        </m:r>
                      </m:sub>
                      <m:sup>
                        <m:r>
                          <a:rPr lang="en-US" altLang="ja-JP" sz="900" i="1">
                            <a:latin typeface="Cambria Math" panose="02040503050406030204" pitchFamily="18" charset="0"/>
                          </a:rPr>
                          <m:t>∞</m:t>
                        </m:r>
                      </m:sup>
                      <m:e>
                        <m:f>
                          <m:fPr>
                            <m:ctrlPr>
                              <a:rPr lang="ja-JP" altLang="ja-JP" sz="1300" i="1">
                                <a:latin typeface="Cambria Math" panose="02040503050406030204" pitchFamily="18" charset="0"/>
                              </a:rPr>
                            </m:ctrlPr>
                          </m:fPr>
                          <m:num>
                            <m:r>
                              <a:rPr lang="en-US" altLang="ja-JP" sz="1300" i="1">
                                <a:latin typeface="Cambria Math" panose="02040503050406030204" pitchFamily="18" charset="0"/>
                              </a:rPr>
                              <m:t>1</m:t>
                            </m:r>
                          </m:num>
                          <m:den>
                            <m:rad>
                              <m:radPr>
                                <m:degHide m:val="on"/>
                                <m:ctrlPr>
                                  <a:rPr lang="ja-JP" altLang="ja-JP" sz="1300" i="1">
                                    <a:latin typeface="Cambria Math" panose="02040503050406030204" pitchFamily="18" charset="0"/>
                                  </a:rPr>
                                </m:ctrlPr>
                              </m:radPr>
                              <m:deg/>
                              <m:e>
                                <m:r>
                                  <a:rPr lang="en-US" altLang="ja-JP" sz="1300" i="1">
                                    <a:latin typeface="Cambria Math" panose="02040503050406030204" pitchFamily="18" charset="0"/>
                                  </a:rPr>
                                  <m:t>2</m:t>
                                </m:r>
                                <m:r>
                                  <a:rPr lang="en-US" altLang="ja-JP" sz="1300" i="1">
                                    <a:latin typeface="Cambria Math" panose="02040503050406030204" pitchFamily="18" charset="0"/>
                                  </a:rPr>
                                  <m:t>𝜋</m:t>
                                </m:r>
                                <m:sSup>
                                  <m:sSupPr>
                                    <m:ctrlPr>
                                      <a:rPr lang="ja-JP" altLang="ja-JP" sz="1300" i="1">
                                        <a:latin typeface="Cambria Math" panose="02040503050406030204" pitchFamily="18" charset="0"/>
                                      </a:rPr>
                                    </m:ctrlPr>
                                  </m:sSupPr>
                                  <m:e>
                                    <m:r>
                                      <a:rPr lang="en-US" altLang="ja-JP" sz="1300" i="1">
                                        <a:latin typeface="Cambria Math" panose="02040503050406030204" pitchFamily="18" charset="0"/>
                                      </a:rPr>
                                      <m:t>𝜎</m:t>
                                    </m:r>
                                  </m:e>
                                  <m:sup>
                                    <m:r>
                                      <a:rPr lang="en-US" altLang="ja-JP" sz="1300" i="1">
                                        <a:latin typeface="Cambria Math" panose="02040503050406030204" pitchFamily="18" charset="0"/>
                                      </a:rPr>
                                      <m:t>2</m:t>
                                    </m:r>
                                  </m:sup>
                                </m:sSup>
                              </m:e>
                            </m:rad>
                          </m:den>
                        </m:f>
                        <m:r>
                          <a:rPr lang="en-US" altLang="ja-JP" sz="1300" i="1">
                            <a:latin typeface="Cambria Math" panose="02040503050406030204" pitchFamily="18" charset="0"/>
                          </a:rPr>
                          <m:t> </m:t>
                        </m:r>
                        <m:sSup>
                          <m:sSupPr>
                            <m:ctrlPr>
                              <a:rPr lang="ja-JP" altLang="ja-JP" sz="1300" i="1">
                                <a:latin typeface="Cambria Math" panose="02040503050406030204" pitchFamily="18" charset="0"/>
                              </a:rPr>
                            </m:ctrlPr>
                          </m:sSupPr>
                          <m:e>
                            <m:r>
                              <a:rPr lang="en-US" altLang="ja-JP" sz="1300" i="1">
                                <a:latin typeface="Cambria Math" panose="02040503050406030204" pitchFamily="18" charset="0"/>
                              </a:rPr>
                              <m:t>𝑒</m:t>
                            </m:r>
                          </m:e>
                          <m:sup>
                            <m:r>
                              <a:rPr lang="en-US" altLang="ja-JP" sz="1300" i="1">
                                <a:latin typeface="Cambria Math" panose="02040503050406030204" pitchFamily="18" charset="0"/>
                              </a:rPr>
                              <m:t>−</m:t>
                            </m:r>
                            <m:f>
                              <m:fPr>
                                <m:ctrlPr>
                                  <a:rPr lang="ja-JP" altLang="ja-JP" sz="1300" i="1">
                                    <a:latin typeface="Cambria Math" panose="02040503050406030204" pitchFamily="18" charset="0"/>
                                  </a:rPr>
                                </m:ctrlPr>
                              </m:fPr>
                              <m:num>
                                <m:sSup>
                                  <m:sSupPr>
                                    <m:ctrlPr>
                                      <a:rPr lang="ja-JP" altLang="ja-JP" sz="1300" i="1">
                                        <a:latin typeface="Cambria Math" panose="02040503050406030204" pitchFamily="18" charset="0"/>
                                      </a:rPr>
                                    </m:ctrlPr>
                                  </m:sSupPr>
                                  <m:e>
                                    <m:r>
                                      <a:rPr lang="en-US" altLang="ja-JP" sz="1300" i="1">
                                        <a:latin typeface="Cambria Math" panose="02040503050406030204" pitchFamily="18" charset="0"/>
                                      </a:rPr>
                                      <m:t>𝑥</m:t>
                                    </m:r>
                                  </m:e>
                                  <m:sup>
                                    <m:r>
                                      <a:rPr lang="en-US" altLang="ja-JP" sz="1300" i="1">
                                        <a:latin typeface="Cambria Math" panose="02040503050406030204" pitchFamily="18" charset="0"/>
                                      </a:rPr>
                                      <m:t>2</m:t>
                                    </m:r>
                                  </m:sup>
                                </m:sSup>
                              </m:num>
                              <m:den>
                                <m:sSup>
                                  <m:sSupPr>
                                    <m:ctrlPr>
                                      <a:rPr lang="ja-JP" altLang="ja-JP" sz="1300" i="1">
                                        <a:latin typeface="Cambria Math" panose="02040503050406030204" pitchFamily="18" charset="0"/>
                                      </a:rPr>
                                    </m:ctrlPr>
                                  </m:sSupPr>
                                  <m:e>
                                    <m:r>
                                      <a:rPr lang="en-US" altLang="ja-JP" sz="1300" i="1">
                                        <a:latin typeface="Cambria Math" panose="02040503050406030204" pitchFamily="18" charset="0"/>
                                      </a:rPr>
                                      <m:t>2</m:t>
                                    </m:r>
                                    <m:r>
                                      <a:rPr lang="en-US" altLang="ja-JP" sz="1300" i="1">
                                        <a:latin typeface="Cambria Math" panose="02040503050406030204" pitchFamily="18" charset="0"/>
                                      </a:rPr>
                                      <m:t>𝜎</m:t>
                                    </m:r>
                                  </m:e>
                                  <m:sup>
                                    <m:r>
                                      <a:rPr lang="en-US" altLang="ja-JP" sz="1300" i="1">
                                        <a:latin typeface="Cambria Math" panose="02040503050406030204" pitchFamily="18" charset="0"/>
                                      </a:rPr>
                                      <m:t>2</m:t>
                                    </m:r>
                                  </m:sup>
                                </m:sSup>
                              </m:den>
                            </m:f>
                          </m:sup>
                        </m:sSup>
                        <m:sSup>
                          <m:sSupPr>
                            <m:ctrlPr>
                              <a:rPr lang="ja-JP" altLang="ja-JP" sz="900" i="1">
                                <a:latin typeface="Cambria Math" panose="02040503050406030204" pitchFamily="18" charset="0"/>
                              </a:rPr>
                            </m:ctrlPr>
                          </m:sSupPr>
                          <m:e>
                            <m:r>
                              <m:rPr>
                                <m:sty m:val="p"/>
                              </m:rPr>
                              <a:rPr lang="en-US" altLang="ja-JP" sz="900">
                                <a:latin typeface="Cambria Math" panose="02040503050406030204" pitchFamily="18" charset="0"/>
                              </a:rPr>
                              <m:t>e</m:t>
                            </m:r>
                          </m:e>
                          <m:sup>
                            <m:r>
                              <a:rPr lang="en-US" altLang="ja-JP" sz="900" i="1">
                                <a:latin typeface="Cambria Math" panose="02040503050406030204" pitchFamily="18" charset="0"/>
                              </a:rPr>
                              <m:t>−</m:t>
                            </m:r>
                            <m:r>
                              <a:rPr lang="en-US" altLang="ja-JP" sz="900" i="1">
                                <a:latin typeface="Cambria Math" panose="02040503050406030204" pitchFamily="18" charset="0"/>
                              </a:rPr>
                              <m:t>𝜔</m:t>
                            </m:r>
                            <m:r>
                              <a:rPr lang="en-US" altLang="ja-JP" sz="900" i="1">
                                <a:latin typeface="Cambria Math" panose="02040503050406030204" pitchFamily="18" charset="0"/>
                              </a:rPr>
                              <m:t>𝑥𝑖</m:t>
                            </m:r>
                          </m:sup>
                        </m:sSup>
                        <m:r>
                          <a:rPr lang="en-US" altLang="ja-JP" sz="900" i="1">
                            <a:latin typeface="Cambria Math" panose="02040503050406030204" pitchFamily="18" charset="0"/>
                          </a:rPr>
                          <m:t>𝑑𝑥</m:t>
                        </m:r>
                      </m:e>
                    </m:nary>
                    <m:r>
                      <a:rPr lang="en-US" altLang="ja-JP" sz="900" i="1">
                        <a:latin typeface="Cambria Math" panose="02040503050406030204" pitchFamily="18" charset="0"/>
                      </a:rPr>
                      <m:t>=</m:t>
                    </m:r>
                    <m:f>
                      <m:fPr>
                        <m:ctrlPr>
                          <a:rPr lang="en-US" altLang="ja-JP" sz="900" i="1">
                            <a:latin typeface="Cambria Math" panose="02040503050406030204" pitchFamily="18" charset="0"/>
                          </a:rPr>
                        </m:ctrlPr>
                      </m:fPr>
                      <m:num>
                        <m:r>
                          <a:rPr lang="en-US" altLang="ja-JP" sz="900" i="1">
                            <a:latin typeface="Cambria Math" panose="02040503050406030204" pitchFamily="18" charset="0"/>
                          </a:rPr>
                          <m:t>1</m:t>
                        </m:r>
                      </m:num>
                      <m:den>
                        <m:rad>
                          <m:radPr>
                            <m:degHide m:val="on"/>
                            <m:ctrlPr>
                              <a:rPr lang="ja-JP" altLang="ja-JP" sz="1300" i="1">
                                <a:latin typeface="Cambria Math" panose="02040503050406030204" pitchFamily="18" charset="0"/>
                              </a:rPr>
                            </m:ctrlPr>
                          </m:radPr>
                          <m:deg/>
                          <m:e>
                            <m:r>
                              <a:rPr lang="en-US" altLang="ja-JP" sz="1300" i="1">
                                <a:latin typeface="Cambria Math" panose="02040503050406030204" pitchFamily="18" charset="0"/>
                              </a:rPr>
                              <m:t>2</m:t>
                            </m:r>
                            <m:r>
                              <a:rPr lang="en-US" altLang="ja-JP" sz="1300" i="1">
                                <a:latin typeface="Cambria Math" panose="02040503050406030204" pitchFamily="18" charset="0"/>
                              </a:rPr>
                              <m:t>𝜋</m:t>
                            </m:r>
                            <m:sSup>
                              <m:sSupPr>
                                <m:ctrlPr>
                                  <a:rPr lang="ja-JP" altLang="ja-JP" sz="1300" i="1">
                                    <a:latin typeface="Cambria Math" panose="02040503050406030204" pitchFamily="18" charset="0"/>
                                  </a:rPr>
                                </m:ctrlPr>
                              </m:sSupPr>
                              <m:e>
                                <m:r>
                                  <a:rPr lang="en-US" altLang="ja-JP" sz="1300" i="1">
                                    <a:latin typeface="Cambria Math" panose="02040503050406030204" pitchFamily="18" charset="0"/>
                                  </a:rPr>
                                  <m:t>𝜎</m:t>
                                </m:r>
                              </m:e>
                              <m:sup>
                                <m:r>
                                  <a:rPr lang="en-US" altLang="ja-JP" sz="1300" i="1">
                                    <a:latin typeface="Cambria Math" panose="02040503050406030204" pitchFamily="18" charset="0"/>
                                  </a:rPr>
                                  <m:t>2</m:t>
                                </m:r>
                              </m:sup>
                            </m:sSup>
                          </m:e>
                        </m:rad>
                      </m:den>
                    </m:f>
                    <m:rad>
                      <m:radPr>
                        <m:degHide m:val="on"/>
                        <m:ctrlPr>
                          <a:rPr lang="ja-JP" altLang="ja-JP" sz="1300" i="1">
                            <a:latin typeface="Cambria Math" panose="02040503050406030204" pitchFamily="18" charset="0"/>
                          </a:rPr>
                        </m:ctrlPr>
                      </m:radPr>
                      <m:deg/>
                      <m:e>
                        <m:f>
                          <m:fPr>
                            <m:ctrlPr>
                              <a:rPr lang="ja-JP" altLang="ja-JP" sz="1300" i="1">
                                <a:latin typeface="Cambria Math" panose="02040503050406030204" pitchFamily="18" charset="0"/>
                              </a:rPr>
                            </m:ctrlPr>
                          </m:fPr>
                          <m:num>
                            <m:sSup>
                              <m:sSupPr>
                                <m:ctrlPr>
                                  <a:rPr lang="ja-JP" altLang="ja-JP" sz="1300" i="1">
                                    <a:latin typeface="Cambria Math" panose="02040503050406030204" pitchFamily="18" charset="0"/>
                                  </a:rPr>
                                </m:ctrlPr>
                              </m:sSupPr>
                              <m:e>
                                <m:r>
                                  <a:rPr lang="en-US" altLang="ja-JP" sz="1300" i="1">
                                    <a:latin typeface="Cambria Math" panose="02040503050406030204" pitchFamily="18" charset="0"/>
                                  </a:rPr>
                                  <m:t>2</m:t>
                                </m:r>
                                <m:r>
                                  <a:rPr lang="en-US" altLang="ja-JP" sz="1300" i="1">
                                    <a:latin typeface="Cambria Math" panose="02040503050406030204" pitchFamily="18" charset="0"/>
                                  </a:rPr>
                                  <m:t>𝜎</m:t>
                                </m:r>
                              </m:e>
                              <m:sup>
                                <m:r>
                                  <a:rPr lang="en-US" altLang="ja-JP" sz="1300" i="1">
                                    <a:latin typeface="Cambria Math" panose="02040503050406030204" pitchFamily="18" charset="0"/>
                                  </a:rPr>
                                  <m:t>2</m:t>
                                </m:r>
                              </m:sup>
                            </m:sSup>
                            <m:r>
                              <a:rPr lang="en-US" altLang="ja-JP" sz="1300" i="1">
                                <a:latin typeface="Cambria Math" panose="02040503050406030204" pitchFamily="18" charset="0"/>
                              </a:rPr>
                              <m:t>𝜋</m:t>
                            </m:r>
                          </m:num>
                          <m:den>
                            <m:r>
                              <a:rPr lang="en-US" altLang="ja-JP" sz="1300" i="1">
                                <a:latin typeface="Cambria Math" panose="02040503050406030204" pitchFamily="18" charset="0"/>
                              </a:rPr>
                              <m:t>1</m:t>
                            </m:r>
                          </m:den>
                        </m:f>
                      </m:e>
                    </m:rad>
                    <m:sSup>
                      <m:sSupPr>
                        <m:ctrlPr>
                          <a:rPr lang="ja-JP" altLang="ja-JP" sz="1300" i="1">
                            <a:latin typeface="Cambria Math" panose="02040503050406030204" pitchFamily="18" charset="0"/>
                          </a:rPr>
                        </m:ctrlPr>
                      </m:sSupPr>
                      <m:e>
                        <m:r>
                          <a:rPr lang="en-US" altLang="ja-JP" sz="1300" i="1">
                            <a:latin typeface="Cambria Math" panose="02040503050406030204" pitchFamily="18" charset="0"/>
                          </a:rPr>
                          <m:t>𝑒</m:t>
                        </m:r>
                      </m:e>
                      <m:sup>
                        <m:r>
                          <a:rPr lang="en-US" altLang="ja-JP" sz="1300" i="1">
                            <a:latin typeface="Cambria Math" panose="02040503050406030204" pitchFamily="18" charset="0"/>
                          </a:rPr>
                          <m:t>−</m:t>
                        </m:r>
                        <m:sSup>
                          <m:sSupPr>
                            <m:ctrlPr>
                              <a:rPr lang="ja-JP" altLang="ja-JP" sz="1300" i="1">
                                <a:latin typeface="Cambria Math" panose="02040503050406030204" pitchFamily="18" charset="0"/>
                              </a:rPr>
                            </m:ctrlPr>
                          </m:sSupPr>
                          <m:e>
                            <m:r>
                              <a:rPr lang="en-US" altLang="ja-JP" sz="1300" i="1">
                                <a:latin typeface="Cambria Math" panose="02040503050406030204" pitchFamily="18" charset="0"/>
                              </a:rPr>
                              <m:t>2</m:t>
                            </m:r>
                            <m:r>
                              <a:rPr lang="en-US" altLang="ja-JP" sz="1300" i="1">
                                <a:latin typeface="Cambria Math" panose="02040503050406030204" pitchFamily="18" charset="0"/>
                              </a:rPr>
                              <m:t>𝜎</m:t>
                            </m:r>
                          </m:e>
                          <m:sup>
                            <m:r>
                              <a:rPr lang="en-US" altLang="ja-JP" sz="1300" i="1">
                                <a:latin typeface="Cambria Math" panose="02040503050406030204" pitchFamily="18" charset="0"/>
                              </a:rPr>
                              <m:t>2</m:t>
                            </m:r>
                          </m:sup>
                        </m:sSup>
                        <m:f>
                          <m:fPr>
                            <m:ctrlPr>
                              <a:rPr lang="ja-JP" altLang="ja-JP" sz="1300" i="1">
                                <a:latin typeface="Cambria Math" panose="02040503050406030204" pitchFamily="18" charset="0"/>
                              </a:rPr>
                            </m:ctrlPr>
                          </m:fPr>
                          <m:num>
                            <m:sSup>
                              <m:sSupPr>
                                <m:ctrlPr>
                                  <a:rPr lang="ja-JP" altLang="ja-JP" sz="1300" i="1">
                                    <a:latin typeface="Cambria Math" panose="02040503050406030204" pitchFamily="18" charset="0"/>
                                  </a:rPr>
                                </m:ctrlPr>
                              </m:sSupPr>
                              <m:e>
                                <m:r>
                                  <a:rPr lang="en-US" altLang="ja-JP" sz="1300" i="1">
                                    <a:latin typeface="Cambria Math" panose="02040503050406030204" pitchFamily="18" charset="0"/>
                                  </a:rPr>
                                  <m:t>𝜔</m:t>
                                </m:r>
                              </m:e>
                              <m:sup>
                                <m:r>
                                  <a:rPr lang="en-US" altLang="ja-JP" sz="1300" i="1">
                                    <a:latin typeface="Cambria Math" panose="02040503050406030204" pitchFamily="18" charset="0"/>
                                  </a:rPr>
                                  <m:t>2</m:t>
                                </m:r>
                              </m:sup>
                            </m:sSup>
                          </m:num>
                          <m:den>
                            <m:r>
                              <a:rPr lang="en-US" altLang="ja-JP" sz="1300" i="1">
                                <a:latin typeface="Cambria Math" panose="02040503050406030204" pitchFamily="18" charset="0"/>
                              </a:rPr>
                              <m:t>4</m:t>
                            </m:r>
                          </m:den>
                        </m:f>
                      </m:sup>
                    </m:sSup>
                    <m:r>
                      <a:rPr lang="en-US" altLang="ja-JP" sz="1300" i="1">
                        <a:latin typeface="Cambria Math" panose="02040503050406030204" pitchFamily="18" charset="0"/>
                      </a:rPr>
                      <m:t>=</m:t>
                    </m:r>
                    <m:sSup>
                      <m:sSupPr>
                        <m:ctrlPr>
                          <a:rPr lang="ja-JP" altLang="ja-JP" sz="1300" i="1">
                            <a:latin typeface="Cambria Math" panose="02040503050406030204" pitchFamily="18" charset="0"/>
                          </a:rPr>
                        </m:ctrlPr>
                      </m:sSupPr>
                      <m:e>
                        <m:r>
                          <a:rPr lang="en-US" altLang="ja-JP" sz="1300" i="1">
                            <a:latin typeface="Cambria Math" panose="02040503050406030204" pitchFamily="18" charset="0"/>
                          </a:rPr>
                          <m:t>𝑒</m:t>
                        </m:r>
                      </m:e>
                      <m:sup>
                        <m:r>
                          <a:rPr lang="en-US" altLang="ja-JP" sz="1300" i="1">
                            <a:latin typeface="Cambria Math" panose="02040503050406030204" pitchFamily="18" charset="0"/>
                          </a:rPr>
                          <m:t>−</m:t>
                        </m:r>
                        <m:f>
                          <m:fPr>
                            <m:ctrlPr>
                              <a:rPr lang="ja-JP" altLang="ja-JP" sz="1300" i="1">
                                <a:latin typeface="Cambria Math" panose="02040503050406030204" pitchFamily="18" charset="0"/>
                              </a:rPr>
                            </m:ctrlPr>
                          </m:fPr>
                          <m:num>
                            <m:sSup>
                              <m:sSupPr>
                                <m:ctrlPr>
                                  <a:rPr lang="ja-JP" altLang="ja-JP" sz="1300" i="1">
                                    <a:latin typeface="Cambria Math" panose="02040503050406030204" pitchFamily="18" charset="0"/>
                                  </a:rPr>
                                </m:ctrlPr>
                              </m:sSupPr>
                              <m:e>
                                <m:r>
                                  <a:rPr lang="en-US" altLang="ja-JP" sz="1300" i="1">
                                    <a:latin typeface="Cambria Math" panose="02040503050406030204" pitchFamily="18" charset="0"/>
                                  </a:rPr>
                                  <m:t>𝜔</m:t>
                                </m:r>
                              </m:e>
                              <m:sup>
                                <m:r>
                                  <a:rPr lang="en-US" altLang="ja-JP" sz="1300" i="1">
                                    <a:latin typeface="Cambria Math" panose="02040503050406030204" pitchFamily="18" charset="0"/>
                                  </a:rPr>
                                  <m:t>2</m:t>
                                </m:r>
                              </m:sup>
                            </m:sSup>
                            <m:sSup>
                              <m:sSupPr>
                                <m:ctrlPr>
                                  <a:rPr lang="ja-JP" altLang="ja-JP" sz="1300" i="1">
                                    <a:latin typeface="Cambria Math" panose="02040503050406030204" pitchFamily="18" charset="0"/>
                                  </a:rPr>
                                </m:ctrlPr>
                              </m:sSupPr>
                              <m:e>
                                <m:r>
                                  <a:rPr lang="en-US" altLang="ja-JP" sz="1300" i="1">
                                    <a:latin typeface="Cambria Math" panose="02040503050406030204" pitchFamily="18" charset="0"/>
                                  </a:rPr>
                                  <m:t>𝜎</m:t>
                                </m:r>
                              </m:e>
                              <m:sup>
                                <m:r>
                                  <a:rPr lang="en-US" altLang="ja-JP" sz="1300" i="1">
                                    <a:latin typeface="Cambria Math" panose="02040503050406030204" pitchFamily="18" charset="0"/>
                                  </a:rPr>
                                  <m:t>2</m:t>
                                </m:r>
                              </m:sup>
                            </m:sSup>
                          </m:num>
                          <m:den>
                            <m:r>
                              <a:rPr lang="en-US" altLang="ja-JP" sz="1300">
                                <a:latin typeface="Cambria Math" panose="02040503050406030204" pitchFamily="18" charset="0"/>
                              </a:rPr>
                              <m:t>2</m:t>
                            </m:r>
                          </m:den>
                        </m:f>
                      </m:sup>
                    </m:sSup>
                  </m:oMath>
                </a14:m>
                <a:r>
                  <a:rPr kumimoji="1" lang="en-US" altLang="ja-JP" dirty="0"/>
                  <a:t> </a:t>
                </a:r>
              </a:p>
              <a:p>
                <a:endParaRPr kumimoji="1" lang="en-US" altLang="ja-JP" dirty="0"/>
              </a:p>
              <a:p>
                <a:endParaRPr kumimoji="1" lang="en-US" altLang="ja-JP" dirty="0"/>
              </a:p>
              <a:p>
                <a:endParaRPr kumimoji="1" lang="en-US" altLang="ja-JP" dirty="0"/>
              </a:p>
              <a:p>
                <a:r>
                  <a:rPr kumimoji="1" lang="en-US" altLang="ja-JP" dirty="0"/>
                  <a:t>TODO</a:t>
                </a:r>
                <a:r>
                  <a:rPr kumimoji="1" lang="ja-JP" altLang="en-US" dirty="0"/>
                  <a:t>　以下の公式の証明を</a:t>
                </a:r>
                <a:r>
                  <a:rPr kumimoji="1" lang="en-US" altLang="ja-JP" dirty="0"/>
                  <a:t>…</a:t>
                </a:r>
              </a:p>
              <a:p>
                <a:endParaRPr kumimoji="1" lang="en-US" altLang="ja-JP" dirty="0"/>
              </a:p>
              <a:p>
                <a14:m>
                  <m:oMath xmlns:m="http://schemas.openxmlformats.org/officeDocument/2006/math">
                    <m:r>
                      <a:rPr lang="en-US" altLang="ja-JP" sz="1300" i="1">
                        <a:latin typeface="Cambria Math" panose="02040503050406030204" pitchFamily="18" charset="0"/>
                      </a:rPr>
                      <m:t>𝐹</m:t>
                    </m:r>
                    <m:d>
                      <m:dPr>
                        <m:ctrlPr>
                          <a:rPr lang="ja-JP" altLang="ja-JP" sz="1300" i="1">
                            <a:latin typeface="Cambria Math" panose="02040503050406030204" pitchFamily="18" charset="0"/>
                          </a:rPr>
                        </m:ctrlPr>
                      </m:dPr>
                      <m:e>
                        <m:r>
                          <a:rPr lang="en-US" altLang="ja-JP" sz="1300" i="1">
                            <a:latin typeface="Cambria Math" panose="02040503050406030204" pitchFamily="18" charset="0"/>
                          </a:rPr>
                          <m:t>𝜔</m:t>
                        </m:r>
                      </m:e>
                    </m:d>
                    <m:r>
                      <a:rPr lang="en-US" altLang="ja-JP" sz="1300" i="1">
                        <a:latin typeface="Cambria Math" panose="02040503050406030204" pitchFamily="18" charset="0"/>
                      </a:rPr>
                      <m:t>=</m:t>
                    </m:r>
                    <m:nary>
                      <m:naryPr>
                        <m:limLoc m:val="subSup"/>
                        <m:ctrlPr>
                          <a:rPr lang="ja-JP" altLang="ja-JP" sz="1300" i="1">
                            <a:latin typeface="Cambria Math" panose="02040503050406030204" pitchFamily="18" charset="0"/>
                          </a:rPr>
                        </m:ctrlPr>
                      </m:naryPr>
                      <m:sub>
                        <m:r>
                          <a:rPr lang="en-US" altLang="ja-JP" sz="1300" i="1">
                            <a:latin typeface="Cambria Math" panose="02040503050406030204" pitchFamily="18" charset="0"/>
                          </a:rPr>
                          <m:t>−∞</m:t>
                        </m:r>
                      </m:sub>
                      <m:sup>
                        <m:r>
                          <a:rPr lang="en-US" altLang="ja-JP" sz="1300" i="1">
                            <a:latin typeface="Cambria Math" panose="02040503050406030204" pitchFamily="18" charset="0"/>
                          </a:rPr>
                          <m:t>∞</m:t>
                        </m:r>
                      </m:sup>
                      <m:e>
                        <m:sSup>
                          <m:sSupPr>
                            <m:ctrlPr>
                              <a:rPr lang="ja-JP" altLang="ja-JP" sz="1300" i="1">
                                <a:latin typeface="Cambria Math" panose="02040503050406030204" pitchFamily="18" charset="0"/>
                              </a:rPr>
                            </m:ctrlPr>
                          </m:sSupPr>
                          <m:e>
                            <m:r>
                              <a:rPr lang="en-US" altLang="ja-JP" sz="1300" i="1">
                                <a:latin typeface="Cambria Math" panose="02040503050406030204" pitchFamily="18" charset="0"/>
                              </a:rPr>
                              <m:t>𝑒</m:t>
                            </m:r>
                          </m:e>
                          <m:sup>
                            <m:r>
                              <a:rPr lang="en-US" altLang="ja-JP" sz="1300" i="1">
                                <a:latin typeface="Cambria Math" panose="02040503050406030204" pitchFamily="18" charset="0"/>
                              </a:rPr>
                              <m:t>−</m:t>
                            </m:r>
                            <m:r>
                              <a:rPr lang="en-US" altLang="ja-JP" sz="1300" i="1">
                                <a:latin typeface="Cambria Math" panose="02040503050406030204" pitchFamily="18" charset="0"/>
                              </a:rPr>
                              <m:t>𝑎</m:t>
                            </m:r>
                            <m:sSup>
                              <m:sSupPr>
                                <m:ctrlPr>
                                  <a:rPr lang="ja-JP" altLang="ja-JP" sz="1300" i="1">
                                    <a:latin typeface="Cambria Math" panose="02040503050406030204" pitchFamily="18" charset="0"/>
                                  </a:rPr>
                                </m:ctrlPr>
                              </m:sSupPr>
                              <m:e>
                                <m:r>
                                  <a:rPr lang="en-US" altLang="ja-JP" sz="1300" i="1">
                                    <a:latin typeface="Cambria Math" panose="02040503050406030204" pitchFamily="18" charset="0"/>
                                  </a:rPr>
                                  <m:t>𝑥</m:t>
                                </m:r>
                              </m:e>
                              <m:sup>
                                <m:r>
                                  <a:rPr lang="en-US" altLang="ja-JP" sz="1300" i="1">
                                    <a:latin typeface="Cambria Math" panose="02040503050406030204" pitchFamily="18" charset="0"/>
                                  </a:rPr>
                                  <m:t>2</m:t>
                                </m:r>
                              </m:sup>
                            </m:sSup>
                          </m:sup>
                        </m:sSup>
                        <m:sSup>
                          <m:sSupPr>
                            <m:ctrlPr>
                              <a:rPr lang="ja-JP" altLang="ja-JP" sz="1300" i="1">
                                <a:latin typeface="Cambria Math" panose="02040503050406030204" pitchFamily="18" charset="0"/>
                              </a:rPr>
                            </m:ctrlPr>
                          </m:sSupPr>
                          <m:e>
                            <m:r>
                              <m:rPr>
                                <m:sty m:val="p"/>
                              </m:rPr>
                              <a:rPr lang="en-US" altLang="ja-JP" sz="1300">
                                <a:latin typeface="Cambria Math" panose="02040503050406030204" pitchFamily="18" charset="0"/>
                              </a:rPr>
                              <m:t>e</m:t>
                            </m:r>
                          </m:e>
                          <m:sup>
                            <m:r>
                              <a:rPr lang="en-US" altLang="ja-JP" sz="1300" i="1">
                                <a:latin typeface="Cambria Math" panose="02040503050406030204" pitchFamily="18" charset="0"/>
                              </a:rPr>
                              <m:t>−2</m:t>
                            </m:r>
                            <m:r>
                              <a:rPr lang="en-US" altLang="ja-JP" sz="1300" i="1">
                                <a:latin typeface="Cambria Math" panose="02040503050406030204" pitchFamily="18" charset="0"/>
                              </a:rPr>
                              <m:t>𝜋𝜔</m:t>
                            </m:r>
                            <m:r>
                              <a:rPr lang="en-US" altLang="ja-JP" sz="1300" i="1">
                                <a:latin typeface="Cambria Math" panose="02040503050406030204" pitchFamily="18" charset="0"/>
                              </a:rPr>
                              <m:t>𝑥𝑖</m:t>
                            </m:r>
                          </m:sup>
                        </m:sSup>
                        <m:r>
                          <a:rPr lang="en-US" altLang="ja-JP" sz="1300" i="1">
                            <a:latin typeface="Cambria Math" panose="02040503050406030204" pitchFamily="18" charset="0"/>
                          </a:rPr>
                          <m:t>𝑑𝑥</m:t>
                        </m:r>
                      </m:e>
                    </m:nary>
                    <m:r>
                      <a:rPr lang="en-US" altLang="ja-JP" sz="1300" i="1">
                        <a:latin typeface="Cambria Math" panose="02040503050406030204" pitchFamily="18" charset="0"/>
                      </a:rPr>
                      <m:t>=</m:t>
                    </m:r>
                    <m:rad>
                      <m:radPr>
                        <m:degHide m:val="on"/>
                        <m:ctrlPr>
                          <a:rPr lang="ja-JP" altLang="ja-JP" sz="1300" i="1">
                            <a:latin typeface="Cambria Math" panose="02040503050406030204" pitchFamily="18" charset="0"/>
                          </a:rPr>
                        </m:ctrlPr>
                      </m:radPr>
                      <m:deg/>
                      <m:e>
                        <m:f>
                          <m:fPr>
                            <m:ctrlPr>
                              <a:rPr lang="ja-JP" altLang="ja-JP" sz="1300" i="1">
                                <a:latin typeface="Cambria Math" panose="02040503050406030204" pitchFamily="18" charset="0"/>
                              </a:rPr>
                            </m:ctrlPr>
                          </m:fPr>
                          <m:num>
                            <m:r>
                              <a:rPr lang="en-US" altLang="ja-JP" sz="1300" i="1">
                                <a:latin typeface="Cambria Math" panose="02040503050406030204" pitchFamily="18" charset="0"/>
                              </a:rPr>
                              <m:t>𝜋</m:t>
                            </m:r>
                          </m:num>
                          <m:den>
                            <m:r>
                              <a:rPr lang="en-US" altLang="ja-JP" sz="1300" i="1">
                                <a:latin typeface="Cambria Math" panose="02040503050406030204" pitchFamily="18" charset="0"/>
                              </a:rPr>
                              <m:t>𝑎</m:t>
                            </m:r>
                          </m:den>
                        </m:f>
                      </m:e>
                    </m:rad>
                    <m:sSup>
                      <m:sSupPr>
                        <m:ctrlPr>
                          <a:rPr lang="ja-JP" altLang="ja-JP" sz="1300" i="1">
                            <a:latin typeface="Cambria Math" panose="02040503050406030204" pitchFamily="18" charset="0"/>
                          </a:rPr>
                        </m:ctrlPr>
                      </m:sSupPr>
                      <m:e>
                        <m:r>
                          <a:rPr lang="en-US" altLang="ja-JP" sz="1300" i="1">
                            <a:latin typeface="Cambria Math" panose="02040503050406030204" pitchFamily="18" charset="0"/>
                          </a:rPr>
                          <m:t>𝑒</m:t>
                        </m:r>
                      </m:e>
                      <m:sup>
                        <m:r>
                          <a:rPr lang="en-US" altLang="ja-JP" sz="1300" i="1">
                            <a:latin typeface="Cambria Math" panose="02040503050406030204" pitchFamily="18" charset="0"/>
                          </a:rPr>
                          <m:t>−</m:t>
                        </m:r>
                        <m:f>
                          <m:fPr>
                            <m:ctrlPr>
                              <a:rPr lang="ja-JP" altLang="ja-JP" sz="1300" i="1">
                                <a:latin typeface="Cambria Math" panose="02040503050406030204" pitchFamily="18" charset="0"/>
                              </a:rPr>
                            </m:ctrlPr>
                          </m:fPr>
                          <m:num>
                            <m:sSup>
                              <m:sSupPr>
                                <m:ctrlPr>
                                  <a:rPr lang="ja-JP" altLang="ja-JP" sz="1300" i="1">
                                    <a:latin typeface="Cambria Math" panose="02040503050406030204" pitchFamily="18" charset="0"/>
                                  </a:rPr>
                                </m:ctrlPr>
                              </m:sSupPr>
                              <m:e>
                                <m:r>
                                  <a:rPr lang="en-US" altLang="ja-JP" sz="1300" i="1">
                                    <a:latin typeface="Cambria Math" panose="02040503050406030204" pitchFamily="18" charset="0"/>
                                  </a:rPr>
                                  <m:t>𝜋</m:t>
                                </m:r>
                              </m:e>
                              <m:sup>
                                <m:r>
                                  <a:rPr lang="en-US" altLang="ja-JP" sz="1300" i="1">
                                    <a:latin typeface="Cambria Math" panose="02040503050406030204" pitchFamily="18" charset="0"/>
                                  </a:rPr>
                                  <m:t>2</m:t>
                                </m:r>
                              </m:sup>
                            </m:sSup>
                            <m:sSup>
                              <m:sSupPr>
                                <m:ctrlPr>
                                  <a:rPr lang="ja-JP" altLang="ja-JP" sz="1300" i="1">
                                    <a:latin typeface="Cambria Math" panose="02040503050406030204" pitchFamily="18" charset="0"/>
                                  </a:rPr>
                                </m:ctrlPr>
                              </m:sSupPr>
                              <m:e>
                                <m:r>
                                  <a:rPr lang="en-US" altLang="ja-JP" sz="1300" i="1">
                                    <a:latin typeface="Cambria Math" panose="02040503050406030204" pitchFamily="18" charset="0"/>
                                  </a:rPr>
                                  <m:t>𝜔</m:t>
                                </m:r>
                              </m:e>
                              <m:sup>
                                <m:r>
                                  <a:rPr lang="en-US" altLang="ja-JP" sz="1300" i="1">
                                    <a:latin typeface="Cambria Math" panose="02040503050406030204" pitchFamily="18" charset="0"/>
                                  </a:rPr>
                                  <m:t>2</m:t>
                                </m:r>
                              </m:sup>
                            </m:sSup>
                          </m:num>
                          <m:den>
                            <m:r>
                              <a:rPr lang="en-US" altLang="ja-JP" sz="1300" i="1">
                                <a:latin typeface="Cambria Math" panose="02040503050406030204" pitchFamily="18" charset="0"/>
                              </a:rPr>
                              <m:t>𝑎</m:t>
                            </m:r>
                          </m:den>
                        </m:f>
                      </m:sup>
                    </m:sSup>
                    <m:r>
                      <a:rPr lang="en-US" altLang="ja-JP" sz="1300" i="1">
                        <a:latin typeface="Cambria Math" panose="02040503050406030204" pitchFamily="18" charset="0"/>
                      </a:rPr>
                      <m:t>       </m:t>
                    </m:r>
                    <m:r>
                      <a:rPr lang="en-US" altLang="ja-JP" sz="1300">
                        <a:latin typeface="Cambria Math" panose="02040503050406030204" pitchFamily="18" charset="0"/>
                      </a:rPr>
                      <m:t>…</m:t>
                    </m:r>
                    <m:d>
                      <m:dPr>
                        <m:ctrlPr>
                          <a:rPr lang="ja-JP" altLang="ja-JP" sz="1300" i="1">
                            <a:latin typeface="Cambria Math" panose="02040503050406030204" pitchFamily="18" charset="0"/>
                          </a:rPr>
                        </m:ctrlPr>
                      </m:dPr>
                      <m:e>
                        <m:r>
                          <a:rPr lang="en-US" altLang="ja-JP" sz="1300">
                            <a:latin typeface="Cambria Math" panose="02040503050406030204" pitchFamily="18" charset="0"/>
                          </a:rPr>
                          <m:t>3</m:t>
                        </m:r>
                      </m:e>
                    </m:d>
                  </m:oMath>
                </a14:m>
                <a:r>
                  <a:rPr lang="en-US" altLang="ja-JP" sz="1300" dirty="0"/>
                  <a:t> </a:t>
                </a:r>
                <a:endParaRPr lang="ja-JP" altLang="ja-JP" sz="1300" dirty="0"/>
              </a:p>
              <a:p>
                <a14:m>
                  <m:oMath xmlns:m="http://schemas.openxmlformats.org/officeDocument/2006/math">
                    <m:r>
                      <a:rPr lang="en-US" altLang="ja-JP" sz="1300" i="1">
                        <a:latin typeface="Cambria Math" panose="02040503050406030204" pitchFamily="18" charset="0"/>
                      </a:rPr>
                      <m:t>𝐹</m:t>
                    </m:r>
                    <m:d>
                      <m:dPr>
                        <m:ctrlPr>
                          <a:rPr lang="ja-JP" altLang="ja-JP" sz="1300" i="1">
                            <a:latin typeface="Cambria Math" panose="02040503050406030204" pitchFamily="18" charset="0"/>
                          </a:rPr>
                        </m:ctrlPr>
                      </m:dPr>
                      <m:e>
                        <m:r>
                          <a:rPr lang="en-US" altLang="ja-JP" sz="1300" i="1">
                            <a:latin typeface="Cambria Math" panose="02040503050406030204" pitchFamily="18" charset="0"/>
                          </a:rPr>
                          <m:t>𝜔</m:t>
                        </m:r>
                      </m:e>
                    </m:d>
                    <m:r>
                      <a:rPr lang="en-US" altLang="ja-JP" sz="1300" i="1">
                        <a:latin typeface="Cambria Math" panose="02040503050406030204" pitchFamily="18" charset="0"/>
                      </a:rPr>
                      <m:t>=</m:t>
                    </m:r>
                    <m:nary>
                      <m:naryPr>
                        <m:limLoc m:val="subSup"/>
                        <m:ctrlPr>
                          <a:rPr lang="ja-JP" altLang="ja-JP" sz="1300" i="1">
                            <a:latin typeface="Cambria Math" panose="02040503050406030204" pitchFamily="18" charset="0"/>
                          </a:rPr>
                        </m:ctrlPr>
                      </m:naryPr>
                      <m:sub>
                        <m:r>
                          <a:rPr lang="en-US" altLang="ja-JP" sz="1300" i="1">
                            <a:latin typeface="Cambria Math" panose="02040503050406030204" pitchFamily="18" charset="0"/>
                          </a:rPr>
                          <m:t>−∞</m:t>
                        </m:r>
                      </m:sub>
                      <m:sup>
                        <m:r>
                          <a:rPr lang="en-US" altLang="ja-JP" sz="1300" i="1">
                            <a:latin typeface="Cambria Math" panose="02040503050406030204" pitchFamily="18" charset="0"/>
                          </a:rPr>
                          <m:t>∞</m:t>
                        </m:r>
                      </m:sup>
                      <m:e>
                        <m:sSup>
                          <m:sSupPr>
                            <m:ctrlPr>
                              <a:rPr lang="ja-JP" altLang="ja-JP" sz="1300" i="1">
                                <a:latin typeface="Cambria Math" panose="02040503050406030204" pitchFamily="18" charset="0"/>
                              </a:rPr>
                            </m:ctrlPr>
                          </m:sSupPr>
                          <m:e>
                            <m:r>
                              <a:rPr lang="en-US" altLang="ja-JP" sz="1300" i="1">
                                <a:latin typeface="Cambria Math" panose="02040503050406030204" pitchFamily="18" charset="0"/>
                              </a:rPr>
                              <m:t>𝑒</m:t>
                            </m:r>
                          </m:e>
                          <m:sup>
                            <m:r>
                              <a:rPr lang="en-US" altLang="ja-JP" sz="1300" i="1">
                                <a:latin typeface="Cambria Math" panose="02040503050406030204" pitchFamily="18" charset="0"/>
                              </a:rPr>
                              <m:t>−</m:t>
                            </m:r>
                            <m:r>
                              <a:rPr lang="en-US" altLang="ja-JP" sz="1300" i="1">
                                <a:latin typeface="Cambria Math" panose="02040503050406030204" pitchFamily="18" charset="0"/>
                              </a:rPr>
                              <m:t>𝑎</m:t>
                            </m:r>
                            <m:sSup>
                              <m:sSupPr>
                                <m:ctrlPr>
                                  <a:rPr lang="ja-JP" altLang="ja-JP" sz="1300" i="1">
                                    <a:latin typeface="Cambria Math" panose="02040503050406030204" pitchFamily="18" charset="0"/>
                                  </a:rPr>
                                </m:ctrlPr>
                              </m:sSupPr>
                              <m:e>
                                <m:r>
                                  <a:rPr lang="en-US" altLang="ja-JP" sz="1300" i="1">
                                    <a:latin typeface="Cambria Math" panose="02040503050406030204" pitchFamily="18" charset="0"/>
                                  </a:rPr>
                                  <m:t>𝑥</m:t>
                                </m:r>
                              </m:e>
                              <m:sup>
                                <m:r>
                                  <a:rPr lang="en-US" altLang="ja-JP" sz="1300" i="1">
                                    <a:latin typeface="Cambria Math" panose="02040503050406030204" pitchFamily="18" charset="0"/>
                                  </a:rPr>
                                  <m:t>2</m:t>
                                </m:r>
                              </m:sup>
                            </m:sSup>
                          </m:sup>
                        </m:sSup>
                        <m:sSup>
                          <m:sSupPr>
                            <m:ctrlPr>
                              <a:rPr lang="ja-JP" altLang="ja-JP" sz="1300" i="1">
                                <a:latin typeface="Cambria Math" panose="02040503050406030204" pitchFamily="18" charset="0"/>
                              </a:rPr>
                            </m:ctrlPr>
                          </m:sSupPr>
                          <m:e>
                            <m:r>
                              <m:rPr>
                                <m:sty m:val="p"/>
                              </m:rPr>
                              <a:rPr lang="en-US" altLang="ja-JP" sz="1300">
                                <a:latin typeface="Cambria Math" panose="02040503050406030204" pitchFamily="18" charset="0"/>
                              </a:rPr>
                              <m:t>e</m:t>
                            </m:r>
                          </m:e>
                          <m:sup>
                            <m:r>
                              <a:rPr lang="en-US" altLang="ja-JP" sz="1300" i="1">
                                <a:latin typeface="Cambria Math" panose="02040503050406030204" pitchFamily="18" charset="0"/>
                              </a:rPr>
                              <m:t>−</m:t>
                            </m:r>
                            <m:r>
                              <a:rPr lang="en-US" altLang="ja-JP" sz="1300" i="1">
                                <a:latin typeface="Cambria Math" panose="02040503050406030204" pitchFamily="18" charset="0"/>
                              </a:rPr>
                              <m:t>𝜔</m:t>
                            </m:r>
                            <m:r>
                              <a:rPr lang="en-US" altLang="ja-JP" sz="1300" i="1">
                                <a:latin typeface="Cambria Math" panose="02040503050406030204" pitchFamily="18" charset="0"/>
                              </a:rPr>
                              <m:t>𝑥𝑖</m:t>
                            </m:r>
                          </m:sup>
                        </m:sSup>
                        <m:r>
                          <a:rPr lang="en-US" altLang="ja-JP" sz="1300" i="1">
                            <a:latin typeface="Cambria Math" panose="02040503050406030204" pitchFamily="18" charset="0"/>
                          </a:rPr>
                          <m:t>𝑑𝑥</m:t>
                        </m:r>
                      </m:e>
                    </m:nary>
                    <m:r>
                      <a:rPr lang="en-US" altLang="ja-JP" sz="1300" i="1">
                        <a:latin typeface="Cambria Math" panose="02040503050406030204" pitchFamily="18" charset="0"/>
                      </a:rPr>
                      <m:t>=</m:t>
                    </m:r>
                    <m:rad>
                      <m:radPr>
                        <m:degHide m:val="on"/>
                        <m:ctrlPr>
                          <a:rPr lang="ja-JP" altLang="ja-JP" sz="1300" i="1">
                            <a:latin typeface="Cambria Math" panose="02040503050406030204" pitchFamily="18" charset="0"/>
                          </a:rPr>
                        </m:ctrlPr>
                      </m:radPr>
                      <m:deg/>
                      <m:e>
                        <m:f>
                          <m:fPr>
                            <m:ctrlPr>
                              <a:rPr lang="ja-JP" altLang="ja-JP" sz="1300" i="1">
                                <a:latin typeface="Cambria Math" panose="02040503050406030204" pitchFamily="18" charset="0"/>
                              </a:rPr>
                            </m:ctrlPr>
                          </m:fPr>
                          <m:num>
                            <m:r>
                              <a:rPr lang="en-US" altLang="ja-JP" sz="1300" i="1">
                                <a:latin typeface="Cambria Math" panose="02040503050406030204" pitchFamily="18" charset="0"/>
                              </a:rPr>
                              <m:t>𝜋</m:t>
                            </m:r>
                          </m:num>
                          <m:den>
                            <m:r>
                              <a:rPr lang="en-US" altLang="ja-JP" sz="1300" i="1">
                                <a:latin typeface="Cambria Math" panose="02040503050406030204" pitchFamily="18" charset="0"/>
                              </a:rPr>
                              <m:t>𝑎</m:t>
                            </m:r>
                          </m:den>
                        </m:f>
                      </m:e>
                    </m:rad>
                    <m:sSup>
                      <m:sSupPr>
                        <m:ctrlPr>
                          <a:rPr lang="ja-JP" altLang="ja-JP" sz="1300" i="1">
                            <a:latin typeface="Cambria Math" panose="02040503050406030204" pitchFamily="18" charset="0"/>
                          </a:rPr>
                        </m:ctrlPr>
                      </m:sSupPr>
                      <m:e>
                        <m:r>
                          <a:rPr lang="en-US" altLang="ja-JP" sz="1300" i="1">
                            <a:latin typeface="Cambria Math" panose="02040503050406030204" pitchFamily="18" charset="0"/>
                          </a:rPr>
                          <m:t>𝑒</m:t>
                        </m:r>
                      </m:e>
                      <m:sup>
                        <m:r>
                          <a:rPr lang="en-US" altLang="ja-JP" sz="1300" i="1">
                            <a:latin typeface="Cambria Math" panose="02040503050406030204" pitchFamily="18" charset="0"/>
                          </a:rPr>
                          <m:t>−</m:t>
                        </m:r>
                        <m:f>
                          <m:fPr>
                            <m:ctrlPr>
                              <a:rPr lang="ja-JP" altLang="ja-JP" sz="1300" i="1">
                                <a:latin typeface="Cambria Math" panose="02040503050406030204" pitchFamily="18" charset="0"/>
                              </a:rPr>
                            </m:ctrlPr>
                          </m:fPr>
                          <m:num>
                            <m:sSup>
                              <m:sSupPr>
                                <m:ctrlPr>
                                  <a:rPr lang="ja-JP" altLang="ja-JP" sz="1300" i="1">
                                    <a:latin typeface="Cambria Math" panose="02040503050406030204" pitchFamily="18" charset="0"/>
                                  </a:rPr>
                                </m:ctrlPr>
                              </m:sSupPr>
                              <m:e>
                                <m:r>
                                  <a:rPr lang="en-US" altLang="ja-JP" sz="1300" i="1">
                                    <a:latin typeface="Cambria Math" panose="02040503050406030204" pitchFamily="18" charset="0"/>
                                  </a:rPr>
                                  <m:t>𝜔</m:t>
                                </m:r>
                              </m:e>
                              <m:sup>
                                <m:r>
                                  <a:rPr lang="en-US" altLang="ja-JP" sz="1300" i="1">
                                    <a:latin typeface="Cambria Math" panose="02040503050406030204" pitchFamily="18" charset="0"/>
                                  </a:rPr>
                                  <m:t>2</m:t>
                                </m:r>
                              </m:sup>
                            </m:sSup>
                          </m:num>
                          <m:den>
                            <m:r>
                              <a:rPr lang="en-US" altLang="ja-JP" sz="1300" i="1">
                                <a:latin typeface="Cambria Math" panose="02040503050406030204" pitchFamily="18" charset="0"/>
                              </a:rPr>
                              <m:t>4</m:t>
                            </m:r>
                            <m:r>
                              <a:rPr lang="en-US" altLang="ja-JP" sz="1300" i="1">
                                <a:latin typeface="Cambria Math" panose="02040503050406030204" pitchFamily="18" charset="0"/>
                              </a:rPr>
                              <m:t>𝑎</m:t>
                            </m:r>
                          </m:den>
                        </m:f>
                      </m:sup>
                    </m:sSup>
                    <m:r>
                      <a:rPr lang="en-US" altLang="ja-JP" sz="1300" i="1">
                        <a:latin typeface="Cambria Math" panose="02040503050406030204" pitchFamily="18" charset="0"/>
                      </a:rPr>
                      <m:t>               </m:t>
                    </m:r>
                    <m:r>
                      <a:rPr lang="en-US" altLang="ja-JP" sz="1300">
                        <a:latin typeface="Cambria Math" panose="02040503050406030204" pitchFamily="18" charset="0"/>
                      </a:rPr>
                      <m:t>…</m:t>
                    </m:r>
                    <m:d>
                      <m:dPr>
                        <m:ctrlPr>
                          <a:rPr lang="ja-JP" altLang="ja-JP" sz="1300" i="1">
                            <a:latin typeface="Cambria Math" panose="02040503050406030204" pitchFamily="18" charset="0"/>
                          </a:rPr>
                        </m:ctrlPr>
                      </m:dPr>
                      <m:e>
                        <m:r>
                          <a:rPr lang="en-US" altLang="ja-JP" sz="1300">
                            <a:latin typeface="Cambria Math" panose="02040503050406030204" pitchFamily="18" charset="0"/>
                          </a:rPr>
                          <m:t>4</m:t>
                        </m:r>
                      </m:e>
                    </m:d>
                  </m:oMath>
                </a14:m>
                <a:r>
                  <a:rPr lang="en-US" altLang="ja-JP" sz="1300" dirty="0"/>
                  <a:t> </a:t>
                </a:r>
                <a:endParaRPr lang="ja-JP" altLang="ja-JP" sz="1300" dirty="0"/>
              </a:p>
              <a:p>
                <a:r>
                  <a:rPr lang="en-US" altLang="ja-JP" sz="1300" dirty="0"/>
                  <a:t>http://mathworld.wolfram.com/FourierTransformGaussian.html</a:t>
                </a:r>
              </a:p>
              <a:p>
                <a:endParaRPr lang="en-US" altLang="ja-JP" sz="1300" dirty="0"/>
              </a:p>
              <a:p>
                <a:endParaRPr lang="en-US" altLang="ja-JP" sz="1300" dirty="0"/>
              </a:p>
              <a:p>
                <a:r>
                  <a:rPr lang="en-US" altLang="ja-JP" sz="1300" dirty="0"/>
                  <a:t> </a:t>
                </a:r>
              </a:p>
              <a:p>
                <a:endParaRPr lang="en-US" altLang="ja-JP" sz="1300" dirty="0"/>
              </a:p>
              <a:p>
                <a:endParaRPr lang="ja-JP" altLang="ja-JP" sz="1300" dirty="0"/>
              </a:p>
              <a:p>
                <a:endParaRPr kumimoji="1" lang="ja-JP" altLang="en-US" dirty="0"/>
              </a:p>
            </p:txBody>
          </p:sp>
        </mc:Choice>
        <mc:Fallback xmlns="">
          <p:sp>
            <p:nvSpPr>
              <p:cNvPr id="3" name="ノート プレースホルダー 2"/>
              <p:cNvSpPr>
                <a:spLocks noGrp="1"/>
              </p:cNvSpPr>
              <p:nvPr>
                <p:ph type="body" idx="1"/>
              </p:nvPr>
            </p:nvSpPr>
            <p:spPr/>
            <p:txBody>
              <a:bodyPr/>
              <a:lstStyle/>
              <a:p>
                <a:r>
                  <a:rPr kumimoji="1" lang="ja-JP" altLang="en-US" dirty="0" smtClean="0"/>
                  <a:t>以下の公式の証明を</a:t>
                </a:r>
                <a:r>
                  <a:rPr kumimoji="1" lang="en-US" altLang="ja-JP" dirty="0" smtClean="0"/>
                  <a:t>…</a:t>
                </a:r>
              </a:p>
              <a:p>
                <a:endParaRPr kumimoji="1" lang="en-US" altLang="ja-JP" dirty="0" smtClean="0"/>
              </a:p>
              <a:p>
                <a:r>
                  <a:rPr kumimoji="1" lang="en-US" altLang="ja-JP" sz="1200" i="0" kern="1200" smtClean="0">
                    <a:solidFill>
                      <a:schemeClr val="tx1"/>
                    </a:solidFill>
                    <a:effectLst/>
                    <a:latin typeface="+mn-lt"/>
                    <a:ea typeface="+mn-ea"/>
                    <a:cs typeface="+mn-cs"/>
                  </a:rPr>
                  <a:t>𝐹</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𝜔)=</a:t>
                </a:r>
                <a:r>
                  <a:rPr kumimoji="1" lang="ja-JP" altLang="ja-JP" sz="1200" i="0" kern="1200">
                    <a:solidFill>
                      <a:schemeClr val="tx1"/>
                    </a:solidFill>
                    <a:effectLst/>
                    <a:latin typeface="+mn-lt"/>
                    <a:ea typeface="+mn-ea"/>
                    <a:cs typeface="+mn-cs"/>
                  </a:rPr>
                  <a:t>∫2</a:t>
                </a:r>
                <a:r>
                  <a:rPr kumimoji="1" lang="en-US" altLang="ja-JP" sz="1200" i="0" kern="1200">
                    <a:solidFill>
                      <a:schemeClr val="tx1"/>
                    </a:solidFill>
                    <a:effectLst/>
                    <a:latin typeface="+mn-lt"/>
                    <a:ea typeface="+mn-ea"/>
                    <a:cs typeface="+mn-cs"/>
                  </a:rPr>
                  <a:t>_</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^∞▒〖𝑒</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−𝑎𝑥</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2 </a:t>
                </a:r>
                <a:r>
                  <a:rPr kumimoji="1" lang="ja-JP" altLang="ja-JP" sz="1200" i="0" kern="1200">
                    <a:solidFill>
                      <a:schemeClr val="tx1"/>
                    </a:solidFill>
                    <a:effectLst/>
                    <a:latin typeface="+mn-lt"/>
                    <a:ea typeface="+mn-ea"/>
                    <a:cs typeface="+mn-cs"/>
                  </a:rPr>
                  <a:t>) </a:t>
                </a:r>
                <a:r>
                  <a:rPr kumimoji="1" lang="en-US" altLang="ja-JP" sz="1200" i="0" kern="1200">
                    <a:solidFill>
                      <a:schemeClr val="tx1"/>
                    </a:solidFill>
                    <a:effectLst/>
                    <a:latin typeface="+mn-lt"/>
                    <a:ea typeface="+mn-ea"/>
                    <a:cs typeface="+mn-cs"/>
                  </a:rPr>
                  <a:t>e</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−2𝜋𝜔𝑥𝑖</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 𝑑𝑥〗=</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𝜋</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𝑎</a:t>
                </a:r>
                <a:r>
                  <a:rPr kumimoji="1" lang="ja-JP" altLang="ja-JP" sz="1200" i="0" kern="1200">
                    <a:solidFill>
                      <a:schemeClr val="tx1"/>
                    </a:solidFill>
                    <a:effectLst/>
                    <a:latin typeface="+mn-lt"/>
                    <a:ea typeface="+mn-ea"/>
                    <a:cs typeface="+mn-cs"/>
                  </a:rPr>
                  <a:t>) </a:t>
                </a:r>
                <a:r>
                  <a:rPr kumimoji="1" lang="en-US" altLang="ja-JP" sz="1200" i="0" kern="1200">
                    <a:solidFill>
                      <a:schemeClr val="tx1"/>
                    </a:solidFill>
                    <a:effectLst/>
                    <a:latin typeface="+mn-lt"/>
                    <a:ea typeface="+mn-ea"/>
                    <a:cs typeface="+mn-cs"/>
                  </a:rPr>
                  <a:t>𝑒</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𝜋</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2</a:t>
                </a:r>
                <a:r>
                  <a:rPr kumimoji="1" lang="ja-JP" altLang="ja-JP" sz="1200" i="0" kern="1200">
                    <a:solidFill>
                      <a:schemeClr val="tx1"/>
                    </a:solidFill>
                    <a:effectLst/>
                    <a:latin typeface="+mn-lt"/>
                    <a:ea typeface="+mn-ea"/>
                    <a:cs typeface="+mn-cs"/>
                  </a:rPr>
                  <a:t> </a:t>
                </a:r>
                <a:r>
                  <a:rPr kumimoji="1" lang="en-US" altLang="ja-JP" sz="1200" i="0" kern="1200">
                    <a:solidFill>
                      <a:schemeClr val="tx1"/>
                    </a:solidFill>
                    <a:effectLst/>
                    <a:latin typeface="+mn-lt"/>
                    <a:ea typeface="+mn-ea"/>
                    <a:cs typeface="+mn-cs"/>
                  </a:rPr>
                  <a:t>𝜔</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2</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𝑎</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        …</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3)</a:t>
                </a:r>
                <a:endParaRPr kumimoji="1" lang="ja-JP" altLang="ja-JP" sz="1200" kern="1200" dirty="0">
                  <a:solidFill>
                    <a:schemeClr val="tx1"/>
                  </a:solidFill>
                  <a:effectLst/>
                  <a:latin typeface="+mn-lt"/>
                  <a:ea typeface="+mn-ea"/>
                  <a:cs typeface="+mn-cs"/>
                </a:endParaRPr>
              </a:p>
              <a:p>
                <a:r>
                  <a:rPr kumimoji="1" lang="en-US" altLang="ja-JP" sz="1200" i="0" kern="1200">
                    <a:solidFill>
                      <a:schemeClr val="tx1"/>
                    </a:solidFill>
                    <a:effectLst/>
                    <a:latin typeface="+mn-lt"/>
                    <a:ea typeface="+mn-ea"/>
                    <a:cs typeface="+mn-cs"/>
                  </a:rPr>
                  <a:t>𝐹</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𝜔)=</a:t>
                </a:r>
                <a:r>
                  <a:rPr kumimoji="1" lang="ja-JP" altLang="ja-JP" sz="1200" i="0" kern="1200">
                    <a:solidFill>
                      <a:schemeClr val="tx1"/>
                    </a:solidFill>
                    <a:effectLst/>
                    <a:latin typeface="+mn-lt"/>
                    <a:ea typeface="+mn-ea"/>
                    <a:cs typeface="+mn-cs"/>
                  </a:rPr>
                  <a:t>∫2</a:t>
                </a:r>
                <a:r>
                  <a:rPr kumimoji="1" lang="en-US" altLang="ja-JP" sz="1200" i="0" kern="1200">
                    <a:solidFill>
                      <a:schemeClr val="tx1"/>
                    </a:solidFill>
                    <a:effectLst/>
                    <a:latin typeface="+mn-lt"/>
                    <a:ea typeface="+mn-ea"/>
                    <a:cs typeface="+mn-cs"/>
                  </a:rPr>
                  <a:t>_</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^∞▒〖𝑒</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−𝑎𝑥</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2 </a:t>
                </a:r>
                <a:r>
                  <a:rPr kumimoji="1" lang="ja-JP" altLang="ja-JP" sz="1200" i="0" kern="1200">
                    <a:solidFill>
                      <a:schemeClr val="tx1"/>
                    </a:solidFill>
                    <a:effectLst/>
                    <a:latin typeface="+mn-lt"/>
                    <a:ea typeface="+mn-ea"/>
                    <a:cs typeface="+mn-cs"/>
                  </a:rPr>
                  <a:t>) </a:t>
                </a:r>
                <a:r>
                  <a:rPr kumimoji="1" lang="en-US" altLang="ja-JP" sz="1200" i="0" kern="1200">
                    <a:solidFill>
                      <a:schemeClr val="tx1"/>
                    </a:solidFill>
                    <a:effectLst/>
                    <a:latin typeface="+mn-lt"/>
                    <a:ea typeface="+mn-ea"/>
                    <a:cs typeface="+mn-cs"/>
                  </a:rPr>
                  <a:t>e</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−𝜔𝑥𝑖</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 𝑑𝑥〗=</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𝜋</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𝑎</a:t>
                </a:r>
                <a:r>
                  <a:rPr kumimoji="1" lang="ja-JP" altLang="ja-JP" sz="1200" i="0" kern="1200">
                    <a:solidFill>
                      <a:schemeClr val="tx1"/>
                    </a:solidFill>
                    <a:effectLst/>
                    <a:latin typeface="+mn-lt"/>
                    <a:ea typeface="+mn-ea"/>
                    <a:cs typeface="+mn-cs"/>
                  </a:rPr>
                  <a:t>) </a:t>
                </a:r>
                <a:r>
                  <a:rPr kumimoji="1" lang="en-US" altLang="ja-JP" sz="1200" i="0" kern="1200">
                    <a:solidFill>
                      <a:schemeClr val="tx1"/>
                    </a:solidFill>
                    <a:effectLst/>
                    <a:latin typeface="+mn-lt"/>
                    <a:ea typeface="+mn-ea"/>
                    <a:cs typeface="+mn-cs"/>
                  </a:rPr>
                  <a:t>𝑒</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−𝜔</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2</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4𝑎</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                …</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4)</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mc:Fallback>
      </mc:AlternateContent>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17</a:t>
            </a:fld>
            <a:endParaRPr kumimoji="1" lang="ja-JP" altLang="en-US"/>
          </a:p>
        </p:txBody>
      </p:sp>
    </p:spTree>
    <p:extLst>
      <p:ext uri="{BB962C8B-B14F-4D97-AF65-F5344CB8AC3E}">
        <p14:creationId xmlns:p14="http://schemas.microsoft.com/office/powerpoint/2010/main" val="795639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14:m>
                  <m:oMath xmlns:m="http://schemas.openxmlformats.org/officeDocument/2006/math">
                    <m:r>
                      <a:rPr lang="en-US" altLang="ja-JP" sz="1300" i="1">
                        <a:latin typeface="Cambria Math" panose="02040503050406030204" pitchFamily="18" charset="0"/>
                      </a:rPr>
                      <m:t>𝑓</m:t>
                    </m:r>
                    <m:d>
                      <m:dPr>
                        <m:ctrlPr>
                          <a:rPr lang="ja-JP" altLang="ja-JP" sz="1300" i="1">
                            <a:latin typeface="Cambria Math" panose="02040503050406030204" pitchFamily="18" charset="0"/>
                          </a:rPr>
                        </m:ctrlPr>
                      </m:dPr>
                      <m:e>
                        <m:r>
                          <a:rPr lang="en-US" altLang="ja-JP" sz="1300" i="1">
                            <a:latin typeface="Cambria Math" panose="02040503050406030204" pitchFamily="18" charset="0"/>
                          </a:rPr>
                          <m:t>𝑥</m:t>
                        </m:r>
                      </m:e>
                    </m:d>
                    <m:r>
                      <a:rPr lang="en-US" altLang="ja-JP" sz="1300" i="1">
                        <a:latin typeface="Cambria Math" panose="02040503050406030204" pitchFamily="18" charset="0"/>
                      </a:rPr>
                      <m:t>=</m:t>
                    </m:r>
                    <m:f>
                      <m:fPr>
                        <m:ctrlPr>
                          <a:rPr lang="ja-JP" altLang="ja-JP" sz="1300" i="1">
                            <a:latin typeface="Cambria Math" panose="02040503050406030204" pitchFamily="18" charset="0"/>
                          </a:rPr>
                        </m:ctrlPr>
                      </m:fPr>
                      <m:num>
                        <m:r>
                          <a:rPr lang="en-US" altLang="ja-JP" sz="1300" i="1">
                            <a:latin typeface="Cambria Math" panose="02040503050406030204" pitchFamily="18" charset="0"/>
                          </a:rPr>
                          <m:t>1</m:t>
                        </m:r>
                      </m:num>
                      <m:den>
                        <m:r>
                          <a:rPr lang="en-US" altLang="ja-JP" sz="1300" i="1">
                            <a:latin typeface="Cambria Math" panose="02040503050406030204" pitchFamily="18" charset="0"/>
                          </a:rPr>
                          <m:t>2</m:t>
                        </m:r>
                        <m:r>
                          <a:rPr lang="en-US" altLang="ja-JP" sz="1300" i="1">
                            <a:latin typeface="Cambria Math" panose="02040503050406030204" pitchFamily="18" charset="0"/>
                          </a:rPr>
                          <m:t>𝜋</m:t>
                        </m:r>
                      </m:den>
                    </m:f>
                    <m:nary>
                      <m:naryPr>
                        <m:limLoc m:val="subSup"/>
                        <m:ctrlPr>
                          <a:rPr lang="ja-JP" altLang="ja-JP" sz="1300" i="1">
                            <a:latin typeface="Cambria Math" panose="02040503050406030204" pitchFamily="18" charset="0"/>
                          </a:rPr>
                        </m:ctrlPr>
                      </m:naryPr>
                      <m:sub>
                        <m:r>
                          <a:rPr lang="en-US" altLang="ja-JP" sz="1300" i="1">
                            <a:latin typeface="Cambria Math" panose="02040503050406030204" pitchFamily="18" charset="0"/>
                          </a:rPr>
                          <m:t>−∞</m:t>
                        </m:r>
                      </m:sub>
                      <m:sup>
                        <m:r>
                          <a:rPr lang="en-US" altLang="ja-JP" sz="1300" i="1">
                            <a:latin typeface="Cambria Math" panose="02040503050406030204" pitchFamily="18" charset="0"/>
                          </a:rPr>
                          <m:t>∞</m:t>
                        </m:r>
                      </m:sup>
                      <m:e>
                        <m:sSup>
                          <m:sSupPr>
                            <m:ctrlPr>
                              <a:rPr lang="ja-JP" altLang="ja-JP" sz="1300" i="1">
                                <a:latin typeface="Cambria Math" panose="02040503050406030204" pitchFamily="18" charset="0"/>
                              </a:rPr>
                            </m:ctrlPr>
                          </m:sSupPr>
                          <m:e>
                            <m:r>
                              <a:rPr lang="en-US" altLang="ja-JP" sz="1300" i="1">
                                <a:latin typeface="Cambria Math" panose="02040503050406030204" pitchFamily="18" charset="0"/>
                              </a:rPr>
                              <m:t>𝑒</m:t>
                            </m:r>
                          </m:e>
                          <m:sup>
                            <m:r>
                              <a:rPr lang="en-US" altLang="ja-JP" sz="1300" i="1">
                                <a:latin typeface="Cambria Math" panose="02040503050406030204" pitchFamily="18" charset="0"/>
                              </a:rPr>
                              <m:t>−</m:t>
                            </m:r>
                            <m:r>
                              <a:rPr lang="en-US" altLang="ja-JP" sz="1300" i="1">
                                <a:latin typeface="Cambria Math" panose="02040503050406030204" pitchFamily="18" charset="0"/>
                              </a:rPr>
                              <m:t>𝑎</m:t>
                            </m:r>
                            <m:sSup>
                              <m:sSupPr>
                                <m:ctrlPr>
                                  <a:rPr lang="ja-JP" altLang="ja-JP" sz="1300" i="1">
                                    <a:latin typeface="Cambria Math" panose="02040503050406030204" pitchFamily="18" charset="0"/>
                                  </a:rPr>
                                </m:ctrlPr>
                              </m:sSupPr>
                              <m:e>
                                <m:r>
                                  <a:rPr lang="en-US" altLang="ja-JP" sz="1300" i="1">
                                    <a:latin typeface="Cambria Math" panose="02040503050406030204" pitchFamily="18" charset="0"/>
                                  </a:rPr>
                                  <m:t>𝜔</m:t>
                                </m:r>
                              </m:e>
                              <m:sup>
                                <m:r>
                                  <a:rPr lang="en-US" altLang="ja-JP" sz="1300" i="1">
                                    <a:latin typeface="Cambria Math" panose="02040503050406030204" pitchFamily="18" charset="0"/>
                                  </a:rPr>
                                  <m:t>2</m:t>
                                </m:r>
                              </m:sup>
                            </m:sSup>
                          </m:sup>
                        </m:sSup>
                        <m:sSup>
                          <m:sSupPr>
                            <m:ctrlPr>
                              <a:rPr lang="ja-JP" altLang="ja-JP" sz="1300" i="1">
                                <a:latin typeface="Cambria Math" panose="02040503050406030204" pitchFamily="18" charset="0"/>
                              </a:rPr>
                            </m:ctrlPr>
                          </m:sSupPr>
                          <m:e>
                            <m:r>
                              <m:rPr>
                                <m:sty m:val="p"/>
                              </m:rPr>
                              <a:rPr lang="en-US" altLang="ja-JP" sz="1300">
                                <a:latin typeface="Cambria Math" panose="02040503050406030204" pitchFamily="18" charset="0"/>
                              </a:rPr>
                              <m:t>e</m:t>
                            </m:r>
                          </m:e>
                          <m:sup>
                            <m:r>
                              <a:rPr lang="en-US" altLang="ja-JP" sz="1300" i="1">
                                <a:latin typeface="Cambria Math" panose="02040503050406030204" pitchFamily="18" charset="0"/>
                              </a:rPr>
                              <m:t>𝜔</m:t>
                            </m:r>
                            <m:r>
                              <a:rPr lang="en-US" altLang="ja-JP" sz="1300" i="1">
                                <a:latin typeface="Cambria Math" panose="02040503050406030204" pitchFamily="18" charset="0"/>
                              </a:rPr>
                              <m:t>𝑥𝑖</m:t>
                            </m:r>
                          </m:sup>
                        </m:sSup>
                        <m:r>
                          <a:rPr lang="en-US" altLang="ja-JP" sz="1300" i="1">
                            <a:latin typeface="Cambria Math" panose="02040503050406030204" pitchFamily="18" charset="0"/>
                          </a:rPr>
                          <m:t>𝑑𝑥</m:t>
                        </m:r>
                      </m:e>
                    </m:nary>
                    <m:r>
                      <a:rPr lang="en-US" altLang="ja-JP" sz="1300" i="1">
                        <a:latin typeface="Cambria Math" panose="02040503050406030204" pitchFamily="18" charset="0"/>
                      </a:rPr>
                      <m:t>   =  </m:t>
                    </m:r>
                    <m:f>
                      <m:fPr>
                        <m:ctrlPr>
                          <a:rPr lang="ja-JP" altLang="ja-JP" sz="1300" i="1">
                            <a:latin typeface="Cambria Math" panose="02040503050406030204" pitchFamily="18" charset="0"/>
                          </a:rPr>
                        </m:ctrlPr>
                      </m:fPr>
                      <m:num>
                        <m:r>
                          <a:rPr lang="en-US" altLang="ja-JP" sz="1300" i="1">
                            <a:latin typeface="Cambria Math" panose="02040503050406030204" pitchFamily="18" charset="0"/>
                          </a:rPr>
                          <m:t>1</m:t>
                        </m:r>
                      </m:num>
                      <m:den>
                        <m:r>
                          <a:rPr lang="en-US" altLang="ja-JP" sz="1300" i="1">
                            <a:latin typeface="Cambria Math" panose="02040503050406030204" pitchFamily="18" charset="0"/>
                          </a:rPr>
                          <m:t>2</m:t>
                        </m:r>
                        <m:r>
                          <a:rPr lang="en-US" altLang="ja-JP" sz="1300" i="1">
                            <a:latin typeface="Cambria Math" panose="02040503050406030204" pitchFamily="18" charset="0"/>
                          </a:rPr>
                          <m:t>𝜋</m:t>
                        </m:r>
                      </m:den>
                    </m:f>
                    <m:rad>
                      <m:radPr>
                        <m:degHide m:val="on"/>
                        <m:ctrlPr>
                          <a:rPr lang="ja-JP" altLang="ja-JP" sz="1300" i="1">
                            <a:latin typeface="Cambria Math" panose="02040503050406030204" pitchFamily="18" charset="0"/>
                          </a:rPr>
                        </m:ctrlPr>
                      </m:radPr>
                      <m:deg/>
                      <m:e>
                        <m:f>
                          <m:fPr>
                            <m:ctrlPr>
                              <a:rPr lang="ja-JP" altLang="ja-JP" sz="1300" i="1">
                                <a:latin typeface="Cambria Math" panose="02040503050406030204" pitchFamily="18" charset="0"/>
                              </a:rPr>
                            </m:ctrlPr>
                          </m:fPr>
                          <m:num>
                            <m:r>
                              <a:rPr lang="en-US" altLang="ja-JP" sz="1300" i="1">
                                <a:latin typeface="Cambria Math" panose="02040503050406030204" pitchFamily="18" charset="0"/>
                              </a:rPr>
                              <m:t>𝜋</m:t>
                            </m:r>
                          </m:num>
                          <m:den>
                            <m:r>
                              <a:rPr lang="en-US" altLang="ja-JP" sz="1300" i="1">
                                <a:latin typeface="Cambria Math" panose="02040503050406030204" pitchFamily="18" charset="0"/>
                              </a:rPr>
                              <m:t>𝑎</m:t>
                            </m:r>
                          </m:den>
                        </m:f>
                      </m:e>
                    </m:rad>
                    <m:sSup>
                      <m:sSupPr>
                        <m:ctrlPr>
                          <a:rPr lang="ja-JP" altLang="ja-JP" sz="1300" i="1">
                            <a:latin typeface="Cambria Math" panose="02040503050406030204" pitchFamily="18" charset="0"/>
                          </a:rPr>
                        </m:ctrlPr>
                      </m:sSupPr>
                      <m:e>
                        <m:r>
                          <a:rPr lang="en-US" altLang="ja-JP" sz="1300" i="1">
                            <a:latin typeface="Cambria Math" panose="02040503050406030204" pitchFamily="18" charset="0"/>
                          </a:rPr>
                          <m:t>𝑒</m:t>
                        </m:r>
                      </m:e>
                      <m:sup>
                        <m:r>
                          <a:rPr lang="en-US" altLang="ja-JP" sz="1300" i="1">
                            <a:latin typeface="Cambria Math" panose="02040503050406030204" pitchFamily="18" charset="0"/>
                          </a:rPr>
                          <m:t>−</m:t>
                        </m:r>
                        <m:f>
                          <m:fPr>
                            <m:ctrlPr>
                              <a:rPr lang="ja-JP" altLang="ja-JP" sz="1300" i="1">
                                <a:latin typeface="Cambria Math" panose="02040503050406030204" pitchFamily="18" charset="0"/>
                              </a:rPr>
                            </m:ctrlPr>
                          </m:fPr>
                          <m:num>
                            <m:sSup>
                              <m:sSupPr>
                                <m:ctrlPr>
                                  <a:rPr lang="ja-JP" altLang="ja-JP" sz="1300" i="1">
                                    <a:latin typeface="Cambria Math" panose="02040503050406030204" pitchFamily="18" charset="0"/>
                                  </a:rPr>
                                </m:ctrlPr>
                              </m:sSupPr>
                              <m:e>
                                <m:r>
                                  <a:rPr lang="en-US" altLang="ja-JP" sz="1300" i="1">
                                    <a:latin typeface="Cambria Math" panose="02040503050406030204" pitchFamily="18" charset="0"/>
                                  </a:rPr>
                                  <m:t>𝜔</m:t>
                                </m:r>
                              </m:e>
                              <m:sup>
                                <m:r>
                                  <a:rPr lang="en-US" altLang="ja-JP" sz="1300" i="1">
                                    <a:latin typeface="Cambria Math" panose="02040503050406030204" pitchFamily="18" charset="0"/>
                                  </a:rPr>
                                  <m:t>2</m:t>
                                </m:r>
                              </m:sup>
                            </m:sSup>
                          </m:num>
                          <m:den>
                            <m:r>
                              <a:rPr lang="en-US" altLang="ja-JP" sz="1300" i="1">
                                <a:latin typeface="Cambria Math" panose="02040503050406030204" pitchFamily="18" charset="0"/>
                              </a:rPr>
                              <m:t>4</m:t>
                            </m:r>
                            <m:r>
                              <a:rPr lang="en-US" altLang="ja-JP" sz="1300" i="1">
                                <a:latin typeface="Cambria Math" panose="02040503050406030204" pitchFamily="18" charset="0"/>
                              </a:rPr>
                              <m:t>𝑎</m:t>
                            </m:r>
                          </m:den>
                        </m:f>
                      </m:sup>
                    </m:sSup>
                  </m:oMath>
                </a14:m>
                <a:r>
                  <a:rPr kumimoji="1" lang="ja-JP" altLang="en-US" dirty="0"/>
                  <a:t> を利用する</a:t>
                </a:r>
                <a:endParaRPr kumimoji="1" lang="en-US" altLang="ja-JP" dirty="0"/>
              </a:p>
              <a:p>
                <a14:m>
                  <m:oMath xmlns:m="http://schemas.openxmlformats.org/officeDocument/2006/math">
                    <m:f>
                      <m:fPr>
                        <m:ctrlPr>
                          <a:rPr lang="ja-JP" altLang="ja-JP" sz="1300" i="1">
                            <a:latin typeface="Cambria Math" panose="02040503050406030204" pitchFamily="18" charset="0"/>
                          </a:rPr>
                        </m:ctrlPr>
                      </m:fPr>
                      <m:num>
                        <m:r>
                          <a:rPr lang="en-US" altLang="ja-JP" sz="1300" i="1">
                            <a:latin typeface="Cambria Math" panose="02040503050406030204" pitchFamily="18" charset="0"/>
                          </a:rPr>
                          <m:t>1</m:t>
                        </m:r>
                      </m:num>
                      <m:den>
                        <m:r>
                          <a:rPr lang="en-US" altLang="ja-JP" sz="1300" i="1">
                            <a:latin typeface="Cambria Math" panose="02040503050406030204" pitchFamily="18" charset="0"/>
                          </a:rPr>
                          <m:t>2</m:t>
                        </m:r>
                        <m:r>
                          <a:rPr lang="en-US" altLang="ja-JP" sz="1300" i="1">
                            <a:latin typeface="Cambria Math" panose="02040503050406030204" pitchFamily="18" charset="0"/>
                          </a:rPr>
                          <m:t>𝜋</m:t>
                        </m:r>
                      </m:den>
                    </m:f>
                    <m:nary>
                      <m:naryPr>
                        <m:limLoc m:val="subSup"/>
                        <m:ctrlPr>
                          <a:rPr lang="ja-JP" altLang="ja-JP" sz="1300" i="1">
                            <a:latin typeface="Cambria Math" panose="02040503050406030204" pitchFamily="18" charset="0"/>
                          </a:rPr>
                        </m:ctrlPr>
                      </m:naryPr>
                      <m:sub>
                        <m:r>
                          <a:rPr lang="en-US" altLang="ja-JP" sz="1300" i="1">
                            <a:latin typeface="Cambria Math" panose="02040503050406030204" pitchFamily="18" charset="0"/>
                          </a:rPr>
                          <m:t>−∞</m:t>
                        </m:r>
                      </m:sub>
                      <m:sup>
                        <m:r>
                          <a:rPr lang="en-US" altLang="ja-JP" sz="1300" i="1">
                            <a:latin typeface="Cambria Math" panose="02040503050406030204" pitchFamily="18" charset="0"/>
                          </a:rPr>
                          <m:t>∞</m:t>
                        </m:r>
                      </m:sup>
                      <m:e>
                        <m:sSup>
                          <m:sSupPr>
                            <m:ctrlPr>
                              <a:rPr lang="ja-JP" altLang="ja-JP" sz="1900" i="1">
                                <a:latin typeface="Cambria Math" panose="02040503050406030204" pitchFamily="18" charset="0"/>
                              </a:rPr>
                            </m:ctrlPr>
                          </m:sSupPr>
                          <m:e>
                            <m:r>
                              <a:rPr lang="en-US" altLang="ja-JP" sz="1900" i="1">
                                <a:latin typeface="Cambria Math" panose="02040503050406030204" pitchFamily="18" charset="0"/>
                              </a:rPr>
                              <m:t>𝑒</m:t>
                            </m:r>
                          </m:e>
                          <m:sup>
                            <m:r>
                              <a:rPr lang="en-US" altLang="ja-JP" sz="1900" i="1">
                                <a:latin typeface="Cambria Math" panose="02040503050406030204" pitchFamily="18" charset="0"/>
                              </a:rPr>
                              <m:t>−</m:t>
                            </m:r>
                            <m:f>
                              <m:fPr>
                                <m:ctrlPr>
                                  <a:rPr lang="ja-JP" altLang="ja-JP" sz="1900" i="1">
                                    <a:latin typeface="Cambria Math" panose="02040503050406030204" pitchFamily="18" charset="0"/>
                                  </a:rPr>
                                </m:ctrlPr>
                              </m:fPr>
                              <m:num>
                                <m:sSup>
                                  <m:sSupPr>
                                    <m:ctrlPr>
                                      <a:rPr lang="ja-JP" altLang="ja-JP" sz="1900" i="1">
                                        <a:latin typeface="Cambria Math" panose="02040503050406030204" pitchFamily="18" charset="0"/>
                                      </a:rPr>
                                    </m:ctrlPr>
                                  </m:sSupPr>
                                  <m:e>
                                    <m:r>
                                      <a:rPr lang="en-US" altLang="ja-JP" sz="1900" i="1">
                                        <a:latin typeface="Cambria Math" panose="02040503050406030204" pitchFamily="18" charset="0"/>
                                      </a:rPr>
                                      <m:t>𝜔</m:t>
                                    </m:r>
                                  </m:e>
                                  <m:sup>
                                    <m:r>
                                      <a:rPr lang="en-US" altLang="ja-JP" sz="1900" i="1">
                                        <a:latin typeface="Cambria Math" panose="02040503050406030204" pitchFamily="18" charset="0"/>
                                      </a:rPr>
                                      <m:t>2</m:t>
                                    </m:r>
                                  </m:sup>
                                </m:sSup>
                                <m:d>
                                  <m:dPr>
                                    <m:ctrlPr>
                                      <a:rPr lang="en-US" altLang="ja-JP" sz="1900" i="1">
                                        <a:latin typeface="Cambria Math" panose="02040503050406030204" pitchFamily="18" charset="0"/>
                                      </a:rPr>
                                    </m:ctrlPr>
                                  </m:dPr>
                                  <m:e>
                                    <m:sSup>
                                      <m:sSupPr>
                                        <m:ctrlPr>
                                          <a:rPr lang="ja-JP" altLang="ja-JP" sz="1900" i="1">
                                            <a:latin typeface="Cambria Math" panose="02040503050406030204" pitchFamily="18" charset="0"/>
                                          </a:rPr>
                                        </m:ctrlPr>
                                      </m:sSupPr>
                                      <m:e>
                                        <m:r>
                                          <a:rPr lang="en-US" altLang="ja-JP" sz="1900" i="1">
                                            <a:latin typeface="Cambria Math" panose="02040503050406030204" pitchFamily="18" charset="0"/>
                                          </a:rPr>
                                          <m:t>𝑎</m:t>
                                        </m:r>
                                      </m:e>
                                      <m:sup>
                                        <m:r>
                                          <a:rPr lang="en-US" altLang="ja-JP" sz="1900" i="1">
                                            <a:latin typeface="Cambria Math" panose="02040503050406030204" pitchFamily="18" charset="0"/>
                                          </a:rPr>
                                          <m:t>2</m:t>
                                        </m:r>
                                      </m:sup>
                                    </m:sSup>
                                    <m:r>
                                      <a:rPr lang="en-US" altLang="ja-JP" sz="1900" i="1">
                                        <a:latin typeface="Cambria Math" panose="02040503050406030204" pitchFamily="18" charset="0"/>
                                      </a:rPr>
                                      <m:t>+</m:t>
                                    </m:r>
                                    <m:sSup>
                                      <m:sSupPr>
                                        <m:ctrlPr>
                                          <a:rPr lang="en-US" altLang="ja-JP" sz="1900" i="1">
                                            <a:latin typeface="Cambria Math" panose="02040503050406030204" pitchFamily="18" charset="0"/>
                                          </a:rPr>
                                        </m:ctrlPr>
                                      </m:sSupPr>
                                      <m:e>
                                        <m:r>
                                          <a:rPr lang="en-US" altLang="ja-JP" sz="1900" i="1">
                                            <a:latin typeface="Cambria Math" panose="02040503050406030204" pitchFamily="18" charset="0"/>
                                          </a:rPr>
                                          <m:t>𝑏</m:t>
                                        </m:r>
                                      </m:e>
                                      <m:sup>
                                        <m:r>
                                          <a:rPr lang="en-US" altLang="ja-JP" sz="1900" i="1">
                                            <a:latin typeface="Cambria Math" panose="02040503050406030204" pitchFamily="18" charset="0"/>
                                          </a:rPr>
                                          <m:t>2</m:t>
                                        </m:r>
                                      </m:sup>
                                    </m:sSup>
                                  </m:e>
                                </m:d>
                              </m:num>
                              <m:den>
                                <m:r>
                                  <a:rPr lang="en-US" altLang="ja-JP" sz="1900">
                                    <a:latin typeface="Cambria Math" panose="02040503050406030204" pitchFamily="18" charset="0"/>
                                  </a:rPr>
                                  <m:t>2</m:t>
                                </m:r>
                              </m:den>
                            </m:f>
                          </m:sup>
                        </m:sSup>
                        <m:sSup>
                          <m:sSupPr>
                            <m:ctrlPr>
                              <a:rPr lang="ja-JP" altLang="ja-JP" sz="1300" i="1">
                                <a:latin typeface="Cambria Math" panose="02040503050406030204" pitchFamily="18" charset="0"/>
                              </a:rPr>
                            </m:ctrlPr>
                          </m:sSupPr>
                          <m:e>
                            <m:r>
                              <m:rPr>
                                <m:sty m:val="p"/>
                              </m:rPr>
                              <a:rPr lang="en-US" altLang="ja-JP" sz="1300">
                                <a:latin typeface="Cambria Math" panose="02040503050406030204" pitchFamily="18" charset="0"/>
                              </a:rPr>
                              <m:t>e</m:t>
                            </m:r>
                          </m:e>
                          <m:sup>
                            <m:r>
                              <a:rPr lang="en-US" altLang="ja-JP" sz="1300" i="1">
                                <a:latin typeface="Cambria Math" panose="02040503050406030204" pitchFamily="18" charset="0"/>
                              </a:rPr>
                              <m:t>𝜔</m:t>
                            </m:r>
                            <m:r>
                              <a:rPr lang="en-US" altLang="ja-JP" sz="1300" i="1">
                                <a:latin typeface="Cambria Math" panose="02040503050406030204" pitchFamily="18" charset="0"/>
                              </a:rPr>
                              <m:t>𝑥𝑖</m:t>
                            </m:r>
                          </m:sup>
                        </m:sSup>
                        <m:r>
                          <a:rPr lang="en-US" altLang="ja-JP" sz="1300" i="1">
                            <a:latin typeface="Cambria Math" panose="02040503050406030204" pitchFamily="18" charset="0"/>
                          </a:rPr>
                          <m:t>𝑑𝑥</m:t>
                        </m:r>
                      </m:e>
                    </m:nary>
                    <m:r>
                      <a:rPr lang="en-US" altLang="ja-JP" sz="1300" i="1">
                        <a:latin typeface="Cambria Math" panose="02040503050406030204" pitchFamily="18" charset="0"/>
                      </a:rPr>
                      <m:t>   =  </m:t>
                    </m:r>
                    <m:f>
                      <m:fPr>
                        <m:ctrlPr>
                          <a:rPr lang="ja-JP" altLang="ja-JP" sz="1300" i="1">
                            <a:latin typeface="Cambria Math" panose="02040503050406030204" pitchFamily="18" charset="0"/>
                          </a:rPr>
                        </m:ctrlPr>
                      </m:fPr>
                      <m:num>
                        <m:r>
                          <a:rPr lang="en-US" altLang="ja-JP" sz="1300" i="1">
                            <a:latin typeface="Cambria Math" panose="02040503050406030204" pitchFamily="18" charset="0"/>
                          </a:rPr>
                          <m:t>1</m:t>
                        </m:r>
                      </m:num>
                      <m:den>
                        <m:r>
                          <a:rPr lang="en-US" altLang="ja-JP" sz="1300" i="1">
                            <a:latin typeface="Cambria Math" panose="02040503050406030204" pitchFamily="18" charset="0"/>
                          </a:rPr>
                          <m:t>2</m:t>
                        </m:r>
                        <m:r>
                          <a:rPr lang="en-US" altLang="ja-JP" sz="1300" i="1">
                            <a:latin typeface="Cambria Math" panose="02040503050406030204" pitchFamily="18" charset="0"/>
                          </a:rPr>
                          <m:t>𝜋</m:t>
                        </m:r>
                      </m:den>
                    </m:f>
                    <m:rad>
                      <m:radPr>
                        <m:degHide m:val="on"/>
                        <m:ctrlPr>
                          <a:rPr lang="ja-JP" altLang="ja-JP" sz="1300" i="1">
                            <a:latin typeface="Cambria Math" panose="02040503050406030204" pitchFamily="18" charset="0"/>
                          </a:rPr>
                        </m:ctrlPr>
                      </m:radPr>
                      <m:deg/>
                      <m:e>
                        <m:f>
                          <m:fPr>
                            <m:ctrlPr>
                              <a:rPr lang="ja-JP" altLang="ja-JP" sz="1300" i="1">
                                <a:latin typeface="Cambria Math" panose="02040503050406030204" pitchFamily="18" charset="0"/>
                              </a:rPr>
                            </m:ctrlPr>
                          </m:fPr>
                          <m:num>
                            <m:r>
                              <a:rPr lang="en-US" altLang="ja-JP" sz="1300" i="1">
                                <a:latin typeface="Cambria Math" panose="02040503050406030204" pitchFamily="18" charset="0"/>
                              </a:rPr>
                              <m:t>2</m:t>
                            </m:r>
                            <m:r>
                              <a:rPr lang="en-US" altLang="ja-JP" sz="1300" i="1">
                                <a:latin typeface="Cambria Math" panose="02040503050406030204" pitchFamily="18" charset="0"/>
                              </a:rPr>
                              <m:t>𝜋</m:t>
                            </m:r>
                          </m:num>
                          <m:den>
                            <m:sSup>
                              <m:sSupPr>
                                <m:ctrlPr>
                                  <a:rPr lang="en-US" altLang="ja-JP" sz="1300" i="1">
                                    <a:latin typeface="Cambria Math" panose="02040503050406030204" pitchFamily="18" charset="0"/>
                                  </a:rPr>
                                </m:ctrlPr>
                              </m:sSupPr>
                              <m:e>
                                <m:r>
                                  <a:rPr lang="en-US" altLang="ja-JP" sz="1300" i="1">
                                    <a:latin typeface="Cambria Math" panose="02040503050406030204" pitchFamily="18" charset="0"/>
                                  </a:rPr>
                                  <m:t>𝑎</m:t>
                                </m:r>
                              </m:e>
                              <m:sup>
                                <m:r>
                                  <a:rPr lang="en-US" altLang="ja-JP" sz="1300" i="1">
                                    <a:latin typeface="Cambria Math" panose="02040503050406030204" pitchFamily="18" charset="0"/>
                                  </a:rPr>
                                  <m:t>2</m:t>
                                </m:r>
                              </m:sup>
                            </m:sSup>
                            <m:r>
                              <a:rPr lang="en-US" altLang="ja-JP" sz="1300" i="1">
                                <a:latin typeface="Cambria Math" panose="02040503050406030204" pitchFamily="18" charset="0"/>
                              </a:rPr>
                              <m:t>+</m:t>
                            </m:r>
                            <m:sSup>
                              <m:sSupPr>
                                <m:ctrlPr>
                                  <a:rPr lang="en-US" altLang="ja-JP" sz="1300" i="1">
                                    <a:latin typeface="Cambria Math" panose="02040503050406030204" pitchFamily="18" charset="0"/>
                                  </a:rPr>
                                </m:ctrlPr>
                              </m:sSupPr>
                              <m:e>
                                <m:r>
                                  <a:rPr lang="en-US" altLang="ja-JP" sz="1300" i="1">
                                    <a:latin typeface="Cambria Math" panose="02040503050406030204" pitchFamily="18" charset="0"/>
                                  </a:rPr>
                                  <m:t>𝑏</m:t>
                                </m:r>
                              </m:e>
                              <m:sup>
                                <m:r>
                                  <a:rPr lang="en-US" altLang="ja-JP" sz="1300" i="1">
                                    <a:latin typeface="Cambria Math" panose="02040503050406030204" pitchFamily="18" charset="0"/>
                                  </a:rPr>
                                  <m:t>2</m:t>
                                </m:r>
                              </m:sup>
                            </m:sSup>
                          </m:den>
                        </m:f>
                      </m:e>
                    </m:rad>
                    <m:sSup>
                      <m:sSupPr>
                        <m:ctrlPr>
                          <a:rPr lang="ja-JP" altLang="ja-JP" sz="1300" i="1">
                            <a:latin typeface="Cambria Math" panose="02040503050406030204" pitchFamily="18" charset="0"/>
                          </a:rPr>
                        </m:ctrlPr>
                      </m:sSupPr>
                      <m:e>
                        <m:r>
                          <a:rPr lang="en-US" altLang="ja-JP" sz="1300" i="1">
                            <a:latin typeface="Cambria Math" panose="02040503050406030204" pitchFamily="18" charset="0"/>
                          </a:rPr>
                          <m:t>𝑒</m:t>
                        </m:r>
                      </m:e>
                      <m:sup>
                        <m:r>
                          <a:rPr lang="en-US" altLang="ja-JP" sz="1300" i="1">
                            <a:latin typeface="Cambria Math" panose="02040503050406030204" pitchFamily="18" charset="0"/>
                          </a:rPr>
                          <m:t>−</m:t>
                        </m:r>
                        <m:f>
                          <m:fPr>
                            <m:ctrlPr>
                              <a:rPr lang="ja-JP" altLang="ja-JP" sz="1300" i="1">
                                <a:latin typeface="Cambria Math" panose="02040503050406030204" pitchFamily="18" charset="0"/>
                              </a:rPr>
                            </m:ctrlPr>
                          </m:fPr>
                          <m:num>
                            <m:sSup>
                              <m:sSupPr>
                                <m:ctrlPr>
                                  <a:rPr lang="ja-JP" altLang="ja-JP" sz="1300" i="1">
                                    <a:latin typeface="Cambria Math" panose="02040503050406030204" pitchFamily="18" charset="0"/>
                                  </a:rPr>
                                </m:ctrlPr>
                              </m:sSupPr>
                              <m:e>
                                <m:r>
                                  <a:rPr lang="en-US" altLang="ja-JP" sz="1300" i="1">
                                    <a:latin typeface="Cambria Math" panose="02040503050406030204" pitchFamily="18" charset="0"/>
                                  </a:rPr>
                                  <m:t>2</m:t>
                                </m:r>
                                <m:r>
                                  <a:rPr lang="en-US" altLang="ja-JP" sz="1300" i="1">
                                    <a:latin typeface="Cambria Math" panose="02040503050406030204" pitchFamily="18" charset="0"/>
                                  </a:rPr>
                                  <m:t>𝑥</m:t>
                                </m:r>
                              </m:e>
                              <m:sup>
                                <m:r>
                                  <a:rPr lang="en-US" altLang="ja-JP" sz="1300" i="1">
                                    <a:latin typeface="Cambria Math" panose="02040503050406030204" pitchFamily="18" charset="0"/>
                                  </a:rPr>
                                  <m:t>2</m:t>
                                </m:r>
                              </m:sup>
                            </m:sSup>
                          </m:num>
                          <m:den>
                            <m:r>
                              <a:rPr lang="en-US" altLang="ja-JP" sz="1300" i="1">
                                <a:latin typeface="Cambria Math" panose="02040503050406030204" pitchFamily="18" charset="0"/>
                              </a:rPr>
                              <m:t>4</m:t>
                            </m:r>
                            <m:d>
                              <m:dPr>
                                <m:ctrlPr>
                                  <a:rPr lang="en-US" altLang="ja-JP" sz="1300" i="1">
                                    <a:latin typeface="Cambria Math" panose="02040503050406030204" pitchFamily="18" charset="0"/>
                                  </a:rPr>
                                </m:ctrlPr>
                              </m:dPr>
                              <m:e>
                                <m:sSup>
                                  <m:sSupPr>
                                    <m:ctrlPr>
                                      <a:rPr lang="en-US" altLang="ja-JP" sz="1300" i="1">
                                        <a:latin typeface="Cambria Math" panose="02040503050406030204" pitchFamily="18" charset="0"/>
                                      </a:rPr>
                                    </m:ctrlPr>
                                  </m:sSupPr>
                                  <m:e>
                                    <m:r>
                                      <a:rPr lang="en-US" altLang="ja-JP" sz="1300" i="1">
                                        <a:latin typeface="Cambria Math" panose="02040503050406030204" pitchFamily="18" charset="0"/>
                                      </a:rPr>
                                      <m:t>𝑎</m:t>
                                    </m:r>
                                  </m:e>
                                  <m:sup>
                                    <m:r>
                                      <a:rPr lang="en-US" altLang="ja-JP" sz="1300" i="1">
                                        <a:latin typeface="Cambria Math" panose="02040503050406030204" pitchFamily="18" charset="0"/>
                                      </a:rPr>
                                      <m:t>2</m:t>
                                    </m:r>
                                  </m:sup>
                                </m:sSup>
                                <m:r>
                                  <a:rPr lang="en-US" altLang="ja-JP" sz="1300" i="1">
                                    <a:latin typeface="Cambria Math" panose="02040503050406030204" pitchFamily="18" charset="0"/>
                                  </a:rPr>
                                  <m:t>+</m:t>
                                </m:r>
                                <m:sSup>
                                  <m:sSupPr>
                                    <m:ctrlPr>
                                      <a:rPr lang="en-US" altLang="ja-JP" sz="1300" i="1">
                                        <a:latin typeface="Cambria Math" panose="02040503050406030204" pitchFamily="18" charset="0"/>
                                      </a:rPr>
                                    </m:ctrlPr>
                                  </m:sSupPr>
                                  <m:e>
                                    <m:r>
                                      <a:rPr lang="en-US" altLang="ja-JP" sz="1300" i="1">
                                        <a:latin typeface="Cambria Math" panose="02040503050406030204" pitchFamily="18" charset="0"/>
                                      </a:rPr>
                                      <m:t>𝑏</m:t>
                                    </m:r>
                                  </m:e>
                                  <m:sup>
                                    <m:r>
                                      <a:rPr lang="en-US" altLang="ja-JP" sz="1300" i="1">
                                        <a:latin typeface="Cambria Math" panose="02040503050406030204" pitchFamily="18" charset="0"/>
                                      </a:rPr>
                                      <m:t>2</m:t>
                                    </m:r>
                                  </m:sup>
                                </m:sSup>
                              </m:e>
                            </m:d>
                          </m:den>
                        </m:f>
                      </m:sup>
                    </m:sSup>
                    <m:r>
                      <a:rPr lang="en-US" altLang="ja-JP" sz="1300" i="1">
                        <a:latin typeface="Cambria Math" panose="02040503050406030204" pitchFamily="18" charset="0"/>
                      </a:rPr>
                      <m:t>=</m:t>
                    </m:r>
                    <m:rad>
                      <m:radPr>
                        <m:degHide m:val="on"/>
                        <m:ctrlPr>
                          <a:rPr lang="ja-JP" altLang="ja-JP" sz="1300" i="1">
                            <a:latin typeface="Cambria Math" panose="02040503050406030204" pitchFamily="18" charset="0"/>
                          </a:rPr>
                        </m:ctrlPr>
                      </m:radPr>
                      <m:deg/>
                      <m:e>
                        <m:f>
                          <m:fPr>
                            <m:ctrlPr>
                              <a:rPr lang="ja-JP" altLang="ja-JP" sz="1300" i="1">
                                <a:latin typeface="Cambria Math" panose="02040503050406030204" pitchFamily="18" charset="0"/>
                              </a:rPr>
                            </m:ctrlPr>
                          </m:fPr>
                          <m:num>
                            <m:r>
                              <a:rPr lang="en-US" altLang="ja-JP" sz="1300" i="1">
                                <a:latin typeface="Cambria Math" panose="02040503050406030204" pitchFamily="18" charset="0"/>
                              </a:rPr>
                              <m:t>1</m:t>
                            </m:r>
                          </m:num>
                          <m:den>
                            <m:r>
                              <a:rPr lang="en-US" altLang="ja-JP" sz="1300" i="1">
                                <a:latin typeface="Cambria Math" panose="02040503050406030204" pitchFamily="18" charset="0"/>
                              </a:rPr>
                              <m:t>2</m:t>
                            </m:r>
                            <m:r>
                              <a:rPr lang="en-US" altLang="ja-JP" sz="1300" i="1">
                                <a:latin typeface="Cambria Math" panose="02040503050406030204" pitchFamily="18" charset="0"/>
                              </a:rPr>
                              <m:t>𝜋</m:t>
                            </m:r>
                            <m:d>
                              <m:dPr>
                                <m:ctrlPr>
                                  <a:rPr lang="en-US" altLang="ja-JP" sz="1300" i="1">
                                    <a:latin typeface="Cambria Math" panose="02040503050406030204" pitchFamily="18" charset="0"/>
                                  </a:rPr>
                                </m:ctrlPr>
                              </m:dPr>
                              <m:e>
                                <m:sSup>
                                  <m:sSupPr>
                                    <m:ctrlPr>
                                      <a:rPr lang="en-US" altLang="ja-JP" sz="1300" i="1">
                                        <a:latin typeface="Cambria Math" panose="02040503050406030204" pitchFamily="18" charset="0"/>
                                      </a:rPr>
                                    </m:ctrlPr>
                                  </m:sSupPr>
                                  <m:e>
                                    <m:r>
                                      <a:rPr lang="en-US" altLang="ja-JP" sz="1300" i="1">
                                        <a:latin typeface="Cambria Math" panose="02040503050406030204" pitchFamily="18" charset="0"/>
                                      </a:rPr>
                                      <m:t>𝑎</m:t>
                                    </m:r>
                                  </m:e>
                                  <m:sup>
                                    <m:r>
                                      <a:rPr lang="en-US" altLang="ja-JP" sz="1300" i="1">
                                        <a:latin typeface="Cambria Math" panose="02040503050406030204" pitchFamily="18" charset="0"/>
                                      </a:rPr>
                                      <m:t>2</m:t>
                                    </m:r>
                                  </m:sup>
                                </m:sSup>
                                <m:r>
                                  <a:rPr lang="en-US" altLang="ja-JP" sz="1300" i="1">
                                    <a:latin typeface="Cambria Math" panose="02040503050406030204" pitchFamily="18" charset="0"/>
                                  </a:rPr>
                                  <m:t>+</m:t>
                                </m:r>
                                <m:sSup>
                                  <m:sSupPr>
                                    <m:ctrlPr>
                                      <a:rPr lang="en-US" altLang="ja-JP" sz="1300" i="1">
                                        <a:latin typeface="Cambria Math" panose="02040503050406030204" pitchFamily="18" charset="0"/>
                                      </a:rPr>
                                    </m:ctrlPr>
                                  </m:sSupPr>
                                  <m:e>
                                    <m:r>
                                      <a:rPr lang="en-US" altLang="ja-JP" sz="1300" i="1">
                                        <a:latin typeface="Cambria Math" panose="02040503050406030204" pitchFamily="18" charset="0"/>
                                      </a:rPr>
                                      <m:t>𝑏</m:t>
                                    </m:r>
                                  </m:e>
                                  <m:sup>
                                    <m:r>
                                      <a:rPr lang="en-US" altLang="ja-JP" sz="1300" i="1">
                                        <a:latin typeface="Cambria Math" panose="02040503050406030204" pitchFamily="18" charset="0"/>
                                      </a:rPr>
                                      <m:t>2</m:t>
                                    </m:r>
                                  </m:sup>
                                </m:sSup>
                              </m:e>
                            </m:d>
                          </m:den>
                        </m:f>
                      </m:e>
                    </m:rad>
                    <m:sSup>
                      <m:sSupPr>
                        <m:ctrlPr>
                          <a:rPr lang="ja-JP" altLang="ja-JP" sz="1300" i="1">
                            <a:latin typeface="Cambria Math" panose="02040503050406030204" pitchFamily="18" charset="0"/>
                          </a:rPr>
                        </m:ctrlPr>
                      </m:sSupPr>
                      <m:e>
                        <m:r>
                          <a:rPr lang="en-US" altLang="ja-JP" sz="1300" i="1">
                            <a:latin typeface="Cambria Math" panose="02040503050406030204" pitchFamily="18" charset="0"/>
                          </a:rPr>
                          <m:t>𝑒</m:t>
                        </m:r>
                      </m:e>
                      <m:sup>
                        <m:r>
                          <a:rPr lang="en-US" altLang="ja-JP" sz="1300" i="1">
                            <a:latin typeface="Cambria Math" panose="02040503050406030204" pitchFamily="18" charset="0"/>
                          </a:rPr>
                          <m:t>−</m:t>
                        </m:r>
                        <m:f>
                          <m:fPr>
                            <m:ctrlPr>
                              <a:rPr lang="ja-JP" altLang="ja-JP" sz="1300" i="1">
                                <a:latin typeface="Cambria Math" panose="02040503050406030204" pitchFamily="18" charset="0"/>
                              </a:rPr>
                            </m:ctrlPr>
                          </m:fPr>
                          <m:num>
                            <m:sSup>
                              <m:sSupPr>
                                <m:ctrlPr>
                                  <a:rPr lang="ja-JP" altLang="ja-JP" sz="1300" i="1">
                                    <a:latin typeface="Cambria Math" panose="02040503050406030204" pitchFamily="18" charset="0"/>
                                  </a:rPr>
                                </m:ctrlPr>
                              </m:sSupPr>
                              <m:e>
                                <m:r>
                                  <a:rPr lang="en-US" altLang="ja-JP" sz="1300" i="1">
                                    <a:latin typeface="Cambria Math" panose="02040503050406030204" pitchFamily="18" charset="0"/>
                                  </a:rPr>
                                  <m:t>𝑥</m:t>
                                </m:r>
                              </m:e>
                              <m:sup>
                                <m:r>
                                  <a:rPr lang="en-US" altLang="ja-JP" sz="1300" i="1">
                                    <a:latin typeface="Cambria Math" panose="02040503050406030204" pitchFamily="18" charset="0"/>
                                  </a:rPr>
                                  <m:t>2</m:t>
                                </m:r>
                              </m:sup>
                            </m:sSup>
                          </m:num>
                          <m:den>
                            <m:r>
                              <a:rPr lang="en-US" altLang="ja-JP" sz="1300" i="1">
                                <a:latin typeface="Cambria Math" panose="02040503050406030204" pitchFamily="18" charset="0"/>
                              </a:rPr>
                              <m:t>2</m:t>
                            </m:r>
                            <m:d>
                              <m:dPr>
                                <m:ctrlPr>
                                  <a:rPr lang="en-US" altLang="ja-JP" sz="1300" i="1">
                                    <a:latin typeface="Cambria Math" panose="02040503050406030204" pitchFamily="18" charset="0"/>
                                  </a:rPr>
                                </m:ctrlPr>
                              </m:dPr>
                              <m:e>
                                <m:sSup>
                                  <m:sSupPr>
                                    <m:ctrlPr>
                                      <a:rPr lang="en-US" altLang="ja-JP" sz="1300" i="1">
                                        <a:latin typeface="Cambria Math" panose="02040503050406030204" pitchFamily="18" charset="0"/>
                                      </a:rPr>
                                    </m:ctrlPr>
                                  </m:sSupPr>
                                  <m:e>
                                    <m:r>
                                      <a:rPr lang="en-US" altLang="ja-JP" sz="1300" i="1">
                                        <a:latin typeface="Cambria Math" panose="02040503050406030204" pitchFamily="18" charset="0"/>
                                      </a:rPr>
                                      <m:t>𝑎</m:t>
                                    </m:r>
                                  </m:e>
                                  <m:sup>
                                    <m:r>
                                      <a:rPr lang="en-US" altLang="ja-JP" sz="1300" i="1">
                                        <a:latin typeface="Cambria Math" panose="02040503050406030204" pitchFamily="18" charset="0"/>
                                      </a:rPr>
                                      <m:t>2</m:t>
                                    </m:r>
                                  </m:sup>
                                </m:sSup>
                                <m:r>
                                  <a:rPr lang="en-US" altLang="ja-JP" sz="1300" i="1">
                                    <a:latin typeface="Cambria Math" panose="02040503050406030204" pitchFamily="18" charset="0"/>
                                  </a:rPr>
                                  <m:t>+</m:t>
                                </m:r>
                                <m:sSup>
                                  <m:sSupPr>
                                    <m:ctrlPr>
                                      <a:rPr lang="en-US" altLang="ja-JP" sz="1300" i="1">
                                        <a:latin typeface="Cambria Math" panose="02040503050406030204" pitchFamily="18" charset="0"/>
                                      </a:rPr>
                                    </m:ctrlPr>
                                  </m:sSupPr>
                                  <m:e>
                                    <m:r>
                                      <a:rPr lang="en-US" altLang="ja-JP" sz="1300" i="1">
                                        <a:latin typeface="Cambria Math" panose="02040503050406030204" pitchFamily="18" charset="0"/>
                                      </a:rPr>
                                      <m:t>𝑏</m:t>
                                    </m:r>
                                  </m:e>
                                  <m:sup>
                                    <m:r>
                                      <a:rPr lang="en-US" altLang="ja-JP" sz="1300" i="1">
                                        <a:latin typeface="Cambria Math" panose="02040503050406030204" pitchFamily="18" charset="0"/>
                                      </a:rPr>
                                      <m:t>2</m:t>
                                    </m:r>
                                  </m:sup>
                                </m:sSup>
                              </m:e>
                            </m:d>
                          </m:den>
                        </m:f>
                      </m:sup>
                    </m:sSup>
                  </m:oMath>
                </a14:m>
                <a:r>
                  <a:rPr kumimoji="1" lang="ja-JP" altLang="en-US" dirty="0"/>
                  <a:t>　</a:t>
                </a:r>
              </a:p>
            </p:txBody>
          </p:sp>
        </mc:Choice>
        <mc:Fallback xmlns="">
          <p:sp>
            <p:nvSpPr>
              <p:cNvPr id="3" name="ノート プレースホルダー 2"/>
              <p:cNvSpPr>
                <a:spLocks noGrp="1"/>
              </p:cNvSpPr>
              <p:nvPr>
                <p:ph type="body" idx="1"/>
              </p:nvPr>
            </p:nvSpPr>
            <p:spPr/>
            <p:txBody>
              <a:bodyPr/>
              <a:lstStyle/>
              <a:p>
                <a:r>
                  <a:rPr kumimoji="1" lang="en-US" altLang="ja-JP" sz="1200" i="0" kern="1200" smtClean="0">
                    <a:solidFill>
                      <a:schemeClr val="tx1"/>
                    </a:solidFill>
                    <a:effectLst/>
                    <a:latin typeface="+mn-lt"/>
                    <a:ea typeface="+mn-ea"/>
                    <a:cs typeface="+mn-cs"/>
                  </a:rPr>
                  <a:t>𝑓</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𝑥)=1</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2𝜋</a:t>
                </a:r>
                <a:r>
                  <a:rPr kumimoji="1" lang="ja-JP" altLang="ja-JP" sz="1200" i="0" kern="1200">
                    <a:solidFill>
                      <a:schemeClr val="tx1"/>
                    </a:solidFill>
                    <a:effectLst/>
                    <a:latin typeface="+mn-lt"/>
                    <a:ea typeface="+mn-ea"/>
                    <a:cs typeface="+mn-cs"/>
                  </a:rPr>
                  <a:t> ∫2</a:t>
                </a:r>
                <a:r>
                  <a:rPr kumimoji="1" lang="en-US" altLang="ja-JP" sz="1200" i="0" kern="1200">
                    <a:solidFill>
                      <a:schemeClr val="tx1"/>
                    </a:solidFill>
                    <a:effectLst/>
                    <a:latin typeface="+mn-lt"/>
                    <a:ea typeface="+mn-ea"/>
                    <a:cs typeface="+mn-cs"/>
                  </a:rPr>
                  <a:t>_</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^∞▒〖𝑒</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−𝑎𝜔</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2 </a:t>
                </a:r>
                <a:r>
                  <a:rPr kumimoji="1" lang="ja-JP" altLang="ja-JP" sz="1200" i="0" kern="1200">
                    <a:solidFill>
                      <a:schemeClr val="tx1"/>
                    </a:solidFill>
                    <a:effectLst/>
                    <a:latin typeface="+mn-lt"/>
                    <a:ea typeface="+mn-ea"/>
                    <a:cs typeface="+mn-cs"/>
                  </a:rPr>
                  <a:t>) </a:t>
                </a:r>
                <a:r>
                  <a:rPr kumimoji="1" lang="en-US" altLang="ja-JP" sz="1200" i="0" kern="1200">
                    <a:solidFill>
                      <a:schemeClr val="tx1"/>
                    </a:solidFill>
                    <a:effectLst/>
                    <a:latin typeface="+mn-lt"/>
                    <a:ea typeface="+mn-ea"/>
                    <a:cs typeface="+mn-cs"/>
                  </a:rPr>
                  <a:t>e</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𝜔𝑥𝑖 𝑑𝑥〗    =   1</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2𝜋</a:t>
                </a:r>
                <a:r>
                  <a:rPr kumimoji="1" lang="ja-JP" altLang="ja-JP" sz="1200" i="0" kern="1200">
                    <a:solidFill>
                      <a:schemeClr val="tx1"/>
                    </a:solidFill>
                    <a:effectLst/>
                    <a:latin typeface="+mn-lt"/>
                    <a:ea typeface="+mn-ea"/>
                    <a:cs typeface="+mn-cs"/>
                  </a:rPr>
                  <a:t> √(</a:t>
                </a:r>
                <a:r>
                  <a:rPr kumimoji="1" lang="en-US" altLang="ja-JP" sz="1200" i="0" kern="1200">
                    <a:solidFill>
                      <a:schemeClr val="tx1"/>
                    </a:solidFill>
                    <a:effectLst/>
                    <a:latin typeface="+mn-lt"/>
                    <a:ea typeface="+mn-ea"/>
                    <a:cs typeface="+mn-cs"/>
                  </a:rPr>
                  <a:t>𝜋</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𝑎</a:t>
                </a:r>
                <a:r>
                  <a:rPr kumimoji="1" lang="ja-JP" altLang="ja-JP" sz="1200" i="0" kern="1200">
                    <a:solidFill>
                      <a:schemeClr val="tx1"/>
                    </a:solidFill>
                    <a:effectLst/>
                    <a:latin typeface="+mn-lt"/>
                    <a:ea typeface="+mn-ea"/>
                    <a:cs typeface="+mn-cs"/>
                  </a:rPr>
                  <a:t>) </a:t>
                </a:r>
                <a:r>
                  <a:rPr kumimoji="1" lang="en-US" altLang="ja-JP" sz="1200" i="0" kern="1200">
                    <a:solidFill>
                      <a:schemeClr val="tx1"/>
                    </a:solidFill>
                    <a:effectLst/>
                    <a:latin typeface="+mn-lt"/>
                    <a:ea typeface="+mn-ea"/>
                    <a:cs typeface="+mn-cs"/>
                  </a:rPr>
                  <a:t>𝑒</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−𝜔</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2</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4𝑎</a:t>
                </a:r>
                <a:r>
                  <a:rPr kumimoji="1" lang="ja-JP" altLang="ja-JP" sz="1200" i="0" kern="1200">
                    <a:solidFill>
                      <a:schemeClr val="tx1"/>
                    </a:solidFill>
                    <a:effectLst/>
                    <a:latin typeface="+mn-lt"/>
                    <a:ea typeface="+mn-ea"/>
                    <a:cs typeface="+mn-cs"/>
                  </a:rPr>
                  <a:t>)</a:t>
                </a:r>
                <a:r>
                  <a:rPr kumimoji="1" lang="ja-JP" altLang="en-US" dirty="0" smtClean="0"/>
                  <a:t> を利用する</a:t>
                </a:r>
                <a:endParaRPr kumimoji="1" lang="en-US" altLang="ja-JP" dirty="0" smtClean="0"/>
              </a:p>
              <a:p>
                <a:r>
                  <a:rPr kumimoji="1" lang="en-US" altLang="ja-JP" sz="1200" i="0" kern="1200">
                    <a:solidFill>
                      <a:schemeClr val="tx1"/>
                    </a:solidFill>
                    <a:effectLst/>
                    <a:latin typeface="Cambria Math" panose="02040503050406030204" pitchFamily="18" charset="0"/>
                    <a:ea typeface="+mn-ea"/>
                    <a:cs typeface="+mn-cs"/>
                  </a:rPr>
                  <a:t>1</a:t>
                </a:r>
                <a:r>
                  <a:rPr kumimoji="1" lang="ja-JP" altLang="ja-JP" sz="1200" i="0" kern="1200" smtClean="0">
                    <a:solidFill>
                      <a:schemeClr val="tx1"/>
                    </a:solidFill>
                    <a:effectLst/>
                    <a:latin typeface="Cambria Math" panose="02040503050406030204" pitchFamily="18" charset="0"/>
                    <a:ea typeface="+mn-ea"/>
                    <a:cs typeface="+mn-cs"/>
                  </a:rPr>
                  <a:t>/</a:t>
                </a:r>
                <a:r>
                  <a:rPr kumimoji="1" lang="en-US" altLang="ja-JP" sz="1200" i="0" kern="1200">
                    <a:solidFill>
                      <a:schemeClr val="tx1"/>
                    </a:solidFill>
                    <a:effectLst/>
                    <a:latin typeface="Cambria Math" panose="02040503050406030204" pitchFamily="18" charset="0"/>
                    <a:ea typeface="+mn-ea"/>
                    <a:cs typeface="+mn-cs"/>
                  </a:rPr>
                  <a:t>2𝜋</a:t>
                </a:r>
                <a:r>
                  <a:rPr kumimoji="1" lang="ja-JP" altLang="ja-JP" sz="1200" i="0" kern="1200">
                    <a:solidFill>
                      <a:schemeClr val="tx1"/>
                    </a:solidFill>
                    <a:effectLst/>
                    <a:latin typeface="Cambria Math" panose="02040503050406030204" pitchFamily="18" charset="0"/>
                    <a:ea typeface="+mn-ea"/>
                    <a:cs typeface="+mn-cs"/>
                  </a:rPr>
                  <a:t> ∫2</a:t>
                </a:r>
                <a:r>
                  <a:rPr kumimoji="1" lang="en-US" altLang="ja-JP" sz="1200" i="0" kern="1200">
                    <a:solidFill>
                      <a:schemeClr val="tx1"/>
                    </a:solidFill>
                    <a:effectLst/>
                    <a:latin typeface="Cambria Math" panose="02040503050406030204" pitchFamily="18" charset="0"/>
                    <a:ea typeface="+mn-ea"/>
                    <a:cs typeface="+mn-cs"/>
                  </a:rPr>
                  <a:t>_</a:t>
                </a:r>
                <a:r>
                  <a:rPr kumimoji="1" lang="ja-JP" altLang="ja-JP" sz="1200" i="0" kern="1200">
                    <a:solidFill>
                      <a:schemeClr val="tx1"/>
                    </a:solidFill>
                    <a:effectLst/>
                    <a:latin typeface="Cambria Math" panose="02040503050406030204" pitchFamily="18" charset="0"/>
                    <a:ea typeface="+mn-ea"/>
                    <a:cs typeface="+mn-cs"/>
                  </a:rPr>
                  <a:t>(</a:t>
                </a:r>
                <a:r>
                  <a:rPr kumimoji="1" lang="en-US" altLang="ja-JP" sz="1200" i="0" kern="1200">
                    <a:solidFill>
                      <a:schemeClr val="tx1"/>
                    </a:solidFill>
                    <a:effectLst/>
                    <a:latin typeface="Cambria Math" panose="02040503050406030204" pitchFamily="18" charset="0"/>
                    <a:ea typeface="+mn-ea"/>
                    <a:cs typeface="+mn-cs"/>
                  </a:rPr>
                  <a:t>−∞</a:t>
                </a:r>
                <a:r>
                  <a:rPr kumimoji="1" lang="ja-JP" altLang="ja-JP" sz="1200" i="0" kern="1200">
                    <a:solidFill>
                      <a:schemeClr val="tx1"/>
                    </a:solidFill>
                    <a:effectLst/>
                    <a:latin typeface="Cambria Math" panose="02040503050406030204" pitchFamily="18" charset="0"/>
                    <a:ea typeface="+mn-ea"/>
                    <a:cs typeface="+mn-cs"/>
                  </a:rPr>
                  <a:t>)</a:t>
                </a:r>
                <a:r>
                  <a:rPr kumimoji="1" lang="en-US" altLang="ja-JP" sz="1200" i="0" kern="1200">
                    <a:solidFill>
                      <a:schemeClr val="tx1"/>
                    </a:solidFill>
                    <a:effectLst/>
                    <a:latin typeface="Cambria Math" panose="02040503050406030204" pitchFamily="18" charset="0"/>
                    <a:ea typeface="+mn-ea"/>
                    <a:cs typeface="+mn-cs"/>
                  </a:rPr>
                  <a:t>^∞▒〖</a:t>
                </a:r>
                <a:r>
                  <a:rPr lang="en-US" altLang="ja-JP" sz="1800" i="0">
                    <a:latin typeface="Cambria Math" panose="02040503050406030204" pitchFamily="18" charset="0"/>
                  </a:rPr>
                  <a:t>𝑒</a:t>
                </a:r>
                <a:r>
                  <a:rPr lang="ja-JP" altLang="ja-JP" sz="1800" i="0" smtClean="0">
                    <a:latin typeface="Cambria Math" panose="02040503050406030204" pitchFamily="18" charset="0"/>
                  </a:rPr>
                  <a:t>^(</a:t>
                </a:r>
                <a:r>
                  <a:rPr lang="en-US" altLang="ja-JP" sz="1800" i="0">
                    <a:latin typeface="Cambria Math" panose="02040503050406030204" pitchFamily="18" charset="0"/>
                  </a:rPr>
                  <a:t>−</a:t>
                </a:r>
                <a:r>
                  <a:rPr lang="ja-JP" altLang="ja-JP" sz="1800" i="0">
                    <a:latin typeface="Cambria Math" panose="02040503050406030204" pitchFamily="18" charset="0"/>
                  </a:rPr>
                  <a:t>(</a:t>
                </a:r>
                <a:r>
                  <a:rPr lang="en-US" altLang="ja-JP" sz="1800" i="0">
                    <a:latin typeface="Cambria Math" panose="02040503050406030204" pitchFamily="18" charset="0"/>
                  </a:rPr>
                  <a:t>𝜔</a:t>
                </a:r>
                <a:r>
                  <a:rPr lang="ja-JP" altLang="ja-JP" sz="1800" i="0">
                    <a:latin typeface="Cambria Math" panose="02040503050406030204" pitchFamily="18" charset="0"/>
                  </a:rPr>
                  <a:t>^</a:t>
                </a:r>
                <a:r>
                  <a:rPr lang="en-US" altLang="ja-JP" sz="1800" i="0">
                    <a:latin typeface="Cambria Math" panose="02040503050406030204" pitchFamily="18" charset="0"/>
                  </a:rPr>
                  <a:t>2</a:t>
                </a:r>
                <a:r>
                  <a:rPr lang="en-US" altLang="ja-JP" sz="1800" b="0" i="0" smtClean="0">
                    <a:latin typeface="Cambria Math" panose="02040503050406030204" pitchFamily="18" charset="0"/>
                  </a:rPr>
                  <a:t> (</a:t>
                </a:r>
                <a:r>
                  <a:rPr lang="en-US" altLang="ja-JP" sz="1800" i="0">
                    <a:latin typeface="Cambria Math" panose="02040503050406030204" pitchFamily="18" charset="0"/>
                  </a:rPr>
                  <a:t>𝑎</a:t>
                </a:r>
                <a:r>
                  <a:rPr lang="ja-JP" altLang="ja-JP" sz="1800" i="0">
                    <a:latin typeface="Cambria Math" panose="02040503050406030204" pitchFamily="18" charset="0"/>
                  </a:rPr>
                  <a:t>^</a:t>
                </a:r>
                <a:r>
                  <a:rPr lang="en-US" altLang="ja-JP" sz="1800" i="0">
                    <a:latin typeface="Cambria Math" panose="02040503050406030204" pitchFamily="18" charset="0"/>
                  </a:rPr>
                  <a:t>2</a:t>
                </a:r>
                <a:r>
                  <a:rPr lang="en-US" altLang="ja-JP" sz="1800" b="0" i="0" smtClean="0">
                    <a:latin typeface="Cambria Math" panose="02040503050406030204" pitchFamily="18" charset="0"/>
                  </a:rPr>
                  <a:t>+𝑏^2 )</a:t>
                </a:r>
                <a:r>
                  <a:rPr lang="ja-JP" altLang="ja-JP" sz="1800" b="0" i="0">
                    <a:latin typeface="Cambria Math" panose="02040503050406030204" pitchFamily="18" charset="0"/>
                  </a:rPr>
                  <a:t>)/</a:t>
                </a:r>
                <a:r>
                  <a:rPr lang="en-US" altLang="ja-JP" sz="1800" i="0">
                    <a:latin typeface="Cambria Math" panose="02040503050406030204" pitchFamily="18" charset="0"/>
                  </a:rPr>
                  <a:t>2</a:t>
                </a:r>
                <a:r>
                  <a:rPr lang="ja-JP" altLang="ja-JP" sz="1800" i="0" smtClean="0">
                    <a:latin typeface="Cambria Math" panose="02040503050406030204" pitchFamily="18" charset="0"/>
                  </a:rPr>
                  <a:t>)</a:t>
                </a:r>
                <a:r>
                  <a:rPr kumimoji="1" lang="ja-JP" altLang="ja-JP" sz="1200" i="0" kern="1200">
                    <a:solidFill>
                      <a:schemeClr val="tx1"/>
                    </a:solidFill>
                    <a:effectLst/>
                    <a:latin typeface="Cambria Math" panose="02040503050406030204" pitchFamily="18" charset="0"/>
                    <a:ea typeface="+mn-ea"/>
                    <a:cs typeface="+mn-cs"/>
                  </a:rPr>
                  <a:t> </a:t>
                </a:r>
                <a:r>
                  <a:rPr kumimoji="1" lang="en-US" altLang="ja-JP" sz="1200" i="0" kern="1200">
                    <a:solidFill>
                      <a:schemeClr val="tx1"/>
                    </a:solidFill>
                    <a:effectLst/>
                    <a:latin typeface="Cambria Math" panose="02040503050406030204" pitchFamily="18" charset="0"/>
                    <a:ea typeface="+mn-ea"/>
                    <a:cs typeface="+mn-cs"/>
                  </a:rPr>
                  <a:t>e</a:t>
                </a:r>
                <a:r>
                  <a:rPr kumimoji="1" lang="ja-JP" altLang="ja-JP" sz="1200" i="0" kern="1200">
                    <a:solidFill>
                      <a:schemeClr val="tx1"/>
                    </a:solidFill>
                    <a:effectLst/>
                    <a:latin typeface="Cambria Math" panose="02040503050406030204" pitchFamily="18" charset="0"/>
                    <a:ea typeface="+mn-ea"/>
                    <a:cs typeface="+mn-cs"/>
                  </a:rPr>
                  <a:t>^</a:t>
                </a:r>
                <a:r>
                  <a:rPr kumimoji="1" lang="en-US" altLang="ja-JP" sz="1200" i="0" kern="1200">
                    <a:solidFill>
                      <a:schemeClr val="tx1"/>
                    </a:solidFill>
                    <a:effectLst/>
                    <a:latin typeface="Cambria Math" panose="02040503050406030204" pitchFamily="18" charset="0"/>
                    <a:ea typeface="+mn-ea"/>
                    <a:cs typeface="+mn-cs"/>
                  </a:rPr>
                  <a:t>𝜔𝑥𝑖 𝑑𝑥〗    =   1</a:t>
                </a:r>
                <a:r>
                  <a:rPr kumimoji="1" lang="ja-JP" altLang="ja-JP" sz="1200" i="0" kern="1200">
                    <a:solidFill>
                      <a:schemeClr val="tx1"/>
                    </a:solidFill>
                    <a:effectLst/>
                    <a:latin typeface="Cambria Math" panose="02040503050406030204" pitchFamily="18" charset="0"/>
                    <a:ea typeface="+mn-ea"/>
                    <a:cs typeface="+mn-cs"/>
                  </a:rPr>
                  <a:t>/</a:t>
                </a:r>
                <a:r>
                  <a:rPr kumimoji="1" lang="en-US" altLang="ja-JP" sz="1200" i="0" kern="1200">
                    <a:solidFill>
                      <a:schemeClr val="tx1"/>
                    </a:solidFill>
                    <a:effectLst/>
                    <a:latin typeface="Cambria Math" panose="02040503050406030204" pitchFamily="18" charset="0"/>
                    <a:ea typeface="+mn-ea"/>
                    <a:cs typeface="+mn-cs"/>
                  </a:rPr>
                  <a:t>2𝜋</a:t>
                </a:r>
                <a:r>
                  <a:rPr kumimoji="1" lang="ja-JP" altLang="ja-JP" sz="1200" i="0" kern="1200">
                    <a:solidFill>
                      <a:schemeClr val="tx1"/>
                    </a:solidFill>
                    <a:effectLst/>
                    <a:latin typeface="Cambria Math" panose="02040503050406030204" pitchFamily="18" charset="0"/>
                    <a:ea typeface="+mn-ea"/>
                    <a:cs typeface="+mn-cs"/>
                  </a:rPr>
                  <a:t> √(</a:t>
                </a:r>
                <a:r>
                  <a:rPr kumimoji="1" lang="en-US" altLang="ja-JP" sz="1200" b="0" i="0" kern="1200" smtClean="0">
                    <a:solidFill>
                      <a:schemeClr val="tx1"/>
                    </a:solidFill>
                    <a:effectLst/>
                    <a:latin typeface="Cambria Math" panose="02040503050406030204" pitchFamily="18" charset="0"/>
                    <a:ea typeface="+mn-ea"/>
                    <a:cs typeface="+mn-cs"/>
                  </a:rPr>
                  <a:t>2</a:t>
                </a:r>
                <a:r>
                  <a:rPr kumimoji="1" lang="en-US" altLang="ja-JP" sz="1200" i="0" kern="1200">
                    <a:solidFill>
                      <a:schemeClr val="tx1"/>
                    </a:solidFill>
                    <a:effectLst/>
                    <a:latin typeface="Cambria Math" panose="02040503050406030204" pitchFamily="18" charset="0"/>
                    <a:ea typeface="+mn-ea"/>
                    <a:cs typeface="+mn-cs"/>
                  </a:rPr>
                  <a:t>𝜋</a:t>
                </a:r>
                <a:r>
                  <a:rPr kumimoji="1" lang="ja-JP" altLang="ja-JP" sz="1200" i="0" kern="1200">
                    <a:solidFill>
                      <a:schemeClr val="tx1"/>
                    </a:solidFill>
                    <a:effectLst/>
                    <a:latin typeface="Cambria Math" panose="02040503050406030204" pitchFamily="18" charset="0"/>
                    <a:ea typeface="+mn-ea"/>
                    <a:cs typeface="+mn-cs"/>
                  </a:rPr>
                  <a:t>/(</a:t>
                </a:r>
                <a:r>
                  <a:rPr kumimoji="1" lang="en-US" altLang="ja-JP" sz="1200" i="0" kern="1200">
                    <a:solidFill>
                      <a:schemeClr val="tx1"/>
                    </a:solidFill>
                    <a:effectLst/>
                    <a:latin typeface="Cambria Math" panose="02040503050406030204" pitchFamily="18" charset="0"/>
                    <a:ea typeface="+mn-ea"/>
                    <a:cs typeface="+mn-cs"/>
                  </a:rPr>
                  <a:t>𝑎</a:t>
                </a:r>
                <a:r>
                  <a:rPr kumimoji="1" lang="en-US" altLang="ja-JP" sz="1200" b="0" i="0" kern="1200" smtClean="0">
                    <a:solidFill>
                      <a:schemeClr val="tx1"/>
                    </a:solidFill>
                    <a:effectLst/>
                    <a:latin typeface="Cambria Math" panose="02040503050406030204" pitchFamily="18" charset="0"/>
                    <a:ea typeface="+mn-ea"/>
                    <a:cs typeface="+mn-cs"/>
                  </a:rPr>
                  <a:t>^2+𝑏^2</a:t>
                </a:r>
                <a:r>
                  <a:rPr kumimoji="1" lang="en-US" altLang="ja-JP" sz="1200" b="0" i="0" kern="1200">
                    <a:solidFill>
                      <a:schemeClr val="tx1"/>
                    </a:solidFill>
                    <a:effectLst/>
                    <a:latin typeface="Cambria Math" panose="02040503050406030204" pitchFamily="18" charset="0"/>
                    <a:ea typeface="+mn-ea"/>
                    <a:cs typeface="+mn-cs"/>
                  </a:rPr>
                  <a:t> </a:t>
                </a:r>
                <a:r>
                  <a:rPr kumimoji="1" lang="ja-JP" altLang="ja-JP" sz="1200" b="0" i="0" kern="1200">
                    <a:solidFill>
                      <a:schemeClr val="tx1"/>
                    </a:solidFill>
                    <a:effectLst/>
                    <a:latin typeface="Cambria Math" panose="02040503050406030204" pitchFamily="18" charset="0"/>
                    <a:ea typeface="+mn-ea"/>
                    <a:cs typeface="+mn-cs"/>
                  </a:rPr>
                  <a:t>)) </a:t>
                </a:r>
                <a:r>
                  <a:rPr kumimoji="1" lang="en-US" altLang="ja-JP" sz="1200" i="0" kern="1200">
                    <a:solidFill>
                      <a:schemeClr val="tx1"/>
                    </a:solidFill>
                    <a:effectLst/>
                    <a:latin typeface="Cambria Math" panose="02040503050406030204" pitchFamily="18" charset="0"/>
                    <a:ea typeface="+mn-ea"/>
                    <a:cs typeface="+mn-cs"/>
                  </a:rPr>
                  <a:t>𝑒</a:t>
                </a:r>
                <a:r>
                  <a:rPr kumimoji="1" lang="ja-JP" altLang="ja-JP" sz="1200" i="0" kern="1200">
                    <a:solidFill>
                      <a:schemeClr val="tx1"/>
                    </a:solidFill>
                    <a:effectLst/>
                    <a:latin typeface="Cambria Math" panose="02040503050406030204" pitchFamily="18" charset="0"/>
                    <a:ea typeface="+mn-ea"/>
                    <a:cs typeface="+mn-cs"/>
                  </a:rPr>
                  <a:t>^(</a:t>
                </a:r>
                <a:r>
                  <a:rPr kumimoji="1" lang="en-US" altLang="ja-JP" sz="1200" i="0" kern="1200">
                    <a:solidFill>
                      <a:schemeClr val="tx1"/>
                    </a:solidFill>
                    <a:effectLst/>
                    <a:latin typeface="Cambria Math" panose="02040503050406030204" pitchFamily="18" charset="0"/>
                    <a:ea typeface="+mn-ea"/>
                    <a:cs typeface="+mn-cs"/>
                  </a:rPr>
                  <a:t>−</a:t>
                </a:r>
                <a:r>
                  <a:rPr kumimoji="1" lang="ja-JP" altLang="ja-JP" sz="1200" i="0" kern="1200">
                    <a:solidFill>
                      <a:schemeClr val="tx1"/>
                    </a:solidFill>
                    <a:effectLst/>
                    <a:latin typeface="Cambria Math" panose="02040503050406030204" pitchFamily="18" charset="0"/>
                    <a:ea typeface="+mn-ea"/>
                    <a:cs typeface="+mn-cs"/>
                  </a:rPr>
                  <a:t>〖</a:t>
                </a:r>
                <a:r>
                  <a:rPr kumimoji="1" lang="en-US" altLang="ja-JP" sz="1200" b="0" i="0" kern="1200" smtClean="0">
                    <a:solidFill>
                      <a:schemeClr val="tx1"/>
                    </a:solidFill>
                    <a:effectLst/>
                    <a:latin typeface="Cambria Math" panose="02040503050406030204" pitchFamily="18" charset="0"/>
                    <a:ea typeface="+mn-ea"/>
                    <a:cs typeface="+mn-cs"/>
                  </a:rPr>
                  <a:t>2𝑥</a:t>
                </a:r>
                <a:r>
                  <a:rPr kumimoji="1" lang="ja-JP" altLang="ja-JP" sz="1200" b="0" i="0" kern="1200">
                    <a:solidFill>
                      <a:schemeClr val="tx1"/>
                    </a:solidFill>
                    <a:effectLst/>
                    <a:latin typeface="Cambria Math" panose="02040503050406030204" pitchFamily="18" charset="0"/>
                    <a:ea typeface="+mn-ea"/>
                    <a:cs typeface="+mn-cs"/>
                  </a:rPr>
                  <a:t>〗^</a:t>
                </a:r>
                <a:r>
                  <a:rPr kumimoji="1" lang="en-US" altLang="ja-JP" sz="1200" i="0" kern="1200">
                    <a:solidFill>
                      <a:schemeClr val="tx1"/>
                    </a:solidFill>
                    <a:effectLst/>
                    <a:latin typeface="Cambria Math" panose="02040503050406030204" pitchFamily="18" charset="0"/>
                    <a:ea typeface="+mn-ea"/>
                    <a:cs typeface="+mn-cs"/>
                  </a:rPr>
                  <a:t>2</a:t>
                </a:r>
                <a:r>
                  <a:rPr kumimoji="1" lang="ja-JP" altLang="ja-JP" sz="1200" i="0" kern="1200">
                    <a:solidFill>
                      <a:schemeClr val="tx1"/>
                    </a:solidFill>
                    <a:effectLst/>
                    <a:latin typeface="Cambria Math" panose="02040503050406030204" pitchFamily="18" charset="0"/>
                    <a:ea typeface="+mn-ea"/>
                    <a:cs typeface="+mn-cs"/>
                  </a:rPr>
                  <a:t>/</a:t>
                </a:r>
                <a:r>
                  <a:rPr kumimoji="1" lang="en-US" altLang="ja-JP" sz="1200" i="0" kern="1200">
                    <a:solidFill>
                      <a:schemeClr val="tx1"/>
                    </a:solidFill>
                    <a:effectLst/>
                    <a:latin typeface="Cambria Math" panose="02040503050406030204" pitchFamily="18" charset="0"/>
                    <a:ea typeface="+mn-ea"/>
                    <a:cs typeface="+mn-cs"/>
                  </a:rPr>
                  <a:t>4</a:t>
                </a:r>
                <a:r>
                  <a:rPr kumimoji="1" lang="en-US" altLang="ja-JP" sz="1200" b="0" i="0" kern="1200" smtClean="0">
                    <a:solidFill>
                      <a:schemeClr val="tx1"/>
                    </a:solidFill>
                    <a:effectLst/>
                    <a:latin typeface="Cambria Math" panose="02040503050406030204" pitchFamily="18" charset="0"/>
                    <a:ea typeface="+mn-ea"/>
                    <a:cs typeface="+mn-cs"/>
                  </a:rPr>
                  <a:t>(</a:t>
                </a:r>
                <a:r>
                  <a:rPr kumimoji="1" lang="en-US" altLang="ja-JP" sz="1200" i="0" kern="1200">
                    <a:solidFill>
                      <a:schemeClr val="tx1"/>
                    </a:solidFill>
                    <a:effectLst/>
                    <a:latin typeface="Cambria Math" panose="02040503050406030204" pitchFamily="18" charset="0"/>
                    <a:ea typeface="+mn-ea"/>
                    <a:cs typeface="+mn-cs"/>
                  </a:rPr>
                  <a:t>𝑎</a:t>
                </a:r>
                <a:r>
                  <a:rPr kumimoji="1" lang="en-US" altLang="ja-JP" sz="1200" b="0" i="0" kern="1200" smtClean="0">
                    <a:solidFill>
                      <a:schemeClr val="tx1"/>
                    </a:solidFill>
                    <a:effectLst/>
                    <a:latin typeface="Cambria Math" panose="02040503050406030204" pitchFamily="18" charset="0"/>
                    <a:ea typeface="+mn-ea"/>
                    <a:cs typeface="+mn-cs"/>
                  </a:rPr>
                  <a:t>^</a:t>
                </a:r>
                <a:r>
                  <a:rPr kumimoji="1" lang="en-US" altLang="ja-JP" sz="1200" b="0" i="0" kern="1200" smtClean="0">
                    <a:solidFill>
                      <a:schemeClr val="tx1"/>
                    </a:solidFill>
                    <a:effectLst/>
                    <a:latin typeface="Cambria Math" panose="02040503050406030204" pitchFamily="18" charset="0"/>
                    <a:ea typeface="+mn-ea"/>
                    <a:cs typeface="+mn-cs"/>
                  </a:rPr>
                  <a:t>2+𝑏^2</a:t>
                </a:r>
                <a:r>
                  <a:rPr kumimoji="1" lang="en-US" altLang="ja-JP" sz="1200" b="0" i="0" kern="1200" smtClean="0">
                    <a:solidFill>
                      <a:schemeClr val="tx1"/>
                    </a:solidFill>
                    <a:effectLst/>
                    <a:latin typeface="Cambria Math" panose="02040503050406030204" pitchFamily="18" charset="0"/>
                    <a:ea typeface="+mn-ea"/>
                    <a:cs typeface="+mn-cs"/>
                  </a:rPr>
                  <a:t> )</a:t>
                </a:r>
                <a:r>
                  <a:rPr kumimoji="1" lang="en-US" altLang="ja-JP" sz="1200" b="0" i="0" kern="1200">
                    <a:solidFill>
                      <a:schemeClr val="tx1"/>
                    </a:solidFill>
                    <a:effectLst/>
                    <a:latin typeface="Cambria Math" panose="02040503050406030204" pitchFamily="18" charset="0"/>
                    <a:ea typeface="+mn-ea"/>
                    <a:cs typeface="+mn-cs"/>
                  </a:rPr>
                  <a:t> </a:t>
                </a:r>
                <a:r>
                  <a:rPr kumimoji="1" lang="ja-JP" altLang="ja-JP" sz="1200" b="0" i="0" kern="1200">
                    <a:solidFill>
                      <a:schemeClr val="tx1"/>
                    </a:solidFill>
                    <a:effectLst/>
                    <a:latin typeface="Cambria Math" panose="02040503050406030204" pitchFamily="18" charset="0"/>
                    <a:ea typeface="+mn-ea"/>
                    <a:cs typeface="+mn-cs"/>
                  </a:rPr>
                  <a:t>)</a:t>
                </a:r>
                <a:r>
                  <a:rPr kumimoji="1" lang="en-US" altLang="ja-JP" sz="1200" b="0" i="0" kern="1200" smtClean="0">
                    <a:solidFill>
                      <a:schemeClr val="tx1"/>
                    </a:solidFill>
                    <a:effectLst/>
                    <a:latin typeface="Cambria Math" panose="02040503050406030204" pitchFamily="18" charset="0"/>
                    <a:ea typeface="+mn-ea"/>
                    <a:cs typeface="+mn-cs"/>
                  </a:rPr>
                  <a:t>=</a:t>
                </a:r>
                <a:r>
                  <a:rPr kumimoji="1" lang="ja-JP" altLang="ja-JP" sz="1200" i="0" kern="1200" smtClean="0">
                    <a:solidFill>
                      <a:schemeClr val="tx1"/>
                    </a:solidFill>
                    <a:effectLst/>
                    <a:latin typeface="Cambria Math" panose="02040503050406030204" pitchFamily="18" charset="0"/>
                    <a:ea typeface="+mn-ea"/>
                    <a:cs typeface="+mn-cs"/>
                  </a:rPr>
                  <a:t>√(</a:t>
                </a:r>
                <a:r>
                  <a:rPr kumimoji="1" lang="en-US" altLang="ja-JP" sz="1200" b="0" i="0" kern="1200" smtClean="0">
                    <a:solidFill>
                      <a:schemeClr val="tx1"/>
                    </a:solidFill>
                    <a:effectLst/>
                    <a:latin typeface="Cambria Math" panose="02040503050406030204" pitchFamily="18" charset="0"/>
                    <a:ea typeface="+mn-ea"/>
                    <a:cs typeface="+mn-cs"/>
                  </a:rPr>
                  <a:t>1</a:t>
                </a:r>
                <a:r>
                  <a:rPr kumimoji="1" lang="ja-JP" altLang="ja-JP" sz="1200" b="0" i="0" kern="1200">
                    <a:solidFill>
                      <a:schemeClr val="tx1"/>
                    </a:solidFill>
                    <a:effectLst/>
                    <a:latin typeface="Cambria Math" panose="02040503050406030204" pitchFamily="18" charset="0"/>
                    <a:ea typeface="+mn-ea"/>
                    <a:cs typeface="+mn-cs"/>
                  </a:rPr>
                  <a:t>/</a:t>
                </a:r>
                <a:r>
                  <a:rPr kumimoji="1" lang="en-US" altLang="ja-JP" sz="1200" b="0" i="0" kern="1200" smtClean="0">
                    <a:solidFill>
                      <a:schemeClr val="tx1"/>
                    </a:solidFill>
                    <a:effectLst/>
                    <a:latin typeface="Cambria Math" panose="02040503050406030204" pitchFamily="18" charset="0"/>
                    <a:ea typeface="+mn-ea"/>
                    <a:cs typeface="+mn-cs"/>
                  </a:rPr>
                  <a:t>2𝜋(</a:t>
                </a:r>
                <a:r>
                  <a:rPr kumimoji="1" lang="en-US" altLang="ja-JP" sz="1200" i="0" kern="1200">
                    <a:solidFill>
                      <a:schemeClr val="tx1"/>
                    </a:solidFill>
                    <a:effectLst/>
                    <a:latin typeface="Cambria Math" panose="02040503050406030204" pitchFamily="18" charset="0"/>
                    <a:ea typeface="+mn-ea"/>
                    <a:cs typeface="+mn-cs"/>
                  </a:rPr>
                  <a:t>𝑎</a:t>
                </a:r>
                <a:r>
                  <a:rPr kumimoji="1" lang="en-US" altLang="ja-JP" sz="1200" b="0" i="0" kern="1200" smtClean="0">
                    <a:solidFill>
                      <a:schemeClr val="tx1"/>
                    </a:solidFill>
                    <a:effectLst/>
                    <a:latin typeface="Cambria Math" panose="02040503050406030204" pitchFamily="18" charset="0"/>
                    <a:ea typeface="+mn-ea"/>
                    <a:cs typeface="+mn-cs"/>
                  </a:rPr>
                  <a:t>^</a:t>
                </a:r>
                <a:r>
                  <a:rPr kumimoji="1" lang="en-US" altLang="ja-JP" sz="1200" b="0" i="0" kern="1200" smtClean="0">
                    <a:solidFill>
                      <a:schemeClr val="tx1"/>
                    </a:solidFill>
                    <a:effectLst/>
                    <a:latin typeface="Cambria Math" panose="02040503050406030204" pitchFamily="18" charset="0"/>
                    <a:ea typeface="+mn-ea"/>
                    <a:cs typeface="+mn-cs"/>
                  </a:rPr>
                  <a:t>2+𝑏^2</a:t>
                </a:r>
                <a:r>
                  <a:rPr kumimoji="1" lang="en-US" altLang="ja-JP" sz="1200" b="0" i="0" kern="1200" smtClean="0">
                    <a:solidFill>
                      <a:schemeClr val="tx1"/>
                    </a:solidFill>
                    <a:effectLst/>
                    <a:latin typeface="Cambria Math" panose="02040503050406030204" pitchFamily="18" charset="0"/>
                    <a:ea typeface="+mn-ea"/>
                    <a:cs typeface="+mn-cs"/>
                  </a:rPr>
                  <a:t> ) </a:t>
                </a:r>
                <a:r>
                  <a:rPr kumimoji="1" lang="ja-JP" altLang="ja-JP" sz="1200" b="0" i="0" kern="1200" smtClean="0">
                    <a:solidFill>
                      <a:schemeClr val="tx1"/>
                    </a:solidFill>
                    <a:effectLst/>
                    <a:latin typeface="Cambria Math" panose="02040503050406030204" pitchFamily="18" charset="0"/>
                    <a:ea typeface="+mn-ea"/>
                    <a:cs typeface="+mn-cs"/>
                  </a:rPr>
                  <a:t>)</a:t>
                </a:r>
                <a:r>
                  <a:rPr kumimoji="1" lang="ja-JP" altLang="ja-JP" sz="1200" b="0" i="0" kern="1200">
                    <a:solidFill>
                      <a:schemeClr val="tx1"/>
                    </a:solidFill>
                    <a:effectLst/>
                    <a:latin typeface="Cambria Math" panose="02040503050406030204" pitchFamily="18" charset="0"/>
                    <a:ea typeface="+mn-ea"/>
                    <a:cs typeface="+mn-cs"/>
                  </a:rPr>
                  <a:t> </a:t>
                </a:r>
                <a:r>
                  <a:rPr kumimoji="1" lang="en-US" altLang="ja-JP" sz="1200" i="0" kern="1200">
                    <a:solidFill>
                      <a:schemeClr val="tx1"/>
                    </a:solidFill>
                    <a:effectLst/>
                    <a:latin typeface="Cambria Math" panose="02040503050406030204" pitchFamily="18" charset="0"/>
                    <a:ea typeface="+mn-ea"/>
                    <a:cs typeface="+mn-cs"/>
                  </a:rPr>
                  <a:t>𝑒</a:t>
                </a:r>
                <a:r>
                  <a:rPr kumimoji="1" lang="ja-JP" altLang="ja-JP" sz="1200" i="0" kern="1200">
                    <a:solidFill>
                      <a:schemeClr val="tx1"/>
                    </a:solidFill>
                    <a:effectLst/>
                    <a:latin typeface="Cambria Math" panose="02040503050406030204" pitchFamily="18" charset="0"/>
                    <a:ea typeface="+mn-ea"/>
                    <a:cs typeface="+mn-cs"/>
                  </a:rPr>
                  <a:t>^(</a:t>
                </a:r>
                <a:r>
                  <a:rPr kumimoji="1" lang="en-US" altLang="ja-JP" sz="1200" i="0" kern="1200">
                    <a:solidFill>
                      <a:schemeClr val="tx1"/>
                    </a:solidFill>
                    <a:effectLst/>
                    <a:latin typeface="Cambria Math" panose="02040503050406030204" pitchFamily="18" charset="0"/>
                    <a:ea typeface="+mn-ea"/>
                    <a:cs typeface="+mn-cs"/>
                  </a:rPr>
                  <a:t>−</a:t>
                </a:r>
                <a:r>
                  <a:rPr kumimoji="1" lang="en-US" altLang="ja-JP" sz="1200" b="0" i="0" kern="1200" smtClean="0">
                    <a:solidFill>
                      <a:schemeClr val="tx1"/>
                    </a:solidFill>
                    <a:effectLst/>
                    <a:latin typeface="Cambria Math" panose="02040503050406030204" pitchFamily="18" charset="0"/>
                    <a:ea typeface="+mn-ea"/>
                    <a:cs typeface="+mn-cs"/>
                  </a:rPr>
                  <a:t>𝑥</a:t>
                </a:r>
                <a:r>
                  <a:rPr kumimoji="1" lang="ja-JP" altLang="ja-JP" sz="1200" b="0" i="0" kern="1200">
                    <a:solidFill>
                      <a:schemeClr val="tx1"/>
                    </a:solidFill>
                    <a:effectLst/>
                    <a:latin typeface="Cambria Math" panose="02040503050406030204" pitchFamily="18" charset="0"/>
                    <a:ea typeface="+mn-ea"/>
                    <a:cs typeface="+mn-cs"/>
                  </a:rPr>
                  <a:t>^</a:t>
                </a:r>
                <a:r>
                  <a:rPr kumimoji="1" lang="en-US" altLang="ja-JP" sz="1200" i="0" kern="1200">
                    <a:solidFill>
                      <a:schemeClr val="tx1"/>
                    </a:solidFill>
                    <a:effectLst/>
                    <a:latin typeface="Cambria Math" panose="02040503050406030204" pitchFamily="18" charset="0"/>
                    <a:ea typeface="+mn-ea"/>
                    <a:cs typeface="+mn-cs"/>
                  </a:rPr>
                  <a:t>2</a:t>
                </a:r>
                <a:r>
                  <a:rPr kumimoji="1" lang="ja-JP" altLang="ja-JP" sz="1200" i="0" kern="1200">
                    <a:solidFill>
                      <a:schemeClr val="tx1"/>
                    </a:solidFill>
                    <a:effectLst/>
                    <a:latin typeface="Cambria Math" panose="02040503050406030204" pitchFamily="18" charset="0"/>
                    <a:ea typeface="+mn-ea"/>
                    <a:cs typeface="+mn-cs"/>
                  </a:rPr>
                  <a:t>/</a:t>
                </a:r>
                <a:r>
                  <a:rPr kumimoji="1" lang="en-US" altLang="ja-JP" sz="1200" b="0" i="0" kern="1200" smtClean="0">
                    <a:solidFill>
                      <a:schemeClr val="tx1"/>
                    </a:solidFill>
                    <a:effectLst/>
                    <a:latin typeface="Cambria Math" panose="02040503050406030204" pitchFamily="18" charset="0"/>
                    <a:ea typeface="+mn-ea"/>
                    <a:cs typeface="+mn-cs"/>
                  </a:rPr>
                  <a:t>2(</a:t>
                </a:r>
                <a:r>
                  <a:rPr kumimoji="1" lang="en-US" altLang="ja-JP" sz="1200" i="0" kern="1200">
                    <a:solidFill>
                      <a:schemeClr val="tx1"/>
                    </a:solidFill>
                    <a:effectLst/>
                    <a:latin typeface="Cambria Math" panose="02040503050406030204" pitchFamily="18" charset="0"/>
                    <a:ea typeface="+mn-ea"/>
                    <a:cs typeface="+mn-cs"/>
                  </a:rPr>
                  <a:t>𝑎</a:t>
                </a:r>
                <a:r>
                  <a:rPr kumimoji="1" lang="en-US" altLang="ja-JP" sz="1200" b="0" i="0" kern="1200" smtClean="0">
                    <a:solidFill>
                      <a:schemeClr val="tx1"/>
                    </a:solidFill>
                    <a:effectLst/>
                    <a:latin typeface="Cambria Math" panose="02040503050406030204" pitchFamily="18" charset="0"/>
                    <a:ea typeface="+mn-ea"/>
                    <a:cs typeface="+mn-cs"/>
                  </a:rPr>
                  <a:t>^2+𝑏^2 ) </a:t>
                </a:r>
                <a:r>
                  <a:rPr kumimoji="1" lang="ja-JP" altLang="ja-JP" sz="1200" b="0" i="0" kern="1200">
                    <a:solidFill>
                      <a:schemeClr val="tx1"/>
                    </a:solidFill>
                    <a:effectLst/>
                    <a:latin typeface="Cambria Math" panose="02040503050406030204" pitchFamily="18" charset="0"/>
                    <a:ea typeface="+mn-ea"/>
                    <a:cs typeface="+mn-cs"/>
                  </a:rPr>
                  <a:t>)</a:t>
                </a:r>
                <a:r>
                  <a:rPr kumimoji="1" lang="ja-JP" altLang="en-US" dirty="0" smtClean="0"/>
                  <a:t>　</a:t>
                </a:r>
                <a:endParaRPr kumimoji="1" lang="ja-JP" altLang="en-US" dirty="0"/>
              </a:p>
            </p:txBody>
          </p:sp>
        </mc:Fallback>
      </mc:AlternateContent>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18</a:t>
            </a:fld>
            <a:endParaRPr kumimoji="1" lang="ja-JP" altLang="en-US"/>
          </a:p>
        </p:txBody>
      </p:sp>
    </p:spTree>
    <p:extLst>
      <p:ext uri="{BB962C8B-B14F-4D97-AF65-F5344CB8AC3E}">
        <p14:creationId xmlns:p14="http://schemas.microsoft.com/office/powerpoint/2010/main" val="1104712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a:xfrm>
            <a:off x="838200" y="6356350"/>
            <a:ext cx="2743200" cy="365125"/>
          </a:xfrm>
          <a:prstGeom prst="rect">
            <a:avLst/>
          </a:prstGeom>
        </p:spPr>
        <p:txBody>
          <a:bodyPr/>
          <a:lstStyle/>
          <a:p>
            <a:fld id="{3353753F-5C6F-4A2B-9616-E7231494570D}" type="datetime1">
              <a:rPr kumimoji="1" lang="ja-JP" altLang="en-US" smtClean="0"/>
              <a:t>2024/5/8</a:t>
            </a:fld>
            <a:endParaRPr kumimoji="1" lang="ja-JP" altLang="en-US"/>
          </a:p>
        </p:txBody>
      </p:sp>
      <p:sp>
        <p:nvSpPr>
          <p:cNvPr id="5" name="フッター プレースホルダー 4"/>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2758086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838200" y="6356350"/>
            <a:ext cx="2743200" cy="365125"/>
          </a:xfrm>
          <a:prstGeom prst="rect">
            <a:avLst/>
          </a:prstGeom>
        </p:spPr>
        <p:txBody>
          <a:bodyPr/>
          <a:lstStyle/>
          <a:p>
            <a:fld id="{E8A56D74-AD4B-4A6F-9E65-E0DF12A169A7}" type="datetime1">
              <a:rPr kumimoji="1" lang="ja-JP" altLang="en-US" smtClean="0"/>
              <a:t>2024/5/8</a:t>
            </a:fld>
            <a:endParaRPr kumimoji="1" lang="ja-JP" altLang="en-US"/>
          </a:p>
        </p:txBody>
      </p:sp>
      <p:sp>
        <p:nvSpPr>
          <p:cNvPr id="5" name="フッター プレースホルダー 4"/>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1322228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838200" y="6356350"/>
            <a:ext cx="2743200" cy="365125"/>
          </a:xfrm>
          <a:prstGeom prst="rect">
            <a:avLst/>
          </a:prstGeom>
        </p:spPr>
        <p:txBody>
          <a:bodyPr/>
          <a:lstStyle/>
          <a:p>
            <a:fld id="{50AFED63-5940-40D1-8635-3E80185910FB}" type="datetime1">
              <a:rPr kumimoji="1" lang="ja-JP" altLang="en-US" smtClean="0"/>
              <a:t>2024/5/8</a:t>
            </a:fld>
            <a:endParaRPr kumimoji="1" lang="ja-JP" altLang="en-US"/>
          </a:p>
        </p:txBody>
      </p:sp>
      <p:sp>
        <p:nvSpPr>
          <p:cNvPr id="5" name="フッター プレースホルダー 4"/>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1447808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838200" y="6356350"/>
            <a:ext cx="2743200" cy="365125"/>
          </a:xfrm>
          <a:prstGeom prst="rect">
            <a:avLst/>
          </a:prstGeom>
        </p:spPr>
        <p:txBody>
          <a:bodyPr/>
          <a:lstStyle/>
          <a:p>
            <a:fld id="{5257C525-1F3B-4DA7-ABA1-B4BA478852A8}" type="datetime1">
              <a:rPr kumimoji="1" lang="ja-JP" altLang="en-US" smtClean="0"/>
              <a:t>2024/5/8</a:t>
            </a:fld>
            <a:endParaRPr kumimoji="1" lang="ja-JP" altLang="en-US"/>
          </a:p>
        </p:txBody>
      </p:sp>
      <p:sp>
        <p:nvSpPr>
          <p:cNvPr id="5" name="フッター プレースホルダー 4"/>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193431" y="6489211"/>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730085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a:xfrm>
            <a:off x="838200" y="6356350"/>
            <a:ext cx="2743200" cy="365125"/>
          </a:xfrm>
          <a:prstGeom prst="rect">
            <a:avLst/>
          </a:prstGeom>
        </p:spPr>
        <p:txBody>
          <a:bodyPr/>
          <a:lstStyle/>
          <a:p>
            <a:fld id="{01385A6A-0C3A-41C5-9E00-973BF0FBC5C9}" type="datetime1">
              <a:rPr kumimoji="1" lang="ja-JP" altLang="en-US" smtClean="0"/>
              <a:t>2024/5/8</a:t>
            </a:fld>
            <a:endParaRPr kumimoji="1" lang="ja-JP" altLang="en-US"/>
          </a:p>
        </p:txBody>
      </p:sp>
      <p:sp>
        <p:nvSpPr>
          <p:cNvPr id="5" name="フッター プレースホルダー 4"/>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3551074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vl2pPr>
              <a:defRPr>
                <a:latin typeface="メイリオ" panose="020B0604030504040204" pitchFamily="50" charset="-128"/>
                <a:ea typeface="メイリオ" panose="020B0604030504040204" pitchFamily="50" charset="-128"/>
                <a:cs typeface="メイリオ" panose="020B0604030504040204" pitchFamily="50" charset="-128"/>
              </a:defRPr>
            </a:lvl2pPr>
            <a:lvl3pPr>
              <a:defRPr>
                <a:latin typeface="メイリオ" panose="020B0604030504040204" pitchFamily="50" charset="-128"/>
                <a:ea typeface="メイリオ" panose="020B0604030504040204" pitchFamily="50" charset="-128"/>
                <a:cs typeface="メイリオ" panose="020B0604030504040204" pitchFamily="50" charset="-128"/>
              </a:defRPr>
            </a:lvl3pPr>
            <a:lvl4pPr>
              <a:defRPr>
                <a:latin typeface="メイリオ" panose="020B0604030504040204" pitchFamily="50" charset="-128"/>
                <a:ea typeface="メイリオ" panose="020B0604030504040204" pitchFamily="50" charset="-128"/>
                <a:cs typeface="メイリオ" panose="020B0604030504040204" pitchFamily="50" charset="-128"/>
              </a:defRPr>
            </a:lvl4pPr>
            <a:lvl5pP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vl2pPr>
              <a:defRPr>
                <a:latin typeface="メイリオ" panose="020B0604030504040204" pitchFamily="50" charset="-128"/>
                <a:ea typeface="メイリオ" panose="020B0604030504040204" pitchFamily="50" charset="-128"/>
                <a:cs typeface="メイリオ" panose="020B0604030504040204" pitchFamily="50" charset="-128"/>
              </a:defRPr>
            </a:lvl2pPr>
            <a:lvl3pPr>
              <a:defRPr>
                <a:latin typeface="メイリオ" panose="020B0604030504040204" pitchFamily="50" charset="-128"/>
                <a:ea typeface="メイリオ" panose="020B0604030504040204" pitchFamily="50" charset="-128"/>
                <a:cs typeface="メイリオ" panose="020B0604030504040204" pitchFamily="50" charset="-128"/>
              </a:defRPr>
            </a:lvl3pPr>
            <a:lvl4pPr>
              <a:defRPr>
                <a:latin typeface="メイリオ" panose="020B0604030504040204" pitchFamily="50" charset="-128"/>
                <a:ea typeface="メイリオ" panose="020B0604030504040204" pitchFamily="50" charset="-128"/>
                <a:cs typeface="メイリオ" panose="020B0604030504040204" pitchFamily="50" charset="-128"/>
              </a:defRPr>
            </a:lvl4pPr>
            <a:lvl5pP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838200" y="6356350"/>
            <a:ext cx="27432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fld id="{1D69181F-487F-4AA2-A5A0-98173045F58E}" type="datetime1">
              <a:rPr lang="ja-JP" altLang="en-US" smtClean="0"/>
              <a:t>2024/5/8</a:t>
            </a:fld>
            <a:endParaRPr lang="ja-JP" altLang="en-US"/>
          </a:p>
        </p:txBody>
      </p:sp>
      <p:sp>
        <p:nvSpPr>
          <p:cNvPr id="6" name="フッター プレースホルダー 5"/>
          <p:cNvSpPr>
            <a:spLocks noGrp="1"/>
          </p:cNvSpPr>
          <p:nvPr>
            <p:ph type="ftr" sz="quarter" idx="11"/>
          </p:nvPr>
        </p:nvSpPr>
        <p:spPr>
          <a:xfrm>
            <a:off x="4038600" y="6356350"/>
            <a:ext cx="41148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endParaRPr lang="ja-JP" altLang="en-US"/>
          </a:p>
        </p:txBody>
      </p:sp>
      <p:sp>
        <p:nvSpPr>
          <p:cNvPr id="7" name="スライド番号プレースホルダー 6"/>
          <p:cNvSpPr>
            <a:spLocks noGrp="1"/>
          </p:cNvSpPr>
          <p:nvPr>
            <p:ph type="sldNum" sz="quarter" idx="12"/>
          </p:nvPr>
        </p:nvSpPr>
        <p:spPr>
          <a:xfrm>
            <a:off x="8610600" y="6356350"/>
            <a:ext cx="27432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fld id="{F35DE295-420C-4265-BE54-AE59FA4027A6}" type="slidenum">
              <a:rPr lang="ja-JP" altLang="en-US" smtClean="0"/>
              <a:pPr/>
              <a:t>‹#›</a:t>
            </a:fld>
            <a:endParaRPr lang="ja-JP" altLang="en-US"/>
          </a:p>
        </p:txBody>
      </p:sp>
    </p:spTree>
    <p:extLst>
      <p:ext uri="{BB962C8B-B14F-4D97-AF65-F5344CB8AC3E}">
        <p14:creationId xmlns:p14="http://schemas.microsoft.com/office/powerpoint/2010/main" val="810709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vl2pPr>
              <a:defRPr>
                <a:latin typeface="メイリオ" panose="020B0604030504040204" pitchFamily="50" charset="-128"/>
                <a:ea typeface="メイリオ" panose="020B0604030504040204" pitchFamily="50" charset="-128"/>
                <a:cs typeface="メイリオ" panose="020B0604030504040204" pitchFamily="50" charset="-128"/>
              </a:defRPr>
            </a:lvl2pPr>
            <a:lvl3pPr>
              <a:defRPr>
                <a:latin typeface="メイリオ" panose="020B0604030504040204" pitchFamily="50" charset="-128"/>
                <a:ea typeface="メイリオ" panose="020B0604030504040204" pitchFamily="50" charset="-128"/>
                <a:cs typeface="メイリオ" panose="020B0604030504040204" pitchFamily="50" charset="-128"/>
              </a:defRPr>
            </a:lvl3pPr>
            <a:lvl4pPr>
              <a:defRPr>
                <a:latin typeface="メイリオ" panose="020B0604030504040204" pitchFamily="50" charset="-128"/>
                <a:ea typeface="メイリオ" panose="020B0604030504040204" pitchFamily="50" charset="-128"/>
                <a:cs typeface="メイリオ" panose="020B0604030504040204" pitchFamily="50" charset="-128"/>
              </a:defRPr>
            </a:lvl4pPr>
            <a:lvl5pP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vl2pPr>
              <a:defRPr>
                <a:latin typeface="メイリオ" panose="020B0604030504040204" pitchFamily="50" charset="-128"/>
                <a:ea typeface="メイリオ" panose="020B0604030504040204" pitchFamily="50" charset="-128"/>
                <a:cs typeface="メイリオ" panose="020B0604030504040204" pitchFamily="50" charset="-128"/>
              </a:defRPr>
            </a:lvl2pPr>
            <a:lvl3pPr>
              <a:defRPr>
                <a:latin typeface="メイリオ" panose="020B0604030504040204" pitchFamily="50" charset="-128"/>
                <a:ea typeface="メイリオ" panose="020B0604030504040204" pitchFamily="50" charset="-128"/>
                <a:cs typeface="メイリオ" panose="020B0604030504040204" pitchFamily="50" charset="-128"/>
              </a:defRPr>
            </a:lvl3pPr>
            <a:lvl4pPr>
              <a:defRPr>
                <a:latin typeface="メイリオ" panose="020B0604030504040204" pitchFamily="50" charset="-128"/>
                <a:ea typeface="メイリオ" panose="020B0604030504040204" pitchFamily="50" charset="-128"/>
                <a:cs typeface="メイリオ" panose="020B0604030504040204" pitchFamily="50" charset="-128"/>
              </a:defRPr>
            </a:lvl4pPr>
            <a:lvl5pP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838200" y="6356350"/>
            <a:ext cx="27432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fld id="{DE52B7F3-9227-4156-A6F2-D3C579CEE02C}" type="datetime1">
              <a:rPr lang="ja-JP" altLang="en-US" smtClean="0"/>
              <a:t>2024/5/8</a:t>
            </a:fld>
            <a:endParaRPr lang="ja-JP" altLang="en-US"/>
          </a:p>
        </p:txBody>
      </p:sp>
      <p:sp>
        <p:nvSpPr>
          <p:cNvPr id="8" name="フッター プレースホルダー 7"/>
          <p:cNvSpPr>
            <a:spLocks noGrp="1"/>
          </p:cNvSpPr>
          <p:nvPr>
            <p:ph type="ftr" sz="quarter" idx="11"/>
          </p:nvPr>
        </p:nvSpPr>
        <p:spPr>
          <a:xfrm>
            <a:off x="4038600" y="6356350"/>
            <a:ext cx="41148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endParaRPr lang="ja-JP" altLang="en-US"/>
          </a:p>
        </p:txBody>
      </p:sp>
      <p:sp>
        <p:nvSpPr>
          <p:cNvPr id="9" name="スライド番号プレースホルダー 8"/>
          <p:cNvSpPr>
            <a:spLocks noGrp="1"/>
          </p:cNvSpPr>
          <p:nvPr>
            <p:ph type="sldNum" sz="quarter" idx="12"/>
          </p:nvPr>
        </p:nvSpPr>
        <p:spPr>
          <a:xfrm>
            <a:off x="8610600" y="6356350"/>
            <a:ext cx="27432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fld id="{F35DE295-420C-4265-BE54-AE59FA4027A6}" type="slidenum">
              <a:rPr lang="ja-JP" altLang="en-US" smtClean="0"/>
              <a:pPr/>
              <a:t>‹#›</a:t>
            </a:fld>
            <a:endParaRPr lang="ja-JP" altLang="en-US"/>
          </a:p>
        </p:txBody>
      </p:sp>
    </p:spTree>
    <p:extLst>
      <p:ext uri="{BB962C8B-B14F-4D97-AF65-F5344CB8AC3E}">
        <p14:creationId xmlns:p14="http://schemas.microsoft.com/office/powerpoint/2010/main" val="967911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a:xfrm>
            <a:off x="838200" y="6356350"/>
            <a:ext cx="2743200" cy="365125"/>
          </a:xfrm>
          <a:prstGeom prst="rect">
            <a:avLst/>
          </a:prstGeom>
        </p:spPr>
        <p:txBody>
          <a:bodyPr/>
          <a:lstStyle/>
          <a:p>
            <a:fld id="{7242BCD0-9C1A-4597-9B1D-7300FC94EC66}" type="datetime1">
              <a:rPr kumimoji="1" lang="ja-JP" altLang="en-US" smtClean="0"/>
              <a:t>2024/5/8</a:t>
            </a:fld>
            <a:endParaRPr kumimoji="1" lang="ja-JP" altLang="en-US"/>
          </a:p>
        </p:txBody>
      </p:sp>
      <p:sp>
        <p:nvSpPr>
          <p:cNvPr id="4" name="フッター プレースホルダー 3"/>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5" name="スライド番号プレースホルダー 4"/>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2598613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838200" y="6356350"/>
            <a:ext cx="2743200" cy="365125"/>
          </a:xfrm>
          <a:prstGeom prst="rect">
            <a:avLst/>
          </a:prstGeom>
        </p:spPr>
        <p:txBody>
          <a:bodyPr/>
          <a:lstStyle/>
          <a:p>
            <a:fld id="{F753EA2B-4510-4314-8796-0D1175730868}" type="datetime1">
              <a:rPr kumimoji="1" lang="ja-JP" altLang="en-US" smtClean="0"/>
              <a:t>2024/5/8</a:t>
            </a:fld>
            <a:endParaRPr kumimoji="1" lang="ja-JP" altLang="en-US"/>
          </a:p>
        </p:txBody>
      </p:sp>
      <p:sp>
        <p:nvSpPr>
          <p:cNvPr id="3" name="フッター プレースホルダー 2"/>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4" name="スライド番号プレースホルダー 3"/>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4099480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a:xfrm>
            <a:off x="838200" y="6356350"/>
            <a:ext cx="2743200" cy="365125"/>
          </a:xfrm>
          <a:prstGeom prst="rect">
            <a:avLst/>
          </a:prstGeom>
        </p:spPr>
        <p:txBody>
          <a:bodyPr/>
          <a:lstStyle/>
          <a:p>
            <a:fld id="{BC70233D-5C26-4DCD-82A3-C94DF6437565}" type="datetime1">
              <a:rPr kumimoji="1" lang="ja-JP" altLang="en-US" smtClean="0"/>
              <a:t>2024/5/8</a:t>
            </a:fld>
            <a:endParaRPr kumimoji="1" lang="ja-JP" altLang="en-US"/>
          </a:p>
        </p:txBody>
      </p:sp>
      <p:sp>
        <p:nvSpPr>
          <p:cNvPr id="6" name="フッター プレースホルダー 5"/>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3296709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a:xfrm>
            <a:off x="838200" y="6356350"/>
            <a:ext cx="2743200" cy="365125"/>
          </a:xfrm>
          <a:prstGeom prst="rect">
            <a:avLst/>
          </a:prstGeom>
        </p:spPr>
        <p:txBody>
          <a:bodyPr/>
          <a:lstStyle/>
          <a:p>
            <a:fld id="{102D7B97-135C-4C72-811E-552B79A730C8}" type="datetime1">
              <a:rPr kumimoji="1" lang="ja-JP" altLang="en-US" smtClean="0"/>
              <a:t>2024/5/8</a:t>
            </a:fld>
            <a:endParaRPr kumimoji="1" lang="ja-JP" altLang="en-US"/>
          </a:p>
        </p:txBody>
      </p:sp>
      <p:sp>
        <p:nvSpPr>
          <p:cNvPr id="6" name="フッター プレースホルダー 5"/>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2811777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78781" y="365126"/>
            <a:ext cx="11708780" cy="733270"/>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278781" y="1343722"/>
            <a:ext cx="11708780" cy="5296829"/>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正方形/長方形 6"/>
          <p:cNvSpPr/>
          <p:nvPr userDrawn="1"/>
        </p:nvSpPr>
        <p:spPr>
          <a:xfrm>
            <a:off x="-1" y="0"/>
            <a:ext cx="201781" cy="69026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986625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NULL"/><Relationship Id="rId3" Type="http://schemas.microsoft.com/office/2007/relationships/hdphoto" Target="../media/hdphoto1.wdp"/><Relationship Id="rId7" Type="http://schemas.openxmlformats.org/officeDocument/2006/relationships/image" Target="NUL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NULL"/></Relationships>
</file>

<file path=ppt/slides/_rels/slide1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911.png"/></Relationships>
</file>

<file path=ppt/slides/_rels/slide1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170.png"/><Relationship Id="rId12" Type="http://schemas.openxmlformats.org/officeDocument/2006/relationships/image" Target="../media/image220.png"/><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60.png"/><Relationship Id="rId11" Type="http://schemas.openxmlformats.org/officeDocument/2006/relationships/image" Target="../media/image211.png"/><Relationship Id="rId5" Type="http://schemas.openxmlformats.org/officeDocument/2006/relationships/image" Target="../media/image21.png"/><Relationship Id="rId10" Type="http://schemas.openxmlformats.org/officeDocument/2006/relationships/image" Target="../media/image200.png"/><Relationship Id="rId4" Type="http://schemas.openxmlformats.org/officeDocument/2006/relationships/image" Target="../media/image20.pn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1.pn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27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40.pn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jpeg"/><Relationship Id="rId11" Type="http://schemas.openxmlformats.org/officeDocument/2006/relationships/image" Target="../media/image42.png"/><Relationship Id="rId5" Type="http://schemas.openxmlformats.org/officeDocument/2006/relationships/image" Target="../media/image34.jpe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43.png"/><Relationship Id="rId7"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500.png"/><Relationship Id="rId5" Type="http://schemas.openxmlformats.org/officeDocument/2006/relationships/image" Target="../media/image490.png"/><Relationship Id="rId4" Type="http://schemas.openxmlformats.org/officeDocument/2006/relationships/image" Target="../media/image25.png"/><Relationship Id="rId9" Type="http://schemas.openxmlformats.org/officeDocument/2006/relationships/image" Target="../media/image4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70.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chart" Target="../charts/chart1.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jpeg"/><Relationship Id="rId4" Type="http://schemas.openxmlformats.org/officeDocument/2006/relationships/image" Target="../media/image62.png"/><Relationship Id="rId9" Type="http://schemas.openxmlformats.org/officeDocument/2006/relationships/image" Target="../media/image6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chart" Target="../charts/chart2.xml"/><Relationship Id="rId7"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9.jpg"/><Relationship Id="rId5" Type="http://schemas.openxmlformats.org/officeDocument/2006/relationships/image" Target="../media/image68.jpeg"/><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750.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76.png"/><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8.png"/><Relationship Id="rId7" Type="http://schemas.openxmlformats.org/officeDocument/2006/relationships/image" Target="../media/image9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100.png"/><Relationship Id="rId4" Type="http://schemas.openxmlformats.org/officeDocument/2006/relationships/image" Target="../media/image89.png"/><Relationship Id="rId9" Type="http://schemas.openxmlformats.org/officeDocument/2006/relationships/image" Target="../media/image103.png"/></Relationships>
</file>

<file path=ppt/slides/_rels/slide4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8.png"/><Relationship Id="rId7" Type="http://schemas.openxmlformats.org/officeDocument/2006/relationships/image" Target="../media/image9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103.png"/></Relationships>
</file>

<file path=ppt/slides/_rels/slide45.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71.png"/><Relationship Id="rId7" Type="http://schemas.openxmlformats.org/officeDocument/2006/relationships/image" Target="../media/image9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109.png"/><Relationship Id="rId4" Type="http://schemas.openxmlformats.org/officeDocument/2006/relationships/image" Target="../media/image108.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hyperlink" Target="https://youtu.be/99GSiwV_tfg?t=104"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pPr algn="r"/>
            <a:r>
              <a:rPr lang="ja-JP" altLang="en-US" sz="5400" dirty="0"/>
              <a:t>コンピュータビジョン</a:t>
            </a:r>
            <a:endParaRPr kumimoji="1" lang="ja-JP" altLang="en-US" sz="5400" dirty="0"/>
          </a:p>
        </p:txBody>
      </p:sp>
      <p:sp>
        <p:nvSpPr>
          <p:cNvPr id="3" name="サブタイトル 2"/>
          <p:cNvSpPr>
            <a:spLocks noGrp="1"/>
          </p:cNvSpPr>
          <p:nvPr>
            <p:ph type="subTitle" idx="1"/>
          </p:nvPr>
        </p:nvSpPr>
        <p:spPr>
          <a:xfrm>
            <a:off x="1524000" y="3956265"/>
            <a:ext cx="9144000" cy="1655762"/>
          </a:xfrm>
        </p:spPr>
        <p:txBody>
          <a:bodyPr>
            <a:normAutofit/>
          </a:bodyPr>
          <a:lstStyle/>
          <a:p>
            <a:pPr algn="r"/>
            <a:r>
              <a:rPr kumimoji="1" lang="ja-JP" altLang="en-US" sz="2800" dirty="0"/>
              <a:t>担当</a:t>
            </a:r>
            <a:r>
              <a:rPr kumimoji="1" lang="en-US" altLang="ja-JP" sz="2800" dirty="0"/>
              <a:t>: </a:t>
            </a:r>
            <a:r>
              <a:rPr kumimoji="1" lang="ja-JP" altLang="en-US" sz="2800" dirty="0"/>
              <a:t>井尻 敬 </a:t>
            </a:r>
          </a:p>
        </p:txBody>
      </p:sp>
    </p:spTree>
    <p:extLst>
      <p:ext uri="{BB962C8B-B14F-4D97-AF65-F5344CB8AC3E}">
        <p14:creationId xmlns:p14="http://schemas.microsoft.com/office/powerpoint/2010/main" val="598282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412506" y="1113974"/>
            <a:ext cx="8403257" cy="733270"/>
          </a:xfrm>
        </p:spPr>
        <p:txBody>
          <a:bodyPr>
            <a:normAutofit/>
          </a:bodyPr>
          <a:lstStyle/>
          <a:p>
            <a:pPr algn="r"/>
            <a:r>
              <a:rPr lang="ja-JP" altLang="en-US" sz="3600" b="1" dirty="0"/>
              <a:t>復習</a:t>
            </a:r>
            <a:r>
              <a:rPr lang="ja-JP" altLang="en-US" sz="3600" dirty="0"/>
              <a:t> </a:t>
            </a:r>
            <a:r>
              <a:rPr lang="en-US" altLang="ja-JP" sz="3600" dirty="0"/>
              <a:t>: </a:t>
            </a:r>
            <a:r>
              <a:rPr lang="ja-JP" altLang="en-US" sz="3600" dirty="0"/>
              <a:t>ガウシアンフィルタとその性質</a:t>
            </a:r>
            <a:endParaRPr kumimoji="1" lang="ja-JP" altLang="en-US" sz="3600" dirty="0"/>
          </a:p>
        </p:txBody>
      </p:sp>
      <p:sp>
        <p:nvSpPr>
          <p:cNvPr id="3" name="スライド番号プレースホルダー 2"/>
          <p:cNvSpPr>
            <a:spLocks noGrp="1"/>
          </p:cNvSpPr>
          <p:nvPr>
            <p:ph type="sldNum" sz="quarter" idx="12"/>
          </p:nvPr>
        </p:nvSpPr>
        <p:spPr/>
        <p:txBody>
          <a:bodyPr/>
          <a:lstStyle/>
          <a:p>
            <a:fld id="{F35DE295-420C-4265-BE54-AE59FA4027A6}" type="slidenum">
              <a:rPr kumimoji="1" lang="ja-JP" altLang="en-US" smtClean="0"/>
              <a:t>10</a:t>
            </a:fld>
            <a:endParaRPr kumimoji="1" lang="ja-JP" altLang="en-US"/>
          </a:p>
        </p:txBody>
      </p:sp>
      <p:sp>
        <p:nvSpPr>
          <p:cNvPr id="4" name="テキスト ボックス 3">
            <a:extLst>
              <a:ext uri="{FF2B5EF4-FFF2-40B4-BE49-F238E27FC236}">
                <a16:creationId xmlns:a16="http://schemas.microsoft.com/office/drawing/2014/main" id="{56E3549A-237B-4231-AE52-D06C370BB442}"/>
              </a:ext>
            </a:extLst>
          </p:cNvPr>
          <p:cNvSpPr txBox="1"/>
          <p:nvPr/>
        </p:nvSpPr>
        <p:spPr>
          <a:xfrm>
            <a:off x="11415653" y="199534"/>
            <a:ext cx="800219" cy="461665"/>
          </a:xfrm>
          <a:prstGeom prst="rect">
            <a:avLst/>
          </a:prstGeom>
          <a:noFill/>
        </p:spPr>
        <p:txBody>
          <a:bodyPr wrap="non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復習</a:t>
            </a:r>
          </a:p>
        </p:txBody>
      </p:sp>
    </p:spTree>
    <p:extLst>
      <p:ext uri="{BB962C8B-B14F-4D97-AF65-F5344CB8AC3E}">
        <p14:creationId xmlns:p14="http://schemas.microsoft.com/office/powerpoint/2010/main" val="2963947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kumimoji="1" lang="ja-JP" altLang="en-US" dirty="0"/>
              <a:t>線形フィルタの例</a:t>
            </a:r>
          </a:p>
        </p:txBody>
      </p:sp>
      <p:pic>
        <p:nvPicPr>
          <p:cNvPr id="4" name="Picture 4" descr="C:\Users\takashi\Desktop\講義_北大\2013後期\sample1Small.bmp"/>
          <p:cNvPicPr>
            <a:picLocks noChangeAspect="1" noChangeArrowheads="1"/>
          </p:cNvPicPr>
          <p:nvPr/>
        </p:nvPicPr>
        <p:blipFill rotWithShape="1">
          <a:blip r:embed="rId2">
            <a:extLst>
              <a:ext uri="{28A0092B-C50C-407E-A947-70E740481C1C}">
                <a14:useLocalDpi xmlns:a14="http://schemas.microsoft.com/office/drawing/2010/main" val="0"/>
              </a:ext>
            </a:extLst>
          </a:blip>
          <a:srcRect l="40579" t="54694"/>
          <a:stretch/>
        </p:blipFill>
        <p:spPr bwMode="auto">
          <a:xfrm>
            <a:off x="696673" y="2801925"/>
            <a:ext cx="3332024" cy="2191814"/>
          </a:xfrm>
          <a:prstGeom prst="rect">
            <a:avLst/>
          </a:prstGeom>
          <a:noFill/>
          <a:extLst>
            <a:ext uri="{909E8E84-426E-40DD-AFC4-6F175D3DCCD1}">
              <a14:hiddenFill xmlns:a14="http://schemas.microsoft.com/office/drawing/2010/main">
                <a:solidFill>
                  <a:srgbClr val="FFFFFF"/>
                </a:solidFill>
              </a14:hiddenFill>
            </a:ext>
          </a:extLst>
        </p:spPr>
      </p:pic>
      <p:sp>
        <p:nvSpPr>
          <p:cNvPr id="5" name="タイトル 1"/>
          <p:cNvSpPr txBox="1">
            <a:spLocks/>
          </p:cNvSpPr>
          <p:nvPr/>
        </p:nvSpPr>
        <p:spPr>
          <a:xfrm>
            <a:off x="5682025" y="5022569"/>
            <a:ext cx="1388110" cy="5791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ぼかす</a:t>
            </a:r>
          </a:p>
        </p:txBody>
      </p:sp>
      <p:grpSp>
        <p:nvGrpSpPr>
          <p:cNvPr id="6" name="グループ化 5"/>
          <p:cNvGrpSpPr/>
          <p:nvPr/>
        </p:nvGrpSpPr>
        <p:grpSpPr>
          <a:xfrm>
            <a:off x="4517468" y="2789832"/>
            <a:ext cx="6977859" cy="2215999"/>
            <a:chOff x="3610452" y="1450573"/>
            <a:chExt cx="5790818" cy="1839023"/>
          </a:xfrm>
        </p:grpSpPr>
        <p:pic>
          <p:nvPicPr>
            <p:cNvPr id="7" name="Picture 3" descr="C:\Users\takashi\Desktop\smooth5.bmp"/>
            <p:cNvPicPr>
              <a:picLocks noChangeAspect="1" noChangeArrowheads="1"/>
            </p:cNvPicPr>
            <p:nvPr/>
          </p:nvPicPr>
          <p:blipFill rotWithShape="1">
            <a:blip r:embed="rId3">
              <a:extLst>
                <a:ext uri="{28A0092B-C50C-407E-A947-70E740481C1C}">
                  <a14:useLocalDpi xmlns:a14="http://schemas.microsoft.com/office/drawing/2010/main" val="0"/>
                </a:ext>
              </a:extLst>
            </a:blip>
            <a:srcRect l="40634" t="55745"/>
            <a:stretch/>
          </p:blipFill>
          <p:spPr bwMode="auto">
            <a:xfrm>
              <a:off x="3610452" y="1460608"/>
              <a:ext cx="2846048" cy="18289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takashi\Desktop\sen.bmp"/>
            <p:cNvPicPr>
              <a:picLocks noChangeAspect="1" noChangeArrowheads="1"/>
            </p:cNvPicPr>
            <p:nvPr/>
          </p:nvPicPr>
          <p:blipFill rotWithShape="1">
            <a:blip r:embed="rId4">
              <a:extLst>
                <a:ext uri="{28A0092B-C50C-407E-A947-70E740481C1C}">
                  <a14:useLocalDpi xmlns:a14="http://schemas.microsoft.com/office/drawing/2010/main" val="0"/>
                </a:ext>
              </a:extLst>
            </a:blip>
            <a:srcRect l="40390" t="55563"/>
            <a:stretch/>
          </p:blipFill>
          <p:spPr bwMode="auto">
            <a:xfrm>
              <a:off x="6555222" y="1450573"/>
              <a:ext cx="2846048" cy="182898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タイトル 1"/>
          <p:cNvSpPr txBox="1">
            <a:spLocks/>
          </p:cNvSpPr>
          <p:nvPr/>
        </p:nvSpPr>
        <p:spPr>
          <a:xfrm>
            <a:off x="9076154" y="5022569"/>
            <a:ext cx="1359535" cy="5791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鮮鋭化</a:t>
            </a:r>
          </a:p>
        </p:txBody>
      </p:sp>
      <p:sp>
        <p:nvSpPr>
          <p:cNvPr id="10" name="テキスト ボックス 9">
            <a:extLst>
              <a:ext uri="{FF2B5EF4-FFF2-40B4-BE49-F238E27FC236}">
                <a16:creationId xmlns:a16="http://schemas.microsoft.com/office/drawing/2014/main" id="{1F17F88C-1931-4CAB-A877-7B73E8A4FDBE}"/>
              </a:ext>
            </a:extLst>
          </p:cNvPr>
          <p:cNvSpPr txBox="1"/>
          <p:nvPr/>
        </p:nvSpPr>
        <p:spPr>
          <a:xfrm>
            <a:off x="11415653" y="199534"/>
            <a:ext cx="800219" cy="461665"/>
          </a:xfrm>
          <a:prstGeom prst="rect">
            <a:avLst/>
          </a:prstGeom>
          <a:noFill/>
        </p:spPr>
        <p:txBody>
          <a:bodyPr wrap="non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復習</a:t>
            </a:r>
          </a:p>
        </p:txBody>
      </p:sp>
      <p:grpSp>
        <p:nvGrpSpPr>
          <p:cNvPr id="11" name="グループ化 10">
            <a:extLst>
              <a:ext uri="{FF2B5EF4-FFF2-40B4-BE49-F238E27FC236}">
                <a16:creationId xmlns:a16="http://schemas.microsoft.com/office/drawing/2014/main" id="{AD57A1A4-F523-40F3-974F-EFBBFEEC4EF8}"/>
              </a:ext>
            </a:extLst>
          </p:cNvPr>
          <p:cNvGrpSpPr/>
          <p:nvPr/>
        </p:nvGrpSpPr>
        <p:grpSpPr>
          <a:xfrm>
            <a:off x="5487193" y="1416186"/>
            <a:ext cx="1259048" cy="1266668"/>
            <a:chOff x="5050313" y="1342526"/>
            <a:chExt cx="1259048" cy="1266668"/>
          </a:xfrm>
        </p:grpSpPr>
        <p:sp>
          <p:nvSpPr>
            <p:cNvPr id="12" name="正方形/長方形 11">
              <a:extLst>
                <a:ext uri="{FF2B5EF4-FFF2-40B4-BE49-F238E27FC236}">
                  <a16:creationId xmlns:a16="http://schemas.microsoft.com/office/drawing/2014/main" id="{CE0A8BA3-01C2-4E6A-BB41-457647D5BD50}"/>
                </a:ext>
              </a:extLst>
            </p:cNvPr>
            <p:cNvSpPr/>
            <p:nvPr/>
          </p:nvSpPr>
          <p:spPr>
            <a:xfrm>
              <a:off x="5050313" y="1342526"/>
              <a:ext cx="420848" cy="4208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spc="-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1/16</a:t>
              </a:r>
              <a:endParaRPr lang="ja-JP" altLang="en-US" sz="1200" spc="-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a:extLst>
                <a:ext uri="{FF2B5EF4-FFF2-40B4-BE49-F238E27FC236}">
                  <a16:creationId xmlns:a16="http://schemas.microsoft.com/office/drawing/2014/main" id="{E62BC1F6-916B-4FAF-AF6F-A1E491595406}"/>
                </a:ext>
              </a:extLst>
            </p:cNvPr>
            <p:cNvSpPr/>
            <p:nvPr/>
          </p:nvSpPr>
          <p:spPr>
            <a:xfrm>
              <a:off x="5050313" y="1765436"/>
              <a:ext cx="420848" cy="4208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spc="-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2/16</a:t>
              </a:r>
              <a:endParaRPr lang="ja-JP" altLang="en-US" sz="1200" spc="-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a:extLst>
                <a:ext uri="{FF2B5EF4-FFF2-40B4-BE49-F238E27FC236}">
                  <a16:creationId xmlns:a16="http://schemas.microsoft.com/office/drawing/2014/main" id="{9DE678F8-2A47-43B9-BFFA-D7026AA0FE50}"/>
                </a:ext>
              </a:extLst>
            </p:cNvPr>
            <p:cNvSpPr/>
            <p:nvPr/>
          </p:nvSpPr>
          <p:spPr>
            <a:xfrm>
              <a:off x="5050313" y="2188346"/>
              <a:ext cx="420848" cy="4208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spc="-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1/16</a:t>
              </a:r>
              <a:endParaRPr lang="ja-JP" altLang="en-US" sz="1200" spc="-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a:extLst>
                <a:ext uri="{FF2B5EF4-FFF2-40B4-BE49-F238E27FC236}">
                  <a16:creationId xmlns:a16="http://schemas.microsoft.com/office/drawing/2014/main" id="{87637535-ABDC-4E54-AA51-4516871A7638}"/>
                </a:ext>
              </a:extLst>
            </p:cNvPr>
            <p:cNvSpPr/>
            <p:nvPr/>
          </p:nvSpPr>
          <p:spPr>
            <a:xfrm>
              <a:off x="5469413" y="1342526"/>
              <a:ext cx="420848" cy="4208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spc="-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2/16</a:t>
              </a:r>
              <a:endParaRPr lang="ja-JP" altLang="en-US" sz="1200" spc="-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正方形/長方形 15">
              <a:extLst>
                <a:ext uri="{FF2B5EF4-FFF2-40B4-BE49-F238E27FC236}">
                  <a16:creationId xmlns:a16="http://schemas.microsoft.com/office/drawing/2014/main" id="{FAA85007-DF57-4EDF-BCF4-2FE5BAFD1771}"/>
                </a:ext>
              </a:extLst>
            </p:cNvPr>
            <p:cNvSpPr/>
            <p:nvPr/>
          </p:nvSpPr>
          <p:spPr>
            <a:xfrm>
              <a:off x="5469413" y="1765436"/>
              <a:ext cx="420848" cy="4208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spc="-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4/16</a:t>
              </a:r>
              <a:endParaRPr lang="ja-JP" altLang="en-US" sz="1200" spc="-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正方形/長方形 16">
              <a:extLst>
                <a:ext uri="{FF2B5EF4-FFF2-40B4-BE49-F238E27FC236}">
                  <a16:creationId xmlns:a16="http://schemas.microsoft.com/office/drawing/2014/main" id="{BF0C4175-C77B-4E71-86EE-B086A07AE0C4}"/>
                </a:ext>
              </a:extLst>
            </p:cNvPr>
            <p:cNvSpPr/>
            <p:nvPr/>
          </p:nvSpPr>
          <p:spPr>
            <a:xfrm>
              <a:off x="5469413" y="2188346"/>
              <a:ext cx="420848" cy="4208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spc="-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2/16</a:t>
              </a:r>
              <a:endParaRPr lang="ja-JP" altLang="en-US" sz="1200" spc="-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正方形/長方形 17">
              <a:extLst>
                <a:ext uri="{FF2B5EF4-FFF2-40B4-BE49-F238E27FC236}">
                  <a16:creationId xmlns:a16="http://schemas.microsoft.com/office/drawing/2014/main" id="{C2D93F71-8152-4D63-8F73-5E4093D9F4D6}"/>
                </a:ext>
              </a:extLst>
            </p:cNvPr>
            <p:cNvSpPr/>
            <p:nvPr/>
          </p:nvSpPr>
          <p:spPr>
            <a:xfrm>
              <a:off x="5888513" y="1342526"/>
              <a:ext cx="420848" cy="4208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spc="-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1/16</a:t>
              </a:r>
              <a:endParaRPr lang="ja-JP" altLang="en-US" sz="1200" spc="-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正方形/長方形 18">
              <a:extLst>
                <a:ext uri="{FF2B5EF4-FFF2-40B4-BE49-F238E27FC236}">
                  <a16:creationId xmlns:a16="http://schemas.microsoft.com/office/drawing/2014/main" id="{A8DFBC94-39F3-4931-99C2-07EBA7AA3D76}"/>
                </a:ext>
              </a:extLst>
            </p:cNvPr>
            <p:cNvSpPr/>
            <p:nvPr/>
          </p:nvSpPr>
          <p:spPr>
            <a:xfrm>
              <a:off x="5888513" y="1765436"/>
              <a:ext cx="420848" cy="4208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spc="-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2/16</a:t>
              </a:r>
              <a:endParaRPr lang="ja-JP" altLang="en-US" sz="1200" spc="-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正方形/長方形 19">
              <a:extLst>
                <a:ext uri="{FF2B5EF4-FFF2-40B4-BE49-F238E27FC236}">
                  <a16:creationId xmlns:a16="http://schemas.microsoft.com/office/drawing/2014/main" id="{E55AC328-DC2A-40CD-B02B-DE3DE46B58E3}"/>
                </a:ext>
              </a:extLst>
            </p:cNvPr>
            <p:cNvSpPr/>
            <p:nvPr/>
          </p:nvSpPr>
          <p:spPr>
            <a:xfrm>
              <a:off x="5888513" y="2188346"/>
              <a:ext cx="420848" cy="4208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spc="-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1/16</a:t>
              </a:r>
              <a:endParaRPr lang="ja-JP" altLang="en-US" sz="1200" spc="-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21" name="グループ化 20">
            <a:extLst>
              <a:ext uri="{FF2B5EF4-FFF2-40B4-BE49-F238E27FC236}">
                <a16:creationId xmlns:a16="http://schemas.microsoft.com/office/drawing/2014/main" id="{29804981-13E2-44A4-B65B-D2CBB38CAB3C}"/>
              </a:ext>
            </a:extLst>
          </p:cNvPr>
          <p:cNvGrpSpPr/>
          <p:nvPr/>
        </p:nvGrpSpPr>
        <p:grpSpPr>
          <a:xfrm>
            <a:off x="9076154" y="1416186"/>
            <a:ext cx="1259048" cy="1266668"/>
            <a:chOff x="5050313" y="1342526"/>
            <a:chExt cx="1259048" cy="1266668"/>
          </a:xfrm>
        </p:grpSpPr>
        <p:sp>
          <p:nvSpPr>
            <p:cNvPr id="22" name="正方形/長方形 21">
              <a:extLst>
                <a:ext uri="{FF2B5EF4-FFF2-40B4-BE49-F238E27FC236}">
                  <a16:creationId xmlns:a16="http://schemas.microsoft.com/office/drawing/2014/main" id="{E0AD4266-B4AB-4471-A6DC-6BFDC2100AC5}"/>
                </a:ext>
              </a:extLst>
            </p:cNvPr>
            <p:cNvSpPr/>
            <p:nvPr/>
          </p:nvSpPr>
          <p:spPr>
            <a:xfrm>
              <a:off x="5050313" y="1342526"/>
              <a:ext cx="420848" cy="4208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spc="-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200" spc="-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正方形/長方形 22">
              <a:extLst>
                <a:ext uri="{FF2B5EF4-FFF2-40B4-BE49-F238E27FC236}">
                  <a16:creationId xmlns:a16="http://schemas.microsoft.com/office/drawing/2014/main" id="{A9855E75-9318-4118-B0E2-FD57ED2884B0}"/>
                </a:ext>
              </a:extLst>
            </p:cNvPr>
            <p:cNvSpPr/>
            <p:nvPr/>
          </p:nvSpPr>
          <p:spPr>
            <a:xfrm>
              <a:off x="5050313" y="1765436"/>
              <a:ext cx="420848" cy="4208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spc="-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200" spc="-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正方形/長方形 23">
              <a:extLst>
                <a:ext uri="{FF2B5EF4-FFF2-40B4-BE49-F238E27FC236}">
                  <a16:creationId xmlns:a16="http://schemas.microsoft.com/office/drawing/2014/main" id="{76185227-3387-4912-9D25-D82D07A938D8}"/>
                </a:ext>
              </a:extLst>
            </p:cNvPr>
            <p:cNvSpPr/>
            <p:nvPr/>
          </p:nvSpPr>
          <p:spPr>
            <a:xfrm>
              <a:off x="5050313" y="2188346"/>
              <a:ext cx="420848" cy="4208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spc="-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200" spc="-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a:extLst>
                <a:ext uri="{FF2B5EF4-FFF2-40B4-BE49-F238E27FC236}">
                  <a16:creationId xmlns:a16="http://schemas.microsoft.com/office/drawing/2014/main" id="{EEFC1FA0-C909-4A25-87C2-E75F25C05E04}"/>
                </a:ext>
              </a:extLst>
            </p:cNvPr>
            <p:cNvSpPr/>
            <p:nvPr/>
          </p:nvSpPr>
          <p:spPr>
            <a:xfrm>
              <a:off x="5469413" y="1342526"/>
              <a:ext cx="420848" cy="4208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spc="-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200" spc="-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正方形/長方形 25">
              <a:extLst>
                <a:ext uri="{FF2B5EF4-FFF2-40B4-BE49-F238E27FC236}">
                  <a16:creationId xmlns:a16="http://schemas.microsoft.com/office/drawing/2014/main" id="{472E4741-3538-41D6-9624-F78B0B92DD4D}"/>
                </a:ext>
              </a:extLst>
            </p:cNvPr>
            <p:cNvSpPr/>
            <p:nvPr/>
          </p:nvSpPr>
          <p:spPr>
            <a:xfrm>
              <a:off x="5469413" y="1765436"/>
              <a:ext cx="420848" cy="4208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spc="-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a:t>
              </a:r>
              <a:endParaRPr lang="ja-JP" altLang="en-US" sz="1200" spc="-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6">
              <a:extLst>
                <a:ext uri="{FF2B5EF4-FFF2-40B4-BE49-F238E27FC236}">
                  <a16:creationId xmlns:a16="http://schemas.microsoft.com/office/drawing/2014/main" id="{75E56167-D796-4B2E-89C7-785EDCB9F260}"/>
                </a:ext>
              </a:extLst>
            </p:cNvPr>
            <p:cNvSpPr/>
            <p:nvPr/>
          </p:nvSpPr>
          <p:spPr>
            <a:xfrm>
              <a:off x="5469413" y="2188346"/>
              <a:ext cx="420848" cy="4208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spc="-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200" spc="-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a:extLst>
                <a:ext uri="{FF2B5EF4-FFF2-40B4-BE49-F238E27FC236}">
                  <a16:creationId xmlns:a16="http://schemas.microsoft.com/office/drawing/2014/main" id="{D3454341-756D-497A-8059-44A355E5C5B8}"/>
                </a:ext>
              </a:extLst>
            </p:cNvPr>
            <p:cNvSpPr/>
            <p:nvPr/>
          </p:nvSpPr>
          <p:spPr>
            <a:xfrm>
              <a:off x="5888513" y="1342526"/>
              <a:ext cx="420848" cy="4208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spc="-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200" spc="-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正方形/長方形 28">
              <a:extLst>
                <a:ext uri="{FF2B5EF4-FFF2-40B4-BE49-F238E27FC236}">
                  <a16:creationId xmlns:a16="http://schemas.microsoft.com/office/drawing/2014/main" id="{008E1901-3B5D-4E78-AF2F-7926F9169764}"/>
                </a:ext>
              </a:extLst>
            </p:cNvPr>
            <p:cNvSpPr/>
            <p:nvPr/>
          </p:nvSpPr>
          <p:spPr>
            <a:xfrm>
              <a:off x="5888513" y="1765436"/>
              <a:ext cx="420848" cy="4208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spc="-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200" spc="-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正方形/長方形 29">
              <a:extLst>
                <a:ext uri="{FF2B5EF4-FFF2-40B4-BE49-F238E27FC236}">
                  <a16:creationId xmlns:a16="http://schemas.microsoft.com/office/drawing/2014/main" id="{DBE08B34-FAF8-4828-8733-7ADF8F1A1262}"/>
                </a:ext>
              </a:extLst>
            </p:cNvPr>
            <p:cNvSpPr/>
            <p:nvPr/>
          </p:nvSpPr>
          <p:spPr>
            <a:xfrm>
              <a:off x="5888513" y="2188346"/>
              <a:ext cx="420848" cy="4208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spc="-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200" spc="-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Tree>
    <p:extLst>
      <p:ext uri="{BB962C8B-B14F-4D97-AF65-F5344CB8AC3E}">
        <p14:creationId xmlns:p14="http://schemas.microsoft.com/office/powerpoint/2010/main" val="420469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4"/>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583605" y="3631368"/>
            <a:ext cx="1867965" cy="1948022"/>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正方形/長方形 5"/>
          <p:cNvSpPr/>
          <p:nvPr/>
        </p:nvSpPr>
        <p:spPr>
          <a:xfrm>
            <a:off x="8128753" y="3896974"/>
            <a:ext cx="1322817" cy="1382622"/>
          </a:xfrm>
          <a:prstGeom prst="rect">
            <a:avLst/>
          </a:prstGeom>
          <a:gradFill>
            <a:gsLst>
              <a:gs pos="0">
                <a:srgbClr val="FF0000"/>
              </a:gs>
              <a:gs pos="75000">
                <a:schemeClr val="bg1">
                  <a:lumMod val="0"/>
                  <a:lumOff val="100000"/>
                  <a:alpha val="22000"/>
                </a:schemeClr>
              </a:gs>
            </a:gsLst>
            <a:path path="circle">
              <a:fillToRect l="50000" t="50000" r="50000" b="50000"/>
            </a:path>
          </a:gradFill>
          <a:ln w="412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 name="Picture 4"/>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36263" y="3631367"/>
            <a:ext cx="1864948" cy="1944875"/>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正方形/長方形 7"/>
          <p:cNvSpPr/>
          <p:nvPr/>
        </p:nvSpPr>
        <p:spPr>
          <a:xfrm>
            <a:off x="8626912" y="4440813"/>
            <a:ext cx="278992" cy="278992"/>
          </a:xfrm>
          <a:prstGeom prst="rect">
            <a:avLst/>
          </a:prstGeom>
          <a:noFill/>
          <a:ln w="412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795965" y="4686832"/>
            <a:ext cx="853169" cy="525546"/>
          </a:xfrm>
          <a:prstGeom prst="rect">
            <a:avLst/>
          </a:prstGeom>
        </p:spPr>
        <p:txBody>
          <a:bodyPr wrap="none">
            <a:spAutoFit/>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000" i="1" dirty="0" err="1">
                <a:latin typeface="メイリオ" panose="020B0604030504040204" pitchFamily="50" charset="-128"/>
                <a:ea typeface="メイリオ" panose="020B0604030504040204" pitchFamily="50" charset="-128"/>
                <a:cs typeface="メイリオ" panose="020B0604030504040204" pitchFamily="50" charset="-128"/>
              </a:rPr>
              <a:t>i,j</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0" name="正方形/長方形 9"/>
          <p:cNvSpPr/>
          <p:nvPr/>
        </p:nvSpPr>
        <p:spPr>
          <a:xfrm>
            <a:off x="1903229" y="4448789"/>
            <a:ext cx="278992" cy="278992"/>
          </a:xfrm>
          <a:prstGeom prst="rect">
            <a:avLst/>
          </a:prstGeom>
          <a:noFill/>
          <a:ln w="412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正方形/長方形 10"/>
          <p:cNvSpPr/>
          <p:nvPr/>
        </p:nvSpPr>
        <p:spPr>
          <a:xfrm>
            <a:off x="8495209" y="4678856"/>
            <a:ext cx="853169" cy="525546"/>
          </a:xfrm>
          <a:prstGeom prst="rect">
            <a:avLst/>
          </a:prstGeom>
        </p:spPr>
        <p:txBody>
          <a:bodyPr wrap="none">
            <a:spAutoFit/>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000" i="1" dirty="0" err="1">
                <a:latin typeface="メイリオ" panose="020B0604030504040204" pitchFamily="50" charset="-128"/>
                <a:ea typeface="メイリオ" panose="020B0604030504040204" pitchFamily="50" charset="-128"/>
                <a:cs typeface="メイリオ" panose="020B0604030504040204" pitchFamily="50" charset="-128"/>
              </a:rPr>
              <a:t>i,j</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p>
        </p:txBody>
      </p:sp>
      <p:grpSp>
        <p:nvGrpSpPr>
          <p:cNvPr id="13" name="グループ化 12"/>
          <p:cNvGrpSpPr/>
          <p:nvPr/>
        </p:nvGrpSpPr>
        <p:grpSpPr>
          <a:xfrm>
            <a:off x="4586084" y="3631367"/>
            <a:ext cx="2591124" cy="1856535"/>
            <a:chOff x="3824793" y="4511663"/>
            <a:chExt cx="1972683" cy="1413423"/>
          </a:xfrm>
        </p:grpSpPr>
        <p:sp>
          <p:nvSpPr>
            <p:cNvPr id="14" name="正方形/長方形 13"/>
            <p:cNvSpPr/>
            <p:nvPr/>
          </p:nvSpPr>
          <p:spPr>
            <a:xfrm>
              <a:off x="3824793" y="4511663"/>
              <a:ext cx="915483" cy="957380"/>
            </a:xfrm>
            <a:prstGeom prst="rect">
              <a:avLst/>
            </a:prstGeom>
            <a:gradFill flip="none" rotWithShape="1">
              <a:gsLst>
                <a:gs pos="88333">
                  <a:schemeClr val="bg1"/>
                </a:gs>
                <a:gs pos="0">
                  <a:srgbClr val="FF0000"/>
                </a:gs>
                <a:gs pos="75000">
                  <a:schemeClr val="bg1"/>
                </a:gs>
              </a:gsLst>
              <a:path path="circle">
                <a:fillToRect l="50000" t="50000" r="50000" b="50000"/>
              </a:path>
              <a:tileRect/>
            </a:gradFill>
            <a:ln w="412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5" name="直線コネクタ 14"/>
            <p:cNvCxnSpPr/>
            <p:nvPr/>
          </p:nvCxnSpPr>
          <p:spPr>
            <a:xfrm>
              <a:off x="3825764" y="4707157"/>
              <a:ext cx="899572"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3825764" y="4516685"/>
              <a:ext cx="899572"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3825764" y="4897629"/>
              <a:ext cx="899572"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3825764" y="5088101"/>
              <a:ext cx="899572"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3825764" y="5278573"/>
              <a:ext cx="899572"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3825764" y="5469043"/>
              <a:ext cx="899572"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rot="5400000">
              <a:off x="4079547" y="4990353"/>
              <a:ext cx="957380"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rot="5400000">
              <a:off x="4261586" y="4990353"/>
              <a:ext cx="957380"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rot="5400000">
              <a:off x="3897508" y="4990353"/>
              <a:ext cx="957380"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rot="5400000">
              <a:off x="3715468" y="4990353"/>
              <a:ext cx="957380"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rot="5400000">
              <a:off x="3533429" y="4990353"/>
              <a:ext cx="957380"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rot="5400000">
              <a:off x="3351392" y="4990353"/>
              <a:ext cx="957380"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7" name="左中かっこ 26"/>
            <p:cNvSpPr/>
            <p:nvPr/>
          </p:nvSpPr>
          <p:spPr>
            <a:xfrm flipH="1">
              <a:off x="4747411" y="4518013"/>
              <a:ext cx="228600" cy="957380"/>
            </a:xfrm>
            <a:prstGeom prst="leftBrace">
              <a:avLst>
                <a:gd name="adj1" fmla="val 72916"/>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28" name="正方形/長方形 27"/>
                <p:cNvSpPr/>
                <p:nvPr/>
              </p:nvSpPr>
              <p:spPr>
                <a:xfrm>
                  <a:off x="4849011" y="4826472"/>
                  <a:ext cx="948465" cy="3579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1600">
                            <a:latin typeface="Cambria Math"/>
                          </a:rPr>
                          <m:t>2</m:t>
                        </m:r>
                        <m:sSub>
                          <m:sSubPr>
                            <m:ctrlPr>
                              <a:rPr lang="en-US" altLang="ja-JP" sz="1600" i="1">
                                <a:latin typeface="Cambria Math" panose="02040503050406030204" pitchFamily="18" charset="0"/>
                              </a:rPr>
                            </m:ctrlPr>
                          </m:sSubPr>
                          <m:e>
                            <m:r>
                              <m:rPr>
                                <m:brk m:alnAt="23"/>
                              </m:rPr>
                              <a:rPr lang="en-US" altLang="ja-JP" sz="1600" i="1">
                                <a:latin typeface="Cambria Math"/>
                              </a:rPr>
                              <m:t>h</m:t>
                            </m:r>
                          </m:e>
                          <m:sub>
                            <m:r>
                              <m:rPr>
                                <m:brk m:alnAt="23"/>
                              </m:rPr>
                              <a:rPr lang="en-US" altLang="ja-JP" sz="1600" i="1">
                                <a:latin typeface="Cambria Math"/>
                              </a:rPr>
                              <m:t>𝑦</m:t>
                            </m:r>
                          </m:sub>
                        </m:sSub>
                        <m:r>
                          <a:rPr lang="en-US" altLang="ja-JP" sz="1600" i="1">
                            <a:latin typeface="Cambria Math"/>
                          </a:rPr>
                          <m:t>+1</m:t>
                        </m:r>
                      </m:oMath>
                    </m:oMathPara>
                  </a14:m>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13" name="正方形/長方形 112"/>
                <p:cNvSpPr>
                  <a:spLocks noRot="1" noChangeAspect="1" noMove="1" noResize="1" noEditPoints="1" noAdjustHandles="1" noChangeArrowheads="1" noChangeShapeType="1" noTextEdit="1"/>
                </p:cNvSpPr>
                <p:nvPr/>
              </p:nvSpPr>
              <p:spPr>
                <a:xfrm>
                  <a:off x="4849011" y="4826472"/>
                  <a:ext cx="924419" cy="357983"/>
                </a:xfrm>
                <a:prstGeom prst="rect">
                  <a:avLst/>
                </a:prstGeom>
                <a:blipFill rotWithShape="1">
                  <a:blip r:embed="rId6"/>
                  <a:stretch>
                    <a:fillRect b="-344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9" name="正方形/長方形 28"/>
                <p:cNvSpPr/>
                <p:nvPr/>
              </p:nvSpPr>
              <p:spPr>
                <a:xfrm>
                  <a:off x="4234560" y="5555754"/>
                  <a:ext cx="103707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a:latin typeface="Cambria Math"/>
                          </a:rPr>
                          <m:t>2</m:t>
                        </m:r>
                        <m:sSub>
                          <m:sSubPr>
                            <m:ctrlPr>
                              <a:rPr lang="en-US" altLang="ja-JP" i="1">
                                <a:latin typeface="Cambria Math" panose="02040503050406030204" pitchFamily="18" charset="0"/>
                              </a:rPr>
                            </m:ctrlPr>
                          </m:sSubPr>
                          <m:e>
                            <m:r>
                              <m:rPr>
                                <m:brk m:alnAt="23"/>
                              </m:rPr>
                              <a:rPr lang="en-US" altLang="ja-JP" i="1">
                                <a:latin typeface="Cambria Math"/>
                              </a:rPr>
                              <m:t>h</m:t>
                            </m:r>
                          </m:e>
                          <m:sub>
                            <m:r>
                              <a:rPr lang="en-US" altLang="ja-JP" i="1">
                                <a:latin typeface="Cambria Math"/>
                              </a:rPr>
                              <m:t>𝑥</m:t>
                            </m:r>
                          </m:sub>
                        </m:sSub>
                        <m:r>
                          <a:rPr lang="en-US" altLang="ja-JP" i="1">
                            <a:latin typeface="Cambria Math"/>
                          </a:rPr>
                          <m:t>+1</m:t>
                        </m:r>
                      </m:oMath>
                    </m:oMathPara>
                  </a14:m>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14" name="正方形/長方形 113"/>
                <p:cNvSpPr>
                  <a:spLocks noRot="1" noChangeAspect="1" noMove="1" noResize="1" noEditPoints="1" noAdjustHandles="1" noChangeArrowheads="1" noChangeShapeType="1" noTextEdit="1"/>
                </p:cNvSpPr>
                <p:nvPr/>
              </p:nvSpPr>
              <p:spPr>
                <a:xfrm>
                  <a:off x="4234560" y="5555754"/>
                  <a:ext cx="1011431" cy="369332"/>
                </a:xfrm>
                <a:prstGeom prst="rect">
                  <a:avLst/>
                </a:prstGeom>
                <a:blipFill rotWithShape="1">
                  <a:blip r:embed="rId7"/>
                  <a:stretch>
                    <a:fillRect/>
                  </a:stretch>
                </a:blipFill>
              </p:spPr>
              <p:txBody>
                <a:bodyPr/>
                <a:lstStyle/>
                <a:p>
                  <a:r>
                    <a:rPr lang="ja-JP" altLang="en-US">
                      <a:noFill/>
                    </a:rPr>
                    <a:t> </a:t>
                  </a:r>
                </a:p>
              </p:txBody>
            </p:sp>
          </mc:Fallback>
        </mc:AlternateContent>
        <p:sp>
          <p:nvSpPr>
            <p:cNvPr id="30" name="左中かっこ 29"/>
            <p:cNvSpPr/>
            <p:nvPr/>
          </p:nvSpPr>
          <p:spPr>
            <a:xfrm rot="5400000" flipH="1">
              <a:off x="4198619" y="5101940"/>
              <a:ext cx="163288" cy="910194"/>
            </a:xfrm>
            <a:prstGeom prst="leftBrace">
              <a:avLst>
                <a:gd name="adj1" fmla="val 72916"/>
                <a:gd name="adj2" fmla="val 3456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 name="タイトル 1"/>
          <p:cNvSpPr>
            <a:spLocks noGrp="1"/>
          </p:cNvSpPr>
          <p:nvPr>
            <p:ph type="title"/>
          </p:nvPr>
        </p:nvSpPr>
        <p:spPr>
          <a:xfrm>
            <a:off x="984570" y="394154"/>
            <a:ext cx="11071390" cy="733270"/>
          </a:xfrm>
        </p:spPr>
        <p:txBody>
          <a:bodyPr/>
          <a:lstStyle/>
          <a:p>
            <a:r>
              <a:rPr kumimoji="1" lang="ja-JP" altLang="en-US" dirty="0"/>
              <a:t>線形フィルタとは</a:t>
            </a:r>
          </a:p>
        </p:txBody>
      </p:sp>
      <p:sp>
        <p:nvSpPr>
          <p:cNvPr id="4" name="コンテンツ プレースホルダー 2"/>
          <p:cNvSpPr txBox="1">
            <a:spLocks/>
          </p:cNvSpPr>
          <p:nvPr/>
        </p:nvSpPr>
        <p:spPr>
          <a:xfrm>
            <a:off x="984570" y="1210063"/>
            <a:ext cx="7917170" cy="5597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出力画素値を周囲画素の重み付和で計算するフィルタ</a:t>
            </a:r>
          </a:p>
        </p:txBody>
      </p:sp>
      <mc:AlternateContent xmlns:mc="http://schemas.openxmlformats.org/markup-compatibility/2006" xmlns:a14="http://schemas.microsoft.com/office/drawing/2010/main">
        <mc:Choice Requires="a14">
          <p:sp>
            <p:nvSpPr>
              <p:cNvPr id="5" name="テキスト ボックス 4"/>
              <p:cNvSpPr txBox="1"/>
              <p:nvPr/>
            </p:nvSpPr>
            <p:spPr>
              <a:xfrm>
                <a:off x="1146260" y="1796736"/>
                <a:ext cx="7164525" cy="1443793"/>
              </a:xfrm>
              <a:prstGeom prst="rect">
                <a:avLst/>
              </a:prstGeom>
              <a:solidFill>
                <a:schemeClr val="accent4">
                  <a:lumMod val="20000"/>
                  <a:lumOff val="80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2800" i="1">
                          <a:latin typeface="Cambria Math"/>
                        </a:rPr>
                        <m:t>𝐼</m:t>
                      </m:r>
                      <m:r>
                        <a:rPr lang="en-US" altLang="ja-JP" sz="2800" i="1">
                          <a:latin typeface="Cambria Math"/>
                        </a:rPr>
                        <m:t>′</m:t>
                      </m:r>
                      <m:d>
                        <m:dPr>
                          <m:ctrlPr>
                            <a:rPr lang="en-US" altLang="ja-JP" sz="2800" i="1">
                              <a:latin typeface="Cambria Math" panose="02040503050406030204" pitchFamily="18" charset="0"/>
                            </a:rPr>
                          </m:ctrlPr>
                        </m:dPr>
                        <m:e>
                          <m:r>
                            <a:rPr lang="en-US" altLang="ja-JP" sz="2800" i="1">
                              <a:latin typeface="Cambria Math"/>
                            </a:rPr>
                            <m:t>𝑖</m:t>
                          </m:r>
                          <m:r>
                            <a:rPr lang="en-US" altLang="ja-JP" sz="2800" i="1">
                              <a:latin typeface="Cambria Math"/>
                            </a:rPr>
                            <m:t>,</m:t>
                          </m:r>
                          <m:r>
                            <a:rPr lang="en-US" altLang="ja-JP" sz="2800" i="1">
                              <a:latin typeface="Cambria Math"/>
                            </a:rPr>
                            <m:t>𝑗</m:t>
                          </m:r>
                        </m:e>
                      </m:d>
                      <m:r>
                        <a:rPr lang="en-US" altLang="ja-JP" sz="2800" i="1">
                          <a:latin typeface="Cambria Math"/>
                        </a:rPr>
                        <m:t>=</m:t>
                      </m:r>
                      <m:nary>
                        <m:naryPr>
                          <m:chr m:val="∑"/>
                          <m:ctrlPr>
                            <a:rPr lang="en-US" altLang="ja-JP" sz="2800" i="1">
                              <a:latin typeface="Cambria Math" panose="02040503050406030204" pitchFamily="18" charset="0"/>
                            </a:rPr>
                          </m:ctrlPr>
                        </m:naryPr>
                        <m:sub>
                          <m:r>
                            <m:rPr>
                              <m:brk m:alnAt="23"/>
                            </m:rPr>
                            <a:rPr lang="en-US" altLang="ja-JP" sz="2800" i="1">
                              <a:latin typeface="Cambria Math"/>
                            </a:rPr>
                            <m:t>𝑚</m:t>
                          </m:r>
                          <m:r>
                            <a:rPr lang="en-US" altLang="ja-JP" sz="2800" i="1">
                              <a:latin typeface="Cambria Math"/>
                            </a:rPr>
                            <m:t>=−</m:t>
                          </m:r>
                          <m:sSub>
                            <m:sSubPr>
                              <m:ctrlPr>
                                <a:rPr lang="en-US" altLang="ja-JP" sz="2800" i="1">
                                  <a:latin typeface="Cambria Math" panose="02040503050406030204" pitchFamily="18" charset="0"/>
                                </a:rPr>
                              </m:ctrlPr>
                            </m:sSubPr>
                            <m:e>
                              <m:r>
                                <m:rPr>
                                  <m:brk m:alnAt="23"/>
                                </m:rPr>
                                <a:rPr lang="en-US" altLang="ja-JP" sz="2800" i="1">
                                  <a:latin typeface="Cambria Math"/>
                                </a:rPr>
                                <m:t>h</m:t>
                              </m:r>
                            </m:e>
                            <m:sub>
                              <m:r>
                                <m:rPr>
                                  <m:brk m:alnAt="23"/>
                                </m:rPr>
                                <a:rPr lang="en-US" altLang="ja-JP" sz="2800" i="1">
                                  <a:latin typeface="Cambria Math"/>
                                </a:rPr>
                                <m:t>𝑦</m:t>
                              </m:r>
                            </m:sub>
                          </m:sSub>
                        </m:sub>
                        <m:sup>
                          <m:sSub>
                            <m:sSubPr>
                              <m:ctrlPr>
                                <a:rPr lang="en-US" altLang="ja-JP" sz="2800" i="1">
                                  <a:latin typeface="Cambria Math" panose="02040503050406030204" pitchFamily="18" charset="0"/>
                                </a:rPr>
                              </m:ctrlPr>
                            </m:sSubPr>
                            <m:e>
                              <m:r>
                                <m:rPr>
                                  <m:brk m:alnAt="23"/>
                                </m:rPr>
                                <a:rPr lang="en-US" altLang="ja-JP" sz="2800" i="1">
                                  <a:latin typeface="Cambria Math"/>
                                </a:rPr>
                                <m:t>h</m:t>
                              </m:r>
                            </m:e>
                            <m:sub>
                              <m:r>
                                <m:rPr>
                                  <m:brk m:alnAt="23"/>
                                </m:rPr>
                                <a:rPr lang="en-US" altLang="ja-JP" sz="2800" i="1">
                                  <a:latin typeface="Cambria Math"/>
                                </a:rPr>
                                <m:t>𝑦</m:t>
                              </m:r>
                            </m:sub>
                          </m:sSub>
                        </m:sup>
                        <m:e>
                          <m:nary>
                            <m:naryPr>
                              <m:chr m:val="∑"/>
                              <m:ctrlPr>
                                <a:rPr lang="en-US" altLang="ja-JP" sz="2800" i="1">
                                  <a:latin typeface="Cambria Math" panose="02040503050406030204" pitchFamily="18" charset="0"/>
                                </a:rPr>
                              </m:ctrlPr>
                            </m:naryPr>
                            <m:sub>
                              <m:r>
                                <m:rPr>
                                  <m:brk m:alnAt="23"/>
                                </m:rPr>
                                <a:rPr lang="en-US" altLang="ja-JP" sz="2800" i="1">
                                  <a:latin typeface="Cambria Math"/>
                                </a:rPr>
                                <m:t>𝑛</m:t>
                              </m:r>
                              <m:r>
                                <a:rPr lang="en-US" altLang="ja-JP" sz="2800" i="1">
                                  <a:latin typeface="Cambria Math"/>
                                </a:rPr>
                                <m:t>=−</m:t>
                              </m:r>
                              <m:sSub>
                                <m:sSubPr>
                                  <m:ctrlPr>
                                    <a:rPr lang="en-US" altLang="ja-JP" sz="2800" i="1">
                                      <a:latin typeface="Cambria Math" panose="02040503050406030204" pitchFamily="18" charset="0"/>
                                    </a:rPr>
                                  </m:ctrlPr>
                                </m:sSubPr>
                                <m:e>
                                  <m:r>
                                    <m:rPr>
                                      <m:brk m:alnAt="23"/>
                                    </m:rPr>
                                    <a:rPr lang="en-US" altLang="ja-JP" sz="2800" i="1">
                                      <a:latin typeface="Cambria Math"/>
                                    </a:rPr>
                                    <m:t>h</m:t>
                                  </m:r>
                                </m:e>
                                <m:sub>
                                  <m:r>
                                    <m:rPr>
                                      <m:brk m:alnAt="23"/>
                                    </m:rPr>
                                    <a:rPr lang="en-US" altLang="ja-JP" sz="2800" i="1">
                                      <a:latin typeface="Cambria Math"/>
                                    </a:rPr>
                                    <m:t>𝑥</m:t>
                                  </m:r>
                                </m:sub>
                              </m:sSub>
                            </m:sub>
                            <m:sup>
                              <m:sSub>
                                <m:sSubPr>
                                  <m:ctrlPr>
                                    <a:rPr lang="en-US" altLang="ja-JP" sz="2800" i="1">
                                      <a:latin typeface="Cambria Math" panose="02040503050406030204" pitchFamily="18" charset="0"/>
                                    </a:rPr>
                                  </m:ctrlPr>
                                </m:sSubPr>
                                <m:e>
                                  <m:r>
                                    <m:rPr>
                                      <m:brk m:alnAt="23"/>
                                    </m:rPr>
                                    <a:rPr lang="en-US" altLang="ja-JP" sz="2800" i="1">
                                      <a:latin typeface="Cambria Math"/>
                                    </a:rPr>
                                    <m:t>h</m:t>
                                  </m:r>
                                </m:e>
                                <m:sub>
                                  <m:r>
                                    <m:rPr>
                                      <m:brk m:alnAt="23"/>
                                    </m:rPr>
                                    <a:rPr lang="en-US" altLang="ja-JP" sz="2800" i="1">
                                      <a:latin typeface="Cambria Math"/>
                                    </a:rPr>
                                    <m:t>𝑥</m:t>
                                  </m:r>
                                </m:sub>
                              </m:sSub>
                            </m:sup>
                            <m:e>
                              <m:r>
                                <a:rPr lang="en-US" altLang="ja-JP" sz="2800" i="1">
                                  <a:latin typeface="Cambria Math"/>
                                </a:rPr>
                                <m:t>h</m:t>
                              </m:r>
                              <m:d>
                                <m:dPr>
                                  <m:ctrlPr>
                                    <a:rPr lang="en-US" altLang="ja-JP" sz="2800" i="1">
                                      <a:latin typeface="Cambria Math" panose="02040503050406030204" pitchFamily="18" charset="0"/>
                                    </a:rPr>
                                  </m:ctrlPr>
                                </m:dPr>
                                <m:e>
                                  <m:r>
                                    <a:rPr lang="en-US" altLang="ja-JP" sz="2800" i="1">
                                      <a:latin typeface="Cambria Math"/>
                                    </a:rPr>
                                    <m:t>𝑚</m:t>
                                  </m:r>
                                  <m:r>
                                    <a:rPr lang="en-US" altLang="ja-JP" sz="2800" i="1">
                                      <a:latin typeface="Cambria Math"/>
                                    </a:rPr>
                                    <m:t>, </m:t>
                                  </m:r>
                                  <m:r>
                                    <a:rPr lang="en-US" altLang="ja-JP" sz="2800" i="1">
                                      <a:latin typeface="Cambria Math"/>
                                    </a:rPr>
                                    <m:t>𝑛</m:t>
                                  </m:r>
                                </m:e>
                              </m:d>
                              <m:r>
                                <a:rPr lang="en-US" altLang="ja-JP" sz="2800" i="1">
                                  <a:latin typeface="Cambria Math"/>
                                </a:rPr>
                                <m:t>  </m:t>
                              </m:r>
                              <m:r>
                                <a:rPr lang="en-US" altLang="ja-JP" sz="2800" i="1">
                                  <a:latin typeface="Cambria Math"/>
                                </a:rPr>
                                <m:t>𝐼</m:t>
                              </m:r>
                              <m:d>
                                <m:dPr>
                                  <m:ctrlPr>
                                    <a:rPr lang="en-US" altLang="ja-JP" sz="2800" i="1">
                                      <a:latin typeface="Cambria Math" panose="02040503050406030204" pitchFamily="18" charset="0"/>
                                    </a:rPr>
                                  </m:ctrlPr>
                                </m:dPr>
                                <m:e>
                                  <m:r>
                                    <a:rPr lang="en-US" altLang="ja-JP" sz="2800" i="1">
                                      <a:latin typeface="Cambria Math"/>
                                    </a:rPr>
                                    <m:t>𝑖</m:t>
                                  </m:r>
                                  <m:r>
                                    <a:rPr lang="en-US" altLang="ja-JP" sz="2800" i="1">
                                      <a:latin typeface="Cambria Math"/>
                                    </a:rPr>
                                    <m:t>+</m:t>
                                  </m:r>
                                  <m:r>
                                    <a:rPr lang="en-US" altLang="ja-JP" sz="2800" i="1">
                                      <a:latin typeface="Cambria Math"/>
                                    </a:rPr>
                                    <m:t>𝑚</m:t>
                                  </m:r>
                                  <m:r>
                                    <a:rPr lang="en-US" altLang="ja-JP" sz="2800" i="1">
                                      <a:latin typeface="Cambria Math"/>
                                    </a:rPr>
                                    <m:t>, </m:t>
                                  </m:r>
                                  <m:r>
                                    <a:rPr lang="en-US" altLang="ja-JP" sz="2800" i="1">
                                      <a:latin typeface="Cambria Math"/>
                                    </a:rPr>
                                    <m:t>𝑗</m:t>
                                  </m:r>
                                  <m:r>
                                    <a:rPr lang="en-US" altLang="ja-JP" sz="2800" i="1">
                                      <a:latin typeface="Cambria Math"/>
                                    </a:rPr>
                                    <m:t>+</m:t>
                                  </m:r>
                                  <m:r>
                                    <a:rPr lang="en-US" altLang="ja-JP" sz="2800" i="1">
                                      <a:latin typeface="Cambria Math"/>
                                    </a:rPr>
                                    <m:t>𝑛</m:t>
                                  </m:r>
                                </m:e>
                              </m:d>
                            </m:e>
                          </m:nary>
                        </m:e>
                      </m:nary>
                    </m:oMath>
                  </m:oMathPara>
                </a14:m>
                <a:endParaRPr lang="en-US" altLang="ja-JP" sz="28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1146260" y="1796736"/>
                <a:ext cx="7164525" cy="1443793"/>
              </a:xfrm>
              <a:prstGeom prst="rect">
                <a:avLst/>
              </a:prstGeom>
              <a:blipFill rotWithShape="0">
                <a:blip r:embed="rId8"/>
                <a:stretch>
                  <a:fillRect/>
                </a:stretch>
              </a:blipFill>
            </p:spPr>
            <p:txBody>
              <a:bodyPr/>
              <a:lstStyle/>
              <a:p>
                <a:r>
                  <a:rPr lang="ja-JP" altLang="en-US">
                    <a:noFill/>
                  </a:rPr>
                  <a:t> </a:t>
                </a:r>
              </a:p>
            </p:txBody>
          </p:sp>
        </mc:Fallback>
      </mc:AlternateContent>
      <p:sp>
        <p:nvSpPr>
          <p:cNvPr id="12" name="正方形/長方形 11"/>
          <p:cNvSpPr/>
          <p:nvPr/>
        </p:nvSpPr>
        <p:spPr>
          <a:xfrm>
            <a:off x="1070252" y="5563491"/>
            <a:ext cx="1415772" cy="830997"/>
          </a:xfrm>
          <a:prstGeom prst="rect">
            <a:avLst/>
          </a:prstGeom>
        </p:spPr>
        <p:txBody>
          <a:bodyPr wrap="none">
            <a:spAutoFit/>
          </a:bodyPr>
          <a:lstStyle/>
          <a:p>
            <a:pPr algn="ctr"/>
            <a:r>
              <a:rPr lang="en-US" altLang="ja-JP" sz="2400" i="1" dirty="0">
                <a:latin typeface="メイリオ" panose="020B0604030504040204" pitchFamily="50" charset="-128"/>
                <a:ea typeface="メイリオ" panose="020B0604030504040204" pitchFamily="50" charset="-128"/>
                <a:cs typeface="メイリオ" panose="020B0604030504040204" pitchFamily="50" charset="-128"/>
              </a:rPr>
              <a:t>I’</a:t>
            </a:r>
            <a:r>
              <a:rPr lang="en-US" altLang="ja-JP" sz="2400" i="1" baseline="-250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400" i="1" dirty="0" err="1">
                <a:latin typeface="メイリオ" panose="020B0604030504040204" pitchFamily="50" charset="-128"/>
                <a:ea typeface="メイリオ" panose="020B0604030504040204" pitchFamily="50" charset="-128"/>
                <a:cs typeface="メイリオ" panose="020B0604030504040204" pitchFamily="50" charset="-128"/>
              </a:rPr>
              <a:t>i,j</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 </a:t>
            </a:r>
          </a:p>
          <a:p>
            <a:pPr algn="ct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出力画像</a:t>
            </a:r>
          </a:p>
        </p:txBody>
      </p:sp>
      <p:sp>
        <p:nvSpPr>
          <p:cNvPr id="31" name="正方形/長方形 30"/>
          <p:cNvSpPr/>
          <p:nvPr/>
        </p:nvSpPr>
        <p:spPr>
          <a:xfrm>
            <a:off x="4439558" y="5346515"/>
            <a:ext cx="1415772" cy="830997"/>
          </a:xfrm>
          <a:prstGeom prst="rect">
            <a:avLst/>
          </a:prstGeom>
        </p:spPr>
        <p:txBody>
          <a:bodyPr wrap="none">
            <a:spAutoFit/>
          </a:bodyPr>
          <a:lstStyle/>
          <a:p>
            <a:pPr algn="ctr"/>
            <a:r>
              <a:rPr lang="en-US" altLang="ja-JP" sz="2400" i="1" dirty="0">
                <a:latin typeface="メイリオ" panose="020B0604030504040204" pitchFamily="50" charset="-128"/>
                <a:ea typeface="メイリオ" panose="020B0604030504040204" pitchFamily="50" charset="-128"/>
                <a:cs typeface="メイリオ" panose="020B0604030504040204" pitchFamily="50" charset="-128"/>
              </a:rPr>
              <a:t>h</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400" i="1" dirty="0" err="1">
                <a:latin typeface="メイリオ" panose="020B0604030504040204" pitchFamily="50" charset="-128"/>
                <a:ea typeface="メイリオ" panose="020B0604030504040204" pitchFamily="50" charset="-128"/>
                <a:cs typeface="メイリオ" panose="020B0604030504040204" pitchFamily="50" charset="-128"/>
              </a:rPr>
              <a:t>i,j</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a:t>
            </a:r>
          </a:p>
          <a:p>
            <a:pPr algn="ct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フィルタ</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2" name="直線コネクタ 31"/>
          <p:cNvCxnSpPr/>
          <p:nvPr/>
        </p:nvCxnSpPr>
        <p:spPr>
          <a:xfrm>
            <a:off x="1308100" y="2851150"/>
            <a:ext cx="7683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4757143" y="2851150"/>
            <a:ext cx="7683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6118032" y="2851150"/>
            <a:ext cx="18385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線コネクタ 34"/>
          <p:cNvCxnSpPr>
            <a:stCxn id="7" idx="0"/>
          </p:cNvCxnSpPr>
          <p:nvPr/>
        </p:nvCxnSpPr>
        <p:spPr>
          <a:xfrm flipH="1" flipV="1">
            <a:off x="1648570" y="2851153"/>
            <a:ext cx="120167" cy="780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線コネクタ 35"/>
          <p:cNvCxnSpPr>
            <a:stCxn id="14" idx="0"/>
          </p:cNvCxnSpPr>
          <p:nvPr/>
        </p:nvCxnSpPr>
        <p:spPr>
          <a:xfrm flipH="1" flipV="1">
            <a:off x="5083444" y="2820692"/>
            <a:ext cx="103885" cy="8106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flipH="1" flipV="1">
            <a:off x="7037292" y="2851151"/>
            <a:ext cx="1415531" cy="780217"/>
          </a:xfrm>
          <a:prstGeom prst="line">
            <a:avLst/>
          </a:prstGeom>
        </p:spPr>
        <p:style>
          <a:lnRef idx="1">
            <a:schemeClr val="accent1"/>
          </a:lnRef>
          <a:fillRef idx="0">
            <a:schemeClr val="accent1"/>
          </a:fillRef>
          <a:effectRef idx="0">
            <a:schemeClr val="accent1"/>
          </a:effectRef>
          <a:fontRef idx="minor">
            <a:schemeClr val="tx1"/>
          </a:fontRef>
        </p:style>
      </p:cxnSp>
      <p:sp>
        <p:nvSpPr>
          <p:cNvPr id="40" name="正方形/長方形 39"/>
          <p:cNvSpPr/>
          <p:nvPr/>
        </p:nvSpPr>
        <p:spPr>
          <a:xfrm>
            <a:off x="7849185" y="5563491"/>
            <a:ext cx="1415772" cy="830997"/>
          </a:xfrm>
          <a:prstGeom prst="rect">
            <a:avLst/>
          </a:prstGeom>
        </p:spPr>
        <p:txBody>
          <a:bodyPr wrap="none">
            <a:spAutoFit/>
          </a:bodyPr>
          <a:lstStyle/>
          <a:p>
            <a:pPr algn="ctr"/>
            <a:r>
              <a:rPr lang="en-US" altLang="ja-JP" sz="2400" i="1" dirty="0">
                <a:latin typeface="メイリオ" panose="020B0604030504040204" pitchFamily="50" charset="-128"/>
                <a:ea typeface="メイリオ" panose="020B0604030504040204" pitchFamily="50" charset="-128"/>
                <a:cs typeface="メイリオ" panose="020B0604030504040204" pitchFamily="50" charset="-128"/>
              </a:rPr>
              <a:t>I</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400" i="1" dirty="0" err="1">
                <a:latin typeface="メイリオ" panose="020B0604030504040204" pitchFamily="50" charset="-128"/>
                <a:ea typeface="メイリオ" panose="020B0604030504040204" pitchFamily="50" charset="-128"/>
                <a:cs typeface="メイリオ" panose="020B0604030504040204" pitchFamily="50" charset="-128"/>
              </a:rPr>
              <a:t>i,j</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a:t>
            </a:r>
          </a:p>
          <a:p>
            <a:pPr algn="ct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入力画像</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テキスト ボックス 38">
            <a:extLst>
              <a:ext uri="{FF2B5EF4-FFF2-40B4-BE49-F238E27FC236}">
                <a16:creationId xmlns:a16="http://schemas.microsoft.com/office/drawing/2014/main" id="{43CE01A2-E679-464F-AA69-7B3839C16175}"/>
              </a:ext>
            </a:extLst>
          </p:cNvPr>
          <p:cNvSpPr txBox="1"/>
          <p:nvPr/>
        </p:nvSpPr>
        <p:spPr>
          <a:xfrm>
            <a:off x="11415653" y="199534"/>
            <a:ext cx="800219" cy="461665"/>
          </a:xfrm>
          <a:prstGeom prst="rect">
            <a:avLst/>
          </a:prstGeom>
          <a:noFill/>
        </p:spPr>
        <p:txBody>
          <a:bodyPr wrap="non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復習</a:t>
            </a:r>
          </a:p>
        </p:txBody>
      </p:sp>
    </p:spTree>
    <p:extLst>
      <p:ext uri="{BB962C8B-B14F-4D97-AF65-F5344CB8AC3E}">
        <p14:creationId xmlns:p14="http://schemas.microsoft.com/office/powerpoint/2010/main" val="4103416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 name="テキスト ボックス 38"/>
              <p:cNvSpPr txBox="1"/>
              <p:nvPr/>
            </p:nvSpPr>
            <p:spPr>
              <a:xfrm>
                <a:off x="698614" y="1678203"/>
                <a:ext cx="4708917" cy="966098"/>
              </a:xfrm>
              <a:prstGeom prst="rect">
                <a:avLst/>
              </a:prstGeom>
              <a:solidFill>
                <a:schemeClr val="accent4">
                  <a:lumMod val="20000"/>
                  <a:lumOff val="80000"/>
                </a:schemeClr>
              </a:solidFill>
            </p:spPr>
            <p:txBody>
              <a:bodyPr wrap="none" rtlCol="0">
                <a:spAutoFit/>
              </a:bodyPr>
              <a:lstStyle/>
              <a:p>
                <a:pPr algn="r">
                  <a:spcBef>
                    <a:spcPts val="600"/>
                  </a:spcBef>
                  <a:spcAft>
                    <a:spcPts val="600"/>
                  </a:spcAft>
                </a:pPr>
                <a14:m>
                  <m:oMathPara xmlns:m="http://schemas.openxmlformats.org/officeDocument/2006/math">
                    <m:oMathParaPr>
                      <m:jc m:val="centerGroup"/>
                    </m:oMathParaPr>
                    <m:oMath xmlns:m="http://schemas.openxmlformats.org/officeDocument/2006/math">
                      <m:d>
                        <m:dPr>
                          <m:ctrlPr>
                            <a:rPr lang="en-US" altLang="ja-JP" sz="2400" i="1" smtClean="0">
                              <a:latin typeface="Cambria Math" panose="02040503050406030204" pitchFamily="18" charset="0"/>
                            </a:rPr>
                          </m:ctrlPr>
                        </m:dPr>
                        <m:e>
                          <m:r>
                            <a:rPr lang="en-US" altLang="ja-JP" sz="2400" i="1">
                              <a:latin typeface="Cambria Math" panose="02040503050406030204" pitchFamily="18" charset="0"/>
                            </a:rPr>
                            <m:t>𝑔</m:t>
                          </m:r>
                          <m:r>
                            <a:rPr lang="en-US" altLang="ja-JP" sz="2400" i="1">
                              <a:latin typeface="Cambria Math" panose="02040503050406030204" pitchFamily="18" charset="0"/>
                            </a:rPr>
                            <m:t>∗</m:t>
                          </m:r>
                          <m:r>
                            <a:rPr lang="en-US" altLang="ja-JP" sz="2400" i="1">
                              <a:latin typeface="Cambria Math" panose="02040503050406030204" pitchFamily="18" charset="0"/>
                            </a:rPr>
                            <m:t>𝑓</m:t>
                          </m:r>
                        </m:e>
                      </m:d>
                      <m:d>
                        <m:dPr>
                          <m:ctrlPr>
                            <a:rPr lang="en-US" altLang="ja-JP" sz="2400" i="1">
                              <a:latin typeface="Cambria Math" panose="02040503050406030204" pitchFamily="18" charset="0"/>
                            </a:rPr>
                          </m:ctrlPr>
                        </m:dPr>
                        <m:e>
                          <m:r>
                            <a:rPr lang="en-US" altLang="ja-JP" sz="2400" i="1">
                              <a:latin typeface="Cambria Math" panose="02040503050406030204" pitchFamily="18" charset="0"/>
                            </a:rPr>
                            <m:t>𝑥</m:t>
                          </m:r>
                        </m:e>
                      </m:d>
                      <m:r>
                        <a:rPr lang="en-US" altLang="ja-JP" sz="2400" i="1">
                          <a:latin typeface="Cambria Math"/>
                        </a:rPr>
                        <m:t>=</m:t>
                      </m:r>
                      <m:nary>
                        <m:naryPr>
                          <m:ctrlPr>
                            <a:rPr lang="en-US" altLang="ja-JP" sz="2400" i="1" smtClean="0">
                              <a:latin typeface="Cambria Math" panose="02040503050406030204" pitchFamily="18" charset="0"/>
                            </a:rPr>
                          </m:ctrlPr>
                        </m:naryPr>
                        <m:sub>
                          <m:r>
                            <a:rPr lang="en-US" altLang="ja-JP" sz="2400" i="1">
                              <a:latin typeface="Cambria Math"/>
                            </a:rPr>
                            <m:t>−</m:t>
                          </m:r>
                          <m:r>
                            <a:rPr lang="en-US" altLang="ja-JP" sz="2400" i="1">
                              <a:latin typeface="Cambria Math" panose="02040503050406030204" pitchFamily="18" charset="0"/>
                            </a:rPr>
                            <m:t>∞</m:t>
                          </m:r>
                        </m:sub>
                        <m:sup>
                          <m:r>
                            <a:rPr lang="en-US" altLang="ja-JP" sz="2400" i="1">
                              <a:latin typeface="Cambria Math" panose="02040503050406030204" pitchFamily="18" charset="0"/>
                            </a:rPr>
                            <m:t>∞</m:t>
                          </m:r>
                        </m:sup>
                        <m:e>
                          <m:r>
                            <a:rPr lang="en-US" altLang="ja-JP" sz="2400" i="1">
                              <a:latin typeface="Cambria Math" panose="02040503050406030204" pitchFamily="18" charset="0"/>
                            </a:rPr>
                            <m:t>𝑔</m:t>
                          </m:r>
                          <m:d>
                            <m:dPr>
                              <m:ctrlPr>
                                <a:rPr lang="en-US" altLang="ja-JP" sz="2400" i="1">
                                  <a:latin typeface="Cambria Math" panose="02040503050406030204" pitchFamily="18" charset="0"/>
                                </a:rPr>
                              </m:ctrlPr>
                            </m:dPr>
                            <m:e>
                              <m:r>
                                <a:rPr lang="en-US" altLang="ja-JP" sz="2400" b="0" i="1" smtClean="0">
                                  <a:latin typeface="Cambria Math" panose="02040503050406030204" pitchFamily="18" charset="0"/>
                                </a:rPr>
                                <m:t>𝑡</m:t>
                              </m:r>
                            </m:e>
                          </m:d>
                          <m:r>
                            <a:rPr lang="en-US" altLang="ja-JP" sz="2400" i="1">
                              <a:latin typeface="Cambria Math"/>
                            </a:rPr>
                            <m:t>  </m:t>
                          </m:r>
                          <m:r>
                            <a:rPr lang="en-US" altLang="ja-JP" sz="2400" i="1">
                              <a:latin typeface="Cambria Math" panose="02040503050406030204" pitchFamily="18" charset="0"/>
                            </a:rPr>
                            <m:t>𝑓</m:t>
                          </m:r>
                          <m:d>
                            <m:dPr>
                              <m:ctrlPr>
                                <a:rPr lang="en-US" altLang="ja-JP" sz="2400" i="1">
                                  <a:latin typeface="Cambria Math" panose="02040503050406030204" pitchFamily="18" charset="0"/>
                                </a:rPr>
                              </m:ctrlPr>
                            </m:dPr>
                            <m:e>
                              <m:r>
                                <a:rPr lang="en-US" altLang="ja-JP" sz="2400" i="1">
                                  <a:latin typeface="Cambria Math" panose="02040503050406030204" pitchFamily="18" charset="0"/>
                                </a:rPr>
                                <m:t>𝑥</m:t>
                              </m:r>
                              <m:r>
                                <a:rPr lang="en-US" altLang="ja-JP" sz="2400" i="1">
                                  <a:latin typeface="Cambria Math" panose="02040503050406030204" pitchFamily="18" charset="0"/>
                                </a:rPr>
                                <m:t>−</m:t>
                              </m:r>
                              <m:r>
                                <a:rPr lang="en-US" altLang="ja-JP" sz="2400" b="0" i="1" smtClean="0">
                                  <a:latin typeface="Cambria Math" panose="02040503050406030204" pitchFamily="18" charset="0"/>
                                </a:rPr>
                                <m:t>𝑡</m:t>
                              </m:r>
                            </m:e>
                          </m:d>
                        </m:e>
                      </m:nary>
                      <m:r>
                        <a:rPr lang="en-US" altLang="ja-JP" sz="2400" b="0" i="1" smtClean="0">
                          <a:latin typeface="Cambria Math" panose="02040503050406030204" pitchFamily="18" charset="0"/>
                        </a:rPr>
                        <m:t>𝑑𝑡</m:t>
                      </m:r>
                    </m:oMath>
                  </m:oMathPara>
                </a14:m>
                <a:endParaRPr lang="en-US" altLang="ja-JP" sz="2400" b="0" i="1"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9" name="テキスト ボックス 38"/>
              <p:cNvSpPr txBox="1">
                <a:spLocks noRot="1" noChangeAspect="1" noMove="1" noResize="1" noEditPoints="1" noAdjustHandles="1" noChangeArrowheads="1" noChangeShapeType="1" noTextEdit="1"/>
              </p:cNvSpPr>
              <p:nvPr/>
            </p:nvSpPr>
            <p:spPr>
              <a:xfrm>
                <a:off x="698614" y="1678203"/>
                <a:ext cx="4708917" cy="966098"/>
              </a:xfrm>
              <a:prstGeom prst="rect">
                <a:avLst/>
              </a:prstGeom>
              <a:blipFill rotWithShape="0">
                <a:blip r:embed="rId2"/>
                <a:stretch>
                  <a:fillRect/>
                </a:stretch>
              </a:blipFill>
            </p:spPr>
            <p:txBody>
              <a:bodyPr/>
              <a:lstStyle/>
              <a:p>
                <a:r>
                  <a:rPr lang="ja-JP" altLang="en-US">
                    <a:noFill/>
                  </a:rPr>
                  <a:t> </a:t>
                </a:r>
              </a:p>
            </p:txBody>
          </p:sp>
        </mc:Fallback>
      </mc:AlternateContent>
      <p:sp>
        <p:nvSpPr>
          <p:cNvPr id="3" name="正方形/長方形 2"/>
          <p:cNvSpPr/>
          <p:nvPr/>
        </p:nvSpPr>
        <p:spPr>
          <a:xfrm>
            <a:off x="629793" y="1254838"/>
            <a:ext cx="1422184" cy="523220"/>
          </a:xfrm>
          <a:prstGeom prst="rect">
            <a:avLst/>
          </a:prstGeom>
        </p:spPr>
        <p:txBody>
          <a:bodyPr wrap="none">
            <a:spAutoFit/>
          </a:bodyPr>
          <a:lstStyle/>
          <a:p>
            <a:r>
              <a:rPr lang="ja-JP" altLang="en-US" sz="2800" b="1" dirty="0">
                <a:latin typeface="メイリオ" panose="020B0604030504040204" pitchFamily="50" charset="-128"/>
                <a:ea typeface="メイリオ" panose="020B0604030504040204" pitchFamily="50" charset="-128"/>
                <a:cs typeface="メイリオ" panose="020B0604030504040204" pitchFamily="50" charset="-128"/>
              </a:rPr>
              <a:t>連続  </a:t>
            </a:r>
            <a:r>
              <a:rPr lang="en-US" altLang="ja-JP" sz="2800" b="1" dirty="0">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2800" b="1" dirty="0"/>
          </a:p>
        </p:txBody>
      </p:sp>
      <mc:AlternateContent xmlns:mc="http://schemas.openxmlformats.org/markup-compatibility/2006" xmlns:a14="http://schemas.microsoft.com/office/drawing/2010/main">
        <mc:Choice Requires="a14">
          <p:sp>
            <p:nvSpPr>
              <p:cNvPr id="42" name="テキスト ボックス 41"/>
              <p:cNvSpPr txBox="1"/>
              <p:nvPr/>
            </p:nvSpPr>
            <p:spPr>
              <a:xfrm>
                <a:off x="6401328" y="1580680"/>
                <a:ext cx="4672498" cy="1176284"/>
              </a:xfrm>
              <a:prstGeom prst="rect">
                <a:avLst/>
              </a:prstGeom>
              <a:solidFill>
                <a:schemeClr val="accent4">
                  <a:lumMod val="20000"/>
                  <a:lumOff val="80000"/>
                </a:schemeClr>
              </a:solidFill>
            </p:spPr>
            <p:txBody>
              <a:bodyPr wrap="none" rtlCol="0">
                <a:spAutoFit/>
              </a:bodyPr>
              <a:lstStyle/>
              <a:p>
                <a:pPr algn="r">
                  <a:spcBef>
                    <a:spcPts val="600"/>
                  </a:spcBef>
                  <a:spcAft>
                    <a:spcPts val="600"/>
                  </a:spcAft>
                </a:pPr>
                <a14:m>
                  <m:oMathPara xmlns:m="http://schemas.openxmlformats.org/officeDocument/2006/math">
                    <m:oMathParaPr>
                      <m:jc m:val="centerGroup"/>
                    </m:oMathParaPr>
                    <m:oMath xmlns:m="http://schemas.openxmlformats.org/officeDocument/2006/math">
                      <m:d>
                        <m:dPr>
                          <m:ctrlPr>
                            <a:rPr lang="en-US" altLang="ja-JP" sz="2400" b="0" i="1" smtClean="0">
                              <a:latin typeface="Cambria Math" panose="02040503050406030204" pitchFamily="18" charset="0"/>
                            </a:rPr>
                          </m:ctrlPr>
                        </m:dPr>
                        <m:e>
                          <m:r>
                            <a:rPr lang="en-US" altLang="ja-JP" sz="2400" i="1">
                              <a:latin typeface="Cambria Math" panose="02040503050406030204" pitchFamily="18" charset="0"/>
                            </a:rPr>
                            <m:t>𝑔</m:t>
                          </m:r>
                          <m:r>
                            <a:rPr lang="en-US" altLang="ja-JP" sz="2400" i="1">
                              <a:latin typeface="Cambria Math" panose="02040503050406030204" pitchFamily="18" charset="0"/>
                            </a:rPr>
                            <m:t>∗</m:t>
                          </m:r>
                          <m:r>
                            <a:rPr lang="en-US" altLang="ja-JP" sz="2400" i="1">
                              <a:latin typeface="Cambria Math" panose="02040503050406030204" pitchFamily="18" charset="0"/>
                            </a:rPr>
                            <m:t>𝑓</m:t>
                          </m:r>
                        </m:e>
                      </m:d>
                      <m:d>
                        <m:dPr>
                          <m:ctrlPr>
                            <a:rPr lang="en-US" altLang="ja-JP" sz="2400" i="1">
                              <a:latin typeface="Cambria Math" panose="02040503050406030204" pitchFamily="18" charset="0"/>
                            </a:rPr>
                          </m:ctrlPr>
                        </m:dPr>
                        <m:e>
                          <m:r>
                            <a:rPr lang="en-US" altLang="ja-JP" sz="2400" b="0" i="1" smtClean="0">
                              <a:latin typeface="Cambria Math" panose="02040503050406030204" pitchFamily="18" charset="0"/>
                            </a:rPr>
                            <m:t>𝑥</m:t>
                          </m:r>
                        </m:e>
                      </m:d>
                      <m:r>
                        <a:rPr lang="en-US" altLang="ja-JP" sz="2400" i="1">
                          <a:latin typeface="Cambria Math"/>
                        </a:rPr>
                        <m:t>=</m:t>
                      </m:r>
                      <m:nary>
                        <m:naryPr>
                          <m:chr m:val="∑"/>
                          <m:ctrlPr>
                            <a:rPr lang="en-US" altLang="ja-JP" sz="2400" i="1">
                              <a:latin typeface="Cambria Math" panose="02040503050406030204" pitchFamily="18" charset="0"/>
                            </a:rPr>
                          </m:ctrlPr>
                        </m:naryPr>
                        <m:sub>
                          <m:r>
                            <a:rPr lang="en-US" altLang="ja-JP" sz="2400" b="0" i="1" smtClean="0">
                              <a:latin typeface="Cambria Math" panose="02040503050406030204" pitchFamily="18" charset="0"/>
                            </a:rPr>
                            <m:t>𝑘</m:t>
                          </m:r>
                          <m:r>
                            <a:rPr lang="en-US" altLang="ja-JP" sz="2400" i="1">
                              <a:latin typeface="Cambria Math"/>
                            </a:rPr>
                            <m:t>=−</m:t>
                          </m:r>
                          <m:r>
                            <a:rPr lang="en-US" altLang="ja-JP" sz="2400" b="0" i="1" smtClean="0">
                              <a:latin typeface="Cambria Math" panose="02040503050406030204" pitchFamily="18" charset="0"/>
                            </a:rPr>
                            <m:t>∞</m:t>
                          </m:r>
                        </m:sub>
                        <m:sup>
                          <m:r>
                            <a:rPr lang="en-US" altLang="ja-JP" sz="2400" i="1">
                              <a:latin typeface="Cambria Math" panose="02040503050406030204" pitchFamily="18" charset="0"/>
                            </a:rPr>
                            <m:t>∞</m:t>
                          </m:r>
                        </m:sup>
                        <m:e>
                          <m:r>
                            <a:rPr lang="en-US" altLang="ja-JP" sz="2400" i="1">
                              <a:latin typeface="Cambria Math" panose="02040503050406030204" pitchFamily="18" charset="0"/>
                            </a:rPr>
                            <m:t>𝑔</m:t>
                          </m:r>
                          <m:d>
                            <m:dPr>
                              <m:ctrlPr>
                                <a:rPr lang="en-US" altLang="ja-JP" sz="2400" i="1">
                                  <a:latin typeface="Cambria Math" panose="02040503050406030204" pitchFamily="18" charset="0"/>
                                </a:rPr>
                              </m:ctrlPr>
                            </m:dPr>
                            <m:e>
                              <m:r>
                                <a:rPr lang="en-US" altLang="ja-JP" sz="2400" i="1">
                                  <a:latin typeface="Cambria Math" panose="02040503050406030204" pitchFamily="18" charset="0"/>
                                </a:rPr>
                                <m:t>𝑘</m:t>
                              </m:r>
                            </m:e>
                          </m:d>
                          <m:r>
                            <a:rPr lang="en-US" altLang="ja-JP" sz="2400" i="1">
                              <a:latin typeface="Cambria Math"/>
                            </a:rPr>
                            <m:t>  </m:t>
                          </m:r>
                          <m:r>
                            <a:rPr lang="en-US" altLang="ja-JP" sz="2400" i="1">
                              <a:latin typeface="Cambria Math" panose="02040503050406030204" pitchFamily="18" charset="0"/>
                            </a:rPr>
                            <m:t>𝑓</m:t>
                          </m:r>
                          <m:d>
                            <m:dPr>
                              <m:ctrlPr>
                                <a:rPr lang="en-US" altLang="ja-JP" sz="2400" i="1">
                                  <a:latin typeface="Cambria Math" panose="02040503050406030204" pitchFamily="18" charset="0"/>
                                </a:rPr>
                              </m:ctrlPr>
                            </m:dPr>
                            <m:e>
                              <m:r>
                                <a:rPr lang="en-US" altLang="ja-JP" sz="2400" b="0" i="1" smtClean="0">
                                  <a:latin typeface="Cambria Math" panose="02040503050406030204" pitchFamily="18" charset="0"/>
                                </a:rPr>
                                <m:t>𝑥</m:t>
                              </m:r>
                              <m:r>
                                <a:rPr lang="en-US" altLang="ja-JP" sz="2400" i="1">
                                  <a:latin typeface="Cambria Math" panose="02040503050406030204" pitchFamily="18" charset="0"/>
                                </a:rPr>
                                <m:t>−</m:t>
                              </m:r>
                              <m:r>
                                <a:rPr lang="en-US" altLang="ja-JP" sz="2400" i="1">
                                  <a:latin typeface="Cambria Math" panose="02040503050406030204" pitchFamily="18" charset="0"/>
                                </a:rPr>
                                <m:t>𝑘</m:t>
                              </m:r>
                            </m:e>
                          </m:d>
                        </m:e>
                      </m:nary>
                    </m:oMath>
                  </m:oMathPara>
                </a14:m>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42" name="テキスト ボックス 41"/>
              <p:cNvSpPr txBox="1">
                <a:spLocks noRot="1" noChangeAspect="1" noMove="1" noResize="1" noEditPoints="1" noAdjustHandles="1" noChangeArrowheads="1" noChangeShapeType="1" noTextEdit="1"/>
              </p:cNvSpPr>
              <p:nvPr/>
            </p:nvSpPr>
            <p:spPr>
              <a:xfrm>
                <a:off x="6401328" y="1580680"/>
                <a:ext cx="4672498" cy="1176284"/>
              </a:xfrm>
              <a:prstGeom prst="rect">
                <a:avLst/>
              </a:prstGeom>
              <a:blipFill rotWithShape="0">
                <a:blip r:embed="rId3"/>
                <a:stretch>
                  <a:fillRect/>
                </a:stretch>
              </a:blipFill>
            </p:spPr>
            <p:txBody>
              <a:bodyPr/>
              <a:lstStyle/>
              <a:p>
                <a:r>
                  <a:rPr lang="ja-JP" altLang="en-US">
                    <a:noFill/>
                  </a:rPr>
                  <a:t> </a:t>
                </a:r>
              </a:p>
            </p:txBody>
          </p:sp>
        </mc:Fallback>
      </mc:AlternateContent>
      <p:sp>
        <p:nvSpPr>
          <p:cNvPr id="41" name="正方形/長方形 40"/>
          <p:cNvSpPr/>
          <p:nvPr/>
        </p:nvSpPr>
        <p:spPr>
          <a:xfrm>
            <a:off x="6335585" y="1254838"/>
            <a:ext cx="1422184" cy="523220"/>
          </a:xfrm>
          <a:prstGeom prst="rect">
            <a:avLst/>
          </a:prstGeom>
        </p:spPr>
        <p:txBody>
          <a:bodyPr wrap="none">
            <a:spAutoFit/>
          </a:bodyPr>
          <a:lstStyle/>
          <a:p>
            <a:r>
              <a:rPr lang="ja-JP" altLang="en-US" sz="2800" b="1" dirty="0">
                <a:latin typeface="メイリオ" panose="020B0604030504040204" pitchFamily="50" charset="-128"/>
                <a:ea typeface="メイリオ" panose="020B0604030504040204" pitchFamily="50" charset="-128"/>
                <a:cs typeface="メイリオ" panose="020B0604030504040204" pitchFamily="50" charset="-128"/>
              </a:rPr>
              <a:t>離散  </a:t>
            </a:r>
            <a:r>
              <a:rPr lang="en-US" altLang="ja-JP" sz="2800" b="1" dirty="0">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2800" b="1" dirty="0"/>
          </a:p>
        </p:txBody>
      </p:sp>
      <mc:AlternateContent xmlns:mc="http://schemas.openxmlformats.org/markup-compatibility/2006" xmlns:a14="http://schemas.microsoft.com/office/drawing/2010/main">
        <mc:Choice Requires="a14">
          <p:sp>
            <p:nvSpPr>
              <p:cNvPr id="6" name="正方形/長方形 5"/>
              <p:cNvSpPr/>
              <p:nvPr/>
            </p:nvSpPr>
            <p:spPr>
              <a:xfrm>
                <a:off x="362744" y="3082806"/>
                <a:ext cx="11244232" cy="3648243"/>
              </a:xfrm>
              <a:prstGeom prst="rect">
                <a:avLst/>
              </a:prstGeom>
            </p:spPr>
            <p:txBody>
              <a:bodyPr wrap="none">
                <a:spAutoFit/>
              </a:bodyPr>
              <a:lstStyle/>
              <a:p>
                <a:pPr>
                  <a:spcBef>
                    <a:spcPts val="600"/>
                  </a:spcBef>
                  <a:spcAft>
                    <a:spcPts val="600"/>
                  </a:spcAft>
                </a:pPr>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を畳み込み積分（</a:t>
                </a:r>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Convolution)</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と呼び，以下の性質が成り立つ</a:t>
                </a:r>
                <a:endParaRPr lang="en-US" altLang="ja-JP" sz="28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spcAft>
                    <a:spcPts val="600"/>
                  </a:spcAft>
                </a:pPr>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  交換  </a:t>
                </a:r>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 </a:t>
                </a:r>
                <a14:m>
                  <m:oMath xmlns:m="http://schemas.openxmlformats.org/officeDocument/2006/math">
                    <m:r>
                      <a:rPr lang="en-US" altLang="ja-JP" sz="2800" i="1">
                        <a:latin typeface="Cambria Math" panose="02040503050406030204" pitchFamily="18" charset="0"/>
                      </a:rPr>
                      <m:t>𝑔</m:t>
                    </m:r>
                    <m:r>
                      <a:rPr lang="en-US" altLang="ja-JP" sz="2800" i="1">
                        <a:latin typeface="Cambria Math" panose="02040503050406030204" pitchFamily="18" charset="0"/>
                      </a:rPr>
                      <m:t>∗</m:t>
                    </m:r>
                    <m:r>
                      <a:rPr lang="en-US" altLang="ja-JP" sz="2800" i="1">
                        <a:latin typeface="Cambria Math" panose="02040503050406030204" pitchFamily="18" charset="0"/>
                      </a:rPr>
                      <m:t>𝑓</m:t>
                    </m:r>
                  </m:oMath>
                </a14:m>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800" dirty="0"/>
                  <a:t> </a:t>
                </a:r>
                <a14:m>
                  <m:oMath xmlns:m="http://schemas.openxmlformats.org/officeDocument/2006/math">
                    <m:r>
                      <a:rPr lang="en-US" altLang="ja-JP" sz="2800" i="1" dirty="0">
                        <a:latin typeface="Cambria Math" panose="02040503050406030204" pitchFamily="18" charset="0"/>
                      </a:rPr>
                      <m:t>𝑓</m:t>
                    </m:r>
                    <m:r>
                      <a:rPr lang="en-US" altLang="ja-JP" sz="2800" i="1">
                        <a:latin typeface="Cambria Math" panose="02040503050406030204" pitchFamily="18" charset="0"/>
                      </a:rPr>
                      <m:t>∗</m:t>
                    </m:r>
                    <m:r>
                      <a:rPr lang="en-US" altLang="ja-JP" sz="2800" b="0" i="1" smtClean="0">
                        <a:latin typeface="Cambria Math" panose="02040503050406030204" pitchFamily="18" charset="0"/>
                      </a:rPr>
                      <m:t>𝑔</m:t>
                    </m:r>
                  </m:oMath>
                </a14:m>
                <a:endParaRPr lang="en-US" altLang="ja-JP" sz="28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spcAft>
                    <a:spcPts val="600"/>
                  </a:spcAft>
                </a:pPr>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結合  </a:t>
                </a:r>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 </a:t>
                </a:r>
                <a14:m>
                  <m:oMath xmlns:m="http://schemas.openxmlformats.org/officeDocument/2006/math">
                    <m:r>
                      <a:rPr lang="en-US" altLang="ja-JP" sz="2800" i="1">
                        <a:latin typeface="Cambria Math" panose="02040503050406030204" pitchFamily="18" charset="0"/>
                      </a:rPr>
                      <m:t>𝑓</m:t>
                    </m:r>
                    <m:r>
                      <a:rPr lang="en-US" altLang="ja-JP" sz="2800" b="0" i="1" smtClean="0">
                        <a:latin typeface="Cambria Math" panose="02040503050406030204" pitchFamily="18" charset="0"/>
                      </a:rPr>
                      <m:t>∗</m:t>
                    </m:r>
                    <m:d>
                      <m:dPr>
                        <m:ctrlPr>
                          <a:rPr lang="en-US" altLang="ja-JP" sz="2800" b="0" i="1" smtClean="0">
                            <a:latin typeface="Cambria Math" panose="02040503050406030204" pitchFamily="18" charset="0"/>
                          </a:rPr>
                        </m:ctrlPr>
                      </m:dPr>
                      <m:e>
                        <m:r>
                          <a:rPr lang="en-US" altLang="ja-JP" sz="2800" i="1">
                            <a:latin typeface="Cambria Math" panose="02040503050406030204" pitchFamily="18" charset="0"/>
                          </a:rPr>
                          <m:t>𝑔</m:t>
                        </m:r>
                        <m:r>
                          <a:rPr lang="en-US" altLang="ja-JP" sz="2800" i="1">
                            <a:latin typeface="Cambria Math" panose="02040503050406030204" pitchFamily="18" charset="0"/>
                          </a:rPr>
                          <m:t>∗</m:t>
                        </m:r>
                        <m:r>
                          <a:rPr lang="en-US" altLang="ja-JP" sz="2800" i="1">
                            <a:latin typeface="Cambria Math" panose="02040503050406030204" pitchFamily="18" charset="0"/>
                          </a:rPr>
                          <m:t>h</m:t>
                        </m:r>
                      </m:e>
                    </m:d>
                  </m:oMath>
                </a14:m>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a:t>
                </a:r>
                <a14:m>
                  <m:oMath xmlns:m="http://schemas.openxmlformats.org/officeDocument/2006/math">
                    <m:d>
                      <m:dPr>
                        <m:ctrlPr>
                          <a:rPr lang="en-US" altLang="ja-JP" sz="2800" b="0" i="1" smtClean="0">
                            <a:latin typeface="Cambria Math" panose="02040503050406030204" pitchFamily="18" charset="0"/>
                          </a:rPr>
                        </m:ctrlPr>
                      </m:dPr>
                      <m:e>
                        <m:r>
                          <a:rPr lang="en-US" altLang="ja-JP" sz="2800" b="0" i="1" smtClean="0">
                            <a:latin typeface="Cambria Math" panose="02040503050406030204" pitchFamily="18" charset="0"/>
                          </a:rPr>
                          <m:t>𝑓</m:t>
                        </m:r>
                        <m:r>
                          <a:rPr lang="en-US" altLang="ja-JP" sz="2800" b="0" i="1" smtClean="0">
                            <a:latin typeface="Cambria Math" panose="02040503050406030204" pitchFamily="18" charset="0"/>
                          </a:rPr>
                          <m:t>∗</m:t>
                        </m:r>
                        <m:r>
                          <a:rPr lang="en-US" altLang="ja-JP" sz="2800" b="0" i="1" smtClean="0">
                            <a:latin typeface="Cambria Math" panose="02040503050406030204" pitchFamily="18" charset="0"/>
                          </a:rPr>
                          <m:t>𝑔</m:t>
                        </m:r>
                      </m:e>
                    </m:d>
                    <m:r>
                      <a:rPr lang="en-US" altLang="ja-JP" sz="2800" i="1">
                        <a:latin typeface="Cambria Math" panose="02040503050406030204" pitchFamily="18" charset="0"/>
                      </a:rPr>
                      <m:t>∗</m:t>
                    </m:r>
                    <m:r>
                      <a:rPr lang="en-US" altLang="ja-JP" sz="2800" b="0" i="1" smtClean="0">
                        <a:latin typeface="Cambria Math" panose="02040503050406030204" pitchFamily="18" charset="0"/>
                      </a:rPr>
                      <m:t>h</m:t>
                    </m:r>
                  </m:oMath>
                </a14:m>
                <a:endParaRPr lang="en-US" altLang="ja-JP" sz="28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spcAft>
                    <a:spcPts val="600"/>
                  </a:spcAft>
                </a:pPr>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分配  </a:t>
                </a:r>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 </a:t>
                </a:r>
                <a14:m>
                  <m:oMath xmlns:m="http://schemas.openxmlformats.org/officeDocument/2006/math">
                    <m:r>
                      <a:rPr lang="en-US" altLang="ja-JP" sz="2800" i="1">
                        <a:latin typeface="Cambria Math" panose="02040503050406030204" pitchFamily="18" charset="0"/>
                      </a:rPr>
                      <m:t>𝑓</m:t>
                    </m:r>
                    <m:r>
                      <a:rPr lang="en-US" altLang="ja-JP" sz="2800" i="1">
                        <a:latin typeface="Cambria Math" panose="02040503050406030204" pitchFamily="18" charset="0"/>
                      </a:rPr>
                      <m:t>∗</m:t>
                    </m:r>
                    <m:d>
                      <m:dPr>
                        <m:ctrlPr>
                          <a:rPr lang="en-US" altLang="ja-JP" sz="2800" i="1">
                            <a:latin typeface="Cambria Math" panose="02040503050406030204" pitchFamily="18" charset="0"/>
                          </a:rPr>
                        </m:ctrlPr>
                      </m:dPr>
                      <m:e>
                        <m:r>
                          <a:rPr lang="en-US" altLang="ja-JP" sz="2800" i="1">
                            <a:latin typeface="Cambria Math" panose="02040503050406030204" pitchFamily="18" charset="0"/>
                          </a:rPr>
                          <m:t>𝑔</m:t>
                        </m:r>
                        <m:r>
                          <a:rPr lang="en-US" altLang="ja-JP" sz="2800" b="0" i="1" smtClean="0">
                            <a:latin typeface="Cambria Math" panose="02040503050406030204" pitchFamily="18" charset="0"/>
                          </a:rPr>
                          <m:t>+</m:t>
                        </m:r>
                        <m:r>
                          <a:rPr lang="en-US" altLang="ja-JP" sz="2800" i="1">
                            <a:latin typeface="Cambria Math" panose="02040503050406030204" pitchFamily="18" charset="0"/>
                          </a:rPr>
                          <m:t>h</m:t>
                        </m:r>
                      </m:e>
                    </m:d>
                    <m:r>
                      <a:rPr lang="en-US" altLang="ja-JP" sz="2800" b="0" i="1" smtClean="0">
                        <a:latin typeface="Cambria Math" panose="02040503050406030204" pitchFamily="18" charset="0"/>
                      </a:rPr>
                      <m:t>=</m:t>
                    </m:r>
                    <m:r>
                      <a:rPr lang="en-US" altLang="ja-JP" sz="2800" i="1">
                        <a:latin typeface="Cambria Math" panose="02040503050406030204" pitchFamily="18" charset="0"/>
                      </a:rPr>
                      <m:t>𝑓</m:t>
                    </m:r>
                    <m:r>
                      <a:rPr lang="en-US" altLang="ja-JP" sz="2800" i="1">
                        <a:latin typeface="Cambria Math" panose="02040503050406030204" pitchFamily="18" charset="0"/>
                      </a:rPr>
                      <m:t>∗</m:t>
                    </m:r>
                    <m:r>
                      <a:rPr lang="en-US" altLang="ja-JP" sz="2800" i="1">
                        <a:latin typeface="Cambria Math" panose="02040503050406030204" pitchFamily="18" charset="0"/>
                      </a:rPr>
                      <m:t>𝑔</m:t>
                    </m:r>
                    <m:r>
                      <a:rPr lang="en-US" altLang="ja-JP" sz="2800" b="0" i="1" smtClean="0">
                        <a:latin typeface="Cambria Math" panose="02040503050406030204" pitchFamily="18" charset="0"/>
                      </a:rPr>
                      <m:t>+</m:t>
                    </m:r>
                    <m:r>
                      <a:rPr lang="en-US" altLang="ja-JP" sz="2800" i="1">
                        <a:latin typeface="Cambria Math" panose="02040503050406030204" pitchFamily="18" charset="0"/>
                      </a:rPr>
                      <m:t>𝑓</m:t>
                    </m:r>
                    <m:r>
                      <a:rPr lang="en-US" altLang="ja-JP" sz="2800" i="1">
                        <a:latin typeface="Cambria Math" panose="02040503050406030204" pitchFamily="18" charset="0"/>
                      </a:rPr>
                      <m:t>∗</m:t>
                    </m:r>
                    <m:r>
                      <a:rPr lang="en-US" altLang="ja-JP" sz="2800" b="0" i="1" smtClean="0">
                        <a:latin typeface="Cambria Math" panose="02040503050406030204" pitchFamily="18" charset="0"/>
                      </a:rPr>
                      <m:t>h</m:t>
                    </m:r>
                  </m:oMath>
                </a14:m>
                <a:endParaRPr lang="en-US" altLang="ja-JP" sz="28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spcAft>
                    <a:spcPts val="600"/>
                  </a:spcAft>
                </a:pPr>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微分 </a:t>
                </a:r>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dirty="0"/>
                  <a:t> </a:t>
                </a:r>
                <a14:m>
                  <m:oMath xmlns:m="http://schemas.openxmlformats.org/officeDocument/2006/math">
                    <m:f>
                      <m:fPr>
                        <m:ctrlPr>
                          <a:rPr lang="en-US" altLang="ja-JP" sz="2800" b="0" i="1" smtClean="0">
                            <a:latin typeface="Cambria Math" panose="02040503050406030204" pitchFamily="18" charset="0"/>
                          </a:rPr>
                        </m:ctrlPr>
                      </m:fPr>
                      <m:num>
                        <m:r>
                          <a:rPr lang="en-US" altLang="ja-JP" sz="2800" b="0" i="1" smtClean="0">
                            <a:latin typeface="Cambria Math" panose="02040503050406030204" pitchFamily="18" charset="0"/>
                          </a:rPr>
                          <m:t>𝑑</m:t>
                        </m:r>
                      </m:num>
                      <m:den>
                        <m:r>
                          <a:rPr lang="en-US" altLang="ja-JP" sz="2800" b="0" i="1" smtClean="0">
                            <a:latin typeface="Cambria Math" panose="02040503050406030204" pitchFamily="18" charset="0"/>
                          </a:rPr>
                          <m:t>𝑑𝑥</m:t>
                        </m:r>
                      </m:den>
                    </m:f>
                    <m:d>
                      <m:dPr>
                        <m:ctrlPr>
                          <a:rPr lang="en-US" altLang="ja-JP" sz="2800" b="0" i="1" smtClean="0">
                            <a:latin typeface="Cambria Math" panose="02040503050406030204" pitchFamily="18" charset="0"/>
                          </a:rPr>
                        </m:ctrlPr>
                      </m:dPr>
                      <m:e>
                        <m:r>
                          <a:rPr lang="en-US" altLang="ja-JP" sz="2800" i="1">
                            <a:latin typeface="Cambria Math" panose="02040503050406030204" pitchFamily="18" charset="0"/>
                          </a:rPr>
                          <m:t>𝑓</m:t>
                        </m:r>
                        <m:r>
                          <a:rPr lang="en-US" altLang="ja-JP" sz="2800" i="1">
                            <a:latin typeface="Cambria Math" panose="02040503050406030204" pitchFamily="18" charset="0"/>
                          </a:rPr>
                          <m:t>∗</m:t>
                        </m:r>
                        <m:r>
                          <a:rPr lang="en-US" altLang="ja-JP" sz="2800" i="1">
                            <a:latin typeface="Cambria Math" panose="02040503050406030204" pitchFamily="18" charset="0"/>
                          </a:rPr>
                          <m:t>𝑔</m:t>
                        </m:r>
                      </m:e>
                    </m:d>
                    <m:r>
                      <a:rPr lang="en-US" altLang="ja-JP" sz="2800" b="0" i="1" smtClean="0">
                        <a:latin typeface="Cambria Math" panose="02040503050406030204" pitchFamily="18" charset="0"/>
                      </a:rPr>
                      <m:t>=</m:t>
                    </m:r>
                    <m:f>
                      <m:fPr>
                        <m:ctrlPr>
                          <a:rPr lang="en-US" altLang="ja-JP" sz="2800" i="1">
                            <a:latin typeface="Cambria Math" panose="02040503050406030204" pitchFamily="18" charset="0"/>
                          </a:rPr>
                        </m:ctrlPr>
                      </m:fPr>
                      <m:num>
                        <m:r>
                          <a:rPr lang="en-US" altLang="ja-JP" sz="2800" i="1">
                            <a:latin typeface="Cambria Math" panose="02040503050406030204" pitchFamily="18" charset="0"/>
                          </a:rPr>
                          <m:t>𝑑𝑓</m:t>
                        </m:r>
                      </m:num>
                      <m:den>
                        <m:r>
                          <a:rPr lang="en-US" altLang="ja-JP" sz="2800" i="1">
                            <a:latin typeface="Cambria Math" panose="02040503050406030204" pitchFamily="18" charset="0"/>
                          </a:rPr>
                          <m:t>𝑑𝑥</m:t>
                        </m:r>
                      </m:den>
                    </m:f>
                    <m:r>
                      <a:rPr lang="en-US" altLang="ja-JP" sz="2800" b="0" i="1" smtClean="0">
                        <a:latin typeface="Cambria Math" panose="02040503050406030204" pitchFamily="18" charset="0"/>
                      </a:rPr>
                      <m:t>∗</m:t>
                    </m:r>
                    <m:r>
                      <a:rPr lang="en-US" altLang="ja-JP" sz="2800" b="0" i="1" smtClean="0">
                        <a:latin typeface="Cambria Math" panose="02040503050406030204" pitchFamily="18" charset="0"/>
                      </a:rPr>
                      <m:t>𝑔</m:t>
                    </m:r>
                    <m:r>
                      <a:rPr lang="en-US" altLang="ja-JP" sz="2800" b="0" i="1" smtClean="0">
                        <a:latin typeface="Cambria Math" panose="02040503050406030204" pitchFamily="18" charset="0"/>
                      </a:rPr>
                      <m:t>=</m:t>
                    </m:r>
                    <m:r>
                      <a:rPr lang="en-US" altLang="ja-JP" sz="2800" b="0" i="1" smtClean="0">
                        <a:latin typeface="Cambria Math" panose="02040503050406030204" pitchFamily="18" charset="0"/>
                      </a:rPr>
                      <m:t>𝑓</m:t>
                    </m:r>
                    <m:r>
                      <a:rPr lang="en-US" altLang="ja-JP" sz="2800" b="0" i="1" smtClean="0">
                        <a:latin typeface="Cambria Math" panose="02040503050406030204" pitchFamily="18" charset="0"/>
                      </a:rPr>
                      <m:t>∗</m:t>
                    </m:r>
                    <m:f>
                      <m:fPr>
                        <m:ctrlPr>
                          <a:rPr lang="en-US" altLang="ja-JP" sz="2800" i="1">
                            <a:latin typeface="Cambria Math" panose="02040503050406030204" pitchFamily="18" charset="0"/>
                          </a:rPr>
                        </m:ctrlPr>
                      </m:fPr>
                      <m:num>
                        <m:r>
                          <a:rPr lang="en-US" altLang="ja-JP" sz="2800" i="1">
                            <a:latin typeface="Cambria Math" panose="02040503050406030204" pitchFamily="18" charset="0"/>
                          </a:rPr>
                          <m:t>𝑑</m:t>
                        </m:r>
                        <m:r>
                          <a:rPr lang="en-US" altLang="ja-JP" sz="2800" b="0" i="1" smtClean="0">
                            <a:latin typeface="Cambria Math" panose="02040503050406030204" pitchFamily="18" charset="0"/>
                          </a:rPr>
                          <m:t>𝑔</m:t>
                        </m:r>
                      </m:num>
                      <m:den>
                        <m:r>
                          <a:rPr lang="en-US" altLang="ja-JP" sz="2800" i="1">
                            <a:latin typeface="Cambria Math" panose="02040503050406030204" pitchFamily="18" charset="0"/>
                          </a:rPr>
                          <m:t>𝑑𝑥</m:t>
                        </m:r>
                      </m:den>
                    </m:f>
                  </m:oMath>
                </a14:m>
                <a:endParaRPr lang="en-US" altLang="ja-JP" sz="2800" i="1"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spcAft>
                    <a:spcPts val="600"/>
                  </a:spcAft>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フーリエ変換</a:t>
                </a:r>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 </a:t>
                </a:r>
                <a14:m>
                  <m:oMath xmlns:m="http://schemas.openxmlformats.org/officeDocument/2006/math">
                    <m:r>
                      <a:rPr lang="en-US" altLang="ja-JP" sz="2800" i="1" smtClean="0">
                        <a:latin typeface="Cambria Math" panose="02040503050406030204" pitchFamily="18" charset="0"/>
                        <a:ea typeface="Cambria Math" panose="02040503050406030204" pitchFamily="18" charset="0"/>
                      </a:rPr>
                      <m:t>ℱ</m:t>
                    </m:r>
                    <m:d>
                      <m:dPr>
                        <m:ctrlPr>
                          <a:rPr lang="en-US" altLang="ja-JP" sz="2800" b="0" i="1" smtClean="0">
                            <a:latin typeface="Cambria Math" panose="02040503050406030204" pitchFamily="18" charset="0"/>
                            <a:ea typeface="Cambria Math" panose="02040503050406030204" pitchFamily="18" charset="0"/>
                          </a:rPr>
                        </m:ctrlPr>
                      </m:dPr>
                      <m:e>
                        <m:r>
                          <a:rPr lang="en-US" altLang="ja-JP" sz="2800" i="1">
                            <a:latin typeface="Cambria Math" panose="02040503050406030204" pitchFamily="18" charset="0"/>
                          </a:rPr>
                          <m:t>𝑓</m:t>
                        </m:r>
                        <m:r>
                          <a:rPr lang="en-US" altLang="ja-JP" sz="2800" i="1">
                            <a:latin typeface="Cambria Math" panose="02040503050406030204" pitchFamily="18" charset="0"/>
                          </a:rPr>
                          <m:t>∗</m:t>
                        </m:r>
                        <m:r>
                          <a:rPr lang="en-US" altLang="ja-JP" sz="2800" i="1">
                            <a:latin typeface="Cambria Math" panose="02040503050406030204" pitchFamily="18" charset="0"/>
                          </a:rPr>
                          <m:t>𝑔</m:t>
                        </m:r>
                      </m:e>
                    </m:d>
                    <m:r>
                      <a:rPr lang="en-US" altLang="ja-JP" sz="2800" b="0" i="1" smtClean="0">
                        <a:latin typeface="Cambria Math" panose="02040503050406030204" pitchFamily="18" charset="0"/>
                        <a:ea typeface="Cambria Math" panose="02040503050406030204" pitchFamily="18" charset="0"/>
                      </a:rPr>
                      <m:t>=</m:t>
                    </m:r>
                    <m:r>
                      <a:rPr lang="en-US" altLang="ja-JP" sz="2800" i="1">
                        <a:latin typeface="Cambria Math" panose="02040503050406030204" pitchFamily="18" charset="0"/>
                        <a:ea typeface="Cambria Math" panose="02040503050406030204" pitchFamily="18" charset="0"/>
                      </a:rPr>
                      <m:t>ℱ</m:t>
                    </m:r>
                    <m:d>
                      <m:dPr>
                        <m:ctrlPr>
                          <a:rPr lang="en-US" altLang="ja-JP" sz="2800" b="0" i="1" smtClean="0">
                            <a:latin typeface="Cambria Math" panose="02040503050406030204" pitchFamily="18" charset="0"/>
                            <a:ea typeface="Cambria Math" panose="02040503050406030204" pitchFamily="18" charset="0"/>
                          </a:rPr>
                        </m:ctrlPr>
                      </m:dPr>
                      <m:e>
                        <m:r>
                          <a:rPr lang="en-US" altLang="ja-JP" sz="2800" i="1">
                            <a:latin typeface="Cambria Math" panose="02040503050406030204" pitchFamily="18" charset="0"/>
                          </a:rPr>
                          <m:t>𝑓</m:t>
                        </m:r>
                      </m:e>
                    </m:d>
                    <m:r>
                      <a:rPr lang="en-US" altLang="ja-JP" sz="2800" i="1">
                        <a:latin typeface="Cambria Math" panose="02040503050406030204" pitchFamily="18" charset="0"/>
                        <a:ea typeface="Cambria Math" panose="02040503050406030204" pitchFamily="18" charset="0"/>
                      </a:rPr>
                      <m:t>ℱ</m:t>
                    </m:r>
                    <m:d>
                      <m:dPr>
                        <m:ctrlPr>
                          <a:rPr lang="en-US" altLang="ja-JP" sz="2800" i="1">
                            <a:latin typeface="Cambria Math" panose="02040503050406030204" pitchFamily="18" charset="0"/>
                            <a:ea typeface="Cambria Math" panose="02040503050406030204" pitchFamily="18" charset="0"/>
                          </a:rPr>
                        </m:ctrlPr>
                      </m:dPr>
                      <m:e>
                        <m:r>
                          <a:rPr lang="en-US" altLang="ja-JP" sz="2800" b="0" i="1" smtClean="0">
                            <a:latin typeface="Cambria Math" panose="02040503050406030204" pitchFamily="18" charset="0"/>
                          </a:rPr>
                          <m:t>𝑔</m:t>
                        </m:r>
                      </m:e>
                    </m:d>
                  </m:oMath>
                </a14:m>
                <a:endParaRPr lang="en-US" altLang="ja-JP" sz="28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6" name="正方形/長方形 5"/>
              <p:cNvSpPr>
                <a:spLocks noRot="1" noChangeAspect="1" noMove="1" noResize="1" noEditPoints="1" noAdjustHandles="1" noChangeArrowheads="1" noChangeShapeType="1" noTextEdit="1"/>
              </p:cNvSpPr>
              <p:nvPr/>
            </p:nvSpPr>
            <p:spPr>
              <a:xfrm>
                <a:off x="362744" y="3082806"/>
                <a:ext cx="11244232" cy="3648243"/>
              </a:xfrm>
              <a:prstGeom prst="rect">
                <a:avLst/>
              </a:prstGeom>
              <a:blipFill rotWithShape="0">
                <a:blip r:embed="rId4"/>
                <a:stretch>
                  <a:fillRect l="-1139" t="-1839" b="-4013"/>
                </a:stretch>
              </a:blipFill>
            </p:spPr>
            <p:txBody>
              <a:bodyPr/>
              <a:lstStyle/>
              <a:p>
                <a:r>
                  <a:rPr lang="ja-JP" altLang="en-US">
                    <a:noFill/>
                  </a:rPr>
                  <a:t> </a:t>
                </a:r>
              </a:p>
            </p:txBody>
          </p:sp>
        </mc:Fallback>
      </mc:AlternateContent>
      <p:sp>
        <p:nvSpPr>
          <p:cNvPr id="87" name="タイトル 1"/>
          <p:cNvSpPr>
            <a:spLocks noGrp="1"/>
          </p:cNvSpPr>
          <p:nvPr>
            <p:ph type="title"/>
          </p:nvPr>
        </p:nvSpPr>
        <p:spPr>
          <a:xfrm>
            <a:off x="698614" y="148518"/>
            <a:ext cx="11071390" cy="733270"/>
          </a:xfrm>
        </p:spPr>
        <p:txBody>
          <a:bodyPr/>
          <a:lstStyle/>
          <a:p>
            <a:r>
              <a:rPr kumimoji="1" lang="ja-JP" altLang="en-US" dirty="0"/>
              <a:t>線形フィルタ</a:t>
            </a:r>
            <a:r>
              <a:rPr lang="ja-JP" altLang="en-US" dirty="0"/>
              <a:t>（</a:t>
            </a:r>
            <a:r>
              <a:rPr lang="en-US" altLang="ja-JP" dirty="0"/>
              <a:t>convolution</a:t>
            </a:r>
            <a:r>
              <a:rPr kumimoji="1" lang="ja-JP" altLang="en-US" dirty="0"/>
              <a:t>）</a:t>
            </a:r>
          </a:p>
        </p:txBody>
      </p:sp>
      <p:sp>
        <p:nvSpPr>
          <p:cNvPr id="2" name="スライド番号プレースホルダー 1"/>
          <p:cNvSpPr>
            <a:spLocks noGrp="1"/>
          </p:cNvSpPr>
          <p:nvPr>
            <p:ph type="sldNum" sz="quarter" idx="12"/>
          </p:nvPr>
        </p:nvSpPr>
        <p:spPr/>
        <p:txBody>
          <a:bodyPr/>
          <a:lstStyle/>
          <a:p>
            <a:fld id="{F35DE295-420C-4265-BE54-AE59FA4027A6}" type="slidenum">
              <a:rPr kumimoji="1" lang="ja-JP" altLang="en-US" smtClean="0"/>
              <a:t>13</a:t>
            </a:fld>
            <a:endParaRPr kumimoji="1" lang="ja-JP" altLang="en-US"/>
          </a:p>
        </p:txBody>
      </p:sp>
      <p:sp>
        <p:nvSpPr>
          <p:cNvPr id="9" name="テキスト ボックス 8">
            <a:extLst>
              <a:ext uri="{FF2B5EF4-FFF2-40B4-BE49-F238E27FC236}">
                <a16:creationId xmlns:a16="http://schemas.microsoft.com/office/drawing/2014/main" id="{29255C33-30B4-40D3-8FD9-CAECF57E111C}"/>
              </a:ext>
            </a:extLst>
          </p:cNvPr>
          <p:cNvSpPr txBox="1"/>
          <p:nvPr/>
        </p:nvSpPr>
        <p:spPr>
          <a:xfrm>
            <a:off x="11415653" y="126951"/>
            <a:ext cx="800219" cy="461665"/>
          </a:xfrm>
          <a:prstGeom prst="rect">
            <a:avLst/>
          </a:prstGeom>
          <a:noFill/>
        </p:spPr>
        <p:txBody>
          <a:bodyPr wrap="non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復習</a:t>
            </a:r>
          </a:p>
        </p:txBody>
      </p:sp>
    </p:spTree>
    <p:extLst>
      <p:ext uri="{BB962C8B-B14F-4D97-AF65-F5344CB8AC3E}">
        <p14:creationId xmlns:p14="http://schemas.microsoft.com/office/powerpoint/2010/main" val="4236998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タイトル 1"/>
              <p:cNvSpPr>
                <a:spLocks noGrp="1"/>
              </p:cNvSpPr>
              <p:nvPr>
                <p:ph type="title"/>
              </p:nvPr>
            </p:nvSpPr>
            <p:spPr>
              <a:xfrm>
                <a:off x="545481" y="263526"/>
                <a:ext cx="11708780" cy="733270"/>
              </a:xfrm>
            </p:spPr>
            <p:txBody>
              <a:bodyPr>
                <a:normAutofit/>
              </a:bodyPr>
              <a:lstStyle/>
              <a:p>
                <a:r>
                  <a:rPr lang="ja-JP" altLang="en-US" sz="3600" dirty="0"/>
                  <a:t>畳み込み積分のフーリエ変換</a:t>
                </a:r>
                <a:r>
                  <a:rPr lang="en-US" altLang="ja-JP" sz="3600" dirty="0"/>
                  <a:t>: </a:t>
                </a:r>
                <a14:m>
                  <m:oMath xmlns:m="http://schemas.openxmlformats.org/officeDocument/2006/math">
                    <m:r>
                      <a:rPr lang="en-US" altLang="ja-JP" sz="3600" i="1">
                        <a:latin typeface="Cambria Math" panose="02040503050406030204" pitchFamily="18" charset="0"/>
                        <a:ea typeface="Cambria Math" panose="02040503050406030204" pitchFamily="18" charset="0"/>
                      </a:rPr>
                      <m:t>ℱ</m:t>
                    </m:r>
                    <m:d>
                      <m:dPr>
                        <m:ctrlPr>
                          <a:rPr lang="en-US" altLang="ja-JP" sz="3600" i="1">
                            <a:latin typeface="Cambria Math" panose="02040503050406030204" pitchFamily="18" charset="0"/>
                            <a:ea typeface="Cambria Math" panose="02040503050406030204" pitchFamily="18" charset="0"/>
                          </a:rPr>
                        </m:ctrlPr>
                      </m:dPr>
                      <m:e>
                        <m:r>
                          <a:rPr lang="en-US" altLang="ja-JP" sz="3600" i="1">
                            <a:latin typeface="Cambria Math" panose="02040503050406030204" pitchFamily="18" charset="0"/>
                          </a:rPr>
                          <m:t>𝑓</m:t>
                        </m:r>
                        <m:r>
                          <a:rPr lang="en-US" altLang="ja-JP" sz="3600" i="1">
                            <a:latin typeface="Cambria Math" panose="02040503050406030204" pitchFamily="18" charset="0"/>
                          </a:rPr>
                          <m:t>∗</m:t>
                        </m:r>
                        <m:r>
                          <a:rPr lang="en-US" altLang="ja-JP" sz="3600" i="1">
                            <a:latin typeface="Cambria Math" panose="02040503050406030204" pitchFamily="18" charset="0"/>
                          </a:rPr>
                          <m:t>𝑔</m:t>
                        </m:r>
                      </m:e>
                    </m:d>
                    <m:r>
                      <a:rPr lang="en-US" altLang="ja-JP" sz="3600" i="1">
                        <a:latin typeface="Cambria Math" panose="02040503050406030204" pitchFamily="18" charset="0"/>
                        <a:ea typeface="Cambria Math" panose="02040503050406030204" pitchFamily="18" charset="0"/>
                      </a:rPr>
                      <m:t>=</m:t>
                    </m:r>
                    <m:r>
                      <a:rPr lang="en-US" altLang="ja-JP" sz="3600" i="1">
                        <a:latin typeface="Cambria Math" panose="02040503050406030204" pitchFamily="18" charset="0"/>
                        <a:ea typeface="Cambria Math" panose="02040503050406030204" pitchFamily="18" charset="0"/>
                      </a:rPr>
                      <m:t>ℱ</m:t>
                    </m:r>
                    <m:d>
                      <m:dPr>
                        <m:ctrlPr>
                          <a:rPr lang="en-US" altLang="ja-JP" sz="3600" i="1">
                            <a:latin typeface="Cambria Math" panose="02040503050406030204" pitchFamily="18" charset="0"/>
                            <a:ea typeface="Cambria Math" panose="02040503050406030204" pitchFamily="18" charset="0"/>
                          </a:rPr>
                        </m:ctrlPr>
                      </m:dPr>
                      <m:e>
                        <m:r>
                          <a:rPr lang="en-US" altLang="ja-JP" sz="3600" i="1">
                            <a:latin typeface="Cambria Math" panose="02040503050406030204" pitchFamily="18" charset="0"/>
                          </a:rPr>
                          <m:t>𝑓</m:t>
                        </m:r>
                      </m:e>
                    </m:d>
                    <m:r>
                      <a:rPr lang="en-US" altLang="ja-JP" sz="3600" i="1">
                        <a:latin typeface="Cambria Math" panose="02040503050406030204" pitchFamily="18" charset="0"/>
                        <a:ea typeface="Cambria Math" panose="02040503050406030204" pitchFamily="18" charset="0"/>
                      </a:rPr>
                      <m:t>ℱ</m:t>
                    </m:r>
                    <m:d>
                      <m:dPr>
                        <m:ctrlPr>
                          <a:rPr lang="en-US" altLang="ja-JP" sz="3600" i="1">
                            <a:latin typeface="Cambria Math" panose="02040503050406030204" pitchFamily="18" charset="0"/>
                            <a:ea typeface="Cambria Math" panose="02040503050406030204" pitchFamily="18" charset="0"/>
                          </a:rPr>
                        </m:ctrlPr>
                      </m:dPr>
                      <m:e>
                        <m:r>
                          <a:rPr lang="en-US" altLang="ja-JP" sz="3600" i="1">
                            <a:latin typeface="Cambria Math" panose="02040503050406030204" pitchFamily="18" charset="0"/>
                          </a:rPr>
                          <m:t>𝑔</m:t>
                        </m:r>
                      </m:e>
                    </m:d>
                  </m:oMath>
                </a14:m>
                <a:endParaRPr kumimoji="1" lang="ja-JP" altLang="en-US" sz="3600" dirty="0"/>
              </a:p>
            </p:txBody>
          </p:sp>
        </mc:Choice>
        <mc:Fallback xmlns="">
          <p:sp>
            <p:nvSpPr>
              <p:cNvPr id="2" name="タイトル 1"/>
              <p:cNvSpPr>
                <a:spLocks noGrp="1" noRot="1" noChangeAspect="1" noMove="1" noResize="1" noEditPoints="1" noAdjustHandles="1" noChangeArrowheads="1" noChangeShapeType="1" noTextEdit="1"/>
              </p:cNvSpPr>
              <p:nvPr>
                <p:ph type="title"/>
              </p:nvPr>
            </p:nvSpPr>
            <p:spPr>
              <a:xfrm>
                <a:off x="545481" y="263526"/>
                <a:ext cx="11708780" cy="733270"/>
              </a:xfrm>
              <a:blipFill rotWithShape="0">
                <a:blip r:embed="rId3"/>
                <a:stretch>
                  <a:fillRect l="-1562" t="-6612" b="-23967"/>
                </a:stretch>
              </a:blipFill>
            </p:spPr>
            <p:txBody>
              <a:bodyPr/>
              <a:lstStyle/>
              <a:p>
                <a:r>
                  <a:rPr lang="ja-JP" altLang="en-US">
                    <a:noFill/>
                  </a:rPr>
                  <a:t> </a:t>
                </a:r>
              </a:p>
            </p:txBody>
          </p:sp>
        </mc:Fallback>
      </mc:AlternateContent>
      <p:pic>
        <p:nvPicPr>
          <p:cNvPr id="4" name="図 3"/>
          <p:cNvPicPr>
            <a:picLocks noChangeAspect="1"/>
          </p:cNvPicPr>
          <p:nvPr/>
        </p:nvPicPr>
        <p:blipFill rotWithShape="1">
          <a:blip r:embed="rId4"/>
          <a:srcRect t="6207" b="29818"/>
          <a:stretch/>
        </p:blipFill>
        <p:spPr>
          <a:xfrm>
            <a:off x="545481" y="1240896"/>
            <a:ext cx="5503507" cy="4912718"/>
          </a:xfrm>
          <a:prstGeom prst="rect">
            <a:avLst/>
          </a:prstGeom>
        </p:spPr>
      </p:pic>
      <p:pic>
        <p:nvPicPr>
          <p:cNvPr id="5" name="図 4"/>
          <p:cNvPicPr>
            <a:picLocks noChangeAspect="1"/>
          </p:cNvPicPr>
          <p:nvPr/>
        </p:nvPicPr>
        <p:blipFill rotWithShape="1">
          <a:blip r:embed="rId4"/>
          <a:srcRect t="69860"/>
          <a:stretch/>
        </p:blipFill>
        <p:spPr>
          <a:xfrm>
            <a:off x="6688492" y="1240896"/>
            <a:ext cx="5503508" cy="2314414"/>
          </a:xfrm>
          <a:prstGeom prst="rect">
            <a:avLst/>
          </a:prstGeom>
        </p:spPr>
      </p:pic>
      <p:sp>
        <p:nvSpPr>
          <p:cNvPr id="3" name="スライド番号プレースホルダー 2"/>
          <p:cNvSpPr>
            <a:spLocks noGrp="1"/>
          </p:cNvSpPr>
          <p:nvPr>
            <p:ph type="sldNum" sz="quarter" idx="12"/>
          </p:nvPr>
        </p:nvSpPr>
        <p:spPr/>
        <p:txBody>
          <a:bodyPr/>
          <a:lstStyle/>
          <a:p>
            <a:fld id="{F35DE295-420C-4265-BE54-AE59FA4027A6}" type="slidenum">
              <a:rPr kumimoji="1" lang="ja-JP" altLang="en-US" smtClean="0"/>
              <a:t>14</a:t>
            </a:fld>
            <a:endParaRPr kumimoji="1" lang="ja-JP" altLang="en-US"/>
          </a:p>
        </p:txBody>
      </p:sp>
      <p:sp>
        <p:nvSpPr>
          <p:cNvPr id="6" name="テキスト ボックス 5">
            <a:extLst>
              <a:ext uri="{FF2B5EF4-FFF2-40B4-BE49-F238E27FC236}">
                <a16:creationId xmlns:a16="http://schemas.microsoft.com/office/drawing/2014/main" id="{72C29A86-7EE0-427E-8FC8-465AD309713A}"/>
              </a:ext>
            </a:extLst>
          </p:cNvPr>
          <p:cNvSpPr txBox="1"/>
          <p:nvPr/>
        </p:nvSpPr>
        <p:spPr>
          <a:xfrm>
            <a:off x="11415653" y="199534"/>
            <a:ext cx="800219" cy="461665"/>
          </a:xfrm>
          <a:prstGeom prst="rect">
            <a:avLst/>
          </a:prstGeom>
          <a:noFill/>
        </p:spPr>
        <p:txBody>
          <a:bodyPr wrap="non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復習</a:t>
            </a:r>
          </a:p>
        </p:txBody>
      </p:sp>
    </p:spTree>
    <p:extLst>
      <p:ext uri="{BB962C8B-B14F-4D97-AF65-F5344CB8AC3E}">
        <p14:creationId xmlns:p14="http://schemas.microsoft.com/office/powerpoint/2010/main" val="3583245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タイトル 1"/>
              <p:cNvSpPr>
                <a:spLocks noGrp="1"/>
              </p:cNvSpPr>
              <p:nvPr>
                <p:ph type="title"/>
              </p:nvPr>
            </p:nvSpPr>
            <p:spPr/>
            <p:txBody>
              <a:bodyPr>
                <a:normAutofit/>
              </a:bodyPr>
              <a:lstStyle/>
              <a:p>
                <a:r>
                  <a:rPr lang="ja-JP" altLang="en-US" sz="3600" dirty="0"/>
                  <a:t>畳み込み積分のフーリエ変換</a:t>
                </a:r>
                <a:r>
                  <a:rPr lang="en-US" altLang="ja-JP" sz="3600" dirty="0"/>
                  <a:t>: </a:t>
                </a:r>
                <a14:m>
                  <m:oMath xmlns:m="http://schemas.openxmlformats.org/officeDocument/2006/math">
                    <m:r>
                      <a:rPr lang="en-US" altLang="ja-JP" sz="3600" i="1">
                        <a:latin typeface="Cambria Math" panose="02040503050406030204" pitchFamily="18" charset="0"/>
                        <a:ea typeface="Cambria Math" panose="02040503050406030204" pitchFamily="18" charset="0"/>
                      </a:rPr>
                      <m:t>ℱ</m:t>
                    </m:r>
                    <m:d>
                      <m:dPr>
                        <m:ctrlPr>
                          <a:rPr lang="en-US" altLang="ja-JP" sz="3600" i="1">
                            <a:latin typeface="Cambria Math" panose="02040503050406030204" pitchFamily="18" charset="0"/>
                            <a:ea typeface="Cambria Math" panose="02040503050406030204" pitchFamily="18" charset="0"/>
                          </a:rPr>
                        </m:ctrlPr>
                      </m:dPr>
                      <m:e>
                        <m:r>
                          <a:rPr lang="en-US" altLang="ja-JP" sz="3600" i="1">
                            <a:latin typeface="Cambria Math" panose="02040503050406030204" pitchFamily="18" charset="0"/>
                          </a:rPr>
                          <m:t>𝑓</m:t>
                        </m:r>
                        <m:r>
                          <a:rPr lang="en-US" altLang="ja-JP" sz="3600" i="1">
                            <a:latin typeface="Cambria Math" panose="02040503050406030204" pitchFamily="18" charset="0"/>
                          </a:rPr>
                          <m:t>∗</m:t>
                        </m:r>
                        <m:r>
                          <a:rPr lang="en-US" altLang="ja-JP" sz="3600" i="1">
                            <a:latin typeface="Cambria Math" panose="02040503050406030204" pitchFamily="18" charset="0"/>
                          </a:rPr>
                          <m:t>𝑔</m:t>
                        </m:r>
                      </m:e>
                    </m:d>
                    <m:r>
                      <a:rPr lang="en-US" altLang="ja-JP" sz="3600" i="1">
                        <a:latin typeface="Cambria Math" panose="02040503050406030204" pitchFamily="18" charset="0"/>
                        <a:ea typeface="Cambria Math" panose="02040503050406030204" pitchFamily="18" charset="0"/>
                      </a:rPr>
                      <m:t>=</m:t>
                    </m:r>
                    <m:r>
                      <a:rPr lang="en-US" altLang="ja-JP" sz="3600" i="1">
                        <a:latin typeface="Cambria Math" panose="02040503050406030204" pitchFamily="18" charset="0"/>
                        <a:ea typeface="Cambria Math" panose="02040503050406030204" pitchFamily="18" charset="0"/>
                      </a:rPr>
                      <m:t>ℱ</m:t>
                    </m:r>
                    <m:d>
                      <m:dPr>
                        <m:ctrlPr>
                          <a:rPr lang="en-US" altLang="ja-JP" sz="3600" i="1">
                            <a:latin typeface="Cambria Math" panose="02040503050406030204" pitchFamily="18" charset="0"/>
                            <a:ea typeface="Cambria Math" panose="02040503050406030204" pitchFamily="18" charset="0"/>
                          </a:rPr>
                        </m:ctrlPr>
                      </m:dPr>
                      <m:e>
                        <m:r>
                          <a:rPr lang="en-US" altLang="ja-JP" sz="3600" i="1">
                            <a:latin typeface="Cambria Math" panose="02040503050406030204" pitchFamily="18" charset="0"/>
                          </a:rPr>
                          <m:t>𝑓</m:t>
                        </m:r>
                      </m:e>
                    </m:d>
                    <m:r>
                      <a:rPr lang="en-US" altLang="ja-JP" sz="3600" i="1">
                        <a:latin typeface="Cambria Math" panose="02040503050406030204" pitchFamily="18" charset="0"/>
                        <a:ea typeface="Cambria Math" panose="02040503050406030204" pitchFamily="18" charset="0"/>
                      </a:rPr>
                      <m:t>ℱ</m:t>
                    </m:r>
                    <m:d>
                      <m:dPr>
                        <m:ctrlPr>
                          <a:rPr lang="en-US" altLang="ja-JP" sz="3600" i="1">
                            <a:latin typeface="Cambria Math" panose="02040503050406030204" pitchFamily="18" charset="0"/>
                            <a:ea typeface="Cambria Math" panose="02040503050406030204" pitchFamily="18" charset="0"/>
                          </a:rPr>
                        </m:ctrlPr>
                      </m:dPr>
                      <m:e>
                        <m:r>
                          <a:rPr lang="en-US" altLang="ja-JP" sz="3600" i="1">
                            <a:latin typeface="Cambria Math" panose="02040503050406030204" pitchFamily="18" charset="0"/>
                          </a:rPr>
                          <m:t>𝑔</m:t>
                        </m:r>
                      </m:e>
                    </m:d>
                  </m:oMath>
                </a14:m>
                <a:endParaRPr kumimoji="1" lang="ja-JP" altLang="en-US" sz="3600" dirty="0"/>
              </a:p>
            </p:txBody>
          </p:sp>
        </mc:Choice>
        <mc:Fallback xmlns="">
          <p:sp>
            <p:nvSpPr>
              <p:cNvPr id="2" name="タイトル 1"/>
              <p:cNvSpPr>
                <a:spLocks noGrp="1" noRot="1" noChangeAspect="1" noMove="1" noResize="1" noEditPoints="1" noAdjustHandles="1" noChangeArrowheads="1" noChangeShapeType="1" noTextEdit="1"/>
              </p:cNvSpPr>
              <p:nvPr>
                <p:ph type="title"/>
              </p:nvPr>
            </p:nvSpPr>
            <p:spPr>
              <a:blipFill rotWithShape="0">
                <a:blip r:embed="rId2"/>
                <a:stretch>
                  <a:fillRect l="-1615" t="-6667" b="-25000"/>
                </a:stretch>
              </a:blipFill>
            </p:spPr>
            <p:txBody>
              <a:bodyPr/>
              <a:lstStyle/>
              <a:p>
                <a:r>
                  <a:rPr lang="ja-JP" altLang="en-US">
                    <a:noFill/>
                  </a:rPr>
                  <a:t> </a:t>
                </a:r>
              </a:p>
            </p:txBody>
          </p:sp>
        </mc:Fallback>
      </mc:AlternateContent>
      <p:pic>
        <p:nvPicPr>
          <p:cNvPr id="11" name="図 10"/>
          <p:cNvPicPr>
            <a:picLocks noChangeAspect="1"/>
          </p:cNvPicPr>
          <p:nvPr/>
        </p:nvPicPr>
        <p:blipFill>
          <a:blip r:embed="rId3"/>
          <a:stretch>
            <a:fillRect/>
          </a:stretch>
        </p:blipFill>
        <p:spPr>
          <a:xfrm>
            <a:off x="1011495" y="1670825"/>
            <a:ext cx="1935163" cy="1940196"/>
          </a:xfrm>
          <a:prstGeom prst="rect">
            <a:avLst/>
          </a:prstGeom>
        </p:spPr>
      </p:pic>
      <p:sp>
        <p:nvSpPr>
          <p:cNvPr id="12" name="テキスト ボックス 11"/>
          <p:cNvSpPr txBox="1"/>
          <p:nvPr/>
        </p:nvSpPr>
        <p:spPr>
          <a:xfrm>
            <a:off x="2918616" y="2387292"/>
            <a:ext cx="490840" cy="830997"/>
          </a:xfrm>
          <a:prstGeom prst="rect">
            <a:avLst/>
          </a:prstGeom>
          <a:noFill/>
        </p:spPr>
        <p:txBody>
          <a:bodyPr wrap="none" rtlCol="0">
            <a:spAutoFit/>
          </a:bodyPr>
          <a:lstStyle/>
          <a:p>
            <a:r>
              <a:rPr kumimoji="1" lang="en-US" altLang="ja-JP" sz="4800" b="1" dirty="0"/>
              <a:t>*</a:t>
            </a:r>
            <a:endParaRPr kumimoji="1" lang="ja-JP" altLang="en-US" sz="4800" b="1" dirty="0"/>
          </a:p>
        </p:txBody>
      </p:sp>
      <p:sp>
        <p:nvSpPr>
          <p:cNvPr id="13" name="右矢印 12"/>
          <p:cNvSpPr/>
          <p:nvPr/>
        </p:nvSpPr>
        <p:spPr>
          <a:xfrm>
            <a:off x="4994424" y="2243350"/>
            <a:ext cx="2637322" cy="7951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p:cNvPicPr>
            <a:picLocks noChangeAspect="1"/>
          </p:cNvPicPr>
          <p:nvPr/>
        </p:nvPicPr>
        <p:blipFill>
          <a:blip r:embed="rId4"/>
          <a:stretch>
            <a:fillRect/>
          </a:stretch>
        </p:blipFill>
        <p:spPr>
          <a:xfrm>
            <a:off x="8313551" y="1670825"/>
            <a:ext cx="1940196" cy="1940196"/>
          </a:xfrm>
          <a:prstGeom prst="rect">
            <a:avLst/>
          </a:prstGeom>
        </p:spPr>
      </p:pic>
      <p:pic>
        <p:nvPicPr>
          <p:cNvPr id="15" name="図 14"/>
          <p:cNvPicPr>
            <a:picLocks noChangeAspect="1"/>
          </p:cNvPicPr>
          <p:nvPr/>
        </p:nvPicPr>
        <p:blipFill>
          <a:blip r:embed="rId5"/>
          <a:stretch>
            <a:fillRect/>
          </a:stretch>
        </p:blipFill>
        <p:spPr>
          <a:xfrm>
            <a:off x="3409456" y="2149667"/>
            <a:ext cx="1068622" cy="1068622"/>
          </a:xfrm>
          <a:prstGeom prst="rect">
            <a:avLst/>
          </a:prstGeom>
        </p:spPr>
      </p:pic>
      <p:sp>
        <p:nvSpPr>
          <p:cNvPr id="16" name="テキスト ボックス 15"/>
          <p:cNvSpPr txBox="1"/>
          <p:nvPr/>
        </p:nvSpPr>
        <p:spPr>
          <a:xfrm>
            <a:off x="3574916" y="3087801"/>
            <a:ext cx="737702" cy="523220"/>
          </a:xfrm>
          <a:prstGeom prst="rect">
            <a:avLst/>
          </a:prstGeom>
          <a:noFill/>
        </p:spPr>
        <p:txBody>
          <a:bodyPr wrap="none" rtlCol="0">
            <a:spAutoFit/>
          </a:bodyPr>
          <a:lstStyle/>
          <a:p>
            <a:r>
              <a:rPr kumimoji="1" lang="en-US" altLang="ja-JP" sz="2800" i="1" dirty="0"/>
              <a:t>σ</a:t>
            </a:r>
            <a:r>
              <a:rPr kumimoji="1" lang="en-US" altLang="ja-JP" sz="2800" dirty="0"/>
              <a:t>=6</a:t>
            </a:r>
            <a:endParaRPr kumimoji="1" lang="ja-JP" altLang="en-US" sz="2800" dirty="0"/>
          </a:p>
        </p:txBody>
      </p:sp>
      <mc:AlternateContent xmlns:mc="http://schemas.openxmlformats.org/markup-compatibility/2006" xmlns:a14="http://schemas.microsoft.com/office/drawing/2010/main">
        <mc:Choice Requires="a14">
          <p:sp>
            <p:nvSpPr>
              <p:cNvPr id="17" name="正方形/長方形 16"/>
              <p:cNvSpPr/>
              <p:nvPr/>
            </p:nvSpPr>
            <p:spPr>
              <a:xfrm>
                <a:off x="1741445" y="1096512"/>
                <a:ext cx="555665"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3600" i="1">
                          <a:latin typeface="Cambria Math" panose="02040503050406030204" pitchFamily="18" charset="0"/>
                        </a:rPr>
                        <m:t>𝑓</m:t>
                      </m:r>
                    </m:oMath>
                  </m:oMathPara>
                </a14:m>
                <a:endParaRPr lang="ja-JP" altLang="en-US" sz="3600" dirty="0"/>
              </a:p>
            </p:txBody>
          </p:sp>
        </mc:Choice>
        <mc:Fallback xmlns="">
          <p:sp>
            <p:nvSpPr>
              <p:cNvPr id="17" name="正方形/長方形 16"/>
              <p:cNvSpPr>
                <a:spLocks noRot="1" noChangeAspect="1" noMove="1" noResize="1" noEditPoints="1" noAdjustHandles="1" noChangeArrowheads="1" noChangeShapeType="1" noTextEdit="1"/>
              </p:cNvSpPr>
              <p:nvPr/>
            </p:nvSpPr>
            <p:spPr>
              <a:xfrm>
                <a:off x="1741445" y="1096512"/>
                <a:ext cx="555665" cy="646331"/>
              </a:xfrm>
              <a:prstGeom prst="rect">
                <a:avLst/>
              </a:prstGeom>
              <a:blipFill rotWithShape="0">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正方形/長方形 17"/>
              <p:cNvSpPr/>
              <p:nvPr/>
            </p:nvSpPr>
            <p:spPr>
              <a:xfrm>
                <a:off x="3734242" y="1096512"/>
                <a:ext cx="578876"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3600" b="0" i="1" smtClean="0">
                          <a:latin typeface="Cambria Math" panose="02040503050406030204" pitchFamily="18" charset="0"/>
                        </a:rPr>
                        <m:t>𝑔</m:t>
                      </m:r>
                    </m:oMath>
                  </m:oMathPara>
                </a14:m>
                <a:endParaRPr lang="ja-JP" altLang="en-US" sz="3600" dirty="0"/>
              </a:p>
            </p:txBody>
          </p:sp>
        </mc:Choice>
        <mc:Fallback xmlns="">
          <p:sp>
            <p:nvSpPr>
              <p:cNvPr id="18" name="正方形/長方形 17"/>
              <p:cNvSpPr>
                <a:spLocks noRot="1" noChangeAspect="1" noMove="1" noResize="1" noEditPoints="1" noAdjustHandles="1" noChangeArrowheads="1" noChangeShapeType="1" noTextEdit="1"/>
              </p:cNvSpPr>
              <p:nvPr/>
            </p:nvSpPr>
            <p:spPr>
              <a:xfrm>
                <a:off x="3734242" y="1096512"/>
                <a:ext cx="578876" cy="646331"/>
              </a:xfrm>
              <a:prstGeom prst="rect">
                <a:avLst/>
              </a:prstGeom>
              <a:blipFill rotWithShape="0">
                <a:blip r:embed="rId7"/>
                <a:stretch>
                  <a:fillRect/>
                </a:stretch>
              </a:blipFill>
            </p:spPr>
            <p:txBody>
              <a:bodyPr/>
              <a:lstStyle/>
              <a:p>
                <a:r>
                  <a:rPr lang="ja-JP" altLang="en-US">
                    <a:noFill/>
                  </a:rPr>
                  <a:t> </a:t>
                </a:r>
              </a:p>
            </p:txBody>
          </p:sp>
        </mc:Fallback>
      </mc:AlternateContent>
      <p:pic>
        <p:nvPicPr>
          <p:cNvPr id="19" name="図 18"/>
          <p:cNvPicPr>
            <a:picLocks noChangeAspect="1"/>
          </p:cNvPicPr>
          <p:nvPr/>
        </p:nvPicPr>
        <p:blipFill>
          <a:blip r:embed="rId8"/>
          <a:stretch>
            <a:fillRect/>
          </a:stretch>
        </p:blipFill>
        <p:spPr>
          <a:xfrm>
            <a:off x="1011495" y="4879116"/>
            <a:ext cx="1935163" cy="1932644"/>
          </a:xfrm>
          <a:prstGeom prst="rect">
            <a:avLst/>
          </a:prstGeom>
        </p:spPr>
      </p:pic>
      <p:sp>
        <p:nvSpPr>
          <p:cNvPr id="20" name="テキスト ボックス 19"/>
          <p:cNvSpPr txBox="1"/>
          <p:nvPr/>
        </p:nvSpPr>
        <p:spPr>
          <a:xfrm>
            <a:off x="2918616" y="5553050"/>
            <a:ext cx="596638" cy="584775"/>
          </a:xfrm>
          <a:prstGeom prst="rect">
            <a:avLst/>
          </a:prstGeom>
          <a:noFill/>
        </p:spPr>
        <p:txBody>
          <a:bodyPr wrap="none" rtlCol="0">
            <a:spAutoFit/>
          </a:bodyPr>
          <a:lstStyle/>
          <a:p>
            <a:r>
              <a:rPr lang="en-US" altLang="ja-JP" sz="3200" b="1" dirty="0"/>
              <a:t>×</a:t>
            </a:r>
            <a:endParaRPr kumimoji="1" lang="ja-JP" altLang="en-US" sz="4800" b="1" dirty="0"/>
          </a:p>
        </p:txBody>
      </p:sp>
      <p:sp>
        <p:nvSpPr>
          <p:cNvPr id="21" name="テキスト ボックス 20"/>
          <p:cNvSpPr txBox="1"/>
          <p:nvPr/>
        </p:nvSpPr>
        <p:spPr>
          <a:xfrm>
            <a:off x="3418172" y="6318161"/>
            <a:ext cx="1059906" cy="523220"/>
          </a:xfrm>
          <a:prstGeom prst="rect">
            <a:avLst/>
          </a:prstGeom>
          <a:noFill/>
        </p:spPr>
        <p:txBody>
          <a:bodyPr wrap="none" rtlCol="0">
            <a:spAutoFit/>
          </a:bodyPr>
          <a:lstStyle/>
          <a:p>
            <a:r>
              <a:rPr kumimoji="1" lang="en-US" altLang="ja-JP" sz="2800" i="1" dirty="0"/>
              <a:t>σ</a:t>
            </a:r>
            <a:r>
              <a:rPr kumimoji="1" lang="en-US" altLang="ja-JP" sz="2800" dirty="0"/>
              <a:t>=1/6</a:t>
            </a:r>
            <a:endParaRPr kumimoji="1" lang="ja-JP" altLang="en-US" sz="2800" dirty="0"/>
          </a:p>
        </p:txBody>
      </p:sp>
      <p:pic>
        <p:nvPicPr>
          <p:cNvPr id="22" name="図 21"/>
          <p:cNvPicPr>
            <a:picLocks noChangeAspect="1"/>
          </p:cNvPicPr>
          <p:nvPr/>
        </p:nvPicPr>
        <p:blipFill>
          <a:blip r:embed="rId9"/>
          <a:stretch>
            <a:fillRect/>
          </a:stretch>
        </p:blipFill>
        <p:spPr>
          <a:xfrm>
            <a:off x="3409457" y="5308623"/>
            <a:ext cx="1068622" cy="1073627"/>
          </a:xfrm>
          <a:prstGeom prst="rect">
            <a:avLst/>
          </a:prstGeom>
        </p:spPr>
      </p:pic>
      <mc:AlternateContent xmlns:mc="http://schemas.openxmlformats.org/markup-compatibility/2006" xmlns:a14="http://schemas.microsoft.com/office/drawing/2010/main">
        <mc:Choice Requires="a14">
          <p:sp>
            <p:nvSpPr>
              <p:cNvPr id="23" name="正方形/長方形 22"/>
              <p:cNvSpPr/>
              <p:nvPr/>
            </p:nvSpPr>
            <p:spPr>
              <a:xfrm>
                <a:off x="1336909" y="4269560"/>
                <a:ext cx="1279068"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3600" i="1">
                          <a:latin typeface="Cambria Math" panose="02040503050406030204" pitchFamily="18" charset="0"/>
                          <a:ea typeface="Cambria Math" panose="02040503050406030204" pitchFamily="18" charset="0"/>
                        </a:rPr>
                        <m:t>ℱ</m:t>
                      </m:r>
                      <m:d>
                        <m:dPr>
                          <m:ctrlPr>
                            <a:rPr lang="en-US" altLang="ja-JP" sz="3600" i="1">
                              <a:latin typeface="Cambria Math" panose="02040503050406030204" pitchFamily="18" charset="0"/>
                              <a:ea typeface="Cambria Math" panose="02040503050406030204" pitchFamily="18" charset="0"/>
                            </a:rPr>
                          </m:ctrlPr>
                        </m:dPr>
                        <m:e>
                          <m:r>
                            <a:rPr lang="en-US" altLang="ja-JP" sz="3600" i="1">
                              <a:latin typeface="Cambria Math" panose="02040503050406030204" pitchFamily="18" charset="0"/>
                            </a:rPr>
                            <m:t>𝑓</m:t>
                          </m:r>
                        </m:e>
                      </m:d>
                    </m:oMath>
                  </m:oMathPara>
                </a14:m>
                <a:endParaRPr lang="ja-JP" altLang="en-US" sz="3600" dirty="0"/>
              </a:p>
            </p:txBody>
          </p:sp>
        </mc:Choice>
        <mc:Fallback xmlns="">
          <p:sp>
            <p:nvSpPr>
              <p:cNvPr id="23" name="正方形/長方形 22"/>
              <p:cNvSpPr>
                <a:spLocks noRot="1" noChangeAspect="1" noMove="1" noResize="1" noEditPoints="1" noAdjustHandles="1" noChangeArrowheads="1" noChangeShapeType="1" noTextEdit="1"/>
              </p:cNvSpPr>
              <p:nvPr/>
            </p:nvSpPr>
            <p:spPr>
              <a:xfrm>
                <a:off x="1336909" y="4269560"/>
                <a:ext cx="1279068" cy="646331"/>
              </a:xfrm>
              <a:prstGeom prst="rect">
                <a:avLst/>
              </a:prstGeom>
              <a:blipFill rotWithShape="0">
                <a:blip r:embed="rId10"/>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正方形/長方形 23"/>
              <p:cNvSpPr/>
              <p:nvPr/>
            </p:nvSpPr>
            <p:spPr>
              <a:xfrm>
                <a:off x="3311671" y="4269560"/>
                <a:ext cx="1302280"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3600" i="1">
                          <a:latin typeface="Cambria Math" panose="02040503050406030204" pitchFamily="18" charset="0"/>
                          <a:ea typeface="Cambria Math" panose="02040503050406030204" pitchFamily="18" charset="0"/>
                        </a:rPr>
                        <m:t>ℱ</m:t>
                      </m:r>
                      <m:d>
                        <m:dPr>
                          <m:ctrlPr>
                            <a:rPr lang="en-US" altLang="ja-JP" sz="3600" i="1">
                              <a:latin typeface="Cambria Math" panose="02040503050406030204" pitchFamily="18" charset="0"/>
                              <a:ea typeface="Cambria Math" panose="02040503050406030204" pitchFamily="18" charset="0"/>
                            </a:rPr>
                          </m:ctrlPr>
                        </m:dPr>
                        <m:e>
                          <m:r>
                            <a:rPr lang="en-US" altLang="ja-JP" sz="3600" i="1">
                              <a:latin typeface="Cambria Math" panose="02040503050406030204" pitchFamily="18" charset="0"/>
                            </a:rPr>
                            <m:t>𝑔</m:t>
                          </m:r>
                        </m:e>
                      </m:d>
                    </m:oMath>
                  </m:oMathPara>
                </a14:m>
                <a:endParaRPr lang="ja-JP" altLang="en-US" sz="3600" dirty="0"/>
              </a:p>
            </p:txBody>
          </p:sp>
        </mc:Choice>
        <mc:Fallback xmlns="">
          <p:sp>
            <p:nvSpPr>
              <p:cNvPr id="24" name="正方形/長方形 23"/>
              <p:cNvSpPr>
                <a:spLocks noRot="1" noChangeAspect="1" noMove="1" noResize="1" noEditPoints="1" noAdjustHandles="1" noChangeArrowheads="1" noChangeShapeType="1" noTextEdit="1"/>
              </p:cNvSpPr>
              <p:nvPr/>
            </p:nvSpPr>
            <p:spPr>
              <a:xfrm>
                <a:off x="3311671" y="4269560"/>
                <a:ext cx="1302280" cy="646331"/>
              </a:xfrm>
              <a:prstGeom prst="rect">
                <a:avLst/>
              </a:prstGeom>
              <a:blipFill rotWithShape="0">
                <a:blip r:embed="rId11"/>
                <a:stretch>
                  <a:fillRect/>
                </a:stretch>
              </a:blipFill>
            </p:spPr>
            <p:txBody>
              <a:bodyPr/>
              <a:lstStyle/>
              <a:p>
                <a:r>
                  <a:rPr lang="ja-JP" altLang="en-US">
                    <a:noFill/>
                  </a:rPr>
                  <a:t> </a:t>
                </a:r>
              </a:p>
            </p:txBody>
          </p:sp>
        </mc:Fallback>
      </mc:AlternateContent>
      <p:sp>
        <p:nvSpPr>
          <p:cNvPr id="25" name="右矢印 24"/>
          <p:cNvSpPr/>
          <p:nvPr/>
        </p:nvSpPr>
        <p:spPr>
          <a:xfrm rot="5400000">
            <a:off x="2779874" y="3387230"/>
            <a:ext cx="500963" cy="13488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p:cNvPicPr>
            <a:picLocks noChangeAspect="1"/>
          </p:cNvPicPr>
          <p:nvPr/>
        </p:nvPicPr>
        <p:blipFill>
          <a:blip r:embed="rId8"/>
          <a:stretch>
            <a:fillRect/>
          </a:stretch>
        </p:blipFill>
        <p:spPr>
          <a:xfrm>
            <a:off x="8318584" y="4879116"/>
            <a:ext cx="1935163" cy="1932644"/>
          </a:xfrm>
          <a:prstGeom prst="rect">
            <a:avLst/>
          </a:prstGeom>
        </p:spPr>
      </p:pic>
      <p:sp>
        <p:nvSpPr>
          <p:cNvPr id="27" name="右矢印 26"/>
          <p:cNvSpPr/>
          <p:nvPr/>
        </p:nvSpPr>
        <p:spPr>
          <a:xfrm rot="16200000">
            <a:off x="9049996" y="3570625"/>
            <a:ext cx="500963" cy="13488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30" name="正方形/長方形 29"/>
              <p:cNvSpPr/>
              <p:nvPr/>
            </p:nvSpPr>
            <p:spPr>
              <a:xfrm>
                <a:off x="7631746" y="3946394"/>
                <a:ext cx="1102610"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ja-JP" sz="3600" b="0" i="1" smtClean="0">
                              <a:latin typeface="Cambria Math" panose="02040503050406030204" pitchFamily="18" charset="0"/>
                              <a:ea typeface="Cambria Math" panose="02040503050406030204" pitchFamily="18" charset="0"/>
                            </a:rPr>
                          </m:ctrlPr>
                        </m:sSupPr>
                        <m:e>
                          <m:r>
                            <a:rPr lang="en-US" altLang="ja-JP" sz="3600" i="1" smtClean="0">
                              <a:latin typeface="Cambria Math" panose="02040503050406030204" pitchFamily="18" charset="0"/>
                              <a:ea typeface="Cambria Math" panose="02040503050406030204" pitchFamily="18" charset="0"/>
                            </a:rPr>
                            <m:t>ℱ</m:t>
                          </m:r>
                        </m:e>
                        <m:sup>
                          <m:r>
                            <a:rPr lang="en-US" altLang="ja-JP" sz="3600" b="0" i="1" smtClean="0">
                              <a:latin typeface="Cambria Math" panose="02040503050406030204" pitchFamily="18" charset="0"/>
                              <a:ea typeface="Cambria Math" panose="02040503050406030204" pitchFamily="18" charset="0"/>
                            </a:rPr>
                            <m:t>−1</m:t>
                          </m:r>
                        </m:sup>
                      </m:sSup>
                    </m:oMath>
                  </m:oMathPara>
                </a14:m>
                <a:endParaRPr lang="ja-JP" altLang="en-US" sz="3600" dirty="0"/>
              </a:p>
            </p:txBody>
          </p:sp>
        </mc:Choice>
        <mc:Fallback xmlns="">
          <p:sp>
            <p:nvSpPr>
              <p:cNvPr id="30" name="正方形/長方形 29"/>
              <p:cNvSpPr>
                <a:spLocks noRot="1" noChangeAspect="1" noMove="1" noResize="1" noEditPoints="1" noAdjustHandles="1" noChangeArrowheads="1" noChangeShapeType="1" noTextEdit="1"/>
              </p:cNvSpPr>
              <p:nvPr/>
            </p:nvSpPr>
            <p:spPr>
              <a:xfrm>
                <a:off x="7631746" y="3946394"/>
                <a:ext cx="1102610" cy="646331"/>
              </a:xfrm>
              <a:prstGeom prst="rect">
                <a:avLst/>
              </a:prstGeom>
              <a:blipFill rotWithShape="0">
                <a:blip r:embed="rId12"/>
                <a:stretch>
                  <a:fillRect/>
                </a:stretch>
              </a:blipFill>
            </p:spPr>
            <p:txBody>
              <a:bodyPr/>
              <a:lstStyle/>
              <a:p>
                <a:r>
                  <a:rPr lang="ja-JP" altLang="en-US">
                    <a:noFill/>
                  </a:rPr>
                  <a:t> </a:t>
                </a:r>
              </a:p>
            </p:txBody>
          </p:sp>
        </mc:Fallback>
      </mc:AlternateContent>
      <p:sp>
        <p:nvSpPr>
          <p:cNvPr id="32" name="右矢印 31"/>
          <p:cNvSpPr/>
          <p:nvPr/>
        </p:nvSpPr>
        <p:spPr>
          <a:xfrm>
            <a:off x="4994424" y="5444426"/>
            <a:ext cx="2637322" cy="7951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8313551" y="4879116"/>
            <a:ext cx="1940196" cy="6739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rot="16200000">
            <a:off x="8946682" y="5504695"/>
            <a:ext cx="1940196" cy="6739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rot="16200000">
            <a:off x="7680419" y="5504695"/>
            <a:ext cx="1940196" cy="6739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8313550" y="4879116"/>
            <a:ext cx="1940196" cy="6739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rot="16200000">
            <a:off x="8946681" y="5504695"/>
            <a:ext cx="1940196" cy="6739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正方形/長方形 40"/>
          <p:cNvSpPr/>
          <p:nvPr/>
        </p:nvSpPr>
        <p:spPr>
          <a:xfrm rot="16200000">
            <a:off x="7680418" y="5504695"/>
            <a:ext cx="1940196" cy="6739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8313551" y="4874353"/>
            <a:ext cx="1940196" cy="6739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rot="16200000">
            <a:off x="8946682" y="5504695"/>
            <a:ext cx="1940196" cy="6739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rot="16200000">
            <a:off x="7688669" y="5504695"/>
            <a:ext cx="1940196" cy="6739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p:cNvSpPr/>
          <p:nvPr/>
        </p:nvSpPr>
        <p:spPr>
          <a:xfrm>
            <a:off x="8897561" y="5433741"/>
            <a:ext cx="805831" cy="805831"/>
          </a:xfrm>
          <a:prstGeom prst="ellipse">
            <a:avLst/>
          </a:prstGeom>
          <a:gradFill flip="none" rotWithShape="1">
            <a:gsLst>
              <a:gs pos="35000">
                <a:schemeClr val="tx1"/>
              </a:gs>
              <a:gs pos="0">
                <a:schemeClr val="bg1">
                  <a:alpha val="0"/>
                </a:schemeClr>
              </a:gs>
            </a:gsLst>
            <a:path path="circle">
              <a:fillToRect l="50000" t="50000" r="50000" b="50000"/>
            </a:path>
            <a:tileRect/>
          </a:gradFill>
          <a:ln w="422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8313551" y="6137826"/>
            <a:ext cx="1940196" cy="6739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p:cNvSpPr>
            <a:spLocks noGrp="1"/>
          </p:cNvSpPr>
          <p:nvPr>
            <p:ph type="sldNum" sz="quarter" idx="12"/>
          </p:nvPr>
        </p:nvSpPr>
        <p:spPr/>
        <p:txBody>
          <a:bodyPr/>
          <a:lstStyle/>
          <a:p>
            <a:fld id="{F35DE295-420C-4265-BE54-AE59FA4027A6}" type="slidenum">
              <a:rPr kumimoji="1" lang="ja-JP" altLang="en-US" smtClean="0"/>
              <a:t>15</a:t>
            </a:fld>
            <a:endParaRPr kumimoji="1" lang="ja-JP" altLang="en-US"/>
          </a:p>
        </p:txBody>
      </p:sp>
      <p:sp>
        <p:nvSpPr>
          <p:cNvPr id="45" name="テキスト ボックス 44">
            <a:extLst>
              <a:ext uri="{FF2B5EF4-FFF2-40B4-BE49-F238E27FC236}">
                <a16:creationId xmlns:a16="http://schemas.microsoft.com/office/drawing/2014/main" id="{937341F8-6320-45A3-B9AD-F16F425BECDA}"/>
              </a:ext>
            </a:extLst>
          </p:cNvPr>
          <p:cNvSpPr txBox="1"/>
          <p:nvPr/>
        </p:nvSpPr>
        <p:spPr>
          <a:xfrm>
            <a:off x="11415653" y="199534"/>
            <a:ext cx="800219" cy="461665"/>
          </a:xfrm>
          <a:prstGeom prst="rect">
            <a:avLst/>
          </a:prstGeom>
          <a:noFill/>
        </p:spPr>
        <p:txBody>
          <a:bodyPr wrap="non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復習</a:t>
            </a:r>
          </a:p>
        </p:txBody>
      </p:sp>
    </p:spTree>
    <p:extLst>
      <p:ext uri="{BB962C8B-B14F-4D97-AF65-F5344CB8AC3E}">
        <p14:creationId xmlns:p14="http://schemas.microsoft.com/office/powerpoint/2010/main" val="38165723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3366" y="2746299"/>
            <a:ext cx="4414663" cy="3310998"/>
          </a:xfrm>
        </p:spPr>
      </p:pic>
      <p:sp>
        <p:nvSpPr>
          <p:cNvPr id="2" name="タイトル 1"/>
          <p:cNvSpPr>
            <a:spLocks noGrp="1"/>
          </p:cNvSpPr>
          <p:nvPr>
            <p:ph type="title"/>
          </p:nvPr>
        </p:nvSpPr>
        <p:spPr>
          <a:xfrm>
            <a:off x="1377641" y="365126"/>
            <a:ext cx="9436719" cy="733270"/>
          </a:xfrm>
        </p:spPr>
        <p:txBody>
          <a:bodyPr>
            <a:normAutofit/>
          </a:bodyPr>
          <a:lstStyle/>
          <a:p>
            <a:pPr algn="ctr"/>
            <a:r>
              <a:rPr lang="ja-JP" altLang="en-US" sz="3600" dirty="0"/>
              <a:t>ガウシアンフィルタとは</a:t>
            </a:r>
            <a:endParaRPr kumimoji="1" lang="ja-JP" altLang="en-US" sz="3600" dirty="0"/>
          </a:p>
        </p:txBody>
      </p:sp>
      <mc:AlternateContent xmlns:mc="http://schemas.openxmlformats.org/markup-compatibility/2006" xmlns:a14="http://schemas.microsoft.com/office/drawing/2010/main">
        <mc:Choice Requires="a14">
          <p:sp>
            <p:nvSpPr>
              <p:cNvPr id="5" name="正方形/長方形 4"/>
              <p:cNvSpPr/>
              <p:nvPr/>
            </p:nvSpPr>
            <p:spPr>
              <a:xfrm>
                <a:off x="1962650" y="5857876"/>
                <a:ext cx="3185616" cy="9148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ja-JP" altLang="ja-JP" sz="2400" i="1">
                              <a:latin typeface="Cambria Math" panose="02040503050406030204" pitchFamily="18" charset="0"/>
                            </a:rPr>
                          </m:ctrlPr>
                        </m:sSubPr>
                        <m:e>
                          <m:r>
                            <a:rPr lang="en-US" altLang="ja-JP" sz="2400" i="1">
                              <a:latin typeface="Cambria Math" panose="02040503050406030204" pitchFamily="18" charset="0"/>
                            </a:rPr>
                            <m:t>𝑔</m:t>
                          </m:r>
                        </m:e>
                        <m:sub>
                          <m:r>
                            <m:rPr>
                              <m:sty m:val="p"/>
                            </m:rPr>
                            <a:rPr lang="en-US" altLang="ja-JP" sz="2400">
                              <a:latin typeface="Cambria Math" panose="02040503050406030204" pitchFamily="18" charset="0"/>
                            </a:rPr>
                            <m:t>σ</m:t>
                          </m:r>
                        </m:sub>
                      </m:sSub>
                      <m:d>
                        <m:dPr>
                          <m:ctrlPr>
                            <a:rPr lang="ja-JP" altLang="ja-JP" sz="2400" i="1">
                              <a:latin typeface="Cambria Math" panose="02040503050406030204" pitchFamily="18" charset="0"/>
                            </a:rPr>
                          </m:ctrlPr>
                        </m:dPr>
                        <m:e>
                          <m:r>
                            <a:rPr lang="en-US" altLang="ja-JP" sz="2400" i="1">
                              <a:latin typeface="Cambria Math" panose="02040503050406030204" pitchFamily="18" charset="0"/>
                            </a:rPr>
                            <m:t>𝑥</m:t>
                          </m:r>
                        </m:e>
                      </m:d>
                      <m:r>
                        <a:rPr lang="en-US" altLang="ja-JP" sz="2400" i="1">
                          <a:latin typeface="Cambria Math" panose="02040503050406030204" pitchFamily="18" charset="0"/>
                        </a:rPr>
                        <m:t>=</m:t>
                      </m:r>
                      <m:f>
                        <m:fPr>
                          <m:ctrlPr>
                            <a:rPr lang="ja-JP" altLang="ja-JP" sz="2400" i="1">
                              <a:latin typeface="Cambria Math" panose="02040503050406030204" pitchFamily="18" charset="0"/>
                            </a:rPr>
                          </m:ctrlPr>
                        </m:fPr>
                        <m:num>
                          <m:r>
                            <a:rPr lang="en-US" altLang="ja-JP" sz="2400" i="1">
                              <a:latin typeface="Cambria Math" panose="02040503050406030204" pitchFamily="18" charset="0"/>
                            </a:rPr>
                            <m:t>1</m:t>
                          </m:r>
                        </m:num>
                        <m:den>
                          <m:rad>
                            <m:radPr>
                              <m:degHide m:val="on"/>
                              <m:ctrlPr>
                                <a:rPr lang="ja-JP" altLang="ja-JP" sz="2400" i="1">
                                  <a:latin typeface="Cambria Math" panose="02040503050406030204" pitchFamily="18" charset="0"/>
                                </a:rPr>
                              </m:ctrlPr>
                            </m:radPr>
                            <m:deg/>
                            <m:e>
                              <m:r>
                                <a:rPr lang="en-US" altLang="ja-JP" sz="2400" i="1">
                                  <a:latin typeface="Cambria Math" panose="02040503050406030204" pitchFamily="18" charset="0"/>
                                </a:rPr>
                                <m:t>2</m:t>
                              </m:r>
                              <m:r>
                                <a:rPr lang="en-US" altLang="ja-JP" sz="2400" i="1">
                                  <a:latin typeface="Cambria Math" panose="02040503050406030204" pitchFamily="18" charset="0"/>
                                </a:rPr>
                                <m:t>𝜋</m:t>
                              </m:r>
                              <m:sSup>
                                <m:sSupPr>
                                  <m:ctrlPr>
                                    <a:rPr lang="ja-JP" altLang="ja-JP" sz="2400" i="1">
                                      <a:latin typeface="Cambria Math" panose="02040503050406030204" pitchFamily="18" charset="0"/>
                                    </a:rPr>
                                  </m:ctrlPr>
                                </m:sSupPr>
                                <m:e>
                                  <m:r>
                                    <a:rPr lang="en-US" altLang="ja-JP" sz="2400" i="1">
                                      <a:latin typeface="Cambria Math" panose="02040503050406030204" pitchFamily="18" charset="0"/>
                                    </a:rPr>
                                    <m:t>𝜎</m:t>
                                  </m:r>
                                </m:e>
                                <m:sup>
                                  <m:r>
                                    <a:rPr lang="en-US" altLang="ja-JP" sz="2400" i="1">
                                      <a:latin typeface="Cambria Math" panose="02040503050406030204" pitchFamily="18" charset="0"/>
                                    </a:rPr>
                                    <m:t>2</m:t>
                                  </m:r>
                                </m:sup>
                              </m:sSup>
                            </m:e>
                          </m:rad>
                        </m:den>
                      </m:f>
                      <m:r>
                        <a:rPr lang="en-US" altLang="ja-JP" sz="2400" i="1">
                          <a:latin typeface="Cambria Math" panose="02040503050406030204" pitchFamily="18" charset="0"/>
                        </a:rPr>
                        <m:t> </m:t>
                      </m:r>
                      <m:sSup>
                        <m:sSupPr>
                          <m:ctrlPr>
                            <a:rPr lang="ja-JP" altLang="ja-JP" sz="2400" i="1">
                              <a:latin typeface="Cambria Math" panose="02040503050406030204" pitchFamily="18" charset="0"/>
                            </a:rPr>
                          </m:ctrlPr>
                        </m:sSupPr>
                        <m:e>
                          <m:r>
                            <a:rPr lang="en-US" altLang="ja-JP" sz="2400" i="1">
                              <a:latin typeface="Cambria Math" panose="02040503050406030204" pitchFamily="18" charset="0"/>
                            </a:rPr>
                            <m:t>𝑒</m:t>
                          </m:r>
                        </m:e>
                        <m:sup>
                          <m:r>
                            <a:rPr lang="en-US" altLang="ja-JP" sz="2400" i="1">
                              <a:latin typeface="Cambria Math" panose="02040503050406030204" pitchFamily="18" charset="0"/>
                            </a:rPr>
                            <m:t>−</m:t>
                          </m:r>
                          <m:f>
                            <m:fPr>
                              <m:ctrlPr>
                                <a:rPr lang="ja-JP" altLang="ja-JP" sz="2400" i="1">
                                  <a:latin typeface="Cambria Math" panose="02040503050406030204" pitchFamily="18" charset="0"/>
                                </a:rPr>
                              </m:ctrlPr>
                            </m:fPr>
                            <m:num>
                              <m:sSup>
                                <m:sSupPr>
                                  <m:ctrlPr>
                                    <a:rPr lang="ja-JP" altLang="ja-JP" sz="2400" i="1">
                                      <a:latin typeface="Cambria Math" panose="02040503050406030204" pitchFamily="18" charset="0"/>
                                    </a:rPr>
                                  </m:ctrlPr>
                                </m:sSupPr>
                                <m:e>
                                  <m:r>
                                    <a:rPr lang="en-US" altLang="ja-JP" sz="2400" i="1">
                                      <a:latin typeface="Cambria Math" panose="02040503050406030204" pitchFamily="18" charset="0"/>
                                    </a:rPr>
                                    <m:t>𝑥</m:t>
                                  </m:r>
                                </m:e>
                                <m:sup>
                                  <m:r>
                                    <a:rPr lang="en-US" altLang="ja-JP" sz="2400" i="1">
                                      <a:latin typeface="Cambria Math" panose="02040503050406030204" pitchFamily="18" charset="0"/>
                                    </a:rPr>
                                    <m:t>2</m:t>
                                  </m:r>
                                </m:sup>
                              </m:sSup>
                            </m:num>
                            <m:den>
                              <m:sSup>
                                <m:sSupPr>
                                  <m:ctrlPr>
                                    <a:rPr lang="ja-JP" altLang="ja-JP" sz="2400" i="1">
                                      <a:latin typeface="Cambria Math" panose="02040503050406030204" pitchFamily="18" charset="0"/>
                                    </a:rPr>
                                  </m:ctrlPr>
                                </m:sSupPr>
                                <m:e>
                                  <m:r>
                                    <a:rPr lang="en-US" altLang="ja-JP" sz="2400" i="1">
                                      <a:latin typeface="Cambria Math" panose="02040503050406030204" pitchFamily="18" charset="0"/>
                                    </a:rPr>
                                    <m:t>2</m:t>
                                  </m:r>
                                  <m:r>
                                    <a:rPr lang="en-US" altLang="ja-JP" sz="2400" i="1">
                                      <a:latin typeface="Cambria Math" panose="02040503050406030204" pitchFamily="18" charset="0"/>
                                    </a:rPr>
                                    <m:t>𝜎</m:t>
                                  </m:r>
                                </m:e>
                                <m:sup>
                                  <m:r>
                                    <a:rPr lang="en-US" altLang="ja-JP" sz="2400" i="1">
                                      <a:latin typeface="Cambria Math" panose="02040503050406030204" pitchFamily="18" charset="0"/>
                                    </a:rPr>
                                    <m:t>2</m:t>
                                  </m:r>
                                </m:sup>
                              </m:sSup>
                            </m:den>
                          </m:f>
                        </m:sup>
                      </m:sSup>
                    </m:oMath>
                  </m:oMathPara>
                </a14:m>
                <a:endParaRPr lang="ja-JP" altLang="en-US" sz="2400" dirty="0"/>
              </a:p>
            </p:txBody>
          </p:sp>
        </mc:Choice>
        <mc:Fallback xmlns="">
          <p:sp>
            <p:nvSpPr>
              <p:cNvPr id="5" name="正方形/長方形 4"/>
              <p:cNvSpPr>
                <a:spLocks noRot="1" noChangeAspect="1" noMove="1" noResize="1" noEditPoints="1" noAdjustHandles="1" noChangeArrowheads="1" noChangeShapeType="1" noTextEdit="1"/>
              </p:cNvSpPr>
              <p:nvPr/>
            </p:nvSpPr>
            <p:spPr>
              <a:xfrm>
                <a:off x="1962650" y="5857876"/>
                <a:ext cx="3185616" cy="914802"/>
              </a:xfrm>
              <a:prstGeom prst="rect">
                <a:avLst/>
              </a:prstGeom>
              <a:blipFill rotWithShape="0">
                <a:blip r:embed="rId3"/>
                <a:stretch>
                  <a:fillRect/>
                </a:stretch>
              </a:blipFill>
            </p:spPr>
            <p:txBody>
              <a:bodyPr/>
              <a:lstStyle/>
              <a:p>
                <a:r>
                  <a:rPr lang="ja-JP" altLang="en-US">
                    <a:noFill/>
                  </a:rPr>
                  <a:t> </a:t>
                </a:r>
              </a:p>
            </p:txBody>
          </p:sp>
        </mc:Fallback>
      </mc:AlternateContent>
      <p:pic>
        <p:nvPicPr>
          <p:cNvPr id="6" name="図 5"/>
          <p:cNvPicPr>
            <a:picLocks noChangeAspect="1"/>
          </p:cNvPicPr>
          <p:nvPr/>
        </p:nvPicPr>
        <p:blipFill>
          <a:blip r:embed="rId4"/>
          <a:stretch>
            <a:fillRect/>
          </a:stretch>
        </p:blipFill>
        <p:spPr>
          <a:xfrm>
            <a:off x="6924959" y="3003916"/>
            <a:ext cx="4108760" cy="2853960"/>
          </a:xfrm>
          <a:prstGeom prst="rect">
            <a:avLst/>
          </a:prstGeom>
        </p:spPr>
      </p:pic>
      <mc:AlternateContent xmlns:mc="http://schemas.openxmlformats.org/markup-compatibility/2006" xmlns:a14="http://schemas.microsoft.com/office/drawing/2010/main">
        <mc:Choice Requires="a14">
          <p:sp>
            <p:nvSpPr>
              <p:cNvPr id="7" name="正方形/長方形 6"/>
              <p:cNvSpPr/>
              <p:nvPr/>
            </p:nvSpPr>
            <p:spPr>
              <a:xfrm>
                <a:off x="7128736" y="5857876"/>
                <a:ext cx="3701206" cy="8456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ja-JP" altLang="ja-JP" sz="2400" i="1" smtClean="0">
                              <a:latin typeface="Cambria Math" panose="02040503050406030204" pitchFamily="18" charset="0"/>
                            </a:rPr>
                          </m:ctrlPr>
                        </m:sSubPr>
                        <m:e>
                          <m:r>
                            <a:rPr lang="en-US" altLang="ja-JP" sz="2400" i="1">
                              <a:latin typeface="Cambria Math" panose="02040503050406030204" pitchFamily="18" charset="0"/>
                            </a:rPr>
                            <m:t>𝑔</m:t>
                          </m:r>
                        </m:e>
                        <m:sub>
                          <m:r>
                            <m:rPr>
                              <m:sty m:val="p"/>
                            </m:rPr>
                            <a:rPr lang="en-US" altLang="ja-JP" sz="2400">
                              <a:latin typeface="Cambria Math" panose="02040503050406030204" pitchFamily="18" charset="0"/>
                            </a:rPr>
                            <m:t>σ</m:t>
                          </m:r>
                        </m:sub>
                      </m:sSub>
                      <m:d>
                        <m:dPr>
                          <m:ctrlPr>
                            <a:rPr lang="ja-JP" altLang="ja-JP" sz="2400" i="1">
                              <a:latin typeface="Cambria Math" panose="02040503050406030204" pitchFamily="18" charset="0"/>
                            </a:rPr>
                          </m:ctrlPr>
                        </m:dPr>
                        <m:e>
                          <m:r>
                            <a:rPr lang="en-US" altLang="ja-JP" sz="2400" i="1">
                              <a:latin typeface="Cambria Math" panose="02040503050406030204" pitchFamily="18" charset="0"/>
                            </a:rPr>
                            <m:t>𝑥</m:t>
                          </m:r>
                          <m:r>
                            <a:rPr lang="en-US" altLang="ja-JP" sz="2400" b="0" i="1" smtClean="0">
                              <a:latin typeface="Cambria Math" panose="02040503050406030204" pitchFamily="18" charset="0"/>
                            </a:rPr>
                            <m:t>,</m:t>
                          </m:r>
                          <m:r>
                            <a:rPr lang="en-US" altLang="ja-JP" sz="2400" b="0" i="1" smtClean="0">
                              <a:latin typeface="Cambria Math" panose="02040503050406030204" pitchFamily="18" charset="0"/>
                            </a:rPr>
                            <m:t>𝑦</m:t>
                          </m:r>
                        </m:e>
                      </m:d>
                      <m:r>
                        <a:rPr lang="en-US" altLang="ja-JP" sz="2400" i="1">
                          <a:latin typeface="Cambria Math" panose="02040503050406030204" pitchFamily="18" charset="0"/>
                        </a:rPr>
                        <m:t>=</m:t>
                      </m:r>
                      <m:f>
                        <m:fPr>
                          <m:ctrlPr>
                            <a:rPr lang="ja-JP" altLang="ja-JP" sz="2400" i="1">
                              <a:latin typeface="Cambria Math" panose="02040503050406030204" pitchFamily="18" charset="0"/>
                            </a:rPr>
                          </m:ctrlPr>
                        </m:fPr>
                        <m:num>
                          <m:r>
                            <a:rPr lang="en-US" altLang="ja-JP" sz="2400" i="1">
                              <a:latin typeface="Cambria Math" panose="02040503050406030204" pitchFamily="18" charset="0"/>
                            </a:rPr>
                            <m:t>1</m:t>
                          </m:r>
                        </m:num>
                        <m:den>
                          <m:r>
                            <a:rPr lang="en-US" altLang="ja-JP" sz="2400" i="1">
                              <a:latin typeface="Cambria Math" panose="02040503050406030204" pitchFamily="18" charset="0"/>
                            </a:rPr>
                            <m:t>2</m:t>
                          </m:r>
                          <m:r>
                            <a:rPr lang="en-US" altLang="ja-JP" sz="2400" i="1">
                              <a:latin typeface="Cambria Math" panose="02040503050406030204" pitchFamily="18" charset="0"/>
                            </a:rPr>
                            <m:t>𝜋</m:t>
                          </m:r>
                          <m:sSup>
                            <m:sSupPr>
                              <m:ctrlPr>
                                <a:rPr lang="ja-JP" altLang="ja-JP" sz="2400" i="1">
                                  <a:latin typeface="Cambria Math" panose="02040503050406030204" pitchFamily="18" charset="0"/>
                                </a:rPr>
                              </m:ctrlPr>
                            </m:sSupPr>
                            <m:e>
                              <m:r>
                                <a:rPr lang="en-US" altLang="ja-JP" sz="2400" i="1">
                                  <a:latin typeface="Cambria Math" panose="02040503050406030204" pitchFamily="18" charset="0"/>
                                </a:rPr>
                                <m:t>𝜎</m:t>
                              </m:r>
                            </m:e>
                            <m:sup>
                              <m:r>
                                <a:rPr lang="en-US" altLang="ja-JP" sz="2400" i="1">
                                  <a:latin typeface="Cambria Math" panose="02040503050406030204" pitchFamily="18" charset="0"/>
                                </a:rPr>
                                <m:t>2</m:t>
                              </m:r>
                            </m:sup>
                          </m:sSup>
                        </m:den>
                      </m:f>
                      <m:r>
                        <a:rPr lang="en-US" altLang="ja-JP" sz="2400" i="1">
                          <a:latin typeface="Cambria Math" panose="02040503050406030204" pitchFamily="18" charset="0"/>
                        </a:rPr>
                        <m:t> </m:t>
                      </m:r>
                      <m:sSup>
                        <m:sSupPr>
                          <m:ctrlPr>
                            <a:rPr lang="ja-JP" altLang="ja-JP" sz="2400" i="1">
                              <a:latin typeface="Cambria Math" panose="02040503050406030204" pitchFamily="18" charset="0"/>
                            </a:rPr>
                          </m:ctrlPr>
                        </m:sSupPr>
                        <m:e>
                          <m:r>
                            <a:rPr lang="en-US" altLang="ja-JP" sz="2400" i="1">
                              <a:latin typeface="Cambria Math" panose="02040503050406030204" pitchFamily="18" charset="0"/>
                            </a:rPr>
                            <m:t>𝑒</m:t>
                          </m:r>
                        </m:e>
                        <m:sup>
                          <m:r>
                            <a:rPr lang="en-US" altLang="ja-JP" sz="2400" i="1">
                              <a:latin typeface="Cambria Math" panose="02040503050406030204" pitchFamily="18" charset="0"/>
                            </a:rPr>
                            <m:t>−</m:t>
                          </m:r>
                          <m:f>
                            <m:fPr>
                              <m:ctrlPr>
                                <a:rPr lang="ja-JP" altLang="ja-JP" sz="2400" i="1">
                                  <a:latin typeface="Cambria Math" panose="02040503050406030204" pitchFamily="18" charset="0"/>
                                </a:rPr>
                              </m:ctrlPr>
                            </m:fPr>
                            <m:num>
                              <m:sSup>
                                <m:sSupPr>
                                  <m:ctrlPr>
                                    <a:rPr lang="ja-JP" altLang="ja-JP" sz="2400" i="1">
                                      <a:latin typeface="Cambria Math" panose="02040503050406030204" pitchFamily="18" charset="0"/>
                                    </a:rPr>
                                  </m:ctrlPr>
                                </m:sSupPr>
                                <m:e>
                                  <m:r>
                                    <a:rPr lang="en-US" altLang="ja-JP" sz="2400" i="1">
                                      <a:latin typeface="Cambria Math" panose="02040503050406030204" pitchFamily="18" charset="0"/>
                                    </a:rPr>
                                    <m:t>𝑥</m:t>
                                  </m:r>
                                </m:e>
                                <m:sup>
                                  <m:r>
                                    <a:rPr lang="en-US" altLang="ja-JP" sz="2400" i="1">
                                      <a:latin typeface="Cambria Math" panose="02040503050406030204" pitchFamily="18" charset="0"/>
                                    </a:rPr>
                                    <m:t>2</m:t>
                                  </m:r>
                                </m:sup>
                              </m:sSup>
                              <m:r>
                                <a:rPr lang="en-US" altLang="ja-JP" sz="2400" b="0" i="1" smtClean="0">
                                  <a:latin typeface="Cambria Math" panose="02040503050406030204" pitchFamily="18" charset="0"/>
                                </a:rPr>
                                <m:t>+</m:t>
                              </m:r>
                              <m:sSup>
                                <m:sSupPr>
                                  <m:ctrlPr>
                                    <a:rPr lang="en-US" altLang="ja-JP" sz="2400" b="0" i="1" smtClean="0">
                                      <a:latin typeface="Cambria Math" panose="02040503050406030204" pitchFamily="18" charset="0"/>
                                    </a:rPr>
                                  </m:ctrlPr>
                                </m:sSupPr>
                                <m:e>
                                  <m:r>
                                    <a:rPr lang="en-US" altLang="ja-JP" sz="2400" b="0" i="1" smtClean="0">
                                      <a:latin typeface="Cambria Math" panose="02040503050406030204" pitchFamily="18" charset="0"/>
                                    </a:rPr>
                                    <m:t>𝑦</m:t>
                                  </m:r>
                                </m:e>
                                <m:sup>
                                  <m:r>
                                    <a:rPr lang="en-US" altLang="ja-JP" sz="2400" b="0" i="1" smtClean="0">
                                      <a:latin typeface="Cambria Math" panose="02040503050406030204" pitchFamily="18" charset="0"/>
                                    </a:rPr>
                                    <m:t>2</m:t>
                                  </m:r>
                                </m:sup>
                              </m:sSup>
                            </m:num>
                            <m:den>
                              <m:sSup>
                                <m:sSupPr>
                                  <m:ctrlPr>
                                    <a:rPr lang="ja-JP" altLang="ja-JP" sz="2400" i="1">
                                      <a:latin typeface="Cambria Math" panose="02040503050406030204" pitchFamily="18" charset="0"/>
                                    </a:rPr>
                                  </m:ctrlPr>
                                </m:sSupPr>
                                <m:e>
                                  <m:r>
                                    <a:rPr lang="en-US" altLang="ja-JP" sz="2400" i="1">
                                      <a:latin typeface="Cambria Math" panose="02040503050406030204" pitchFamily="18" charset="0"/>
                                    </a:rPr>
                                    <m:t>2</m:t>
                                  </m:r>
                                  <m:r>
                                    <a:rPr lang="en-US" altLang="ja-JP" sz="2400" i="1">
                                      <a:latin typeface="Cambria Math" panose="02040503050406030204" pitchFamily="18" charset="0"/>
                                    </a:rPr>
                                    <m:t>𝜎</m:t>
                                  </m:r>
                                </m:e>
                                <m:sup>
                                  <m:r>
                                    <a:rPr lang="en-US" altLang="ja-JP" sz="2400" i="1">
                                      <a:latin typeface="Cambria Math" panose="02040503050406030204" pitchFamily="18" charset="0"/>
                                    </a:rPr>
                                    <m:t>2</m:t>
                                  </m:r>
                                </m:sup>
                              </m:sSup>
                            </m:den>
                          </m:f>
                        </m:sup>
                      </m:sSup>
                    </m:oMath>
                  </m:oMathPara>
                </a14:m>
                <a:endParaRPr lang="ja-JP" altLang="en-US" sz="2400" dirty="0"/>
              </a:p>
            </p:txBody>
          </p:sp>
        </mc:Choice>
        <mc:Fallback xmlns="">
          <p:sp>
            <p:nvSpPr>
              <p:cNvPr id="7" name="正方形/長方形 6"/>
              <p:cNvSpPr>
                <a:spLocks noRot="1" noChangeAspect="1" noMove="1" noResize="1" noEditPoints="1" noAdjustHandles="1" noChangeArrowheads="1" noChangeShapeType="1" noTextEdit="1"/>
              </p:cNvSpPr>
              <p:nvPr/>
            </p:nvSpPr>
            <p:spPr>
              <a:xfrm>
                <a:off x="7128736" y="5857876"/>
                <a:ext cx="3701206" cy="845681"/>
              </a:xfrm>
              <a:prstGeom prst="rect">
                <a:avLst/>
              </a:prstGeom>
              <a:blipFill rotWithShape="0">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正方形/長方形 7"/>
              <p:cNvSpPr/>
              <p:nvPr/>
            </p:nvSpPr>
            <p:spPr>
              <a:xfrm>
                <a:off x="4654816" y="3005592"/>
                <a:ext cx="848694" cy="1077218"/>
              </a:xfrm>
              <a:prstGeom prst="rect">
                <a:avLst/>
              </a:prstGeom>
            </p:spPr>
            <p:txBody>
              <a:bodyPr wrap="none">
                <a:spAutoFit/>
              </a:bodyPr>
              <a:lstStyle/>
              <a:p>
                <a:r>
                  <a:rPr lang="en-US" altLang="ja-JP" sz="3200" dirty="0">
                    <a:latin typeface="Cambria Math" panose="02040503050406030204" pitchFamily="18" charset="0"/>
                  </a:rPr>
                  <a:t>1D</a:t>
                </a:r>
              </a:p>
              <a:p>
                <a14:m>
                  <m:oMath xmlns:m="http://schemas.openxmlformats.org/officeDocument/2006/math">
                    <m:r>
                      <a:rPr lang="en-US" altLang="ja-JP" sz="3200" i="1">
                        <a:latin typeface="Cambria Math" panose="02040503050406030204" pitchFamily="18" charset="0"/>
                      </a:rPr>
                      <m:t>𝜎</m:t>
                    </m:r>
                  </m:oMath>
                </a14:m>
                <a:r>
                  <a:rPr lang="en-US" altLang="ja-JP" sz="3200" dirty="0"/>
                  <a:t>=1</a:t>
                </a:r>
                <a:endParaRPr lang="ja-JP" altLang="en-US" sz="3200" dirty="0"/>
              </a:p>
            </p:txBody>
          </p:sp>
        </mc:Choice>
        <mc:Fallback xmlns="">
          <p:sp>
            <p:nvSpPr>
              <p:cNvPr id="8" name="正方形/長方形 7"/>
              <p:cNvSpPr>
                <a:spLocks noRot="1" noChangeAspect="1" noMove="1" noResize="1" noEditPoints="1" noAdjustHandles="1" noChangeArrowheads="1" noChangeShapeType="1" noTextEdit="1"/>
              </p:cNvSpPr>
              <p:nvPr/>
            </p:nvSpPr>
            <p:spPr>
              <a:xfrm>
                <a:off x="4654816" y="3005592"/>
                <a:ext cx="848694" cy="1077218"/>
              </a:xfrm>
              <a:prstGeom prst="rect">
                <a:avLst/>
              </a:prstGeom>
              <a:blipFill rotWithShape="0">
                <a:blip r:embed="rId6"/>
                <a:stretch>
                  <a:fillRect l="-18705" t="-7345" r="-17266" b="-1807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正方形/長方形 8"/>
              <p:cNvSpPr/>
              <p:nvPr/>
            </p:nvSpPr>
            <p:spPr>
              <a:xfrm>
                <a:off x="10185025" y="3005592"/>
                <a:ext cx="848694" cy="1077218"/>
              </a:xfrm>
              <a:prstGeom prst="rect">
                <a:avLst/>
              </a:prstGeom>
            </p:spPr>
            <p:txBody>
              <a:bodyPr wrap="none">
                <a:spAutoFit/>
              </a:bodyPr>
              <a:lstStyle/>
              <a:p>
                <a:r>
                  <a:rPr lang="en-US" altLang="ja-JP" sz="3200" dirty="0">
                    <a:latin typeface="Cambria Math" panose="02040503050406030204" pitchFamily="18" charset="0"/>
                  </a:rPr>
                  <a:t>2D</a:t>
                </a:r>
              </a:p>
              <a:p>
                <a14:m>
                  <m:oMath xmlns:m="http://schemas.openxmlformats.org/officeDocument/2006/math">
                    <m:r>
                      <a:rPr lang="en-US" altLang="ja-JP" sz="3200" i="1">
                        <a:latin typeface="Cambria Math" panose="02040503050406030204" pitchFamily="18" charset="0"/>
                      </a:rPr>
                      <m:t>𝜎</m:t>
                    </m:r>
                  </m:oMath>
                </a14:m>
                <a:r>
                  <a:rPr lang="en-US" altLang="ja-JP" sz="3200" dirty="0"/>
                  <a:t>=1</a:t>
                </a:r>
                <a:endParaRPr lang="ja-JP" altLang="en-US" sz="3200" dirty="0"/>
              </a:p>
            </p:txBody>
          </p:sp>
        </mc:Choice>
        <mc:Fallback xmlns="">
          <p:sp>
            <p:nvSpPr>
              <p:cNvPr id="9" name="正方形/長方形 8"/>
              <p:cNvSpPr>
                <a:spLocks noRot="1" noChangeAspect="1" noMove="1" noResize="1" noEditPoints="1" noAdjustHandles="1" noChangeArrowheads="1" noChangeShapeType="1" noTextEdit="1"/>
              </p:cNvSpPr>
              <p:nvPr/>
            </p:nvSpPr>
            <p:spPr>
              <a:xfrm>
                <a:off x="10185025" y="3005592"/>
                <a:ext cx="848694" cy="1077218"/>
              </a:xfrm>
              <a:prstGeom prst="rect">
                <a:avLst/>
              </a:prstGeom>
              <a:blipFill rotWithShape="0">
                <a:blip r:embed="rId7"/>
                <a:stretch>
                  <a:fillRect l="-18705" t="-7345" r="-17266" b="-18079"/>
                </a:stretch>
              </a:blipFill>
            </p:spPr>
            <p:txBody>
              <a:bodyPr/>
              <a:lstStyle/>
              <a:p>
                <a:r>
                  <a:rPr lang="ja-JP" altLang="en-US">
                    <a:noFill/>
                  </a:rPr>
                  <a:t> </a:t>
                </a:r>
              </a:p>
            </p:txBody>
          </p:sp>
        </mc:Fallback>
      </mc:AlternateContent>
      <p:sp>
        <p:nvSpPr>
          <p:cNvPr id="10" name="正方形/長方形 9"/>
          <p:cNvSpPr/>
          <p:nvPr/>
        </p:nvSpPr>
        <p:spPr>
          <a:xfrm>
            <a:off x="1754036" y="1131143"/>
            <a:ext cx="10341293" cy="1354217"/>
          </a:xfrm>
          <a:prstGeom prst="rect">
            <a:avLst/>
          </a:prstGeom>
        </p:spPr>
        <p:txBody>
          <a:bodyPr wrap="none">
            <a:spAutoFit/>
          </a:bodyPr>
          <a:lstStyle/>
          <a:p>
            <a:pPr>
              <a:spcBef>
                <a:spcPts val="600"/>
              </a:spcBef>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ガウス関数により畳み込むフィルタのこと</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低周波成分のみを通し画像を平滑化する効果がある（ローパスフィルタ）</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画像処理において様々な場面で活躍する</a:t>
            </a:r>
          </a:p>
        </p:txBody>
      </p:sp>
      <p:sp>
        <p:nvSpPr>
          <p:cNvPr id="3" name="スライド番号プレースホルダー 2"/>
          <p:cNvSpPr>
            <a:spLocks noGrp="1"/>
          </p:cNvSpPr>
          <p:nvPr>
            <p:ph type="sldNum" sz="quarter" idx="12"/>
          </p:nvPr>
        </p:nvSpPr>
        <p:spPr/>
        <p:txBody>
          <a:bodyPr/>
          <a:lstStyle/>
          <a:p>
            <a:fld id="{F35DE295-420C-4265-BE54-AE59FA4027A6}" type="slidenum">
              <a:rPr kumimoji="1" lang="ja-JP" altLang="en-US" smtClean="0"/>
              <a:t>16</a:t>
            </a:fld>
            <a:endParaRPr kumimoji="1" lang="ja-JP" altLang="en-US"/>
          </a:p>
        </p:txBody>
      </p:sp>
      <p:sp>
        <p:nvSpPr>
          <p:cNvPr id="11" name="テキスト ボックス 10">
            <a:extLst>
              <a:ext uri="{FF2B5EF4-FFF2-40B4-BE49-F238E27FC236}">
                <a16:creationId xmlns:a16="http://schemas.microsoft.com/office/drawing/2014/main" id="{79354B95-1195-4F5D-839D-151D2A1611A6}"/>
              </a:ext>
            </a:extLst>
          </p:cNvPr>
          <p:cNvSpPr txBox="1"/>
          <p:nvPr/>
        </p:nvSpPr>
        <p:spPr>
          <a:xfrm>
            <a:off x="11415653" y="199534"/>
            <a:ext cx="800219" cy="461665"/>
          </a:xfrm>
          <a:prstGeom prst="rect">
            <a:avLst/>
          </a:prstGeom>
          <a:noFill/>
        </p:spPr>
        <p:txBody>
          <a:bodyPr wrap="non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復習</a:t>
            </a:r>
          </a:p>
        </p:txBody>
      </p:sp>
    </p:spTree>
    <p:extLst>
      <p:ext uri="{BB962C8B-B14F-4D97-AF65-F5344CB8AC3E}">
        <p14:creationId xmlns:p14="http://schemas.microsoft.com/office/powerpoint/2010/main" val="2840877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83581" y="336437"/>
            <a:ext cx="7798419" cy="733270"/>
          </a:xfrm>
          <a:solidFill>
            <a:schemeClr val="accent4">
              <a:lumMod val="20000"/>
              <a:lumOff val="80000"/>
            </a:schemeClr>
          </a:solidFill>
        </p:spPr>
        <p:txBody>
          <a:bodyPr>
            <a:normAutofit/>
          </a:bodyPr>
          <a:lstStyle/>
          <a:p>
            <a:r>
              <a:rPr kumimoji="1" lang="ja-JP" altLang="en-US" sz="3200" dirty="0"/>
              <a:t>ガウシアンのフーリエ変換はガウシアン</a:t>
            </a: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583581" y="1292922"/>
                <a:ext cx="5317685" cy="6631878"/>
              </a:xfrm>
            </p:spPr>
            <p:txBody>
              <a:bodyPr>
                <a:normAutofit/>
              </a:bodyPr>
              <a:lstStyle/>
              <a:p>
                <a:pPr marL="0" indent="0">
                  <a:lnSpc>
                    <a:spcPct val="100000"/>
                  </a:lnSpc>
                  <a:spcBef>
                    <a:spcPts val="600"/>
                  </a:spcBef>
                  <a:buNone/>
                </a:pPr>
                <a:r>
                  <a:rPr lang="ja-JP" altLang="ja-JP" sz="2400" dirty="0"/>
                  <a:t>標準偏差</a:t>
                </a:r>
                <a:r>
                  <a:rPr lang="en-US" altLang="ja-JP" sz="2400" i="1" dirty="0"/>
                  <a:t>σ</a:t>
                </a:r>
                <a:r>
                  <a:rPr lang="ja-JP" altLang="ja-JP" sz="2400" dirty="0"/>
                  <a:t>の</a:t>
                </a:r>
                <a:r>
                  <a:rPr lang="ja-JP" altLang="en-US" sz="2400" dirty="0"/>
                  <a:t>ガウス関数</a:t>
                </a:r>
                <a:endParaRPr lang="ja-JP" altLang="ja-JP" sz="2400" dirty="0"/>
              </a:p>
              <a:p>
                <a:pPr marL="0" indent="0">
                  <a:lnSpc>
                    <a:spcPct val="100000"/>
                  </a:lnSpc>
                  <a:spcBef>
                    <a:spcPts val="600"/>
                  </a:spcBef>
                  <a:buNone/>
                </a:pPr>
                <a14:m>
                  <m:oMathPara xmlns:m="http://schemas.openxmlformats.org/officeDocument/2006/math">
                    <m:oMathParaPr>
                      <m:jc m:val="centerGroup"/>
                    </m:oMathParaPr>
                    <m:oMath xmlns:m="http://schemas.openxmlformats.org/officeDocument/2006/math">
                      <m:sSub>
                        <m:sSubPr>
                          <m:ctrlPr>
                            <a:rPr lang="ja-JP" altLang="ja-JP" sz="2400" i="1">
                              <a:latin typeface="Cambria Math" panose="02040503050406030204" pitchFamily="18" charset="0"/>
                            </a:rPr>
                          </m:ctrlPr>
                        </m:sSubPr>
                        <m:e>
                          <m:r>
                            <a:rPr lang="en-US" altLang="ja-JP" sz="2400" i="1">
                              <a:latin typeface="Cambria Math" panose="02040503050406030204" pitchFamily="18" charset="0"/>
                            </a:rPr>
                            <m:t>𝑔</m:t>
                          </m:r>
                        </m:e>
                        <m:sub>
                          <m:r>
                            <m:rPr>
                              <m:sty m:val="p"/>
                            </m:rPr>
                            <a:rPr lang="en-US" altLang="ja-JP" sz="2400">
                              <a:latin typeface="Cambria Math" panose="02040503050406030204" pitchFamily="18" charset="0"/>
                            </a:rPr>
                            <m:t>σ</m:t>
                          </m:r>
                        </m:sub>
                      </m:sSub>
                      <m:d>
                        <m:dPr>
                          <m:ctrlPr>
                            <a:rPr lang="ja-JP" altLang="ja-JP" sz="2400" i="1">
                              <a:latin typeface="Cambria Math" panose="02040503050406030204" pitchFamily="18" charset="0"/>
                            </a:rPr>
                          </m:ctrlPr>
                        </m:dPr>
                        <m:e>
                          <m:r>
                            <a:rPr lang="en-US" altLang="ja-JP" sz="2400" i="1">
                              <a:latin typeface="Cambria Math" panose="02040503050406030204" pitchFamily="18" charset="0"/>
                            </a:rPr>
                            <m:t>𝑥</m:t>
                          </m:r>
                        </m:e>
                      </m:d>
                      <m:r>
                        <a:rPr lang="en-US" altLang="ja-JP" sz="2400" i="1">
                          <a:latin typeface="Cambria Math" panose="02040503050406030204" pitchFamily="18" charset="0"/>
                        </a:rPr>
                        <m:t>=</m:t>
                      </m:r>
                      <m:f>
                        <m:fPr>
                          <m:ctrlPr>
                            <a:rPr lang="ja-JP" altLang="ja-JP" sz="2400" i="1">
                              <a:latin typeface="Cambria Math" panose="02040503050406030204" pitchFamily="18" charset="0"/>
                            </a:rPr>
                          </m:ctrlPr>
                        </m:fPr>
                        <m:num>
                          <m:r>
                            <a:rPr lang="en-US" altLang="ja-JP" sz="2400" i="1">
                              <a:latin typeface="Cambria Math" panose="02040503050406030204" pitchFamily="18" charset="0"/>
                            </a:rPr>
                            <m:t>1</m:t>
                          </m:r>
                        </m:num>
                        <m:den>
                          <m:rad>
                            <m:radPr>
                              <m:degHide m:val="on"/>
                              <m:ctrlPr>
                                <a:rPr lang="ja-JP" altLang="ja-JP" sz="2400" i="1">
                                  <a:latin typeface="Cambria Math" panose="02040503050406030204" pitchFamily="18" charset="0"/>
                                </a:rPr>
                              </m:ctrlPr>
                            </m:radPr>
                            <m:deg/>
                            <m:e>
                              <m:r>
                                <a:rPr lang="en-US" altLang="ja-JP" sz="2400" i="1">
                                  <a:latin typeface="Cambria Math" panose="02040503050406030204" pitchFamily="18" charset="0"/>
                                </a:rPr>
                                <m:t>2</m:t>
                              </m:r>
                              <m:r>
                                <a:rPr lang="en-US" altLang="ja-JP" sz="2400" i="1">
                                  <a:latin typeface="Cambria Math" panose="02040503050406030204" pitchFamily="18" charset="0"/>
                                </a:rPr>
                                <m:t>𝜋</m:t>
                              </m:r>
                              <m:sSup>
                                <m:sSupPr>
                                  <m:ctrlPr>
                                    <a:rPr lang="ja-JP" altLang="ja-JP" sz="2400" i="1">
                                      <a:latin typeface="Cambria Math" panose="02040503050406030204" pitchFamily="18" charset="0"/>
                                    </a:rPr>
                                  </m:ctrlPr>
                                </m:sSupPr>
                                <m:e>
                                  <m:r>
                                    <a:rPr lang="en-US" altLang="ja-JP" sz="2400" i="1">
                                      <a:latin typeface="Cambria Math" panose="02040503050406030204" pitchFamily="18" charset="0"/>
                                    </a:rPr>
                                    <m:t>𝜎</m:t>
                                  </m:r>
                                </m:e>
                                <m:sup>
                                  <m:r>
                                    <a:rPr lang="en-US" altLang="ja-JP" sz="2400" i="1">
                                      <a:latin typeface="Cambria Math" panose="02040503050406030204" pitchFamily="18" charset="0"/>
                                    </a:rPr>
                                    <m:t>2</m:t>
                                  </m:r>
                                </m:sup>
                              </m:sSup>
                            </m:e>
                          </m:rad>
                        </m:den>
                      </m:f>
                      <m:r>
                        <a:rPr lang="en-US" altLang="ja-JP" sz="2400" i="1">
                          <a:latin typeface="Cambria Math" panose="02040503050406030204" pitchFamily="18" charset="0"/>
                        </a:rPr>
                        <m:t> </m:t>
                      </m:r>
                      <m:sSup>
                        <m:sSupPr>
                          <m:ctrlPr>
                            <a:rPr lang="ja-JP" altLang="ja-JP" sz="2400" i="1">
                              <a:latin typeface="Cambria Math" panose="02040503050406030204" pitchFamily="18" charset="0"/>
                            </a:rPr>
                          </m:ctrlPr>
                        </m:sSupPr>
                        <m:e>
                          <m:r>
                            <a:rPr lang="en-US" altLang="ja-JP" sz="2400" i="1">
                              <a:latin typeface="Cambria Math" panose="02040503050406030204" pitchFamily="18" charset="0"/>
                            </a:rPr>
                            <m:t>𝑒</m:t>
                          </m:r>
                        </m:e>
                        <m:sup>
                          <m:r>
                            <a:rPr lang="en-US" altLang="ja-JP" sz="2400" i="1">
                              <a:latin typeface="Cambria Math" panose="02040503050406030204" pitchFamily="18" charset="0"/>
                            </a:rPr>
                            <m:t>−</m:t>
                          </m:r>
                          <m:f>
                            <m:fPr>
                              <m:ctrlPr>
                                <a:rPr lang="ja-JP" altLang="ja-JP" sz="2400" i="1">
                                  <a:latin typeface="Cambria Math" panose="02040503050406030204" pitchFamily="18" charset="0"/>
                                </a:rPr>
                              </m:ctrlPr>
                            </m:fPr>
                            <m:num>
                              <m:sSup>
                                <m:sSupPr>
                                  <m:ctrlPr>
                                    <a:rPr lang="ja-JP" altLang="ja-JP" sz="2400" i="1">
                                      <a:latin typeface="Cambria Math" panose="02040503050406030204" pitchFamily="18" charset="0"/>
                                    </a:rPr>
                                  </m:ctrlPr>
                                </m:sSupPr>
                                <m:e>
                                  <m:r>
                                    <a:rPr lang="en-US" altLang="ja-JP" sz="2400" i="1">
                                      <a:latin typeface="Cambria Math" panose="02040503050406030204" pitchFamily="18" charset="0"/>
                                    </a:rPr>
                                    <m:t>𝑥</m:t>
                                  </m:r>
                                </m:e>
                                <m:sup>
                                  <m:r>
                                    <a:rPr lang="en-US" altLang="ja-JP" sz="2400" i="1">
                                      <a:latin typeface="Cambria Math" panose="02040503050406030204" pitchFamily="18" charset="0"/>
                                    </a:rPr>
                                    <m:t>2</m:t>
                                  </m:r>
                                </m:sup>
                              </m:sSup>
                            </m:num>
                            <m:den>
                              <m:sSup>
                                <m:sSupPr>
                                  <m:ctrlPr>
                                    <a:rPr lang="ja-JP" altLang="ja-JP" sz="2400" i="1">
                                      <a:latin typeface="Cambria Math" panose="02040503050406030204" pitchFamily="18" charset="0"/>
                                    </a:rPr>
                                  </m:ctrlPr>
                                </m:sSupPr>
                                <m:e>
                                  <m:r>
                                    <a:rPr lang="en-US" altLang="ja-JP" sz="2400" i="1">
                                      <a:latin typeface="Cambria Math" panose="02040503050406030204" pitchFamily="18" charset="0"/>
                                    </a:rPr>
                                    <m:t>2</m:t>
                                  </m:r>
                                  <m:r>
                                    <a:rPr lang="en-US" altLang="ja-JP" sz="2400" i="1">
                                      <a:latin typeface="Cambria Math" panose="02040503050406030204" pitchFamily="18" charset="0"/>
                                    </a:rPr>
                                    <m:t>𝜎</m:t>
                                  </m:r>
                                </m:e>
                                <m:sup>
                                  <m:r>
                                    <a:rPr lang="en-US" altLang="ja-JP" sz="2400" i="1">
                                      <a:latin typeface="Cambria Math" panose="02040503050406030204" pitchFamily="18" charset="0"/>
                                    </a:rPr>
                                    <m:t>2</m:t>
                                  </m:r>
                                </m:sup>
                              </m:sSup>
                            </m:den>
                          </m:f>
                        </m:sup>
                      </m:sSup>
                    </m:oMath>
                  </m:oMathPara>
                </a14:m>
                <a:endParaRPr lang="en-US" altLang="ja-JP" sz="2400" dirty="0"/>
              </a:p>
              <a:p>
                <a:pPr marL="0" indent="0">
                  <a:lnSpc>
                    <a:spcPct val="100000"/>
                  </a:lnSpc>
                  <a:spcBef>
                    <a:spcPts val="600"/>
                  </a:spcBef>
                  <a:buNone/>
                </a:pPr>
                <a:r>
                  <a:rPr lang="ja-JP" altLang="en-US" sz="2400" dirty="0"/>
                  <a:t>を</a:t>
                </a:r>
                <a:r>
                  <a:rPr lang="ja-JP" altLang="ja-JP" sz="2400" dirty="0"/>
                  <a:t>フーリエ変換すると標準偏差が逆数のガウシアンになる</a:t>
                </a:r>
                <a:endParaRPr lang="en-US" altLang="ja-JP" sz="2400" dirty="0"/>
              </a:p>
              <a:p>
                <a:pPr marL="0" indent="0">
                  <a:lnSpc>
                    <a:spcPct val="100000"/>
                  </a:lnSpc>
                  <a:spcBef>
                    <a:spcPts val="600"/>
                  </a:spcBef>
                  <a:buNone/>
                </a:pPr>
                <a14:m>
                  <m:oMathPara xmlns:m="http://schemas.openxmlformats.org/officeDocument/2006/math">
                    <m:oMathParaPr>
                      <m:jc m:val="centerGroup"/>
                    </m:oMathParaPr>
                    <m:oMath xmlns:m="http://schemas.openxmlformats.org/officeDocument/2006/math">
                      <m:r>
                        <a:rPr lang="en-US" altLang="ja-JP" sz="2400" i="1" smtClean="0">
                          <a:latin typeface="Cambria Math" panose="02040503050406030204" pitchFamily="18" charset="0"/>
                          <a:ea typeface="Cambria Math" panose="02040503050406030204" pitchFamily="18" charset="0"/>
                        </a:rPr>
                        <m:t>ℱ</m:t>
                      </m:r>
                      <m:d>
                        <m:dPr>
                          <m:begChr m:val="["/>
                          <m:endChr m:val="]"/>
                          <m:ctrlPr>
                            <a:rPr lang="ja-JP" altLang="ja-JP" sz="2400" i="1">
                              <a:latin typeface="Cambria Math" panose="02040503050406030204" pitchFamily="18" charset="0"/>
                            </a:rPr>
                          </m:ctrlPr>
                        </m:dPr>
                        <m:e>
                          <m:sSub>
                            <m:sSubPr>
                              <m:ctrlPr>
                                <a:rPr lang="ja-JP" altLang="ja-JP" sz="2400" i="1">
                                  <a:latin typeface="Cambria Math" panose="02040503050406030204" pitchFamily="18" charset="0"/>
                                </a:rPr>
                              </m:ctrlPr>
                            </m:sSubPr>
                            <m:e>
                              <m:r>
                                <a:rPr lang="en-US" altLang="ja-JP" sz="2400" i="1">
                                  <a:latin typeface="Cambria Math" panose="02040503050406030204" pitchFamily="18" charset="0"/>
                                </a:rPr>
                                <m:t>𝑔</m:t>
                              </m:r>
                            </m:e>
                            <m:sub>
                              <m:r>
                                <m:rPr>
                                  <m:sty m:val="p"/>
                                </m:rPr>
                                <a:rPr lang="en-US" altLang="ja-JP" sz="2400">
                                  <a:latin typeface="Cambria Math" panose="02040503050406030204" pitchFamily="18" charset="0"/>
                                </a:rPr>
                                <m:t>σ</m:t>
                              </m:r>
                            </m:sub>
                          </m:sSub>
                          <m:d>
                            <m:dPr>
                              <m:ctrlPr>
                                <a:rPr lang="ja-JP" altLang="ja-JP" sz="2400" i="1">
                                  <a:latin typeface="Cambria Math" panose="02040503050406030204" pitchFamily="18" charset="0"/>
                                </a:rPr>
                              </m:ctrlPr>
                            </m:dPr>
                            <m:e>
                              <m:r>
                                <a:rPr lang="en-US" altLang="ja-JP" sz="2400" i="1">
                                  <a:latin typeface="Cambria Math" panose="02040503050406030204" pitchFamily="18" charset="0"/>
                                </a:rPr>
                                <m:t>𝑥</m:t>
                              </m:r>
                            </m:e>
                          </m:d>
                        </m:e>
                      </m:d>
                      <m:d>
                        <m:dPr>
                          <m:ctrlPr>
                            <a:rPr lang="ja-JP" altLang="ja-JP" sz="2400" i="1">
                              <a:latin typeface="Cambria Math" panose="02040503050406030204" pitchFamily="18" charset="0"/>
                            </a:rPr>
                          </m:ctrlPr>
                        </m:dPr>
                        <m:e>
                          <m:r>
                            <a:rPr lang="en-US" altLang="ja-JP" sz="2400" i="1">
                              <a:latin typeface="Cambria Math" panose="02040503050406030204" pitchFamily="18" charset="0"/>
                            </a:rPr>
                            <m:t>𝜔</m:t>
                          </m:r>
                        </m:e>
                      </m:d>
                      <m:r>
                        <a:rPr lang="en-US" altLang="ja-JP" sz="2400">
                          <a:latin typeface="Cambria Math" panose="02040503050406030204" pitchFamily="18" charset="0"/>
                        </a:rPr>
                        <m:t>=</m:t>
                      </m:r>
                      <m:nary>
                        <m:naryPr>
                          <m:limLoc m:val="subSup"/>
                          <m:ctrlPr>
                            <a:rPr lang="ja-JP" altLang="ja-JP" sz="2400" i="1">
                              <a:latin typeface="Cambria Math" panose="02040503050406030204" pitchFamily="18" charset="0"/>
                            </a:rPr>
                          </m:ctrlPr>
                        </m:naryPr>
                        <m:sub>
                          <m:r>
                            <a:rPr lang="en-US" altLang="ja-JP" sz="2400" i="1">
                              <a:latin typeface="Cambria Math" panose="02040503050406030204" pitchFamily="18" charset="0"/>
                            </a:rPr>
                            <m:t>−∞</m:t>
                          </m:r>
                        </m:sub>
                        <m:sup>
                          <m:r>
                            <a:rPr lang="en-US" altLang="ja-JP" sz="2400" i="1">
                              <a:latin typeface="Cambria Math" panose="02040503050406030204" pitchFamily="18" charset="0"/>
                            </a:rPr>
                            <m:t>∞</m:t>
                          </m:r>
                        </m:sup>
                        <m:e>
                          <m:sSub>
                            <m:sSubPr>
                              <m:ctrlPr>
                                <a:rPr lang="ja-JP" altLang="ja-JP" sz="2400" i="1">
                                  <a:latin typeface="Cambria Math" panose="02040503050406030204" pitchFamily="18" charset="0"/>
                                </a:rPr>
                              </m:ctrlPr>
                            </m:sSubPr>
                            <m:e>
                              <m:r>
                                <a:rPr lang="en-US" altLang="ja-JP" sz="2400" i="1">
                                  <a:latin typeface="Cambria Math" panose="02040503050406030204" pitchFamily="18" charset="0"/>
                                </a:rPr>
                                <m:t>𝑔</m:t>
                              </m:r>
                            </m:e>
                            <m:sub>
                              <m:r>
                                <m:rPr>
                                  <m:sty m:val="p"/>
                                </m:rPr>
                                <a:rPr lang="en-US" altLang="ja-JP" sz="2400">
                                  <a:latin typeface="Cambria Math" panose="02040503050406030204" pitchFamily="18" charset="0"/>
                                </a:rPr>
                                <m:t>σ</m:t>
                              </m:r>
                            </m:sub>
                          </m:sSub>
                          <m:d>
                            <m:dPr>
                              <m:ctrlPr>
                                <a:rPr lang="ja-JP" altLang="ja-JP" sz="2400" i="1">
                                  <a:latin typeface="Cambria Math" panose="02040503050406030204" pitchFamily="18" charset="0"/>
                                </a:rPr>
                              </m:ctrlPr>
                            </m:dPr>
                            <m:e>
                              <m:r>
                                <a:rPr lang="en-US" altLang="ja-JP" sz="2400" i="1">
                                  <a:latin typeface="Cambria Math" panose="02040503050406030204" pitchFamily="18" charset="0"/>
                                </a:rPr>
                                <m:t>𝑥</m:t>
                              </m:r>
                            </m:e>
                          </m:d>
                          <m:sSup>
                            <m:sSupPr>
                              <m:ctrlPr>
                                <a:rPr lang="ja-JP" altLang="ja-JP" sz="2400" i="1">
                                  <a:latin typeface="Cambria Math" panose="02040503050406030204" pitchFamily="18" charset="0"/>
                                </a:rPr>
                              </m:ctrlPr>
                            </m:sSupPr>
                            <m:e>
                              <m:r>
                                <a:rPr lang="en-US" altLang="ja-JP" sz="2400" i="1">
                                  <a:latin typeface="Cambria Math" panose="02040503050406030204" pitchFamily="18" charset="0"/>
                                </a:rPr>
                                <m:t>𝑒</m:t>
                              </m:r>
                            </m:e>
                            <m:sup>
                              <m:r>
                                <a:rPr lang="en-US" altLang="ja-JP" sz="2400" i="1">
                                  <a:latin typeface="Cambria Math" panose="02040503050406030204" pitchFamily="18" charset="0"/>
                                </a:rPr>
                                <m:t>−</m:t>
                              </m:r>
                              <m:r>
                                <a:rPr lang="en-US" altLang="ja-JP" sz="2400" i="1">
                                  <a:latin typeface="Cambria Math" panose="02040503050406030204" pitchFamily="18" charset="0"/>
                                </a:rPr>
                                <m:t>𝜔</m:t>
                              </m:r>
                              <m:r>
                                <a:rPr lang="en-US" altLang="ja-JP" sz="2400" i="1">
                                  <a:latin typeface="Cambria Math" panose="02040503050406030204" pitchFamily="18" charset="0"/>
                                </a:rPr>
                                <m:t>𝑥𝑖</m:t>
                              </m:r>
                            </m:sup>
                          </m:sSup>
                          <m:r>
                            <a:rPr lang="en-US" altLang="ja-JP" sz="2400" i="1">
                              <a:latin typeface="Cambria Math" panose="02040503050406030204" pitchFamily="18" charset="0"/>
                            </a:rPr>
                            <m:t>𝑑𝑥</m:t>
                          </m:r>
                        </m:e>
                      </m:nary>
                    </m:oMath>
                  </m:oMathPara>
                </a14:m>
                <a:endParaRPr lang="en-US" altLang="ja-JP" sz="2400" i="1" dirty="0"/>
              </a:p>
              <a:p>
                <a:pPr marL="0" indent="0">
                  <a:lnSpc>
                    <a:spcPct val="100000"/>
                  </a:lnSpc>
                  <a:spcBef>
                    <a:spcPts val="600"/>
                  </a:spcBef>
                  <a:buNone/>
                </a:pPr>
                <a14:m>
                  <m:oMathPara xmlns:m="http://schemas.openxmlformats.org/officeDocument/2006/math">
                    <m:oMathParaPr>
                      <m:jc m:val="centerGroup"/>
                    </m:oMathParaPr>
                    <m:oMath xmlns:m="http://schemas.openxmlformats.org/officeDocument/2006/math">
                      <m:r>
                        <a:rPr lang="en-US" altLang="ja-JP" sz="2400" b="0" i="1" smtClean="0">
                          <a:latin typeface="Cambria Math" panose="02040503050406030204" pitchFamily="18" charset="0"/>
                        </a:rPr>
                        <m:t>       =</m:t>
                      </m:r>
                      <m:sSup>
                        <m:sSupPr>
                          <m:ctrlPr>
                            <a:rPr lang="ja-JP" altLang="ja-JP" sz="2400" i="1">
                              <a:latin typeface="Cambria Math" panose="02040503050406030204" pitchFamily="18" charset="0"/>
                            </a:rPr>
                          </m:ctrlPr>
                        </m:sSupPr>
                        <m:e>
                          <m:r>
                            <a:rPr lang="en-US" altLang="ja-JP" sz="2400" i="1">
                              <a:latin typeface="Cambria Math" panose="02040503050406030204" pitchFamily="18" charset="0"/>
                            </a:rPr>
                            <m:t>𝑒</m:t>
                          </m:r>
                        </m:e>
                        <m:sup>
                          <m:r>
                            <a:rPr lang="en-US" altLang="ja-JP" sz="2400" i="1">
                              <a:latin typeface="Cambria Math" panose="02040503050406030204" pitchFamily="18" charset="0"/>
                            </a:rPr>
                            <m:t>−</m:t>
                          </m:r>
                          <m:f>
                            <m:fPr>
                              <m:ctrlPr>
                                <a:rPr lang="ja-JP" altLang="ja-JP" sz="2400" i="1">
                                  <a:latin typeface="Cambria Math" panose="02040503050406030204" pitchFamily="18" charset="0"/>
                                </a:rPr>
                              </m:ctrlPr>
                            </m:fPr>
                            <m:num>
                              <m:sSup>
                                <m:sSupPr>
                                  <m:ctrlPr>
                                    <a:rPr lang="ja-JP" altLang="ja-JP" sz="2400" i="1">
                                      <a:latin typeface="Cambria Math" panose="02040503050406030204" pitchFamily="18" charset="0"/>
                                    </a:rPr>
                                  </m:ctrlPr>
                                </m:sSupPr>
                                <m:e>
                                  <m:r>
                                    <a:rPr lang="en-US" altLang="ja-JP" sz="2400" i="1">
                                      <a:latin typeface="Cambria Math" panose="02040503050406030204" pitchFamily="18" charset="0"/>
                                    </a:rPr>
                                    <m:t>𝜔</m:t>
                                  </m:r>
                                </m:e>
                                <m:sup>
                                  <m:r>
                                    <a:rPr lang="en-US" altLang="ja-JP" sz="2400" i="1">
                                      <a:latin typeface="Cambria Math" panose="02040503050406030204" pitchFamily="18" charset="0"/>
                                    </a:rPr>
                                    <m:t>2</m:t>
                                  </m:r>
                                </m:sup>
                              </m:sSup>
                              <m:sSup>
                                <m:sSupPr>
                                  <m:ctrlPr>
                                    <a:rPr lang="ja-JP" altLang="ja-JP" sz="2400" i="1">
                                      <a:latin typeface="Cambria Math" panose="02040503050406030204" pitchFamily="18" charset="0"/>
                                    </a:rPr>
                                  </m:ctrlPr>
                                </m:sSupPr>
                                <m:e>
                                  <m:r>
                                    <a:rPr lang="en-US" altLang="ja-JP" sz="2400" i="1">
                                      <a:latin typeface="Cambria Math" panose="02040503050406030204" pitchFamily="18" charset="0"/>
                                    </a:rPr>
                                    <m:t>𝜎</m:t>
                                  </m:r>
                                </m:e>
                                <m:sup>
                                  <m:r>
                                    <a:rPr lang="en-US" altLang="ja-JP" sz="2400" i="1">
                                      <a:latin typeface="Cambria Math" panose="02040503050406030204" pitchFamily="18" charset="0"/>
                                    </a:rPr>
                                    <m:t>2</m:t>
                                  </m:r>
                                </m:sup>
                              </m:sSup>
                            </m:num>
                            <m:den>
                              <m:r>
                                <a:rPr lang="en-US" altLang="ja-JP" sz="2400">
                                  <a:latin typeface="Cambria Math" panose="02040503050406030204" pitchFamily="18" charset="0"/>
                                </a:rPr>
                                <m:t>2</m:t>
                              </m:r>
                            </m:den>
                          </m:f>
                        </m:sup>
                      </m:sSup>
                    </m:oMath>
                  </m:oMathPara>
                </a14:m>
                <a:endParaRPr lang="en-US" altLang="ja-JP" sz="2400" dirty="0"/>
              </a:p>
              <a:p>
                <a:pPr marL="0" indent="0">
                  <a:lnSpc>
                    <a:spcPct val="100000"/>
                  </a:lnSpc>
                  <a:spcBef>
                    <a:spcPts val="600"/>
                  </a:spcBef>
                  <a:buNone/>
                </a:pPr>
                <a:endParaRPr lang="en-US" altLang="ja-JP" sz="1800" dirty="0"/>
              </a:p>
              <a:p>
                <a:pPr marL="0" indent="0">
                  <a:lnSpc>
                    <a:spcPct val="100000"/>
                  </a:lnSpc>
                  <a:spcBef>
                    <a:spcPts val="600"/>
                  </a:spcBef>
                  <a:buNone/>
                </a:pPr>
                <a:r>
                  <a:rPr lang="ja-JP" altLang="en-US" sz="1800" dirty="0"/>
                  <a:t>または</a:t>
                </a:r>
                <a:endParaRPr lang="en-US" altLang="ja-JP" sz="1800" dirty="0"/>
              </a:p>
              <a:p>
                <a:pPr marL="0" indent="0">
                  <a:lnSpc>
                    <a:spcPct val="100000"/>
                  </a:lnSpc>
                  <a:spcBef>
                    <a:spcPts val="600"/>
                  </a:spcBef>
                  <a:buNone/>
                </a:pPr>
                <a14:m>
                  <m:oMathPara xmlns:m="http://schemas.openxmlformats.org/officeDocument/2006/math">
                    <m:oMathParaPr>
                      <m:jc m:val="centerGroup"/>
                    </m:oMathParaPr>
                    <m:oMath xmlns:m="http://schemas.openxmlformats.org/officeDocument/2006/math">
                      <m:r>
                        <a:rPr lang="en-US" altLang="ja-JP" sz="1800" i="1">
                          <a:latin typeface="Cambria Math" panose="02040503050406030204" pitchFamily="18" charset="0"/>
                          <a:ea typeface="Cambria Math" panose="02040503050406030204" pitchFamily="18" charset="0"/>
                        </a:rPr>
                        <m:t>ℱ</m:t>
                      </m:r>
                      <m:d>
                        <m:dPr>
                          <m:begChr m:val="["/>
                          <m:endChr m:val="]"/>
                          <m:ctrlPr>
                            <a:rPr lang="ja-JP" altLang="ja-JP" sz="1800" i="1">
                              <a:latin typeface="Cambria Math" panose="02040503050406030204" pitchFamily="18" charset="0"/>
                            </a:rPr>
                          </m:ctrlPr>
                        </m:dPr>
                        <m:e>
                          <m:sSub>
                            <m:sSubPr>
                              <m:ctrlPr>
                                <a:rPr lang="ja-JP" altLang="ja-JP" sz="1800" i="1">
                                  <a:latin typeface="Cambria Math" panose="02040503050406030204" pitchFamily="18" charset="0"/>
                                </a:rPr>
                              </m:ctrlPr>
                            </m:sSubPr>
                            <m:e>
                              <m:r>
                                <a:rPr lang="en-US" altLang="ja-JP" sz="1800" i="1">
                                  <a:latin typeface="Cambria Math" panose="02040503050406030204" pitchFamily="18" charset="0"/>
                                </a:rPr>
                                <m:t>𝑔</m:t>
                              </m:r>
                            </m:e>
                            <m:sub>
                              <m:r>
                                <m:rPr>
                                  <m:sty m:val="p"/>
                                </m:rPr>
                                <a:rPr lang="en-US" altLang="ja-JP" sz="1800">
                                  <a:latin typeface="Cambria Math" panose="02040503050406030204" pitchFamily="18" charset="0"/>
                                </a:rPr>
                                <m:t>σ</m:t>
                              </m:r>
                            </m:sub>
                          </m:sSub>
                          <m:d>
                            <m:dPr>
                              <m:ctrlPr>
                                <a:rPr lang="ja-JP" altLang="ja-JP" sz="1800" i="1">
                                  <a:latin typeface="Cambria Math" panose="02040503050406030204" pitchFamily="18" charset="0"/>
                                </a:rPr>
                              </m:ctrlPr>
                            </m:dPr>
                            <m:e>
                              <m:r>
                                <a:rPr lang="en-US" altLang="ja-JP" sz="1800" i="1">
                                  <a:latin typeface="Cambria Math" panose="02040503050406030204" pitchFamily="18" charset="0"/>
                                </a:rPr>
                                <m:t>𝑥</m:t>
                              </m:r>
                            </m:e>
                          </m:d>
                        </m:e>
                      </m:d>
                      <m:d>
                        <m:dPr>
                          <m:ctrlPr>
                            <a:rPr lang="ja-JP" altLang="ja-JP" sz="1800" i="1">
                              <a:latin typeface="Cambria Math" panose="02040503050406030204" pitchFamily="18" charset="0"/>
                            </a:rPr>
                          </m:ctrlPr>
                        </m:dPr>
                        <m:e>
                          <m:r>
                            <a:rPr lang="en-US" altLang="ja-JP" sz="1800" i="1">
                              <a:latin typeface="Cambria Math" panose="02040503050406030204" pitchFamily="18" charset="0"/>
                            </a:rPr>
                            <m:t>𝜔</m:t>
                          </m:r>
                        </m:e>
                      </m:d>
                      <m:r>
                        <a:rPr lang="en-US" altLang="ja-JP" sz="1800">
                          <a:latin typeface="Cambria Math" panose="02040503050406030204" pitchFamily="18" charset="0"/>
                        </a:rPr>
                        <m:t>=</m:t>
                      </m:r>
                      <m:f>
                        <m:fPr>
                          <m:ctrlPr>
                            <a:rPr lang="en-US" altLang="ja-JP" sz="1800" b="0" i="1" smtClean="0">
                              <a:latin typeface="Cambria Math" panose="02040503050406030204" pitchFamily="18" charset="0"/>
                            </a:rPr>
                          </m:ctrlPr>
                        </m:fPr>
                        <m:num>
                          <m:r>
                            <a:rPr lang="en-US" altLang="ja-JP" sz="1800" b="0" i="0" smtClean="0">
                              <a:latin typeface="Cambria Math" panose="02040503050406030204" pitchFamily="18" charset="0"/>
                            </a:rPr>
                            <m:t>1</m:t>
                          </m:r>
                        </m:num>
                        <m:den>
                          <m:rad>
                            <m:radPr>
                              <m:degHide m:val="on"/>
                              <m:ctrlPr>
                                <a:rPr lang="en-US" altLang="ja-JP" sz="1800" b="0" i="1" smtClean="0">
                                  <a:latin typeface="Cambria Math" panose="02040503050406030204" pitchFamily="18" charset="0"/>
                                </a:rPr>
                              </m:ctrlPr>
                            </m:radPr>
                            <m:deg/>
                            <m:e>
                              <m:r>
                                <a:rPr lang="en-US" altLang="ja-JP" sz="1800" b="0" i="1" smtClean="0">
                                  <a:latin typeface="Cambria Math" panose="02040503050406030204" pitchFamily="18" charset="0"/>
                                </a:rPr>
                                <m:t>2</m:t>
                              </m:r>
                              <m:r>
                                <a:rPr lang="en-US" altLang="ja-JP" sz="1800" i="1">
                                  <a:latin typeface="Cambria Math" panose="02040503050406030204" pitchFamily="18" charset="0"/>
                                </a:rPr>
                                <m:t>𝜋</m:t>
                              </m:r>
                            </m:e>
                          </m:rad>
                        </m:den>
                      </m:f>
                      <m:nary>
                        <m:naryPr>
                          <m:limLoc m:val="subSup"/>
                          <m:ctrlPr>
                            <a:rPr lang="ja-JP" altLang="ja-JP" sz="1800" i="1">
                              <a:latin typeface="Cambria Math" panose="02040503050406030204" pitchFamily="18" charset="0"/>
                            </a:rPr>
                          </m:ctrlPr>
                        </m:naryPr>
                        <m:sub>
                          <m:r>
                            <a:rPr lang="en-US" altLang="ja-JP" sz="1800" i="1">
                              <a:latin typeface="Cambria Math" panose="02040503050406030204" pitchFamily="18" charset="0"/>
                            </a:rPr>
                            <m:t>−∞</m:t>
                          </m:r>
                        </m:sub>
                        <m:sup>
                          <m:r>
                            <a:rPr lang="en-US" altLang="ja-JP" sz="1800" i="1">
                              <a:latin typeface="Cambria Math" panose="02040503050406030204" pitchFamily="18" charset="0"/>
                            </a:rPr>
                            <m:t>∞</m:t>
                          </m:r>
                        </m:sup>
                        <m:e>
                          <m:sSub>
                            <m:sSubPr>
                              <m:ctrlPr>
                                <a:rPr lang="ja-JP" altLang="ja-JP" sz="1800" i="1">
                                  <a:latin typeface="Cambria Math" panose="02040503050406030204" pitchFamily="18" charset="0"/>
                                </a:rPr>
                              </m:ctrlPr>
                            </m:sSubPr>
                            <m:e>
                              <m:r>
                                <a:rPr lang="en-US" altLang="ja-JP" sz="1800" i="1">
                                  <a:latin typeface="Cambria Math" panose="02040503050406030204" pitchFamily="18" charset="0"/>
                                </a:rPr>
                                <m:t>𝑔</m:t>
                              </m:r>
                            </m:e>
                            <m:sub>
                              <m:r>
                                <m:rPr>
                                  <m:sty m:val="p"/>
                                </m:rPr>
                                <a:rPr lang="en-US" altLang="ja-JP" sz="1800">
                                  <a:latin typeface="Cambria Math" panose="02040503050406030204" pitchFamily="18" charset="0"/>
                                </a:rPr>
                                <m:t>σ</m:t>
                              </m:r>
                            </m:sub>
                          </m:sSub>
                          <m:d>
                            <m:dPr>
                              <m:ctrlPr>
                                <a:rPr lang="ja-JP" altLang="ja-JP" sz="1800" i="1">
                                  <a:latin typeface="Cambria Math" panose="02040503050406030204" pitchFamily="18" charset="0"/>
                                </a:rPr>
                              </m:ctrlPr>
                            </m:dPr>
                            <m:e>
                              <m:r>
                                <a:rPr lang="en-US" altLang="ja-JP" sz="1800" i="1">
                                  <a:latin typeface="Cambria Math" panose="02040503050406030204" pitchFamily="18" charset="0"/>
                                </a:rPr>
                                <m:t>𝑥</m:t>
                              </m:r>
                            </m:e>
                          </m:d>
                          <m:sSup>
                            <m:sSupPr>
                              <m:ctrlPr>
                                <a:rPr lang="ja-JP" altLang="ja-JP" sz="1800" i="1">
                                  <a:latin typeface="Cambria Math" panose="02040503050406030204" pitchFamily="18" charset="0"/>
                                </a:rPr>
                              </m:ctrlPr>
                            </m:sSupPr>
                            <m:e>
                              <m:r>
                                <a:rPr lang="en-US" altLang="ja-JP" sz="1800" i="1">
                                  <a:latin typeface="Cambria Math" panose="02040503050406030204" pitchFamily="18" charset="0"/>
                                </a:rPr>
                                <m:t>𝑒</m:t>
                              </m:r>
                            </m:e>
                            <m:sup>
                              <m:r>
                                <a:rPr lang="en-US" altLang="ja-JP" sz="1800" i="1">
                                  <a:latin typeface="Cambria Math" panose="02040503050406030204" pitchFamily="18" charset="0"/>
                                </a:rPr>
                                <m:t>−</m:t>
                              </m:r>
                              <m:r>
                                <a:rPr lang="en-US" altLang="ja-JP" sz="1800" i="1">
                                  <a:latin typeface="Cambria Math" panose="02040503050406030204" pitchFamily="18" charset="0"/>
                                </a:rPr>
                                <m:t>𝜔</m:t>
                              </m:r>
                              <m:r>
                                <a:rPr lang="en-US" altLang="ja-JP" sz="1800" i="1">
                                  <a:latin typeface="Cambria Math" panose="02040503050406030204" pitchFamily="18" charset="0"/>
                                </a:rPr>
                                <m:t>𝑥𝑖</m:t>
                              </m:r>
                            </m:sup>
                          </m:sSup>
                          <m:r>
                            <a:rPr lang="en-US" altLang="ja-JP" sz="1800" i="1">
                              <a:latin typeface="Cambria Math" panose="02040503050406030204" pitchFamily="18" charset="0"/>
                            </a:rPr>
                            <m:t>𝑑𝑥</m:t>
                          </m:r>
                        </m:e>
                      </m:nary>
                    </m:oMath>
                  </m:oMathPara>
                </a14:m>
                <a:endParaRPr lang="en-US" altLang="ja-JP" sz="1800" i="1" dirty="0"/>
              </a:p>
              <a:p>
                <a:pPr marL="0" indent="0">
                  <a:lnSpc>
                    <a:spcPct val="100000"/>
                  </a:lnSpc>
                  <a:spcBef>
                    <a:spcPts val="600"/>
                  </a:spcBef>
                  <a:buNone/>
                </a:pPr>
                <a14:m>
                  <m:oMathPara xmlns:m="http://schemas.openxmlformats.org/officeDocument/2006/math">
                    <m:oMathParaPr>
                      <m:jc m:val="centerGroup"/>
                    </m:oMathParaPr>
                    <m:oMath xmlns:m="http://schemas.openxmlformats.org/officeDocument/2006/math">
                      <m:r>
                        <a:rPr lang="en-US" altLang="ja-JP" sz="1800" i="1">
                          <a:latin typeface="Cambria Math" panose="02040503050406030204" pitchFamily="18" charset="0"/>
                        </a:rPr>
                        <m:t>       =</m:t>
                      </m:r>
                      <m:f>
                        <m:fPr>
                          <m:ctrlPr>
                            <a:rPr lang="en-US" altLang="ja-JP" sz="1800" i="1">
                              <a:latin typeface="Cambria Math" panose="02040503050406030204" pitchFamily="18" charset="0"/>
                            </a:rPr>
                          </m:ctrlPr>
                        </m:fPr>
                        <m:num>
                          <m:r>
                            <a:rPr lang="en-US" altLang="ja-JP" sz="1800">
                              <a:latin typeface="Cambria Math" panose="02040503050406030204" pitchFamily="18" charset="0"/>
                            </a:rPr>
                            <m:t>1</m:t>
                          </m:r>
                        </m:num>
                        <m:den>
                          <m:rad>
                            <m:radPr>
                              <m:degHide m:val="on"/>
                              <m:ctrlPr>
                                <a:rPr lang="en-US" altLang="ja-JP" sz="1800" i="1">
                                  <a:latin typeface="Cambria Math" panose="02040503050406030204" pitchFamily="18" charset="0"/>
                                </a:rPr>
                              </m:ctrlPr>
                            </m:radPr>
                            <m:deg/>
                            <m:e>
                              <m:r>
                                <a:rPr lang="en-US" altLang="ja-JP" sz="1800" i="1">
                                  <a:latin typeface="Cambria Math" panose="02040503050406030204" pitchFamily="18" charset="0"/>
                                </a:rPr>
                                <m:t>2</m:t>
                              </m:r>
                              <m:r>
                                <a:rPr lang="en-US" altLang="ja-JP" sz="1800" i="1">
                                  <a:latin typeface="Cambria Math" panose="02040503050406030204" pitchFamily="18" charset="0"/>
                                </a:rPr>
                                <m:t>𝜋</m:t>
                              </m:r>
                            </m:e>
                          </m:rad>
                        </m:den>
                      </m:f>
                      <m:sSup>
                        <m:sSupPr>
                          <m:ctrlPr>
                            <a:rPr lang="ja-JP" altLang="ja-JP" sz="1800" i="1">
                              <a:latin typeface="Cambria Math" panose="02040503050406030204" pitchFamily="18" charset="0"/>
                            </a:rPr>
                          </m:ctrlPr>
                        </m:sSupPr>
                        <m:e>
                          <m:r>
                            <a:rPr lang="en-US" altLang="ja-JP" sz="1800" i="1">
                              <a:latin typeface="Cambria Math" panose="02040503050406030204" pitchFamily="18" charset="0"/>
                            </a:rPr>
                            <m:t>𝑒</m:t>
                          </m:r>
                        </m:e>
                        <m:sup>
                          <m:r>
                            <a:rPr lang="en-US" altLang="ja-JP" sz="1800" i="1">
                              <a:latin typeface="Cambria Math" panose="02040503050406030204" pitchFamily="18" charset="0"/>
                            </a:rPr>
                            <m:t>−</m:t>
                          </m:r>
                          <m:f>
                            <m:fPr>
                              <m:ctrlPr>
                                <a:rPr lang="ja-JP" altLang="ja-JP" sz="1800" i="1">
                                  <a:latin typeface="Cambria Math" panose="02040503050406030204" pitchFamily="18" charset="0"/>
                                </a:rPr>
                              </m:ctrlPr>
                            </m:fPr>
                            <m:num>
                              <m:sSup>
                                <m:sSupPr>
                                  <m:ctrlPr>
                                    <a:rPr lang="ja-JP" altLang="ja-JP" sz="1800" i="1">
                                      <a:latin typeface="Cambria Math" panose="02040503050406030204" pitchFamily="18" charset="0"/>
                                    </a:rPr>
                                  </m:ctrlPr>
                                </m:sSupPr>
                                <m:e>
                                  <m:r>
                                    <a:rPr lang="en-US" altLang="ja-JP" sz="1800" i="1">
                                      <a:latin typeface="Cambria Math" panose="02040503050406030204" pitchFamily="18" charset="0"/>
                                    </a:rPr>
                                    <m:t>𝜔</m:t>
                                  </m:r>
                                </m:e>
                                <m:sup>
                                  <m:r>
                                    <a:rPr lang="en-US" altLang="ja-JP" sz="1800" i="1">
                                      <a:latin typeface="Cambria Math" panose="02040503050406030204" pitchFamily="18" charset="0"/>
                                    </a:rPr>
                                    <m:t>2</m:t>
                                  </m:r>
                                </m:sup>
                              </m:sSup>
                              <m:sSup>
                                <m:sSupPr>
                                  <m:ctrlPr>
                                    <a:rPr lang="ja-JP" altLang="ja-JP" sz="1800" i="1">
                                      <a:latin typeface="Cambria Math" panose="02040503050406030204" pitchFamily="18" charset="0"/>
                                    </a:rPr>
                                  </m:ctrlPr>
                                </m:sSupPr>
                                <m:e>
                                  <m:r>
                                    <a:rPr lang="en-US" altLang="ja-JP" sz="1800" i="1">
                                      <a:latin typeface="Cambria Math" panose="02040503050406030204" pitchFamily="18" charset="0"/>
                                    </a:rPr>
                                    <m:t>𝜎</m:t>
                                  </m:r>
                                </m:e>
                                <m:sup>
                                  <m:r>
                                    <a:rPr lang="en-US" altLang="ja-JP" sz="1800" i="1">
                                      <a:latin typeface="Cambria Math" panose="02040503050406030204" pitchFamily="18" charset="0"/>
                                    </a:rPr>
                                    <m:t>2</m:t>
                                  </m:r>
                                </m:sup>
                              </m:sSup>
                            </m:num>
                            <m:den>
                              <m:r>
                                <a:rPr lang="en-US" altLang="ja-JP" sz="1800">
                                  <a:latin typeface="Cambria Math" panose="02040503050406030204" pitchFamily="18" charset="0"/>
                                </a:rPr>
                                <m:t>2</m:t>
                              </m:r>
                            </m:den>
                          </m:f>
                        </m:sup>
                      </m:sSup>
                    </m:oMath>
                  </m:oMathPara>
                </a14:m>
                <a:endParaRPr lang="ja-JP" altLang="en-US" sz="18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583581" y="1292922"/>
                <a:ext cx="5317685" cy="6631878"/>
              </a:xfrm>
              <a:blipFill rotWithShape="0">
                <a:blip r:embed="rId3"/>
                <a:stretch>
                  <a:fillRect l="-1835" t="-73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正方形/長方形 4"/>
              <p:cNvSpPr/>
              <p:nvPr/>
            </p:nvSpPr>
            <p:spPr>
              <a:xfrm>
                <a:off x="8272925" y="3309578"/>
                <a:ext cx="913520" cy="461665"/>
              </a:xfrm>
              <a:prstGeom prst="rect">
                <a:avLst/>
              </a:prstGeom>
            </p:spPr>
            <p:txBody>
              <a:bodyPr wrap="none">
                <a:spAutoFit/>
              </a:bodyPr>
              <a:lstStyle/>
              <a:p>
                <a14:m>
                  <m:oMath xmlns:m="http://schemas.openxmlformats.org/officeDocument/2006/math">
                    <m:r>
                      <a:rPr lang="en-US" altLang="ja-JP" sz="2400" i="1">
                        <a:latin typeface="Cambria Math" panose="02040503050406030204" pitchFamily="18" charset="0"/>
                      </a:rPr>
                      <m:t>𝜎</m:t>
                    </m:r>
                  </m:oMath>
                </a14:m>
                <a:r>
                  <a:rPr lang="en-US" altLang="ja-JP" sz="2400" dirty="0"/>
                  <a:t>=3.0</a:t>
                </a:r>
                <a:endParaRPr lang="ja-JP" altLang="en-US" sz="2400" dirty="0"/>
              </a:p>
            </p:txBody>
          </p:sp>
        </mc:Choice>
        <mc:Fallback xmlns="">
          <p:sp>
            <p:nvSpPr>
              <p:cNvPr id="5" name="正方形/長方形 4"/>
              <p:cNvSpPr>
                <a:spLocks noRot="1" noChangeAspect="1" noMove="1" noResize="1" noEditPoints="1" noAdjustHandles="1" noChangeArrowheads="1" noChangeShapeType="1" noTextEdit="1"/>
              </p:cNvSpPr>
              <p:nvPr/>
            </p:nvSpPr>
            <p:spPr>
              <a:xfrm>
                <a:off x="8272925" y="3309578"/>
                <a:ext cx="913520" cy="461665"/>
              </a:xfrm>
              <a:prstGeom prst="rect">
                <a:avLst/>
              </a:prstGeom>
              <a:blipFill rotWithShape="0">
                <a:blip r:embed="rId4"/>
                <a:stretch>
                  <a:fillRect t="-10526" r="-9333" b="-28947"/>
                </a:stretch>
              </a:blipFill>
            </p:spPr>
            <p:txBody>
              <a:bodyPr/>
              <a:lstStyle/>
              <a:p>
                <a:r>
                  <a:rPr lang="ja-JP" altLang="en-US">
                    <a:noFill/>
                  </a:rPr>
                  <a:t> </a:t>
                </a:r>
              </a:p>
            </p:txBody>
          </p:sp>
        </mc:Fallback>
      </mc:AlternateContent>
      <p:pic>
        <p:nvPicPr>
          <p:cNvPr id="6" name="図 5"/>
          <p:cNvPicPr>
            <a:picLocks noChangeAspect="1"/>
          </p:cNvPicPr>
          <p:nvPr/>
        </p:nvPicPr>
        <p:blipFill>
          <a:blip r:embed="rId5"/>
          <a:stretch>
            <a:fillRect/>
          </a:stretch>
        </p:blipFill>
        <p:spPr>
          <a:xfrm>
            <a:off x="5901161" y="1098395"/>
            <a:ext cx="3163154" cy="2346649"/>
          </a:xfrm>
          <a:prstGeom prst="rect">
            <a:avLst/>
          </a:prstGeom>
        </p:spPr>
      </p:pic>
      <p:pic>
        <p:nvPicPr>
          <p:cNvPr id="7" name="図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0766" y="1564751"/>
            <a:ext cx="1562719" cy="1562719"/>
          </a:xfrm>
          <a:prstGeom prst="rect">
            <a:avLst/>
          </a:prstGeom>
        </p:spPr>
      </p:pic>
      <mc:AlternateContent xmlns:mc="http://schemas.openxmlformats.org/markup-compatibility/2006" xmlns:a14="http://schemas.microsoft.com/office/drawing/2010/main">
        <mc:Choice Requires="a14">
          <p:sp>
            <p:nvSpPr>
              <p:cNvPr id="8" name="正方形/長方形 7"/>
              <p:cNvSpPr/>
              <p:nvPr/>
            </p:nvSpPr>
            <p:spPr>
              <a:xfrm>
                <a:off x="8272925" y="6230578"/>
                <a:ext cx="1187633" cy="461665"/>
              </a:xfrm>
              <a:prstGeom prst="rect">
                <a:avLst/>
              </a:prstGeom>
            </p:spPr>
            <p:txBody>
              <a:bodyPr wrap="none">
                <a:spAutoFit/>
              </a:bodyPr>
              <a:lstStyle/>
              <a:p>
                <a14:m>
                  <m:oMath xmlns:m="http://schemas.openxmlformats.org/officeDocument/2006/math">
                    <m:r>
                      <a:rPr lang="en-US" altLang="ja-JP" sz="2400" i="1">
                        <a:latin typeface="Cambria Math" panose="02040503050406030204" pitchFamily="18" charset="0"/>
                      </a:rPr>
                      <m:t>𝜎</m:t>
                    </m:r>
                  </m:oMath>
                </a14:m>
                <a:r>
                  <a:rPr lang="en-US" altLang="ja-JP" sz="2400" dirty="0"/>
                  <a:t>=1/3.0</a:t>
                </a:r>
                <a:endParaRPr lang="ja-JP" altLang="en-US" sz="2400" dirty="0"/>
              </a:p>
            </p:txBody>
          </p:sp>
        </mc:Choice>
        <mc:Fallback xmlns="">
          <p:sp>
            <p:nvSpPr>
              <p:cNvPr id="8" name="正方形/長方形 7"/>
              <p:cNvSpPr>
                <a:spLocks noRot="1" noChangeAspect="1" noMove="1" noResize="1" noEditPoints="1" noAdjustHandles="1" noChangeArrowheads="1" noChangeShapeType="1" noTextEdit="1"/>
              </p:cNvSpPr>
              <p:nvPr/>
            </p:nvSpPr>
            <p:spPr>
              <a:xfrm>
                <a:off x="8272925" y="6230578"/>
                <a:ext cx="1187633" cy="461665"/>
              </a:xfrm>
              <a:prstGeom prst="rect">
                <a:avLst/>
              </a:prstGeom>
              <a:blipFill rotWithShape="0">
                <a:blip r:embed="rId7"/>
                <a:stretch>
                  <a:fillRect t="-10526" r="-6667" b="-28947"/>
                </a:stretch>
              </a:blipFill>
            </p:spPr>
            <p:txBody>
              <a:bodyPr/>
              <a:lstStyle/>
              <a:p>
                <a:r>
                  <a:rPr lang="ja-JP" altLang="en-US">
                    <a:noFill/>
                  </a:rPr>
                  <a:t> </a:t>
                </a:r>
              </a:p>
            </p:txBody>
          </p:sp>
        </mc:Fallback>
      </mc:AlternateContent>
      <p:pic>
        <p:nvPicPr>
          <p:cNvPr id="9" name="図 8"/>
          <p:cNvPicPr>
            <a:picLocks noChangeAspect="1"/>
          </p:cNvPicPr>
          <p:nvPr/>
        </p:nvPicPr>
        <p:blipFill>
          <a:blip r:embed="rId8"/>
          <a:stretch>
            <a:fillRect/>
          </a:stretch>
        </p:blipFill>
        <p:spPr>
          <a:xfrm>
            <a:off x="5901162" y="3965769"/>
            <a:ext cx="3163154" cy="2316676"/>
          </a:xfrm>
          <a:prstGeom prst="rect">
            <a:avLst/>
          </a:prstGeom>
        </p:spPr>
      </p:pic>
      <p:pic>
        <p:nvPicPr>
          <p:cNvPr id="10" name="図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20766" y="4343935"/>
            <a:ext cx="1560344" cy="1560344"/>
          </a:xfrm>
          <a:prstGeom prst="rect">
            <a:avLst/>
          </a:prstGeom>
        </p:spPr>
      </p:pic>
      <p:sp>
        <p:nvSpPr>
          <p:cNvPr id="4" name="スライド番号プレースホルダー 3"/>
          <p:cNvSpPr>
            <a:spLocks noGrp="1"/>
          </p:cNvSpPr>
          <p:nvPr>
            <p:ph type="sldNum" sz="quarter" idx="12"/>
          </p:nvPr>
        </p:nvSpPr>
        <p:spPr/>
        <p:txBody>
          <a:bodyPr/>
          <a:lstStyle/>
          <a:p>
            <a:fld id="{F35DE295-420C-4265-BE54-AE59FA4027A6}" type="slidenum">
              <a:rPr kumimoji="1" lang="ja-JP" altLang="en-US" smtClean="0"/>
              <a:t>17</a:t>
            </a:fld>
            <a:endParaRPr kumimoji="1" lang="ja-JP" altLang="en-US"/>
          </a:p>
        </p:txBody>
      </p:sp>
      <p:sp>
        <p:nvSpPr>
          <p:cNvPr id="11" name="テキスト ボックス 10">
            <a:extLst>
              <a:ext uri="{FF2B5EF4-FFF2-40B4-BE49-F238E27FC236}">
                <a16:creationId xmlns:a16="http://schemas.microsoft.com/office/drawing/2014/main" id="{3A2D6531-AE46-43BA-A980-179A306B280E}"/>
              </a:ext>
            </a:extLst>
          </p:cNvPr>
          <p:cNvSpPr txBox="1"/>
          <p:nvPr/>
        </p:nvSpPr>
        <p:spPr>
          <a:xfrm>
            <a:off x="11415653" y="199534"/>
            <a:ext cx="800219" cy="461665"/>
          </a:xfrm>
          <a:prstGeom prst="rect">
            <a:avLst/>
          </a:prstGeom>
          <a:noFill/>
        </p:spPr>
        <p:txBody>
          <a:bodyPr wrap="non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復習</a:t>
            </a:r>
          </a:p>
        </p:txBody>
      </p:sp>
    </p:spTree>
    <p:extLst>
      <p:ext uri="{BB962C8B-B14F-4D97-AF65-F5344CB8AC3E}">
        <p14:creationId xmlns:p14="http://schemas.microsoft.com/office/powerpoint/2010/main" val="3564745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635794" y="1480066"/>
                <a:ext cx="5688631" cy="5377934"/>
              </a:xfrm>
            </p:spPr>
            <p:txBody>
              <a:bodyPr>
                <a:normAutofit lnSpcReduction="10000"/>
              </a:bodyPr>
              <a:lstStyle/>
              <a:p>
                <a:pPr marL="0" indent="0">
                  <a:lnSpc>
                    <a:spcPct val="100000"/>
                  </a:lnSpc>
                  <a:spcBef>
                    <a:spcPts val="600"/>
                  </a:spcBef>
                  <a:buNone/>
                </a:pPr>
                <a:r>
                  <a:rPr lang="ja-JP" altLang="ja-JP" sz="1800" dirty="0"/>
                  <a:t>２つの異なるガウシアンフィルタを用意する</a:t>
                </a:r>
              </a:p>
              <a:p>
                <a:pPr marL="0" indent="0">
                  <a:lnSpc>
                    <a:spcPct val="100000"/>
                  </a:lnSpc>
                  <a:spcBef>
                    <a:spcPts val="600"/>
                  </a:spcBef>
                  <a:buNone/>
                </a:pPr>
                <a14:m>
                  <m:oMathPara xmlns:m="http://schemas.openxmlformats.org/officeDocument/2006/math">
                    <m:oMathParaPr>
                      <m:jc m:val="centerGroup"/>
                    </m:oMathParaPr>
                    <m:oMath xmlns:m="http://schemas.openxmlformats.org/officeDocument/2006/math">
                      <m:sSub>
                        <m:sSubPr>
                          <m:ctrlPr>
                            <a:rPr lang="ja-JP" altLang="ja-JP" sz="1800" i="1">
                              <a:latin typeface="Cambria Math" panose="02040503050406030204" pitchFamily="18" charset="0"/>
                            </a:rPr>
                          </m:ctrlPr>
                        </m:sSubPr>
                        <m:e>
                          <m:r>
                            <a:rPr lang="en-US" altLang="ja-JP" sz="1800" i="1">
                              <a:latin typeface="Cambria Math" panose="02040503050406030204" pitchFamily="18" charset="0"/>
                            </a:rPr>
                            <m:t>𝑔</m:t>
                          </m:r>
                        </m:e>
                        <m:sub>
                          <m:r>
                            <a:rPr lang="en-US" altLang="ja-JP" sz="1800" i="1">
                              <a:latin typeface="Cambria Math" panose="02040503050406030204" pitchFamily="18" charset="0"/>
                            </a:rPr>
                            <m:t>𝑎</m:t>
                          </m:r>
                        </m:sub>
                      </m:sSub>
                      <m:d>
                        <m:dPr>
                          <m:ctrlPr>
                            <a:rPr lang="ja-JP" altLang="ja-JP" sz="1800" i="1">
                              <a:latin typeface="Cambria Math" panose="02040503050406030204" pitchFamily="18" charset="0"/>
                            </a:rPr>
                          </m:ctrlPr>
                        </m:dPr>
                        <m:e>
                          <m:r>
                            <a:rPr lang="en-US" altLang="ja-JP" sz="1800" i="1">
                              <a:latin typeface="Cambria Math" panose="02040503050406030204" pitchFamily="18" charset="0"/>
                            </a:rPr>
                            <m:t>𝑥</m:t>
                          </m:r>
                        </m:e>
                      </m:d>
                      <m:r>
                        <a:rPr lang="en-US" altLang="ja-JP" sz="1800" i="1">
                          <a:latin typeface="Cambria Math" panose="02040503050406030204" pitchFamily="18" charset="0"/>
                        </a:rPr>
                        <m:t>=</m:t>
                      </m:r>
                      <m:f>
                        <m:fPr>
                          <m:ctrlPr>
                            <a:rPr lang="ja-JP" altLang="ja-JP" sz="1800" i="1">
                              <a:latin typeface="Cambria Math" panose="02040503050406030204" pitchFamily="18" charset="0"/>
                            </a:rPr>
                          </m:ctrlPr>
                        </m:fPr>
                        <m:num>
                          <m:r>
                            <a:rPr lang="en-US" altLang="ja-JP" sz="1800" i="1">
                              <a:latin typeface="Cambria Math" panose="02040503050406030204" pitchFamily="18" charset="0"/>
                            </a:rPr>
                            <m:t>1</m:t>
                          </m:r>
                        </m:num>
                        <m:den>
                          <m:rad>
                            <m:radPr>
                              <m:degHide m:val="on"/>
                              <m:ctrlPr>
                                <a:rPr lang="ja-JP" altLang="ja-JP" sz="1800" i="1">
                                  <a:latin typeface="Cambria Math" panose="02040503050406030204" pitchFamily="18" charset="0"/>
                                </a:rPr>
                              </m:ctrlPr>
                            </m:radPr>
                            <m:deg/>
                            <m:e>
                              <m:r>
                                <a:rPr lang="en-US" altLang="ja-JP" sz="1800" i="1">
                                  <a:latin typeface="Cambria Math" panose="02040503050406030204" pitchFamily="18" charset="0"/>
                                </a:rPr>
                                <m:t>2</m:t>
                              </m:r>
                              <m:r>
                                <a:rPr lang="en-US" altLang="ja-JP" sz="1800" i="1">
                                  <a:latin typeface="Cambria Math" panose="02040503050406030204" pitchFamily="18" charset="0"/>
                                </a:rPr>
                                <m:t>𝜋</m:t>
                              </m:r>
                              <m:sSup>
                                <m:sSupPr>
                                  <m:ctrlPr>
                                    <a:rPr lang="ja-JP" altLang="ja-JP" sz="1800" i="1">
                                      <a:latin typeface="Cambria Math" panose="02040503050406030204" pitchFamily="18" charset="0"/>
                                    </a:rPr>
                                  </m:ctrlPr>
                                </m:sSupPr>
                                <m:e>
                                  <m:r>
                                    <a:rPr lang="en-US" altLang="ja-JP" sz="1800" i="1">
                                      <a:latin typeface="Cambria Math" panose="02040503050406030204" pitchFamily="18" charset="0"/>
                                    </a:rPr>
                                    <m:t>𝑎</m:t>
                                  </m:r>
                                </m:e>
                                <m:sup>
                                  <m:r>
                                    <a:rPr lang="en-US" altLang="ja-JP" sz="1800" i="1">
                                      <a:latin typeface="Cambria Math" panose="02040503050406030204" pitchFamily="18" charset="0"/>
                                    </a:rPr>
                                    <m:t>2</m:t>
                                  </m:r>
                                </m:sup>
                              </m:sSup>
                            </m:e>
                          </m:rad>
                        </m:den>
                      </m:f>
                      <m:r>
                        <a:rPr lang="en-US" altLang="ja-JP" sz="1800" i="1">
                          <a:latin typeface="Cambria Math" panose="02040503050406030204" pitchFamily="18" charset="0"/>
                        </a:rPr>
                        <m:t> </m:t>
                      </m:r>
                      <m:sSup>
                        <m:sSupPr>
                          <m:ctrlPr>
                            <a:rPr lang="ja-JP" altLang="ja-JP" sz="1800" i="1">
                              <a:latin typeface="Cambria Math" panose="02040503050406030204" pitchFamily="18" charset="0"/>
                            </a:rPr>
                          </m:ctrlPr>
                        </m:sSupPr>
                        <m:e>
                          <m:r>
                            <a:rPr lang="en-US" altLang="ja-JP" sz="1800" i="1">
                              <a:latin typeface="Cambria Math" panose="02040503050406030204" pitchFamily="18" charset="0"/>
                            </a:rPr>
                            <m:t>𝑒</m:t>
                          </m:r>
                        </m:e>
                        <m:sup>
                          <m:r>
                            <a:rPr lang="en-US" altLang="ja-JP" sz="1800" i="1">
                              <a:latin typeface="Cambria Math" panose="02040503050406030204" pitchFamily="18" charset="0"/>
                            </a:rPr>
                            <m:t>−</m:t>
                          </m:r>
                          <m:f>
                            <m:fPr>
                              <m:ctrlPr>
                                <a:rPr lang="ja-JP" altLang="ja-JP" sz="1800" i="1">
                                  <a:latin typeface="Cambria Math" panose="02040503050406030204" pitchFamily="18" charset="0"/>
                                </a:rPr>
                              </m:ctrlPr>
                            </m:fPr>
                            <m:num>
                              <m:sSup>
                                <m:sSupPr>
                                  <m:ctrlPr>
                                    <a:rPr lang="ja-JP" altLang="ja-JP" sz="1800" i="1">
                                      <a:latin typeface="Cambria Math" panose="02040503050406030204" pitchFamily="18" charset="0"/>
                                    </a:rPr>
                                  </m:ctrlPr>
                                </m:sSupPr>
                                <m:e>
                                  <m:r>
                                    <a:rPr lang="en-US" altLang="ja-JP" sz="1800" i="1">
                                      <a:latin typeface="Cambria Math" panose="02040503050406030204" pitchFamily="18" charset="0"/>
                                    </a:rPr>
                                    <m:t>𝑥</m:t>
                                  </m:r>
                                </m:e>
                                <m:sup>
                                  <m:r>
                                    <a:rPr lang="en-US" altLang="ja-JP" sz="1800" i="1">
                                      <a:latin typeface="Cambria Math" panose="02040503050406030204" pitchFamily="18" charset="0"/>
                                    </a:rPr>
                                    <m:t>2</m:t>
                                  </m:r>
                                </m:sup>
                              </m:sSup>
                            </m:num>
                            <m:den>
                              <m:r>
                                <a:rPr lang="en-US" altLang="ja-JP" sz="1800" i="1">
                                  <a:latin typeface="Cambria Math" panose="02040503050406030204" pitchFamily="18" charset="0"/>
                                </a:rPr>
                                <m:t>2</m:t>
                              </m:r>
                              <m:sSup>
                                <m:sSupPr>
                                  <m:ctrlPr>
                                    <a:rPr lang="ja-JP" altLang="ja-JP" sz="1800" i="1">
                                      <a:latin typeface="Cambria Math" panose="02040503050406030204" pitchFamily="18" charset="0"/>
                                    </a:rPr>
                                  </m:ctrlPr>
                                </m:sSupPr>
                                <m:e>
                                  <m:r>
                                    <a:rPr lang="en-US" altLang="ja-JP" sz="1800" i="1">
                                      <a:latin typeface="Cambria Math" panose="02040503050406030204" pitchFamily="18" charset="0"/>
                                    </a:rPr>
                                    <m:t>𝑎</m:t>
                                  </m:r>
                                </m:e>
                                <m:sup>
                                  <m:r>
                                    <a:rPr lang="en-US" altLang="ja-JP" sz="1800" i="1">
                                      <a:latin typeface="Cambria Math" panose="02040503050406030204" pitchFamily="18" charset="0"/>
                                    </a:rPr>
                                    <m:t>2</m:t>
                                  </m:r>
                                </m:sup>
                              </m:sSup>
                            </m:den>
                          </m:f>
                        </m:sup>
                      </m:sSup>
                      <m:r>
                        <a:rPr lang="en-US" altLang="ja-JP" sz="1800" b="0" i="0" smtClean="0">
                          <a:latin typeface="Cambria Math" panose="02040503050406030204" pitchFamily="18" charset="0"/>
                        </a:rPr>
                        <m:t>, </m:t>
                      </m:r>
                      <m:r>
                        <a:rPr lang="ja-JP" altLang="en-US" sz="1800" b="0" i="1" smtClean="0">
                          <a:latin typeface="Cambria Math" panose="02040503050406030204" pitchFamily="18" charset="0"/>
                        </a:rPr>
                        <m:t>　</m:t>
                      </m:r>
                      <m:sSub>
                        <m:sSubPr>
                          <m:ctrlPr>
                            <a:rPr lang="ja-JP" altLang="ja-JP" sz="1800" i="1">
                              <a:latin typeface="Cambria Math" panose="02040503050406030204" pitchFamily="18" charset="0"/>
                            </a:rPr>
                          </m:ctrlPr>
                        </m:sSubPr>
                        <m:e>
                          <m:r>
                            <a:rPr lang="en-US" altLang="ja-JP" sz="1800" i="1">
                              <a:latin typeface="Cambria Math" panose="02040503050406030204" pitchFamily="18" charset="0"/>
                            </a:rPr>
                            <m:t>𝑔</m:t>
                          </m:r>
                        </m:e>
                        <m:sub>
                          <m:r>
                            <a:rPr lang="en-US" altLang="ja-JP" sz="1800" i="1">
                              <a:latin typeface="Cambria Math" panose="02040503050406030204" pitchFamily="18" charset="0"/>
                            </a:rPr>
                            <m:t>𝑏</m:t>
                          </m:r>
                        </m:sub>
                      </m:sSub>
                      <m:d>
                        <m:dPr>
                          <m:ctrlPr>
                            <a:rPr lang="ja-JP" altLang="ja-JP" sz="1800" i="1">
                              <a:latin typeface="Cambria Math" panose="02040503050406030204" pitchFamily="18" charset="0"/>
                            </a:rPr>
                          </m:ctrlPr>
                        </m:dPr>
                        <m:e>
                          <m:r>
                            <a:rPr lang="en-US" altLang="ja-JP" sz="1800" i="1">
                              <a:latin typeface="Cambria Math" panose="02040503050406030204" pitchFamily="18" charset="0"/>
                            </a:rPr>
                            <m:t>𝑥</m:t>
                          </m:r>
                        </m:e>
                      </m:d>
                      <m:r>
                        <a:rPr lang="en-US" altLang="ja-JP" sz="1800" i="1">
                          <a:latin typeface="Cambria Math" panose="02040503050406030204" pitchFamily="18" charset="0"/>
                        </a:rPr>
                        <m:t>=</m:t>
                      </m:r>
                      <m:f>
                        <m:fPr>
                          <m:ctrlPr>
                            <a:rPr lang="ja-JP" altLang="ja-JP" sz="1800" i="1">
                              <a:latin typeface="Cambria Math" panose="02040503050406030204" pitchFamily="18" charset="0"/>
                            </a:rPr>
                          </m:ctrlPr>
                        </m:fPr>
                        <m:num>
                          <m:r>
                            <a:rPr lang="en-US" altLang="ja-JP" sz="1800" i="1">
                              <a:latin typeface="Cambria Math" panose="02040503050406030204" pitchFamily="18" charset="0"/>
                            </a:rPr>
                            <m:t>1</m:t>
                          </m:r>
                        </m:num>
                        <m:den>
                          <m:rad>
                            <m:radPr>
                              <m:degHide m:val="on"/>
                              <m:ctrlPr>
                                <a:rPr lang="ja-JP" altLang="ja-JP" sz="1800" i="1">
                                  <a:latin typeface="Cambria Math" panose="02040503050406030204" pitchFamily="18" charset="0"/>
                                </a:rPr>
                              </m:ctrlPr>
                            </m:radPr>
                            <m:deg/>
                            <m:e>
                              <m:r>
                                <a:rPr lang="en-US" altLang="ja-JP" sz="1800" i="1">
                                  <a:latin typeface="Cambria Math" panose="02040503050406030204" pitchFamily="18" charset="0"/>
                                </a:rPr>
                                <m:t>2</m:t>
                              </m:r>
                              <m:r>
                                <a:rPr lang="en-US" altLang="ja-JP" sz="1800" i="1">
                                  <a:latin typeface="Cambria Math" panose="02040503050406030204" pitchFamily="18" charset="0"/>
                                </a:rPr>
                                <m:t>𝜋</m:t>
                              </m:r>
                              <m:sSup>
                                <m:sSupPr>
                                  <m:ctrlPr>
                                    <a:rPr lang="ja-JP" altLang="ja-JP" sz="1800" i="1">
                                      <a:latin typeface="Cambria Math" panose="02040503050406030204" pitchFamily="18" charset="0"/>
                                    </a:rPr>
                                  </m:ctrlPr>
                                </m:sSupPr>
                                <m:e>
                                  <m:r>
                                    <a:rPr lang="en-US" altLang="ja-JP" sz="1800" i="1">
                                      <a:latin typeface="Cambria Math" panose="02040503050406030204" pitchFamily="18" charset="0"/>
                                    </a:rPr>
                                    <m:t>𝑏</m:t>
                                  </m:r>
                                </m:e>
                                <m:sup>
                                  <m:r>
                                    <a:rPr lang="en-US" altLang="ja-JP" sz="1800" i="1">
                                      <a:latin typeface="Cambria Math" panose="02040503050406030204" pitchFamily="18" charset="0"/>
                                    </a:rPr>
                                    <m:t>2</m:t>
                                  </m:r>
                                </m:sup>
                              </m:sSup>
                            </m:e>
                          </m:rad>
                        </m:den>
                      </m:f>
                      <m:r>
                        <a:rPr lang="en-US" altLang="ja-JP" sz="1800" i="1">
                          <a:latin typeface="Cambria Math" panose="02040503050406030204" pitchFamily="18" charset="0"/>
                        </a:rPr>
                        <m:t> </m:t>
                      </m:r>
                      <m:sSup>
                        <m:sSupPr>
                          <m:ctrlPr>
                            <a:rPr lang="ja-JP" altLang="ja-JP" sz="1800" i="1">
                              <a:latin typeface="Cambria Math" panose="02040503050406030204" pitchFamily="18" charset="0"/>
                            </a:rPr>
                          </m:ctrlPr>
                        </m:sSupPr>
                        <m:e>
                          <m:r>
                            <a:rPr lang="en-US" altLang="ja-JP" sz="1800" i="1">
                              <a:latin typeface="Cambria Math" panose="02040503050406030204" pitchFamily="18" charset="0"/>
                            </a:rPr>
                            <m:t>𝑒</m:t>
                          </m:r>
                        </m:e>
                        <m:sup>
                          <m:r>
                            <a:rPr lang="en-US" altLang="ja-JP" sz="1800" i="1">
                              <a:latin typeface="Cambria Math" panose="02040503050406030204" pitchFamily="18" charset="0"/>
                            </a:rPr>
                            <m:t>−</m:t>
                          </m:r>
                          <m:f>
                            <m:fPr>
                              <m:ctrlPr>
                                <a:rPr lang="ja-JP" altLang="ja-JP" sz="1800" i="1">
                                  <a:latin typeface="Cambria Math" panose="02040503050406030204" pitchFamily="18" charset="0"/>
                                </a:rPr>
                              </m:ctrlPr>
                            </m:fPr>
                            <m:num>
                              <m:sSup>
                                <m:sSupPr>
                                  <m:ctrlPr>
                                    <a:rPr lang="ja-JP" altLang="ja-JP" sz="1800" i="1">
                                      <a:latin typeface="Cambria Math" panose="02040503050406030204" pitchFamily="18" charset="0"/>
                                    </a:rPr>
                                  </m:ctrlPr>
                                </m:sSupPr>
                                <m:e>
                                  <m:r>
                                    <a:rPr lang="en-US" altLang="ja-JP" sz="1800" i="1">
                                      <a:latin typeface="Cambria Math" panose="02040503050406030204" pitchFamily="18" charset="0"/>
                                    </a:rPr>
                                    <m:t>𝑥</m:t>
                                  </m:r>
                                </m:e>
                                <m:sup>
                                  <m:r>
                                    <a:rPr lang="en-US" altLang="ja-JP" sz="1800" i="1">
                                      <a:latin typeface="Cambria Math" panose="02040503050406030204" pitchFamily="18" charset="0"/>
                                    </a:rPr>
                                    <m:t>2</m:t>
                                  </m:r>
                                </m:sup>
                              </m:sSup>
                            </m:num>
                            <m:den>
                              <m:r>
                                <a:rPr lang="en-US" altLang="ja-JP" sz="1800" i="1">
                                  <a:latin typeface="Cambria Math" panose="02040503050406030204" pitchFamily="18" charset="0"/>
                                </a:rPr>
                                <m:t>2</m:t>
                              </m:r>
                              <m:sSup>
                                <m:sSupPr>
                                  <m:ctrlPr>
                                    <a:rPr lang="ja-JP" altLang="ja-JP" sz="1800" i="1">
                                      <a:latin typeface="Cambria Math" panose="02040503050406030204" pitchFamily="18" charset="0"/>
                                    </a:rPr>
                                  </m:ctrlPr>
                                </m:sSupPr>
                                <m:e>
                                  <m:r>
                                    <a:rPr lang="en-US" altLang="ja-JP" sz="1800" i="1">
                                      <a:latin typeface="Cambria Math" panose="02040503050406030204" pitchFamily="18" charset="0"/>
                                    </a:rPr>
                                    <m:t>𝑏</m:t>
                                  </m:r>
                                </m:e>
                                <m:sup>
                                  <m:r>
                                    <a:rPr lang="en-US" altLang="ja-JP" sz="1800" i="1">
                                      <a:latin typeface="Cambria Math" panose="02040503050406030204" pitchFamily="18" charset="0"/>
                                    </a:rPr>
                                    <m:t>2</m:t>
                                  </m:r>
                                </m:sup>
                              </m:sSup>
                            </m:den>
                          </m:f>
                        </m:sup>
                      </m:sSup>
                    </m:oMath>
                  </m:oMathPara>
                </a14:m>
                <a:endParaRPr lang="ja-JP" altLang="ja-JP" sz="1800" dirty="0"/>
              </a:p>
              <a:p>
                <a:pPr marL="0" indent="0">
                  <a:lnSpc>
                    <a:spcPct val="100000"/>
                  </a:lnSpc>
                  <a:spcBef>
                    <a:spcPts val="600"/>
                  </a:spcBef>
                  <a:buNone/>
                </a:pPr>
                <a:r>
                  <a:rPr lang="ja-JP" altLang="ja-JP" sz="1800" dirty="0"/>
                  <a:t>こ</a:t>
                </a:r>
                <a:r>
                  <a:rPr lang="ja-JP" altLang="en-US" sz="1800" dirty="0"/>
                  <a:t>れらの</a:t>
                </a:r>
                <a:r>
                  <a:rPr lang="ja-JP" altLang="ja-JP" sz="1800" dirty="0"/>
                  <a:t>フーリエ変換は</a:t>
                </a:r>
                <a:r>
                  <a:rPr lang="ja-JP" altLang="en-US" sz="1800" dirty="0"/>
                  <a:t>以下の通り</a:t>
                </a:r>
                <a:endParaRPr lang="ja-JP" altLang="ja-JP" sz="1800" dirty="0"/>
              </a:p>
              <a:p>
                <a:pPr marL="0" indent="0">
                  <a:lnSpc>
                    <a:spcPct val="100000"/>
                  </a:lnSpc>
                  <a:spcBef>
                    <a:spcPts val="600"/>
                  </a:spcBef>
                  <a:buNone/>
                </a:pPr>
                <a14:m>
                  <m:oMathPara xmlns:m="http://schemas.openxmlformats.org/officeDocument/2006/math">
                    <m:oMathParaPr>
                      <m:jc m:val="centerGroup"/>
                    </m:oMathParaPr>
                    <m:oMath xmlns:m="http://schemas.openxmlformats.org/officeDocument/2006/math">
                      <m:sSub>
                        <m:sSubPr>
                          <m:ctrlPr>
                            <a:rPr lang="ja-JP" altLang="ja-JP" sz="1800" i="1">
                              <a:latin typeface="Cambria Math" panose="02040503050406030204" pitchFamily="18" charset="0"/>
                            </a:rPr>
                          </m:ctrlPr>
                        </m:sSubPr>
                        <m:e>
                          <m:r>
                            <a:rPr lang="en-US" altLang="ja-JP" sz="1800" i="1">
                              <a:latin typeface="Cambria Math" panose="02040503050406030204" pitchFamily="18" charset="0"/>
                            </a:rPr>
                            <m:t>𝐺</m:t>
                          </m:r>
                        </m:e>
                        <m:sub>
                          <m:r>
                            <a:rPr lang="en-US" altLang="ja-JP" sz="1800" i="1">
                              <a:latin typeface="Cambria Math" panose="02040503050406030204" pitchFamily="18" charset="0"/>
                            </a:rPr>
                            <m:t>𝑎</m:t>
                          </m:r>
                        </m:sub>
                      </m:sSub>
                      <m:d>
                        <m:dPr>
                          <m:ctrlPr>
                            <a:rPr lang="ja-JP" altLang="ja-JP" sz="1800" i="1">
                              <a:latin typeface="Cambria Math" panose="02040503050406030204" pitchFamily="18" charset="0"/>
                            </a:rPr>
                          </m:ctrlPr>
                        </m:dPr>
                        <m:e>
                          <m:r>
                            <a:rPr lang="en-US" altLang="ja-JP" sz="1800" i="1">
                              <a:latin typeface="Cambria Math" panose="02040503050406030204" pitchFamily="18" charset="0"/>
                            </a:rPr>
                            <m:t>𝜔</m:t>
                          </m:r>
                        </m:e>
                      </m:d>
                      <m:r>
                        <a:rPr lang="en-US" altLang="ja-JP" sz="1800">
                          <a:latin typeface="Cambria Math" panose="02040503050406030204" pitchFamily="18" charset="0"/>
                        </a:rPr>
                        <m:t>=</m:t>
                      </m:r>
                      <m:sSup>
                        <m:sSupPr>
                          <m:ctrlPr>
                            <a:rPr lang="ja-JP" altLang="ja-JP" sz="1800" i="1">
                              <a:latin typeface="Cambria Math" panose="02040503050406030204" pitchFamily="18" charset="0"/>
                            </a:rPr>
                          </m:ctrlPr>
                        </m:sSupPr>
                        <m:e>
                          <m:r>
                            <a:rPr lang="en-US" altLang="ja-JP" sz="1800" i="1">
                              <a:latin typeface="Cambria Math" panose="02040503050406030204" pitchFamily="18" charset="0"/>
                            </a:rPr>
                            <m:t>𝑒</m:t>
                          </m:r>
                        </m:e>
                        <m:sup>
                          <m:r>
                            <a:rPr lang="en-US" altLang="ja-JP" sz="1800" i="1">
                              <a:latin typeface="Cambria Math" panose="02040503050406030204" pitchFamily="18" charset="0"/>
                            </a:rPr>
                            <m:t>−</m:t>
                          </m:r>
                          <m:f>
                            <m:fPr>
                              <m:ctrlPr>
                                <a:rPr lang="ja-JP" altLang="ja-JP" sz="1800" i="1">
                                  <a:latin typeface="Cambria Math" panose="02040503050406030204" pitchFamily="18" charset="0"/>
                                </a:rPr>
                              </m:ctrlPr>
                            </m:fPr>
                            <m:num>
                              <m:sSup>
                                <m:sSupPr>
                                  <m:ctrlPr>
                                    <a:rPr lang="ja-JP" altLang="ja-JP" sz="1800" i="1">
                                      <a:latin typeface="Cambria Math" panose="02040503050406030204" pitchFamily="18" charset="0"/>
                                    </a:rPr>
                                  </m:ctrlPr>
                                </m:sSupPr>
                                <m:e>
                                  <m:r>
                                    <a:rPr lang="en-US" altLang="ja-JP" sz="1800" i="1">
                                      <a:latin typeface="Cambria Math" panose="02040503050406030204" pitchFamily="18" charset="0"/>
                                    </a:rPr>
                                    <m:t>𝜔</m:t>
                                  </m:r>
                                </m:e>
                                <m:sup>
                                  <m:r>
                                    <a:rPr lang="en-US" altLang="ja-JP" sz="1800" i="1">
                                      <a:latin typeface="Cambria Math" panose="02040503050406030204" pitchFamily="18" charset="0"/>
                                    </a:rPr>
                                    <m:t>2</m:t>
                                  </m:r>
                                </m:sup>
                              </m:sSup>
                              <m:sSup>
                                <m:sSupPr>
                                  <m:ctrlPr>
                                    <a:rPr lang="ja-JP" altLang="ja-JP" sz="1800" i="1">
                                      <a:latin typeface="Cambria Math" panose="02040503050406030204" pitchFamily="18" charset="0"/>
                                    </a:rPr>
                                  </m:ctrlPr>
                                </m:sSupPr>
                                <m:e>
                                  <m:r>
                                    <a:rPr lang="en-US" altLang="ja-JP" sz="1800" i="1">
                                      <a:latin typeface="Cambria Math" panose="02040503050406030204" pitchFamily="18" charset="0"/>
                                    </a:rPr>
                                    <m:t>𝑎</m:t>
                                  </m:r>
                                </m:e>
                                <m:sup>
                                  <m:r>
                                    <a:rPr lang="en-US" altLang="ja-JP" sz="1800" i="1">
                                      <a:latin typeface="Cambria Math" panose="02040503050406030204" pitchFamily="18" charset="0"/>
                                    </a:rPr>
                                    <m:t>2</m:t>
                                  </m:r>
                                </m:sup>
                              </m:sSup>
                            </m:num>
                            <m:den>
                              <m:r>
                                <a:rPr lang="en-US" altLang="ja-JP" sz="1800">
                                  <a:latin typeface="Cambria Math" panose="02040503050406030204" pitchFamily="18" charset="0"/>
                                </a:rPr>
                                <m:t>2</m:t>
                              </m:r>
                            </m:den>
                          </m:f>
                        </m:sup>
                      </m:sSup>
                      <m:r>
                        <a:rPr lang="en-US" altLang="ja-JP" sz="1800" b="0" i="0" smtClean="0">
                          <a:latin typeface="Cambria Math" panose="02040503050406030204" pitchFamily="18" charset="0"/>
                        </a:rPr>
                        <m:t>,  </m:t>
                      </m:r>
                      <m:sSub>
                        <m:sSubPr>
                          <m:ctrlPr>
                            <a:rPr lang="ja-JP" altLang="ja-JP" sz="1800" i="1">
                              <a:latin typeface="Cambria Math" panose="02040503050406030204" pitchFamily="18" charset="0"/>
                            </a:rPr>
                          </m:ctrlPr>
                        </m:sSubPr>
                        <m:e>
                          <m:r>
                            <a:rPr lang="en-US" altLang="ja-JP" sz="1800" i="1">
                              <a:latin typeface="Cambria Math" panose="02040503050406030204" pitchFamily="18" charset="0"/>
                            </a:rPr>
                            <m:t>𝐺</m:t>
                          </m:r>
                        </m:e>
                        <m:sub>
                          <m:r>
                            <a:rPr lang="en-US" altLang="ja-JP" sz="1800" i="1">
                              <a:latin typeface="Cambria Math" panose="02040503050406030204" pitchFamily="18" charset="0"/>
                            </a:rPr>
                            <m:t>𝑏</m:t>
                          </m:r>
                        </m:sub>
                      </m:sSub>
                      <m:d>
                        <m:dPr>
                          <m:ctrlPr>
                            <a:rPr lang="ja-JP" altLang="ja-JP" sz="1800" i="1">
                              <a:latin typeface="Cambria Math" panose="02040503050406030204" pitchFamily="18" charset="0"/>
                            </a:rPr>
                          </m:ctrlPr>
                        </m:dPr>
                        <m:e>
                          <m:r>
                            <a:rPr lang="en-US" altLang="ja-JP" sz="1800" i="1">
                              <a:latin typeface="Cambria Math" panose="02040503050406030204" pitchFamily="18" charset="0"/>
                            </a:rPr>
                            <m:t>𝜔</m:t>
                          </m:r>
                        </m:e>
                      </m:d>
                      <m:r>
                        <a:rPr lang="en-US" altLang="ja-JP" sz="1800">
                          <a:latin typeface="Cambria Math" panose="02040503050406030204" pitchFamily="18" charset="0"/>
                        </a:rPr>
                        <m:t>=</m:t>
                      </m:r>
                      <m:sSup>
                        <m:sSupPr>
                          <m:ctrlPr>
                            <a:rPr lang="ja-JP" altLang="ja-JP" sz="1800" i="1">
                              <a:latin typeface="Cambria Math" panose="02040503050406030204" pitchFamily="18" charset="0"/>
                            </a:rPr>
                          </m:ctrlPr>
                        </m:sSupPr>
                        <m:e>
                          <m:r>
                            <a:rPr lang="en-US" altLang="ja-JP" sz="1800" i="1">
                              <a:latin typeface="Cambria Math" panose="02040503050406030204" pitchFamily="18" charset="0"/>
                            </a:rPr>
                            <m:t>𝑒</m:t>
                          </m:r>
                        </m:e>
                        <m:sup>
                          <m:r>
                            <a:rPr lang="en-US" altLang="ja-JP" sz="1800" i="1">
                              <a:latin typeface="Cambria Math" panose="02040503050406030204" pitchFamily="18" charset="0"/>
                            </a:rPr>
                            <m:t>−</m:t>
                          </m:r>
                          <m:f>
                            <m:fPr>
                              <m:ctrlPr>
                                <a:rPr lang="ja-JP" altLang="ja-JP" sz="1800" i="1">
                                  <a:latin typeface="Cambria Math" panose="02040503050406030204" pitchFamily="18" charset="0"/>
                                </a:rPr>
                              </m:ctrlPr>
                            </m:fPr>
                            <m:num>
                              <m:sSup>
                                <m:sSupPr>
                                  <m:ctrlPr>
                                    <a:rPr lang="ja-JP" altLang="ja-JP" sz="1800" i="1">
                                      <a:latin typeface="Cambria Math" panose="02040503050406030204" pitchFamily="18" charset="0"/>
                                    </a:rPr>
                                  </m:ctrlPr>
                                </m:sSupPr>
                                <m:e>
                                  <m:r>
                                    <a:rPr lang="en-US" altLang="ja-JP" sz="1800" i="1">
                                      <a:latin typeface="Cambria Math" panose="02040503050406030204" pitchFamily="18" charset="0"/>
                                    </a:rPr>
                                    <m:t>𝜔</m:t>
                                  </m:r>
                                </m:e>
                                <m:sup>
                                  <m:r>
                                    <a:rPr lang="en-US" altLang="ja-JP" sz="1800" i="1">
                                      <a:latin typeface="Cambria Math" panose="02040503050406030204" pitchFamily="18" charset="0"/>
                                    </a:rPr>
                                    <m:t>2</m:t>
                                  </m:r>
                                </m:sup>
                              </m:sSup>
                              <m:sSup>
                                <m:sSupPr>
                                  <m:ctrlPr>
                                    <a:rPr lang="ja-JP" altLang="ja-JP" sz="1800" i="1">
                                      <a:latin typeface="Cambria Math" panose="02040503050406030204" pitchFamily="18" charset="0"/>
                                    </a:rPr>
                                  </m:ctrlPr>
                                </m:sSupPr>
                                <m:e>
                                  <m:r>
                                    <a:rPr lang="en-US" altLang="ja-JP" sz="1800" i="1">
                                      <a:latin typeface="Cambria Math" panose="02040503050406030204" pitchFamily="18" charset="0"/>
                                    </a:rPr>
                                    <m:t>𝑏</m:t>
                                  </m:r>
                                </m:e>
                                <m:sup>
                                  <m:r>
                                    <a:rPr lang="en-US" altLang="ja-JP" sz="1800" i="1">
                                      <a:latin typeface="Cambria Math" panose="02040503050406030204" pitchFamily="18" charset="0"/>
                                    </a:rPr>
                                    <m:t>2</m:t>
                                  </m:r>
                                </m:sup>
                              </m:sSup>
                            </m:num>
                            <m:den>
                              <m:r>
                                <a:rPr lang="en-US" altLang="ja-JP" sz="1800">
                                  <a:latin typeface="Cambria Math" panose="02040503050406030204" pitchFamily="18" charset="0"/>
                                </a:rPr>
                                <m:t>2</m:t>
                              </m:r>
                            </m:den>
                          </m:f>
                        </m:sup>
                      </m:sSup>
                    </m:oMath>
                  </m:oMathPara>
                </a14:m>
                <a:endParaRPr kumimoji="1" lang="en-US" altLang="ja-JP" sz="1800" dirty="0"/>
              </a:p>
              <a:p>
                <a:pPr marL="0" indent="0">
                  <a:lnSpc>
                    <a:spcPct val="100000"/>
                  </a:lnSpc>
                  <a:spcBef>
                    <a:spcPts val="600"/>
                  </a:spcBef>
                  <a:buNone/>
                </a:pPr>
                <a:r>
                  <a:rPr lang="ja-JP" altLang="ja-JP" sz="1800" dirty="0"/>
                  <a:t>関数</a:t>
                </a:r>
                <a14:m>
                  <m:oMath xmlns:m="http://schemas.openxmlformats.org/officeDocument/2006/math">
                    <m:r>
                      <a:rPr lang="en-US" altLang="ja-JP" sz="1800" i="1">
                        <a:latin typeface="Cambria Math" panose="02040503050406030204" pitchFamily="18" charset="0"/>
                      </a:rPr>
                      <m:t>𝑓</m:t>
                    </m:r>
                    <m:r>
                      <a:rPr lang="en-US" altLang="ja-JP" sz="1800">
                        <a:latin typeface="Cambria Math" panose="02040503050406030204" pitchFamily="18" charset="0"/>
                      </a:rPr>
                      <m:t>(</m:t>
                    </m:r>
                    <m:r>
                      <m:rPr>
                        <m:sty m:val="p"/>
                      </m:rPr>
                      <a:rPr lang="en-US" altLang="ja-JP" sz="1800">
                        <a:latin typeface="Cambria Math" panose="02040503050406030204" pitchFamily="18" charset="0"/>
                      </a:rPr>
                      <m:t>x</m:t>
                    </m:r>
                    <m:r>
                      <a:rPr lang="en-US" altLang="ja-JP" sz="1800">
                        <a:latin typeface="Cambria Math" panose="02040503050406030204" pitchFamily="18" charset="0"/>
                      </a:rPr>
                      <m:t>)</m:t>
                    </m:r>
                  </m:oMath>
                </a14:m>
                <a:r>
                  <a:rPr lang="ja-JP" altLang="ja-JP" sz="1800" dirty="0"/>
                  <a:t>に</a:t>
                </a:r>
                <a:r>
                  <a:rPr lang="ja-JP" altLang="en-US" sz="1800" dirty="0"/>
                  <a:t>，フィルタを順番に適用する</a:t>
                </a:r>
                <a:endParaRPr lang="ja-JP" altLang="ja-JP" sz="1800" dirty="0"/>
              </a:p>
              <a:p>
                <a:pPr marL="0" indent="0">
                  <a:lnSpc>
                    <a:spcPct val="100000"/>
                  </a:lnSpc>
                  <a:spcBef>
                    <a:spcPts val="600"/>
                  </a:spcBef>
                  <a:buNone/>
                </a:pPr>
                <a14:m>
                  <m:oMath xmlns:m="http://schemas.openxmlformats.org/officeDocument/2006/math">
                    <m:r>
                      <a:rPr lang="en-US" altLang="ja-JP" sz="1800" i="1">
                        <a:latin typeface="Cambria Math" panose="02040503050406030204" pitchFamily="18" charset="0"/>
                      </a:rPr>
                      <m:t>h</m:t>
                    </m:r>
                    <m:d>
                      <m:dPr>
                        <m:ctrlPr>
                          <a:rPr lang="ja-JP" altLang="ja-JP" sz="1800" i="1">
                            <a:latin typeface="Cambria Math" panose="02040503050406030204" pitchFamily="18" charset="0"/>
                          </a:rPr>
                        </m:ctrlPr>
                      </m:dPr>
                      <m:e>
                        <m:r>
                          <a:rPr lang="en-US" altLang="ja-JP" sz="1800" i="1">
                            <a:latin typeface="Cambria Math" panose="02040503050406030204" pitchFamily="18" charset="0"/>
                          </a:rPr>
                          <m:t>𝑥</m:t>
                        </m:r>
                      </m:e>
                    </m:d>
                    <m:r>
                      <a:rPr lang="en-US" altLang="ja-JP" sz="1800" i="1">
                        <a:latin typeface="Cambria Math" panose="02040503050406030204" pitchFamily="18" charset="0"/>
                      </a:rPr>
                      <m:t>=</m:t>
                    </m:r>
                    <m:sSub>
                      <m:sSubPr>
                        <m:ctrlPr>
                          <a:rPr lang="ja-JP" altLang="ja-JP" sz="1800" i="1">
                            <a:latin typeface="Cambria Math" panose="02040503050406030204" pitchFamily="18" charset="0"/>
                          </a:rPr>
                        </m:ctrlPr>
                      </m:sSubPr>
                      <m:e>
                        <m:r>
                          <a:rPr lang="en-US" altLang="ja-JP" sz="1800" i="1">
                            <a:latin typeface="Cambria Math" panose="02040503050406030204" pitchFamily="18" charset="0"/>
                          </a:rPr>
                          <m:t>𝑔</m:t>
                        </m:r>
                      </m:e>
                      <m:sub>
                        <m:r>
                          <a:rPr lang="en-US" altLang="ja-JP" sz="1800" i="1">
                            <a:latin typeface="Cambria Math" panose="02040503050406030204" pitchFamily="18" charset="0"/>
                          </a:rPr>
                          <m:t>𝑎</m:t>
                        </m:r>
                      </m:sub>
                    </m:sSub>
                    <m:d>
                      <m:dPr>
                        <m:ctrlPr>
                          <a:rPr lang="ja-JP" altLang="ja-JP" sz="1800" i="1">
                            <a:latin typeface="Cambria Math" panose="02040503050406030204" pitchFamily="18" charset="0"/>
                          </a:rPr>
                        </m:ctrlPr>
                      </m:dPr>
                      <m:e>
                        <m:r>
                          <a:rPr lang="en-US" altLang="ja-JP" sz="1800" i="1">
                            <a:latin typeface="Cambria Math" panose="02040503050406030204" pitchFamily="18" charset="0"/>
                          </a:rPr>
                          <m:t>𝑥</m:t>
                        </m:r>
                      </m:e>
                    </m:d>
                    <m:r>
                      <a:rPr lang="en-US" altLang="ja-JP" sz="1800" i="1">
                        <a:latin typeface="Cambria Math" panose="02040503050406030204" pitchFamily="18" charset="0"/>
                      </a:rPr>
                      <m:t>∗</m:t>
                    </m:r>
                    <m:d>
                      <m:dPr>
                        <m:ctrlPr>
                          <a:rPr lang="ja-JP" altLang="ja-JP" sz="1800" i="1">
                            <a:latin typeface="Cambria Math" panose="02040503050406030204" pitchFamily="18" charset="0"/>
                          </a:rPr>
                        </m:ctrlPr>
                      </m:dPr>
                      <m:e>
                        <m:sSub>
                          <m:sSubPr>
                            <m:ctrlPr>
                              <a:rPr lang="ja-JP" altLang="ja-JP" sz="1800" i="1">
                                <a:latin typeface="Cambria Math" panose="02040503050406030204" pitchFamily="18" charset="0"/>
                              </a:rPr>
                            </m:ctrlPr>
                          </m:sSubPr>
                          <m:e>
                            <m:r>
                              <a:rPr lang="en-US" altLang="ja-JP" sz="1800" i="1">
                                <a:latin typeface="Cambria Math" panose="02040503050406030204" pitchFamily="18" charset="0"/>
                              </a:rPr>
                              <m:t>𝑔</m:t>
                            </m:r>
                          </m:e>
                          <m:sub>
                            <m:r>
                              <a:rPr lang="en-US" altLang="ja-JP" sz="1800" i="1">
                                <a:latin typeface="Cambria Math" panose="02040503050406030204" pitchFamily="18" charset="0"/>
                              </a:rPr>
                              <m:t>𝑏</m:t>
                            </m:r>
                          </m:sub>
                        </m:sSub>
                        <m:d>
                          <m:dPr>
                            <m:ctrlPr>
                              <a:rPr lang="ja-JP" altLang="ja-JP" sz="1800" i="1">
                                <a:latin typeface="Cambria Math" panose="02040503050406030204" pitchFamily="18" charset="0"/>
                              </a:rPr>
                            </m:ctrlPr>
                          </m:dPr>
                          <m:e>
                            <m:r>
                              <a:rPr lang="en-US" altLang="ja-JP" sz="1800" i="1">
                                <a:latin typeface="Cambria Math" panose="02040503050406030204" pitchFamily="18" charset="0"/>
                              </a:rPr>
                              <m:t>𝑥</m:t>
                            </m:r>
                          </m:e>
                        </m:d>
                        <m:r>
                          <a:rPr lang="en-US" altLang="ja-JP" sz="1800" i="1">
                            <a:latin typeface="Cambria Math" panose="02040503050406030204" pitchFamily="18" charset="0"/>
                          </a:rPr>
                          <m:t>∗</m:t>
                        </m:r>
                        <m:r>
                          <a:rPr lang="en-US" altLang="ja-JP" sz="1800" i="1">
                            <a:latin typeface="Cambria Math" panose="02040503050406030204" pitchFamily="18" charset="0"/>
                          </a:rPr>
                          <m:t>𝑓</m:t>
                        </m:r>
                        <m:d>
                          <m:dPr>
                            <m:ctrlPr>
                              <a:rPr lang="ja-JP" altLang="ja-JP" sz="1800" i="1">
                                <a:latin typeface="Cambria Math" panose="02040503050406030204" pitchFamily="18" charset="0"/>
                              </a:rPr>
                            </m:ctrlPr>
                          </m:dPr>
                          <m:e>
                            <m:r>
                              <a:rPr lang="en-US" altLang="ja-JP" sz="1800" i="1">
                                <a:latin typeface="Cambria Math" panose="02040503050406030204" pitchFamily="18" charset="0"/>
                              </a:rPr>
                              <m:t>𝑥</m:t>
                            </m:r>
                          </m:e>
                        </m:d>
                      </m:e>
                    </m:d>
                  </m:oMath>
                </a14:m>
                <a:r>
                  <a:rPr lang="en-US" altLang="ja-JP" sz="1800" dirty="0"/>
                  <a:t> </a:t>
                </a:r>
              </a:p>
              <a:p>
                <a:pPr marL="0" indent="0">
                  <a:lnSpc>
                    <a:spcPct val="100000"/>
                  </a:lnSpc>
                  <a:spcBef>
                    <a:spcPts val="600"/>
                  </a:spcBef>
                  <a:buNone/>
                </a:pPr>
                <a14:m>
                  <m:oMath xmlns:m="http://schemas.openxmlformats.org/officeDocument/2006/math">
                    <m:r>
                      <a:rPr lang="en-US" altLang="ja-JP" sz="1800" i="1">
                        <a:latin typeface="Cambria Math" panose="02040503050406030204" pitchFamily="18" charset="0"/>
                      </a:rPr>
                      <m:t>=</m:t>
                    </m:r>
                    <m:d>
                      <m:dPr>
                        <m:ctrlPr>
                          <a:rPr lang="en-US" altLang="ja-JP" sz="1800" b="0" i="1" smtClean="0">
                            <a:latin typeface="Cambria Math" panose="02040503050406030204" pitchFamily="18" charset="0"/>
                          </a:rPr>
                        </m:ctrlPr>
                      </m:dPr>
                      <m:e>
                        <m:sSub>
                          <m:sSubPr>
                            <m:ctrlPr>
                              <a:rPr lang="ja-JP" altLang="ja-JP" sz="1800" i="1">
                                <a:latin typeface="Cambria Math" panose="02040503050406030204" pitchFamily="18" charset="0"/>
                              </a:rPr>
                            </m:ctrlPr>
                          </m:sSubPr>
                          <m:e>
                            <m:r>
                              <a:rPr lang="en-US" altLang="ja-JP" sz="1800" i="1">
                                <a:latin typeface="Cambria Math" panose="02040503050406030204" pitchFamily="18" charset="0"/>
                              </a:rPr>
                              <m:t>𝑔</m:t>
                            </m:r>
                          </m:e>
                          <m:sub>
                            <m:r>
                              <a:rPr lang="en-US" altLang="ja-JP" sz="1800" i="1">
                                <a:latin typeface="Cambria Math" panose="02040503050406030204" pitchFamily="18" charset="0"/>
                              </a:rPr>
                              <m:t>𝑎</m:t>
                            </m:r>
                          </m:sub>
                        </m:sSub>
                        <m:d>
                          <m:dPr>
                            <m:ctrlPr>
                              <a:rPr lang="ja-JP" altLang="ja-JP" sz="1800" i="1">
                                <a:latin typeface="Cambria Math" panose="02040503050406030204" pitchFamily="18" charset="0"/>
                              </a:rPr>
                            </m:ctrlPr>
                          </m:dPr>
                          <m:e>
                            <m:r>
                              <a:rPr lang="en-US" altLang="ja-JP" sz="1800" i="1">
                                <a:latin typeface="Cambria Math" panose="02040503050406030204" pitchFamily="18" charset="0"/>
                              </a:rPr>
                              <m:t>𝑥</m:t>
                            </m:r>
                          </m:e>
                        </m:d>
                        <m:r>
                          <a:rPr lang="en-US" altLang="ja-JP" sz="1800" i="1">
                            <a:latin typeface="Cambria Math" panose="02040503050406030204" pitchFamily="18" charset="0"/>
                          </a:rPr>
                          <m:t>∗</m:t>
                        </m:r>
                        <m:sSub>
                          <m:sSubPr>
                            <m:ctrlPr>
                              <a:rPr lang="ja-JP" altLang="ja-JP" sz="1800" i="1">
                                <a:latin typeface="Cambria Math" panose="02040503050406030204" pitchFamily="18" charset="0"/>
                              </a:rPr>
                            </m:ctrlPr>
                          </m:sSubPr>
                          <m:e>
                            <m:r>
                              <a:rPr lang="en-US" altLang="ja-JP" sz="1800" i="1">
                                <a:latin typeface="Cambria Math" panose="02040503050406030204" pitchFamily="18" charset="0"/>
                              </a:rPr>
                              <m:t>𝑔</m:t>
                            </m:r>
                          </m:e>
                          <m:sub>
                            <m:r>
                              <a:rPr lang="en-US" altLang="ja-JP" sz="1800" i="1">
                                <a:latin typeface="Cambria Math" panose="02040503050406030204" pitchFamily="18" charset="0"/>
                              </a:rPr>
                              <m:t>𝑏</m:t>
                            </m:r>
                          </m:sub>
                        </m:sSub>
                        <m:d>
                          <m:dPr>
                            <m:ctrlPr>
                              <a:rPr lang="ja-JP" altLang="ja-JP" sz="1800" i="1">
                                <a:latin typeface="Cambria Math" panose="02040503050406030204" pitchFamily="18" charset="0"/>
                              </a:rPr>
                            </m:ctrlPr>
                          </m:dPr>
                          <m:e>
                            <m:r>
                              <a:rPr lang="en-US" altLang="ja-JP" sz="1800" i="1">
                                <a:latin typeface="Cambria Math" panose="02040503050406030204" pitchFamily="18" charset="0"/>
                              </a:rPr>
                              <m:t>𝑥</m:t>
                            </m:r>
                          </m:e>
                        </m:d>
                      </m:e>
                    </m:d>
                    <m:r>
                      <a:rPr lang="en-US" altLang="ja-JP" sz="1800" i="1">
                        <a:latin typeface="Cambria Math" panose="02040503050406030204" pitchFamily="18" charset="0"/>
                      </a:rPr>
                      <m:t>∗</m:t>
                    </m:r>
                    <m:r>
                      <a:rPr lang="en-US" altLang="ja-JP" sz="1800" i="1">
                        <a:latin typeface="Cambria Math" panose="02040503050406030204" pitchFamily="18" charset="0"/>
                      </a:rPr>
                      <m:t>𝑓</m:t>
                    </m:r>
                    <m:d>
                      <m:dPr>
                        <m:ctrlPr>
                          <a:rPr lang="ja-JP" altLang="ja-JP" sz="1800" i="1">
                            <a:latin typeface="Cambria Math" panose="02040503050406030204" pitchFamily="18" charset="0"/>
                          </a:rPr>
                        </m:ctrlPr>
                      </m:dPr>
                      <m:e>
                        <m:r>
                          <a:rPr lang="en-US" altLang="ja-JP" sz="1800" i="1">
                            <a:latin typeface="Cambria Math" panose="02040503050406030204" pitchFamily="18" charset="0"/>
                          </a:rPr>
                          <m:t>𝑥</m:t>
                        </m:r>
                      </m:e>
                    </m:d>
                  </m:oMath>
                </a14:m>
                <a:r>
                  <a:rPr lang="en-US" altLang="ja-JP" sz="1800" dirty="0"/>
                  <a:t> </a:t>
                </a:r>
              </a:p>
              <a:p>
                <a:pPr marL="0" indent="0">
                  <a:lnSpc>
                    <a:spcPct val="100000"/>
                  </a:lnSpc>
                  <a:spcBef>
                    <a:spcPts val="600"/>
                  </a:spcBef>
                  <a:buNone/>
                </a:pPr>
                <a14:m>
                  <m:oMath xmlns:m="http://schemas.openxmlformats.org/officeDocument/2006/math">
                    <m:r>
                      <a:rPr lang="en-US" altLang="ja-JP" sz="1800" i="1">
                        <a:latin typeface="Cambria Math" panose="02040503050406030204" pitchFamily="18" charset="0"/>
                      </a:rPr>
                      <m:t>=</m:t>
                    </m:r>
                    <m:sSup>
                      <m:sSupPr>
                        <m:ctrlPr>
                          <a:rPr lang="en-US" altLang="ja-JP" sz="1800" b="0" i="1" smtClean="0">
                            <a:latin typeface="Cambria Math" panose="02040503050406030204" pitchFamily="18" charset="0"/>
                            <a:ea typeface="Cambria Math" panose="02040503050406030204" pitchFamily="18" charset="0"/>
                          </a:rPr>
                        </m:ctrlPr>
                      </m:sSupPr>
                      <m:e>
                        <m:r>
                          <a:rPr lang="en-US" altLang="ja-JP" sz="1800" i="1" smtClean="0">
                            <a:latin typeface="Cambria Math" panose="02040503050406030204" pitchFamily="18" charset="0"/>
                            <a:ea typeface="Cambria Math" panose="02040503050406030204" pitchFamily="18" charset="0"/>
                          </a:rPr>
                          <m:t>ℱ</m:t>
                        </m:r>
                      </m:e>
                      <m:sup>
                        <m:r>
                          <a:rPr lang="en-US" altLang="ja-JP" sz="1800" b="0" i="1" smtClean="0">
                            <a:latin typeface="Cambria Math" panose="02040503050406030204" pitchFamily="18" charset="0"/>
                            <a:ea typeface="Cambria Math" panose="02040503050406030204" pitchFamily="18" charset="0"/>
                          </a:rPr>
                          <m:t>−1</m:t>
                        </m:r>
                      </m:sup>
                    </m:sSup>
                    <m:d>
                      <m:dPr>
                        <m:ctrlPr>
                          <a:rPr lang="en-US" altLang="ja-JP" sz="1800" b="0" i="1" smtClean="0">
                            <a:latin typeface="Cambria Math" panose="02040503050406030204" pitchFamily="18" charset="0"/>
                            <a:ea typeface="Cambria Math" panose="02040503050406030204" pitchFamily="18" charset="0"/>
                          </a:rPr>
                        </m:ctrlPr>
                      </m:dPr>
                      <m:e>
                        <m:r>
                          <a:rPr lang="en-US" altLang="ja-JP" sz="1800" i="1">
                            <a:latin typeface="Cambria Math" panose="02040503050406030204" pitchFamily="18" charset="0"/>
                            <a:ea typeface="Cambria Math" panose="02040503050406030204" pitchFamily="18" charset="0"/>
                          </a:rPr>
                          <m:t>ℱ</m:t>
                        </m:r>
                        <m:d>
                          <m:dPr>
                            <m:ctrlPr>
                              <a:rPr lang="en-US" altLang="ja-JP" sz="1800" i="1">
                                <a:latin typeface="Cambria Math" panose="02040503050406030204" pitchFamily="18" charset="0"/>
                              </a:rPr>
                            </m:ctrlPr>
                          </m:dPr>
                          <m:e>
                            <m:sSub>
                              <m:sSubPr>
                                <m:ctrlPr>
                                  <a:rPr lang="ja-JP" altLang="ja-JP" sz="1800" i="1">
                                    <a:latin typeface="Cambria Math" panose="02040503050406030204" pitchFamily="18" charset="0"/>
                                  </a:rPr>
                                </m:ctrlPr>
                              </m:sSubPr>
                              <m:e>
                                <m:r>
                                  <a:rPr lang="en-US" altLang="ja-JP" sz="1800" i="1">
                                    <a:latin typeface="Cambria Math" panose="02040503050406030204" pitchFamily="18" charset="0"/>
                                  </a:rPr>
                                  <m:t>𝑔</m:t>
                                </m:r>
                              </m:e>
                              <m:sub>
                                <m:r>
                                  <a:rPr lang="en-US" altLang="ja-JP" sz="1800" i="1">
                                    <a:latin typeface="Cambria Math" panose="02040503050406030204" pitchFamily="18" charset="0"/>
                                  </a:rPr>
                                  <m:t>𝑎</m:t>
                                </m:r>
                              </m:sub>
                            </m:sSub>
                            <m:d>
                              <m:dPr>
                                <m:ctrlPr>
                                  <a:rPr lang="ja-JP" altLang="ja-JP" sz="1800" i="1">
                                    <a:latin typeface="Cambria Math" panose="02040503050406030204" pitchFamily="18" charset="0"/>
                                  </a:rPr>
                                </m:ctrlPr>
                              </m:dPr>
                              <m:e>
                                <m:r>
                                  <a:rPr lang="en-US" altLang="ja-JP" sz="1800" i="1">
                                    <a:latin typeface="Cambria Math" panose="02040503050406030204" pitchFamily="18" charset="0"/>
                                  </a:rPr>
                                  <m:t>𝑥</m:t>
                                </m:r>
                              </m:e>
                            </m:d>
                            <m:r>
                              <a:rPr lang="en-US" altLang="ja-JP" sz="1800" i="1">
                                <a:latin typeface="Cambria Math" panose="02040503050406030204" pitchFamily="18" charset="0"/>
                              </a:rPr>
                              <m:t>∗</m:t>
                            </m:r>
                            <m:sSub>
                              <m:sSubPr>
                                <m:ctrlPr>
                                  <a:rPr lang="ja-JP" altLang="ja-JP" sz="1800" i="1">
                                    <a:latin typeface="Cambria Math" panose="02040503050406030204" pitchFamily="18" charset="0"/>
                                  </a:rPr>
                                </m:ctrlPr>
                              </m:sSubPr>
                              <m:e>
                                <m:r>
                                  <a:rPr lang="en-US" altLang="ja-JP" sz="1800" i="1">
                                    <a:latin typeface="Cambria Math" panose="02040503050406030204" pitchFamily="18" charset="0"/>
                                  </a:rPr>
                                  <m:t>𝑔</m:t>
                                </m:r>
                              </m:e>
                              <m:sub>
                                <m:r>
                                  <a:rPr lang="en-US" altLang="ja-JP" sz="1800" i="1">
                                    <a:latin typeface="Cambria Math" panose="02040503050406030204" pitchFamily="18" charset="0"/>
                                  </a:rPr>
                                  <m:t>𝑏</m:t>
                                </m:r>
                              </m:sub>
                            </m:sSub>
                            <m:d>
                              <m:dPr>
                                <m:ctrlPr>
                                  <a:rPr lang="ja-JP" altLang="ja-JP" sz="1800" i="1">
                                    <a:latin typeface="Cambria Math" panose="02040503050406030204" pitchFamily="18" charset="0"/>
                                  </a:rPr>
                                </m:ctrlPr>
                              </m:dPr>
                              <m:e>
                                <m:r>
                                  <a:rPr lang="en-US" altLang="ja-JP" sz="1800" i="1">
                                    <a:latin typeface="Cambria Math" panose="02040503050406030204" pitchFamily="18" charset="0"/>
                                  </a:rPr>
                                  <m:t>𝑥</m:t>
                                </m:r>
                              </m:e>
                            </m:d>
                          </m:e>
                        </m:d>
                      </m:e>
                    </m:d>
                    <m:r>
                      <a:rPr lang="en-US" altLang="ja-JP" sz="1800" i="1">
                        <a:latin typeface="Cambria Math" panose="02040503050406030204" pitchFamily="18" charset="0"/>
                      </a:rPr>
                      <m:t>∗</m:t>
                    </m:r>
                    <m:r>
                      <a:rPr lang="en-US" altLang="ja-JP" sz="1800" i="1">
                        <a:latin typeface="Cambria Math" panose="02040503050406030204" pitchFamily="18" charset="0"/>
                      </a:rPr>
                      <m:t>𝑓</m:t>
                    </m:r>
                    <m:d>
                      <m:dPr>
                        <m:ctrlPr>
                          <a:rPr lang="ja-JP" altLang="ja-JP" sz="1800" i="1">
                            <a:latin typeface="Cambria Math" panose="02040503050406030204" pitchFamily="18" charset="0"/>
                          </a:rPr>
                        </m:ctrlPr>
                      </m:dPr>
                      <m:e>
                        <m:r>
                          <a:rPr lang="en-US" altLang="ja-JP" sz="1800" i="1">
                            <a:latin typeface="Cambria Math" panose="02040503050406030204" pitchFamily="18" charset="0"/>
                          </a:rPr>
                          <m:t>𝑥</m:t>
                        </m:r>
                      </m:e>
                    </m:d>
                  </m:oMath>
                </a14:m>
                <a:r>
                  <a:rPr lang="en-US" altLang="ja-JP" sz="1800" dirty="0"/>
                  <a:t> </a:t>
                </a:r>
              </a:p>
              <a:p>
                <a:pPr marL="0" indent="0">
                  <a:lnSpc>
                    <a:spcPct val="100000"/>
                  </a:lnSpc>
                  <a:spcBef>
                    <a:spcPts val="600"/>
                  </a:spcBef>
                  <a:buNone/>
                </a:pPr>
                <a14:m>
                  <m:oMath xmlns:m="http://schemas.openxmlformats.org/officeDocument/2006/math">
                    <m:r>
                      <a:rPr lang="en-US" altLang="ja-JP" sz="1800" i="1">
                        <a:latin typeface="Cambria Math" panose="02040503050406030204" pitchFamily="18" charset="0"/>
                      </a:rPr>
                      <m:t>=</m:t>
                    </m:r>
                    <m:sSup>
                      <m:sSupPr>
                        <m:ctrlPr>
                          <a:rPr lang="en-US" altLang="ja-JP" sz="1800" i="1">
                            <a:latin typeface="Cambria Math" panose="02040503050406030204" pitchFamily="18" charset="0"/>
                            <a:ea typeface="Cambria Math" panose="02040503050406030204" pitchFamily="18" charset="0"/>
                          </a:rPr>
                        </m:ctrlPr>
                      </m:sSupPr>
                      <m:e>
                        <m:r>
                          <a:rPr lang="en-US" altLang="ja-JP" sz="1800" i="1">
                            <a:latin typeface="Cambria Math" panose="02040503050406030204" pitchFamily="18" charset="0"/>
                            <a:ea typeface="Cambria Math" panose="02040503050406030204" pitchFamily="18" charset="0"/>
                          </a:rPr>
                          <m:t>ℱ</m:t>
                        </m:r>
                      </m:e>
                      <m:sup>
                        <m:r>
                          <a:rPr lang="en-US" altLang="ja-JP" sz="1800" i="1">
                            <a:latin typeface="Cambria Math" panose="02040503050406030204" pitchFamily="18" charset="0"/>
                            <a:ea typeface="Cambria Math" panose="02040503050406030204" pitchFamily="18" charset="0"/>
                          </a:rPr>
                          <m:t>−1</m:t>
                        </m:r>
                      </m:sup>
                    </m:sSup>
                    <m:d>
                      <m:dPr>
                        <m:ctrlPr>
                          <a:rPr lang="en-US" altLang="ja-JP" sz="1800" i="1">
                            <a:latin typeface="Cambria Math" panose="02040503050406030204" pitchFamily="18" charset="0"/>
                            <a:ea typeface="Cambria Math" panose="02040503050406030204" pitchFamily="18" charset="0"/>
                          </a:rPr>
                        </m:ctrlPr>
                      </m:dPr>
                      <m:e>
                        <m:sSub>
                          <m:sSubPr>
                            <m:ctrlPr>
                              <a:rPr lang="ja-JP" altLang="ja-JP" sz="1800" i="1">
                                <a:latin typeface="Cambria Math" panose="02040503050406030204" pitchFamily="18" charset="0"/>
                              </a:rPr>
                            </m:ctrlPr>
                          </m:sSubPr>
                          <m:e>
                            <m:r>
                              <a:rPr lang="en-US" altLang="ja-JP" sz="1800" i="1">
                                <a:latin typeface="Cambria Math" panose="02040503050406030204" pitchFamily="18" charset="0"/>
                              </a:rPr>
                              <m:t>𝐺</m:t>
                            </m:r>
                          </m:e>
                          <m:sub>
                            <m:r>
                              <a:rPr lang="en-US" altLang="ja-JP" sz="1800" i="1">
                                <a:latin typeface="Cambria Math" panose="02040503050406030204" pitchFamily="18" charset="0"/>
                              </a:rPr>
                              <m:t>𝑎</m:t>
                            </m:r>
                          </m:sub>
                        </m:sSub>
                        <m:d>
                          <m:dPr>
                            <m:ctrlPr>
                              <a:rPr lang="ja-JP" altLang="ja-JP" sz="1800" i="1">
                                <a:latin typeface="Cambria Math" panose="02040503050406030204" pitchFamily="18" charset="0"/>
                              </a:rPr>
                            </m:ctrlPr>
                          </m:dPr>
                          <m:e>
                            <m:r>
                              <a:rPr lang="en-US" altLang="ja-JP" sz="1800" i="1">
                                <a:latin typeface="Cambria Math" panose="02040503050406030204" pitchFamily="18" charset="0"/>
                              </a:rPr>
                              <m:t>𝜔</m:t>
                            </m:r>
                          </m:e>
                        </m:d>
                        <m:sSub>
                          <m:sSubPr>
                            <m:ctrlPr>
                              <a:rPr lang="ja-JP" altLang="ja-JP" sz="1800" i="1">
                                <a:latin typeface="Cambria Math" panose="02040503050406030204" pitchFamily="18" charset="0"/>
                              </a:rPr>
                            </m:ctrlPr>
                          </m:sSubPr>
                          <m:e>
                            <m:r>
                              <a:rPr lang="en-US" altLang="ja-JP" sz="1800" i="1">
                                <a:latin typeface="Cambria Math" panose="02040503050406030204" pitchFamily="18" charset="0"/>
                              </a:rPr>
                              <m:t>𝐺</m:t>
                            </m:r>
                          </m:e>
                          <m:sub>
                            <m:r>
                              <a:rPr lang="en-US" altLang="ja-JP" sz="1800" i="1">
                                <a:latin typeface="Cambria Math" panose="02040503050406030204" pitchFamily="18" charset="0"/>
                              </a:rPr>
                              <m:t>𝑏</m:t>
                            </m:r>
                          </m:sub>
                        </m:sSub>
                        <m:d>
                          <m:dPr>
                            <m:ctrlPr>
                              <a:rPr lang="ja-JP" altLang="ja-JP" sz="1800" i="1">
                                <a:latin typeface="Cambria Math" panose="02040503050406030204" pitchFamily="18" charset="0"/>
                              </a:rPr>
                            </m:ctrlPr>
                          </m:dPr>
                          <m:e>
                            <m:r>
                              <a:rPr lang="en-US" altLang="ja-JP" sz="1800" i="1">
                                <a:latin typeface="Cambria Math" panose="02040503050406030204" pitchFamily="18" charset="0"/>
                              </a:rPr>
                              <m:t>𝜔</m:t>
                            </m:r>
                          </m:e>
                        </m:d>
                      </m:e>
                    </m:d>
                    <m:r>
                      <a:rPr lang="en-US" altLang="ja-JP" sz="1800" i="1">
                        <a:latin typeface="Cambria Math" panose="02040503050406030204" pitchFamily="18" charset="0"/>
                      </a:rPr>
                      <m:t>∗</m:t>
                    </m:r>
                    <m:r>
                      <a:rPr lang="en-US" altLang="ja-JP" sz="1800" i="1">
                        <a:latin typeface="Cambria Math" panose="02040503050406030204" pitchFamily="18" charset="0"/>
                      </a:rPr>
                      <m:t>𝑓</m:t>
                    </m:r>
                    <m:d>
                      <m:dPr>
                        <m:ctrlPr>
                          <a:rPr lang="ja-JP" altLang="ja-JP" sz="1800" i="1">
                            <a:latin typeface="Cambria Math" panose="02040503050406030204" pitchFamily="18" charset="0"/>
                          </a:rPr>
                        </m:ctrlPr>
                      </m:dPr>
                      <m:e>
                        <m:r>
                          <a:rPr lang="en-US" altLang="ja-JP" sz="1800" i="1">
                            <a:latin typeface="Cambria Math" panose="02040503050406030204" pitchFamily="18" charset="0"/>
                          </a:rPr>
                          <m:t>𝑥</m:t>
                        </m:r>
                      </m:e>
                    </m:d>
                  </m:oMath>
                </a14:m>
                <a:r>
                  <a:rPr lang="en-US" altLang="ja-JP" sz="1800" dirty="0"/>
                  <a:t> </a:t>
                </a:r>
              </a:p>
              <a:p>
                <a:pPr marL="0" indent="0">
                  <a:lnSpc>
                    <a:spcPct val="100000"/>
                  </a:lnSpc>
                  <a:spcBef>
                    <a:spcPts val="600"/>
                  </a:spcBef>
                  <a:buNone/>
                </a:pPr>
                <a14:m>
                  <m:oMath xmlns:m="http://schemas.openxmlformats.org/officeDocument/2006/math">
                    <m:r>
                      <a:rPr lang="en-US" altLang="ja-JP" sz="1800" i="1">
                        <a:latin typeface="Cambria Math" panose="02040503050406030204" pitchFamily="18" charset="0"/>
                      </a:rPr>
                      <m:t>=</m:t>
                    </m:r>
                    <m:sSup>
                      <m:sSupPr>
                        <m:ctrlPr>
                          <a:rPr lang="en-US" altLang="ja-JP" sz="1800" i="1">
                            <a:latin typeface="Cambria Math" panose="02040503050406030204" pitchFamily="18" charset="0"/>
                            <a:ea typeface="Cambria Math" panose="02040503050406030204" pitchFamily="18" charset="0"/>
                          </a:rPr>
                        </m:ctrlPr>
                      </m:sSupPr>
                      <m:e>
                        <m:r>
                          <a:rPr lang="en-US" altLang="ja-JP" sz="1800" i="1">
                            <a:latin typeface="Cambria Math" panose="02040503050406030204" pitchFamily="18" charset="0"/>
                            <a:ea typeface="Cambria Math" panose="02040503050406030204" pitchFamily="18" charset="0"/>
                          </a:rPr>
                          <m:t>ℱ</m:t>
                        </m:r>
                      </m:e>
                      <m:sup>
                        <m:r>
                          <a:rPr lang="en-US" altLang="ja-JP" sz="1800" i="1">
                            <a:latin typeface="Cambria Math" panose="02040503050406030204" pitchFamily="18" charset="0"/>
                            <a:ea typeface="Cambria Math" panose="02040503050406030204" pitchFamily="18" charset="0"/>
                          </a:rPr>
                          <m:t>−1</m:t>
                        </m:r>
                      </m:sup>
                    </m:sSup>
                    <m:d>
                      <m:dPr>
                        <m:ctrlPr>
                          <a:rPr lang="en-US" altLang="ja-JP" sz="1800" i="1">
                            <a:latin typeface="Cambria Math" panose="02040503050406030204" pitchFamily="18" charset="0"/>
                            <a:ea typeface="Cambria Math" panose="02040503050406030204" pitchFamily="18" charset="0"/>
                          </a:rPr>
                        </m:ctrlPr>
                      </m:dPr>
                      <m:e>
                        <m:sSup>
                          <m:sSupPr>
                            <m:ctrlPr>
                              <a:rPr lang="ja-JP" altLang="ja-JP" sz="1800" i="1">
                                <a:latin typeface="Cambria Math" panose="02040503050406030204" pitchFamily="18" charset="0"/>
                              </a:rPr>
                            </m:ctrlPr>
                          </m:sSupPr>
                          <m:e>
                            <m:r>
                              <a:rPr lang="en-US" altLang="ja-JP" sz="1800" i="1">
                                <a:latin typeface="Cambria Math" panose="02040503050406030204" pitchFamily="18" charset="0"/>
                              </a:rPr>
                              <m:t>𝑒</m:t>
                            </m:r>
                          </m:e>
                          <m:sup>
                            <m:r>
                              <a:rPr lang="en-US" altLang="ja-JP" sz="1800" i="1">
                                <a:latin typeface="Cambria Math" panose="02040503050406030204" pitchFamily="18" charset="0"/>
                              </a:rPr>
                              <m:t>−</m:t>
                            </m:r>
                            <m:f>
                              <m:fPr>
                                <m:ctrlPr>
                                  <a:rPr lang="ja-JP" altLang="ja-JP" sz="1800" i="1">
                                    <a:latin typeface="Cambria Math" panose="02040503050406030204" pitchFamily="18" charset="0"/>
                                  </a:rPr>
                                </m:ctrlPr>
                              </m:fPr>
                              <m:num>
                                <m:sSup>
                                  <m:sSupPr>
                                    <m:ctrlPr>
                                      <a:rPr lang="ja-JP" altLang="ja-JP" sz="1800" i="1">
                                        <a:latin typeface="Cambria Math" panose="02040503050406030204" pitchFamily="18" charset="0"/>
                                      </a:rPr>
                                    </m:ctrlPr>
                                  </m:sSupPr>
                                  <m:e>
                                    <m:r>
                                      <a:rPr lang="en-US" altLang="ja-JP" sz="1800" i="1">
                                        <a:latin typeface="Cambria Math" panose="02040503050406030204" pitchFamily="18" charset="0"/>
                                      </a:rPr>
                                      <m:t>𝜔</m:t>
                                    </m:r>
                                  </m:e>
                                  <m:sup>
                                    <m:r>
                                      <a:rPr lang="en-US" altLang="ja-JP" sz="1800" i="1">
                                        <a:latin typeface="Cambria Math" panose="02040503050406030204" pitchFamily="18" charset="0"/>
                                      </a:rPr>
                                      <m:t>2</m:t>
                                    </m:r>
                                  </m:sup>
                                </m:sSup>
                                <m:d>
                                  <m:dPr>
                                    <m:ctrlPr>
                                      <a:rPr lang="en-US" altLang="ja-JP" sz="1800" b="0" i="1" smtClean="0">
                                        <a:latin typeface="Cambria Math" panose="02040503050406030204" pitchFamily="18" charset="0"/>
                                      </a:rPr>
                                    </m:ctrlPr>
                                  </m:dPr>
                                  <m:e>
                                    <m:sSup>
                                      <m:sSupPr>
                                        <m:ctrlPr>
                                          <a:rPr lang="ja-JP" altLang="ja-JP" sz="1800" i="1">
                                            <a:latin typeface="Cambria Math" panose="02040503050406030204" pitchFamily="18" charset="0"/>
                                          </a:rPr>
                                        </m:ctrlPr>
                                      </m:sSupPr>
                                      <m:e>
                                        <m:r>
                                          <a:rPr lang="en-US" altLang="ja-JP" sz="1800" i="1">
                                            <a:latin typeface="Cambria Math" panose="02040503050406030204" pitchFamily="18" charset="0"/>
                                          </a:rPr>
                                          <m:t>𝑎</m:t>
                                        </m:r>
                                      </m:e>
                                      <m:sup>
                                        <m:r>
                                          <a:rPr lang="en-US" altLang="ja-JP" sz="1800" i="1">
                                            <a:latin typeface="Cambria Math" panose="02040503050406030204" pitchFamily="18" charset="0"/>
                                          </a:rPr>
                                          <m:t>2</m:t>
                                        </m:r>
                                      </m:sup>
                                    </m:sSup>
                                    <m:r>
                                      <a:rPr lang="en-US" altLang="ja-JP" sz="1800" b="0" i="1" smtClean="0">
                                        <a:latin typeface="Cambria Math" panose="02040503050406030204" pitchFamily="18" charset="0"/>
                                      </a:rPr>
                                      <m:t>+</m:t>
                                    </m:r>
                                    <m:sSup>
                                      <m:sSupPr>
                                        <m:ctrlPr>
                                          <a:rPr lang="en-US" altLang="ja-JP" sz="1800" b="0" i="1" smtClean="0">
                                            <a:latin typeface="Cambria Math" panose="02040503050406030204" pitchFamily="18" charset="0"/>
                                          </a:rPr>
                                        </m:ctrlPr>
                                      </m:sSupPr>
                                      <m:e>
                                        <m:r>
                                          <a:rPr lang="en-US" altLang="ja-JP" sz="1800" b="0" i="1" smtClean="0">
                                            <a:latin typeface="Cambria Math" panose="02040503050406030204" pitchFamily="18" charset="0"/>
                                          </a:rPr>
                                          <m:t>𝑏</m:t>
                                        </m:r>
                                      </m:e>
                                      <m:sup>
                                        <m:r>
                                          <a:rPr lang="en-US" altLang="ja-JP" sz="1800" b="0" i="1" smtClean="0">
                                            <a:latin typeface="Cambria Math" panose="02040503050406030204" pitchFamily="18" charset="0"/>
                                          </a:rPr>
                                          <m:t>2</m:t>
                                        </m:r>
                                      </m:sup>
                                    </m:sSup>
                                  </m:e>
                                </m:d>
                              </m:num>
                              <m:den>
                                <m:r>
                                  <a:rPr lang="en-US" altLang="ja-JP" sz="1800">
                                    <a:latin typeface="Cambria Math" panose="02040503050406030204" pitchFamily="18" charset="0"/>
                                  </a:rPr>
                                  <m:t>2</m:t>
                                </m:r>
                              </m:den>
                            </m:f>
                          </m:sup>
                        </m:sSup>
                      </m:e>
                    </m:d>
                    <m:r>
                      <a:rPr lang="en-US" altLang="ja-JP" sz="1800" i="1">
                        <a:latin typeface="Cambria Math" panose="02040503050406030204" pitchFamily="18" charset="0"/>
                      </a:rPr>
                      <m:t>∗</m:t>
                    </m:r>
                    <m:r>
                      <a:rPr lang="en-US" altLang="ja-JP" sz="1800" i="1">
                        <a:latin typeface="Cambria Math" panose="02040503050406030204" pitchFamily="18" charset="0"/>
                      </a:rPr>
                      <m:t>𝑓</m:t>
                    </m:r>
                    <m:d>
                      <m:dPr>
                        <m:ctrlPr>
                          <a:rPr lang="ja-JP" altLang="ja-JP" sz="1800" i="1">
                            <a:latin typeface="Cambria Math" panose="02040503050406030204" pitchFamily="18" charset="0"/>
                          </a:rPr>
                        </m:ctrlPr>
                      </m:dPr>
                      <m:e>
                        <m:r>
                          <a:rPr lang="en-US" altLang="ja-JP" sz="1800" i="1">
                            <a:latin typeface="Cambria Math" panose="02040503050406030204" pitchFamily="18" charset="0"/>
                          </a:rPr>
                          <m:t>𝑥</m:t>
                        </m:r>
                      </m:e>
                    </m:d>
                  </m:oMath>
                </a14:m>
                <a:r>
                  <a:rPr lang="en-US" altLang="ja-JP" sz="1800" i="1" dirty="0">
                    <a:latin typeface="Cambria Math" panose="02040503050406030204" pitchFamily="18" charset="0"/>
                  </a:rPr>
                  <a:t> </a:t>
                </a:r>
              </a:p>
              <a:p>
                <a:pPr marL="0" indent="0">
                  <a:lnSpc>
                    <a:spcPct val="100000"/>
                  </a:lnSpc>
                  <a:spcBef>
                    <a:spcPts val="600"/>
                  </a:spcBef>
                  <a:buNone/>
                </a:pPr>
                <a14:m>
                  <m:oMath xmlns:m="http://schemas.openxmlformats.org/officeDocument/2006/math">
                    <m:r>
                      <a:rPr lang="en-US" altLang="ja-JP" sz="1800" i="1">
                        <a:latin typeface="Cambria Math" panose="02040503050406030204" pitchFamily="18" charset="0"/>
                      </a:rPr>
                      <m:t>=</m:t>
                    </m:r>
                    <m:d>
                      <m:dPr>
                        <m:ctrlPr>
                          <a:rPr lang="en-US" altLang="ja-JP" sz="1800" b="0" i="1" smtClean="0">
                            <a:latin typeface="Cambria Math" panose="02040503050406030204" pitchFamily="18" charset="0"/>
                          </a:rPr>
                        </m:ctrlPr>
                      </m:dPr>
                      <m:e>
                        <m:f>
                          <m:fPr>
                            <m:ctrlPr>
                              <a:rPr lang="en-US" altLang="ja-JP" sz="1800" i="1">
                                <a:latin typeface="Cambria Math" panose="02040503050406030204" pitchFamily="18" charset="0"/>
                              </a:rPr>
                            </m:ctrlPr>
                          </m:fPr>
                          <m:num>
                            <m:r>
                              <a:rPr lang="en-US" altLang="ja-JP" sz="1800" i="1">
                                <a:latin typeface="Cambria Math" panose="02040503050406030204" pitchFamily="18" charset="0"/>
                              </a:rPr>
                              <m:t>1</m:t>
                            </m:r>
                          </m:num>
                          <m:den>
                            <m:rad>
                              <m:radPr>
                                <m:degHide m:val="on"/>
                                <m:ctrlPr>
                                  <a:rPr lang="en-US" altLang="ja-JP" sz="1800" b="0" i="1" smtClean="0">
                                    <a:latin typeface="Cambria Math" panose="02040503050406030204" pitchFamily="18" charset="0"/>
                                  </a:rPr>
                                </m:ctrlPr>
                              </m:radPr>
                              <m:deg/>
                              <m:e>
                                <m:r>
                                  <a:rPr lang="en-US" altLang="ja-JP" sz="1800" i="1">
                                    <a:latin typeface="Cambria Math" panose="02040503050406030204" pitchFamily="18" charset="0"/>
                                  </a:rPr>
                                  <m:t>2</m:t>
                                </m:r>
                                <m:r>
                                  <a:rPr lang="en-US" altLang="ja-JP" sz="1800" i="1">
                                    <a:latin typeface="Cambria Math" panose="02040503050406030204" pitchFamily="18" charset="0"/>
                                  </a:rPr>
                                  <m:t>𝜋</m:t>
                                </m:r>
                                <m:d>
                                  <m:dPr>
                                    <m:ctrlPr>
                                      <a:rPr lang="en-US" altLang="ja-JP" sz="1800" i="1">
                                        <a:latin typeface="Cambria Math" panose="02040503050406030204" pitchFamily="18" charset="0"/>
                                      </a:rPr>
                                    </m:ctrlPr>
                                  </m:dPr>
                                  <m:e>
                                    <m:sSup>
                                      <m:sSupPr>
                                        <m:ctrlPr>
                                          <a:rPr lang="ja-JP" altLang="ja-JP" sz="1800" i="1">
                                            <a:latin typeface="Cambria Math" panose="02040503050406030204" pitchFamily="18" charset="0"/>
                                          </a:rPr>
                                        </m:ctrlPr>
                                      </m:sSupPr>
                                      <m:e>
                                        <m:r>
                                          <a:rPr lang="en-US" altLang="ja-JP" sz="1800" i="1">
                                            <a:latin typeface="Cambria Math" panose="02040503050406030204" pitchFamily="18" charset="0"/>
                                          </a:rPr>
                                          <m:t>𝑎</m:t>
                                        </m:r>
                                      </m:e>
                                      <m:sup>
                                        <m:r>
                                          <a:rPr lang="en-US" altLang="ja-JP" sz="1800" i="1">
                                            <a:latin typeface="Cambria Math" panose="02040503050406030204" pitchFamily="18" charset="0"/>
                                          </a:rPr>
                                          <m:t>2</m:t>
                                        </m:r>
                                      </m:sup>
                                    </m:sSup>
                                    <m:r>
                                      <a:rPr lang="en-US" altLang="ja-JP" sz="1800" i="1">
                                        <a:latin typeface="Cambria Math" panose="02040503050406030204" pitchFamily="18" charset="0"/>
                                      </a:rPr>
                                      <m:t>+</m:t>
                                    </m:r>
                                    <m:sSup>
                                      <m:sSupPr>
                                        <m:ctrlPr>
                                          <a:rPr lang="en-US" altLang="ja-JP" sz="1800" i="1">
                                            <a:latin typeface="Cambria Math" panose="02040503050406030204" pitchFamily="18" charset="0"/>
                                          </a:rPr>
                                        </m:ctrlPr>
                                      </m:sSupPr>
                                      <m:e>
                                        <m:r>
                                          <a:rPr lang="en-US" altLang="ja-JP" sz="1800" i="1">
                                            <a:latin typeface="Cambria Math" panose="02040503050406030204" pitchFamily="18" charset="0"/>
                                          </a:rPr>
                                          <m:t>𝑏</m:t>
                                        </m:r>
                                      </m:e>
                                      <m:sup>
                                        <m:r>
                                          <a:rPr lang="en-US" altLang="ja-JP" sz="1800" i="1">
                                            <a:latin typeface="Cambria Math" panose="02040503050406030204" pitchFamily="18" charset="0"/>
                                          </a:rPr>
                                          <m:t>2</m:t>
                                        </m:r>
                                      </m:sup>
                                    </m:sSup>
                                  </m:e>
                                </m:d>
                              </m:e>
                            </m:rad>
                          </m:den>
                        </m:f>
                        <m:sSup>
                          <m:sSupPr>
                            <m:ctrlPr>
                              <a:rPr lang="ja-JP" altLang="ja-JP" sz="1800" i="1">
                                <a:latin typeface="Cambria Math" panose="02040503050406030204" pitchFamily="18" charset="0"/>
                              </a:rPr>
                            </m:ctrlPr>
                          </m:sSupPr>
                          <m:e>
                            <m:r>
                              <a:rPr lang="en-US" altLang="ja-JP" sz="1800" i="1">
                                <a:latin typeface="Cambria Math" panose="02040503050406030204" pitchFamily="18" charset="0"/>
                              </a:rPr>
                              <m:t>𝑒</m:t>
                            </m:r>
                          </m:e>
                          <m:sup>
                            <m:r>
                              <a:rPr lang="en-US" altLang="ja-JP" sz="1800" i="1">
                                <a:latin typeface="Cambria Math" panose="02040503050406030204" pitchFamily="18" charset="0"/>
                              </a:rPr>
                              <m:t>−</m:t>
                            </m:r>
                            <m:f>
                              <m:fPr>
                                <m:ctrlPr>
                                  <a:rPr lang="ja-JP" altLang="ja-JP" sz="1800" i="1">
                                    <a:latin typeface="Cambria Math" panose="02040503050406030204" pitchFamily="18" charset="0"/>
                                  </a:rPr>
                                </m:ctrlPr>
                              </m:fPr>
                              <m:num>
                                <m:sSup>
                                  <m:sSupPr>
                                    <m:ctrlPr>
                                      <a:rPr lang="ja-JP" altLang="ja-JP" sz="1800" i="1">
                                        <a:latin typeface="Cambria Math" panose="02040503050406030204" pitchFamily="18" charset="0"/>
                                      </a:rPr>
                                    </m:ctrlPr>
                                  </m:sSupPr>
                                  <m:e>
                                    <m:r>
                                      <a:rPr lang="en-US" altLang="ja-JP" sz="1800" i="1">
                                        <a:latin typeface="Cambria Math" panose="02040503050406030204" pitchFamily="18" charset="0"/>
                                      </a:rPr>
                                      <m:t>𝑥</m:t>
                                    </m:r>
                                  </m:e>
                                  <m:sup>
                                    <m:r>
                                      <a:rPr lang="en-US" altLang="ja-JP" sz="1800" i="1">
                                        <a:latin typeface="Cambria Math" panose="02040503050406030204" pitchFamily="18" charset="0"/>
                                      </a:rPr>
                                      <m:t>2</m:t>
                                    </m:r>
                                  </m:sup>
                                </m:sSup>
                              </m:num>
                              <m:den>
                                <m:r>
                                  <a:rPr lang="en-US" altLang="ja-JP" sz="1800">
                                    <a:latin typeface="Cambria Math" panose="02040503050406030204" pitchFamily="18" charset="0"/>
                                  </a:rPr>
                                  <m:t>2</m:t>
                                </m:r>
                                <m:d>
                                  <m:dPr>
                                    <m:ctrlPr>
                                      <a:rPr lang="en-US" altLang="ja-JP" sz="1800" i="1">
                                        <a:latin typeface="Cambria Math" panose="02040503050406030204" pitchFamily="18" charset="0"/>
                                      </a:rPr>
                                    </m:ctrlPr>
                                  </m:dPr>
                                  <m:e>
                                    <m:sSup>
                                      <m:sSupPr>
                                        <m:ctrlPr>
                                          <a:rPr lang="ja-JP" altLang="ja-JP" sz="1800" i="1">
                                            <a:latin typeface="Cambria Math" panose="02040503050406030204" pitchFamily="18" charset="0"/>
                                          </a:rPr>
                                        </m:ctrlPr>
                                      </m:sSupPr>
                                      <m:e>
                                        <m:r>
                                          <a:rPr lang="en-US" altLang="ja-JP" sz="1800" i="1">
                                            <a:latin typeface="Cambria Math" panose="02040503050406030204" pitchFamily="18" charset="0"/>
                                          </a:rPr>
                                          <m:t>𝑎</m:t>
                                        </m:r>
                                      </m:e>
                                      <m:sup>
                                        <m:r>
                                          <a:rPr lang="en-US" altLang="ja-JP" sz="1800" i="1">
                                            <a:latin typeface="Cambria Math" panose="02040503050406030204" pitchFamily="18" charset="0"/>
                                          </a:rPr>
                                          <m:t>2</m:t>
                                        </m:r>
                                      </m:sup>
                                    </m:sSup>
                                    <m:r>
                                      <a:rPr lang="en-US" altLang="ja-JP" sz="1800" i="1">
                                        <a:latin typeface="Cambria Math" panose="02040503050406030204" pitchFamily="18" charset="0"/>
                                      </a:rPr>
                                      <m:t>+</m:t>
                                    </m:r>
                                    <m:sSup>
                                      <m:sSupPr>
                                        <m:ctrlPr>
                                          <a:rPr lang="en-US" altLang="ja-JP" sz="1800" i="1">
                                            <a:latin typeface="Cambria Math" panose="02040503050406030204" pitchFamily="18" charset="0"/>
                                          </a:rPr>
                                        </m:ctrlPr>
                                      </m:sSupPr>
                                      <m:e>
                                        <m:r>
                                          <a:rPr lang="en-US" altLang="ja-JP" sz="1800" i="1">
                                            <a:latin typeface="Cambria Math" panose="02040503050406030204" pitchFamily="18" charset="0"/>
                                          </a:rPr>
                                          <m:t>𝑏</m:t>
                                        </m:r>
                                      </m:e>
                                      <m:sup>
                                        <m:r>
                                          <a:rPr lang="en-US" altLang="ja-JP" sz="1800" i="1">
                                            <a:latin typeface="Cambria Math" panose="02040503050406030204" pitchFamily="18" charset="0"/>
                                          </a:rPr>
                                          <m:t>2</m:t>
                                        </m:r>
                                      </m:sup>
                                    </m:sSup>
                                  </m:e>
                                </m:d>
                              </m:den>
                            </m:f>
                          </m:sup>
                        </m:sSup>
                      </m:e>
                    </m:d>
                    <m:r>
                      <a:rPr lang="en-US" altLang="ja-JP" sz="1800" i="1">
                        <a:latin typeface="Cambria Math" panose="02040503050406030204" pitchFamily="18" charset="0"/>
                      </a:rPr>
                      <m:t>∗</m:t>
                    </m:r>
                    <m:r>
                      <a:rPr lang="en-US" altLang="ja-JP" sz="1800" i="1">
                        <a:latin typeface="Cambria Math" panose="02040503050406030204" pitchFamily="18" charset="0"/>
                      </a:rPr>
                      <m:t>𝑓</m:t>
                    </m:r>
                    <m:d>
                      <m:dPr>
                        <m:ctrlPr>
                          <a:rPr lang="ja-JP" altLang="ja-JP" sz="1800" i="1">
                            <a:latin typeface="Cambria Math" panose="02040503050406030204" pitchFamily="18" charset="0"/>
                          </a:rPr>
                        </m:ctrlPr>
                      </m:dPr>
                      <m:e>
                        <m:r>
                          <a:rPr lang="en-US" altLang="ja-JP" sz="1800" i="1">
                            <a:latin typeface="Cambria Math" panose="02040503050406030204" pitchFamily="18" charset="0"/>
                          </a:rPr>
                          <m:t>𝑥</m:t>
                        </m:r>
                      </m:e>
                    </m:d>
                  </m:oMath>
                </a14:m>
                <a:r>
                  <a:rPr lang="en-US" altLang="ja-JP" sz="1800" dirty="0"/>
                  <a:t> </a:t>
                </a:r>
                <a:endParaRPr lang="ja-JP" altLang="ja-JP" sz="1800" dirty="0"/>
              </a:p>
              <a:p>
                <a:pPr marL="0" indent="0">
                  <a:lnSpc>
                    <a:spcPct val="100000"/>
                  </a:lnSpc>
                  <a:spcBef>
                    <a:spcPts val="600"/>
                  </a:spcBef>
                  <a:buNone/>
                </a:pPr>
                <a14:m>
                  <m:oMath xmlns:m="http://schemas.openxmlformats.org/officeDocument/2006/math">
                    <m:r>
                      <a:rPr lang="en-US" altLang="ja-JP" sz="1800" b="0" i="1" smtClean="0">
                        <a:latin typeface="Cambria Math" panose="02040503050406030204" pitchFamily="18" charset="0"/>
                      </a:rPr>
                      <m:t>=</m:t>
                    </m:r>
                    <m:sSub>
                      <m:sSubPr>
                        <m:ctrlPr>
                          <a:rPr lang="ja-JP" altLang="ja-JP" sz="1800" i="1">
                            <a:latin typeface="Cambria Math" panose="02040503050406030204" pitchFamily="18" charset="0"/>
                          </a:rPr>
                        </m:ctrlPr>
                      </m:sSubPr>
                      <m:e>
                        <m:r>
                          <a:rPr lang="en-US" altLang="ja-JP" sz="1800" i="1">
                            <a:latin typeface="Cambria Math" panose="02040503050406030204" pitchFamily="18" charset="0"/>
                          </a:rPr>
                          <m:t>𝑔</m:t>
                        </m:r>
                      </m:e>
                      <m:sub>
                        <m:rad>
                          <m:radPr>
                            <m:degHide m:val="on"/>
                            <m:ctrlPr>
                              <a:rPr lang="en-US" altLang="ja-JP" sz="1800" b="0" i="1" smtClean="0">
                                <a:latin typeface="Cambria Math" panose="02040503050406030204" pitchFamily="18" charset="0"/>
                              </a:rPr>
                            </m:ctrlPr>
                          </m:radPr>
                          <m:deg/>
                          <m:e>
                            <m:sSup>
                              <m:sSupPr>
                                <m:ctrlPr>
                                  <a:rPr lang="ja-JP" altLang="ja-JP" sz="1800" i="1">
                                    <a:latin typeface="Cambria Math" panose="02040503050406030204" pitchFamily="18" charset="0"/>
                                  </a:rPr>
                                </m:ctrlPr>
                              </m:sSupPr>
                              <m:e>
                                <m:r>
                                  <a:rPr lang="en-US" altLang="ja-JP" sz="1800" i="1">
                                    <a:latin typeface="Cambria Math" panose="02040503050406030204" pitchFamily="18" charset="0"/>
                                  </a:rPr>
                                  <m:t>𝑎</m:t>
                                </m:r>
                              </m:e>
                              <m:sup>
                                <m:r>
                                  <a:rPr lang="en-US" altLang="ja-JP" sz="1800" i="1">
                                    <a:latin typeface="Cambria Math" panose="02040503050406030204" pitchFamily="18" charset="0"/>
                                  </a:rPr>
                                  <m:t>2</m:t>
                                </m:r>
                              </m:sup>
                            </m:sSup>
                            <m:r>
                              <a:rPr lang="en-US" altLang="ja-JP" sz="1800" i="1">
                                <a:latin typeface="Cambria Math" panose="02040503050406030204" pitchFamily="18" charset="0"/>
                              </a:rPr>
                              <m:t>+</m:t>
                            </m:r>
                            <m:sSup>
                              <m:sSupPr>
                                <m:ctrlPr>
                                  <a:rPr lang="en-US" altLang="ja-JP" sz="1800" i="1">
                                    <a:latin typeface="Cambria Math" panose="02040503050406030204" pitchFamily="18" charset="0"/>
                                  </a:rPr>
                                </m:ctrlPr>
                              </m:sSupPr>
                              <m:e>
                                <m:r>
                                  <a:rPr lang="en-US" altLang="ja-JP" sz="1800" i="1">
                                    <a:latin typeface="Cambria Math" panose="02040503050406030204" pitchFamily="18" charset="0"/>
                                  </a:rPr>
                                  <m:t>𝑏</m:t>
                                </m:r>
                              </m:e>
                              <m:sup>
                                <m:r>
                                  <a:rPr lang="en-US" altLang="ja-JP" sz="1800" i="1">
                                    <a:latin typeface="Cambria Math" panose="02040503050406030204" pitchFamily="18" charset="0"/>
                                  </a:rPr>
                                  <m:t>2</m:t>
                                </m:r>
                              </m:sup>
                            </m:sSup>
                          </m:e>
                        </m:rad>
                      </m:sub>
                    </m:sSub>
                    <m:d>
                      <m:dPr>
                        <m:ctrlPr>
                          <a:rPr lang="ja-JP" altLang="ja-JP" sz="1800" i="1">
                            <a:latin typeface="Cambria Math" panose="02040503050406030204" pitchFamily="18" charset="0"/>
                          </a:rPr>
                        </m:ctrlPr>
                      </m:dPr>
                      <m:e>
                        <m:r>
                          <a:rPr lang="en-US" altLang="ja-JP" sz="1800" i="1">
                            <a:latin typeface="Cambria Math" panose="02040503050406030204" pitchFamily="18" charset="0"/>
                          </a:rPr>
                          <m:t>𝑥</m:t>
                        </m:r>
                      </m:e>
                    </m:d>
                    <m:r>
                      <a:rPr lang="en-US" altLang="ja-JP" sz="1800" i="1">
                        <a:latin typeface="Cambria Math" panose="02040503050406030204" pitchFamily="18" charset="0"/>
                      </a:rPr>
                      <m:t>∗</m:t>
                    </m:r>
                    <m:r>
                      <a:rPr lang="en-US" altLang="ja-JP" sz="1800" i="1">
                        <a:latin typeface="Cambria Math" panose="02040503050406030204" pitchFamily="18" charset="0"/>
                      </a:rPr>
                      <m:t>𝑓</m:t>
                    </m:r>
                    <m:d>
                      <m:dPr>
                        <m:ctrlPr>
                          <a:rPr lang="ja-JP" altLang="ja-JP" sz="1800" i="1">
                            <a:latin typeface="Cambria Math" panose="02040503050406030204" pitchFamily="18" charset="0"/>
                          </a:rPr>
                        </m:ctrlPr>
                      </m:dPr>
                      <m:e>
                        <m:r>
                          <a:rPr lang="en-US" altLang="ja-JP" sz="1800" i="1">
                            <a:latin typeface="Cambria Math" panose="02040503050406030204" pitchFamily="18" charset="0"/>
                          </a:rPr>
                          <m:t>𝑥</m:t>
                        </m:r>
                      </m:e>
                    </m:d>
                  </m:oMath>
                </a14:m>
                <a:r>
                  <a:rPr kumimoji="1" lang="ja-JP" altLang="en-US" sz="1800" dirty="0"/>
                  <a:t> </a:t>
                </a: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635794" y="1480066"/>
                <a:ext cx="5688631" cy="5377934"/>
              </a:xfrm>
              <a:blipFill rotWithShape="0">
                <a:blip r:embed="rId3"/>
                <a:stretch>
                  <a:fillRect l="-857" t="-102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p:cNvSpPr txBox="1"/>
              <p:nvPr/>
            </p:nvSpPr>
            <p:spPr>
              <a:xfrm>
                <a:off x="404192" y="155518"/>
                <a:ext cx="7505359" cy="1077346"/>
              </a:xfrm>
              <a:prstGeom prst="rect">
                <a:avLst/>
              </a:prstGeom>
              <a:solidFill>
                <a:schemeClr val="accent4">
                  <a:lumMod val="20000"/>
                  <a:lumOff val="80000"/>
                </a:schemeClr>
              </a:solidFill>
            </p:spPr>
            <p:txBody>
              <a:bodyPr wrap="square" rtlCol="0">
                <a:spAutoFit/>
              </a:bodyPr>
              <a:lstStyle/>
              <a:p>
                <a:pPr>
                  <a:spcBef>
                    <a:spcPts val="600"/>
                  </a:spcBef>
                </a:pPr>
                <a14:m>
                  <m:oMath xmlns:m="http://schemas.openxmlformats.org/officeDocument/2006/math">
                    <m:sSub>
                      <m:sSubPr>
                        <m:ctrlPr>
                          <a:rPr lang="ja-JP" altLang="ja-JP" sz="2800" i="1" smtClean="0">
                            <a:latin typeface="Cambria Math" panose="02040503050406030204" pitchFamily="18" charset="0"/>
                          </a:rPr>
                        </m:ctrlPr>
                      </m:sSubPr>
                      <m:e>
                        <m:r>
                          <a:rPr lang="en-US" altLang="ja-JP" sz="2800" i="1">
                            <a:latin typeface="Cambria Math" panose="02040503050406030204" pitchFamily="18" charset="0"/>
                          </a:rPr>
                          <m:t>𝑔</m:t>
                        </m:r>
                      </m:e>
                      <m:sub>
                        <m:r>
                          <a:rPr lang="en-US" altLang="ja-JP" sz="2800" i="1">
                            <a:latin typeface="Cambria Math" panose="02040503050406030204" pitchFamily="18" charset="0"/>
                          </a:rPr>
                          <m:t>𝑎</m:t>
                        </m:r>
                      </m:sub>
                    </m:sSub>
                    <m:d>
                      <m:dPr>
                        <m:ctrlPr>
                          <a:rPr lang="ja-JP" altLang="ja-JP" sz="2800" i="1">
                            <a:latin typeface="Cambria Math" panose="02040503050406030204" pitchFamily="18" charset="0"/>
                          </a:rPr>
                        </m:ctrlPr>
                      </m:dPr>
                      <m:e>
                        <m:r>
                          <a:rPr lang="en-US" altLang="ja-JP" sz="2800" i="1">
                            <a:latin typeface="Cambria Math" panose="02040503050406030204" pitchFamily="18" charset="0"/>
                          </a:rPr>
                          <m:t>𝑥</m:t>
                        </m:r>
                      </m:e>
                    </m:d>
                  </m:oMath>
                </a14:m>
                <a:r>
                  <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rPr>
                  <a:t>と</a:t>
                </a:r>
                <a14:m>
                  <m:oMath xmlns:m="http://schemas.openxmlformats.org/officeDocument/2006/math">
                    <m:sSub>
                      <m:sSubPr>
                        <m:ctrlPr>
                          <a:rPr lang="ja-JP" altLang="ja-JP" sz="2800" i="1">
                            <a:latin typeface="Cambria Math" panose="02040503050406030204" pitchFamily="18" charset="0"/>
                          </a:rPr>
                        </m:ctrlPr>
                      </m:sSubPr>
                      <m:e>
                        <m:r>
                          <a:rPr lang="en-US" altLang="ja-JP" sz="2800" i="1">
                            <a:latin typeface="Cambria Math" panose="02040503050406030204" pitchFamily="18" charset="0"/>
                          </a:rPr>
                          <m:t>𝑔</m:t>
                        </m:r>
                      </m:e>
                      <m:sub>
                        <m:r>
                          <a:rPr lang="en-US" altLang="ja-JP" sz="2800" b="0" i="1" smtClean="0">
                            <a:latin typeface="Cambria Math" panose="02040503050406030204" pitchFamily="18" charset="0"/>
                          </a:rPr>
                          <m:t>𝑏</m:t>
                        </m:r>
                      </m:sub>
                    </m:sSub>
                    <m:d>
                      <m:dPr>
                        <m:ctrlPr>
                          <a:rPr lang="ja-JP" altLang="ja-JP" sz="2800" i="1">
                            <a:latin typeface="Cambria Math" panose="02040503050406030204" pitchFamily="18" charset="0"/>
                          </a:rPr>
                        </m:ctrlPr>
                      </m:dPr>
                      <m:e>
                        <m:r>
                          <a:rPr lang="en-US" altLang="ja-JP" sz="2800" i="1">
                            <a:latin typeface="Cambria Math" panose="02040503050406030204" pitchFamily="18" charset="0"/>
                          </a:rPr>
                          <m:t>𝑥</m:t>
                        </m:r>
                      </m:e>
                    </m:d>
                  </m:oMath>
                </a14:m>
                <a:r>
                  <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rPr>
                  <a:t>を連続して畳み込むのは</a:t>
                </a:r>
                <a:endParaRPr kumimoji="1" lang="en-US" altLang="ja-JP" sz="28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pPr>
                <a14:m>
                  <m:oMath xmlns:m="http://schemas.openxmlformats.org/officeDocument/2006/math">
                    <m:sSub>
                      <m:sSubPr>
                        <m:ctrlPr>
                          <a:rPr lang="ja-JP" altLang="ja-JP" sz="2800" i="1">
                            <a:latin typeface="Cambria Math" panose="02040503050406030204" pitchFamily="18" charset="0"/>
                          </a:rPr>
                        </m:ctrlPr>
                      </m:sSubPr>
                      <m:e>
                        <m:r>
                          <a:rPr lang="en-US" altLang="ja-JP" sz="2800" i="1">
                            <a:latin typeface="Cambria Math" panose="02040503050406030204" pitchFamily="18" charset="0"/>
                          </a:rPr>
                          <m:t>𝑔</m:t>
                        </m:r>
                      </m:e>
                      <m:sub>
                        <m:rad>
                          <m:radPr>
                            <m:degHide m:val="on"/>
                            <m:ctrlPr>
                              <a:rPr lang="en-US" altLang="ja-JP" sz="2800" b="0" i="1" smtClean="0">
                                <a:latin typeface="Cambria Math" panose="02040503050406030204" pitchFamily="18" charset="0"/>
                              </a:rPr>
                            </m:ctrlPr>
                          </m:radPr>
                          <m:deg/>
                          <m:e>
                            <m:sSup>
                              <m:sSupPr>
                                <m:ctrlPr>
                                  <a:rPr lang="en-US" altLang="ja-JP" sz="2800" b="0" i="1" smtClean="0">
                                    <a:latin typeface="Cambria Math" panose="02040503050406030204" pitchFamily="18" charset="0"/>
                                  </a:rPr>
                                </m:ctrlPr>
                              </m:sSupPr>
                              <m:e>
                                <m:r>
                                  <a:rPr lang="en-US" altLang="ja-JP" sz="2800" b="0" i="1" smtClean="0">
                                    <a:latin typeface="Cambria Math" panose="02040503050406030204" pitchFamily="18" charset="0"/>
                                  </a:rPr>
                                  <m:t>𝑎</m:t>
                                </m:r>
                              </m:e>
                              <m:sup>
                                <m:r>
                                  <a:rPr lang="en-US" altLang="ja-JP" sz="2800" b="0" i="1" smtClean="0">
                                    <a:latin typeface="Cambria Math" panose="02040503050406030204" pitchFamily="18" charset="0"/>
                                  </a:rPr>
                                  <m:t>2</m:t>
                                </m:r>
                              </m:sup>
                            </m:sSup>
                            <m:r>
                              <a:rPr lang="en-US" altLang="ja-JP" sz="2800" b="0" i="1" smtClean="0">
                                <a:latin typeface="Cambria Math" panose="02040503050406030204" pitchFamily="18" charset="0"/>
                              </a:rPr>
                              <m:t>+</m:t>
                            </m:r>
                            <m:sSup>
                              <m:sSupPr>
                                <m:ctrlPr>
                                  <a:rPr lang="en-US" altLang="ja-JP" sz="2800" b="0" i="1" smtClean="0">
                                    <a:latin typeface="Cambria Math" panose="02040503050406030204" pitchFamily="18" charset="0"/>
                                  </a:rPr>
                                </m:ctrlPr>
                              </m:sSupPr>
                              <m:e>
                                <m:r>
                                  <a:rPr lang="en-US" altLang="ja-JP" sz="2800" b="0" i="1" smtClean="0">
                                    <a:latin typeface="Cambria Math" panose="02040503050406030204" pitchFamily="18" charset="0"/>
                                  </a:rPr>
                                  <m:t>𝑏</m:t>
                                </m:r>
                              </m:e>
                              <m:sup>
                                <m:r>
                                  <a:rPr lang="en-US" altLang="ja-JP" sz="2800" b="0" i="1" smtClean="0">
                                    <a:latin typeface="Cambria Math" panose="02040503050406030204" pitchFamily="18" charset="0"/>
                                  </a:rPr>
                                  <m:t>2</m:t>
                                </m:r>
                              </m:sup>
                            </m:sSup>
                          </m:e>
                        </m:rad>
                      </m:sub>
                    </m:sSub>
                    <m:d>
                      <m:dPr>
                        <m:ctrlPr>
                          <a:rPr lang="ja-JP" altLang="ja-JP" sz="2800" i="1">
                            <a:latin typeface="Cambria Math" panose="02040503050406030204" pitchFamily="18" charset="0"/>
                          </a:rPr>
                        </m:ctrlPr>
                      </m:dPr>
                      <m:e>
                        <m:r>
                          <a:rPr lang="en-US" altLang="ja-JP" sz="2800" i="1">
                            <a:latin typeface="Cambria Math" panose="02040503050406030204" pitchFamily="18" charset="0"/>
                          </a:rPr>
                          <m:t>𝑥</m:t>
                        </m:r>
                      </m:e>
                    </m:d>
                  </m:oMath>
                </a14:m>
                <a:r>
                  <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rPr>
                  <a:t>を一度だけ畳み込むことと等しい</a:t>
                </a:r>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404192" y="155518"/>
                <a:ext cx="7505359" cy="1077346"/>
              </a:xfrm>
              <a:prstGeom prst="rect">
                <a:avLst/>
              </a:prstGeom>
              <a:blipFill rotWithShape="0">
                <a:blip r:embed="rId4"/>
                <a:stretch>
                  <a:fillRect l="-406" t="-5114" b="-14773"/>
                </a:stretch>
              </a:blipFill>
            </p:spPr>
            <p:txBody>
              <a:bodyPr/>
              <a:lstStyle/>
              <a:p>
                <a:r>
                  <a:rPr lang="ja-JP" altLang="en-US">
                    <a:noFill/>
                  </a:rPr>
                  <a:t> </a:t>
                </a:r>
              </a:p>
            </p:txBody>
          </p:sp>
        </mc:Fallback>
      </mc:AlternateContent>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9343" y="4730942"/>
            <a:ext cx="1964282" cy="1964282"/>
          </a:xfrm>
          <a:prstGeom prst="rect">
            <a:avLst/>
          </a:prstGeom>
        </p:spPr>
      </p:pic>
      <p:pic>
        <p:nvPicPr>
          <p:cNvPr id="6" name="図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09343" y="2272255"/>
            <a:ext cx="1964282" cy="1964282"/>
          </a:xfrm>
          <a:prstGeom prst="rect">
            <a:avLst/>
          </a:prstGeom>
        </p:spPr>
      </p:pic>
      <p:pic>
        <p:nvPicPr>
          <p:cNvPr id="9" name="図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38304" y="0"/>
            <a:ext cx="1964282" cy="1964282"/>
          </a:xfrm>
          <a:prstGeom prst="rect">
            <a:avLst/>
          </a:prstGeom>
        </p:spPr>
      </p:pic>
      <p:pic>
        <p:nvPicPr>
          <p:cNvPr id="10" name="図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11509" y="4747714"/>
            <a:ext cx="1947510" cy="1947510"/>
          </a:xfrm>
          <a:prstGeom prst="rect">
            <a:avLst/>
          </a:prstGeom>
        </p:spPr>
      </p:pic>
      <p:sp>
        <p:nvSpPr>
          <p:cNvPr id="11" name="右矢印 10"/>
          <p:cNvSpPr/>
          <p:nvPr/>
        </p:nvSpPr>
        <p:spPr>
          <a:xfrm rot="4500000">
            <a:off x="9395079" y="3113681"/>
            <a:ext cx="207210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2" name="正方形/長方形 11"/>
              <p:cNvSpPr/>
              <p:nvPr/>
            </p:nvSpPr>
            <p:spPr>
              <a:xfrm>
                <a:off x="10431131" y="2855312"/>
                <a:ext cx="131799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ja-JP" altLang="ja-JP" sz="2400" i="1" smtClean="0">
                              <a:latin typeface="Cambria Math" panose="02040503050406030204" pitchFamily="18" charset="0"/>
                            </a:rPr>
                          </m:ctrlPr>
                        </m:sSubPr>
                        <m:e>
                          <m:r>
                            <a:rPr lang="en-US" altLang="ja-JP" sz="2400" i="1">
                              <a:latin typeface="Cambria Math" panose="02040503050406030204" pitchFamily="18" charset="0"/>
                            </a:rPr>
                            <m:t>𝑔</m:t>
                          </m:r>
                        </m:e>
                        <m:sub>
                          <m:r>
                            <a:rPr lang="en-US" altLang="ja-JP" sz="2400" b="0" i="1" smtClean="0">
                              <a:latin typeface="Cambria Math" panose="02040503050406030204" pitchFamily="18" charset="0"/>
                            </a:rPr>
                            <m:t>𝜎</m:t>
                          </m:r>
                          <m:r>
                            <a:rPr lang="en-US" altLang="ja-JP" sz="2400" b="0" i="1" smtClean="0">
                              <a:latin typeface="Cambria Math" panose="02040503050406030204" pitchFamily="18" charset="0"/>
                            </a:rPr>
                            <m:t>=5</m:t>
                          </m:r>
                        </m:sub>
                      </m:sSub>
                      <m:d>
                        <m:dPr>
                          <m:ctrlPr>
                            <a:rPr lang="ja-JP" altLang="ja-JP" sz="2400" i="1">
                              <a:latin typeface="Cambria Math" panose="02040503050406030204" pitchFamily="18" charset="0"/>
                            </a:rPr>
                          </m:ctrlPr>
                        </m:dPr>
                        <m:e>
                          <m:r>
                            <a:rPr lang="en-US" altLang="ja-JP" sz="2400" i="1">
                              <a:latin typeface="Cambria Math" panose="02040503050406030204" pitchFamily="18" charset="0"/>
                            </a:rPr>
                            <m:t>𝑥</m:t>
                          </m:r>
                        </m:e>
                      </m:d>
                    </m:oMath>
                  </m:oMathPara>
                </a14:m>
                <a:endParaRPr lang="ja-JP" altLang="en-US" sz="2400" dirty="0"/>
              </a:p>
            </p:txBody>
          </p:sp>
        </mc:Choice>
        <mc:Fallback xmlns="">
          <p:sp>
            <p:nvSpPr>
              <p:cNvPr id="12" name="正方形/長方形 11"/>
              <p:cNvSpPr>
                <a:spLocks noRot="1" noChangeAspect="1" noMove="1" noResize="1" noEditPoints="1" noAdjustHandles="1" noChangeArrowheads="1" noChangeShapeType="1" noTextEdit="1"/>
              </p:cNvSpPr>
              <p:nvPr/>
            </p:nvSpPr>
            <p:spPr>
              <a:xfrm>
                <a:off x="10431131" y="2855312"/>
                <a:ext cx="1317990" cy="461665"/>
              </a:xfrm>
              <a:prstGeom prst="rect">
                <a:avLst/>
              </a:prstGeom>
              <a:blipFill rotWithShape="0">
                <a:blip r:embed="rId9"/>
                <a:stretch>
                  <a:fillRect b="-1052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正方形/長方形 12"/>
              <p:cNvSpPr/>
              <p:nvPr/>
            </p:nvSpPr>
            <p:spPr>
              <a:xfrm>
                <a:off x="6899977" y="1332555"/>
                <a:ext cx="131799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ja-JP" altLang="ja-JP" sz="2400" i="1" smtClean="0">
                              <a:latin typeface="Cambria Math" panose="02040503050406030204" pitchFamily="18" charset="0"/>
                            </a:rPr>
                          </m:ctrlPr>
                        </m:sSubPr>
                        <m:e>
                          <m:r>
                            <a:rPr lang="en-US" altLang="ja-JP" sz="2400" i="1">
                              <a:latin typeface="Cambria Math" panose="02040503050406030204" pitchFamily="18" charset="0"/>
                            </a:rPr>
                            <m:t>𝑔</m:t>
                          </m:r>
                        </m:e>
                        <m:sub>
                          <m:r>
                            <a:rPr lang="en-US" altLang="ja-JP" sz="2400" b="0" i="1" smtClean="0">
                              <a:latin typeface="Cambria Math" panose="02040503050406030204" pitchFamily="18" charset="0"/>
                            </a:rPr>
                            <m:t>𝜎</m:t>
                          </m:r>
                          <m:r>
                            <a:rPr lang="en-US" altLang="ja-JP" sz="2400" b="0" i="1" smtClean="0">
                              <a:latin typeface="Cambria Math" panose="02040503050406030204" pitchFamily="18" charset="0"/>
                            </a:rPr>
                            <m:t>=3</m:t>
                          </m:r>
                        </m:sub>
                      </m:sSub>
                      <m:d>
                        <m:dPr>
                          <m:ctrlPr>
                            <a:rPr lang="ja-JP" altLang="ja-JP" sz="2400" i="1">
                              <a:latin typeface="Cambria Math" panose="02040503050406030204" pitchFamily="18" charset="0"/>
                            </a:rPr>
                          </m:ctrlPr>
                        </m:dPr>
                        <m:e>
                          <m:r>
                            <a:rPr lang="en-US" altLang="ja-JP" sz="2400" i="1">
                              <a:latin typeface="Cambria Math" panose="02040503050406030204" pitchFamily="18" charset="0"/>
                            </a:rPr>
                            <m:t>𝑥</m:t>
                          </m:r>
                        </m:e>
                      </m:d>
                    </m:oMath>
                  </m:oMathPara>
                </a14:m>
                <a:endParaRPr lang="ja-JP" altLang="en-US" sz="2400" dirty="0"/>
              </a:p>
            </p:txBody>
          </p:sp>
        </mc:Choice>
        <mc:Fallback xmlns="">
          <p:sp>
            <p:nvSpPr>
              <p:cNvPr id="13" name="正方形/長方形 12"/>
              <p:cNvSpPr>
                <a:spLocks noRot="1" noChangeAspect="1" noMove="1" noResize="1" noEditPoints="1" noAdjustHandles="1" noChangeArrowheads="1" noChangeShapeType="1" noTextEdit="1"/>
              </p:cNvSpPr>
              <p:nvPr/>
            </p:nvSpPr>
            <p:spPr>
              <a:xfrm>
                <a:off x="6899977" y="1332555"/>
                <a:ext cx="1317990" cy="461665"/>
              </a:xfrm>
              <a:prstGeom prst="rect">
                <a:avLst/>
              </a:prstGeom>
              <a:blipFill rotWithShape="0">
                <a:blip r:embed="rId10"/>
                <a:stretch>
                  <a:fillRect b="-10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正方形/長方形 13"/>
              <p:cNvSpPr/>
              <p:nvPr/>
            </p:nvSpPr>
            <p:spPr>
              <a:xfrm>
                <a:off x="6512990" y="4261938"/>
                <a:ext cx="131799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ja-JP" altLang="ja-JP" sz="2400" i="1" smtClean="0">
                              <a:latin typeface="Cambria Math" panose="02040503050406030204" pitchFamily="18" charset="0"/>
                            </a:rPr>
                          </m:ctrlPr>
                        </m:sSubPr>
                        <m:e>
                          <m:r>
                            <a:rPr lang="en-US" altLang="ja-JP" sz="2400" i="1">
                              <a:latin typeface="Cambria Math" panose="02040503050406030204" pitchFamily="18" charset="0"/>
                            </a:rPr>
                            <m:t>𝑔</m:t>
                          </m:r>
                        </m:e>
                        <m:sub>
                          <m:r>
                            <a:rPr lang="en-US" altLang="ja-JP" sz="2400" b="0" i="1" smtClean="0">
                              <a:latin typeface="Cambria Math" panose="02040503050406030204" pitchFamily="18" charset="0"/>
                            </a:rPr>
                            <m:t>𝜎</m:t>
                          </m:r>
                          <m:r>
                            <a:rPr lang="en-US" altLang="ja-JP" sz="2400" b="0" i="1" smtClean="0">
                              <a:latin typeface="Cambria Math" panose="02040503050406030204" pitchFamily="18" charset="0"/>
                            </a:rPr>
                            <m:t>=4</m:t>
                          </m:r>
                        </m:sub>
                      </m:sSub>
                      <m:d>
                        <m:dPr>
                          <m:ctrlPr>
                            <a:rPr lang="ja-JP" altLang="ja-JP" sz="2400" i="1">
                              <a:latin typeface="Cambria Math" panose="02040503050406030204" pitchFamily="18" charset="0"/>
                            </a:rPr>
                          </m:ctrlPr>
                        </m:dPr>
                        <m:e>
                          <m:r>
                            <a:rPr lang="en-US" altLang="ja-JP" sz="2400" i="1">
                              <a:latin typeface="Cambria Math" panose="02040503050406030204" pitchFamily="18" charset="0"/>
                            </a:rPr>
                            <m:t>𝑥</m:t>
                          </m:r>
                        </m:e>
                      </m:d>
                    </m:oMath>
                  </m:oMathPara>
                </a14:m>
                <a:endParaRPr lang="ja-JP" altLang="en-US" sz="2400" dirty="0"/>
              </a:p>
            </p:txBody>
          </p:sp>
        </mc:Choice>
        <mc:Fallback xmlns="">
          <p:sp>
            <p:nvSpPr>
              <p:cNvPr id="14" name="正方形/長方形 13"/>
              <p:cNvSpPr>
                <a:spLocks noRot="1" noChangeAspect="1" noMove="1" noResize="1" noEditPoints="1" noAdjustHandles="1" noChangeArrowheads="1" noChangeShapeType="1" noTextEdit="1"/>
              </p:cNvSpPr>
              <p:nvPr/>
            </p:nvSpPr>
            <p:spPr>
              <a:xfrm>
                <a:off x="6512990" y="4261938"/>
                <a:ext cx="1317990" cy="461665"/>
              </a:xfrm>
              <a:prstGeom prst="rect">
                <a:avLst/>
              </a:prstGeom>
              <a:blipFill rotWithShape="0">
                <a:blip r:embed="rId11"/>
                <a:stretch>
                  <a:fillRect b="-10526"/>
                </a:stretch>
              </a:blipFill>
            </p:spPr>
            <p:txBody>
              <a:bodyPr/>
              <a:lstStyle/>
              <a:p>
                <a:r>
                  <a:rPr lang="ja-JP" altLang="en-US">
                    <a:noFill/>
                  </a:rPr>
                  <a:t> </a:t>
                </a:r>
              </a:p>
            </p:txBody>
          </p:sp>
        </mc:Fallback>
      </mc:AlternateContent>
      <p:sp>
        <p:nvSpPr>
          <p:cNvPr id="15" name="右矢印 14"/>
          <p:cNvSpPr/>
          <p:nvPr/>
        </p:nvSpPr>
        <p:spPr>
          <a:xfrm rot="6880804">
            <a:off x="7711963" y="1503617"/>
            <a:ext cx="99631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右矢印 15"/>
          <p:cNvSpPr/>
          <p:nvPr/>
        </p:nvSpPr>
        <p:spPr>
          <a:xfrm rot="5400000">
            <a:off x="7711139" y="4282072"/>
            <a:ext cx="56069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左右矢印 1"/>
          <p:cNvSpPr/>
          <p:nvPr/>
        </p:nvSpPr>
        <p:spPr>
          <a:xfrm>
            <a:off x="9042834" y="5470767"/>
            <a:ext cx="999466"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6"/>
          <p:cNvSpPr>
            <a:spLocks noGrp="1"/>
          </p:cNvSpPr>
          <p:nvPr>
            <p:ph type="sldNum" sz="quarter" idx="12"/>
          </p:nvPr>
        </p:nvSpPr>
        <p:spPr/>
        <p:txBody>
          <a:bodyPr/>
          <a:lstStyle/>
          <a:p>
            <a:fld id="{F35DE295-420C-4265-BE54-AE59FA4027A6}" type="slidenum">
              <a:rPr kumimoji="1" lang="ja-JP" altLang="en-US" smtClean="0"/>
              <a:t>18</a:t>
            </a:fld>
            <a:endParaRPr kumimoji="1" lang="ja-JP" altLang="en-US"/>
          </a:p>
        </p:txBody>
      </p:sp>
      <p:sp>
        <p:nvSpPr>
          <p:cNvPr id="18" name="テキスト ボックス 17">
            <a:extLst>
              <a:ext uri="{FF2B5EF4-FFF2-40B4-BE49-F238E27FC236}">
                <a16:creationId xmlns:a16="http://schemas.microsoft.com/office/drawing/2014/main" id="{4EC1D603-6098-41C4-B9C7-762AA12678EB}"/>
              </a:ext>
            </a:extLst>
          </p:cNvPr>
          <p:cNvSpPr txBox="1"/>
          <p:nvPr/>
        </p:nvSpPr>
        <p:spPr>
          <a:xfrm>
            <a:off x="11415653" y="199534"/>
            <a:ext cx="800219" cy="461665"/>
          </a:xfrm>
          <a:prstGeom prst="rect">
            <a:avLst/>
          </a:prstGeom>
          <a:noFill/>
        </p:spPr>
        <p:txBody>
          <a:bodyPr wrap="non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復習</a:t>
            </a:r>
          </a:p>
        </p:txBody>
      </p:sp>
    </p:spTree>
    <p:extLst>
      <p:ext uri="{BB962C8B-B14F-4D97-AF65-F5344CB8AC3E}">
        <p14:creationId xmlns:p14="http://schemas.microsoft.com/office/powerpoint/2010/main" val="3041167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8981" y="365126"/>
            <a:ext cx="11210486" cy="733270"/>
          </a:xfrm>
        </p:spPr>
        <p:txBody>
          <a:bodyPr>
            <a:normAutofit/>
          </a:bodyPr>
          <a:lstStyle/>
          <a:p>
            <a:r>
              <a:rPr kumimoji="1" lang="ja-JP" altLang="en-US" sz="4000" dirty="0"/>
              <a:t>スケールスペース</a:t>
            </a:r>
          </a:p>
        </p:txBody>
      </p:sp>
      <p:sp>
        <p:nvSpPr>
          <p:cNvPr id="3" name="コンテンツ プレースホルダー 2"/>
          <p:cNvSpPr>
            <a:spLocks noGrp="1"/>
          </p:cNvSpPr>
          <p:nvPr>
            <p:ph idx="1"/>
          </p:nvPr>
        </p:nvSpPr>
        <p:spPr>
          <a:xfrm>
            <a:off x="608981" y="1456432"/>
            <a:ext cx="11210486" cy="2059878"/>
          </a:xfrm>
        </p:spPr>
        <p:txBody>
          <a:bodyPr/>
          <a:lstStyle/>
          <a:p>
            <a:r>
              <a:rPr lang="ja-JP" altLang="en-US" dirty="0"/>
              <a:t>画像の撮影法によって，対象物の大きさは変化する</a:t>
            </a:r>
            <a:endParaRPr lang="en-US" altLang="ja-JP" dirty="0"/>
          </a:p>
          <a:p>
            <a:r>
              <a:rPr kumimoji="1" lang="ja-JP" altLang="en-US" dirty="0"/>
              <a:t>大きさの異なる</a:t>
            </a:r>
            <a:r>
              <a:rPr lang="ja-JP" altLang="en-US" dirty="0"/>
              <a:t>物体</a:t>
            </a:r>
            <a:r>
              <a:rPr kumimoji="1" lang="ja-JP" altLang="en-US" dirty="0"/>
              <a:t>（の特徴量）の比較は結構難しい</a:t>
            </a:r>
            <a:endParaRPr kumimoji="1" lang="en-US" altLang="ja-JP" dirty="0"/>
          </a:p>
          <a:p>
            <a:r>
              <a:rPr lang="ja-JP" altLang="en-US" dirty="0"/>
              <a:t>元画像に</a:t>
            </a:r>
            <a:r>
              <a:rPr lang="en-US" altLang="ja-JP" i="1" dirty="0"/>
              <a:t>σ</a:t>
            </a:r>
            <a:r>
              <a:rPr lang="ja-JP" altLang="en-US" i="1" dirty="0"/>
              <a:t>の異なるガウシアンフィルタを適用し，スケールの異なる複数画像を利用して画像処理を行おう，という考え方</a:t>
            </a:r>
            <a:endParaRPr lang="en-US" altLang="ja-JP" i="1" dirty="0"/>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183" y="3516310"/>
            <a:ext cx="2118755" cy="2118755"/>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5315" y="3516310"/>
            <a:ext cx="2118755" cy="2118755"/>
          </a:xfrm>
          <a:prstGeom prst="rect">
            <a:avLst/>
          </a:prstGeom>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0447" y="3516310"/>
            <a:ext cx="2118755" cy="2118755"/>
          </a:xfrm>
          <a:prstGeom prst="rect">
            <a:avLst/>
          </a:prstGeom>
        </p:spPr>
      </p:pic>
      <p:pic>
        <p:nvPicPr>
          <p:cNvPr id="10" name="図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5579" y="3516310"/>
            <a:ext cx="2118755" cy="2118755"/>
          </a:xfrm>
          <a:prstGeom prst="rect">
            <a:avLst/>
          </a:prstGeom>
        </p:spPr>
      </p:pic>
      <p:pic>
        <p:nvPicPr>
          <p:cNvPr id="11" name="図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00712" y="3516310"/>
            <a:ext cx="2118755" cy="2118755"/>
          </a:xfrm>
          <a:prstGeom prst="rect">
            <a:avLst/>
          </a:prstGeom>
        </p:spPr>
      </p:pic>
      <p:sp>
        <p:nvSpPr>
          <p:cNvPr id="5" name="スライド番号プレースホルダー 4"/>
          <p:cNvSpPr>
            <a:spLocks noGrp="1"/>
          </p:cNvSpPr>
          <p:nvPr>
            <p:ph type="sldNum" sz="quarter" idx="12"/>
          </p:nvPr>
        </p:nvSpPr>
        <p:spPr/>
        <p:txBody>
          <a:bodyPr/>
          <a:lstStyle/>
          <a:p>
            <a:fld id="{F35DE295-420C-4265-BE54-AE59FA4027A6}" type="slidenum">
              <a:rPr kumimoji="1" lang="ja-JP" altLang="en-US" smtClean="0"/>
              <a:t>19</a:t>
            </a:fld>
            <a:endParaRPr kumimoji="1" lang="ja-JP" altLang="en-US"/>
          </a:p>
        </p:txBody>
      </p:sp>
    </p:spTree>
    <p:extLst>
      <p:ext uri="{BB962C8B-B14F-4D97-AF65-F5344CB8AC3E}">
        <p14:creationId xmlns:p14="http://schemas.microsoft.com/office/powerpoint/2010/main" val="10736610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42950" y="124494"/>
            <a:ext cx="9715500" cy="733270"/>
          </a:xfrm>
        </p:spPr>
        <p:txBody>
          <a:bodyPr>
            <a:normAutofit/>
          </a:bodyPr>
          <a:lstStyle/>
          <a:p>
            <a:r>
              <a:rPr lang="en-US" altLang="ja-JP" sz="3600" b="1" dirty="0"/>
              <a:t>Contents</a:t>
            </a:r>
            <a:endParaRPr kumimoji="1" lang="ja-JP" altLang="en-US" sz="3600" b="1" dirty="0"/>
          </a:p>
        </p:txBody>
      </p:sp>
      <p:sp>
        <p:nvSpPr>
          <p:cNvPr id="3" name="コンテンツ プレースホルダー 2"/>
          <p:cNvSpPr>
            <a:spLocks noGrp="1"/>
          </p:cNvSpPr>
          <p:nvPr>
            <p:ph idx="1"/>
          </p:nvPr>
        </p:nvSpPr>
        <p:spPr>
          <a:xfrm>
            <a:off x="742950" y="848026"/>
            <a:ext cx="11329076" cy="6009974"/>
          </a:xfrm>
        </p:spPr>
        <p:txBody>
          <a:bodyPr>
            <a:normAutofit/>
          </a:bodyPr>
          <a:lstStyle/>
          <a:p>
            <a:pPr marL="0" indent="0">
              <a:lnSpc>
                <a:spcPct val="100000"/>
              </a:lnSpc>
              <a:spcBef>
                <a:spcPts val="600"/>
              </a:spcBef>
              <a:spcAft>
                <a:spcPts val="600"/>
              </a:spcAft>
              <a:buNone/>
            </a:pPr>
            <a:r>
              <a:rPr lang="en-US" altLang="ja-JP" sz="1800" dirty="0"/>
              <a:t>01.   </a:t>
            </a:r>
            <a:r>
              <a:rPr lang="ja-JP" altLang="en-US" sz="1800" dirty="0"/>
              <a:t>序論</a:t>
            </a:r>
            <a:r>
              <a:rPr lang="en-US" altLang="ja-JP" sz="1800" dirty="0"/>
              <a:t>	  	: </a:t>
            </a:r>
            <a:r>
              <a:rPr lang="ja-JP" altLang="en-US" sz="1800" dirty="0"/>
              <a:t>イントロダクション</a:t>
            </a:r>
            <a:endParaRPr lang="en-US" altLang="ja-JP" sz="1800" dirty="0"/>
          </a:p>
          <a:p>
            <a:pPr marL="0" indent="0">
              <a:lnSpc>
                <a:spcPct val="100000"/>
              </a:lnSpc>
              <a:spcBef>
                <a:spcPts val="600"/>
              </a:spcBef>
              <a:spcAft>
                <a:spcPts val="600"/>
              </a:spcAft>
              <a:buNone/>
            </a:pPr>
            <a:r>
              <a:rPr lang="en-US" altLang="ja-JP" sz="1800" dirty="0"/>
              <a:t>02.</a:t>
            </a:r>
            <a:r>
              <a:rPr lang="ja-JP" altLang="en-US" sz="1800" dirty="0"/>
              <a:t>　特徴検出</a:t>
            </a:r>
            <a:r>
              <a:rPr lang="en-US" altLang="ja-JP" sz="1800" dirty="0"/>
              <a:t>1 		: </a:t>
            </a:r>
            <a:r>
              <a:rPr lang="ja-JP" altLang="en-US" sz="1800" dirty="0"/>
              <a:t>テンプレートマッチング、コーナー検出、エッジ検出</a:t>
            </a:r>
            <a:r>
              <a:rPr lang="en-US" altLang="ja-JP" sz="1800" dirty="0"/>
              <a:t>	</a:t>
            </a:r>
          </a:p>
          <a:p>
            <a:pPr marL="0" indent="0">
              <a:lnSpc>
                <a:spcPct val="100000"/>
              </a:lnSpc>
              <a:spcBef>
                <a:spcPts val="600"/>
              </a:spcBef>
              <a:spcAft>
                <a:spcPts val="600"/>
              </a:spcAft>
              <a:buNone/>
            </a:pPr>
            <a:r>
              <a:rPr lang="en-US" altLang="ja-JP" sz="1800" dirty="0"/>
              <a:t>03.   </a:t>
            </a:r>
            <a:r>
              <a:rPr lang="ja-JP" altLang="en-US" sz="1800" dirty="0"/>
              <a:t>特徴検出</a:t>
            </a:r>
            <a:r>
              <a:rPr lang="en-US" altLang="ja-JP" sz="1800" dirty="0"/>
              <a:t>2 		: </a:t>
            </a:r>
            <a:r>
              <a:rPr lang="ja-JP" altLang="en-US" sz="1800" dirty="0"/>
              <a:t>ハフ変換、</a:t>
            </a:r>
            <a:r>
              <a:rPr lang="en-US" altLang="ja-JP" sz="1800" dirty="0"/>
              <a:t> </a:t>
            </a:r>
            <a:r>
              <a:rPr lang="en-US" altLang="ja-JP" sz="1800" dirty="0" err="1"/>
              <a:t>DoG</a:t>
            </a:r>
            <a:r>
              <a:rPr lang="ja-JP" altLang="en-US" sz="1800" dirty="0"/>
              <a:t>，</a:t>
            </a:r>
            <a:r>
              <a:rPr lang="en-US" altLang="ja-JP" sz="1800" dirty="0"/>
              <a:t>SIFT</a:t>
            </a:r>
            <a:r>
              <a:rPr lang="ja-JP" altLang="en-US" sz="1800" dirty="0"/>
              <a:t>特徴</a:t>
            </a:r>
            <a:r>
              <a:rPr lang="en-US" altLang="ja-JP" sz="1800" dirty="0"/>
              <a:t>			</a:t>
            </a:r>
          </a:p>
          <a:p>
            <a:pPr marL="0" indent="0">
              <a:lnSpc>
                <a:spcPct val="100000"/>
              </a:lnSpc>
              <a:spcBef>
                <a:spcPts val="600"/>
              </a:spcBef>
              <a:spcAft>
                <a:spcPts val="600"/>
              </a:spcAft>
              <a:buNone/>
            </a:pPr>
            <a:r>
              <a:rPr lang="en-US" altLang="ja-JP" sz="1800" dirty="0"/>
              <a:t>04.</a:t>
            </a:r>
            <a:r>
              <a:rPr lang="ja-JP" altLang="en-US" sz="1800" dirty="0"/>
              <a:t>　領域分割</a:t>
            </a:r>
            <a:r>
              <a:rPr lang="en-US" altLang="ja-JP" sz="1800" dirty="0"/>
              <a:t>		: </a:t>
            </a:r>
            <a:r>
              <a:rPr lang="ja-JP" altLang="en-US" sz="1800" dirty="0"/>
              <a:t>領域分割とは，閾値法，領域拡張法，グラフカット法</a:t>
            </a:r>
            <a:r>
              <a:rPr lang="en-US" altLang="ja-JP" sz="1800" dirty="0"/>
              <a:t>, 	</a:t>
            </a:r>
          </a:p>
          <a:p>
            <a:pPr marL="0" indent="0">
              <a:lnSpc>
                <a:spcPct val="100000"/>
              </a:lnSpc>
              <a:spcBef>
                <a:spcPts val="600"/>
              </a:spcBef>
              <a:spcAft>
                <a:spcPts val="600"/>
              </a:spcAft>
              <a:buNone/>
            </a:pPr>
            <a:r>
              <a:rPr lang="en-US" altLang="ja-JP" sz="1800" dirty="0"/>
              <a:t>05. </a:t>
            </a:r>
            <a:r>
              <a:rPr lang="ja-JP" altLang="en-US" sz="1800" dirty="0"/>
              <a:t>  オプティカルフロー </a:t>
            </a:r>
            <a:r>
              <a:rPr lang="en-US" altLang="ja-JP" sz="1800" dirty="0"/>
              <a:t>: </a:t>
            </a:r>
            <a:r>
              <a:rPr lang="ja-JP" altLang="en-US" sz="1800" dirty="0"/>
              <a:t>領域分割残り，</a:t>
            </a:r>
            <a:r>
              <a:rPr lang="en-US" altLang="ja-JP" sz="1800" dirty="0"/>
              <a:t>Lucas-</a:t>
            </a:r>
            <a:r>
              <a:rPr lang="en-US" altLang="ja-JP" sz="1800" dirty="0" err="1"/>
              <a:t>Kanade</a:t>
            </a:r>
            <a:r>
              <a:rPr lang="ja-JP" altLang="en-US" sz="1800" dirty="0"/>
              <a:t>法 </a:t>
            </a:r>
            <a:r>
              <a:rPr lang="en-US" altLang="ja-JP" sz="1800" dirty="0"/>
              <a:t>	</a:t>
            </a:r>
          </a:p>
          <a:p>
            <a:pPr marL="0" indent="0">
              <a:lnSpc>
                <a:spcPct val="100000"/>
              </a:lnSpc>
              <a:spcBef>
                <a:spcPts val="600"/>
              </a:spcBef>
              <a:spcAft>
                <a:spcPts val="600"/>
              </a:spcAft>
              <a:buNone/>
            </a:pPr>
            <a:r>
              <a:rPr lang="en-US" altLang="ja-JP" sz="1800" dirty="0"/>
              <a:t>06.</a:t>
            </a:r>
            <a:r>
              <a:rPr kumimoji="1" lang="ja-JP" altLang="en-US" sz="1800" dirty="0"/>
              <a:t>　</a:t>
            </a:r>
            <a:r>
              <a:rPr lang="ja-JP" altLang="en-US" sz="1800" dirty="0"/>
              <a:t>パターン認識基礎</a:t>
            </a:r>
            <a:r>
              <a:rPr lang="en-US" altLang="ja-JP" sz="1800" dirty="0"/>
              <a:t>1	: </a:t>
            </a:r>
            <a:r>
              <a:rPr lang="ja-JP" altLang="en-US" sz="1800" dirty="0"/>
              <a:t>パターン認識概論，サポートベクタマシン</a:t>
            </a:r>
            <a:r>
              <a:rPr kumimoji="1" lang="en-US" altLang="ja-JP" sz="1800" dirty="0"/>
              <a:t>	</a:t>
            </a:r>
          </a:p>
          <a:p>
            <a:pPr marL="0" indent="0">
              <a:lnSpc>
                <a:spcPct val="100000"/>
              </a:lnSpc>
              <a:spcBef>
                <a:spcPts val="600"/>
              </a:spcBef>
              <a:spcAft>
                <a:spcPts val="600"/>
              </a:spcAft>
              <a:buNone/>
            </a:pPr>
            <a:r>
              <a:rPr lang="en-US" altLang="ja-JP" sz="1800" dirty="0"/>
              <a:t>07.</a:t>
            </a:r>
            <a:r>
              <a:rPr lang="ja-JP" altLang="en-US" sz="1800" dirty="0"/>
              <a:t>　パターン認識基礎</a:t>
            </a:r>
            <a:r>
              <a:rPr lang="en-US" altLang="ja-JP" sz="1800" dirty="0"/>
              <a:t>2	: </a:t>
            </a:r>
            <a:r>
              <a:rPr lang="ja-JP" altLang="en-US" sz="1800" dirty="0"/>
              <a:t>ニューラルネットワーク、深層学習</a:t>
            </a:r>
            <a:endParaRPr lang="en-US" altLang="ja-JP" sz="1800" dirty="0"/>
          </a:p>
          <a:p>
            <a:pPr marL="0" indent="0">
              <a:lnSpc>
                <a:spcPct val="100000"/>
              </a:lnSpc>
              <a:spcBef>
                <a:spcPts val="600"/>
              </a:spcBef>
              <a:spcAft>
                <a:spcPts val="600"/>
              </a:spcAft>
              <a:buNone/>
            </a:pPr>
            <a:r>
              <a:rPr lang="en-US" altLang="ja-JP" sz="1800" dirty="0"/>
              <a:t>08.</a:t>
            </a:r>
            <a:r>
              <a:rPr lang="ja-JP" altLang="en-US" sz="1800" dirty="0"/>
              <a:t>　パターン認識基礎</a:t>
            </a:r>
            <a:r>
              <a:rPr lang="en-US" altLang="ja-JP" sz="1800" dirty="0"/>
              <a:t>3	: </a:t>
            </a:r>
            <a:r>
              <a:rPr lang="ja-JP" altLang="en-US" sz="1800" dirty="0"/>
              <a:t>主成分分析</a:t>
            </a:r>
            <a:r>
              <a:rPr lang="en-US" altLang="ja-JP" sz="1800" dirty="0"/>
              <a:t>, </a:t>
            </a:r>
            <a:r>
              <a:rPr lang="ja-JP" altLang="en-US" sz="1800" dirty="0"/>
              <a:t>オートエンコーダ</a:t>
            </a:r>
            <a:endParaRPr lang="en-US" altLang="ja-JP" sz="1800" dirty="0"/>
          </a:p>
          <a:p>
            <a:pPr marL="0" indent="0">
              <a:lnSpc>
                <a:spcPct val="100000"/>
              </a:lnSpc>
              <a:spcBef>
                <a:spcPts val="600"/>
              </a:spcBef>
              <a:spcAft>
                <a:spcPts val="600"/>
              </a:spcAft>
              <a:buNone/>
            </a:pPr>
            <a:r>
              <a:rPr lang="en-US" altLang="ja-JP" sz="1800" dirty="0">
                <a:solidFill>
                  <a:srgbClr val="0070C0"/>
                </a:solidFill>
              </a:rPr>
              <a:t>09.</a:t>
            </a:r>
            <a:r>
              <a:rPr lang="ja-JP" altLang="en-US" sz="1800" dirty="0">
                <a:solidFill>
                  <a:srgbClr val="0070C0"/>
                </a:solidFill>
              </a:rPr>
              <a:t>　プログラミング演習  </a:t>
            </a:r>
            <a:r>
              <a:rPr lang="en-US" altLang="ja-JP" sz="1800" dirty="0">
                <a:solidFill>
                  <a:srgbClr val="0070C0"/>
                </a:solidFill>
              </a:rPr>
              <a:t>1</a:t>
            </a:r>
            <a:r>
              <a:rPr lang="ja-JP" altLang="en-US" sz="1800" dirty="0">
                <a:solidFill>
                  <a:srgbClr val="0070C0"/>
                </a:solidFill>
              </a:rPr>
              <a:t> </a:t>
            </a:r>
            <a:r>
              <a:rPr lang="en-US" altLang="ja-JP" sz="1800" dirty="0">
                <a:solidFill>
                  <a:srgbClr val="0070C0"/>
                </a:solidFill>
              </a:rPr>
              <a:t>: PC</a:t>
            </a:r>
            <a:r>
              <a:rPr lang="ja-JP" altLang="en-US" sz="1800" dirty="0">
                <a:solidFill>
                  <a:srgbClr val="0070C0"/>
                </a:solidFill>
              </a:rPr>
              <a:t>室</a:t>
            </a:r>
            <a:endParaRPr lang="en-US" altLang="ja-JP" sz="1800" dirty="0">
              <a:solidFill>
                <a:srgbClr val="0070C0"/>
              </a:solidFill>
            </a:endParaRPr>
          </a:p>
          <a:p>
            <a:pPr marL="0" indent="0">
              <a:lnSpc>
                <a:spcPct val="100000"/>
              </a:lnSpc>
              <a:spcBef>
                <a:spcPts val="600"/>
              </a:spcBef>
              <a:spcAft>
                <a:spcPts val="600"/>
              </a:spcAft>
              <a:buNone/>
            </a:pPr>
            <a:r>
              <a:rPr lang="en-US" altLang="ja-JP" sz="1800" dirty="0">
                <a:solidFill>
                  <a:srgbClr val="0070C0"/>
                </a:solidFill>
              </a:rPr>
              <a:t>10.</a:t>
            </a:r>
            <a:r>
              <a:rPr lang="ja-JP" altLang="en-US" sz="1800" dirty="0">
                <a:solidFill>
                  <a:srgbClr val="0070C0"/>
                </a:solidFill>
              </a:rPr>
              <a:t>　プログラミング演習  </a:t>
            </a:r>
            <a:r>
              <a:rPr lang="en-US" altLang="ja-JP" sz="1800" dirty="0">
                <a:solidFill>
                  <a:srgbClr val="0070C0"/>
                </a:solidFill>
              </a:rPr>
              <a:t>2</a:t>
            </a:r>
            <a:r>
              <a:rPr lang="ja-JP" altLang="en-US" sz="1800" dirty="0">
                <a:solidFill>
                  <a:srgbClr val="0070C0"/>
                </a:solidFill>
              </a:rPr>
              <a:t> </a:t>
            </a:r>
            <a:r>
              <a:rPr lang="en-US" altLang="ja-JP" sz="1800" dirty="0">
                <a:solidFill>
                  <a:srgbClr val="0070C0"/>
                </a:solidFill>
              </a:rPr>
              <a:t>: PC</a:t>
            </a:r>
            <a:r>
              <a:rPr lang="ja-JP" altLang="en-US" sz="1800" dirty="0">
                <a:solidFill>
                  <a:srgbClr val="0070C0"/>
                </a:solidFill>
              </a:rPr>
              <a:t>室</a:t>
            </a:r>
            <a:endParaRPr lang="en-US" altLang="ja-JP" sz="1800" dirty="0">
              <a:solidFill>
                <a:srgbClr val="0070C0"/>
              </a:solidFill>
            </a:endParaRPr>
          </a:p>
          <a:p>
            <a:pPr marL="0" indent="0">
              <a:lnSpc>
                <a:spcPct val="100000"/>
              </a:lnSpc>
              <a:spcBef>
                <a:spcPts val="600"/>
              </a:spcBef>
              <a:spcAft>
                <a:spcPts val="600"/>
              </a:spcAft>
              <a:buNone/>
            </a:pPr>
            <a:r>
              <a:rPr lang="en-US" altLang="ja-JP" sz="1800" dirty="0">
                <a:solidFill>
                  <a:srgbClr val="0070C0"/>
                </a:solidFill>
              </a:rPr>
              <a:t>11.</a:t>
            </a:r>
            <a:r>
              <a:rPr lang="ja-JP" altLang="en-US" sz="1800" dirty="0">
                <a:solidFill>
                  <a:srgbClr val="0070C0"/>
                </a:solidFill>
              </a:rPr>
              <a:t>　プログラミング演習</a:t>
            </a:r>
            <a:r>
              <a:rPr lang="en-US" altLang="ja-JP" sz="1800" dirty="0">
                <a:solidFill>
                  <a:srgbClr val="0070C0"/>
                </a:solidFill>
              </a:rPr>
              <a:t>  3 : PC</a:t>
            </a:r>
            <a:r>
              <a:rPr lang="ja-JP" altLang="en-US" sz="1800" dirty="0">
                <a:solidFill>
                  <a:srgbClr val="0070C0"/>
                </a:solidFill>
              </a:rPr>
              <a:t>室</a:t>
            </a:r>
            <a:endParaRPr lang="en-US" altLang="ja-JP" sz="1800" dirty="0">
              <a:solidFill>
                <a:srgbClr val="0070C0"/>
              </a:solidFill>
            </a:endParaRPr>
          </a:p>
          <a:p>
            <a:pPr marL="0" indent="0">
              <a:lnSpc>
                <a:spcPct val="100000"/>
              </a:lnSpc>
              <a:spcBef>
                <a:spcPts val="600"/>
              </a:spcBef>
              <a:spcAft>
                <a:spcPts val="600"/>
              </a:spcAft>
              <a:buNone/>
            </a:pPr>
            <a:r>
              <a:rPr lang="en-US" altLang="ja-JP" sz="1800" dirty="0">
                <a:solidFill>
                  <a:srgbClr val="0070C0"/>
                </a:solidFill>
              </a:rPr>
              <a:t>12.   </a:t>
            </a:r>
            <a:r>
              <a:rPr lang="ja-JP" altLang="en-US" sz="1800" dirty="0">
                <a:solidFill>
                  <a:srgbClr val="0070C0"/>
                </a:solidFill>
              </a:rPr>
              <a:t>プログラミング演習  </a:t>
            </a:r>
            <a:r>
              <a:rPr lang="en-US" altLang="ja-JP" sz="1800" dirty="0">
                <a:solidFill>
                  <a:srgbClr val="0070C0"/>
                </a:solidFill>
              </a:rPr>
              <a:t>4 : PC</a:t>
            </a:r>
            <a:r>
              <a:rPr lang="ja-JP" altLang="en-US" sz="1800" dirty="0">
                <a:solidFill>
                  <a:srgbClr val="0070C0"/>
                </a:solidFill>
              </a:rPr>
              <a:t>室</a:t>
            </a:r>
            <a:endParaRPr lang="en-US" altLang="ja-JP" sz="1800" dirty="0">
              <a:solidFill>
                <a:srgbClr val="0070C0"/>
              </a:solidFill>
            </a:endParaRPr>
          </a:p>
          <a:p>
            <a:pPr marL="0" indent="0">
              <a:lnSpc>
                <a:spcPct val="100000"/>
              </a:lnSpc>
              <a:spcBef>
                <a:spcPts val="600"/>
              </a:spcBef>
              <a:spcAft>
                <a:spcPts val="600"/>
              </a:spcAft>
              <a:buNone/>
            </a:pPr>
            <a:r>
              <a:rPr lang="en-US" altLang="ja-JP" sz="1800" dirty="0">
                <a:solidFill>
                  <a:srgbClr val="0070C0"/>
                </a:solidFill>
              </a:rPr>
              <a:t>13.</a:t>
            </a:r>
            <a:r>
              <a:rPr lang="ja-JP" altLang="en-US" sz="1800" dirty="0">
                <a:solidFill>
                  <a:srgbClr val="0070C0"/>
                </a:solidFill>
              </a:rPr>
              <a:t>　プログラミング演習  </a:t>
            </a:r>
            <a:r>
              <a:rPr lang="en-US" altLang="ja-JP" sz="1800" dirty="0">
                <a:solidFill>
                  <a:srgbClr val="0070C0"/>
                </a:solidFill>
              </a:rPr>
              <a:t>5 : PC</a:t>
            </a:r>
            <a:r>
              <a:rPr lang="ja-JP" altLang="en-US" sz="1800" dirty="0">
                <a:solidFill>
                  <a:srgbClr val="0070C0"/>
                </a:solidFill>
              </a:rPr>
              <a:t>室</a:t>
            </a:r>
            <a:endParaRPr lang="en-US" altLang="ja-JP" sz="1800" dirty="0">
              <a:solidFill>
                <a:srgbClr val="0070C0"/>
              </a:solidFill>
            </a:endParaRPr>
          </a:p>
          <a:p>
            <a:pPr marL="0" indent="0">
              <a:lnSpc>
                <a:spcPct val="100000"/>
              </a:lnSpc>
              <a:spcBef>
                <a:spcPts val="600"/>
              </a:spcBef>
              <a:spcAft>
                <a:spcPts val="600"/>
              </a:spcAft>
              <a:buNone/>
            </a:pPr>
            <a:r>
              <a:rPr lang="en-US" altLang="ja-JP" sz="1800" dirty="0">
                <a:solidFill>
                  <a:srgbClr val="0070C0"/>
                </a:solidFill>
              </a:rPr>
              <a:t>14.</a:t>
            </a:r>
            <a:r>
              <a:rPr lang="ja-JP" altLang="en-US" sz="1800" dirty="0">
                <a:solidFill>
                  <a:srgbClr val="0070C0"/>
                </a:solidFill>
              </a:rPr>
              <a:t>　プログラミング演習  </a:t>
            </a:r>
            <a:r>
              <a:rPr lang="en-US" altLang="ja-JP" sz="1800" dirty="0">
                <a:solidFill>
                  <a:srgbClr val="0070C0"/>
                </a:solidFill>
              </a:rPr>
              <a:t>6 : PC</a:t>
            </a:r>
            <a:r>
              <a:rPr lang="ja-JP" altLang="en-US" sz="1800" dirty="0">
                <a:solidFill>
                  <a:srgbClr val="0070C0"/>
                </a:solidFill>
              </a:rPr>
              <a:t>室</a:t>
            </a:r>
            <a:endParaRPr lang="en-US" altLang="ja-JP" sz="1800" dirty="0">
              <a:solidFill>
                <a:srgbClr val="0070C0"/>
              </a:solidFill>
            </a:endParaRPr>
          </a:p>
          <a:p>
            <a:pPr marL="0" indent="0">
              <a:lnSpc>
                <a:spcPct val="100000"/>
              </a:lnSpc>
              <a:spcBef>
                <a:spcPts val="600"/>
              </a:spcBef>
              <a:spcAft>
                <a:spcPts val="600"/>
              </a:spcAft>
              <a:buNone/>
            </a:pPr>
            <a:endParaRPr lang="en-US" altLang="ja-JP" sz="1800" dirty="0"/>
          </a:p>
          <a:p>
            <a:pPr marL="0" indent="0">
              <a:lnSpc>
                <a:spcPct val="100000"/>
              </a:lnSpc>
              <a:spcBef>
                <a:spcPts val="600"/>
              </a:spcBef>
              <a:spcAft>
                <a:spcPts val="600"/>
              </a:spcAft>
              <a:buNone/>
            </a:pPr>
            <a:endParaRPr lang="en-US" altLang="ja-JP" sz="1800" dirty="0"/>
          </a:p>
        </p:txBody>
      </p:sp>
    </p:spTree>
    <p:extLst>
      <p:ext uri="{BB962C8B-B14F-4D97-AF65-F5344CB8AC3E}">
        <p14:creationId xmlns:p14="http://schemas.microsoft.com/office/powerpoint/2010/main" val="1499048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83220" y="365126"/>
            <a:ext cx="11708780" cy="733270"/>
          </a:xfrm>
        </p:spPr>
        <p:txBody>
          <a:bodyPr>
            <a:normAutofit/>
          </a:bodyPr>
          <a:lstStyle/>
          <a:p>
            <a:r>
              <a:rPr kumimoji="1" lang="ja-JP" altLang="en-US" sz="3600" dirty="0"/>
              <a:t>まとめ</a:t>
            </a:r>
            <a:r>
              <a:rPr kumimoji="1" lang="en-US" altLang="ja-JP" sz="3600" dirty="0"/>
              <a:t>: </a:t>
            </a:r>
            <a:r>
              <a:rPr kumimoji="1" lang="ja-JP" altLang="en-US" sz="3600" dirty="0"/>
              <a:t>ガウシアンフィルタとその性質</a:t>
            </a: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83220" y="1343722"/>
                <a:ext cx="7636313" cy="5296829"/>
              </a:xfrm>
            </p:spPr>
            <p:txBody>
              <a:bodyPr>
                <a:normAutofit/>
              </a:bodyPr>
              <a:lstStyle/>
              <a:p>
                <a:pPr>
                  <a:lnSpc>
                    <a:spcPct val="100000"/>
                  </a:lnSpc>
                </a:pPr>
                <a:r>
                  <a:rPr lang="ja-JP" altLang="en-US" sz="2000" dirty="0"/>
                  <a:t>画像処理において頻繁に利用されるガウシアンフィルタの性質を紹介した</a:t>
                </a:r>
                <a:endParaRPr lang="en-US" altLang="ja-JP" sz="2000" dirty="0"/>
              </a:p>
              <a:p>
                <a:pPr>
                  <a:lnSpc>
                    <a:spcPct val="100000"/>
                  </a:lnSpc>
                </a:pPr>
                <a:endParaRPr kumimoji="1" lang="en-US" altLang="ja-JP" sz="2000" dirty="0"/>
              </a:p>
              <a:p>
                <a:pPr>
                  <a:lnSpc>
                    <a:spcPct val="100000"/>
                  </a:lnSpc>
                </a:pPr>
                <a:endParaRPr kumimoji="1" lang="en-US" altLang="ja-JP" sz="2000" dirty="0"/>
              </a:p>
              <a:p>
                <a:pPr>
                  <a:lnSpc>
                    <a:spcPct val="100000"/>
                  </a:lnSpc>
                </a:pPr>
                <a:endParaRPr lang="en-US" altLang="ja-JP" sz="2000" dirty="0"/>
              </a:p>
              <a:p>
                <a:pPr>
                  <a:lnSpc>
                    <a:spcPct val="100000"/>
                  </a:lnSpc>
                </a:pPr>
                <a:endParaRPr kumimoji="1" lang="en-US" altLang="ja-JP" sz="2000" dirty="0"/>
              </a:p>
              <a:p>
                <a:pPr>
                  <a:lnSpc>
                    <a:spcPct val="100000"/>
                  </a:lnSpc>
                </a:pPr>
                <a:endParaRPr kumimoji="1" lang="en-US" altLang="ja-JP" sz="2000" dirty="0"/>
              </a:p>
              <a:p>
                <a:pPr>
                  <a:lnSpc>
                    <a:spcPct val="100000"/>
                  </a:lnSpc>
                </a:pPr>
                <a:endParaRPr kumimoji="1" lang="en-US" altLang="ja-JP" sz="2000" dirty="0"/>
              </a:p>
              <a:p>
                <a:pPr>
                  <a:lnSpc>
                    <a:spcPct val="100000"/>
                  </a:lnSpc>
                </a:pPr>
                <a:r>
                  <a:rPr lang="ja-JP" altLang="en-US" sz="2000" dirty="0"/>
                  <a:t>ガウス関数のフーリエ変換はガウス関数</a:t>
                </a:r>
                <a:endParaRPr lang="en-US" altLang="ja-JP" sz="2000" dirty="0"/>
              </a:p>
              <a:p>
                <a:pPr>
                  <a:lnSpc>
                    <a:spcPct val="100000"/>
                  </a:lnSpc>
                </a:pPr>
                <a:r>
                  <a:rPr lang="ja-JP" altLang="en-US" sz="2000" dirty="0"/>
                  <a:t>複数のガウシアンフィルタ適用は，一つのガウシアンフィルタで表せる</a:t>
                </a:r>
                <a:endParaRPr lang="en-US" altLang="ja-JP" sz="2000" dirty="0"/>
              </a:p>
              <a:p>
                <a:pPr marL="0" indent="0">
                  <a:lnSpc>
                    <a:spcPct val="100000"/>
                  </a:lnSpc>
                  <a:spcBef>
                    <a:spcPts val="600"/>
                  </a:spcBef>
                  <a:buNone/>
                </a:pPr>
                <a14:m>
                  <m:oMathPara xmlns:m="http://schemas.openxmlformats.org/officeDocument/2006/math">
                    <m:oMathParaPr>
                      <m:jc m:val="centerGroup"/>
                    </m:oMathParaPr>
                    <m:oMath xmlns:m="http://schemas.openxmlformats.org/officeDocument/2006/math">
                      <m:sSub>
                        <m:sSubPr>
                          <m:ctrlPr>
                            <a:rPr lang="ja-JP" altLang="ja-JP" sz="2000" i="1">
                              <a:latin typeface="Cambria Math" panose="02040503050406030204" pitchFamily="18" charset="0"/>
                            </a:rPr>
                          </m:ctrlPr>
                        </m:sSubPr>
                        <m:e>
                          <m:r>
                            <a:rPr lang="en-US" altLang="ja-JP" sz="2000" i="1">
                              <a:latin typeface="Cambria Math" panose="02040503050406030204" pitchFamily="18" charset="0"/>
                            </a:rPr>
                            <m:t>𝑔</m:t>
                          </m:r>
                        </m:e>
                        <m:sub>
                          <m:r>
                            <a:rPr lang="en-US" altLang="ja-JP" sz="2000" i="1">
                              <a:latin typeface="Cambria Math" panose="02040503050406030204" pitchFamily="18" charset="0"/>
                            </a:rPr>
                            <m:t>𝑎</m:t>
                          </m:r>
                        </m:sub>
                      </m:sSub>
                      <m:d>
                        <m:dPr>
                          <m:ctrlPr>
                            <a:rPr lang="ja-JP" altLang="ja-JP" sz="2000" i="1">
                              <a:latin typeface="Cambria Math" panose="02040503050406030204" pitchFamily="18" charset="0"/>
                            </a:rPr>
                          </m:ctrlPr>
                        </m:dPr>
                        <m:e>
                          <m:r>
                            <a:rPr lang="en-US" altLang="ja-JP" sz="2000" i="1">
                              <a:latin typeface="Cambria Math" panose="02040503050406030204" pitchFamily="18" charset="0"/>
                            </a:rPr>
                            <m:t>𝑥</m:t>
                          </m:r>
                        </m:e>
                      </m:d>
                      <m:r>
                        <a:rPr lang="en-US" altLang="ja-JP" sz="2000" b="0" i="1" smtClean="0">
                          <a:latin typeface="Cambria Math" panose="02040503050406030204" pitchFamily="18" charset="0"/>
                        </a:rPr>
                        <m:t>∗</m:t>
                      </m:r>
                      <m:sSub>
                        <m:sSubPr>
                          <m:ctrlPr>
                            <a:rPr lang="ja-JP" altLang="ja-JP" sz="2000" i="1">
                              <a:latin typeface="Cambria Math" panose="02040503050406030204" pitchFamily="18" charset="0"/>
                            </a:rPr>
                          </m:ctrlPr>
                        </m:sSubPr>
                        <m:e>
                          <m:r>
                            <a:rPr lang="en-US" altLang="ja-JP" sz="2000" i="1">
                              <a:latin typeface="Cambria Math" panose="02040503050406030204" pitchFamily="18" charset="0"/>
                            </a:rPr>
                            <m:t>𝑔</m:t>
                          </m:r>
                        </m:e>
                        <m:sub>
                          <m:r>
                            <a:rPr lang="en-US" altLang="ja-JP" sz="2000" i="1">
                              <a:latin typeface="Cambria Math" panose="02040503050406030204" pitchFamily="18" charset="0"/>
                            </a:rPr>
                            <m:t>𝑏</m:t>
                          </m:r>
                        </m:sub>
                      </m:sSub>
                      <m:d>
                        <m:dPr>
                          <m:ctrlPr>
                            <a:rPr lang="ja-JP" altLang="ja-JP" sz="2000" i="1">
                              <a:latin typeface="Cambria Math" panose="02040503050406030204" pitchFamily="18" charset="0"/>
                            </a:rPr>
                          </m:ctrlPr>
                        </m:dPr>
                        <m:e>
                          <m:r>
                            <a:rPr lang="en-US" altLang="ja-JP" sz="2000" i="1">
                              <a:latin typeface="Cambria Math" panose="02040503050406030204" pitchFamily="18" charset="0"/>
                            </a:rPr>
                            <m:t>𝑥</m:t>
                          </m:r>
                        </m:e>
                      </m:d>
                      <m:r>
                        <a:rPr lang="en-US" altLang="ja-JP" sz="2000" b="0" i="1" smtClean="0">
                          <a:latin typeface="Cambria Math" panose="02040503050406030204" pitchFamily="18" charset="0"/>
                        </a:rPr>
                        <m:t>∗</m:t>
                      </m:r>
                      <m:r>
                        <a:rPr lang="en-US" altLang="ja-JP" sz="2000" b="0" i="1" smtClean="0">
                          <a:latin typeface="Cambria Math" panose="02040503050406030204" pitchFamily="18" charset="0"/>
                        </a:rPr>
                        <m:t>𝑓</m:t>
                      </m:r>
                      <m:d>
                        <m:dPr>
                          <m:ctrlPr>
                            <a:rPr lang="en-US" altLang="ja-JP" sz="2000" b="0" i="1" smtClean="0">
                              <a:latin typeface="Cambria Math" panose="02040503050406030204" pitchFamily="18" charset="0"/>
                            </a:rPr>
                          </m:ctrlPr>
                        </m:dPr>
                        <m:e>
                          <m:r>
                            <a:rPr lang="en-US" altLang="ja-JP" sz="2000" b="0" i="1" smtClean="0">
                              <a:latin typeface="Cambria Math" panose="02040503050406030204" pitchFamily="18" charset="0"/>
                            </a:rPr>
                            <m:t>𝑥</m:t>
                          </m:r>
                        </m:e>
                      </m:d>
                      <m:r>
                        <a:rPr lang="en-US" altLang="ja-JP" sz="2000" b="0" i="0" smtClean="0">
                          <a:latin typeface="Cambria Math" panose="02040503050406030204" pitchFamily="18" charset="0"/>
                        </a:rPr>
                        <m:t>=</m:t>
                      </m:r>
                      <m:sSub>
                        <m:sSubPr>
                          <m:ctrlPr>
                            <a:rPr lang="ja-JP" altLang="ja-JP" sz="2000" i="1">
                              <a:latin typeface="Cambria Math" panose="02040503050406030204" pitchFamily="18" charset="0"/>
                            </a:rPr>
                          </m:ctrlPr>
                        </m:sSubPr>
                        <m:e>
                          <m:r>
                            <a:rPr lang="en-US" altLang="ja-JP" sz="2000" i="1">
                              <a:latin typeface="Cambria Math" panose="02040503050406030204" pitchFamily="18" charset="0"/>
                            </a:rPr>
                            <m:t>𝑔</m:t>
                          </m:r>
                        </m:e>
                        <m:sub>
                          <m:rad>
                            <m:radPr>
                              <m:degHide m:val="on"/>
                              <m:ctrlPr>
                                <a:rPr lang="en-US" altLang="ja-JP" sz="2000" i="1">
                                  <a:latin typeface="Cambria Math" panose="02040503050406030204" pitchFamily="18" charset="0"/>
                                </a:rPr>
                              </m:ctrlPr>
                            </m:radPr>
                            <m:deg/>
                            <m:e>
                              <m:sSup>
                                <m:sSupPr>
                                  <m:ctrlPr>
                                    <a:rPr lang="en-US" altLang="ja-JP" sz="2000" i="1">
                                      <a:latin typeface="Cambria Math" panose="02040503050406030204" pitchFamily="18" charset="0"/>
                                    </a:rPr>
                                  </m:ctrlPr>
                                </m:sSupPr>
                                <m:e>
                                  <m:r>
                                    <a:rPr lang="en-US" altLang="ja-JP" sz="2000" i="1">
                                      <a:latin typeface="Cambria Math" panose="02040503050406030204" pitchFamily="18" charset="0"/>
                                    </a:rPr>
                                    <m:t>𝑎</m:t>
                                  </m:r>
                                </m:e>
                                <m:sup>
                                  <m:r>
                                    <a:rPr lang="en-US" altLang="ja-JP" sz="2000" i="1">
                                      <a:latin typeface="Cambria Math" panose="02040503050406030204" pitchFamily="18" charset="0"/>
                                    </a:rPr>
                                    <m:t>2</m:t>
                                  </m:r>
                                </m:sup>
                              </m:sSup>
                              <m:r>
                                <a:rPr lang="en-US" altLang="ja-JP" sz="2000" i="1">
                                  <a:latin typeface="Cambria Math" panose="02040503050406030204" pitchFamily="18" charset="0"/>
                                </a:rPr>
                                <m:t>+</m:t>
                              </m:r>
                              <m:sSup>
                                <m:sSupPr>
                                  <m:ctrlPr>
                                    <a:rPr lang="en-US" altLang="ja-JP" sz="2000" i="1">
                                      <a:latin typeface="Cambria Math" panose="02040503050406030204" pitchFamily="18" charset="0"/>
                                    </a:rPr>
                                  </m:ctrlPr>
                                </m:sSupPr>
                                <m:e>
                                  <m:r>
                                    <a:rPr lang="en-US" altLang="ja-JP" sz="2000" i="1">
                                      <a:latin typeface="Cambria Math" panose="02040503050406030204" pitchFamily="18" charset="0"/>
                                    </a:rPr>
                                    <m:t>𝑏</m:t>
                                  </m:r>
                                </m:e>
                                <m:sup>
                                  <m:r>
                                    <a:rPr lang="en-US" altLang="ja-JP" sz="2000" i="1">
                                      <a:latin typeface="Cambria Math" panose="02040503050406030204" pitchFamily="18" charset="0"/>
                                    </a:rPr>
                                    <m:t>2</m:t>
                                  </m:r>
                                </m:sup>
                              </m:sSup>
                            </m:e>
                          </m:rad>
                        </m:sub>
                      </m:sSub>
                      <m:d>
                        <m:dPr>
                          <m:ctrlPr>
                            <a:rPr lang="ja-JP" altLang="ja-JP" sz="2000" i="1">
                              <a:latin typeface="Cambria Math" panose="02040503050406030204" pitchFamily="18" charset="0"/>
                            </a:rPr>
                          </m:ctrlPr>
                        </m:dPr>
                        <m:e>
                          <m:r>
                            <a:rPr lang="en-US" altLang="ja-JP" sz="2000" i="1">
                              <a:latin typeface="Cambria Math" panose="02040503050406030204" pitchFamily="18" charset="0"/>
                            </a:rPr>
                            <m:t>𝑥</m:t>
                          </m:r>
                        </m:e>
                      </m:d>
                      <m:r>
                        <a:rPr lang="en-US" altLang="ja-JP" sz="2000" b="0" i="1" smtClean="0">
                          <a:latin typeface="Cambria Math" panose="02040503050406030204" pitchFamily="18" charset="0"/>
                        </a:rPr>
                        <m:t>∗</m:t>
                      </m:r>
                      <m:r>
                        <a:rPr lang="en-US" altLang="ja-JP" sz="2000" b="0" i="1" smtClean="0">
                          <a:latin typeface="Cambria Math" panose="02040503050406030204" pitchFamily="18" charset="0"/>
                        </a:rPr>
                        <m:t>𝑓</m:t>
                      </m:r>
                      <m:d>
                        <m:dPr>
                          <m:ctrlPr>
                            <a:rPr lang="en-US" altLang="ja-JP" sz="2000" b="0" i="1" smtClean="0">
                              <a:latin typeface="Cambria Math" panose="02040503050406030204" pitchFamily="18" charset="0"/>
                            </a:rPr>
                          </m:ctrlPr>
                        </m:dPr>
                        <m:e>
                          <m:r>
                            <a:rPr lang="en-US" altLang="ja-JP" sz="2000" b="0" i="1" smtClean="0">
                              <a:latin typeface="Cambria Math" panose="02040503050406030204" pitchFamily="18" charset="0"/>
                            </a:rPr>
                            <m:t>𝑥</m:t>
                          </m:r>
                        </m:e>
                      </m:d>
                    </m:oMath>
                  </m:oMathPara>
                </a14:m>
                <a:endParaRPr lang="en-US" altLang="ja-JP" sz="2000" dirty="0"/>
              </a:p>
              <a:p>
                <a:pPr marL="0" indent="0">
                  <a:lnSpc>
                    <a:spcPct val="100000"/>
                  </a:lnSpc>
                  <a:buNone/>
                </a:pPr>
                <a:endParaRPr lang="en-US" altLang="ja-JP" sz="20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83220" y="1343722"/>
                <a:ext cx="7636313" cy="5296829"/>
              </a:xfrm>
              <a:blipFill>
                <a:blip r:embed="rId2"/>
                <a:stretch>
                  <a:fillRect l="-718" t="-806"/>
                </a:stretch>
              </a:blipFill>
            </p:spPr>
            <p:txBody>
              <a:bodyPr/>
              <a:lstStyle/>
              <a:p>
                <a:r>
                  <a:rPr lang="ja-JP" altLang="en-US">
                    <a:noFill/>
                  </a:rPr>
                  <a:t> </a:t>
                </a:r>
              </a:p>
            </p:txBody>
          </p:sp>
        </mc:Fallback>
      </mc:AlternateContent>
      <p:pic>
        <p:nvPicPr>
          <p:cNvPr id="4" name="コンテンツ プレースホルダー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509" y="2181624"/>
            <a:ext cx="2448234" cy="1836176"/>
          </a:xfrm>
          <a:prstGeom prst="rect">
            <a:avLst/>
          </a:prstGeom>
        </p:spPr>
      </p:pic>
      <p:pic>
        <p:nvPicPr>
          <p:cNvPr id="5" name="図 4"/>
          <p:cNvPicPr>
            <a:picLocks noChangeAspect="1"/>
          </p:cNvPicPr>
          <p:nvPr/>
        </p:nvPicPr>
        <p:blipFill>
          <a:blip r:embed="rId4"/>
          <a:stretch>
            <a:fillRect/>
          </a:stretch>
        </p:blipFill>
        <p:spPr>
          <a:xfrm>
            <a:off x="4603146" y="2367891"/>
            <a:ext cx="2278590" cy="1582717"/>
          </a:xfrm>
          <a:prstGeom prst="rect">
            <a:avLst/>
          </a:prstGeom>
        </p:spPr>
      </p:pic>
      <mc:AlternateContent xmlns:mc="http://schemas.openxmlformats.org/markup-compatibility/2006" xmlns:a14="http://schemas.microsoft.com/office/drawing/2010/main">
        <mc:Choice Requires="a14">
          <p:sp>
            <p:nvSpPr>
              <p:cNvPr id="6" name="正方形/長方形 5"/>
              <p:cNvSpPr/>
              <p:nvPr/>
            </p:nvSpPr>
            <p:spPr>
              <a:xfrm>
                <a:off x="483220" y="2591256"/>
                <a:ext cx="3185616" cy="9148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ja-JP" altLang="ja-JP" sz="2400" i="1">
                              <a:latin typeface="Cambria Math" panose="02040503050406030204" pitchFamily="18" charset="0"/>
                            </a:rPr>
                          </m:ctrlPr>
                        </m:sSubPr>
                        <m:e>
                          <m:r>
                            <a:rPr lang="en-US" altLang="ja-JP" sz="2400" i="1">
                              <a:latin typeface="Cambria Math" panose="02040503050406030204" pitchFamily="18" charset="0"/>
                            </a:rPr>
                            <m:t>𝑔</m:t>
                          </m:r>
                        </m:e>
                        <m:sub>
                          <m:r>
                            <m:rPr>
                              <m:sty m:val="p"/>
                            </m:rPr>
                            <a:rPr lang="en-US" altLang="ja-JP" sz="2400">
                              <a:latin typeface="Cambria Math" panose="02040503050406030204" pitchFamily="18" charset="0"/>
                            </a:rPr>
                            <m:t>σ</m:t>
                          </m:r>
                        </m:sub>
                      </m:sSub>
                      <m:d>
                        <m:dPr>
                          <m:ctrlPr>
                            <a:rPr lang="ja-JP" altLang="ja-JP" sz="2400" i="1">
                              <a:latin typeface="Cambria Math" panose="02040503050406030204" pitchFamily="18" charset="0"/>
                            </a:rPr>
                          </m:ctrlPr>
                        </m:dPr>
                        <m:e>
                          <m:r>
                            <a:rPr lang="en-US" altLang="ja-JP" sz="2400" i="1">
                              <a:latin typeface="Cambria Math" panose="02040503050406030204" pitchFamily="18" charset="0"/>
                            </a:rPr>
                            <m:t>𝑥</m:t>
                          </m:r>
                        </m:e>
                      </m:d>
                      <m:r>
                        <a:rPr lang="en-US" altLang="ja-JP" sz="2400" i="1">
                          <a:latin typeface="Cambria Math" panose="02040503050406030204" pitchFamily="18" charset="0"/>
                        </a:rPr>
                        <m:t>=</m:t>
                      </m:r>
                      <m:f>
                        <m:fPr>
                          <m:ctrlPr>
                            <a:rPr lang="ja-JP" altLang="ja-JP" sz="2400" i="1">
                              <a:latin typeface="Cambria Math" panose="02040503050406030204" pitchFamily="18" charset="0"/>
                            </a:rPr>
                          </m:ctrlPr>
                        </m:fPr>
                        <m:num>
                          <m:r>
                            <a:rPr lang="en-US" altLang="ja-JP" sz="2400" i="1">
                              <a:latin typeface="Cambria Math" panose="02040503050406030204" pitchFamily="18" charset="0"/>
                            </a:rPr>
                            <m:t>1</m:t>
                          </m:r>
                        </m:num>
                        <m:den>
                          <m:rad>
                            <m:radPr>
                              <m:degHide m:val="on"/>
                              <m:ctrlPr>
                                <a:rPr lang="ja-JP" altLang="ja-JP" sz="2400" i="1">
                                  <a:latin typeface="Cambria Math" panose="02040503050406030204" pitchFamily="18" charset="0"/>
                                </a:rPr>
                              </m:ctrlPr>
                            </m:radPr>
                            <m:deg/>
                            <m:e>
                              <m:r>
                                <a:rPr lang="en-US" altLang="ja-JP" sz="2400" i="1">
                                  <a:latin typeface="Cambria Math" panose="02040503050406030204" pitchFamily="18" charset="0"/>
                                </a:rPr>
                                <m:t>2</m:t>
                              </m:r>
                              <m:r>
                                <a:rPr lang="en-US" altLang="ja-JP" sz="2400" i="1">
                                  <a:latin typeface="Cambria Math" panose="02040503050406030204" pitchFamily="18" charset="0"/>
                                </a:rPr>
                                <m:t>𝜋</m:t>
                              </m:r>
                              <m:sSup>
                                <m:sSupPr>
                                  <m:ctrlPr>
                                    <a:rPr lang="ja-JP" altLang="ja-JP" sz="2400" i="1">
                                      <a:latin typeface="Cambria Math" panose="02040503050406030204" pitchFamily="18" charset="0"/>
                                    </a:rPr>
                                  </m:ctrlPr>
                                </m:sSupPr>
                                <m:e>
                                  <m:r>
                                    <a:rPr lang="en-US" altLang="ja-JP" sz="2400" i="1">
                                      <a:latin typeface="Cambria Math" panose="02040503050406030204" pitchFamily="18" charset="0"/>
                                    </a:rPr>
                                    <m:t>𝜎</m:t>
                                  </m:r>
                                </m:e>
                                <m:sup>
                                  <m:r>
                                    <a:rPr lang="en-US" altLang="ja-JP" sz="2400" i="1">
                                      <a:latin typeface="Cambria Math" panose="02040503050406030204" pitchFamily="18" charset="0"/>
                                    </a:rPr>
                                    <m:t>2</m:t>
                                  </m:r>
                                </m:sup>
                              </m:sSup>
                            </m:e>
                          </m:rad>
                        </m:den>
                      </m:f>
                      <m:r>
                        <a:rPr lang="en-US" altLang="ja-JP" sz="2400" i="1">
                          <a:latin typeface="Cambria Math" panose="02040503050406030204" pitchFamily="18" charset="0"/>
                        </a:rPr>
                        <m:t> </m:t>
                      </m:r>
                      <m:sSup>
                        <m:sSupPr>
                          <m:ctrlPr>
                            <a:rPr lang="ja-JP" altLang="ja-JP" sz="2400" i="1">
                              <a:latin typeface="Cambria Math" panose="02040503050406030204" pitchFamily="18" charset="0"/>
                            </a:rPr>
                          </m:ctrlPr>
                        </m:sSupPr>
                        <m:e>
                          <m:r>
                            <a:rPr lang="en-US" altLang="ja-JP" sz="2400" i="1">
                              <a:latin typeface="Cambria Math" panose="02040503050406030204" pitchFamily="18" charset="0"/>
                            </a:rPr>
                            <m:t>𝑒</m:t>
                          </m:r>
                        </m:e>
                        <m:sup>
                          <m:r>
                            <a:rPr lang="en-US" altLang="ja-JP" sz="2400" i="1">
                              <a:latin typeface="Cambria Math" panose="02040503050406030204" pitchFamily="18" charset="0"/>
                            </a:rPr>
                            <m:t>−</m:t>
                          </m:r>
                          <m:f>
                            <m:fPr>
                              <m:ctrlPr>
                                <a:rPr lang="ja-JP" altLang="ja-JP" sz="2400" i="1">
                                  <a:latin typeface="Cambria Math" panose="02040503050406030204" pitchFamily="18" charset="0"/>
                                </a:rPr>
                              </m:ctrlPr>
                            </m:fPr>
                            <m:num>
                              <m:sSup>
                                <m:sSupPr>
                                  <m:ctrlPr>
                                    <a:rPr lang="ja-JP" altLang="ja-JP" sz="2400" i="1">
                                      <a:latin typeface="Cambria Math" panose="02040503050406030204" pitchFamily="18" charset="0"/>
                                    </a:rPr>
                                  </m:ctrlPr>
                                </m:sSupPr>
                                <m:e>
                                  <m:r>
                                    <a:rPr lang="en-US" altLang="ja-JP" sz="2400" i="1">
                                      <a:latin typeface="Cambria Math" panose="02040503050406030204" pitchFamily="18" charset="0"/>
                                    </a:rPr>
                                    <m:t>𝑥</m:t>
                                  </m:r>
                                </m:e>
                                <m:sup>
                                  <m:r>
                                    <a:rPr lang="en-US" altLang="ja-JP" sz="2400" i="1">
                                      <a:latin typeface="Cambria Math" panose="02040503050406030204" pitchFamily="18" charset="0"/>
                                    </a:rPr>
                                    <m:t>2</m:t>
                                  </m:r>
                                </m:sup>
                              </m:sSup>
                            </m:num>
                            <m:den>
                              <m:sSup>
                                <m:sSupPr>
                                  <m:ctrlPr>
                                    <a:rPr lang="ja-JP" altLang="ja-JP" sz="2400" i="1">
                                      <a:latin typeface="Cambria Math" panose="02040503050406030204" pitchFamily="18" charset="0"/>
                                    </a:rPr>
                                  </m:ctrlPr>
                                </m:sSupPr>
                                <m:e>
                                  <m:r>
                                    <a:rPr lang="en-US" altLang="ja-JP" sz="2400" i="1">
                                      <a:latin typeface="Cambria Math" panose="02040503050406030204" pitchFamily="18" charset="0"/>
                                    </a:rPr>
                                    <m:t>2</m:t>
                                  </m:r>
                                  <m:r>
                                    <a:rPr lang="en-US" altLang="ja-JP" sz="2400" i="1">
                                      <a:latin typeface="Cambria Math" panose="02040503050406030204" pitchFamily="18" charset="0"/>
                                    </a:rPr>
                                    <m:t>𝜎</m:t>
                                  </m:r>
                                </m:e>
                                <m:sup>
                                  <m:r>
                                    <a:rPr lang="en-US" altLang="ja-JP" sz="2400" i="1">
                                      <a:latin typeface="Cambria Math" panose="02040503050406030204" pitchFamily="18" charset="0"/>
                                    </a:rPr>
                                    <m:t>2</m:t>
                                  </m:r>
                                </m:sup>
                              </m:sSup>
                            </m:den>
                          </m:f>
                        </m:sup>
                      </m:sSup>
                    </m:oMath>
                  </m:oMathPara>
                </a14:m>
                <a:endParaRPr lang="ja-JP" altLang="en-US" sz="2400" dirty="0"/>
              </a:p>
            </p:txBody>
          </p:sp>
        </mc:Choice>
        <mc:Fallback xmlns="">
          <p:sp>
            <p:nvSpPr>
              <p:cNvPr id="6" name="正方形/長方形 5"/>
              <p:cNvSpPr>
                <a:spLocks noRot="1" noChangeAspect="1" noMove="1" noResize="1" noEditPoints="1" noAdjustHandles="1" noChangeArrowheads="1" noChangeShapeType="1" noTextEdit="1"/>
              </p:cNvSpPr>
              <p:nvPr/>
            </p:nvSpPr>
            <p:spPr>
              <a:xfrm>
                <a:off x="483220" y="2591256"/>
                <a:ext cx="3185616" cy="914802"/>
              </a:xfrm>
              <a:prstGeom prst="rect">
                <a:avLst/>
              </a:prstGeom>
              <a:blipFill rotWithShape="0">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正方形/長方形 6"/>
              <p:cNvSpPr/>
              <p:nvPr/>
            </p:nvSpPr>
            <p:spPr>
              <a:xfrm>
                <a:off x="4173555" y="2591256"/>
                <a:ext cx="3701206" cy="8456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ja-JP" altLang="ja-JP" sz="2400" i="1" smtClean="0">
                              <a:latin typeface="Cambria Math" panose="02040503050406030204" pitchFamily="18" charset="0"/>
                            </a:rPr>
                          </m:ctrlPr>
                        </m:sSubPr>
                        <m:e>
                          <m:r>
                            <a:rPr lang="en-US" altLang="ja-JP" sz="2400" i="1">
                              <a:latin typeface="Cambria Math" panose="02040503050406030204" pitchFamily="18" charset="0"/>
                            </a:rPr>
                            <m:t>𝑔</m:t>
                          </m:r>
                        </m:e>
                        <m:sub>
                          <m:r>
                            <m:rPr>
                              <m:sty m:val="p"/>
                            </m:rPr>
                            <a:rPr lang="en-US" altLang="ja-JP" sz="2400">
                              <a:latin typeface="Cambria Math" panose="02040503050406030204" pitchFamily="18" charset="0"/>
                            </a:rPr>
                            <m:t>σ</m:t>
                          </m:r>
                        </m:sub>
                      </m:sSub>
                      <m:d>
                        <m:dPr>
                          <m:ctrlPr>
                            <a:rPr lang="ja-JP" altLang="ja-JP" sz="2400" i="1">
                              <a:latin typeface="Cambria Math" panose="02040503050406030204" pitchFamily="18" charset="0"/>
                            </a:rPr>
                          </m:ctrlPr>
                        </m:dPr>
                        <m:e>
                          <m:r>
                            <a:rPr lang="en-US" altLang="ja-JP" sz="2400" i="1">
                              <a:latin typeface="Cambria Math" panose="02040503050406030204" pitchFamily="18" charset="0"/>
                            </a:rPr>
                            <m:t>𝑥</m:t>
                          </m:r>
                          <m:r>
                            <a:rPr lang="en-US" altLang="ja-JP" sz="2400" b="0" i="1" smtClean="0">
                              <a:latin typeface="Cambria Math" panose="02040503050406030204" pitchFamily="18" charset="0"/>
                            </a:rPr>
                            <m:t>,</m:t>
                          </m:r>
                          <m:r>
                            <a:rPr lang="en-US" altLang="ja-JP" sz="2400" b="0" i="1" smtClean="0">
                              <a:latin typeface="Cambria Math" panose="02040503050406030204" pitchFamily="18" charset="0"/>
                            </a:rPr>
                            <m:t>𝑦</m:t>
                          </m:r>
                        </m:e>
                      </m:d>
                      <m:r>
                        <a:rPr lang="en-US" altLang="ja-JP" sz="2400" i="1">
                          <a:latin typeface="Cambria Math" panose="02040503050406030204" pitchFamily="18" charset="0"/>
                        </a:rPr>
                        <m:t>=</m:t>
                      </m:r>
                      <m:f>
                        <m:fPr>
                          <m:ctrlPr>
                            <a:rPr lang="ja-JP" altLang="ja-JP" sz="2400" i="1">
                              <a:latin typeface="Cambria Math" panose="02040503050406030204" pitchFamily="18" charset="0"/>
                            </a:rPr>
                          </m:ctrlPr>
                        </m:fPr>
                        <m:num>
                          <m:r>
                            <a:rPr lang="en-US" altLang="ja-JP" sz="2400" i="1">
                              <a:latin typeface="Cambria Math" panose="02040503050406030204" pitchFamily="18" charset="0"/>
                            </a:rPr>
                            <m:t>1</m:t>
                          </m:r>
                        </m:num>
                        <m:den>
                          <m:r>
                            <a:rPr lang="en-US" altLang="ja-JP" sz="2400" i="1">
                              <a:latin typeface="Cambria Math" panose="02040503050406030204" pitchFamily="18" charset="0"/>
                            </a:rPr>
                            <m:t>2</m:t>
                          </m:r>
                          <m:r>
                            <a:rPr lang="en-US" altLang="ja-JP" sz="2400" i="1">
                              <a:latin typeface="Cambria Math" panose="02040503050406030204" pitchFamily="18" charset="0"/>
                            </a:rPr>
                            <m:t>𝜋</m:t>
                          </m:r>
                          <m:sSup>
                            <m:sSupPr>
                              <m:ctrlPr>
                                <a:rPr lang="ja-JP" altLang="ja-JP" sz="2400" i="1">
                                  <a:latin typeface="Cambria Math" panose="02040503050406030204" pitchFamily="18" charset="0"/>
                                </a:rPr>
                              </m:ctrlPr>
                            </m:sSupPr>
                            <m:e>
                              <m:r>
                                <a:rPr lang="en-US" altLang="ja-JP" sz="2400" i="1">
                                  <a:latin typeface="Cambria Math" panose="02040503050406030204" pitchFamily="18" charset="0"/>
                                </a:rPr>
                                <m:t>𝜎</m:t>
                              </m:r>
                            </m:e>
                            <m:sup>
                              <m:r>
                                <a:rPr lang="en-US" altLang="ja-JP" sz="2400" i="1">
                                  <a:latin typeface="Cambria Math" panose="02040503050406030204" pitchFamily="18" charset="0"/>
                                </a:rPr>
                                <m:t>2</m:t>
                              </m:r>
                            </m:sup>
                          </m:sSup>
                        </m:den>
                      </m:f>
                      <m:r>
                        <a:rPr lang="en-US" altLang="ja-JP" sz="2400" i="1">
                          <a:latin typeface="Cambria Math" panose="02040503050406030204" pitchFamily="18" charset="0"/>
                        </a:rPr>
                        <m:t> </m:t>
                      </m:r>
                      <m:sSup>
                        <m:sSupPr>
                          <m:ctrlPr>
                            <a:rPr lang="ja-JP" altLang="ja-JP" sz="2400" i="1">
                              <a:latin typeface="Cambria Math" panose="02040503050406030204" pitchFamily="18" charset="0"/>
                            </a:rPr>
                          </m:ctrlPr>
                        </m:sSupPr>
                        <m:e>
                          <m:r>
                            <a:rPr lang="en-US" altLang="ja-JP" sz="2400" i="1">
                              <a:latin typeface="Cambria Math" panose="02040503050406030204" pitchFamily="18" charset="0"/>
                            </a:rPr>
                            <m:t>𝑒</m:t>
                          </m:r>
                        </m:e>
                        <m:sup>
                          <m:r>
                            <a:rPr lang="en-US" altLang="ja-JP" sz="2400" i="1">
                              <a:latin typeface="Cambria Math" panose="02040503050406030204" pitchFamily="18" charset="0"/>
                            </a:rPr>
                            <m:t>−</m:t>
                          </m:r>
                          <m:f>
                            <m:fPr>
                              <m:ctrlPr>
                                <a:rPr lang="ja-JP" altLang="ja-JP" sz="2400" i="1">
                                  <a:latin typeface="Cambria Math" panose="02040503050406030204" pitchFamily="18" charset="0"/>
                                </a:rPr>
                              </m:ctrlPr>
                            </m:fPr>
                            <m:num>
                              <m:sSup>
                                <m:sSupPr>
                                  <m:ctrlPr>
                                    <a:rPr lang="ja-JP" altLang="ja-JP" sz="2400" i="1">
                                      <a:latin typeface="Cambria Math" panose="02040503050406030204" pitchFamily="18" charset="0"/>
                                    </a:rPr>
                                  </m:ctrlPr>
                                </m:sSupPr>
                                <m:e>
                                  <m:r>
                                    <a:rPr lang="en-US" altLang="ja-JP" sz="2400" i="1">
                                      <a:latin typeface="Cambria Math" panose="02040503050406030204" pitchFamily="18" charset="0"/>
                                    </a:rPr>
                                    <m:t>𝑥</m:t>
                                  </m:r>
                                </m:e>
                                <m:sup>
                                  <m:r>
                                    <a:rPr lang="en-US" altLang="ja-JP" sz="2400" i="1">
                                      <a:latin typeface="Cambria Math" panose="02040503050406030204" pitchFamily="18" charset="0"/>
                                    </a:rPr>
                                    <m:t>2</m:t>
                                  </m:r>
                                </m:sup>
                              </m:sSup>
                              <m:r>
                                <a:rPr lang="en-US" altLang="ja-JP" sz="2400" b="0" i="1" smtClean="0">
                                  <a:latin typeface="Cambria Math" panose="02040503050406030204" pitchFamily="18" charset="0"/>
                                </a:rPr>
                                <m:t>+</m:t>
                              </m:r>
                              <m:sSup>
                                <m:sSupPr>
                                  <m:ctrlPr>
                                    <a:rPr lang="en-US" altLang="ja-JP" sz="2400" b="0" i="1" smtClean="0">
                                      <a:latin typeface="Cambria Math" panose="02040503050406030204" pitchFamily="18" charset="0"/>
                                    </a:rPr>
                                  </m:ctrlPr>
                                </m:sSupPr>
                                <m:e>
                                  <m:r>
                                    <a:rPr lang="en-US" altLang="ja-JP" sz="2400" b="0" i="1" smtClean="0">
                                      <a:latin typeface="Cambria Math" panose="02040503050406030204" pitchFamily="18" charset="0"/>
                                    </a:rPr>
                                    <m:t>𝑦</m:t>
                                  </m:r>
                                </m:e>
                                <m:sup>
                                  <m:r>
                                    <a:rPr lang="en-US" altLang="ja-JP" sz="2400" b="0" i="1" smtClean="0">
                                      <a:latin typeface="Cambria Math" panose="02040503050406030204" pitchFamily="18" charset="0"/>
                                    </a:rPr>
                                    <m:t>2</m:t>
                                  </m:r>
                                </m:sup>
                              </m:sSup>
                            </m:num>
                            <m:den>
                              <m:sSup>
                                <m:sSupPr>
                                  <m:ctrlPr>
                                    <a:rPr lang="ja-JP" altLang="ja-JP" sz="2400" i="1">
                                      <a:latin typeface="Cambria Math" panose="02040503050406030204" pitchFamily="18" charset="0"/>
                                    </a:rPr>
                                  </m:ctrlPr>
                                </m:sSupPr>
                                <m:e>
                                  <m:r>
                                    <a:rPr lang="en-US" altLang="ja-JP" sz="2400" i="1">
                                      <a:latin typeface="Cambria Math" panose="02040503050406030204" pitchFamily="18" charset="0"/>
                                    </a:rPr>
                                    <m:t>2</m:t>
                                  </m:r>
                                  <m:r>
                                    <a:rPr lang="en-US" altLang="ja-JP" sz="2400" i="1">
                                      <a:latin typeface="Cambria Math" panose="02040503050406030204" pitchFamily="18" charset="0"/>
                                    </a:rPr>
                                    <m:t>𝜎</m:t>
                                  </m:r>
                                </m:e>
                                <m:sup>
                                  <m:r>
                                    <a:rPr lang="en-US" altLang="ja-JP" sz="2400" i="1">
                                      <a:latin typeface="Cambria Math" panose="02040503050406030204" pitchFamily="18" charset="0"/>
                                    </a:rPr>
                                    <m:t>2</m:t>
                                  </m:r>
                                </m:sup>
                              </m:sSup>
                            </m:den>
                          </m:f>
                        </m:sup>
                      </m:sSup>
                    </m:oMath>
                  </m:oMathPara>
                </a14:m>
                <a:endParaRPr lang="ja-JP" altLang="en-US" sz="2400" dirty="0"/>
              </a:p>
            </p:txBody>
          </p:sp>
        </mc:Choice>
        <mc:Fallback xmlns="">
          <p:sp>
            <p:nvSpPr>
              <p:cNvPr id="7" name="正方形/長方形 6"/>
              <p:cNvSpPr>
                <a:spLocks noRot="1" noChangeAspect="1" noMove="1" noResize="1" noEditPoints="1" noAdjustHandles="1" noChangeArrowheads="1" noChangeShapeType="1" noTextEdit="1"/>
              </p:cNvSpPr>
              <p:nvPr/>
            </p:nvSpPr>
            <p:spPr>
              <a:xfrm>
                <a:off x="4173555" y="2591256"/>
                <a:ext cx="3701206" cy="845681"/>
              </a:xfrm>
              <a:prstGeom prst="rect">
                <a:avLst/>
              </a:prstGeom>
              <a:blipFill rotWithShape="0">
                <a:blip r:embed="rId6"/>
                <a:stretch>
                  <a:fillRect/>
                </a:stretch>
              </a:blipFill>
            </p:spPr>
            <p:txBody>
              <a:bodyPr/>
              <a:lstStyle/>
              <a:p>
                <a:r>
                  <a:rPr lang="ja-JP" altLang="en-US">
                    <a:noFill/>
                  </a:rPr>
                  <a:t> </a:t>
                </a:r>
              </a:p>
            </p:txBody>
          </p:sp>
        </mc:Fallback>
      </mc:AlternateContent>
      <p:pic>
        <p:nvPicPr>
          <p:cNvPr id="8" name="図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4246" y="66508"/>
            <a:ext cx="2118755" cy="2118755"/>
          </a:xfrm>
          <a:prstGeom prst="rect">
            <a:avLst/>
          </a:prstGeom>
        </p:spPr>
      </p:pic>
      <p:pic>
        <p:nvPicPr>
          <p:cNvPr id="9" name="図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44247" y="2367891"/>
            <a:ext cx="2118755" cy="2118755"/>
          </a:xfrm>
          <a:prstGeom prst="rect">
            <a:avLst/>
          </a:prstGeom>
        </p:spPr>
      </p:pic>
      <p:pic>
        <p:nvPicPr>
          <p:cNvPr id="10" name="図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44248" y="4669274"/>
            <a:ext cx="2118755" cy="2118755"/>
          </a:xfrm>
          <a:prstGeom prst="rect">
            <a:avLst/>
          </a:prstGeom>
        </p:spPr>
      </p:pic>
      <p:sp>
        <p:nvSpPr>
          <p:cNvPr id="11" name="スライド番号プレースホルダー 10"/>
          <p:cNvSpPr>
            <a:spLocks noGrp="1"/>
          </p:cNvSpPr>
          <p:nvPr>
            <p:ph type="sldNum" sz="quarter" idx="12"/>
          </p:nvPr>
        </p:nvSpPr>
        <p:spPr/>
        <p:txBody>
          <a:bodyPr/>
          <a:lstStyle/>
          <a:p>
            <a:fld id="{F35DE295-420C-4265-BE54-AE59FA4027A6}" type="slidenum">
              <a:rPr kumimoji="1" lang="ja-JP" altLang="en-US" smtClean="0"/>
              <a:t>20</a:t>
            </a:fld>
            <a:endParaRPr kumimoji="1" lang="ja-JP" altLang="en-US"/>
          </a:p>
        </p:txBody>
      </p:sp>
    </p:spTree>
    <p:extLst>
      <p:ext uri="{BB962C8B-B14F-4D97-AF65-F5344CB8AC3E}">
        <p14:creationId xmlns:p14="http://schemas.microsoft.com/office/powerpoint/2010/main" val="3418600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E6BA31-42D0-4226-8F6F-A3C86A602EE7}"/>
              </a:ext>
            </a:extLst>
          </p:cNvPr>
          <p:cNvSpPr>
            <a:spLocks noGrp="1"/>
          </p:cNvSpPr>
          <p:nvPr>
            <p:ph type="title"/>
          </p:nvPr>
        </p:nvSpPr>
        <p:spPr>
          <a:xfrm>
            <a:off x="278781" y="812829"/>
            <a:ext cx="11708780" cy="733270"/>
          </a:xfrm>
        </p:spPr>
        <p:txBody>
          <a:bodyPr>
            <a:normAutofit fontScale="90000"/>
          </a:bodyPr>
          <a:lstStyle/>
          <a:p>
            <a:pPr algn="r"/>
            <a:r>
              <a:rPr kumimoji="1" lang="ja-JP" altLang="en-US" sz="4800" b="1" dirty="0"/>
              <a:t>特徴点とは</a:t>
            </a:r>
          </a:p>
        </p:txBody>
      </p:sp>
      <p:sp>
        <p:nvSpPr>
          <p:cNvPr id="4" name="スライド番号プレースホルダー 3">
            <a:extLst>
              <a:ext uri="{FF2B5EF4-FFF2-40B4-BE49-F238E27FC236}">
                <a16:creationId xmlns:a16="http://schemas.microsoft.com/office/drawing/2014/main" id="{522C4AF1-CD13-47C0-8D1B-795AA38297C6}"/>
              </a:ext>
            </a:extLst>
          </p:cNvPr>
          <p:cNvSpPr>
            <a:spLocks noGrp="1"/>
          </p:cNvSpPr>
          <p:nvPr>
            <p:ph type="sldNum" sz="quarter" idx="12"/>
          </p:nvPr>
        </p:nvSpPr>
        <p:spPr/>
        <p:txBody>
          <a:bodyPr/>
          <a:lstStyle/>
          <a:p>
            <a:fld id="{F35DE295-420C-4265-BE54-AE59FA4027A6}" type="slidenum">
              <a:rPr kumimoji="1" lang="ja-JP" altLang="en-US" smtClean="0"/>
              <a:t>21</a:t>
            </a:fld>
            <a:endParaRPr kumimoji="1" lang="ja-JP" altLang="en-US"/>
          </a:p>
        </p:txBody>
      </p:sp>
    </p:spTree>
    <p:extLst>
      <p:ext uri="{BB962C8B-B14F-4D97-AF65-F5344CB8AC3E}">
        <p14:creationId xmlns:p14="http://schemas.microsoft.com/office/powerpoint/2010/main" val="302573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5115" y="365126"/>
            <a:ext cx="11134286" cy="733270"/>
          </a:xfrm>
        </p:spPr>
        <p:txBody>
          <a:bodyPr/>
          <a:lstStyle/>
          <a:p>
            <a:r>
              <a:rPr lang="ja-JP" altLang="en-US" dirty="0"/>
              <a:t>特徴抽出とマッチング</a:t>
            </a:r>
            <a:endParaRPr kumimoji="1" lang="ja-JP" altLang="en-US" dirty="0"/>
          </a:p>
        </p:txBody>
      </p:sp>
      <p:sp>
        <p:nvSpPr>
          <p:cNvPr id="3" name="コンテンツ プレースホルダー 2"/>
          <p:cNvSpPr>
            <a:spLocks noGrp="1"/>
          </p:cNvSpPr>
          <p:nvPr>
            <p:ph idx="1"/>
          </p:nvPr>
        </p:nvSpPr>
        <p:spPr>
          <a:xfrm>
            <a:off x="6686550" y="1343723"/>
            <a:ext cx="5505449" cy="5076128"/>
          </a:xfrm>
        </p:spPr>
        <p:txBody>
          <a:bodyPr>
            <a:normAutofit/>
          </a:bodyPr>
          <a:lstStyle/>
          <a:p>
            <a:pPr marL="0" indent="0">
              <a:buNone/>
            </a:pPr>
            <a:r>
              <a:rPr lang="ja-JP" altLang="en-US" sz="2400" dirty="0"/>
              <a:t>画像内から特徴的な場所を検出し似た特徴を持つ場所と対応付けしたい</a:t>
            </a:r>
            <a:endParaRPr lang="en-US" altLang="ja-JP" sz="2400" dirty="0"/>
          </a:p>
          <a:p>
            <a:pPr>
              <a:buFont typeface="Wingdings" panose="05000000000000000000" pitchFamily="2" charset="2"/>
              <a:buChar char="à"/>
            </a:pPr>
            <a:r>
              <a:rPr lang="ja-JP" altLang="en-US" sz="2400" dirty="0">
                <a:sym typeface="Wingdings" panose="05000000000000000000" pitchFamily="2" charset="2"/>
              </a:rPr>
              <a:t>パノラマ合成，ステレオ視，物体認識，</a:t>
            </a:r>
            <a:r>
              <a:rPr lang="en-US" altLang="ja-JP" sz="2400" dirty="0">
                <a:sym typeface="Wingdings" panose="05000000000000000000" pitchFamily="2" charset="2"/>
              </a:rPr>
              <a:t>VR</a:t>
            </a:r>
            <a:r>
              <a:rPr lang="ja-JP" altLang="en-US" sz="2400" dirty="0">
                <a:sym typeface="Wingdings" panose="05000000000000000000" pitchFamily="2" charset="2"/>
              </a:rPr>
              <a:t>（位置あわせ），</a:t>
            </a:r>
            <a:r>
              <a:rPr lang="en-US" altLang="ja-JP" sz="2400" dirty="0" err="1">
                <a:sym typeface="Wingdings" panose="05000000000000000000" pitchFamily="2" charset="2"/>
              </a:rPr>
              <a:t>etc</a:t>
            </a:r>
            <a:endParaRPr lang="en-US" altLang="ja-JP" sz="2400" dirty="0">
              <a:sym typeface="Wingdings" panose="05000000000000000000" pitchFamily="2" charset="2"/>
            </a:endParaRPr>
          </a:p>
          <a:p>
            <a:pPr marL="0" indent="0">
              <a:buNone/>
            </a:pPr>
            <a:endParaRPr lang="en-US" altLang="ja-JP" sz="2400" dirty="0">
              <a:sym typeface="Wingdings" panose="05000000000000000000" pitchFamily="2" charset="2"/>
            </a:endParaRPr>
          </a:p>
          <a:p>
            <a:pPr marL="0" indent="0">
              <a:buNone/>
            </a:pPr>
            <a:r>
              <a:rPr lang="ja-JP" altLang="en-US" sz="2400" b="1" dirty="0">
                <a:sym typeface="Wingdings" panose="05000000000000000000" pitchFamily="2" charset="2"/>
              </a:rPr>
              <a:t>画像内から特徴的な点を検出</a:t>
            </a:r>
            <a:r>
              <a:rPr lang="ja-JP" altLang="en-US" sz="2400" dirty="0">
                <a:sym typeface="Wingdings" panose="05000000000000000000" pitchFamily="2" charset="2"/>
              </a:rPr>
              <a:t>する</a:t>
            </a:r>
            <a:endParaRPr lang="en-US" altLang="ja-JP" sz="2400" dirty="0">
              <a:sym typeface="Wingdings" panose="05000000000000000000" pitchFamily="2" charset="2"/>
            </a:endParaRPr>
          </a:p>
          <a:p>
            <a:pPr marL="0" indent="0">
              <a:buNone/>
            </a:pPr>
            <a:r>
              <a:rPr lang="ja-JP" altLang="en-US" sz="2400" b="1" dirty="0">
                <a:sym typeface="Wingdings" panose="05000000000000000000" pitchFamily="2" charset="2"/>
              </a:rPr>
              <a:t>検出した点の局所的な特徴を</a:t>
            </a:r>
            <a:r>
              <a:rPr lang="ja-JP" altLang="en-US" sz="2400" dirty="0">
                <a:sym typeface="Wingdings" panose="05000000000000000000" pitchFamily="2" charset="2"/>
              </a:rPr>
              <a:t>計算機が処理できる形で記述したい</a:t>
            </a:r>
            <a:endParaRPr lang="en-US" altLang="ja-JP" sz="2400" dirty="0">
              <a:sym typeface="Wingdings" panose="05000000000000000000" pitchFamily="2" charset="2"/>
            </a:endParaRPr>
          </a:p>
          <a:p>
            <a:pPr marL="0" indent="0">
              <a:buNone/>
            </a:pPr>
            <a:r>
              <a:rPr lang="en-US" altLang="ja-JP" sz="2000" dirty="0">
                <a:sym typeface="Wingdings" panose="05000000000000000000" pitchFamily="2" charset="2"/>
              </a:rPr>
              <a:t>+ </a:t>
            </a:r>
            <a:r>
              <a:rPr lang="ja-JP" altLang="en-US" sz="2000" dirty="0">
                <a:sym typeface="Wingdings" panose="05000000000000000000" pitchFamily="2" charset="2"/>
              </a:rPr>
              <a:t>局所特徴を多次元ベクトルで表現</a:t>
            </a:r>
            <a:endParaRPr lang="en-US" altLang="ja-JP" sz="2000" dirty="0">
              <a:sym typeface="Wingdings" panose="05000000000000000000" pitchFamily="2" charset="2"/>
            </a:endParaRPr>
          </a:p>
          <a:p>
            <a:pPr marL="0" indent="0">
              <a:buNone/>
            </a:pPr>
            <a:r>
              <a:rPr lang="en-US" altLang="ja-JP" sz="2000" dirty="0">
                <a:sym typeface="Wingdings" panose="05000000000000000000" pitchFamily="2" charset="2"/>
              </a:rPr>
              <a:t>+ </a:t>
            </a:r>
            <a:r>
              <a:rPr lang="ja-JP" altLang="en-US" sz="2000" dirty="0">
                <a:sym typeface="Wingdings" panose="05000000000000000000" pitchFamily="2" charset="2"/>
              </a:rPr>
              <a:t>平行移動</a:t>
            </a:r>
            <a:r>
              <a:rPr lang="en-US" altLang="ja-JP" sz="2000" dirty="0">
                <a:sym typeface="Wingdings" panose="05000000000000000000" pitchFamily="2" charset="2"/>
              </a:rPr>
              <a:t>/</a:t>
            </a:r>
            <a:r>
              <a:rPr lang="ja-JP" altLang="en-US" sz="2000" dirty="0">
                <a:sym typeface="Wingdings" panose="05000000000000000000" pitchFamily="2" charset="2"/>
              </a:rPr>
              <a:t>拡大</a:t>
            </a:r>
            <a:r>
              <a:rPr lang="en-US" altLang="ja-JP" sz="2000" dirty="0">
                <a:sym typeface="Wingdings" panose="05000000000000000000" pitchFamily="2" charset="2"/>
              </a:rPr>
              <a:t>/</a:t>
            </a:r>
            <a:r>
              <a:rPr lang="ja-JP" altLang="en-US" sz="2000" dirty="0">
                <a:sym typeface="Wingdings" panose="05000000000000000000" pitchFamily="2" charset="2"/>
              </a:rPr>
              <a:t>回転に強い記述が理想（平行移動・拡大縮小・回転があっても特徴量が変化しない）</a:t>
            </a:r>
            <a:endParaRPr lang="en-US" altLang="ja-JP" sz="2000" dirty="0"/>
          </a:p>
        </p:txBody>
      </p:sp>
      <p:pic>
        <p:nvPicPr>
          <p:cNvPr id="4" name="図 3"/>
          <p:cNvPicPr>
            <a:picLocks noChangeAspect="1"/>
          </p:cNvPicPr>
          <p:nvPr/>
        </p:nvPicPr>
        <p:blipFill>
          <a:blip r:embed="rId2"/>
          <a:stretch>
            <a:fillRect/>
          </a:stretch>
        </p:blipFill>
        <p:spPr>
          <a:xfrm>
            <a:off x="457200" y="4133850"/>
            <a:ext cx="6019800" cy="2260497"/>
          </a:xfrm>
          <a:prstGeom prst="rect">
            <a:avLst/>
          </a:prstGeom>
        </p:spPr>
      </p:pic>
      <p:pic>
        <p:nvPicPr>
          <p:cNvPr id="5" name="図 4"/>
          <p:cNvPicPr>
            <a:picLocks noChangeAspect="1"/>
          </p:cNvPicPr>
          <p:nvPr/>
        </p:nvPicPr>
        <p:blipFill>
          <a:blip r:embed="rId3"/>
          <a:stretch>
            <a:fillRect/>
          </a:stretch>
        </p:blipFill>
        <p:spPr>
          <a:xfrm>
            <a:off x="447675" y="1395413"/>
            <a:ext cx="2925383" cy="2191052"/>
          </a:xfrm>
          <a:prstGeom prst="rect">
            <a:avLst/>
          </a:prstGeom>
        </p:spPr>
      </p:pic>
      <p:pic>
        <p:nvPicPr>
          <p:cNvPr id="6" name="図 5"/>
          <p:cNvPicPr>
            <a:picLocks noChangeAspect="1"/>
          </p:cNvPicPr>
          <p:nvPr/>
        </p:nvPicPr>
        <p:blipFill>
          <a:blip r:embed="rId4"/>
          <a:stretch>
            <a:fillRect/>
          </a:stretch>
        </p:blipFill>
        <p:spPr>
          <a:xfrm>
            <a:off x="3576637" y="1395413"/>
            <a:ext cx="2919413" cy="2191052"/>
          </a:xfrm>
          <a:prstGeom prst="rect">
            <a:avLst/>
          </a:prstGeom>
        </p:spPr>
      </p:pic>
      <p:sp>
        <p:nvSpPr>
          <p:cNvPr id="7" name="スライド番号プレースホルダー 6"/>
          <p:cNvSpPr>
            <a:spLocks noGrp="1"/>
          </p:cNvSpPr>
          <p:nvPr>
            <p:ph type="sldNum" sz="quarter" idx="12"/>
          </p:nvPr>
        </p:nvSpPr>
        <p:spPr/>
        <p:txBody>
          <a:bodyPr/>
          <a:lstStyle/>
          <a:p>
            <a:fld id="{F35DE295-420C-4265-BE54-AE59FA4027A6}" type="slidenum">
              <a:rPr kumimoji="1" lang="ja-JP" altLang="en-US" smtClean="0"/>
              <a:t>22</a:t>
            </a:fld>
            <a:endParaRPr kumimoji="1" lang="ja-JP" altLang="en-US"/>
          </a:p>
        </p:txBody>
      </p:sp>
    </p:spTree>
    <p:extLst>
      <p:ext uri="{BB962C8B-B14F-4D97-AF65-F5344CB8AC3E}">
        <p14:creationId xmlns:p14="http://schemas.microsoft.com/office/powerpoint/2010/main" val="1821643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98252" y="365126"/>
            <a:ext cx="11708780" cy="733270"/>
          </a:xfrm>
        </p:spPr>
        <p:txBody>
          <a:bodyPr>
            <a:noAutofit/>
          </a:bodyPr>
          <a:lstStyle/>
          <a:p>
            <a:r>
              <a:rPr lang="ja-JP" altLang="en-US" sz="2800" b="1" dirty="0"/>
              <a:t>特徴ベクトル</a:t>
            </a:r>
            <a:endParaRPr kumimoji="1" lang="ja-JP" altLang="en-US" sz="2800" b="1" dirty="0"/>
          </a:p>
        </p:txBody>
      </p:sp>
      <p:grpSp>
        <p:nvGrpSpPr>
          <p:cNvPr id="4" name="グループ化 3"/>
          <p:cNvGrpSpPr/>
          <p:nvPr/>
        </p:nvGrpSpPr>
        <p:grpSpPr>
          <a:xfrm>
            <a:off x="493476" y="1290058"/>
            <a:ext cx="4978922" cy="2996192"/>
            <a:chOff x="19758933" y="-7361767"/>
            <a:chExt cx="21779558" cy="13106400"/>
          </a:xfrm>
        </p:grpSpPr>
        <p:pic>
          <p:nvPicPr>
            <p:cNvPr id="5" name="図 4"/>
            <p:cNvPicPr>
              <a:picLocks noChangeAspect="1"/>
            </p:cNvPicPr>
            <p:nvPr/>
          </p:nvPicPr>
          <p:blipFill>
            <a:blip r:embed="rId2"/>
            <a:stretch>
              <a:fillRect/>
            </a:stretch>
          </p:blipFill>
          <p:spPr>
            <a:xfrm>
              <a:off x="19758933" y="-7361767"/>
              <a:ext cx="9772650" cy="13068300"/>
            </a:xfrm>
            <a:prstGeom prst="rect">
              <a:avLst/>
            </a:prstGeom>
          </p:spPr>
        </p:pic>
        <p:pic>
          <p:nvPicPr>
            <p:cNvPr id="6" name="図 5"/>
            <p:cNvPicPr>
              <a:picLocks noChangeAspect="1"/>
            </p:cNvPicPr>
            <p:nvPr/>
          </p:nvPicPr>
          <p:blipFill>
            <a:blip r:embed="rId3"/>
            <a:stretch>
              <a:fillRect/>
            </a:stretch>
          </p:blipFill>
          <p:spPr>
            <a:xfrm>
              <a:off x="31794416" y="-7361767"/>
              <a:ext cx="9744075" cy="13106400"/>
            </a:xfrm>
            <a:prstGeom prst="rect">
              <a:avLst/>
            </a:prstGeom>
          </p:spPr>
        </p:pic>
      </p:grpSp>
      <p:sp>
        <p:nvSpPr>
          <p:cNvPr id="7" name="テキスト ボックス 6"/>
          <p:cNvSpPr txBox="1"/>
          <p:nvPr/>
        </p:nvSpPr>
        <p:spPr>
          <a:xfrm>
            <a:off x="5638801" y="1633242"/>
            <a:ext cx="6400799" cy="4647426"/>
          </a:xfrm>
          <a:prstGeom prst="rect">
            <a:avLst/>
          </a:prstGeom>
          <a:noFill/>
        </p:spPr>
        <p:txBody>
          <a:bodyPr wrap="square" rtlCol="0">
            <a:spAutoFit/>
          </a:bodyPr>
          <a:lstStyle/>
          <a:p>
            <a:pPr marL="285750" indent="-285750">
              <a:buFont typeface="Arial" panose="020B0604020202020204" pitchFamily="34" charset="0"/>
              <a:buChar char="•"/>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画像</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枚から特徴的な点を沢山抽出できたとしてどれとどれが似ているかを知りたい</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Arial" panose="020B0604020202020204" pitchFamily="34" charset="0"/>
              <a:buChar char="•"/>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つまり，どれとどれが似た局所画像を持つか知りたい</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Arial" panose="020B0604020202020204" pitchFamily="34" charset="0"/>
              <a:buChar char="•"/>
            </a:pP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buFont typeface="Wingdings" panose="05000000000000000000" pitchFamily="2" charset="2"/>
              <a:buChar char="à"/>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検出した特徴点の周囲の情報を，比較できる形（数値データ）に変換したい</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endParaRPr>
          </a:p>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特徴ベクトル</a:t>
            </a:r>
            <a:r>
              <a:rPr lang="en-US" altLang="ja-JP"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Arial" panose="020B0604020202020204" pitchFamily="34" charset="0"/>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撮影条件によって対象は回転・拡大縮小・平行移動するので，画像が回転・拡大縮小・平行移動しても似た特徴ベクトルを生成できる手法がほしい</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 </a:t>
            </a:r>
            <a:r>
              <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この条件を満たす</a:t>
            </a:r>
            <a:r>
              <a:rPr kumimoji="1"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SIFT</a:t>
            </a:r>
            <a:r>
              <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が良く用いられてきた</a:t>
            </a:r>
            <a:endPar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 name="図 2"/>
          <p:cNvPicPr>
            <a:picLocks noChangeAspect="1"/>
          </p:cNvPicPr>
          <p:nvPr/>
        </p:nvPicPr>
        <p:blipFill rotWithShape="1">
          <a:blip r:embed="rId4">
            <a:extLst>
              <a:ext uri="{28A0092B-C50C-407E-A947-70E740481C1C}">
                <a14:useLocalDpi xmlns:a14="http://schemas.microsoft.com/office/drawing/2010/main" val="0"/>
              </a:ext>
            </a:extLst>
          </a:blip>
          <a:srcRect l="86308" t="30185" r="5209" b="63704"/>
          <a:stretch/>
        </p:blipFill>
        <p:spPr>
          <a:xfrm>
            <a:off x="609600" y="4737100"/>
            <a:ext cx="1955800" cy="1879190"/>
          </a:xfrm>
          <a:prstGeom prst="rect">
            <a:avLst/>
          </a:prstGeom>
        </p:spPr>
      </p:pic>
      <p:pic>
        <p:nvPicPr>
          <p:cNvPr id="9" name="図 8"/>
          <p:cNvPicPr>
            <a:picLocks noChangeAspect="1"/>
          </p:cNvPicPr>
          <p:nvPr/>
        </p:nvPicPr>
        <p:blipFill rotWithShape="1">
          <a:blip r:embed="rId5">
            <a:extLst>
              <a:ext uri="{28A0092B-C50C-407E-A947-70E740481C1C}">
                <a14:useLocalDpi xmlns:a14="http://schemas.microsoft.com/office/drawing/2010/main" val="0"/>
              </a:ext>
            </a:extLst>
          </a:blip>
          <a:srcRect l="78191" t="59983" r="10694" b="32054"/>
          <a:stretch/>
        </p:blipFill>
        <p:spPr>
          <a:xfrm>
            <a:off x="3340099" y="4737100"/>
            <a:ext cx="1967023" cy="1879600"/>
          </a:xfrm>
          <a:prstGeom prst="rect">
            <a:avLst/>
          </a:prstGeom>
        </p:spPr>
      </p:pic>
      <p:sp>
        <p:nvSpPr>
          <p:cNvPr id="10" name="円/楕円 9"/>
          <p:cNvSpPr/>
          <p:nvPr/>
        </p:nvSpPr>
        <p:spPr>
          <a:xfrm>
            <a:off x="789442" y="4890068"/>
            <a:ext cx="1629908" cy="1629908"/>
          </a:xfrm>
          <a:prstGeom prst="ellipse">
            <a:avLst/>
          </a:prstGeom>
          <a:noFill/>
          <a:ln w="666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3465967" y="4890068"/>
            <a:ext cx="1629908" cy="1629908"/>
          </a:xfrm>
          <a:prstGeom prst="ellipse">
            <a:avLst/>
          </a:prstGeom>
          <a:noFill/>
          <a:ln w="666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7"/>
          <p:cNvSpPr>
            <a:spLocks noGrp="1"/>
          </p:cNvSpPr>
          <p:nvPr>
            <p:ph type="sldNum" sz="quarter" idx="12"/>
          </p:nvPr>
        </p:nvSpPr>
        <p:spPr/>
        <p:txBody>
          <a:bodyPr/>
          <a:lstStyle/>
          <a:p>
            <a:fld id="{F35DE295-420C-4265-BE54-AE59FA4027A6}" type="slidenum">
              <a:rPr kumimoji="1" lang="ja-JP" altLang="en-US" smtClean="0"/>
              <a:t>23</a:t>
            </a:fld>
            <a:endParaRPr kumimoji="1" lang="ja-JP" altLang="en-US"/>
          </a:p>
        </p:txBody>
      </p:sp>
    </p:spTree>
    <p:extLst>
      <p:ext uri="{BB962C8B-B14F-4D97-AF65-F5344CB8AC3E}">
        <p14:creationId xmlns:p14="http://schemas.microsoft.com/office/powerpoint/2010/main" val="18087903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07381" y="650876"/>
            <a:ext cx="11379819" cy="733270"/>
          </a:xfrm>
        </p:spPr>
        <p:txBody>
          <a:bodyPr>
            <a:noAutofit/>
          </a:bodyPr>
          <a:lstStyle/>
          <a:p>
            <a:r>
              <a:rPr kumimoji="1" lang="en-US" altLang="ja-JP" sz="3200" dirty="0"/>
              <a:t>SIFT</a:t>
            </a:r>
            <a:r>
              <a:rPr lang="ja-JP" altLang="en-US" sz="3200" dirty="0"/>
              <a:t>特徴</a:t>
            </a:r>
            <a:r>
              <a:rPr lang="en-US" altLang="ja-JP" sz="3200" dirty="0"/>
              <a:t/>
            </a:r>
            <a:br>
              <a:rPr lang="en-US" altLang="ja-JP" sz="3200" dirty="0"/>
            </a:br>
            <a:r>
              <a:rPr lang="en-US" altLang="ja-JP" sz="3200" dirty="0"/>
              <a:t>Scale Invariant Feature Transform</a:t>
            </a:r>
            <a:br>
              <a:rPr lang="en-US" altLang="ja-JP" sz="3200" dirty="0"/>
            </a:br>
            <a:endParaRPr kumimoji="1" lang="ja-JP" altLang="en-US" sz="3200"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507381" y="1515172"/>
                <a:ext cx="6122019" cy="5742878"/>
              </a:xfrm>
            </p:spPr>
            <p:txBody>
              <a:bodyPr>
                <a:normAutofit/>
              </a:bodyPr>
              <a:lstStyle/>
              <a:p>
                <a:pPr>
                  <a:lnSpc>
                    <a:spcPct val="100000"/>
                  </a:lnSpc>
                  <a:spcBef>
                    <a:spcPts val="600"/>
                  </a:spcBef>
                </a:pPr>
                <a:r>
                  <a:rPr kumimoji="1" lang="ja-JP" altLang="en-US" sz="2400" dirty="0"/>
                  <a:t>有名＆頻繁に利用される特徴量のひとつ</a:t>
                </a:r>
                <a:endParaRPr kumimoji="1" lang="en-US" altLang="ja-JP" sz="2400" dirty="0"/>
              </a:p>
              <a:p>
                <a:pPr>
                  <a:lnSpc>
                    <a:spcPct val="100000"/>
                  </a:lnSpc>
                  <a:spcBef>
                    <a:spcPts val="600"/>
                  </a:spcBef>
                </a:pPr>
                <a:r>
                  <a:rPr lang="ja-JP" altLang="en-US" sz="2400" dirty="0"/>
                  <a:t>周囲の特徴を</a:t>
                </a:r>
                <a:r>
                  <a:rPr lang="en-US" altLang="ja-JP" sz="2400" dirty="0"/>
                  <a:t>128</a:t>
                </a:r>
                <a:r>
                  <a:rPr lang="ja-JP" altLang="en-US" sz="2400" dirty="0"/>
                  <a:t>次元ベクトルで表現</a:t>
                </a:r>
                <a:endParaRPr kumimoji="1" lang="en-US" altLang="ja-JP" sz="2400" dirty="0"/>
              </a:p>
              <a:p>
                <a:pPr>
                  <a:lnSpc>
                    <a:spcPct val="100000"/>
                  </a:lnSpc>
                  <a:spcBef>
                    <a:spcPts val="600"/>
                  </a:spcBef>
                </a:pPr>
                <a:r>
                  <a:rPr kumimoji="1" lang="ja-JP" altLang="en-US" sz="2400" dirty="0"/>
                  <a:t>平行移動・回転・拡大縮小に堅固</a:t>
                </a:r>
                <a:endParaRPr kumimoji="1" lang="en-US" altLang="ja-JP" sz="2400" dirty="0"/>
              </a:p>
              <a:p>
                <a:pPr lvl="1">
                  <a:lnSpc>
                    <a:spcPct val="100000"/>
                  </a:lnSpc>
                  <a:spcBef>
                    <a:spcPts val="600"/>
                  </a:spcBef>
                </a:pPr>
                <a:r>
                  <a:rPr lang="ja-JP" altLang="en-US" sz="2000" dirty="0"/>
                  <a:t>平行移動・回転・拡大縮小があっても似た特徴ベクトルを出力できる</a:t>
                </a:r>
                <a:endParaRPr lang="en-US" altLang="ja-JP" sz="2000" dirty="0"/>
              </a:p>
              <a:p>
                <a:pPr lvl="8">
                  <a:lnSpc>
                    <a:spcPct val="100000"/>
                  </a:lnSpc>
                  <a:spcBef>
                    <a:spcPts val="600"/>
                  </a:spcBef>
                </a:pPr>
                <a:endParaRPr lang="en-US" altLang="ja-JP" sz="1400" dirty="0"/>
              </a:p>
              <a:p>
                <a:pPr>
                  <a:lnSpc>
                    <a:spcPct val="100000"/>
                  </a:lnSpc>
                  <a:spcBef>
                    <a:spcPts val="600"/>
                  </a:spcBef>
                </a:pPr>
                <a:r>
                  <a:rPr lang="ja-JP" altLang="en-US" sz="2400" dirty="0"/>
                  <a:t>特徴ベクトルにすると局所領域の相違度を計算できる</a:t>
                </a:r>
                <a:endParaRPr lang="en-US" altLang="ja-JP" sz="2400" dirty="0"/>
              </a:p>
              <a:p>
                <a:pPr marL="0" indent="0">
                  <a:lnSpc>
                    <a:spcPct val="100000"/>
                  </a:lnSpc>
                  <a:spcBef>
                    <a:spcPts val="600"/>
                  </a:spcBef>
                  <a:buNone/>
                </a:pPr>
                <a14:m>
                  <m:oMathPara xmlns:m="http://schemas.openxmlformats.org/officeDocument/2006/math">
                    <m:oMathParaPr>
                      <m:jc m:val="centerGroup"/>
                    </m:oMathParaPr>
                    <m:oMath xmlns:m="http://schemas.openxmlformats.org/officeDocument/2006/math">
                      <m:r>
                        <a:rPr lang="ja-JP" altLang="en-US" sz="2400" i="1" dirty="0" smtClean="0">
                          <a:latin typeface="Cambria Math" panose="02040503050406030204" pitchFamily="18" charset="0"/>
                        </a:rPr>
                        <m:t>相違度</m:t>
                      </m:r>
                      <m:r>
                        <a:rPr lang="en-US" altLang="ja-JP" sz="2400" i="1" smtClean="0">
                          <a:latin typeface="Cambria Math" panose="02040503050406030204" pitchFamily="18" charset="0"/>
                        </a:rPr>
                        <m:t>=</m:t>
                      </m:r>
                      <m:nary>
                        <m:naryPr>
                          <m:chr m:val="∑"/>
                          <m:ctrlPr>
                            <a:rPr lang="en-US" altLang="ja-JP" sz="2400" i="1" smtClean="0">
                              <a:latin typeface="Cambria Math" panose="02040503050406030204" pitchFamily="18" charset="0"/>
                            </a:rPr>
                          </m:ctrlPr>
                        </m:naryPr>
                        <m:sub>
                          <m:r>
                            <m:rPr>
                              <m:sty m:val="p"/>
                              <m:brk m:alnAt="23"/>
                            </m:rPr>
                            <a:rPr lang="en-US" altLang="ja-JP" sz="2400" b="0" i="0" smtClean="0">
                              <a:latin typeface="Cambria Math" panose="02040503050406030204" pitchFamily="18" charset="0"/>
                            </a:rPr>
                            <m:t>i</m:t>
                          </m:r>
                          <m:r>
                            <a:rPr lang="en-US" altLang="ja-JP" sz="2400" b="0" i="0" smtClean="0">
                              <a:latin typeface="Cambria Math" panose="02040503050406030204" pitchFamily="18" charset="0"/>
                            </a:rPr>
                            <m:t>=1</m:t>
                          </m:r>
                        </m:sub>
                        <m:sup>
                          <m:r>
                            <a:rPr lang="en-US" altLang="ja-JP" sz="2400" b="0" i="1" smtClean="0">
                              <a:latin typeface="Cambria Math" panose="02040503050406030204" pitchFamily="18" charset="0"/>
                            </a:rPr>
                            <m:t>128</m:t>
                          </m:r>
                        </m:sup>
                        <m:e>
                          <m:sSup>
                            <m:sSupPr>
                              <m:ctrlPr>
                                <a:rPr lang="en-US" altLang="ja-JP" sz="2400" b="0" i="1" smtClean="0">
                                  <a:latin typeface="Cambria Math" panose="02040503050406030204" pitchFamily="18" charset="0"/>
                                </a:rPr>
                              </m:ctrlPr>
                            </m:sSupPr>
                            <m:e>
                              <m:d>
                                <m:dPr>
                                  <m:ctrlPr>
                                    <a:rPr lang="en-US" altLang="ja-JP" sz="2400" b="0" i="1" smtClean="0">
                                      <a:latin typeface="Cambria Math" panose="02040503050406030204" pitchFamily="18" charset="0"/>
                                    </a:rPr>
                                  </m:ctrlPr>
                                </m:dPr>
                                <m:e>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𝑎</m:t>
                                      </m:r>
                                    </m:e>
                                    <m:sub>
                                      <m:r>
                                        <a:rPr lang="en-US" altLang="ja-JP" sz="2400" i="1">
                                          <a:latin typeface="Cambria Math" panose="02040503050406030204" pitchFamily="18" charset="0"/>
                                        </a:rPr>
                                        <m:t>𝑖</m:t>
                                      </m:r>
                                    </m:sub>
                                  </m:sSub>
                                  <m:r>
                                    <a:rPr lang="en-US" altLang="ja-JP" sz="2400" i="1">
                                      <a:latin typeface="Cambria Math" panose="02040503050406030204" pitchFamily="18" charset="0"/>
                                    </a:rPr>
                                    <m:t>−</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𝑏</m:t>
                                      </m:r>
                                    </m:e>
                                    <m:sub>
                                      <m:r>
                                        <a:rPr lang="en-US" altLang="ja-JP" sz="2400" i="1">
                                          <a:latin typeface="Cambria Math" panose="02040503050406030204" pitchFamily="18" charset="0"/>
                                        </a:rPr>
                                        <m:t>𝑖</m:t>
                                      </m:r>
                                    </m:sub>
                                  </m:sSub>
                                </m:e>
                              </m:d>
                            </m:e>
                            <m:sup>
                              <m:r>
                                <a:rPr lang="en-US" altLang="ja-JP" sz="2400" b="0" i="1" smtClean="0">
                                  <a:latin typeface="Cambria Math" panose="02040503050406030204" pitchFamily="18" charset="0"/>
                                </a:rPr>
                                <m:t>2</m:t>
                              </m:r>
                            </m:sup>
                          </m:sSup>
                        </m:e>
                      </m:nary>
                    </m:oMath>
                  </m:oMathPara>
                </a14:m>
                <a:endParaRPr lang="en-US" altLang="ja-JP" sz="2400" dirty="0"/>
              </a:p>
              <a:p>
                <a:pPr marL="0" indent="0">
                  <a:lnSpc>
                    <a:spcPct val="100000"/>
                  </a:lnSpc>
                  <a:spcBef>
                    <a:spcPts val="600"/>
                  </a:spcBef>
                  <a:buNone/>
                </a:pPr>
                <a:endParaRPr lang="en-US" altLang="ja-JP" sz="800" dirty="0"/>
              </a:p>
              <a:p>
                <a:pPr marL="0" indent="0">
                  <a:lnSpc>
                    <a:spcPct val="100000"/>
                  </a:lnSpc>
                  <a:spcBef>
                    <a:spcPts val="600"/>
                  </a:spcBef>
                  <a:buNone/>
                </a:pPr>
                <a:r>
                  <a:rPr lang="en-US" altLang="ja-JP" sz="2000" dirty="0"/>
                  <a:t>※</a:t>
                </a:r>
                <a14:m>
                  <m:oMath xmlns:m="http://schemas.openxmlformats.org/officeDocument/2006/math">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𝑎</m:t>
                        </m:r>
                      </m:e>
                      <m:sub>
                        <m:r>
                          <a:rPr lang="en-US" altLang="ja-JP" sz="2000" i="1">
                            <a:latin typeface="Cambria Math" panose="02040503050406030204" pitchFamily="18" charset="0"/>
                          </a:rPr>
                          <m:t>𝑖</m:t>
                        </m:r>
                      </m:sub>
                    </m:sSub>
                    <m:r>
                      <a:rPr lang="en-US" altLang="ja-JP" sz="2000" b="0" i="1" smtClean="0">
                        <a:latin typeface="Cambria Math" panose="02040503050406030204" pitchFamily="18" charset="0"/>
                      </a:rPr>
                      <m:t>,  </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𝑏</m:t>
                        </m:r>
                      </m:e>
                      <m:sub>
                        <m:r>
                          <a:rPr lang="en-US" altLang="ja-JP" sz="2000" i="1">
                            <a:latin typeface="Cambria Math" panose="02040503050406030204" pitchFamily="18" charset="0"/>
                          </a:rPr>
                          <m:t>𝑖</m:t>
                        </m:r>
                      </m:sub>
                    </m:sSub>
                  </m:oMath>
                </a14:m>
                <a:r>
                  <a:rPr lang="ja-JP" altLang="en-US" sz="2000" dirty="0"/>
                  <a:t>は特徴ベクトルの要素</a:t>
                </a:r>
                <a:endParaRPr lang="en-US" altLang="ja-JP" sz="2000" dirty="0"/>
              </a:p>
              <a:p>
                <a:pPr marL="0" indent="0">
                  <a:lnSpc>
                    <a:spcPct val="100000"/>
                  </a:lnSpc>
                  <a:spcBef>
                    <a:spcPts val="600"/>
                  </a:spcBef>
                  <a:buNone/>
                </a:pPr>
                <a:r>
                  <a:rPr lang="en-US" altLang="ja-JP" sz="2000" dirty="0"/>
                  <a:t>※</a:t>
                </a:r>
                <a:r>
                  <a:rPr lang="ja-JP" altLang="en-US" sz="2000" dirty="0"/>
                  <a:t>これは相違度の一例</a:t>
                </a:r>
                <a:endParaRPr lang="en-US" altLang="ja-JP" sz="2400" dirty="0"/>
              </a:p>
              <a:p>
                <a:pPr>
                  <a:lnSpc>
                    <a:spcPct val="100000"/>
                  </a:lnSpc>
                  <a:spcBef>
                    <a:spcPts val="600"/>
                  </a:spcBef>
                </a:pPr>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507381" y="1515172"/>
                <a:ext cx="6122019" cy="5742878"/>
              </a:xfrm>
              <a:blipFill rotWithShape="0">
                <a:blip r:embed="rId2"/>
                <a:stretch>
                  <a:fillRect l="-1294" t="-1062"/>
                </a:stretch>
              </a:blipFill>
            </p:spPr>
            <p:txBody>
              <a:bodyPr/>
              <a:lstStyle/>
              <a:p>
                <a:r>
                  <a:rPr lang="ja-JP" altLang="en-US">
                    <a:noFill/>
                  </a:rPr>
                  <a:t> </a:t>
                </a:r>
              </a:p>
            </p:txBody>
          </p:sp>
        </mc:Fallback>
      </mc:AlternateContent>
      <p:pic>
        <p:nvPicPr>
          <p:cNvPr id="4" name="図 3"/>
          <p:cNvPicPr>
            <a:picLocks noChangeAspect="1"/>
          </p:cNvPicPr>
          <p:nvPr/>
        </p:nvPicPr>
        <p:blipFill>
          <a:blip r:embed="rId3"/>
          <a:stretch>
            <a:fillRect/>
          </a:stretch>
        </p:blipFill>
        <p:spPr>
          <a:xfrm>
            <a:off x="7577391" y="4107780"/>
            <a:ext cx="3985959" cy="2604743"/>
          </a:xfrm>
          <a:prstGeom prst="rect">
            <a:avLst/>
          </a:prstGeom>
        </p:spPr>
      </p:pic>
      <p:sp>
        <p:nvSpPr>
          <p:cNvPr id="7" name="正方形/長方形 6"/>
          <p:cNvSpPr/>
          <p:nvPr/>
        </p:nvSpPr>
        <p:spPr>
          <a:xfrm>
            <a:off x="11366133" y="-4206"/>
            <a:ext cx="825867" cy="369332"/>
          </a:xfrm>
          <a:prstGeom prst="rect">
            <a:avLst/>
          </a:prstGeom>
          <a:solidFill>
            <a:schemeClr val="accent4"/>
          </a:solidFill>
        </p:spPr>
        <p:txBody>
          <a:bodyPr wrap="none">
            <a:spAutoFit/>
          </a:bodyPr>
          <a:lstStyle/>
          <a:p>
            <a:r>
              <a:rPr lang="en-US" altLang="ja-JP" dirty="0"/>
              <a:t>SIFT.py</a:t>
            </a:r>
            <a:endParaRPr lang="ja-JP" altLang="en-US" dirty="0"/>
          </a:p>
        </p:txBody>
      </p:sp>
      <p:sp>
        <p:nvSpPr>
          <p:cNvPr id="8" name="正方形/長方形 7"/>
          <p:cNvSpPr/>
          <p:nvPr/>
        </p:nvSpPr>
        <p:spPr>
          <a:xfrm>
            <a:off x="10356565" y="1245321"/>
            <a:ext cx="1835435" cy="1015663"/>
          </a:xfrm>
          <a:prstGeom prst="rect">
            <a:avLst/>
          </a:prstGeom>
        </p:spPr>
        <p:txBody>
          <a:bodyPr wrap="square">
            <a:spAutoFit/>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各点が</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128</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次元の特徴ベクトルを持つ</a:t>
            </a:r>
          </a:p>
        </p:txBody>
      </p:sp>
      <p:grpSp>
        <p:nvGrpSpPr>
          <p:cNvPr id="11" name="グループ化 10"/>
          <p:cNvGrpSpPr/>
          <p:nvPr/>
        </p:nvGrpSpPr>
        <p:grpSpPr>
          <a:xfrm>
            <a:off x="6629400" y="-4750413"/>
            <a:ext cx="6628038" cy="4257362"/>
            <a:chOff x="19758933" y="-7361767"/>
            <a:chExt cx="20404590" cy="13106400"/>
          </a:xfrm>
        </p:grpSpPr>
        <p:pic>
          <p:nvPicPr>
            <p:cNvPr id="9" name="図 8"/>
            <p:cNvPicPr>
              <a:picLocks noChangeAspect="1"/>
            </p:cNvPicPr>
            <p:nvPr/>
          </p:nvPicPr>
          <p:blipFill>
            <a:blip r:embed="rId4"/>
            <a:stretch>
              <a:fillRect/>
            </a:stretch>
          </p:blipFill>
          <p:spPr>
            <a:xfrm>
              <a:off x="19758933" y="-7361767"/>
              <a:ext cx="9772650" cy="13068300"/>
            </a:xfrm>
            <a:prstGeom prst="rect">
              <a:avLst/>
            </a:prstGeom>
          </p:spPr>
        </p:pic>
        <p:pic>
          <p:nvPicPr>
            <p:cNvPr id="10" name="図 9"/>
            <p:cNvPicPr>
              <a:picLocks noChangeAspect="1"/>
            </p:cNvPicPr>
            <p:nvPr/>
          </p:nvPicPr>
          <p:blipFill>
            <a:blip r:embed="rId5"/>
            <a:stretch>
              <a:fillRect/>
            </a:stretch>
          </p:blipFill>
          <p:spPr>
            <a:xfrm>
              <a:off x="30419448" y="-7361767"/>
              <a:ext cx="9744075" cy="13106400"/>
            </a:xfrm>
            <a:prstGeom prst="rect">
              <a:avLst/>
            </a:prstGeom>
          </p:spPr>
        </p:pic>
      </p:grpSp>
      <p:pic>
        <p:nvPicPr>
          <p:cNvPr id="5" name="図 4"/>
          <p:cNvPicPr>
            <a:picLocks noChangeAspect="1"/>
          </p:cNvPicPr>
          <p:nvPr/>
        </p:nvPicPr>
        <p:blipFill>
          <a:blip r:embed="rId6"/>
          <a:stretch>
            <a:fillRect/>
          </a:stretch>
        </p:blipFill>
        <p:spPr>
          <a:xfrm>
            <a:off x="7543800" y="181086"/>
            <a:ext cx="2735228" cy="3609864"/>
          </a:xfrm>
          <a:prstGeom prst="rect">
            <a:avLst/>
          </a:prstGeom>
        </p:spPr>
      </p:pic>
      <p:sp>
        <p:nvSpPr>
          <p:cNvPr id="6" name="スライド番号プレースホルダー 5"/>
          <p:cNvSpPr>
            <a:spLocks noGrp="1"/>
          </p:cNvSpPr>
          <p:nvPr>
            <p:ph type="sldNum" sz="quarter" idx="12"/>
          </p:nvPr>
        </p:nvSpPr>
        <p:spPr/>
        <p:txBody>
          <a:bodyPr/>
          <a:lstStyle/>
          <a:p>
            <a:fld id="{F35DE295-420C-4265-BE54-AE59FA4027A6}" type="slidenum">
              <a:rPr kumimoji="1" lang="ja-JP" altLang="en-US" smtClean="0"/>
              <a:t>24</a:t>
            </a:fld>
            <a:endParaRPr kumimoji="1" lang="ja-JP" altLang="en-US"/>
          </a:p>
        </p:txBody>
      </p:sp>
    </p:spTree>
    <p:extLst>
      <p:ext uri="{BB962C8B-B14F-4D97-AF65-F5344CB8AC3E}">
        <p14:creationId xmlns:p14="http://schemas.microsoft.com/office/powerpoint/2010/main" val="552147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E6BA31-42D0-4226-8F6F-A3C86A602EE7}"/>
              </a:ext>
            </a:extLst>
          </p:cNvPr>
          <p:cNvSpPr>
            <a:spLocks noGrp="1"/>
          </p:cNvSpPr>
          <p:nvPr>
            <p:ph type="title"/>
          </p:nvPr>
        </p:nvSpPr>
        <p:spPr>
          <a:xfrm>
            <a:off x="278781" y="812829"/>
            <a:ext cx="11708780" cy="733270"/>
          </a:xfrm>
        </p:spPr>
        <p:txBody>
          <a:bodyPr>
            <a:normAutofit fontScale="90000"/>
          </a:bodyPr>
          <a:lstStyle/>
          <a:p>
            <a:pPr algn="r"/>
            <a:r>
              <a:rPr kumimoji="1" lang="en-US" altLang="ja-JP" sz="4800" b="1" dirty="0"/>
              <a:t>SIFT</a:t>
            </a:r>
            <a:r>
              <a:rPr kumimoji="1" lang="ja-JP" altLang="en-US" sz="4800" b="1" dirty="0"/>
              <a:t>特徴</a:t>
            </a:r>
          </a:p>
        </p:txBody>
      </p:sp>
      <p:sp>
        <p:nvSpPr>
          <p:cNvPr id="4" name="スライド番号プレースホルダー 3">
            <a:extLst>
              <a:ext uri="{FF2B5EF4-FFF2-40B4-BE49-F238E27FC236}">
                <a16:creationId xmlns:a16="http://schemas.microsoft.com/office/drawing/2014/main" id="{522C4AF1-CD13-47C0-8D1B-795AA38297C6}"/>
              </a:ext>
            </a:extLst>
          </p:cNvPr>
          <p:cNvSpPr>
            <a:spLocks noGrp="1"/>
          </p:cNvSpPr>
          <p:nvPr>
            <p:ph type="sldNum" sz="quarter" idx="12"/>
          </p:nvPr>
        </p:nvSpPr>
        <p:spPr/>
        <p:txBody>
          <a:bodyPr/>
          <a:lstStyle/>
          <a:p>
            <a:fld id="{F35DE295-420C-4265-BE54-AE59FA4027A6}" type="slidenum">
              <a:rPr kumimoji="1" lang="ja-JP" altLang="en-US" smtClean="0"/>
              <a:t>25</a:t>
            </a:fld>
            <a:endParaRPr kumimoji="1" lang="ja-JP" altLang="en-US"/>
          </a:p>
        </p:txBody>
      </p:sp>
    </p:spTree>
    <p:extLst>
      <p:ext uri="{BB962C8B-B14F-4D97-AF65-F5344CB8AC3E}">
        <p14:creationId xmlns:p14="http://schemas.microsoft.com/office/powerpoint/2010/main" val="2520058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AC5BAD66-84B8-40A2-B7AE-CF47E0678A2A}"/>
              </a:ext>
            </a:extLst>
          </p:cNvPr>
          <p:cNvPicPr>
            <a:picLocks noChangeAspect="1"/>
          </p:cNvPicPr>
          <p:nvPr/>
        </p:nvPicPr>
        <p:blipFill>
          <a:blip r:embed="rId2"/>
          <a:stretch>
            <a:fillRect/>
          </a:stretch>
        </p:blipFill>
        <p:spPr>
          <a:xfrm>
            <a:off x="83881" y="0"/>
            <a:ext cx="12024238" cy="6858000"/>
          </a:xfrm>
          <a:prstGeom prst="rect">
            <a:avLst/>
          </a:prstGeom>
        </p:spPr>
      </p:pic>
    </p:spTree>
    <p:extLst>
      <p:ext uri="{BB962C8B-B14F-4D97-AF65-F5344CB8AC3E}">
        <p14:creationId xmlns:p14="http://schemas.microsoft.com/office/powerpoint/2010/main" val="393421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32433" y="133350"/>
            <a:ext cx="8257452" cy="733270"/>
          </a:xfrm>
        </p:spPr>
        <p:txBody>
          <a:bodyPr>
            <a:normAutofit/>
          </a:bodyPr>
          <a:lstStyle/>
          <a:p>
            <a:pPr algn="ctr"/>
            <a:r>
              <a:rPr kumimoji="1" lang="en-US" altLang="ja-JP" sz="3600" dirty="0" err="1"/>
              <a:t>DoG</a:t>
            </a:r>
            <a:r>
              <a:rPr kumimoji="1" lang="en-US" altLang="ja-JP" sz="3600" dirty="0"/>
              <a:t> : Difference of Gaussian</a:t>
            </a:r>
            <a:endParaRPr kumimoji="1" lang="ja-JP" altLang="en-US" sz="3600" dirty="0"/>
          </a:p>
        </p:txBody>
      </p:sp>
      <p:grpSp>
        <p:nvGrpSpPr>
          <p:cNvPr id="64" name="グループ化 63"/>
          <p:cNvGrpSpPr/>
          <p:nvPr/>
        </p:nvGrpSpPr>
        <p:grpSpPr>
          <a:xfrm>
            <a:off x="994502" y="1136821"/>
            <a:ext cx="1704967" cy="5664030"/>
            <a:chOff x="16809547" y="-4630482"/>
            <a:chExt cx="4667250" cy="15504959"/>
          </a:xfrm>
        </p:grpSpPr>
        <p:pic>
          <p:nvPicPr>
            <p:cNvPr id="60" name="図 5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09547" y="-4630482"/>
              <a:ext cx="4667250" cy="3505200"/>
            </a:xfrm>
            <a:prstGeom prst="rect">
              <a:avLst/>
            </a:prstGeom>
          </p:spPr>
        </p:pic>
        <p:pic>
          <p:nvPicPr>
            <p:cNvPr id="61" name="図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09547" y="7369277"/>
              <a:ext cx="4667250" cy="3505200"/>
            </a:xfrm>
            <a:prstGeom prst="rect">
              <a:avLst/>
            </a:prstGeom>
          </p:spPr>
        </p:pic>
        <p:pic>
          <p:nvPicPr>
            <p:cNvPr id="62" name="図 6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09547" y="3369356"/>
              <a:ext cx="4667250" cy="3505200"/>
            </a:xfrm>
            <a:prstGeom prst="rect">
              <a:avLst/>
            </a:prstGeom>
          </p:spPr>
        </p:pic>
        <p:pic>
          <p:nvPicPr>
            <p:cNvPr id="63" name="図 6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09547" y="-630563"/>
              <a:ext cx="4667250" cy="3505200"/>
            </a:xfrm>
            <a:prstGeom prst="rect">
              <a:avLst/>
            </a:prstGeom>
          </p:spPr>
        </p:pic>
      </p:grpSp>
      <p:sp>
        <p:nvSpPr>
          <p:cNvPr id="6" name="正方形/長方形 5"/>
          <p:cNvSpPr/>
          <p:nvPr/>
        </p:nvSpPr>
        <p:spPr>
          <a:xfrm>
            <a:off x="11314387" y="0"/>
            <a:ext cx="1014573" cy="369332"/>
          </a:xfrm>
          <a:prstGeom prst="rect">
            <a:avLst/>
          </a:prstGeom>
          <a:solidFill>
            <a:schemeClr val="accent4"/>
          </a:solidFill>
        </p:spPr>
        <p:txBody>
          <a:bodyPr wrap="none">
            <a:spAutoFit/>
          </a:bodyPr>
          <a:lstStyle/>
          <a:p>
            <a:r>
              <a:rPr lang="en-US" altLang="ja-JP" dirty="0">
                <a:latin typeface="メイリオ" panose="020B0604030504040204" pitchFamily="50" charset="-128"/>
                <a:ea typeface="メイリオ" panose="020B0604030504040204" pitchFamily="50" charset="-128"/>
              </a:rPr>
              <a:t>DoG.py</a:t>
            </a:r>
            <a:endParaRPr lang="ja-JP" altLang="en-US" dirty="0">
              <a:latin typeface="メイリオ" panose="020B0604030504040204" pitchFamily="50" charset="-128"/>
              <a:ea typeface="メイリオ" panose="020B0604030504040204" pitchFamily="50" charset="-128"/>
            </a:endParaRPr>
          </a:p>
        </p:txBody>
      </p:sp>
      <p:sp>
        <p:nvSpPr>
          <p:cNvPr id="116" name="正方形/長方形 115"/>
          <p:cNvSpPr/>
          <p:nvPr/>
        </p:nvSpPr>
        <p:spPr>
          <a:xfrm>
            <a:off x="3465787" y="5688449"/>
            <a:ext cx="8135560" cy="1169551"/>
          </a:xfrm>
          <a:prstGeom prst="rect">
            <a:avLst/>
          </a:prstGeom>
          <a:noFill/>
        </p:spPr>
        <p:txBody>
          <a:bodyPr wrap="none">
            <a:spAutoFit/>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局所的に輝度値が高い・低い点やエッジ，コーナーなどが検出される</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その特徴点が現れたスケールも同時に得られる</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（どの解像度でその点が特徴的だったかが分かる）</a:t>
            </a:r>
          </a:p>
        </p:txBody>
      </p:sp>
      <p:pic>
        <p:nvPicPr>
          <p:cNvPr id="5" name="図 4"/>
          <p:cNvPicPr>
            <a:picLocks noChangeAspect="1"/>
          </p:cNvPicPr>
          <p:nvPr/>
        </p:nvPicPr>
        <p:blipFill>
          <a:blip r:embed="rId6"/>
          <a:stretch>
            <a:fillRect/>
          </a:stretch>
        </p:blipFill>
        <p:spPr>
          <a:xfrm>
            <a:off x="3572204" y="1136821"/>
            <a:ext cx="5813452" cy="4360089"/>
          </a:xfrm>
          <a:prstGeom prst="rect">
            <a:avLst/>
          </a:prstGeom>
        </p:spPr>
      </p:pic>
      <p:sp>
        <p:nvSpPr>
          <p:cNvPr id="3" name="スライド番号プレースホルダー 2"/>
          <p:cNvSpPr>
            <a:spLocks noGrp="1"/>
          </p:cNvSpPr>
          <p:nvPr>
            <p:ph type="sldNum" sz="quarter" idx="12"/>
          </p:nvPr>
        </p:nvSpPr>
        <p:spPr/>
        <p:txBody>
          <a:bodyPr/>
          <a:lstStyle/>
          <a:p>
            <a:fld id="{F35DE295-420C-4265-BE54-AE59FA4027A6}" type="slidenum">
              <a:rPr kumimoji="1" lang="ja-JP" altLang="en-US" smtClean="0">
                <a:latin typeface="メイリオ" panose="020B0604030504040204" pitchFamily="50" charset="-128"/>
                <a:ea typeface="メイリオ" panose="020B0604030504040204" pitchFamily="50" charset="-128"/>
              </a:rPr>
              <a:t>27</a:t>
            </a:fld>
            <a:endParaRPr kumimoji="1" lang="ja-JP" altLang="en-US">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63980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8FA2EE06-3A3F-469C-BF0C-CDC40E451363}"/>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5496" t="45767" r="40733" b="41266"/>
          <a:stretch/>
        </p:blipFill>
        <p:spPr>
          <a:xfrm>
            <a:off x="6001493" y="1148609"/>
            <a:ext cx="2384767" cy="2245469"/>
          </a:xfrm>
          <a:prstGeom prst="rect">
            <a:avLst/>
          </a:prstGeom>
        </p:spPr>
      </p:pic>
      <p:graphicFrame>
        <p:nvGraphicFramePr>
          <p:cNvPr id="10" name="表 10">
            <a:extLst>
              <a:ext uri="{FF2B5EF4-FFF2-40B4-BE49-F238E27FC236}">
                <a16:creationId xmlns:a16="http://schemas.microsoft.com/office/drawing/2014/main" id="{ACE3D8CA-F98D-4F4C-AE04-AA72AB8A1944}"/>
              </a:ext>
            </a:extLst>
          </p:cNvPr>
          <p:cNvGraphicFramePr>
            <a:graphicFrameLocks noGrp="1"/>
          </p:cNvGraphicFramePr>
          <p:nvPr>
            <p:extLst>
              <p:ext uri="{D42A27DB-BD31-4B8C-83A1-F6EECF244321}">
                <p14:modId xmlns:p14="http://schemas.microsoft.com/office/powerpoint/2010/main" val="2373823825"/>
              </p:ext>
            </p:extLst>
          </p:nvPr>
        </p:nvGraphicFramePr>
        <p:xfrm>
          <a:off x="6212168" y="1210361"/>
          <a:ext cx="1988816" cy="2099736"/>
        </p:xfrm>
        <a:graphic>
          <a:graphicData uri="http://schemas.openxmlformats.org/drawingml/2006/table">
            <a:tbl>
              <a:tblPr firstRow="1" bandRow="1">
                <a:tableStyleId>{5C22544A-7EE6-4342-B048-85BDC9FD1C3A}</a:tableStyleId>
              </a:tblPr>
              <a:tblGrid>
                <a:gridCol w="248602">
                  <a:extLst>
                    <a:ext uri="{9D8B030D-6E8A-4147-A177-3AD203B41FA5}">
                      <a16:colId xmlns:a16="http://schemas.microsoft.com/office/drawing/2014/main" val="1613120371"/>
                    </a:ext>
                  </a:extLst>
                </a:gridCol>
                <a:gridCol w="248602">
                  <a:extLst>
                    <a:ext uri="{9D8B030D-6E8A-4147-A177-3AD203B41FA5}">
                      <a16:colId xmlns:a16="http://schemas.microsoft.com/office/drawing/2014/main" val="389322894"/>
                    </a:ext>
                  </a:extLst>
                </a:gridCol>
                <a:gridCol w="248602">
                  <a:extLst>
                    <a:ext uri="{9D8B030D-6E8A-4147-A177-3AD203B41FA5}">
                      <a16:colId xmlns:a16="http://schemas.microsoft.com/office/drawing/2014/main" val="3884924063"/>
                    </a:ext>
                  </a:extLst>
                </a:gridCol>
                <a:gridCol w="248602">
                  <a:extLst>
                    <a:ext uri="{9D8B030D-6E8A-4147-A177-3AD203B41FA5}">
                      <a16:colId xmlns:a16="http://schemas.microsoft.com/office/drawing/2014/main" val="1605442626"/>
                    </a:ext>
                  </a:extLst>
                </a:gridCol>
                <a:gridCol w="248602">
                  <a:extLst>
                    <a:ext uri="{9D8B030D-6E8A-4147-A177-3AD203B41FA5}">
                      <a16:colId xmlns:a16="http://schemas.microsoft.com/office/drawing/2014/main" val="803937424"/>
                    </a:ext>
                  </a:extLst>
                </a:gridCol>
                <a:gridCol w="248602">
                  <a:extLst>
                    <a:ext uri="{9D8B030D-6E8A-4147-A177-3AD203B41FA5}">
                      <a16:colId xmlns:a16="http://schemas.microsoft.com/office/drawing/2014/main" val="2671607831"/>
                    </a:ext>
                  </a:extLst>
                </a:gridCol>
                <a:gridCol w="248602">
                  <a:extLst>
                    <a:ext uri="{9D8B030D-6E8A-4147-A177-3AD203B41FA5}">
                      <a16:colId xmlns:a16="http://schemas.microsoft.com/office/drawing/2014/main" val="3031063467"/>
                    </a:ext>
                  </a:extLst>
                </a:gridCol>
                <a:gridCol w="248602">
                  <a:extLst>
                    <a:ext uri="{9D8B030D-6E8A-4147-A177-3AD203B41FA5}">
                      <a16:colId xmlns:a16="http://schemas.microsoft.com/office/drawing/2014/main" val="1455686385"/>
                    </a:ext>
                  </a:extLst>
                </a:gridCol>
              </a:tblGrid>
              <a:tr h="262467">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610767"/>
                  </a:ext>
                </a:extLst>
              </a:tr>
              <a:tr h="262467">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1745225"/>
                  </a:ext>
                </a:extLst>
              </a:tr>
              <a:tr h="262467">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95030808"/>
                  </a:ext>
                </a:extLst>
              </a:tr>
              <a:tr h="262467">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2588598"/>
                  </a:ext>
                </a:extLst>
              </a:tr>
              <a:tr h="262467">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0319711"/>
                  </a:ext>
                </a:extLst>
              </a:tr>
              <a:tr h="262467">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0846067"/>
                  </a:ext>
                </a:extLst>
              </a:tr>
              <a:tr h="262467">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9171182"/>
                  </a:ext>
                </a:extLst>
              </a:tr>
              <a:tr h="262467">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82967539"/>
                  </a:ext>
                </a:extLst>
              </a:tr>
            </a:tbl>
          </a:graphicData>
        </a:graphic>
      </p:graphicFrame>
      <p:sp>
        <p:nvSpPr>
          <p:cNvPr id="2" name="タイトル 1"/>
          <p:cNvSpPr>
            <a:spLocks noGrp="1"/>
          </p:cNvSpPr>
          <p:nvPr>
            <p:ph type="title"/>
          </p:nvPr>
        </p:nvSpPr>
        <p:spPr>
          <a:xfrm>
            <a:off x="7765431" y="192132"/>
            <a:ext cx="3408681" cy="733270"/>
          </a:xfrm>
        </p:spPr>
        <p:txBody>
          <a:bodyPr>
            <a:noAutofit/>
          </a:bodyPr>
          <a:lstStyle/>
          <a:p>
            <a:r>
              <a:rPr kumimoji="1" lang="en-US" altLang="ja-JP" sz="4800" dirty="0"/>
              <a:t>SIFT</a:t>
            </a:r>
            <a:r>
              <a:rPr kumimoji="1" lang="ja-JP" altLang="en-US" sz="4800" dirty="0"/>
              <a:t>特徴</a:t>
            </a:r>
          </a:p>
        </p:txBody>
      </p:sp>
      <p:sp>
        <p:nvSpPr>
          <p:cNvPr id="3" name="コンテンツ プレースホルダー 2"/>
          <p:cNvSpPr>
            <a:spLocks noGrp="1"/>
          </p:cNvSpPr>
          <p:nvPr>
            <p:ph idx="1"/>
          </p:nvPr>
        </p:nvSpPr>
        <p:spPr>
          <a:xfrm>
            <a:off x="203199" y="-1"/>
            <a:ext cx="5786539" cy="7010401"/>
          </a:xfrm>
        </p:spPr>
        <p:txBody>
          <a:bodyPr>
            <a:normAutofit/>
          </a:bodyPr>
          <a:lstStyle/>
          <a:p>
            <a:pPr marL="457200" indent="-457200">
              <a:lnSpc>
                <a:spcPct val="100000"/>
              </a:lnSpc>
              <a:spcBef>
                <a:spcPts val="600"/>
              </a:spcBef>
              <a:buAutoNum type="arabicPeriod"/>
            </a:pPr>
            <a:r>
              <a:rPr kumimoji="1" lang="ja-JP" altLang="en-US" sz="2000" b="1" dirty="0"/>
              <a:t>特徴点検出</a:t>
            </a:r>
            <a:endParaRPr lang="en-US" altLang="ja-JP" sz="2000" b="1" dirty="0"/>
          </a:p>
          <a:p>
            <a:pPr>
              <a:lnSpc>
                <a:spcPct val="100000"/>
              </a:lnSpc>
              <a:spcBef>
                <a:spcPts val="600"/>
              </a:spcBef>
            </a:pPr>
            <a:r>
              <a:rPr kumimoji="1" lang="en-US" altLang="ja-JP" sz="1600" dirty="0" err="1"/>
              <a:t>DoG</a:t>
            </a:r>
            <a:r>
              <a:rPr kumimoji="1" lang="ja-JP" altLang="en-US" sz="1600" dirty="0"/>
              <a:t>の極大・極小を特徴点とする</a:t>
            </a:r>
            <a:endParaRPr lang="en-US" altLang="ja-JP" sz="1600" dirty="0"/>
          </a:p>
          <a:p>
            <a:pPr>
              <a:lnSpc>
                <a:spcPct val="100000"/>
              </a:lnSpc>
              <a:spcBef>
                <a:spcPts val="600"/>
              </a:spcBef>
            </a:pPr>
            <a:r>
              <a:rPr lang="en-US" altLang="ja-JP" sz="1600" dirty="0"/>
              <a:t>Harris </a:t>
            </a:r>
            <a:r>
              <a:rPr lang="ja-JP" altLang="en-US" sz="1600" dirty="0"/>
              <a:t>行列を用いてエッジ点は除去</a:t>
            </a:r>
            <a:endParaRPr lang="en-US" altLang="ja-JP" sz="1600" dirty="0"/>
          </a:p>
          <a:p>
            <a:pPr>
              <a:lnSpc>
                <a:spcPct val="100000"/>
              </a:lnSpc>
              <a:spcBef>
                <a:spcPts val="600"/>
              </a:spcBef>
            </a:pPr>
            <a:r>
              <a:rPr lang="ja-JP" altLang="en-US" sz="1600" dirty="0"/>
              <a:t>閾値処理でノイズ（極大値が小さい点）も除去</a:t>
            </a:r>
            <a:endParaRPr lang="en-US" altLang="ja-JP" sz="1600" dirty="0"/>
          </a:p>
          <a:p>
            <a:pPr>
              <a:lnSpc>
                <a:spcPct val="100000"/>
              </a:lnSpc>
              <a:spcBef>
                <a:spcPts val="600"/>
              </a:spcBef>
            </a:pPr>
            <a:endParaRPr lang="en-US" altLang="ja-JP" sz="1600" dirty="0"/>
          </a:p>
          <a:p>
            <a:pPr marL="0" indent="0">
              <a:lnSpc>
                <a:spcPct val="100000"/>
              </a:lnSpc>
              <a:spcBef>
                <a:spcPts val="600"/>
              </a:spcBef>
              <a:buNone/>
            </a:pPr>
            <a:r>
              <a:rPr lang="en-US" altLang="ja-JP" sz="2000" dirty="0"/>
              <a:t>2. </a:t>
            </a:r>
            <a:r>
              <a:rPr lang="ja-JP" altLang="en-US" sz="2000" b="1" dirty="0"/>
              <a:t>方向検出</a:t>
            </a:r>
            <a:endParaRPr lang="en-US" altLang="ja-JP" sz="2000" b="1" dirty="0"/>
          </a:p>
          <a:p>
            <a:pPr>
              <a:lnSpc>
                <a:spcPct val="100000"/>
              </a:lnSpc>
              <a:spcBef>
                <a:spcPts val="600"/>
              </a:spcBef>
            </a:pPr>
            <a:r>
              <a:rPr lang="ja-JP" altLang="en-US" sz="1600" dirty="0">
                <a:solidFill>
                  <a:srgbClr val="FF0000"/>
                </a:solidFill>
              </a:rPr>
              <a:t>発見した特徴点においてそのサイズに合わせた局所領域を考える </a:t>
            </a:r>
          </a:p>
          <a:p>
            <a:pPr>
              <a:lnSpc>
                <a:spcPct val="100000"/>
              </a:lnSpc>
              <a:spcBef>
                <a:spcPts val="600"/>
              </a:spcBef>
            </a:pPr>
            <a:r>
              <a:rPr lang="ja-JP" altLang="en-US" sz="1600" dirty="0"/>
              <a:t>勾配ヒストグラムを生成（方向を</a:t>
            </a:r>
            <a:r>
              <a:rPr lang="en-US" altLang="ja-JP" sz="1600" dirty="0"/>
              <a:t>36</a:t>
            </a:r>
            <a:r>
              <a:rPr lang="ja-JP" altLang="en-US" sz="1600" dirty="0"/>
              <a:t>分割し，強度を中心からの距離で重み付け）</a:t>
            </a:r>
            <a:endParaRPr lang="en-US" altLang="ja-JP" sz="1600" dirty="0"/>
          </a:p>
          <a:p>
            <a:pPr>
              <a:lnSpc>
                <a:spcPct val="100000"/>
              </a:lnSpc>
              <a:spcBef>
                <a:spcPts val="600"/>
              </a:spcBef>
            </a:pPr>
            <a:r>
              <a:rPr lang="ja-JP" altLang="en-US" sz="1600" dirty="0"/>
              <a:t>ヒストグラムを正規化し強度が</a:t>
            </a:r>
            <a:r>
              <a:rPr lang="en-US" altLang="ja-JP" sz="1600" dirty="0"/>
              <a:t>0.8</a:t>
            </a:r>
            <a:r>
              <a:rPr lang="ja-JP" altLang="en-US" sz="1600" dirty="0"/>
              <a:t>以上の方向を検出</a:t>
            </a:r>
            <a:r>
              <a:rPr lang="en-US" altLang="ja-JP" sz="1600" dirty="0"/>
              <a:t>(</a:t>
            </a:r>
            <a:r>
              <a:rPr lang="ja-JP" altLang="en-US" sz="1600" dirty="0"/>
              <a:t>複数検出される</a:t>
            </a:r>
            <a:r>
              <a:rPr lang="en-US" altLang="ja-JP" sz="1600" dirty="0">
                <a:sym typeface="Wingdings" panose="05000000000000000000" pitchFamily="2" charset="2"/>
              </a:rPr>
              <a:t></a:t>
            </a:r>
            <a:r>
              <a:rPr lang="ja-JP" altLang="en-US" sz="1600" dirty="0">
                <a:sym typeface="Wingdings" panose="05000000000000000000" pitchFamily="2" charset="2"/>
              </a:rPr>
              <a:t>複数の特徴量を生成</a:t>
            </a:r>
            <a:r>
              <a:rPr lang="en-US" altLang="ja-JP" sz="1600" dirty="0"/>
              <a:t>)</a:t>
            </a:r>
          </a:p>
          <a:p>
            <a:pPr>
              <a:lnSpc>
                <a:spcPct val="100000"/>
              </a:lnSpc>
              <a:spcBef>
                <a:spcPts val="600"/>
              </a:spcBef>
            </a:pPr>
            <a:endParaRPr lang="en-US" altLang="ja-JP" sz="1600" dirty="0"/>
          </a:p>
          <a:p>
            <a:pPr marL="0" indent="0">
              <a:lnSpc>
                <a:spcPct val="100000"/>
              </a:lnSpc>
              <a:spcBef>
                <a:spcPts val="600"/>
              </a:spcBef>
              <a:buNone/>
            </a:pPr>
            <a:r>
              <a:rPr lang="en-US" altLang="ja-JP" sz="2000" dirty="0"/>
              <a:t>3. </a:t>
            </a:r>
            <a:r>
              <a:rPr lang="ja-JP" altLang="en-US" sz="2000" b="1" dirty="0"/>
              <a:t>特徴ベクトル計算</a:t>
            </a:r>
            <a:endParaRPr lang="en-US" altLang="ja-JP" sz="2000" b="1" dirty="0"/>
          </a:p>
          <a:p>
            <a:pPr>
              <a:lnSpc>
                <a:spcPct val="100000"/>
              </a:lnSpc>
              <a:spcBef>
                <a:spcPts val="600"/>
              </a:spcBef>
            </a:pPr>
            <a:r>
              <a:rPr lang="ja-JP" altLang="en-US" sz="1800" dirty="0"/>
              <a:t>検出した方向に沿った局所窓を配置</a:t>
            </a:r>
            <a:endParaRPr lang="en-US" altLang="ja-JP" sz="1800" dirty="0"/>
          </a:p>
          <a:p>
            <a:pPr>
              <a:lnSpc>
                <a:spcPct val="100000"/>
              </a:lnSpc>
              <a:spcBef>
                <a:spcPts val="600"/>
              </a:spcBef>
            </a:pPr>
            <a:r>
              <a:rPr lang="ja-JP" altLang="en-US" sz="1800" dirty="0"/>
              <a:t>領域を</a:t>
            </a:r>
            <a:r>
              <a:rPr lang="en-US" altLang="ja-JP" sz="1800" dirty="0"/>
              <a:t>4x4</a:t>
            </a:r>
            <a:r>
              <a:rPr lang="ja-JP" altLang="en-US" sz="1800" dirty="0"/>
              <a:t>分割し，各領域内で勾配ヒストグラムを計算する</a:t>
            </a:r>
            <a:endParaRPr lang="en-US" altLang="ja-JP" sz="1800" dirty="0"/>
          </a:p>
          <a:p>
            <a:pPr>
              <a:lnSpc>
                <a:spcPct val="100000"/>
              </a:lnSpc>
              <a:spcBef>
                <a:spcPts val="600"/>
              </a:spcBef>
            </a:pPr>
            <a:r>
              <a:rPr lang="ja-JP" altLang="en-US" sz="1800" dirty="0"/>
              <a:t>勾配ヒストグラムを特徴ベクトルとする</a:t>
            </a:r>
            <a:endParaRPr lang="en-US" altLang="ja-JP" sz="1800" dirty="0"/>
          </a:p>
          <a:p>
            <a:pPr lvl="1">
              <a:lnSpc>
                <a:spcPct val="100000"/>
              </a:lnSpc>
              <a:spcBef>
                <a:spcPts val="600"/>
              </a:spcBef>
            </a:pPr>
            <a:r>
              <a:rPr lang="ja-JP" altLang="en-US" sz="1400" dirty="0"/>
              <a:t>勾配は</a:t>
            </a:r>
            <a:r>
              <a:rPr lang="en-US" altLang="ja-JP" sz="1400" dirty="0"/>
              <a:t>8</a:t>
            </a:r>
            <a:r>
              <a:rPr lang="ja-JP" altLang="en-US" sz="1400" dirty="0"/>
              <a:t>方向に量子化</a:t>
            </a:r>
            <a:endParaRPr lang="en-US" altLang="ja-JP" sz="1400" dirty="0"/>
          </a:p>
          <a:p>
            <a:pPr lvl="1">
              <a:lnSpc>
                <a:spcPct val="100000"/>
              </a:lnSpc>
              <a:spcBef>
                <a:spcPts val="600"/>
              </a:spcBef>
            </a:pPr>
            <a:r>
              <a:rPr lang="en-US" altLang="ja-JP" sz="1400" dirty="0"/>
              <a:t>4*4*8 = 128</a:t>
            </a:r>
            <a:r>
              <a:rPr lang="ja-JP" altLang="en-US" sz="1400" dirty="0"/>
              <a:t>次元ベクトルに</a:t>
            </a:r>
            <a:endParaRPr lang="en-US" altLang="ja-JP" sz="900" dirty="0"/>
          </a:p>
          <a:p>
            <a:pPr>
              <a:lnSpc>
                <a:spcPct val="100000"/>
              </a:lnSpc>
              <a:spcBef>
                <a:spcPts val="600"/>
              </a:spcBef>
            </a:pPr>
            <a:r>
              <a:rPr lang="ja-JP" altLang="en-US" sz="1800" dirty="0"/>
              <a:t>得られた特徴ベクトルを正規化</a:t>
            </a:r>
            <a:r>
              <a:rPr lang="ja-JP" altLang="en-US" sz="1400" dirty="0"/>
              <a:t>（ベクトルの総和で割る）</a:t>
            </a:r>
            <a:endParaRPr lang="en-US" altLang="ja-JP" sz="1400" dirty="0"/>
          </a:p>
        </p:txBody>
      </p:sp>
      <p:sp>
        <p:nvSpPr>
          <p:cNvPr id="4" name="スライド番号プレースホルダー 3"/>
          <p:cNvSpPr>
            <a:spLocks noGrp="1"/>
          </p:cNvSpPr>
          <p:nvPr>
            <p:ph type="sldNum" sz="quarter" idx="12"/>
          </p:nvPr>
        </p:nvSpPr>
        <p:spPr/>
        <p:txBody>
          <a:bodyPr/>
          <a:lstStyle/>
          <a:p>
            <a:fld id="{F35DE295-420C-4265-BE54-AE59FA4027A6}" type="slidenum">
              <a:rPr kumimoji="1" lang="ja-JP" altLang="en-US" smtClean="0"/>
              <a:t>28</a:t>
            </a:fld>
            <a:endParaRPr kumimoji="1" lang="ja-JP" altLang="en-US"/>
          </a:p>
        </p:txBody>
      </p:sp>
      <p:sp>
        <p:nvSpPr>
          <p:cNvPr id="8" name="楕円 7">
            <a:extLst>
              <a:ext uri="{FF2B5EF4-FFF2-40B4-BE49-F238E27FC236}">
                <a16:creationId xmlns:a16="http://schemas.microsoft.com/office/drawing/2014/main" id="{1B4AEE46-1A76-4CBB-8903-5D5723F365F3}"/>
              </a:ext>
            </a:extLst>
          </p:cNvPr>
          <p:cNvSpPr/>
          <p:nvPr/>
        </p:nvSpPr>
        <p:spPr>
          <a:xfrm>
            <a:off x="7154978" y="2206250"/>
            <a:ext cx="97549" cy="97549"/>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a:extLst>
              <a:ext uri="{FF2B5EF4-FFF2-40B4-BE49-F238E27FC236}">
                <a16:creationId xmlns:a16="http://schemas.microsoft.com/office/drawing/2014/main" id="{8D08E99D-E13C-41FF-9278-50719C279122}"/>
              </a:ext>
            </a:extLst>
          </p:cNvPr>
          <p:cNvCxnSpPr>
            <a:cxnSpLocks/>
          </p:cNvCxnSpPr>
          <p:nvPr/>
        </p:nvCxnSpPr>
        <p:spPr>
          <a:xfrm>
            <a:off x="6334317" y="1333501"/>
            <a:ext cx="121920" cy="1159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66E68C0D-EC78-496D-9478-BD7770EE840F}"/>
              </a:ext>
            </a:extLst>
          </p:cNvPr>
          <p:cNvCxnSpPr>
            <a:cxnSpLocks/>
          </p:cNvCxnSpPr>
          <p:nvPr/>
        </p:nvCxnSpPr>
        <p:spPr>
          <a:xfrm flipV="1">
            <a:off x="6581753" y="1333500"/>
            <a:ext cx="165949" cy="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271AC6EA-D706-4F58-8995-EF5E98380DD1}"/>
              </a:ext>
            </a:extLst>
          </p:cNvPr>
          <p:cNvCxnSpPr>
            <a:cxnSpLocks/>
          </p:cNvCxnSpPr>
          <p:nvPr/>
        </p:nvCxnSpPr>
        <p:spPr>
          <a:xfrm flipH="1" flipV="1">
            <a:off x="6693091" y="1248897"/>
            <a:ext cx="136098" cy="846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CC4DDBEE-1023-4260-B632-3617A219259A}"/>
              </a:ext>
            </a:extLst>
          </p:cNvPr>
          <p:cNvCxnSpPr>
            <a:cxnSpLocks/>
          </p:cNvCxnSpPr>
          <p:nvPr/>
        </p:nvCxnSpPr>
        <p:spPr>
          <a:xfrm>
            <a:off x="7076625" y="1333501"/>
            <a:ext cx="165949" cy="3551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5282B11E-2350-4436-A337-EC47AEFEC226}"/>
              </a:ext>
            </a:extLst>
          </p:cNvPr>
          <p:cNvCxnSpPr>
            <a:cxnSpLocks/>
          </p:cNvCxnSpPr>
          <p:nvPr/>
        </p:nvCxnSpPr>
        <p:spPr>
          <a:xfrm flipH="1" flipV="1">
            <a:off x="7187963" y="1210361"/>
            <a:ext cx="136098" cy="1231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1FB7D453-B71C-4E64-9565-B754A496E576}"/>
              </a:ext>
            </a:extLst>
          </p:cNvPr>
          <p:cNvCxnSpPr>
            <a:cxnSpLocks/>
          </p:cNvCxnSpPr>
          <p:nvPr/>
        </p:nvCxnSpPr>
        <p:spPr>
          <a:xfrm flipV="1">
            <a:off x="7571497" y="1271931"/>
            <a:ext cx="76020" cy="615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9AA552D7-AC85-498A-BF89-EF33C58063A1}"/>
              </a:ext>
            </a:extLst>
          </p:cNvPr>
          <p:cNvCxnSpPr>
            <a:cxnSpLocks/>
          </p:cNvCxnSpPr>
          <p:nvPr/>
        </p:nvCxnSpPr>
        <p:spPr>
          <a:xfrm flipH="1" flipV="1">
            <a:off x="7723497" y="1248897"/>
            <a:ext cx="95436" cy="846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1E0ECF3E-CB26-4141-AEB5-4364760D44BE}"/>
              </a:ext>
            </a:extLst>
          </p:cNvPr>
          <p:cNvCxnSpPr>
            <a:cxnSpLocks/>
          </p:cNvCxnSpPr>
          <p:nvPr/>
        </p:nvCxnSpPr>
        <p:spPr>
          <a:xfrm flipH="1" flipV="1">
            <a:off x="8016908" y="1248897"/>
            <a:ext cx="49458" cy="846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1AD2AE8E-4843-4255-8563-2FEF75BF0B34}"/>
              </a:ext>
            </a:extLst>
          </p:cNvPr>
          <p:cNvCxnSpPr>
            <a:cxnSpLocks/>
          </p:cNvCxnSpPr>
          <p:nvPr/>
        </p:nvCxnSpPr>
        <p:spPr>
          <a:xfrm flipH="1" flipV="1">
            <a:off x="6156558" y="1509783"/>
            <a:ext cx="177759" cy="1012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88E20835-AC57-4907-8DFE-D79E6A0F899F}"/>
              </a:ext>
            </a:extLst>
          </p:cNvPr>
          <p:cNvCxnSpPr>
            <a:cxnSpLocks/>
          </p:cNvCxnSpPr>
          <p:nvPr/>
        </p:nvCxnSpPr>
        <p:spPr>
          <a:xfrm>
            <a:off x="6581753" y="1611054"/>
            <a:ext cx="121920" cy="1884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530C470A-9939-4215-8A70-2F6BE8BE84C0}"/>
              </a:ext>
            </a:extLst>
          </p:cNvPr>
          <p:cNvCxnSpPr>
            <a:cxnSpLocks/>
          </p:cNvCxnSpPr>
          <p:nvPr/>
        </p:nvCxnSpPr>
        <p:spPr>
          <a:xfrm flipH="1" flipV="1">
            <a:off x="6805376" y="1528763"/>
            <a:ext cx="23813" cy="822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C1EF1843-99AE-4980-9C6F-BF267AC0BD74}"/>
              </a:ext>
            </a:extLst>
          </p:cNvPr>
          <p:cNvCxnSpPr>
            <a:cxnSpLocks/>
          </p:cNvCxnSpPr>
          <p:nvPr/>
        </p:nvCxnSpPr>
        <p:spPr>
          <a:xfrm flipH="1" flipV="1">
            <a:off x="6930892" y="1378434"/>
            <a:ext cx="145733" cy="2326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67D5A75E-7D27-4B6A-BC61-0AC56430B0B9}"/>
              </a:ext>
            </a:extLst>
          </p:cNvPr>
          <p:cNvCxnSpPr/>
          <p:nvPr/>
        </p:nvCxnSpPr>
        <p:spPr>
          <a:xfrm flipV="1">
            <a:off x="7324061" y="1369012"/>
            <a:ext cx="121920" cy="2420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04640884-D397-4150-8738-E0C333F768FA}"/>
              </a:ext>
            </a:extLst>
          </p:cNvPr>
          <p:cNvCxnSpPr/>
          <p:nvPr/>
        </p:nvCxnSpPr>
        <p:spPr>
          <a:xfrm flipV="1">
            <a:off x="7571497" y="1369012"/>
            <a:ext cx="121920" cy="2420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6F70A4EF-E409-405A-9913-5EC460298F10}"/>
              </a:ext>
            </a:extLst>
          </p:cNvPr>
          <p:cNvCxnSpPr/>
          <p:nvPr/>
        </p:nvCxnSpPr>
        <p:spPr>
          <a:xfrm flipV="1">
            <a:off x="7818933" y="1369012"/>
            <a:ext cx="121920" cy="2420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44BA09DD-5AF7-4BF8-AA24-EB71E75D8C4C}"/>
              </a:ext>
            </a:extLst>
          </p:cNvPr>
          <p:cNvCxnSpPr/>
          <p:nvPr/>
        </p:nvCxnSpPr>
        <p:spPr>
          <a:xfrm flipV="1">
            <a:off x="8066366" y="1369012"/>
            <a:ext cx="121920" cy="2420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29ECB8EE-CEEA-4ACC-9293-39AB95461302}"/>
              </a:ext>
            </a:extLst>
          </p:cNvPr>
          <p:cNvCxnSpPr>
            <a:cxnSpLocks/>
          </p:cNvCxnSpPr>
          <p:nvPr/>
        </p:nvCxnSpPr>
        <p:spPr>
          <a:xfrm flipH="1" flipV="1">
            <a:off x="6176202" y="1777111"/>
            <a:ext cx="158115" cy="948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2B7C4BA6-74B0-4BA9-A45E-3841D47AC4DD}"/>
              </a:ext>
            </a:extLst>
          </p:cNvPr>
          <p:cNvCxnSpPr>
            <a:cxnSpLocks/>
          </p:cNvCxnSpPr>
          <p:nvPr/>
        </p:nvCxnSpPr>
        <p:spPr>
          <a:xfrm flipH="1" flipV="1">
            <a:off x="6473858" y="1777111"/>
            <a:ext cx="107895" cy="948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D0C60AF9-6C13-4AC6-9FCF-94B735104847}"/>
              </a:ext>
            </a:extLst>
          </p:cNvPr>
          <p:cNvCxnSpPr>
            <a:cxnSpLocks/>
          </p:cNvCxnSpPr>
          <p:nvPr/>
        </p:nvCxnSpPr>
        <p:spPr>
          <a:xfrm flipH="1" flipV="1">
            <a:off x="6642713" y="1662113"/>
            <a:ext cx="186476" cy="2098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F344D054-E4C7-4EE3-8CCD-7D76F9822908}"/>
              </a:ext>
            </a:extLst>
          </p:cNvPr>
          <p:cNvCxnSpPr>
            <a:cxnSpLocks/>
          </p:cNvCxnSpPr>
          <p:nvPr/>
        </p:nvCxnSpPr>
        <p:spPr>
          <a:xfrm flipV="1">
            <a:off x="7076625" y="1812104"/>
            <a:ext cx="129951" cy="598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7178D30D-B7AD-4C78-81EE-FE9812ABC1DA}"/>
              </a:ext>
            </a:extLst>
          </p:cNvPr>
          <p:cNvCxnSpPr>
            <a:cxnSpLocks/>
          </p:cNvCxnSpPr>
          <p:nvPr/>
        </p:nvCxnSpPr>
        <p:spPr>
          <a:xfrm flipV="1">
            <a:off x="7324061" y="1683560"/>
            <a:ext cx="49460" cy="1883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E8AE8BAA-6216-4382-8D62-F3C2E8698DC7}"/>
              </a:ext>
            </a:extLst>
          </p:cNvPr>
          <p:cNvCxnSpPr>
            <a:cxnSpLocks/>
          </p:cNvCxnSpPr>
          <p:nvPr/>
        </p:nvCxnSpPr>
        <p:spPr>
          <a:xfrm flipH="1">
            <a:off x="7429131" y="1871940"/>
            <a:ext cx="142366" cy="2508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7B78C03E-E609-460B-99EF-E3D4E238EDB7}"/>
              </a:ext>
            </a:extLst>
          </p:cNvPr>
          <p:cNvCxnSpPr>
            <a:cxnSpLocks/>
          </p:cNvCxnSpPr>
          <p:nvPr/>
        </p:nvCxnSpPr>
        <p:spPr>
          <a:xfrm flipV="1">
            <a:off x="7818933" y="1704902"/>
            <a:ext cx="154530" cy="1670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DAFFEABB-47D5-4DE2-96CE-E58E9FD2C0E7}"/>
              </a:ext>
            </a:extLst>
          </p:cNvPr>
          <p:cNvCxnSpPr>
            <a:cxnSpLocks/>
          </p:cNvCxnSpPr>
          <p:nvPr/>
        </p:nvCxnSpPr>
        <p:spPr>
          <a:xfrm flipV="1">
            <a:off x="8066366" y="1683560"/>
            <a:ext cx="149658" cy="1883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矢印コネクタ 36">
            <a:extLst>
              <a:ext uri="{FF2B5EF4-FFF2-40B4-BE49-F238E27FC236}">
                <a16:creationId xmlns:a16="http://schemas.microsoft.com/office/drawing/2014/main" id="{5A369D84-A280-4974-9D07-C313B934E65D}"/>
              </a:ext>
            </a:extLst>
          </p:cNvPr>
          <p:cNvCxnSpPr>
            <a:cxnSpLocks/>
          </p:cNvCxnSpPr>
          <p:nvPr/>
        </p:nvCxnSpPr>
        <p:spPr>
          <a:xfrm flipH="1" flipV="1">
            <a:off x="6220822" y="2068082"/>
            <a:ext cx="113495" cy="6156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矢印コネクタ 37">
            <a:extLst>
              <a:ext uri="{FF2B5EF4-FFF2-40B4-BE49-F238E27FC236}">
                <a16:creationId xmlns:a16="http://schemas.microsoft.com/office/drawing/2014/main" id="{1C964596-B1E8-4C16-9744-6D3FDAF7E792}"/>
              </a:ext>
            </a:extLst>
          </p:cNvPr>
          <p:cNvCxnSpPr>
            <a:cxnSpLocks/>
          </p:cNvCxnSpPr>
          <p:nvPr/>
        </p:nvCxnSpPr>
        <p:spPr>
          <a:xfrm flipH="1" flipV="1">
            <a:off x="6412822" y="1958160"/>
            <a:ext cx="168932" cy="1714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BE20B099-7788-47C5-81A8-5A26ECE0BE88}"/>
              </a:ext>
            </a:extLst>
          </p:cNvPr>
          <p:cNvCxnSpPr>
            <a:cxnSpLocks/>
          </p:cNvCxnSpPr>
          <p:nvPr/>
        </p:nvCxnSpPr>
        <p:spPr>
          <a:xfrm>
            <a:off x="6829189" y="2129651"/>
            <a:ext cx="144345" cy="2219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a:extLst>
              <a:ext uri="{FF2B5EF4-FFF2-40B4-BE49-F238E27FC236}">
                <a16:creationId xmlns:a16="http://schemas.microsoft.com/office/drawing/2014/main" id="{55A17206-4A5A-4B62-8FD5-F106DEFD4B45}"/>
              </a:ext>
            </a:extLst>
          </p:cNvPr>
          <p:cNvCxnSpPr>
            <a:cxnSpLocks/>
          </p:cNvCxnSpPr>
          <p:nvPr/>
        </p:nvCxnSpPr>
        <p:spPr>
          <a:xfrm flipH="1">
            <a:off x="6987075" y="2129652"/>
            <a:ext cx="89550" cy="2026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B0D4E5DD-0018-4E88-BA4E-5A7613CBA89A}"/>
              </a:ext>
            </a:extLst>
          </p:cNvPr>
          <p:cNvCxnSpPr>
            <a:cxnSpLocks/>
          </p:cNvCxnSpPr>
          <p:nvPr/>
        </p:nvCxnSpPr>
        <p:spPr>
          <a:xfrm>
            <a:off x="7324061" y="2129651"/>
            <a:ext cx="115293" cy="2026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B6BA06E1-F81C-4AE4-818B-0DAFC20C8693}"/>
              </a:ext>
            </a:extLst>
          </p:cNvPr>
          <p:cNvCxnSpPr>
            <a:cxnSpLocks/>
          </p:cNvCxnSpPr>
          <p:nvPr/>
        </p:nvCxnSpPr>
        <p:spPr>
          <a:xfrm flipH="1">
            <a:off x="7515102" y="2129651"/>
            <a:ext cx="56395" cy="1985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36C2A9B6-AEB0-4CC0-B0D7-7A181E72D6C4}"/>
              </a:ext>
            </a:extLst>
          </p:cNvPr>
          <p:cNvCxnSpPr>
            <a:cxnSpLocks/>
          </p:cNvCxnSpPr>
          <p:nvPr/>
        </p:nvCxnSpPr>
        <p:spPr>
          <a:xfrm flipV="1">
            <a:off x="7818933" y="2016309"/>
            <a:ext cx="168490" cy="11334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a:extLst>
              <a:ext uri="{FF2B5EF4-FFF2-40B4-BE49-F238E27FC236}">
                <a16:creationId xmlns:a16="http://schemas.microsoft.com/office/drawing/2014/main" id="{190C337C-8D4C-4D97-BBA2-89FA2DFE2014}"/>
              </a:ext>
            </a:extLst>
          </p:cNvPr>
          <p:cNvCxnSpPr>
            <a:cxnSpLocks/>
          </p:cNvCxnSpPr>
          <p:nvPr/>
        </p:nvCxnSpPr>
        <p:spPr>
          <a:xfrm flipV="1">
            <a:off x="8066366" y="2084252"/>
            <a:ext cx="121920" cy="453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a:extLst>
              <a:ext uri="{FF2B5EF4-FFF2-40B4-BE49-F238E27FC236}">
                <a16:creationId xmlns:a16="http://schemas.microsoft.com/office/drawing/2014/main" id="{97EFB7FE-BDE3-428E-AE04-4AEF63D4C03C}"/>
              </a:ext>
            </a:extLst>
          </p:cNvPr>
          <p:cNvCxnSpPr>
            <a:cxnSpLocks/>
          </p:cNvCxnSpPr>
          <p:nvPr/>
        </p:nvCxnSpPr>
        <p:spPr>
          <a:xfrm flipH="1" flipV="1">
            <a:off x="6149639" y="2197576"/>
            <a:ext cx="184678" cy="1962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id="{F4189092-BE20-4A5A-A5A1-B0C9A0128F7D}"/>
              </a:ext>
            </a:extLst>
          </p:cNvPr>
          <p:cNvCxnSpPr>
            <a:cxnSpLocks/>
          </p:cNvCxnSpPr>
          <p:nvPr/>
        </p:nvCxnSpPr>
        <p:spPr>
          <a:xfrm flipH="1">
            <a:off x="6455925" y="2393868"/>
            <a:ext cx="125828" cy="1683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id="{D798498F-8F53-45D5-B5D3-DA3E7FB624CB}"/>
              </a:ext>
            </a:extLst>
          </p:cNvPr>
          <p:cNvCxnSpPr>
            <a:cxnSpLocks/>
          </p:cNvCxnSpPr>
          <p:nvPr/>
        </p:nvCxnSpPr>
        <p:spPr>
          <a:xfrm flipV="1">
            <a:off x="6829189" y="2351597"/>
            <a:ext cx="137881" cy="422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674C856E-69B8-497A-BF44-5253E64E3D2D}"/>
              </a:ext>
            </a:extLst>
          </p:cNvPr>
          <p:cNvCxnSpPr>
            <a:cxnSpLocks/>
          </p:cNvCxnSpPr>
          <p:nvPr/>
        </p:nvCxnSpPr>
        <p:spPr>
          <a:xfrm flipH="1">
            <a:off x="6987075" y="2393868"/>
            <a:ext cx="89550" cy="12885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48">
            <a:extLst>
              <a:ext uri="{FF2B5EF4-FFF2-40B4-BE49-F238E27FC236}">
                <a16:creationId xmlns:a16="http://schemas.microsoft.com/office/drawing/2014/main" id="{881EFD0F-6545-4C79-8E4F-36B5C1C4AEF8}"/>
              </a:ext>
            </a:extLst>
          </p:cNvPr>
          <p:cNvCxnSpPr>
            <a:cxnSpLocks/>
          </p:cNvCxnSpPr>
          <p:nvPr/>
        </p:nvCxnSpPr>
        <p:spPr>
          <a:xfrm>
            <a:off x="7324061" y="2393868"/>
            <a:ext cx="369356" cy="2466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矢印コネクタ 49">
            <a:extLst>
              <a:ext uri="{FF2B5EF4-FFF2-40B4-BE49-F238E27FC236}">
                <a16:creationId xmlns:a16="http://schemas.microsoft.com/office/drawing/2014/main" id="{3936D517-5912-45D0-848C-338178D10B24}"/>
              </a:ext>
            </a:extLst>
          </p:cNvPr>
          <p:cNvCxnSpPr>
            <a:cxnSpLocks/>
          </p:cNvCxnSpPr>
          <p:nvPr/>
        </p:nvCxnSpPr>
        <p:spPr>
          <a:xfrm flipH="1" flipV="1">
            <a:off x="7445981" y="2354205"/>
            <a:ext cx="125516" cy="396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a:extLst>
              <a:ext uri="{FF2B5EF4-FFF2-40B4-BE49-F238E27FC236}">
                <a16:creationId xmlns:a16="http://schemas.microsoft.com/office/drawing/2014/main" id="{B69C79C3-7A52-4B0D-AFD6-02BE9DB65172}"/>
              </a:ext>
            </a:extLst>
          </p:cNvPr>
          <p:cNvCxnSpPr>
            <a:cxnSpLocks/>
          </p:cNvCxnSpPr>
          <p:nvPr/>
        </p:nvCxnSpPr>
        <p:spPr>
          <a:xfrm flipH="1">
            <a:off x="7713927" y="2393868"/>
            <a:ext cx="105006" cy="656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矢印コネクタ 51">
            <a:extLst>
              <a:ext uri="{FF2B5EF4-FFF2-40B4-BE49-F238E27FC236}">
                <a16:creationId xmlns:a16="http://schemas.microsoft.com/office/drawing/2014/main" id="{38032C2D-6D20-4A9F-AE8C-20ED50276650}"/>
              </a:ext>
            </a:extLst>
          </p:cNvPr>
          <p:cNvCxnSpPr>
            <a:cxnSpLocks/>
          </p:cNvCxnSpPr>
          <p:nvPr/>
        </p:nvCxnSpPr>
        <p:spPr>
          <a:xfrm flipV="1">
            <a:off x="8066366" y="2389066"/>
            <a:ext cx="81178" cy="48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11DB9D5A-A4C0-43B4-8FBF-69FB6D7D43B9}"/>
              </a:ext>
            </a:extLst>
          </p:cNvPr>
          <p:cNvCxnSpPr>
            <a:cxnSpLocks/>
          </p:cNvCxnSpPr>
          <p:nvPr/>
        </p:nvCxnSpPr>
        <p:spPr>
          <a:xfrm flipV="1">
            <a:off x="6334317" y="2598853"/>
            <a:ext cx="76023" cy="6604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8A6CDA91-4282-487D-9645-B1AFA7BE0D65}"/>
              </a:ext>
            </a:extLst>
          </p:cNvPr>
          <p:cNvCxnSpPr>
            <a:cxnSpLocks/>
          </p:cNvCxnSpPr>
          <p:nvPr/>
        </p:nvCxnSpPr>
        <p:spPr>
          <a:xfrm flipH="1">
            <a:off x="6509965" y="2664902"/>
            <a:ext cx="71788" cy="1120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a:extLst>
              <a:ext uri="{FF2B5EF4-FFF2-40B4-BE49-F238E27FC236}">
                <a16:creationId xmlns:a16="http://schemas.microsoft.com/office/drawing/2014/main" id="{FB44E5F7-E441-42E6-8E32-A21D755BBE6B}"/>
              </a:ext>
            </a:extLst>
          </p:cNvPr>
          <p:cNvCxnSpPr>
            <a:cxnSpLocks/>
          </p:cNvCxnSpPr>
          <p:nvPr/>
        </p:nvCxnSpPr>
        <p:spPr>
          <a:xfrm flipH="1">
            <a:off x="6759283" y="2664902"/>
            <a:ext cx="69906" cy="1405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a:extLst>
              <a:ext uri="{FF2B5EF4-FFF2-40B4-BE49-F238E27FC236}">
                <a16:creationId xmlns:a16="http://schemas.microsoft.com/office/drawing/2014/main" id="{92DD9D05-6544-456F-AD82-C89C6C827587}"/>
              </a:ext>
            </a:extLst>
          </p:cNvPr>
          <p:cNvCxnSpPr>
            <a:cxnSpLocks/>
          </p:cNvCxnSpPr>
          <p:nvPr/>
        </p:nvCxnSpPr>
        <p:spPr>
          <a:xfrm flipV="1">
            <a:off x="7076625" y="2422701"/>
            <a:ext cx="49460" cy="24220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D297EEF0-6494-48C0-ABA8-3AE077E9151A}"/>
              </a:ext>
            </a:extLst>
          </p:cNvPr>
          <p:cNvCxnSpPr>
            <a:cxnSpLocks/>
          </p:cNvCxnSpPr>
          <p:nvPr/>
        </p:nvCxnSpPr>
        <p:spPr>
          <a:xfrm>
            <a:off x="7324061" y="2664902"/>
            <a:ext cx="157886" cy="2127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a:extLst>
              <a:ext uri="{FF2B5EF4-FFF2-40B4-BE49-F238E27FC236}">
                <a16:creationId xmlns:a16="http://schemas.microsoft.com/office/drawing/2014/main" id="{0A83F819-9FBA-4FA1-A4B3-7FC657E8B1DA}"/>
              </a:ext>
            </a:extLst>
          </p:cNvPr>
          <p:cNvCxnSpPr>
            <a:cxnSpLocks/>
          </p:cNvCxnSpPr>
          <p:nvPr/>
        </p:nvCxnSpPr>
        <p:spPr>
          <a:xfrm>
            <a:off x="7571498" y="2664903"/>
            <a:ext cx="220872" cy="1368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5F5841A8-C1C4-4C24-86FB-BF4491F20413}"/>
              </a:ext>
            </a:extLst>
          </p:cNvPr>
          <p:cNvCxnSpPr>
            <a:cxnSpLocks/>
          </p:cNvCxnSpPr>
          <p:nvPr/>
        </p:nvCxnSpPr>
        <p:spPr>
          <a:xfrm>
            <a:off x="7818933" y="2664902"/>
            <a:ext cx="60960" cy="1120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矢印コネクタ 59">
            <a:extLst>
              <a:ext uri="{FF2B5EF4-FFF2-40B4-BE49-F238E27FC236}">
                <a16:creationId xmlns:a16="http://schemas.microsoft.com/office/drawing/2014/main" id="{EF72D5C9-71E7-4682-BD43-6D7A65FD71D5}"/>
              </a:ext>
            </a:extLst>
          </p:cNvPr>
          <p:cNvCxnSpPr>
            <a:cxnSpLocks/>
          </p:cNvCxnSpPr>
          <p:nvPr/>
        </p:nvCxnSpPr>
        <p:spPr>
          <a:xfrm flipV="1">
            <a:off x="8066366" y="2623731"/>
            <a:ext cx="95393" cy="411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a:extLst>
              <a:ext uri="{FF2B5EF4-FFF2-40B4-BE49-F238E27FC236}">
                <a16:creationId xmlns:a16="http://schemas.microsoft.com/office/drawing/2014/main" id="{6B85179F-E974-422C-9F51-087FB76FAC7F}"/>
              </a:ext>
            </a:extLst>
          </p:cNvPr>
          <p:cNvCxnSpPr>
            <a:cxnSpLocks/>
          </p:cNvCxnSpPr>
          <p:nvPr/>
        </p:nvCxnSpPr>
        <p:spPr>
          <a:xfrm flipV="1">
            <a:off x="6334317" y="2869887"/>
            <a:ext cx="76023" cy="544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矢印コネクタ 61">
            <a:extLst>
              <a:ext uri="{FF2B5EF4-FFF2-40B4-BE49-F238E27FC236}">
                <a16:creationId xmlns:a16="http://schemas.microsoft.com/office/drawing/2014/main" id="{76705F28-8F5B-4159-9C16-4245BD0BD880}"/>
              </a:ext>
            </a:extLst>
          </p:cNvPr>
          <p:cNvCxnSpPr>
            <a:cxnSpLocks/>
          </p:cNvCxnSpPr>
          <p:nvPr/>
        </p:nvCxnSpPr>
        <p:spPr>
          <a:xfrm flipV="1">
            <a:off x="6581753" y="2897102"/>
            <a:ext cx="76023" cy="272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矢印コネクタ 62">
            <a:extLst>
              <a:ext uri="{FF2B5EF4-FFF2-40B4-BE49-F238E27FC236}">
                <a16:creationId xmlns:a16="http://schemas.microsoft.com/office/drawing/2014/main" id="{26265CD8-FC91-4C92-A246-C9C6BE46A180}"/>
              </a:ext>
            </a:extLst>
          </p:cNvPr>
          <p:cNvCxnSpPr>
            <a:cxnSpLocks/>
          </p:cNvCxnSpPr>
          <p:nvPr/>
        </p:nvCxnSpPr>
        <p:spPr>
          <a:xfrm flipH="1">
            <a:off x="6796533" y="2924317"/>
            <a:ext cx="32656" cy="1022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矢印コネクタ 63">
            <a:extLst>
              <a:ext uri="{FF2B5EF4-FFF2-40B4-BE49-F238E27FC236}">
                <a16:creationId xmlns:a16="http://schemas.microsoft.com/office/drawing/2014/main" id="{0F4684A7-9E14-4576-8F3F-9F9A941065E2}"/>
              </a:ext>
            </a:extLst>
          </p:cNvPr>
          <p:cNvCxnSpPr>
            <a:cxnSpLocks/>
          </p:cNvCxnSpPr>
          <p:nvPr/>
        </p:nvCxnSpPr>
        <p:spPr>
          <a:xfrm flipH="1">
            <a:off x="7057211" y="2924317"/>
            <a:ext cx="19414" cy="1284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線矢印コネクタ 64">
            <a:extLst>
              <a:ext uri="{FF2B5EF4-FFF2-40B4-BE49-F238E27FC236}">
                <a16:creationId xmlns:a16="http://schemas.microsoft.com/office/drawing/2014/main" id="{AB1B7D8E-0F48-44F1-A6B5-7326243D2ABC}"/>
              </a:ext>
            </a:extLst>
          </p:cNvPr>
          <p:cNvCxnSpPr>
            <a:cxnSpLocks/>
          </p:cNvCxnSpPr>
          <p:nvPr/>
        </p:nvCxnSpPr>
        <p:spPr>
          <a:xfrm>
            <a:off x="7324061" y="2924317"/>
            <a:ext cx="0" cy="1467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a:extLst>
              <a:ext uri="{FF2B5EF4-FFF2-40B4-BE49-F238E27FC236}">
                <a16:creationId xmlns:a16="http://schemas.microsoft.com/office/drawing/2014/main" id="{6F6D5FDE-1D71-4DC3-833F-F3BA9464BD5A}"/>
              </a:ext>
            </a:extLst>
          </p:cNvPr>
          <p:cNvCxnSpPr>
            <a:cxnSpLocks/>
          </p:cNvCxnSpPr>
          <p:nvPr/>
        </p:nvCxnSpPr>
        <p:spPr>
          <a:xfrm flipH="1">
            <a:off x="7535267" y="2924317"/>
            <a:ext cx="36230" cy="1284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a:extLst>
              <a:ext uri="{FF2B5EF4-FFF2-40B4-BE49-F238E27FC236}">
                <a16:creationId xmlns:a16="http://schemas.microsoft.com/office/drawing/2014/main" id="{3E64388F-C4E6-4AA9-901A-6726CBE8C8A6}"/>
              </a:ext>
            </a:extLst>
          </p:cNvPr>
          <p:cNvCxnSpPr>
            <a:cxnSpLocks/>
          </p:cNvCxnSpPr>
          <p:nvPr/>
        </p:nvCxnSpPr>
        <p:spPr>
          <a:xfrm flipH="1" flipV="1">
            <a:off x="7723497" y="2830958"/>
            <a:ext cx="95436" cy="933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矢印コネクタ 67">
            <a:extLst>
              <a:ext uri="{FF2B5EF4-FFF2-40B4-BE49-F238E27FC236}">
                <a16:creationId xmlns:a16="http://schemas.microsoft.com/office/drawing/2014/main" id="{8BD1EF39-17D3-4512-BA0D-E1F0678929F5}"/>
              </a:ext>
            </a:extLst>
          </p:cNvPr>
          <p:cNvCxnSpPr>
            <a:cxnSpLocks/>
          </p:cNvCxnSpPr>
          <p:nvPr/>
        </p:nvCxnSpPr>
        <p:spPr>
          <a:xfrm>
            <a:off x="8066366" y="2924317"/>
            <a:ext cx="95393" cy="8519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矢印コネクタ 68">
            <a:extLst>
              <a:ext uri="{FF2B5EF4-FFF2-40B4-BE49-F238E27FC236}">
                <a16:creationId xmlns:a16="http://schemas.microsoft.com/office/drawing/2014/main" id="{D22D4248-D110-460F-82AB-88E153730C69}"/>
              </a:ext>
            </a:extLst>
          </p:cNvPr>
          <p:cNvCxnSpPr>
            <a:cxnSpLocks/>
          </p:cNvCxnSpPr>
          <p:nvPr/>
        </p:nvCxnSpPr>
        <p:spPr>
          <a:xfrm>
            <a:off x="6334317" y="3189983"/>
            <a:ext cx="87489" cy="1290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矢印コネクタ 69">
            <a:extLst>
              <a:ext uri="{FF2B5EF4-FFF2-40B4-BE49-F238E27FC236}">
                <a16:creationId xmlns:a16="http://schemas.microsoft.com/office/drawing/2014/main" id="{5A3C7172-CF29-4E84-9755-900126E64C0F}"/>
              </a:ext>
            </a:extLst>
          </p:cNvPr>
          <p:cNvCxnSpPr>
            <a:cxnSpLocks/>
          </p:cNvCxnSpPr>
          <p:nvPr/>
        </p:nvCxnSpPr>
        <p:spPr>
          <a:xfrm flipV="1">
            <a:off x="6581753" y="3131344"/>
            <a:ext cx="72459" cy="586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a:extLst>
              <a:ext uri="{FF2B5EF4-FFF2-40B4-BE49-F238E27FC236}">
                <a16:creationId xmlns:a16="http://schemas.microsoft.com/office/drawing/2014/main" id="{2D519435-61FB-4B7A-9DE4-ECB851CEF8AD}"/>
              </a:ext>
            </a:extLst>
          </p:cNvPr>
          <p:cNvCxnSpPr>
            <a:cxnSpLocks/>
          </p:cNvCxnSpPr>
          <p:nvPr/>
        </p:nvCxnSpPr>
        <p:spPr>
          <a:xfrm>
            <a:off x="6829189" y="3189983"/>
            <a:ext cx="76023" cy="967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矢印コネクタ 71">
            <a:extLst>
              <a:ext uri="{FF2B5EF4-FFF2-40B4-BE49-F238E27FC236}">
                <a16:creationId xmlns:a16="http://schemas.microsoft.com/office/drawing/2014/main" id="{DE30D250-B850-4CC9-93FC-4F19EDB74E5A}"/>
              </a:ext>
            </a:extLst>
          </p:cNvPr>
          <p:cNvCxnSpPr>
            <a:cxnSpLocks/>
          </p:cNvCxnSpPr>
          <p:nvPr/>
        </p:nvCxnSpPr>
        <p:spPr>
          <a:xfrm flipH="1">
            <a:off x="7061585" y="3189983"/>
            <a:ext cx="15040" cy="967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矢印コネクタ 72">
            <a:extLst>
              <a:ext uri="{FF2B5EF4-FFF2-40B4-BE49-F238E27FC236}">
                <a16:creationId xmlns:a16="http://schemas.microsoft.com/office/drawing/2014/main" id="{BBE58D52-6548-4168-9184-1D75168E81F7}"/>
              </a:ext>
            </a:extLst>
          </p:cNvPr>
          <p:cNvCxnSpPr>
            <a:cxnSpLocks/>
          </p:cNvCxnSpPr>
          <p:nvPr/>
        </p:nvCxnSpPr>
        <p:spPr>
          <a:xfrm>
            <a:off x="7324061" y="3189983"/>
            <a:ext cx="49460" cy="585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矢印コネクタ 73">
            <a:extLst>
              <a:ext uri="{FF2B5EF4-FFF2-40B4-BE49-F238E27FC236}">
                <a16:creationId xmlns:a16="http://schemas.microsoft.com/office/drawing/2014/main" id="{392BE8CD-BECF-430E-AE6F-ABAFAFBE65F7}"/>
              </a:ext>
            </a:extLst>
          </p:cNvPr>
          <p:cNvCxnSpPr>
            <a:cxnSpLocks/>
          </p:cNvCxnSpPr>
          <p:nvPr/>
        </p:nvCxnSpPr>
        <p:spPr>
          <a:xfrm flipH="1" flipV="1">
            <a:off x="7535267" y="3090373"/>
            <a:ext cx="36230" cy="9961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矢印コネクタ 74">
            <a:extLst>
              <a:ext uri="{FF2B5EF4-FFF2-40B4-BE49-F238E27FC236}">
                <a16:creationId xmlns:a16="http://schemas.microsoft.com/office/drawing/2014/main" id="{CC1F85BB-0C21-4BA6-AAE7-F643C86069DF}"/>
              </a:ext>
            </a:extLst>
          </p:cNvPr>
          <p:cNvCxnSpPr>
            <a:cxnSpLocks/>
          </p:cNvCxnSpPr>
          <p:nvPr/>
        </p:nvCxnSpPr>
        <p:spPr>
          <a:xfrm>
            <a:off x="7818933" y="3189983"/>
            <a:ext cx="84245" cy="292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矢印コネクタ 75">
            <a:extLst>
              <a:ext uri="{FF2B5EF4-FFF2-40B4-BE49-F238E27FC236}">
                <a16:creationId xmlns:a16="http://schemas.microsoft.com/office/drawing/2014/main" id="{18A1082E-2171-4C2F-B4A4-7B1CE4CE6ED1}"/>
              </a:ext>
            </a:extLst>
          </p:cNvPr>
          <p:cNvCxnSpPr>
            <a:cxnSpLocks/>
          </p:cNvCxnSpPr>
          <p:nvPr/>
        </p:nvCxnSpPr>
        <p:spPr>
          <a:xfrm flipH="1" flipV="1">
            <a:off x="7957680" y="3189982"/>
            <a:ext cx="108686" cy="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0" name="正方形/長方形 139">
            <a:extLst>
              <a:ext uri="{FF2B5EF4-FFF2-40B4-BE49-F238E27FC236}">
                <a16:creationId xmlns:a16="http://schemas.microsoft.com/office/drawing/2014/main" id="{4FBBE8A2-4825-4A39-918B-909F1EC86557}"/>
              </a:ext>
            </a:extLst>
          </p:cNvPr>
          <p:cNvSpPr/>
          <p:nvPr/>
        </p:nvSpPr>
        <p:spPr>
          <a:xfrm>
            <a:off x="8936928" y="929707"/>
            <a:ext cx="2698175" cy="307777"/>
          </a:xfrm>
          <a:prstGeom prst="rect">
            <a:avLst/>
          </a:prstGeom>
        </p:spPr>
        <p:txBody>
          <a:bodyPr wrap="none">
            <a:spAutoFit/>
          </a:bodyPr>
          <a:lstStyle/>
          <a:p>
            <a:r>
              <a:rPr lang="ja-JP" altLang="en-US" sz="1400" dirty="0">
                <a:latin typeface="メイリオ" panose="020B0604030504040204" pitchFamily="50" charset="-128"/>
                <a:ea typeface="メイリオ" panose="020B0604030504040204" pitchFamily="50" charset="-128"/>
              </a:rPr>
              <a:t>方向ヒストグラム（イメージ）</a:t>
            </a:r>
          </a:p>
        </p:txBody>
      </p:sp>
      <p:graphicFrame>
        <p:nvGraphicFramePr>
          <p:cNvPr id="143" name="グラフ 142">
            <a:extLst>
              <a:ext uri="{FF2B5EF4-FFF2-40B4-BE49-F238E27FC236}">
                <a16:creationId xmlns:a16="http://schemas.microsoft.com/office/drawing/2014/main" id="{5C744AE3-EC18-48A2-96C4-CF4A949DC164}"/>
              </a:ext>
            </a:extLst>
          </p:cNvPr>
          <p:cNvGraphicFramePr>
            <a:graphicFrameLocks/>
          </p:cNvGraphicFramePr>
          <p:nvPr>
            <p:extLst>
              <p:ext uri="{D42A27DB-BD31-4B8C-83A1-F6EECF244321}">
                <p14:modId xmlns:p14="http://schemas.microsoft.com/office/powerpoint/2010/main" val="3195303443"/>
              </p:ext>
            </p:extLst>
          </p:nvPr>
        </p:nvGraphicFramePr>
        <p:xfrm>
          <a:off x="8409192" y="1091459"/>
          <a:ext cx="3703332" cy="2302619"/>
        </p:xfrm>
        <a:graphic>
          <a:graphicData uri="http://schemas.openxmlformats.org/drawingml/2006/chart">
            <c:chart xmlns:c="http://schemas.openxmlformats.org/drawingml/2006/chart" xmlns:r="http://schemas.openxmlformats.org/officeDocument/2006/relationships" r:id="rId5"/>
          </a:graphicData>
        </a:graphic>
      </p:graphicFrame>
      <p:pic>
        <p:nvPicPr>
          <p:cNvPr id="155" name="図 154">
            <a:extLst>
              <a:ext uri="{FF2B5EF4-FFF2-40B4-BE49-F238E27FC236}">
                <a16:creationId xmlns:a16="http://schemas.microsoft.com/office/drawing/2014/main" id="{968C22C2-7A2B-4D89-855D-9E3F8EC293A6}"/>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5496" t="45767" r="40733" b="41266"/>
          <a:stretch/>
        </p:blipFill>
        <p:spPr>
          <a:xfrm>
            <a:off x="6001493" y="3923729"/>
            <a:ext cx="2384767" cy="2245469"/>
          </a:xfrm>
          <a:prstGeom prst="rect">
            <a:avLst/>
          </a:prstGeom>
        </p:spPr>
      </p:pic>
      <p:grpSp>
        <p:nvGrpSpPr>
          <p:cNvPr id="181" name="グループ化 180">
            <a:extLst>
              <a:ext uri="{FF2B5EF4-FFF2-40B4-BE49-F238E27FC236}">
                <a16:creationId xmlns:a16="http://schemas.microsoft.com/office/drawing/2014/main" id="{0E2E89DC-A6A2-4CD4-9029-F302415DEC5D}"/>
              </a:ext>
            </a:extLst>
          </p:cNvPr>
          <p:cNvGrpSpPr/>
          <p:nvPr/>
        </p:nvGrpSpPr>
        <p:grpSpPr>
          <a:xfrm rot="18000000">
            <a:off x="6401474" y="4273142"/>
            <a:ext cx="1572979" cy="1536953"/>
            <a:chOff x="6210166" y="4662488"/>
            <a:chExt cx="1793681" cy="1752600"/>
          </a:xfrm>
        </p:grpSpPr>
        <p:sp>
          <p:nvSpPr>
            <p:cNvPr id="161" name="正方形/長方形 160">
              <a:extLst>
                <a:ext uri="{FF2B5EF4-FFF2-40B4-BE49-F238E27FC236}">
                  <a16:creationId xmlns:a16="http://schemas.microsoft.com/office/drawing/2014/main" id="{E1203C89-E88F-49EB-A3F0-30EA9D22EC52}"/>
                </a:ext>
              </a:extLst>
            </p:cNvPr>
            <p:cNvSpPr/>
            <p:nvPr/>
          </p:nvSpPr>
          <p:spPr>
            <a:xfrm>
              <a:off x="6210166" y="4662488"/>
              <a:ext cx="444046" cy="4381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正方形/長方形 161">
              <a:extLst>
                <a:ext uri="{FF2B5EF4-FFF2-40B4-BE49-F238E27FC236}">
                  <a16:creationId xmlns:a16="http://schemas.microsoft.com/office/drawing/2014/main" id="{1044A6E7-7848-478F-B587-B08BA4AA4046}"/>
                </a:ext>
              </a:extLst>
            </p:cNvPr>
            <p:cNvSpPr/>
            <p:nvPr/>
          </p:nvSpPr>
          <p:spPr>
            <a:xfrm>
              <a:off x="6660044" y="4662488"/>
              <a:ext cx="444046" cy="4381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正方形/長方形 162">
              <a:extLst>
                <a:ext uri="{FF2B5EF4-FFF2-40B4-BE49-F238E27FC236}">
                  <a16:creationId xmlns:a16="http://schemas.microsoft.com/office/drawing/2014/main" id="{C93101ED-4515-419E-9491-9D7FF91FA8DD}"/>
                </a:ext>
              </a:extLst>
            </p:cNvPr>
            <p:cNvSpPr/>
            <p:nvPr/>
          </p:nvSpPr>
          <p:spPr>
            <a:xfrm>
              <a:off x="7109922" y="4662488"/>
              <a:ext cx="444046" cy="4381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正方形/長方形 163">
              <a:extLst>
                <a:ext uri="{FF2B5EF4-FFF2-40B4-BE49-F238E27FC236}">
                  <a16:creationId xmlns:a16="http://schemas.microsoft.com/office/drawing/2014/main" id="{2C02641A-2FA6-48F4-A15D-71A2233BFE48}"/>
                </a:ext>
              </a:extLst>
            </p:cNvPr>
            <p:cNvSpPr/>
            <p:nvPr/>
          </p:nvSpPr>
          <p:spPr>
            <a:xfrm>
              <a:off x="7559801" y="4662488"/>
              <a:ext cx="444046" cy="4381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5" name="正方形/長方形 164">
              <a:extLst>
                <a:ext uri="{FF2B5EF4-FFF2-40B4-BE49-F238E27FC236}">
                  <a16:creationId xmlns:a16="http://schemas.microsoft.com/office/drawing/2014/main" id="{A7ABDB49-77ED-43A9-9C18-B47241DC7442}"/>
                </a:ext>
              </a:extLst>
            </p:cNvPr>
            <p:cNvSpPr/>
            <p:nvPr/>
          </p:nvSpPr>
          <p:spPr>
            <a:xfrm>
              <a:off x="6210166" y="5100638"/>
              <a:ext cx="444046" cy="4381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正方形/長方形 165">
              <a:extLst>
                <a:ext uri="{FF2B5EF4-FFF2-40B4-BE49-F238E27FC236}">
                  <a16:creationId xmlns:a16="http://schemas.microsoft.com/office/drawing/2014/main" id="{87380D20-6649-4EAC-B865-83A225812808}"/>
                </a:ext>
              </a:extLst>
            </p:cNvPr>
            <p:cNvSpPr/>
            <p:nvPr/>
          </p:nvSpPr>
          <p:spPr>
            <a:xfrm>
              <a:off x="6660044" y="5100638"/>
              <a:ext cx="444046" cy="4381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7" name="正方形/長方形 166">
              <a:extLst>
                <a:ext uri="{FF2B5EF4-FFF2-40B4-BE49-F238E27FC236}">
                  <a16:creationId xmlns:a16="http://schemas.microsoft.com/office/drawing/2014/main" id="{6AD75798-6D14-4CBB-B1B0-3840D292E49E}"/>
                </a:ext>
              </a:extLst>
            </p:cNvPr>
            <p:cNvSpPr/>
            <p:nvPr/>
          </p:nvSpPr>
          <p:spPr>
            <a:xfrm>
              <a:off x="7109922" y="5100638"/>
              <a:ext cx="444046" cy="4381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8" name="正方形/長方形 167">
              <a:extLst>
                <a:ext uri="{FF2B5EF4-FFF2-40B4-BE49-F238E27FC236}">
                  <a16:creationId xmlns:a16="http://schemas.microsoft.com/office/drawing/2014/main" id="{40F83C3C-420C-4693-A6E5-B689CDAF8E2C}"/>
                </a:ext>
              </a:extLst>
            </p:cNvPr>
            <p:cNvSpPr/>
            <p:nvPr/>
          </p:nvSpPr>
          <p:spPr>
            <a:xfrm>
              <a:off x="7559801" y="5100638"/>
              <a:ext cx="444046" cy="4381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正方形/長方形 168">
              <a:extLst>
                <a:ext uri="{FF2B5EF4-FFF2-40B4-BE49-F238E27FC236}">
                  <a16:creationId xmlns:a16="http://schemas.microsoft.com/office/drawing/2014/main" id="{626C02AF-0CDB-4847-8CBC-6E4B3247533F}"/>
                </a:ext>
              </a:extLst>
            </p:cNvPr>
            <p:cNvSpPr/>
            <p:nvPr/>
          </p:nvSpPr>
          <p:spPr>
            <a:xfrm>
              <a:off x="6210166" y="5538788"/>
              <a:ext cx="444046" cy="4381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正方形/長方形 169">
              <a:extLst>
                <a:ext uri="{FF2B5EF4-FFF2-40B4-BE49-F238E27FC236}">
                  <a16:creationId xmlns:a16="http://schemas.microsoft.com/office/drawing/2014/main" id="{97CFFB8E-C476-489A-BE5A-4983CB79FBA6}"/>
                </a:ext>
              </a:extLst>
            </p:cNvPr>
            <p:cNvSpPr/>
            <p:nvPr/>
          </p:nvSpPr>
          <p:spPr>
            <a:xfrm>
              <a:off x="6660044" y="5538788"/>
              <a:ext cx="444046" cy="4381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1" name="正方形/長方形 170">
              <a:extLst>
                <a:ext uri="{FF2B5EF4-FFF2-40B4-BE49-F238E27FC236}">
                  <a16:creationId xmlns:a16="http://schemas.microsoft.com/office/drawing/2014/main" id="{5F8C79C2-5F4B-4B29-8CB5-1C9C1043DC69}"/>
                </a:ext>
              </a:extLst>
            </p:cNvPr>
            <p:cNvSpPr/>
            <p:nvPr/>
          </p:nvSpPr>
          <p:spPr>
            <a:xfrm>
              <a:off x="7109922" y="5538788"/>
              <a:ext cx="444046" cy="4381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正方形/長方形 171">
              <a:extLst>
                <a:ext uri="{FF2B5EF4-FFF2-40B4-BE49-F238E27FC236}">
                  <a16:creationId xmlns:a16="http://schemas.microsoft.com/office/drawing/2014/main" id="{E3A706A7-2A47-4604-96EA-8BE15DCE20E8}"/>
                </a:ext>
              </a:extLst>
            </p:cNvPr>
            <p:cNvSpPr/>
            <p:nvPr/>
          </p:nvSpPr>
          <p:spPr>
            <a:xfrm>
              <a:off x="7559801" y="5538788"/>
              <a:ext cx="444046" cy="4381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7" name="正方形/長方形 176">
              <a:extLst>
                <a:ext uri="{FF2B5EF4-FFF2-40B4-BE49-F238E27FC236}">
                  <a16:creationId xmlns:a16="http://schemas.microsoft.com/office/drawing/2014/main" id="{2672E92B-14FB-4C8F-9AB7-3FA73D470B2E}"/>
                </a:ext>
              </a:extLst>
            </p:cNvPr>
            <p:cNvSpPr/>
            <p:nvPr/>
          </p:nvSpPr>
          <p:spPr>
            <a:xfrm>
              <a:off x="6210166" y="5976938"/>
              <a:ext cx="444046" cy="4381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8" name="正方形/長方形 177">
              <a:extLst>
                <a:ext uri="{FF2B5EF4-FFF2-40B4-BE49-F238E27FC236}">
                  <a16:creationId xmlns:a16="http://schemas.microsoft.com/office/drawing/2014/main" id="{3EDE7C7F-8730-4A5B-A630-61C8395A4D09}"/>
                </a:ext>
              </a:extLst>
            </p:cNvPr>
            <p:cNvSpPr/>
            <p:nvPr/>
          </p:nvSpPr>
          <p:spPr>
            <a:xfrm>
              <a:off x="6660044" y="5976938"/>
              <a:ext cx="444046" cy="4381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9" name="正方形/長方形 178">
              <a:extLst>
                <a:ext uri="{FF2B5EF4-FFF2-40B4-BE49-F238E27FC236}">
                  <a16:creationId xmlns:a16="http://schemas.microsoft.com/office/drawing/2014/main" id="{92B475C5-2851-4E19-87AF-94CD8D9896FB}"/>
                </a:ext>
              </a:extLst>
            </p:cNvPr>
            <p:cNvSpPr/>
            <p:nvPr/>
          </p:nvSpPr>
          <p:spPr>
            <a:xfrm>
              <a:off x="7109922" y="5976938"/>
              <a:ext cx="444046" cy="4381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正方形/長方形 179">
              <a:extLst>
                <a:ext uri="{FF2B5EF4-FFF2-40B4-BE49-F238E27FC236}">
                  <a16:creationId xmlns:a16="http://schemas.microsoft.com/office/drawing/2014/main" id="{256DD988-184D-484F-AE6E-F240EB70C20B}"/>
                </a:ext>
              </a:extLst>
            </p:cNvPr>
            <p:cNvSpPr/>
            <p:nvPr/>
          </p:nvSpPr>
          <p:spPr>
            <a:xfrm>
              <a:off x="7559801" y="5976938"/>
              <a:ext cx="444046" cy="4381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7" name="矢印: 右 156">
            <a:extLst>
              <a:ext uri="{FF2B5EF4-FFF2-40B4-BE49-F238E27FC236}">
                <a16:creationId xmlns:a16="http://schemas.microsoft.com/office/drawing/2014/main" id="{DE89CF45-ECEB-4FFC-91BA-835C83DC85EB}"/>
              </a:ext>
            </a:extLst>
          </p:cNvPr>
          <p:cNvSpPr/>
          <p:nvPr/>
        </p:nvSpPr>
        <p:spPr>
          <a:xfrm rot="1800000">
            <a:off x="7144138" y="5175147"/>
            <a:ext cx="978408" cy="272309"/>
          </a:xfrm>
          <a:prstGeom prst="rightArrow">
            <a:avLst>
              <a:gd name="adj1" fmla="val 50000"/>
              <a:gd name="adj2" fmla="val 1199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2" name="図 181">
            <a:extLst>
              <a:ext uri="{FF2B5EF4-FFF2-40B4-BE49-F238E27FC236}">
                <a16:creationId xmlns:a16="http://schemas.microsoft.com/office/drawing/2014/main" id="{83676C25-3102-4D21-BE6F-2F6BA6C99D85}"/>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5496" t="45767" r="40733" b="41266"/>
          <a:stretch/>
        </p:blipFill>
        <p:spPr>
          <a:xfrm>
            <a:off x="8936928" y="3923729"/>
            <a:ext cx="2384767" cy="2245469"/>
          </a:xfrm>
          <a:prstGeom prst="rect">
            <a:avLst/>
          </a:prstGeom>
        </p:spPr>
      </p:pic>
      <p:grpSp>
        <p:nvGrpSpPr>
          <p:cNvPr id="183" name="グループ化 182">
            <a:extLst>
              <a:ext uri="{FF2B5EF4-FFF2-40B4-BE49-F238E27FC236}">
                <a16:creationId xmlns:a16="http://schemas.microsoft.com/office/drawing/2014/main" id="{A64665C3-9487-423C-A771-0DBA0E484879}"/>
              </a:ext>
            </a:extLst>
          </p:cNvPr>
          <p:cNvGrpSpPr/>
          <p:nvPr/>
        </p:nvGrpSpPr>
        <p:grpSpPr>
          <a:xfrm rot="18000000">
            <a:off x="9336909" y="4273142"/>
            <a:ext cx="1572979" cy="1536953"/>
            <a:chOff x="6210166" y="4662488"/>
            <a:chExt cx="1793681" cy="1752600"/>
          </a:xfrm>
        </p:grpSpPr>
        <p:sp>
          <p:nvSpPr>
            <p:cNvPr id="184" name="正方形/長方形 183">
              <a:extLst>
                <a:ext uri="{FF2B5EF4-FFF2-40B4-BE49-F238E27FC236}">
                  <a16:creationId xmlns:a16="http://schemas.microsoft.com/office/drawing/2014/main" id="{2BBF3A46-AFC9-4A7F-9F95-904310B803D4}"/>
                </a:ext>
              </a:extLst>
            </p:cNvPr>
            <p:cNvSpPr/>
            <p:nvPr/>
          </p:nvSpPr>
          <p:spPr>
            <a:xfrm>
              <a:off x="6210166" y="4662488"/>
              <a:ext cx="444046" cy="4381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5" name="正方形/長方形 184">
              <a:extLst>
                <a:ext uri="{FF2B5EF4-FFF2-40B4-BE49-F238E27FC236}">
                  <a16:creationId xmlns:a16="http://schemas.microsoft.com/office/drawing/2014/main" id="{BF4CEA62-546E-4554-9997-9E00E01388FD}"/>
                </a:ext>
              </a:extLst>
            </p:cNvPr>
            <p:cNvSpPr/>
            <p:nvPr/>
          </p:nvSpPr>
          <p:spPr>
            <a:xfrm>
              <a:off x="6660044" y="4662488"/>
              <a:ext cx="444046" cy="4381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6" name="正方形/長方形 185">
              <a:extLst>
                <a:ext uri="{FF2B5EF4-FFF2-40B4-BE49-F238E27FC236}">
                  <a16:creationId xmlns:a16="http://schemas.microsoft.com/office/drawing/2014/main" id="{989389BD-AD00-4CD4-9BA5-7FC6E7E39FE5}"/>
                </a:ext>
              </a:extLst>
            </p:cNvPr>
            <p:cNvSpPr/>
            <p:nvPr/>
          </p:nvSpPr>
          <p:spPr>
            <a:xfrm>
              <a:off x="7109922" y="4662488"/>
              <a:ext cx="444046" cy="4381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7" name="正方形/長方形 186">
              <a:extLst>
                <a:ext uri="{FF2B5EF4-FFF2-40B4-BE49-F238E27FC236}">
                  <a16:creationId xmlns:a16="http://schemas.microsoft.com/office/drawing/2014/main" id="{05DF1FB1-EECD-42B9-B699-D4696F8D35EE}"/>
                </a:ext>
              </a:extLst>
            </p:cNvPr>
            <p:cNvSpPr/>
            <p:nvPr/>
          </p:nvSpPr>
          <p:spPr>
            <a:xfrm>
              <a:off x="7559801" y="4662488"/>
              <a:ext cx="444046" cy="4381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8" name="正方形/長方形 187">
              <a:extLst>
                <a:ext uri="{FF2B5EF4-FFF2-40B4-BE49-F238E27FC236}">
                  <a16:creationId xmlns:a16="http://schemas.microsoft.com/office/drawing/2014/main" id="{DB3C4F99-02DB-4535-89F4-99A01F344E80}"/>
                </a:ext>
              </a:extLst>
            </p:cNvPr>
            <p:cNvSpPr/>
            <p:nvPr/>
          </p:nvSpPr>
          <p:spPr>
            <a:xfrm>
              <a:off x="6210166" y="5100638"/>
              <a:ext cx="444046" cy="4381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9" name="正方形/長方形 188">
              <a:extLst>
                <a:ext uri="{FF2B5EF4-FFF2-40B4-BE49-F238E27FC236}">
                  <a16:creationId xmlns:a16="http://schemas.microsoft.com/office/drawing/2014/main" id="{74081497-A58E-49EF-86BC-CF7794FF8821}"/>
                </a:ext>
              </a:extLst>
            </p:cNvPr>
            <p:cNvSpPr/>
            <p:nvPr/>
          </p:nvSpPr>
          <p:spPr>
            <a:xfrm>
              <a:off x="6660044" y="5100638"/>
              <a:ext cx="444046" cy="4381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0" name="正方形/長方形 189">
              <a:extLst>
                <a:ext uri="{FF2B5EF4-FFF2-40B4-BE49-F238E27FC236}">
                  <a16:creationId xmlns:a16="http://schemas.microsoft.com/office/drawing/2014/main" id="{7301CA70-BD5C-4A12-B7AF-A0640EB66308}"/>
                </a:ext>
              </a:extLst>
            </p:cNvPr>
            <p:cNvSpPr/>
            <p:nvPr/>
          </p:nvSpPr>
          <p:spPr>
            <a:xfrm>
              <a:off x="7109922" y="5100638"/>
              <a:ext cx="444046" cy="4381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1" name="正方形/長方形 190">
              <a:extLst>
                <a:ext uri="{FF2B5EF4-FFF2-40B4-BE49-F238E27FC236}">
                  <a16:creationId xmlns:a16="http://schemas.microsoft.com/office/drawing/2014/main" id="{0D8D5A47-393F-4D24-B1C3-F3B1B71BA465}"/>
                </a:ext>
              </a:extLst>
            </p:cNvPr>
            <p:cNvSpPr/>
            <p:nvPr/>
          </p:nvSpPr>
          <p:spPr>
            <a:xfrm>
              <a:off x="7559801" y="5100638"/>
              <a:ext cx="444046" cy="4381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2" name="正方形/長方形 191">
              <a:extLst>
                <a:ext uri="{FF2B5EF4-FFF2-40B4-BE49-F238E27FC236}">
                  <a16:creationId xmlns:a16="http://schemas.microsoft.com/office/drawing/2014/main" id="{E8E2A9CD-E9E0-43F0-9B8E-99330FD2007C}"/>
                </a:ext>
              </a:extLst>
            </p:cNvPr>
            <p:cNvSpPr/>
            <p:nvPr/>
          </p:nvSpPr>
          <p:spPr>
            <a:xfrm>
              <a:off x="6210166" y="5538788"/>
              <a:ext cx="444046" cy="4381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3" name="正方形/長方形 192">
              <a:extLst>
                <a:ext uri="{FF2B5EF4-FFF2-40B4-BE49-F238E27FC236}">
                  <a16:creationId xmlns:a16="http://schemas.microsoft.com/office/drawing/2014/main" id="{79A9C26E-85E7-47FB-88D8-7E4BE4AD4172}"/>
                </a:ext>
              </a:extLst>
            </p:cNvPr>
            <p:cNvSpPr/>
            <p:nvPr/>
          </p:nvSpPr>
          <p:spPr>
            <a:xfrm>
              <a:off x="6660044" y="5538788"/>
              <a:ext cx="444046" cy="4381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4" name="正方形/長方形 193">
              <a:extLst>
                <a:ext uri="{FF2B5EF4-FFF2-40B4-BE49-F238E27FC236}">
                  <a16:creationId xmlns:a16="http://schemas.microsoft.com/office/drawing/2014/main" id="{2EFE29DD-7F32-436C-B9A4-33E009A5BCD1}"/>
                </a:ext>
              </a:extLst>
            </p:cNvPr>
            <p:cNvSpPr/>
            <p:nvPr/>
          </p:nvSpPr>
          <p:spPr>
            <a:xfrm>
              <a:off x="7109922" y="5538788"/>
              <a:ext cx="444046" cy="4381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5" name="正方形/長方形 194">
              <a:extLst>
                <a:ext uri="{FF2B5EF4-FFF2-40B4-BE49-F238E27FC236}">
                  <a16:creationId xmlns:a16="http://schemas.microsoft.com/office/drawing/2014/main" id="{6365A128-4C38-4862-B031-F9D440F3D79C}"/>
                </a:ext>
              </a:extLst>
            </p:cNvPr>
            <p:cNvSpPr/>
            <p:nvPr/>
          </p:nvSpPr>
          <p:spPr>
            <a:xfrm>
              <a:off x="7559801" y="5538788"/>
              <a:ext cx="444046" cy="4381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6" name="正方形/長方形 195">
              <a:extLst>
                <a:ext uri="{FF2B5EF4-FFF2-40B4-BE49-F238E27FC236}">
                  <a16:creationId xmlns:a16="http://schemas.microsoft.com/office/drawing/2014/main" id="{1EE98BFC-C46E-4487-82CB-CD000DF76C90}"/>
                </a:ext>
              </a:extLst>
            </p:cNvPr>
            <p:cNvSpPr/>
            <p:nvPr/>
          </p:nvSpPr>
          <p:spPr>
            <a:xfrm>
              <a:off x="6210166" y="5976938"/>
              <a:ext cx="444046" cy="4381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7" name="正方形/長方形 196">
              <a:extLst>
                <a:ext uri="{FF2B5EF4-FFF2-40B4-BE49-F238E27FC236}">
                  <a16:creationId xmlns:a16="http://schemas.microsoft.com/office/drawing/2014/main" id="{522C4439-D7BC-4952-9A97-223748A8F73B}"/>
                </a:ext>
              </a:extLst>
            </p:cNvPr>
            <p:cNvSpPr/>
            <p:nvPr/>
          </p:nvSpPr>
          <p:spPr>
            <a:xfrm>
              <a:off x="6660044" y="5976938"/>
              <a:ext cx="444046" cy="4381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8" name="正方形/長方形 197">
              <a:extLst>
                <a:ext uri="{FF2B5EF4-FFF2-40B4-BE49-F238E27FC236}">
                  <a16:creationId xmlns:a16="http://schemas.microsoft.com/office/drawing/2014/main" id="{B9B5A145-2CFF-4B07-A2B4-C94B201D8DD4}"/>
                </a:ext>
              </a:extLst>
            </p:cNvPr>
            <p:cNvSpPr/>
            <p:nvPr/>
          </p:nvSpPr>
          <p:spPr>
            <a:xfrm>
              <a:off x="7109922" y="5976938"/>
              <a:ext cx="444046" cy="4381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9" name="正方形/長方形 198">
              <a:extLst>
                <a:ext uri="{FF2B5EF4-FFF2-40B4-BE49-F238E27FC236}">
                  <a16:creationId xmlns:a16="http://schemas.microsoft.com/office/drawing/2014/main" id="{C1A35695-39BF-4F61-BCBE-9DD2C140066A}"/>
                </a:ext>
              </a:extLst>
            </p:cNvPr>
            <p:cNvSpPr/>
            <p:nvPr/>
          </p:nvSpPr>
          <p:spPr>
            <a:xfrm>
              <a:off x="7559801" y="5976938"/>
              <a:ext cx="444046" cy="4381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5" name="グループ化 214">
            <a:extLst>
              <a:ext uri="{FF2B5EF4-FFF2-40B4-BE49-F238E27FC236}">
                <a16:creationId xmlns:a16="http://schemas.microsoft.com/office/drawing/2014/main" id="{FBA0A281-C1BA-4E5D-9AEA-17F85BCBD350}"/>
              </a:ext>
            </a:extLst>
          </p:cNvPr>
          <p:cNvGrpSpPr/>
          <p:nvPr/>
        </p:nvGrpSpPr>
        <p:grpSpPr>
          <a:xfrm rot="1800000">
            <a:off x="10148297" y="5663718"/>
            <a:ext cx="358546" cy="367505"/>
            <a:chOff x="10015538" y="6254751"/>
            <a:chExt cx="358546" cy="367505"/>
          </a:xfrm>
        </p:grpSpPr>
        <p:cxnSp>
          <p:nvCxnSpPr>
            <p:cNvPr id="200" name="直線矢印コネクタ 199">
              <a:extLst>
                <a:ext uri="{FF2B5EF4-FFF2-40B4-BE49-F238E27FC236}">
                  <a16:creationId xmlns:a16="http://schemas.microsoft.com/office/drawing/2014/main" id="{557FEB97-8280-46C9-A9BC-9C144A0A48BE}"/>
                </a:ext>
              </a:extLst>
            </p:cNvPr>
            <p:cNvCxnSpPr>
              <a:cxnSpLocks/>
            </p:cNvCxnSpPr>
            <p:nvPr/>
          </p:nvCxnSpPr>
          <p:spPr>
            <a:xfrm>
              <a:off x="10015538" y="6438503"/>
              <a:ext cx="358546" cy="0"/>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03" name="直線矢印コネクタ 202">
              <a:extLst>
                <a:ext uri="{FF2B5EF4-FFF2-40B4-BE49-F238E27FC236}">
                  <a16:creationId xmlns:a16="http://schemas.microsoft.com/office/drawing/2014/main" id="{7C43E96D-C54B-42E9-9AB6-942976ED7D14}"/>
                </a:ext>
              </a:extLst>
            </p:cNvPr>
            <p:cNvCxnSpPr>
              <a:cxnSpLocks/>
            </p:cNvCxnSpPr>
            <p:nvPr/>
          </p:nvCxnSpPr>
          <p:spPr>
            <a:xfrm flipV="1">
              <a:off x="10194811" y="6254751"/>
              <a:ext cx="0" cy="367505"/>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09" name="直線矢印コネクタ 208">
              <a:extLst>
                <a:ext uri="{FF2B5EF4-FFF2-40B4-BE49-F238E27FC236}">
                  <a16:creationId xmlns:a16="http://schemas.microsoft.com/office/drawing/2014/main" id="{D70DA2CF-BBA7-4D2D-AE2C-FCE463067ECB}"/>
                </a:ext>
              </a:extLst>
            </p:cNvPr>
            <p:cNvCxnSpPr>
              <a:cxnSpLocks/>
            </p:cNvCxnSpPr>
            <p:nvPr/>
          </p:nvCxnSpPr>
          <p:spPr>
            <a:xfrm>
              <a:off x="10058288" y="6296715"/>
              <a:ext cx="273047" cy="283577"/>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12" name="直線矢印コネクタ 211">
              <a:extLst>
                <a:ext uri="{FF2B5EF4-FFF2-40B4-BE49-F238E27FC236}">
                  <a16:creationId xmlns:a16="http://schemas.microsoft.com/office/drawing/2014/main" id="{29E5A79F-D700-4745-9590-9AC9C045BC38}"/>
                </a:ext>
              </a:extLst>
            </p:cNvPr>
            <p:cNvCxnSpPr>
              <a:cxnSpLocks/>
            </p:cNvCxnSpPr>
            <p:nvPr/>
          </p:nvCxnSpPr>
          <p:spPr>
            <a:xfrm flipV="1">
              <a:off x="10058288" y="6296020"/>
              <a:ext cx="273047" cy="284966"/>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grpSp>
      <p:grpSp>
        <p:nvGrpSpPr>
          <p:cNvPr id="216" name="グループ化 215">
            <a:extLst>
              <a:ext uri="{FF2B5EF4-FFF2-40B4-BE49-F238E27FC236}">
                <a16:creationId xmlns:a16="http://schemas.microsoft.com/office/drawing/2014/main" id="{A61981D9-E6BD-4900-8C90-BB1611135CD5}"/>
              </a:ext>
            </a:extLst>
          </p:cNvPr>
          <p:cNvGrpSpPr/>
          <p:nvPr/>
        </p:nvGrpSpPr>
        <p:grpSpPr>
          <a:xfrm rot="1800000">
            <a:off x="10343638" y="5315910"/>
            <a:ext cx="358546" cy="367505"/>
            <a:chOff x="10015538" y="6254751"/>
            <a:chExt cx="358546" cy="367505"/>
          </a:xfrm>
        </p:grpSpPr>
        <p:cxnSp>
          <p:nvCxnSpPr>
            <p:cNvPr id="217" name="直線矢印コネクタ 216">
              <a:extLst>
                <a:ext uri="{FF2B5EF4-FFF2-40B4-BE49-F238E27FC236}">
                  <a16:creationId xmlns:a16="http://schemas.microsoft.com/office/drawing/2014/main" id="{0FC6D6B4-A918-4AD4-8F31-9646B2E2959F}"/>
                </a:ext>
              </a:extLst>
            </p:cNvPr>
            <p:cNvCxnSpPr>
              <a:cxnSpLocks/>
            </p:cNvCxnSpPr>
            <p:nvPr/>
          </p:nvCxnSpPr>
          <p:spPr>
            <a:xfrm>
              <a:off x="10015538" y="6438503"/>
              <a:ext cx="358546" cy="0"/>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18" name="直線矢印コネクタ 217">
              <a:extLst>
                <a:ext uri="{FF2B5EF4-FFF2-40B4-BE49-F238E27FC236}">
                  <a16:creationId xmlns:a16="http://schemas.microsoft.com/office/drawing/2014/main" id="{380F106E-E946-4B02-B3AC-CA5420226011}"/>
                </a:ext>
              </a:extLst>
            </p:cNvPr>
            <p:cNvCxnSpPr>
              <a:cxnSpLocks/>
            </p:cNvCxnSpPr>
            <p:nvPr/>
          </p:nvCxnSpPr>
          <p:spPr>
            <a:xfrm flipV="1">
              <a:off x="10194811" y="6254751"/>
              <a:ext cx="0" cy="367505"/>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19" name="直線矢印コネクタ 218">
              <a:extLst>
                <a:ext uri="{FF2B5EF4-FFF2-40B4-BE49-F238E27FC236}">
                  <a16:creationId xmlns:a16="http://schemas.microsoft.com/office/drawing/2014/main" id="{F4E2E006-97E8-4656-9548-EA902610FAAA}"/>
                </a:ext>
              </a:extLst>
            </p:cNvPr>
            <p:cNvCxnSpPr>
              <a:cxnSpLocks/>
            </p:cNvCxnSpPr>
            <p:nvPr/>
          </p:nvCxnSpPr>
          <p:spPr>
            <a:xfrm>
              <a:off x="10058288" y="6296715"/>
              <a:ext cx="273047" cy="283577"/>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20" name="直線矢印コネクタ 219">
              <a:extLst>
                <a:ext uri="{FF2B5EF4-FFF2-40B4-BE49-F238E27FC236}">
                  <a16:creationId xmlns:a16="http://schemas.microsoft.com/office/drawing/2014/main" id="{18394A1C-5FDF-4C38-9259-FA0B12A64B01}"/>
                </a:ext>
              </a:extLst>
            </p:cNvPr>
            <p:cNvCxnSpPr>
              <a:cxnSpLocks/>
            </p:cNvCxnSpPr>
            <p:nvPr/>
          </p:nvCxnSpPr>
          <p:spPr>
            <a:xfrm flipV="1">
              <a:off x="10058288" y="6296020"/>
              <a:ext cx="273047" cy="284966"/>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grpSp>
      <p:grpSp>
        <p:nvGrpSpPr>
          <p:cNvPr id="221" name="グループ化 220">
            <a:extLst>
              <a:ext uri="{FF2B5EF4-FFF2-40B4-BE49-F238E27FC236}">
                <a16:creationId xmlns:a16="http://schemas.microsoft.com/office/drawing/2014/main" id="{4EB6DEFA-30DF-49F8-B8BD-96F0AD47196C}"/>
              </a:ext>
            </a:extLst>
          </p:cNvPr>
          <p:cNvGrpSpPr/>
          <p:nvPr/>
        </p:nvGrpSpPr>
        <p:grpSpPr>
          <a:xfrm rot="1800000">
            <a:off x="10544403" y="4983643"/>
            <a:ext cx="358546" cy="367505"/>
            <a:chOff x="10015538" y="6254751"/>
            <a:chExt cx="358546" cy="367505"/>
          </a:xfrm>
        </p:grpSpPr>
        <p:cxnSp>
          <p:nvCxnSpPr>
            <p:cNvPr id="222" name="直線矢印コネクタ 221">
              <a:extLst>
                <a:ext uri="{FF2B5EF4-FFF2-40B4-BE49-F238E27FC236}">
                  <a16:creationId xmlns:a16="http://schemas.microsoft.com/office/drawing/2014/main" id="{D37EC3ED-90B2-4DE6-B925-9F48B455982B}"/>
                </a:ext>
              </a:extLst>
            </p:cNvPr>
            <p:cNvCxnSpPr>
              <a:cxnSpLocks/>
            </p:cNvCxnSpPr>
            <p:nvPr/>
          </p:nvCxnSpPr>
          <p:spPr>
            <a:xfrm>
              <a:off x="10015538" y="6438503"/>
              <a:ext cx="358546" cy="0"/>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23" name="直線矢印コネクタ 222">
              <a:extLst>
                <a:ext uri="{FF2B5EF4-FFF2-40B4-BE49-F238E27FC236}">
                  <a16:creationId xmlns:a16="http://schemas.microsoft.com/office/drawing/2014/main" id="{57CA1B9D-53AC-47B0-84E8-93558BE276D7}"/>
                </a:ext>
              </a:extLst>
            </p:cNvPr>
            <p:cNvCxnSpPr>
              <a:cxnSpLocks/>
            </p:cNvCxnSpPr>
            <p:nvPr/>
          </p:nvCxnSpPr>
          <p:spPr>
            <a:xfrm flipV="1">
              <a:off x="10194811" y="6254751"/>
              <a:ext cx="0" cy="367505"/>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24" name="直線矢印コネクタ 223">
              <a:extLst>
                <a:ext uri="{FF2B5EF4-FFF2-40B4-BE49-F238E27FC236}">
                  <a16:creationId xmlns:a16="http://schemas.microsoft.com/office/drawing/2014/main" id="{DA391F53-AD5E-409C-8499-85B9EA9DE9CA}"/>
                </a:ext>
              </a:extLst>
            </p:cNvPr>
            <p:cNvCxnSpPr>
              <a:cxnSpLocks/>
            </p:cNvCxnSpPr>
            <p:nvPr/>
          </p:nvCxnSpPr>
          <p:spPr>
            <a:xfrm>
              <a:off x="10058288" y="6296715"/>
              <a:ext cx="273047" cy="283577"/>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25" name="直線矢印コネクタ 224">
              <a:extLst>
                <a:ext uri="{FF2B5EF4-FFF2-40B4-BE49-F238E27FC236}">
                  <a16:creationId xmlns:a16="http://schemas.microsoft.com/office/drawing/2014/main" id="{9F2AF3D7-D5FA-49D0-8545-D1C921A2C7CD}"/>
                </a:ext>
              </a:extLst>
            </p:cNvPr>
            <p:cNvCxnSpPr>
              <a:cxnSpLocks/>
            </p:cNvCxnSpPr>
            <p:nvPr/>
          </p:nvCxnSpPr>
          <p:spPr>
            <a:xfrm flipV="1">
              <a:off x="10058288" y="6296020"/>
              <a:ext cx="273047" cy="284966"/>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grpSp>
      <p:grpSp>
        <p:nvGrpSpPr>
          <p:cNvPr id="226" name="グループ化 225">
            <a:extLst>
              <a:ext uri="{FF2B5EF4-FFF2-40B4-BE49-F238E27FC236}">
                <a16:creationId xmlns:a16="http://schemas.microsoft.com/office/drawing/2014/main" id="{9899B5DE-626E-498C-8BFF-E07E7BC71131}"/>
              </a:ext>
            </a:extLst>
          </p:cNvPr>
          <p:cNvGrpSpPr/>
          <p:nvPr/>
        </p:nvGrpSpPr>
        <p:grpSpPr>
          <a:xfrm rot="1800000">
            <a:off x="10733426" y="4627469"/>
            <a:ext cx="358546" cy="367505"/>
            <a:chOff x="10015538" y="6254751"/>
            <a:chExt cx="358546" cy="367505"/>
          </a:xfrm>
        </p:grpSpPr>
        <p:cxnSp>
          <p:nvCxnSpPr>
            <p:cNvPr id="227" name="直線矢印コネクタ 226">
              <a:extLst>
                <a:ext uri="{FF2B5EF4-FFF2-40B4-BE49-F238E27FC236}">
                  <a16:creationId xmlns:a16="http://schemas.microsoft.com/office/drawing/2014/main" id="{74ECBEB2-3971-4AA9-9A6F-9D6126B34EA8}"/>
                </a:ext>
              </a:extLst>
            </p:cNvPr>
            <p:cNvCxnSpPr>
              <a:cxnSpLocks/>
            </p:cNvCxnSpPr>
            <p:nvPr/>
          </p:nvCxnSpPr>
          <p:spPr>
            <a:xfrm>
              <a:off x="10015538" y="6438503"/>
              <a:ext cx="358546" cy="0"/>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28" name="直線矢印コネクタ 227">
              <a:extLst>
                <a:ext uri="{FF2B5EF4-FFF2-40B4-BE49-F238E27FC236}">
                  <a16:creationId xmlns:a16="http://schemas.microsoft.com/office/drawing/2014/main" id="{C0C892CB-FE32-4B63-A609-7F3E58C4B267}"/>
                </a:ext>
              </a:extLst>
            </p:cNvPr>
            <p:cNvCxnSpPr>
              <a:cxnSpLocks/>
            </p:cNvCxnSpPr>
            <p:nvPr/>
          </p:nvCxnSpPr>
          <p:spPr>
            <a:xfrm flipV="1">
              <a:off x="10194811" y="6254751"/>
              <a:ext cx="0" cy="367505"/>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29" name="直線矢印コネクタ 228">
              <a:extLst>
                <a:ext uri="{FF2B5EF4-FFF2-40B4-BE49-F238E27FC236}">
                  <a16:creationId xmlns:a16="http://schemas.microsoft.com/office/drawing/2014/main" id="{6FF52E60-A3DF-4026-9CE1-485E1110E3ED}"/>
                </a:ext>
              </a:extLst>
            </p:cNvPr>
            <p:cNvCxnSpPr>
              <a:cxnSpLocks/>
            </p:cNvCxnSpPr>
            <p:nvPr/>
          </p:nvCxnSpPr>
          <p:spPr>
            <a:xfrm>
              <a:off x="10058288" y="6296715"/>
              <a:ext cx="273047" cy="283577"/>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30" name="直線矢印コネクタ 229">
              <a:extLst>
                <a:ext uri="{FF2B5EF4-FFF2-40B4-BE49-F238E27FC236}">
                  <a16:creationId xmlns:a16="http://schemas.microsoft.com/office/drawing/2014/main" id="{A22BDF6C-D58C-48F7-8352-85CB4125177F}"/>
                </a:ext>
              </a:extLst>
            </p:cNvPr>
            <p:cNvCxnSpPr>
              <a:cxnSpLocks/>
            </p:cNvCxnSpPr>
            <p:nvPr/>
          </p:nvCxnSpPr>
          <p:spPr>
            <a:xfrm flipV="1">
              <a:off x="10058288" y="6296020"/>
              <a:ext cx="273047" cy="284966"/>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grpSp>
      <p:grpSp>
        <p:nvGrpSpPr>
          <p:cNvPr id="236" name="グループ化 235">
            <a:extLst>
              <a:ext uri="{FF2B5EF4-FFF2-40B4-BE49-F238E27FC236}">
                <a16:creationId xmlns:a16="http://schemas.microsoft.com/office/drawing/2014/main" id="{BEF079F0-91BD-45E0-8C4A-CD4D0613AC66}"/>
              </a:ext>
            </a:extLst>
          </p:cNvPr>
          <p:cNvGrpSpPr/>
          <p:nvPr/>
        </p:nvGrpSpPr>
        <p:grpSpPr>
          <a:xfrm rot="1800000">
            <a:off x="9821140" y="5458856"/>
            <a:ext cx="358546" cy="367505"/>
            <a:chOff x="10015538" y="6254751"/>
            <a:chExt cx="358546" cy="367505"/>
          </a:xfrm>
        </p:grpSpPr>
        <p:cxnSp>
          <p:nvCxnSpPr>
            <p:cNvPr id="237" name="直線矢印コネクタ 236">
              <a:extLst>
                <a:ext uri="{FF2B5EF4-FFF2-40B4-BE49-F238E27FC236}">
                  <a16:creationId xmlns:a16="http://schemas.microsoft.com/office/drawing/2014/main" id="{244F88A1-E755-45E2-AF35-DC87A280E341}"/>
                </a:ext>
              </a:extLst>
            </p:cNvPr>
            <p:cNvCxnSpPr>
              <a:cxnSpLocks/>
            </p:cNvCxnSpPr>
            <p:nvPr/>
          </p:nvCxnSpPr>
          <p:spPr>
            <a:xfrm>
              <a:off x="10015538" y="6438503"/>
              <a:ext cx="358546" cy="0"/>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38" name="直線矢印コネクタ 237">
              <a:extLst>
                <a:ext uri="{FF2B5EF4-FFF2-40B4-BE49-F238E27FC236}">
                  <a16:creationId xmlns:a16="http://schemas.microsoft.com/office/drawing/2014/main" id="{52CAB31B-0E77-4280-8D16-60F1C729823F}"/>
                </a:ext>
              </a:extLst>
            </p:cNvPr>
            <p:cNvCxnSpPr>
              <a:cxnSpLocks/>
            </p:cNvCxnSpPr>
            <p:nvPr/>
          </p:nvCxnSpPr>
          <p:spPr>
            <a:xfrm flipV="1">
              <a:off x="10194811" y="6254751"/>
              <a:ext cx="0" cy="367505"/>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39" name="直線矢印コネクタ 238">
              <a:extLst>
                <a:ext uri="{FF2B5EF4-FFF2-40B4-BE49-F238E27FC236}">
                  <a16:creationId xmlns:a16="http://schemas.microsoft.com/office/drawing/2014/main" id="{2A80BED6-4500-40D8-A29F-8ED466821C32}"/>
                </a:ext>
              </a:extLst>
            </p:cNvPr>
            <p:cNvCxnSpPr>
              <a:cxnSpLocks/>
            </p:cNvCxnSpPr>
            <p:nvPr/>
          </p:nvCxnSpPr>
          <p:spPr>
            <a:xfrm>
              <a:off x="10058288" y="6296715"/>
              <a:ext cx="273047" cy="283577"/>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40" name="直線矢印コネクタ 239">
              <a:extLst>
                <a:ext uri="{FF2B5EF4-FFF2-40B4-BE49-F238E27FC236}">
                  <a16:creationId xmlns:a16="http://schemas.microsoft.com/office/drawing/2014/main" id="{8DC6041B-2F42-45F4-93D7-FE30DFA648CE}"/>
                </a:ext>
              </a:extLst>
            </p:cNvPr>
            <p:cNvCxnSpPr>
              <a:cxnSpLocks/>
            </p:cNvCxnSpPr>
            <p:nvPr/>
          </p:nvCxnSpPr>
          <p:spPr>
            <a:xfrm flipV="1">
              <a:off x="10058288" y="6296020"/>
              <a:ext cx="273047" cy="284966"/>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grpSp>
      <p:grpSp>
        <p:nvGrpSpPr>
          <p:cNvPr id="241" name="グループ化 240">
            <a:extLst>
              <a:ext uri="{FF2B5EF4-FFF2-40B4-BE49-F238E27FC236}">
                <a16:creationId xmlns:a16="http://schemas.microsoft.com/office/drawing/2014/main" id="{719B2AEF-DD30-4C4A-A8E7-463461DA5AA0}"/>
              </a:ext>
            </a:extLst>
          </p:cNvPr>
          <p:cNvGrpSpPr/>
          <p:nvPr/>
        </p:nvGrpSpPr>
        <p:grpSpPr>
          <a:xfrm rot="1800000">
            <a:off x="10016481" y="5111048"/>
            <a:ext cx="358546" cy="367505"/>
            <a:chOff x="10015538" y="6254751"/>
            <a:chExt cx="358546" cy="367505"/>
          </a:xfrm>
        </p:grpSpPr>
        <p:cxnSp>
          <p:nvCxnSpPr>
            <p:cNvPr id="242" name="直線矢印コネクタ 241">
              <a:extLst>
                <a:ext uri="{FF2B5EF4-FFF2-40B4-BE49-F238E27FC236}">
                  <a16:creationId xmlns:a16="http://schemas.microsoft.com/office/drawing/2014/main" id="{4C8BF9B0-7307-41C9-AAE4-07EA4D368C42}"/>
                </a:ext>
              </a:extLst>
            </p:cNvPr>
            <p:cNvCxnSpPr>
              <a:cxnSpLocks/>
            </p:cNvCxnSpPr>
            <p:nvPr/>
          </p:nvCxnSpPr>
          <p:spPr>
            <a:xfrm>
              <a:off x="10015538" y="6438503"/>
              <a:ext cx="358546" cy="0"/>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43" name="直線矢印コネクタ 242">
              <a:extLst>
                <a:ext uri="{FF2B5EF4-FFF2-40B4-BE49-F238E27FC236}">
                  <a16:creationId xmlns:a16="http://schemas.microsoft.com/office/drawing/2014/main" id="{B4D79E2F-2656-40CD-A6C8-23B476238989}"/>
                </a:ext>
              </a:extLst>
            </p:cNvPr>
            <p:cNvCxnSpPr>
              <a:cxnSpLocks/>
            </p:cNvCxnSpPr>
            <p:nvPr/>
          </p:nvCxnSpPr>
          <p:spPr>
            <a:xfrm flipV="1">
              <a:off x="10194811" y="6254751"/>
              <a:ext cx="0" cy="367505"/>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44" name="直線矢印コネクタ 243">
              <a:extLst>
                <a:ext uri="{FF2B5EF4-FFF2-40B4-BE49-F238E27FC236}">
                  <a16:creationId xmlns:a16="http://schemas.microsoft.com/office/drawing/2014/main" id="{5E6D5A19-972D-4C13-B223-953FE7EC9A13}"/>
                </a:ext>
              </a:extLst>
            </p:cNvPr>
            <p:cNvCxnSpPr>
              <a:cxnSpLocks/>
            </p:cNvCxnSpPr>
            <p:nvPr/>
          </p:nvCxnSpPr>
          <p:spPr>
            <a:xfrm>
              <a:off x="10058288" y="6296715"/>
              <a:ext cx="273047" cy="283577"/>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45" name="直線矢印コネクタ 244">
              <a:extLst>
                <a:ext uri="{FF2B5EF4-FFF2-40B4-BE49-F238E27FC236}">
                  <a16:creationId xmlns:a16="http://schemas.microsoft.com/office/drawing/2014/main" id="{487773B3-5507-45CD-9A52-B39811E0FA53}"/>
                </a:ext>
              </a:extLst>
            </p:cNvPr>
            <p:cNvCxnSpPr>
              <a:cxnSpLocks/>
            </p:cNvCxnSpPr>
            <p:nvPr/>
          </p:nvCxnSpPr>
          <p:spPr>
            <a:xfrm flipV="1">
              <a:off x="10058288" y="6296020"/>
              <a:ext cx="273047" cy="284966"/>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grpSp>
      <p:grpSp>
        <p:nvGrpSpPr>
          <p:cNvPr id="246" name="グループ化 245">
            <a:extLst>
              <a:ext uri="{FF2B5EF4-FFF2-40B4-BE49-F238E27FC236}">
                <a16:creationId xmlns:a16="http://schemas.microsoft.com/office/drawing/2014/main" id="{990D8980-A249-4E6C-937F-94B1748E446D}"/>
              </a:ext>
            </a:extLst>
          </p:cNvPr>
          <p:cNvGrpSpPr/>
          <p:nvPr/>
        </p:nvGrpSpPr>
        <p:grpSpPr>
          <a:xfrm rot="1800000">
            <a:off x="10217246" y="4778781"/>
            <a:ext cx="358546" cy="367505"/>
            <a:chOff x="10015538" y="6254751"/>
            <a:chExt cx="358546" cy="367505"/>
          </a:xfrm>
        </p:grpSpPr>
        <p:cxnSp>
          <p:nvCxnSpPr>
            <p:cNvPr id="247" name="直線矢印コネクタ 246">
              <a:extLst>
                <a:ext uri="{FF2B5EF4-FFF2-40B4-BE49-F238E27FC236}">
                  <a16:creationId xmlns:a16="http://schemas.microsoft.com/office/drawing/2014/main" id="{9DA2138A-6A00-4DA7-9BE0-50B572322E5A}"/>
                </a:ext>
              </a:extLst>
            </p:cNvPr>
            <p:cNvCxnSpPr>
              <a:cxnSpLocks/>
            </p:cNvCxnSpPr>
            <p:nvPr/>
          </p:nvCxnSpPr>
          <p:spPr>
            <a:xfrm>
              <a:off x="10015538" y="6438503"/>
              <a:ext cx="358546" cy="0"/>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48" name="直線矢印コネクタ 247">
              <a:extLst>
                <a:ext uri="{FF2B5EF4-FFF2-40B4-BE49-F238E27FC236}">
                  <a16:creationId xmlns:a16="http://schemas.microsoft.com/office/drawing/2014/main" id="{CC4E5943-B246-4F4D-A4DC-03F1AF3491DE}"/>
                </a:ext>
              </a:extLst>
            </p:cNvPr>
            <p:cNvCxnSpPr>
              <a:cxnSpLocks/>
            </p:cNvCxnSpPr>
            <p:nvPr/>
          </p:nvCxnSpPr>
          <p:spPr>
            <a:xfrm flipV="1">
              <a:off x="10194811" y="6254751"/>
              <a:ext cx="0" cy="367505"/>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49" name="直線矢印コネクタ 248">
              <a:extLst>
                <a:ext uri="{FF2B5EF4-FFF2-40B4-BE49-F238E27FC236}">
                  <a16:creationId xmlns:a16="http://schemas.microsoft.com/office/drawing/2014/main" id="{F720F068-4F38-4982-8B65-D30FC1C66CEA}"/>
                </a:ext>
              </a:extLst>
            </p:cNvPr>
            <p:cNvCxnSpPr>
              <a:cxnSpLocks/>
            </p:cNvCxnSpPr>
            <p:nvPr/>
          </p:nvCxnSpPr>
          <p:spPr>
            <a:xfrm>
              <a:off x="10058288" y="6296715"/>
              <a:ext cx="273047" cy="283577"/>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50" name="直線矢印コネクタ 249">
              <a:extLst>
                <a:ext uri="{FF2B5EF4-FFF2-40B4-BE49-F238E27FC236}">
                  <a16:creationId xmlns:a16="http://schemas.microsoft.com/office/drawing/2014/main" id="{ACF385FD-1796-489E-A885-2F81AFCACF8C}"/>
                </a:ext>
              </a:extLst>
            </p:cNvPr>
            <p:cNvCxnSpPr>
              <a:cxnSpLocks/>
            </p:cNvCxnSpPr>
            <p:nvPr/>
          </p:nvCxnSpPr>
          <p:spPr>
            <a:xfrm flipV="1">
              <a:off x="10058288" y="6296020"/>
              <a:ext cx="273047" cy="284966"/>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grpSp>
      <p:grpSp>
        <p:nvGrpSpPr>
          <p:cNvPr id="251" name="グループ化 250">
            <a:extLst>
              <a:ext uri="{FF2B5EF4-FFF2-40B4-BE49-F238E27FC236}">
                <a16:creationId xmlns:a16="http://schemas.microsoft.com/office/drawing/2014/main" id="{C31D6973-274A-414F-9176-7B819506F48E}"/>
              </a:ext>
            </a:extLst>
          </p:cNvPr>
          <p:cNvGrpSpPr/>
          <p:nvPr/>
        </p:nvGrpSpPr>
        <p:grpSpPr>
          <a:xfrm rot="1800000">
            <a:off x="10406269" y="4422607"/>
            <a:ext cx="358546" cy="367505"/>
            <a:chOff x="10015538" y="6254751"/>
            <a:chExt cx="358546" cy="367505"/>
          </a:xfrm>
        </p:grpSpPr>
        <p:cxnSp>
          <p:nvCxnSpPr>
            <p:cNvPr id="252" name="直線矢印コネクタ 251">
              <a:extLst>
                <a:ext uri="{FF2B5EF4-FFF2-40B4-BE49-F238E27FC236}">
                  <a16:creationId xmlns:a16="http://schemas.microsoft.com/office/drawing/2014/main" id="{C8708504-5B9C-4869-8108-5E3536DDB032}"/>
                </a:ext>
              </a:extLst>
            </p:cNvPr>
            <p:cNvCxnSpPr>
              <a:cxnSpLocks/>
            </p:cNvCxnSpPr>
            <p:nvPr/>
          </p:nvCxnSpPr>
          <p:spPr>
            <a:xfrm>
              <a:off x="10015538" y="6438503"/>
              <a:ext cx="358546" cy="0"/>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53" name="直線矢印コネクタ 252">
              <a:extLst>
                <a:ext uri="{FF2B5EF4-FFF2-40B4-BE49-F238E27FC236}">
                  <a16:creationId xmlns:a16="http://schemas.microsoft.com/office/drawing/2014/main" id="{CD34C964-F135-4D34-A3A8-2C2202677DBC}"/>
                </a:ext>
              </a:extLst>
            </p:cNvPr>
            <p:cNvCxnSpPr>
              <a:cxnSpLocks/>
            </p:cNvCxnSpPr>
            <p:nvPr/>
          </p:nvCxnSpPr>
          <p:spPr>
            <a:xfrm flipV="1">
              <a:off x="10194811" y="6254751"/>
              <a:ext cx="0" cy="367505"/>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54" name="直線矢印コネクタ 253">
              <a:extLst>
                <a:ext uri="{FF2B5EF4-FFF2-40B4-BE49-F238E27FC236}">
                  <a16:creationId xmlns:a16="http://schemas.microsoft.com/office/drawing/2014/main" id="{18E45300-4562-4762-B751-2CBB63DBE331}"/>
                </a:ext>
              </a:extLst>
            </p:cNvPr>
            <p:cNvCxnSpPr>
              <a:cxnSpLocks/>
            </p:cNvCxnSpPr>
            <p:nvPr/>
          </p:nvCxnSpPr>
          <p:spPr>
            <a:xfrm>
              <a:off x="10058288" y="6296715"/>
              <a:ext cx="273047" cy="283577"/>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55" name="直線矢印コネクタ 254">
              <a:extLst>
                <a:ext uri="{FF2B5EF4-FFF2-40B4-BE49-F238E27FC236}">
                  <a16:creationId xmlns:a16="http://schemas.microsoft.com/office/drawing/2014/main" id="{B824F85E-AF1C-4D63-A2CE-C4FCF307D915}"/>
                </a:ext>
              </a:extLst>
            </p:cNvPr>
            <p:cNvCxnSpPr>
              <a:cxnSpLocks/>
            </p:cNvCxnSpPr>
            <p:nvPr/>
          </p:nvCxnSpPr>
          <p:spPr>
            <a:xfrm flipV="1">
              <a:off x="10058288" y="6296020"/>
              <a:ext cx="273047" cy="284966"/>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grpSp>
      <p:grpSp>
        <p:nvGrpSpPr>
          <p:cNvPr id="256" name="グループ化 255">
            <a:extLst>
              <a:ext uri="{FF2B5EF4-FFF2-40B4-BE49-F238E27FC236}">
                <a16:creationId xmlns:a16="http://schemas.microsoft.com/office/drawing/2014/main" id="{AFDF88E3-81DA-48D3-99E4-06555CC2C312}"/>
              </a:ext>
            </a:extLst>
          </p:cNvPr>
          <p:cNvGrpSpPr/>
          <p:nvPr/>
        </p:nvGrpSpPr>
        <p:grpSpPr>
          <a:xfrm rot="1800000">
            <a:off x="9478578" y="5271539"/>
            <a:ext cx="358546" cy="367505"/>
            <a:chOff x="10015538" y="6254751"/>
            <a:chExt cx="358546" cy="367505"/>
          </a:xfrm>
        </p:grpSpPr>
        <p:cxnSp>
          <p:nvCxnSpPr>
            <p:cNvPr id="257" name="直線矢印コネクタ 256">
              <a:extLst>
                <a:ext uri="{FF2B5EF4-FFF2-40B4-BE49-F238E27FC236}">
                  <a16:creationId xmlns:a16="http://schemas.microsoft.com/office/drawing/2014/main" id="{25189A9E-9AF6-4735-84CC-744664A9CE45}"/>
                </a:ext>
              </a:extLst>
            </p:cNvPr>
            <p:cNvCxnSpPr>
              <a:cxnSpLocks/>
            </p:cNvCxnSpPr>
            <p:nvPr/>
          </p:nvCxnSpPr>
          <p:spPr>
            <a:xfrm>
              <a:off x="10015538" y="6438503"/>
              <a:ext cx="358546" cy="0"/>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58" name="直線矢印コネクタ 257">
              <a:extLst>
                <a:ext uri="{FF2B5EF4-FFF2-40B4-BE49-F238E27FC236}">
                  <a16:creationId xmlns:a16="http://schemas.microsoft.com/office/drawing/2014/main" id="{1F7FA7A3-2F20-44D6-B669-EF449BA704E9}"/>
                </a:ext>
              </a:extLst>
            </p:cNvPr>
            <p:cNvCxnSpPr>
              <a:cxnSpLocks/>
            </p:cNvCxnSpPr>
            <p:nvPr/>
          </p:nvCxnSpPr>
          <p:spPr>
            <a:xfrm flipV="1">
              <a:off x="10194811" y="6254751"/>
              <a:ext cx="0" cy="367505"/>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59" name="直線矢印コネクタ 258">
              <a:extLst>
                <a:ext uri="{FF2B5EF4-FFF2-40B4-BE49-F238E27FC236}">
                  <a16:creationId xmlns:a16="http://schemas.microsoft.com/office/drawing/2014/main" id="{C34953EC-F6BC-47EE-9B3D-D28FB1605C7E}"/>
                </a:ext>
              </a:extLst>
            </p:cNvPr>
            <p:cNvCxnSpPr>
              <a:cxnSpLocks/>
            </p:cNvCxnSpPr>
            <p:nvPr/>
          </p:nvCxnSpPr>
          <p:spPr>
            <a:xfrm>
              <a:off x="10058288" y="6296715"/>
              <a:ext cx="273047" cy="283577"/>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60" name="直線矢印コネクタ 259">
              <a:extLst>
                <a:ext uri="{FF2B5EF4-FFF2-40B4-BE49-F238E27FC236}">
                  <a16:creationId xmlns:a16="http://schemas.microsoft.com/office/drawing/2014/main" id="{B4D54EDE-B7D6-47FE-8D15-99F1C01CDC4D}"/>
                </a:ext>
              </a:extLst>
            </p:cNvPr>
            <p:cNvCxnSpPr>
              <a:cxnSpLocks/>
            </p:cNvCxnSpPr>
            <p:nvPr/>
          </p:nvCxnSpPr>
          <p:spPr>
            <a:xfrm flipV="1">
              <a:off x="10058288" y="6296020"/>
              <a:ext cx="273047" cy="284966"/>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grpSp>
      <p:grpSp>
        <p:nvGrpSpPr>
          <p:cNvPr id="261" name="グループ化 260">
            <a:extLst>
              <a:ext uri="{FF2B5EF4-FFF2-40B4-BE49-F238E27FC236}">
                <a16:creationId xmlns:a16="http://schemas.microsoft.com/office/drawing/2014/main" id="{CCF71D5F-3DF7-40BC-81EF-556A90DE2452}"/>
              </a:ext>
            </a:extLst>
          </p:cNvPr>
          <p:cNvGrpSpPr/>
          <p:nvPr/>
        </p:nvGrpSpPr>
        <p:grpSpPr>
          <a:xfrm rot="1800000">
            <a:off x="9673919" y="4923731"/>
            <a:ext cx="358546" cy="367505"/>
            <a:chOff x="10015538" y="6254751"/>
            <a:chExt cx="358546" cy="367505"/>
          </a:xfrm>
        </p:grpSpPr>
        <p:cxnSp>
          <p:nvCxnSpPr>
            <p:cNvPr id="262" name="直線矢印コネクタ 261">
              <a:extLst>
                <a:ext uri="{FF2B5EF4-FFF2-40B4-BE49-F238E27FC236}">
                  <a16:creationId xmlns:a16="http://schemas.microsoft.com/office/drawing/2014/main" id="{8D703EE8-E9E4-477E-B572-056959A1358D}"/>
                </a:ext>
              </a:extLst>
            </p:cNvPr>
            <p:cNvCxnSpPr>
              <a:cxnSpLocks/>
            </p:cNvCxnSpPr>
            <p:nvPr/>
          </p:nvCxnSpPr>
          <p:spPr>
            <a:xfrm>
              <a:off x="10015538" y="6438503"/>
              <a:ext cx="358546" cy="0"/>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63" name="直線矢印コネクタ 262">
              <a:extLst>
                <a:ext uri="{FF2B5EF4-FFF2-40B4-BE49-F238E27FC236}">
                  <a16:creationId xmlns:a16="http://schemas.microsoft.com/office/drawing/2014/main" id="{2FFB9E6B-8B20-4D1C-9C0F-BE38939FC5DF}"/>
                </a:ext>
              </a:extLst>
            </p:cNvPr>
            <p:cNvCxnSpPr>
              <a:cxnSpLocks/>
            </p:cNvCxnSpPr>
            <p:nvPr/>
          </p:nvCxnSpPr>
          <p:spPr>
            <a:xfrm flipV="1">
              <a:off x="10194811" y="6254751"/>
              <a:ext cx="0" cy="367505"/>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64" name="直線矢印コネクタ 263">
              <a:extLst>
                <a:ext uri="{FF2B5EF4-FFF2-40B4-BE49-F238E27FC236}">
                  <a16:creationId xmlns:a16="http://schemas.microsoft.com/office/drawing/2014/main" id="{BAA0D268-4ED6-41C6-BD85-DCAB527684AA}"/>
                </a:ext>
              </a:extLst>
            </p:cNvPr>
            <p:cNvCxnSpPr>
              <a:cxnSpLocks/>
            </p:cNvCxnSpPr>
            <p:nvPr/>
          </p:nvCxnSpPr>
          <p:spPr>
            <a:xfrm>
              <a:off x="10058288" y="6296715"/>
              <a:ext cx="273047" cy="283577"/>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65" name="直線矢印コネクタ 264">
              <a:extLst>
                <a:ext uri="{FF2B5EF4-FFF2-40B4-BE49-F238E27FC236}">
                  <a16:creationId xmlns:a16="http://schemas.microsoft.com/office/drawing/2014/main" id="{1C2E483E-E70C-44DE-B1BA-5EF94469CB95}"/>
                </a:ext>
              </a:extLst>
            </p:cNvPr>
            <p:cNvCxnSpPr>
              <a:cxnSpLocks/>
            </p:cNvCxnSpPr>
            <p:nvPr/>
          </p:nvCxnSpPr>
          <p:spPr>
            <a:xfrm flipV="1">
              <a:off x="10058288" y="6296020"/>
              <a:ext cx="273047" cy="284966"/>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grpSp>
      <p:grpSp>
        <p:nvGrpSpPr>
          <p:cNvPr id="266" name="グループ化 265">
            <a:extLst>
              <a:ext uri="{FF2B5EF4-FFF2-40B4-BE49-F238E27FC236}">
                <a16:creationId xmlns:a16="http://schemas.microsoft.com/office/drawing/2014/main" id="{794A2ED4-1331-4B27-83BC-1B2AC0A1CD0D}"/>
              </a:ext>
            </a:extLst>
          </p:cNvPr>
          <p:cNvGrpSpPr/>
          <p:nvPr/>
        </p:nvGrpSpPr>
        <p:grpSpPr>
          <a:xfrm rot="1800000">
            <a:off x="9874684" y="4591464"/>
            <a:ext cx="358546" cy="367505"/>
            <a:chOff x="10015538" y="6254751"/>
            <a:chExt cx="358546" cy="367505"/>
          </a:xfrm>
        </p:grpSpPr>
        <p:cxnSp>
          <p:nvCxnSpPr>
            <p:cNvPr id="267" name="直線矢印コネクタ 266">
              <a:extLst>
                <a:ext uri="{FF2B5EF4-FFF2-40B4-BE49-F238E27FC236}">
                  <a16:creationId xmlns:a16="http://schemas.microsoft.com/office/drawing/2014/main" id="{49127030-94E5-43FB-8AF1-D3365FDA42F6}"/>
                </a:ext>
              </a:extLst>
            </p:cNvPr>
            <p:cNvCxnSpPr>
              <a:cxnSpLocks/>
            </p:cNvCxnSpPr>
            <p:nvPr/>
          </p:nvCxnSpPr>
          <p:spPr>
            <a:xfrm>
              <a:off x="10015538" y="6438503"/>
              <a:ext cx="358546" cy="0"/>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68" name="直線矢印コネクタ 267">
              <a:extLst>
                <a:ext uri="{FF2B5EF4-FFF2-40B4-BE49-F238E27FC236}">
                  <a16:creationId xmlns:a16="http://schemas.microsoft.com/office/drawing/2014/main" id="{7B9304C9-DDB1-45F2-A74A-C0BBFA738AE1}"/>
                </a:ext>
              </a:extLst>
            </p:cNvPr>
            <p:cNvCxnSpPr>
              <a:cxnSpLocks/>
            </p:cNvCxnSpPr>
            <p:nvPr/>
          </p:nvCxnSpPr>
          <p:spPr>
            <a:xfrm flipV="1">
              <a:off x="10194811" y="6254751"/>
              <a:ext cx="0" cy="367505"/>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69" name="直線矢印コネクタ 268">
              <a:extLst>
                <a:ext uri="{FF2B5EF4-FFF2-40B4-BE49-F238E27FC236}">
                  <a16:creationId xmlns:a16="http://schemas.microsoft.com/office/drawing/2014/main" id="{0CA7F90B-9A27-41CA-9580-241A77D470FE}"/>
                </a:ext>
              </a:extLst>
            </p:cNvPr>
            <p:cNvCxnSpPr>
              <a:cxnSpLocks/>
            </p:cNvCxnSpPr>
            <p:nvPr/>
          </p:nvCxnSpPr>
          <p:spPr>
            <a:xfrm>
              <a:off x="10058288" y="6296715"/>
              <a:ext cx="273047" cy="283577"/>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70" name="直線矢印コネクタ 269">
              <a:extLst>
                <a:ext uri="{FF2B5EF4-FFF2-40B4-BE49-F238E27FC236}">
                  <a16:creationId xmlns:a16="http://schemas.microsoft.com/office/drawing/2014/main" id="{B1DC5073-5AB8-4225-9B48-FA3904E01C9B}"/>
                </a:ext>
              </a:extLst>
            </p:cNvPr>
            <p:cNvCxnSpPr>
              <a:cxnSpLocks/>
            </p:cNvCxnSpPr>
            <p:nvPr/>
          </p:nvCxnSpPr>
          <p:spPr>
            <a:xfrm flipV="1">
              <a:off x="10058288" y="6296020"/>
              <a:ext cx="273047" cy="284966"/>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grpSp>
      <p:grpSp>
        <p:nvGrpSpPr>
          <p:cNvPr id="271" name="グループ化 270">
            <a:extLst>
              <a:ext uri="{FF2B5EF4-FFF2-40B4-BE49-F238E27FC236}">
                <a16:creationId xmlns:a16="http://schemas.microsoft.com/office/drawing/2014/main" id="{34D9AD36-7B8F-43E6-9370-F21C3B8F08F2}"/>
              </a:ext>
            </a:extLst>
          </p:cNvPr>
          <p:cNvGrpSpPr/>
          <p:nvPr/>
        </p:nvGrpSpPr>
        <p:grpSpPr>
          <a:xfrm rot="1800000">
            <a:off x="10063707" y="4235290"/>
            <a:ext cx="358546" cy="367505"/>
            <a:chOff x="10015538" y="6254751"/>
            <a:chExt cx="358546" cy="367505"/>
          </a:xfrm>
        </p:grpSpPr>
        <p:cxnSp>
          <p:nvCxnSpPr>
            <p:cNvPr id="272" name="直線矢印コネクタ 271">
              <a:extLst>
                <a:ext uri="{FF2B5EF4-FFF2-40B4-BE49-F238E27FC236}">
                  <a16:creationId xmlns:a16="http://schemas.microsoft.com/office/drawing/2014/main" id="{9AEA6767-1AF1-4762-9099-7041EFDA5E00}"/>
                </a:ext>
              </a:extLst>
            </p:cNvPr>
            <p:cNvCxnSpPr>
              <a:cxnSpLocks/>
            </p:cNvCxnSpPr>
            <p:nvPr/>
          </p:nvCxnSpPr>
          <p:spPr>
            <a:xfrm>
              <a:off x="10015538" y="6438503"/>
              <a:ext cx="358546" cy="0"/>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73" name="直線矢印コネクタ 272">
              <a:extLst>
                <a:ext uri="{FF2B5EF4-FFF2-40B4-BE49-F238E27FC236}">
                  <a16:creationId xmlns:a16="http://schemas.microsoft.com/office/drawing/2014/main" id="{28C606E2-29AF-4912-A93C-2277B2B30B46}"/>
                </a:ext>
              </a:extLst>
            </p:cNvPr>
            <p:cNvCxnSpPr>
              <a:cxnSpLocks/>
            </p:cNvCxnSpPr>
            <p:nvPr/>
          </p:nvCxnSpPr>
          <p:spPr>
            <a:xfrm flipV="1">
              <a:off x="10194811" y="6254751"/>
              <a:ext cx="0" cy="367505"/>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74" name="直線矢印コネクタ 273">
              <a:extLst>
                <a:ext uri="{FF2B5EF4-FFF2-40B4-BE49-F238E27FC236}">
                  <a16:creationId xmlns:a16="http://schemas.microsoft.com/office/drawing/2014/main" id="{006455F8-471A-4B72-B6CA-08A4A293ADDB}"/>
                </a:ext>
              </a:extLst>
            </p:cNvPr>
            <p:cNvCxnSpPr>
              <a:cxnSpLocks/>
            </p:cNvCxnSpPr>
            <p:nvPr/>
          </p:nvCxnSpPr>
          <p:spPr>
            <a:xfrm>
              <a:off x="10058288" y="6296715"/>
              <a:ext cx="273047" cy="283577"/>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75" name="直線矢印コネクタ 274">
              <a:extLst>
                <a:ext uri="{FF2B5EF4-FFF2-40B4-BE49-F238E27FC236}">
                  <a16:creationId xmlns:a16="http://schemas.microsoft.com/office/drawing/2014/main" id="{AD4875B7-AE07-4E7C-A719-6E2D3AEF3F11}"/>
                </a:ext>
              </a:extLst>
            </p:cNvPr>
            <p:cNvCxnSpPr>
              <a:cxnSpLocks/>
            </p:cNvCxnSpPr>
            <p:nvPr/>
          </p:nvCxnSpPr>
          <p:spPr>
            <a:xfrm flipV="1">
              <a:off x="10058288" y="6296020"/>
              <a:ext cx="273047" cy="284966"/>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grpSp>
      <p:grpSp>
        <p:nvGrpSpPr>
          <p:cNvPr id="276" name="グループ化 275">
            <a:extLst>
              <a:ext uri="{FF2B5EF4-FFF2-40B4-BE49-F238E27FC236}">
                <a16:creationId xmlns:a16="http://schemas.microsoft.com/office/drawing/2014/main" id="{019F78BB-1834-47C4-8D8A-7B04BED1DEA2}"/>
              </a:ext>
            </a:extLst>
          </p:cNvPr>
          <p:cNvGrpSpPr/>
          <p:nvPr/>
        </p:nvGrpSpPr>
        <p:grpSpPr>
          <a:xfrm rot="1800000">
            <a:off x="9144895" y="5079451"/>
            <a:ext cx="358546" cy="367505"/>
            <a:chOff x="10015538" y="6254751"/>
            <a:chExt cx="358546" cy="367505"/>
          </a:xfrm>
        </p:grpSpPr>
        <p:cxnSp>
          <p:nvCxnSpPr>
            <p:cNvPr id="277" name="直線矢印コネクタ 276">
              <a:extLst>
                <a:ext uri="{FF2B5EF4-FFF2-40B4-BE49-F238E27FC236}">
                  <a16:creationId xmlns:a16="http://schemas.microsoft.com/office/drawing/2014/main" id="{33A9A1D0-D489-44D4-8E7B-C50B38AA7801}"/>
                </a:ext>
              </a:extLst>
            </p:cNvPr>
            <p:cNvCxnSpPr>
              <a:cxnSpLocks/>
            </p:cNvCxnSpPr>
            <p:nvPr/>
          </p:nvCxnSpPr>
          <p:spPr>
            <a:xfrm>
              <a:off x="10015538" y="6438503"/>
              <a:ext cx="358546" cy="0"/>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78" name="直線矢印コネクタ 277">
              <a:extLst>
                <a:ext uri="{FF2B5EF4-FFF2-40B4-BE49-F238E27FC236}">
                  <a16:creationId xmlns:a16="http://schemas.microsoft.com/office/drawing/2014/main" id="{F118CEFE-D28C-428A-944B-9023C0B7DE9E}"/>
                </a:ext>
              </a:extLst>
            </p:cNvPr>
            <p:cNvCxnSpPr>
              <a:cxnSpLocks/>
            </p:cNvCxnSpPr>
            <p:nvPr/>
          </p:nvCxnSpPr>
          <p:spPr>
            <a:xfrm flipV="1">
              <a:off x="10194811" y="6254751"/>
              <a:ext cx="0" cy="367505"/>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79" name="直線矢印コネクタ 278">
              <a:extLst>
                <a:ext uri="{FF2B5EF4-FFF2-40B4-BE49-F238E27FC236}">
                  <a16:creationId xmlns:a16="http://schemas.microsoft.com/office/drawing/2014/main" id="{0D97187D-14FF-4806-8649-C387FEF00C31}"/>
                </a:ext>
              </a:extLst>
            </p:cNvPr>
            <p:cNvCxnSpPr>
              <a:cxnSpLocks/>
            </p:cNvCxnSpPr>
            <p:nvPr/>
          </p:nvCxnSpPr>
          <p:spPr>
            <a:xfrm>
              <a:off x="10058288" y="6296715"/>
              <a:ext cx="273047" cy="283577"/>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80" name="直線矢印コネクタ 279">
              <a:extLst>
                <a:ext uri="{FF2B5EF4-FFF2-40B4-BE49-F238E27FC236}">
                  <a16:creationId xmlns:a16="http://schemas.microsoft.com/office/drawing/2014/main" id="{C79A9F3C-4497-4CEC-9F69-C5469DDDD688}"/>
                </a:ext>
              </a:extLst>
            </p:cNvPr>
            <p:cNvCxnSpPr>
              <a:cxnSpLocks/>
            </p:cNvCxnSpPr>
            <p:nvPr/>
          </p:nvCxnSpPr>
          <p:spPr>
            <a:xfrm flipV="1">
              <a:off x="10058288" y="6296020"/>
              <a:ext cx="273047" cy="284966"/>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grpSp>
      <p:grpSp>
        <p:nvGrpSpPr>
          <p:cNvPr id="281" name="グループ化 280">
            <a:extLst>
              <a:ext uri="{FF2B5EF4-FFF2-40B4-BE49-F238E27FC236}">
                <a16:creationId xmlns:a16="http://schemas.microsoft.com/office/drawing/2014/main" id="{64BC3F93-A7AA-4EDA-B158-5213E0C4DED3}"/>
              </a:ext>
            </a:extLst>
          </p:cNvPr>
          <p:cNvGrpSpPr/>
          <p:nvPr/>
        </p:nvGrpSpPr>
        <p:grpSpPr>
          <a:xfrm rot="1800000">
            <a:off x="9340236" y="4731643"/>
            <a:ext cx="358546" cy="367505"/>
            <a:chOff x="10015538" y="6254751"/>
            <a:chExt cx="358546" cy="367505"/>
          </a:xfrm>
        </p:grpSpPr>
        <p:cxnSp>
          <p:nvCxnSpPr>
            <p:cNvPr id="282" name="直線矢印コネクタ 281">
              <a:extLst>
                <a:ext uri="{FF2B5EF4-FFF2-40B4-BE49-F238E27FC236}">
                  <a16:creationId xmlns:a16="http://schemas.microsoft.com/office/drawing/2014/main" id="{CC48C550-18AE-4A1D-A685-B8D439F6E6C5}"/>
                </a:ext>
              </a:extLst>
            </p:cNvPr>
            <p:cNvCxnSpPr>
              <a:cxnSpLocks/>
            </p:cNvCxnSpPr>
            <p:nvPr/>
          </p:nvCxnSpPr>
          <p:spPr>
            <a:xfrm>
              <a:off x="10015538" y="6438503"/>
              <a:ext cx="358546" cy="0"/>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83" name="直線矢印コネクタ 282">
              <a:extLst>
                <a:ext uri="{FF2B5EF4-FFF2-40B4-BE49-F238E27FC236}">
                  <a16:creationId xmlns:a16="http://schemas.microsoft.com/office/drawing/2014/main" id="{3F337500-AACF-40C9-83B1-255064F91898}"/>
                </a:ext>
              </a:extLst>
            </p:cNvPr>
            <p:cNvCxnSpPr>
              <a:cxnSpLocks/>
            </p:cNvCxnSpPr>
            <p:nvPr/>
          </p:nvCxnSpPr>
          <p:spPr>
            <a:xfrm flipV="1">
              <a:off x="10194811" y="6254751"/>
              <a:ext cx="0" cy="367505"/>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84" name="直線矢印コネクタ 283">
              <a:extLst>
                <a:ext uri="{FF2B5EF4-FFF2-40B4-BE49-F238E27FC236}">
                  <a16:creationId xmlns:a16="http://schemas.microsoft.com/office/drawing/2014/main" id="{87BE89EB-5202-4A07-8073-ED62286DE2BB}"/>
                </a:ext>
              </a:extLst>
            </p:cNvPr>
            <p:cNvCxnSpPr>
              <a:cxnSpLocks/>
            </p:cNvCxnSpPr>
            <p:nvPr/>
          </p:nvCxnSpPr>
          <p:spPr>
            <a:xfrm>
              <a:off x="10058288" y="6296715"/>
              <a:ext cx="273047" cy="283577"/>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85" name="直線矢印コネクタ 284">
              <a:extLst>
                <a:ext uri="{FF2B5EF4-FFF2-40B4-BE49-F238E27FC236}">
                  <a16:creationId xmlns:a16="http://schemas.microsoft.com/office/drawing/2014/main" id="{5341CEF1-261D-4A30-8E0B-0BDE523A3672}"/>
                </a:ext>
              </a:extLst>
            </p:cNvPr>
            <p:cNvCxnSpPr>
              <a:cxnSpLocks/>
            </p:cNvCxnSpPr>
            <p:nvPr/>
          </p:nvCxnSpPr>
          <p:spPr>
            <a:xfrm flipV="1">
              <a:off x="10058288" y="6296020"/>
              <a:ext cx="273047" cy="284966"/>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grpSp>
      <p:grpSp>
        <p:nvGrpSpPr>
          <p:cNvPr id="286" name="グループ化 285">
            <a:extLst>
              <a:ext uri="{FF2B5EF4-FFF2-40B4-BE49-F238E27FC236}">
                <a16:creationId xmlns:a16="http://schemas.microsoft.com/office/drawing/2014/main" id="{787FA43B-492C-4E60-8686-D2F774311434}"/>
              </a:ext>
            </a:extLst>
          </p:cNvPr>
          <p:cNvGrpSpPr/>
          <p:nvPr/>
        </p:nvGrpSpPr>
        <p:grpSpPr>
          <a:xfrm rot="1800000">
            <a:off x="9541001" y="4399376"/>
            <a:ext cx="358546" cy="367505"/>
            <a:chOff x="10015538" y="6254751"/>
            <a:chExt cx="358546" cy="367505"/>
          </a:xfrm>
        </p:grpSpPr>
        <p:cxnSp>
          <p:nvCxnSpPr>
            <p:cNvPr id="287" name="直線矢印コネクタ 286">
              <a:extLst>
                <a:ext uri="{FF2B5EF4-FFF2-40B4-BE49-F238E27FC236}">
                  <a16:creationId xmlns:a16="http://schemas.microsoft.com/office/drawing/2014/main" id="{8903C661-4B90-4E63-9D9E-6B138166BD49}"/>
                </a:ext>
              </a:extLst>
            </p:cNvPr>
            <p:cNvCxnSpPr>
              <a:cxnSpLocks/>
            </p:cNvCxnSpPr>
            <p:nvPr/>
          </p:nvCxnSpPr>
          <p:spPr>
            <a:xfrm>
              <a:off x="10015538" y="6438503"/>
              <a:ext cx="358546" cy="0"/>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88" name="直線矢印コネクタ 287">
              <a:extLst>
                <a:ext uri="{FF2B5EF4-FFF2-40B4-BE49-F238E27FC236}">
                  <a16:creationId xmlns:a16="http://schemas.microsoft.com/office/drawing/2014/main" id="{3E0C1B3C-B4FC-4B78-A832-60E932C298E1}"/>
                </a:ext>
              </a:extLst>
            </p:cNvPr>
            <p:cNvCxnSpPr>
              <a:cxnSpLocks/>
            </p:cNvCxnSpPr>
            <p:nvPr/>
          </p:nvCxnSpPr>
          <p:spPr>
            <a:xfrm flipV="1">
              <a:off x="10194811" y="6254751"/>
              <a:ext cx="0" cy="367505"/>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89" name="直線矢印コネクタ 288">
              <a:extLst>
                <a:ext uri="{FF2B5EF4-FFF2-40B4-BE49-F238E27FC236}">
                  <a16:creationId xmlns:a16="http://schemas.microsoft.com/office/drawing/2014/main" id="{DBD403A3-572E-4966-9D1A-2E9EBFB6199D}"/>
                </a:ext>
              </a:extLst>
            </p:cNvPr>
            <p:cNvCxnSpPr>
              <a:cxnSpLocks/>
            </p:cNvCxnSpPr>
            <p:nvPr/>
          </p:nvCxnSpPr>
          <p:spPr>
            <a:xfrm>
              <a:off x="10058288" y="6296715"/>
              <a:ext cx="273047" cy="283577"/>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90" name="直線矢印コネクタ 289">
              <a:extLst>
                <a:ext uri="{FF2B5EF4-FFF2-40B4-BE49-F238E27FC236}">
                  <a16:creationId xmlns:a16="http://schemas.microsoft.com/office/drawing/2014/main" id="{8E888BE3-BC8C-41F0-8B9F-F021C5AC5458}"/>
                </a:ext>
              </a:extLst>
            </p:cNvPr>
            <p:cNvCxnSpPr>
              <a:cxnSpLocks/>
            </p:cNvCxnSpPr>
            <p:nvPr/>
          </p:nvCxnSpPr>
          <p:spPr>
            <a:xfrm flipV="1">
              <a:off x="10058288" y="6296020"/>
              <a:ext cx="273047" cy="284966"/>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grpSp>
      <p:grpSp>
        <p:nvGrpSpPr>
          <p:cNvPr id="291" name="グループ化 290">
            <a:extLst>
              <a:ext uri="{FF2B5EF4-FFF2-40B4-BE49-F238E27FC236}">
                <a16:creationId xmlns:a16="http://schemas.microsoft.com/office/drawing/2014/main" id="{B000D380-DCE9-4F0E-8994-7319B0FB6665}"/>
              </a:ext>
            </a:extLst>
          </p:cNvPr>
          <p:cNvGrpSpPr/>
          <p:nvPr/>
        </p:nvGrpSpPr>
        <p:grpSpPr>
          <a:xfrm rot="1800000">
            <a:off x="9730024" y="4043202"/>
            <a:ext cx="358546" cy="367505"/>
            <a:chOff x="10015538" y="6254751"/>
            <a:chExt cx="358546" cy="367505"/>
          </a:xfrm>
        </p:grpSpPr>
        <p:cxnSp>
          <p:nvCxnSpPr>
            <p:cNvPr id="292" name="直線矢印コネクタ 291">
              <a:extLst>
                <a:ext uri="{FF2B5EF4-FFF2-40B4-BE49-F238E27FC236}">
                  <a16:creationId xmlns:a16="http://schemas.microsoft.com/office/drawing/2014/main" id="{4A639CF4-DB1C-405A-A829-B8D4186FED00}"/>
                </a:ext>
              </a:extLst>
            </p:cNvPr>
            <p:cNvCxnSpPr>
              <a:cxnSpLocks/>
            </p:cNvCxnSpPr>
            <p:nvPr/>
          </p:nvCxnSpPr>
          <p:spPr>
            <a:xfrm>
              <a:off x="10015538" y="6438503"/>
              <a:ext cx="358546" cy="0"/>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93" name="直線矢印コネクタ 292">
              <a:extLst>
                <a:ext uri="{FF2B5EF4-FFF2-40B4-BE49-F238E27FC236}">
                  <a16:creationId xmlns:a16="http://schemas.microsoft.com/office/drawing/2014/main" id="{DBA01438-A4AF-4DDB-A27D-9E80F70B7B54}"/>
                </a:ext>
              </a:extLst>
            </p:cNvPr>
            <p:cNvCxnSpPr>
              <a:cxnSpLocks/>
            </p:cNvCxnSpPr>
            <p:nvPr/>
          </p:nvCxnSpPr>
          <p:spPr>
            <a:xfrm flipV="1">
              <a:off x="10194811" y="6254751"/>
              <a:ext cx="0" cy="367505"/>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94" name="直線矢印コネクタ 293">
              <a:extLst>
                <a:ext uri="{FF2B5EF4-FFF2-40B4-BE49-F238E27FC236}">
                  <a16:creationId xmlns:a16="http://schemas.microsoft.com/office/drawing/2014/main" id="{A43741CC-21E7-42E0-8549-35736AE78CB5}"/>
                </a:ext>
              </a:extLst>
            </p:cNvPr>
            <p:cNvCxnSpPr>
              <a:cxnSpLocks/>
            </p:cNvCxnSpPr>
            <p:nvPr/>
          </p:nvCxnSpPr>
          <p:spPr>
            <a:xfrm>
              <a:off x="10058288" y="6296715"/>
              <a:ext cx="273047" cy="283577"/>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95" name="直線矢印コネクタ 294">
              <a:extLst>
                <a:ext uri="{FF2B5EF4-FFF2-40B4-BE49-F238E27FC236}">
                  <a16:creationId xmlns:a16="http://schemas.microsoft.com/office/drawing/2014/main" id="{CAA41D09-49D2-4079-871D-5C715D674E55}"/>
                </a:ext>
              </a:extLst>
            </p:cNvPr>
            <p:cNvCxnSpPr>
              <a:cxnSpLocks/>
            </p:cNvCxnSpPr>
            <p:nvPr/>
          </p:nvCxnSpPr>
          <p:spPr>
            <a:xfrm flipV="1">
              <a:off x="10058288" y="6296020"/>
              <a:ext cx="273047" cy="284966"/>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grpSp>
      <p:sp>
        <p:nvSpPr>
          <p:cNvPr id="296" name="正方形/長方形 295">
            <a:extLst>
              <a:ext uri="{FF2B5EF4-FFF2-40B4-BE49-F238E27FC236}">
                <a16:creationId xmlns:a16="http://schemas.microsoft.com/office/drawing/2014/main" id="{78183DAD-1839-401B-A9E7-B9EF17CEA1BB}"/>
              </a:ext>
            </a:extLst>
          </p:cNvPr>
          <p:cNvSpPr/>
          <p:nvPr/>
        </p:nvSpPr>
        <p:spPr>
          <a:xfrm>
            <a:off x="8883137" y="6168499"/>
            <a:ext cx="3057247" cy="738664"/>
          </a:xfrm>
          <a:prstGeom prst="rect">
            <a:avLst/>
          </a:prstGeom>
        </p:spPr>
        <p:txBody>
          <a:bodyPr wrap="none">
            <a:spAutoFit/>
          </a:bodyPr>
          <a:lstStyle/>
          <a:p>
            <a:r>
              <a:rPr lang="ja-JP" altLang="en-US" sz="1400" dirty="0">
                <a:latin typeface="メイリオ" panose="020B0604030504040204" pitchFamily="50" charset="-128"/>
                <a:ea typeface="メイリオ" panose="020B0604030504040204" pitchFamily="50" charset="-128"/>
              </a:rPr>
              <a:t>各セルにおいて８方向に量子化した</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勾配ヒストグラムを計算</a:t>
            </a:r>
            <a:endParaRPr lang="en-US" altLang="ja-JP" sz="1400" dirty="0">
              <a:latin typeface="メイリオ" panose="020B0604030504040204" pitchFamily="50" charset="-128"/>
              <a:ea typeface="メイリオ" panose="020B0604030504040204" pitchFamily="50" charset="-128"/>
            </a:endParaRPr>
          </a:p>
          <a:p>
            <a:endParaRPr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7725074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1610" y="0"/>
            <a:ext cx="11708780" cy="733270"/>
          </a:xfrm>
        </p:spPr>
        <p:txBody>
          <a:bodyPr>
            <a:normAutofit/>
          </a:bodyPr>
          <a:lstStyle/>
          <a:p>
            <a:pPr algn="ctr"/>
            <a:r>
              <a:rPr kumimoji="1" lang="en-US" altLang="ja-JP" sz="3200" dirty="0"/>
              <a:t>SIFT</a:t>
            </a:r>
            <a:r>
              <a:rPr kumimoji="1" lang="ja-JP" altLang="en-US" sz="3200" dirty="0"/>
              <a:t>特徴点の例</a:t>
            </a:r>
          </a:p>
        </p:txBody>
      </p:sp>
      <p:sp>
        <p:nvSpPr>
          <p:cNvPr id="3" name="スライド番号プレースホルダー 2"/>
          <p:cNvSpPr>
            <a:spLocks noGrp="1"/>
          </p:cNvSpPr>
          <p:nvPr>
            <p:ph type="sldNum" sz="quarter" idx="12"/>
          </p:nvPr>
        </p:nvSpPr>
        <p:spPr/>
        <p:txBody>
          <a:bodyPr/>
          <a:lstStyle/>
          <a:p>
            <a:fld id="{F35DE295-420C-4265-BE54-AE59FA4027A6}" type="slidenum">
              <a:rPr kumimoji="1" lang="ja-JP" altLang="en-US" smtClean="0"/>
              <a:t>29</a:t>
            </a:fld>
            <a:endParaRPr kumimoji="1" lang="ja-JP" altLang="en-US"/>
          </a:p>
        </p:txBody>
      </p:sp>
      <p:pic>
        <p:nvPicPr>
          <p:cNvPr id="7" name="図 6">
            <a:extLst>
              <a:ext uri="{FF2B5EF4-FFF2-40B4-BE49-F238E27FC236}">
                <a16:creationId xmlns:a16="http://schemas.microsoft.com/office/drawing/2014/main" id="{43A8C16B-E118-435C-9D69-0677B0832D58}"/>
              </a:ext>
            </a:extLst>
          </p:cNvPr>
          <p:cNvPicPr>
            <a:picLocks noChangeAspect="1"/>
          </p:cNvPicPr>
          <p:nvPr/>
        </p:nvPicPr>
        <p:blipFill>
          <a:blip r:embed="rId2"/>
          <a:stretch>
            <a:fillRect/>
          </a:stretch>
        </p:blipFill>
        <p:spPr>
          <a:xfrm>
            <a:off x="1621030" y="4137017"/>
            <a:ext cx="2771310" cy="2434609"/>
          </a:xfrm>
          <a:prstGeom prst="rect">
            <a:avLst/>
          </a:prstGeom>
        </p:spPr>
      </p:pic>
      <p:pic>
        <p:nvPicPr>
          <p:cNvPr id="8" name="図 7">
            <a:extLst>
              <a:ext uri="{FF2B5EF4-FFF2-40B4-BE49-F238E27FC236}">
                <a16:creationId xmlns:a16="http://schemas.microsoft.com/office/drawing/2014/main" id="{F8748D8A-801F-4475-B49A-9265345EBCC9}"/>
              </a:ext>
            </a:extLst>
          </p:cNvPr>
          <p:cNvPicPr>
            <a:picLocks noChangeAspect="1"/>
          </p:cNvPicPr>
          <p:nvPr/>
        </p:nvPicPr>
        <p:blipFill rotWithShape="1">
          <a:blip r:embed="rId3"/>
          <a:srcRect l="41078" t="71329" r="41978" b="16097"/>
          <a:stretch/>
        </p:blipFill>
        <p:spPr>
          <a:xfrm>
            <a:off x="1028700" y="4009777"/>
            <a:ext cx="844550" cy="862363"/>
          </a:xfrm>
          <a:prstGeom prst="rect">
            <a:avLst/>
          </a:prstGeom>
        </p:spPr>
      </p:pic>
      <p:pic>
        <p:nvPicPr>
          <p:cNvPr id="11" name="図 10">
            <a:extLst>
              <a:ext uri="{FF2B5EF4-FFF2-40B4-BE49-F238E27FC236}">
                <a16:creationId xmlns:a16="http://schemas.microsoft.com/office/drawing/2014/main" id="{E48B9E30-7D3C-4A65-8EA5-1E8375D7B51C}"/>
              </a:ext>
            </a:extLst>
          </p:cNvPr>
          <p:cNvPicPr>
            <a:picLocks noChangeAspect="1"/>
          </p:cNvPicPr>
          <p:nvPr/>
        </p:nvPicPr>
        <p:blipFill>
          <a:blip r:embed="rId4"/>
          <a:stretch>
            <a:fillRect/>
          </a:stretch>
        </p:blipFill>
        <p:spPr>
          <a:xfrm>
            <a:off x="8573618" y="4137017"/>
            <a:ext cx="2771310" cy="2434609"/>
          </a:xfrm>
          <a:prstGeom prst="rect">
            <a:avLst/>
          </a:prstGeom>
        </p:spPr>
      </p:pic>
      <p:pic>
        <p:nvPicPr>
          <p:cNvPr id="12" name="図 11">
            <a:extLst>
              <a:ext uri="{FF2B5EF4-FFF2-40B4-BE49-F238E27FC236}">
                <a16:creationId xmlns:a16="http://schemas.microsoft.com/office/drawing/2014/main" id="{567BC5D4-5FF8-4361-808F-9451F1FB083F}"/>
              </a:ext>
            </a:extLst>
          </p:cNvPr>
          <p:cNvPicPr>
            <a:picLocks noChangeAspect="1"/>
          </p:cNvPicPr>
          <p:nvPr/>
        </p:nvPicPr>
        <p:blipFill rotWithShape="1">
          <a:blip r:embed="rId5"/>
          <a:srcRect l="11540" t="55638" r="73315" b="31787"/>
          <a:stretch/>
        </p:blipFill>
        <p:spPr>
          <a:xfrm>
            <a:off x="8383155" y="4009776"/>
            <a:ext cx="755031" cy="862363"/>
          </a:xfrm>
          <a:prstGeom prst="rect">
            <a:avLst/>
          </a:prstGeom>
        </p:spPr>
      </p:pic>
      <p:pic>
        <p:nvPicPr>
          <p:cNvPr id="13" name="図 12">
            <a:extLst>
              <a:ext uri="{FF2B5EF4-FFF2-40B4-BE49-F238E27FC236}">
                <a16:creationId xmlns:a16="http://schemas.microsoft.com/office/drawing/2014/main" id="{57926CCE-DFD6-43FD-9DBF-CBFC606597D4}"/>
              </a:ext>
            </a:extLst>
          </p:cNvPr>
          <p:cNvPicPr>
            <a:picLocks noChangeAspect="1"/>
          </p:cNvPicPr>
          <p:nvPr/>
        </p:nvPicPr>
        <p:blipFill>
          <a:blip r:embed="rId6"/>
          <a:stretch>
            <a:fillRect/>
          </a:stretch>
        </p:blipFill>
        <p:spPr>
          <a:xfrm>
            <a:off x="5036399" y="4137017"/>
            <a:ext cx="2771310" cy="2434609"/>
          </a:xfrm>
          <a:prstGeom prst="rect">
            <a:avLst/>
          </a:prstGeom>
        </p:spPr>
      </p:pic>
      <p:pic>
        <p:nvPicPr>
          <p:cNvPr id="14" name="図 13">
            <a:extLst>
              <a:ext uri="{FF2B5EF4-FFF2-40B4-BE49-F238E27FC236}">
                <a16:creationId xmlns:a16="http://schemas.microsoft.com/office/drawing/2014/main" id="{8C26A6D9-E70C-44D4-B80F-BFDA9A8E703B}"/>
              </a:ext>
            </a:extLst>
          </p:cNvPr>
          <p:cNvPicPr>
            <a:picLocks noChangeAspect="1"/>
          </p:cNvPicPr>
          <p:nvPr/>
        </p:nvPicPr>
        <p:blipFill rotWithShape="1">
          <a:blip r:embed="rId7"/>
          <a:srcRect l="10585" t="57157" r="74267" b="30269"/>
          <a:stretch/>
        </p:blipFill>
        <p:spPr>
          <a:xfrm>
            <a:off x="4798464" y="4009775"/>
            <a:ext cx="755032" cy="862363"/>
          </a:xfrm>
          <a:prstGeom prst="rect">
            <a:avLst/>
          </a:prstGeom>
        </p:spPr>
      </p:pic>
      <p:pic>
        <p:nvPicPr>
          <p:cNvPr id="16" name="図 15">
            <a:extLst>
              <a:ext uri="{FF2B5EF4-FFF2-40B4-BE49-F238E27FC236}">
                <a16:creationId xmlns:a16="http://schemas.microsoft.com/office/drawing/2014/main" id="{58579745-02EF-4C5D-8121-4E48502D86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26132" y="733270"/>
            <a:ext cx="2126313" cy="2836117"/>
          </a:xfrm>
          <a:prstGeom prst="rect">
            <a:avLst/>
          </a:prstGeom>
        </p:spPr>
      </p:pic>
      <p:pic>
        <p:nvPicPr>
          <p:cNvPr id="18" name="図 17">
            <a:extLst>
              <a:ext uri="{FF2B5EF4-FFF2-40B4-BE49-F238E27FC236}">
                <a16:creationId xmlns:a16="http://schemas.microsoft.com/office/drawing/2014/main" id="{88064803-1831-459B-BB90-793343C9134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76181" y="733270"/>
            <a:ext cx="2126313" cy="2836117"/>
          </a:xfrm>
          <a:prstGeom prst="rect">
            <a:avLst/>
          </a:prstGeom>
        </p:spPr>
      </p:pic>
      <p:pic>
        <p:nvPicPr>
          <p:cNvPr id="20" name="図 19">
            <a:extLst>
              <a:ext uri="{FF2B5EF4-FFF2-40B4-BE49-F238E27FC236}">
                <a16:creationId xmlns:a16="http://schemas.microsoft.com/office/drawing/2014/main" id="{DFC53FF7-1665-452E-A43C-9A937188DA8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58897" y="733270"/>
            <a:ext cx="2126313" cy="2836117"/>
          </a:xfrm>
          <a:prstGeom prst="rect">
            <a:avLst/>
          </a:prstGeom>
        </p:spPr>
      </p:pic>
    </p:spTree>
    <p:extLst>
      <p:ext uri="{BB962C8B-B14F-4D97-AF65-F5344CB8AC3E}">
        <p14:creationId xmlns:p14="http://schemas.microsoft.com/office/powerpoint/2010/main" val="3318436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97881" y="365126"/>
            <a:ext cx="11049619" cy="733270"/>
          </a:xfrm>
        </p:spPr>
        <p:txBody>
          <a:bodyPr>
            <a:normAutofit/>
          </a:bodyPr>
          <a:lstStyle/>
          <a:p>
            <a:r>
              <a:rPr kumimoji="1" lang="ja-JP" altLang="en-US" sz="3600" dirty="0"/>
              <a:t>特徴点検出</a:t>
            </a:r>
          </a:p>
        </p:txBody>
      </p:sp>
      <p:sp>
        <p:nvSpPr>
          <p:cNvPr id="3" name="コンテンツ プレースホルダー 2"/>
          <p:cNvSpPr>
            <a:spLocks noGrp="1"/>
          </p:cNvSpPr>
          <p:nvPr>
            <p:ph idx="1"/>
          </p:nvPr>
        </p:nvSpPr>
        <p:spPr>
          <a:xfrm>
            <a:off x="697881" y="1343722"/>
            <a:ext cx="11049619" cy="5296829"/>
          </a:xfrm>
        </p:spPr>
        <p:txBody>
          <a:bodyPr>
            <a:normAutofit/>
          </a:bodyPr>
          <a:lstStyle/>
          <a:p>
            <a:r>
              <a:rPr lang="ja-JP" altLang="en-US" dirty="0"/>
              <a:t>復習</a:t>
            </a:r>
            <a:r>
              <a:rPr lang="en-US" altLang="ja-JP" dirty="0"/>
              <a:t>:</a:t>
            </a:r>
            <a:r>
              <a:rPr lang="ja-JP" altLang="en-US" dirty="0"/>
              <a:t>線形変換</a:t>
            </a:r>
            <a:endParaRPr lang="en-US" altLang="ja-JP" dirty="0"/>
          </a:p>
          <a:p>
            <a:r>
              <a:rPr lang="ja-JP" altLang="en-US" dirty="0"/>
              <a:t>復習</a:t>
            </a:r>
            <a:r>
              <a:rPr lang="en-US" altLang="ja-JP" dirty="0"/>
              <a:t>:</a:t>
            </a:r>
            <a:r>
              <a:rPr lang="ja-JP" altLang="en-US" dirty="0"/>
              <a:t>ガウシアンフィルタ</a:t>
            </a:r>
            <a:endParaRPr lang="en-US" altLang="ja-JP" dirty="0"/>
          </a:p>
          <a:p>
            <a:r>
              <a:rPr lang="ja-JP" altLang="en-US" dirty="0"/>
              <a:t>特徴点とは</a:t>
            </a:r>
            <a:endParaRPr lang="en-US" altLang="ja-JP" dirty="0"/>
          </a:p>
          <a:p>
            <a:r>
              <a:rPr lang="en-US" altLang="ja-JP" dirty="0"/>
              <a:t>SIFT</a:t>
            </a:r>
            <a:r>
              <a:rPr lang="ja-JP" altLang="en-US" dirty="0"/>
              <a:t>特徴</a:t>
            </a:r>
            <a:endParaRPr lang="en-US" altLang="ja-JP" dirty="0"/>
          </a:p>
          <a:p>
            <a:r>
              <a:rPr lang="en-US" altLang="ja-JP" dirty="0"/>
              <a:t>Hough</a:t>
            </a:r>
            <a:r>
              <a:rPr lang="ja-JP" altLang="en-US" dirty="0"/>
              <a:t>変換</a:t>
            </a:r>
            <a:endParaRPr lang="en-US" altLang="ja-JP" dirty="0"/>
          </a:p>
        </p:txBody>
      </p:sp>
      <p:sp>
        <p:nvSpPr>
          <p:cNvPr id="4" name="スライド番号プレースホルダー 3"/>
          <p:cNvSpPr>
            <a:spLocks noGrp="1"/>
          </p:cNvSpPr>
          <p:nvPr>
            <p:ph type="sldNum" sz="quarter" idx="12"/>
          </p:nvPr>
        </p:nvSpPr>
        <p:spPr/>
        <p:txBody>
          <a:bodyPr/>
          <a:lstStyle/>
          <a:p>
            <a:fld id="{F35DE295-420C-4265-BE54-AE59FA4027A6}" type="slidenum">
              <a:rPr kumimoji="1" lang="ja-JP" altLang="en-US" smtClean="0"/>
              <a:t>3</a:t>
            </a:fld>
            <a:endParaRPr kumimoji="1" lang="ja-JP" altLang="en-US"/>
          </a:p>
        </p:txBody>
      </p:sp>
    </p:spTree>
    <p:extLst>
      <p:ext uri="{BB962C8B-B14F-4D97-AF65-F5344CB8AC3E}">
        <p14:creationId xmlns:p14="http://schemas.microsoft.com/office/powerpoint/2010/main" val="22384817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06E631BE-8E24-4D82-9949-1377CAC99483}"/>
              </a:ext>
            </a:extLst>
          </p:cNvPr>
          <p:cNvSpPr>
            <a:spLocks noGrp="1"/>
          </p:cNvSpPr>
          <p:nvPr>
            <p:ph type="sldNum" sz="quarter" idx="12"/>
          </p:nvPr>
        </p:nvSpPr>
        <p:spPr/>
        <p:txBody>
          <a:bodyPr/>
          <a:lstStyle/>
          <a:p>
            <a:fld id="{F35DE295-420C-4265-BE54-AE59FA4027A6}" type="slidenum">
              <a:rPr kumimoji="1" lang="ja-JP" altLang="en-US" smtClean="0"/>
              <a:t>30</a:t>
            </a:fld>
            <a:endParaRPr kumimoji="1" lang="ja-JP" altLang="en-US"/>
          </a:p>
        </p:txBody>
      </p:sp>
      <p:graphicFrame>
        <p:nvGraphicFramePr>
          <p:cNvPr id="8" name="グラフ 7">
            <a:extLst>
              <a:ext uri="{FF2B5EF4-FFF2-40B4-BE49-F238E27FC236}">
                <a16:creationId xmlns:a16="http://schemas.microsoft.com/office/drawing/2014/main" id="{9B452298-3948-4EEE-95D8-57EAC4710133}"/>
              </a:ext>
            </a:extLst>
          </p:cNvPr>
          <p:cNvGraphicFramePr>
            <a:graphicFrameLocks/>
          </p:cNvGraphicFramePr>
          <p:nvPr>
            <p:extLst>
              <p:ext uri="{D42A27DB-BD31-4B8C-83A1-F6EECF244321}">
                <p14:modId xmlns:p14="http://schemas.microsoft.com/office/powerpoint/2010/main" val="2911353577"/>
              </p:ext>
            </p:extLst>
          </p:nvPr>
        </p:nvGraphicFramePr>
        <p:xfrm>
          <a:off x="4119562" y="346075"/>
          <a:ext cx="8072438" cy="6165850"/>
        </p:xfrm>
        <a:graphic>
          <a:graphicData uri="http://schemas.openxmlformats.org/drawingml/2006/chart">
            <c:chart xmlns:c="http://schemas.openxmlformats.org/drawingml/2006/chart" xmlns:r="http://schemas.openxmlformats.org/officeDocument/2006/relationships" r:id="rId3"/>
          </a:graphicData>
        </a:graphic>
      </p:graphicFrame>
      <p:pic>
        <p:nvPicPr>
          <p:cNvPr id="9" name="図 8">
            <a:extLst>
              <a:ext uri="{FF2B5EF4-FFF2-40B4-BE49-F238E27FC236}">
                <a16:creationId xmlns:a16="http://schemas.microsoft.com/office/drawing/2014/main" id="{A41D9750-396A-4709-BF6B-B3F0EA5D4FF7}"/>
              </a:ext>
            </a:extLst>
          </p:cNvPr>
          <p:cNvPicPr>
            <a:picLocks noChangeAspect="1"/>
          </p:cNvPicPr>
          <p:nvPr/>
        </p:nvPicPr>
        <p:blipFill rotWithShape="1">
          <a:blip r:embed="rId4"/>
          <a:srcRect l="5192" t="19614" r="5721" b="5896"/>
          <a:stretch/>
        </p:blipFill>
        <p:spPr>
          <a:xfrm>
            <a:off x="1056640" y="546369"/>
            <a:ext cx="2468880" cy="1813560"/>
          </a:xfrm>
          <a:prstGeom prst="rect">
            <a:avLst/>
          </a:prstGeom>
        </p:spPr>
      </p:pic>
      <p:pic>
        <p:nvPicPr>
          <p:cNvPr id="10" name="図 9">
            <a:extLst>
              <a:ext uri="{FF2B5EF4-FFF2-40B4-BE49-F238E27FC236}">
                <a16:creationId xmlns:a16="http://schemas.microsoft.com/office/drawing/2014/main" id="{12DC2E42-CC8A-4EC6-9E1B-5AC722CC28B8}"/>
              </a:ext>
            </a:extLst>
          </p:cNvPr>
          <p:cNvPicPr>
            <a:picLocks noChangeAspect="1"/>
          </p:cNvPicPr>
          <p:nvPr/>
        </p:nvPicPr>
        <p:blipFill rotWithShape="1">
          <a:blip r:embed="rId5"/>
          <a:srcRect l="41078" t="71329" r="41978" b="16097"/>
          <a:stretch/>
        </p:blipFill>
        <p:spPr>
          <a:xfrm>
            <a:off x="320431" y="584202"/>
            <a:ext cx="844550" cy="862363"/>
          </a:xfrm>
          <a:prstGeom prst="rect">
            <a:avLst/>
          </a:prstGeom>
        </p:spPr>
      </p:pic>
      <p:pic>
        <p:nvPicPr>
          <p:cNvPr id="11" name="図 10">
            <a:extLst>
              <a:ext uri="{FF2B5EF4-FFF2-40B4-BE49-F238E27FC236}">
                <a16:creationId xmlns:a16="http://schemas.microsoft.com/office/drawing/2014/main" id="{393E4472-83DC-45F0-B691-C65D5D1BC511}"/>
              </a:ext>
            </a:extLst>
          </p:cNvPr>
          <p:cNvPicPr>
            <a:picLocks noChangeAspect="1"/>
          </p:cNvPicPr>
          <p:nvPr/>
        </p:nvPicPr>
        <p:blipFill rotWithShape="1">
          <a:blip r:embed="rId6"/>
          <a:srcRect l="6015" t="18081" r="4898" b="7429"/>
          <a:stretch/>
        </p:blipFill>
        <p:spPr>
          <a:xfrm>
            <a:off x="1056640" y="2484635"/>
            <a:ext cx="2468880" cy="1813561"/>
          </a:xfrm>
          <a:prstGeom prst="rect">
            <a:avLst/>
          </a:prstGeom>
        </p:spPr>
      </p:pic>
      <p:pic>
        <p:nvPicPr>
          <p:cNvPr id="12" name="図 11">
            <a:extLst>
              <a:ext uri="{FF2B5EF4-FFF2-40B4-BE49-F238E27FC236}">
                <a16:creationId xmlns:a16="http://schemas.microsoft.com/office/drawing/2014/main" id="{DA2AF8E8-2DDE-45D4-A00C-F2B6BAAD6E99}"/>
              </a:ext>
            </a:extLst>
          </p:cNvPr>
          <p:cNvPicPr>
            <a:picLocks noChangeAspect="1"/>
          </p:cNvPicPr>
          <p:nvPr/>
        </p:nvPicPr>
        <p:blipFill rotWithShape="1">
          <a:blip r:embed="rId7"/>
          <a:srcRect l="10922" t="55790" r="72138" b="31635"/>
          <a:stretch/>
        </p:blipFill>
        <p:spPr>
          <a:xfrm>
            <a:off x="320431" y="2589200"/>
            <a:ext cx="844550" cy="862363"/>
          </a:xfrm>
          <a:prstGeom prst="rect">
            <a:avLst/>
          </a:prstGeom>
        </p:spPr>
      </p:pic>
      <p:pic>
        <p:nvPicPr>
          <p:cNvPr id="13" name="図 12">
            <a:extLst>
              <a:ext uri="{FF2B5EF4-FFF2-40B4-BE49-F238E27FC236}">
                <a16:creationId xmlns:a16="http://schemas.microsoft.com/office/drawing/2014/main" id="{ADB07DD2-F4F8-4C21-8A98-44EA8EC0CFF3}"/>
              </a:ext>
            </a:extLst>
          </p:cNvPr>
          <p:cNvPicPr>
            <a:picLocks noChangeAspect="1"/>
          </p:cNvPicPr>
          <p:nvPr/>
        </p:nvPicPr>
        <p:blipFill rotWithShape="1">
          <a:blip r:embed="rId8"/>
          <a:srcRect l="5192" t="18408" r="5721" b="7101"/>
          <a:stretch/>
        </p:blipFill>
        <p:spPr>
          <a:xfrm>
            <a:off x="1056640" y="4422902"/>
            <a:ext cx="2468880" cy="1813561"/>
          </a:xfrm>
          <a:prstGeom prst="rect">
            <a:avLst/>
          </a:prstGeom>
        </p:spPr>
      </p:pic>
      <p:pic>
        <p:nvPicPr>
          <p:cNvPr id="14" name="図 13">
            <a:extLst>
              <a:ext uri="{FF2B5EF4-FFF2-40B4-BE49-F238E27FC236}">
                <a16:creationId xmlns:a16="http://schemas.microsoft.com/office/drawing/2014/main" id="{BF7383B6-EA0E-4A65-80F9-4D260F26F054}"/>
              </a:ext>
            </a:extLst>
          </p:cNvPr>
          <p:cNvPicPr>
            <a:picLocks noChangeAspect="1"/>
          </p:cNvPicPr>
          <p:nvPr/>
        </p:nvPicPr>
        <p:blipFill rotWithShape="1">
          <a:blip r:embed="rId9"/>
          <a:srcRect l="10585" t="57157" r="72471" b="30269"/>
          <a:stretch/>
        </p:blipFill>
        <p:spPr>
          <a:xfrm>
            <a:off x="320431" y="4467320"/>
            <a:ext cx="844550" cy="862363"/>
          </a:xfrm>
          <a:prstGeom prst="rect">
            <a:avLst/>
          </a:prstGeom>
        </p:spPr>
      </p:pic>
    </p:spTree>
    <p:extLst>
      <p:ext uri="{BB962C8B-B14F-4D97-AF65-F5344CB8AC3E}">
        <p14:creationId xmlns:p14="http://schemas.microsoft.com/office/powerpoint/2010/main" val="4288727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06E631BE-8E24-4D82-9949-1377CAC99483}"/>
              </a:ext>
            </a:extLst>
          </p:cNvPr>
          <p:cNvSpPr>
            <a:spLocks noGrp="1"/>
          </p:cNvSpPr>
          <p:nvPr>
            <p:ph type="sldNum" sz="quarter" idx="12"/>
          </p:nvPr>
        </p:nvSpPr>
        <p:spPr/>
        <p:txBody>
          <a:bodyPr/>
          <a:lstStyle/>
          <a:p>
            <a:fld id="{F35DE295-420C-4265-BE54-AE59FA4027A6}" type="slidenum">
              <a:rPr kumimoji="1" lang="ja-JP" altLang="en-US" smtClean="0"/>
              <a:t>31</a:t>
            </a:fld>
            <a:endParaRPr kumimoji="1" lang="ja-JP" altLang="en-US"/>
          </a:p>
        </p:txBody>
      </p:sp>
      <p:graphicFrame>
        <p:nvGraphicFramePr>
          <p:cNvPr id="15" name="グラフ 14">
            <a:extLst>
              <a:ext uri="{FF2B5EF4-FFF2-40B4-BE49-F238E27FC236}">
                <a16:creationId xmlns:a16="http://schemas.microsoft.com/office/drawing/2014/main" id="{1807F6C4-9543-487B-810E-57888A57A339}"/>
              </a:ext>
            </a:extLst>
          </p:cNvPr>
          <p:cNvGraphicFramePr>
            <a:graphicFrameLocks/>
          </p:cNvGraphicFramePr>
          <p:nvPr>
            <p:extLst>
              <p:ext uri="{D42A27DB-BD31-4B8C-83A1-F6EECF244321}">
                <p14:modId xmlns:p14="http://schemas.microsoft.com/office/powerpoint/2010/main" val="988442796"/>
              </p:ext>
            </p:extLst>
          </p:nvPr>
        </p:nvGraphicFramePr>
        <p:xfrm>
          <a:off x="3097645" y="139700"/>
          <a:ext cx="8104910" cy="6200486"/>
        </p:xfrm>
        <a:graphic>
          <a:graphicData uri="http://schemas.openxmlformats.org/drawingml/2006/chart">
            <c:chart xmlns:c="http://schemas.openxmlformats.org/drawingml/2006/chart" xmlns:r="http://schemas.openxmlformats.org/officeDocument/2006/relationships" r:id="rId3"/>
          </a:graphicData>
        </a:graphic>
      </p:graphicFrame>
      <p:pic>
        <p:nvPicPr>
          <p:cNvPr id="16" name="図 15">
            <a:extLst>
              <a:ext uri="{FF2B5EF4-FFF2-40B4-BE49-F238E27FC236}">
                <a16:creationId xmlns:a16="http://schemas.microsoft.com/office/drawing/2014/main" id="{4FFABA0C-71D0-41A3-9D2C-0A305241ED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4841" t="25194" r="20227" b="64059"/>
          <a:stretch/>
        </p:blipFill>
        <p:spPr>
          <a:xfrm>
            <a:off x="764930" y="2573426"/>
            <a:ext cx="1402299" cy="1346203"/>
          </a:xfrm>
          <a:prstGeom prst="rect">
            <a:avLst/>
          </a:prstGeom>
        </p:spPr>
      </p:pic>
      <p:pic>
        <p:nvPicPr>
          <p:cNvPr id="17" name="図 16">
            <a:extLst>
              <a:ext uri="{FF2B5EF4-FFF2-40B4-BE49-F238E27FC236}">
                <a16:creationId xmlns:a16="http://schemas.microsoft.com/office/drawing/2014/main" id="{E5D983C8-856D-40AB-86AB-64D2538ACF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210" t="39971" r="3858" b="49282"/>
          <a:stretch/>
        </p:blipFill>
        <p:spPr>
          <a:xfrm>
            <a:off x="764931" y="617220"/>
            <a:ext cx="1402294" cy="1346203"/>
          </a:xfrm>
          <a:prstGeom prst="rect">
            <a:avLst/>
          </a:prstGeom>
        </p:spPr>
      </p:pic>
      <p:pic>
        <p:nvPicPr>
          <p:cNvPr id="3" name="図 2">
            <a:extLst>
              <a:ext uri="{FF2B5EF4-FFF2-40B4-BE49-F238E27FC236}">
                <a16:creationId xmlns:a16="http://schemas.microsoft.com/office/drawing/2014/main" id="{5172E082-22C8-4FAB-A9E3-B7B0EF067B66}"/>
              </a:ext>
            </a:extLst>
          </p:cNvPr>
          <p:cNvPicPr>
            <a:picLocks noChangeAspect="1"/>
          </p:cNvPicPr>
          <p:nvPr/>
        </p:nvPicPr>
        <p:blipFill rotWithShape="1">
          <a:blip r:embed="rId6">
            <a:extLst>
              <a:ext uri="{28A0092B-C50C-407E-A947-70E740481C1C}">
                <a14:useLocalDpi xmlns:a14="http://schemas.microsoft.com/office/drawing/2010/main" val="0"/>
              </a:ext>
            </a:extLst>
          </a:blip>
          <a:srcRect l="78354" t="51734" r="6719" b="37519"/>
          <a:stretch/>
        </p:blipFill>
        <p:spPr>
          <a:xfrm>
            <a:off x="764928" y="4327422"/>
            <a:ext cx="1402291" cy="1346203"/>
          </a:xfrm>
          <a:prstGeom prst="rect">
            <a:avLst/>
          </a:prstGeom>
        </p:spPr>
      </p:pic>
    </p:spTree>
    <p:extLst>
      <p:ext uri="{BB962C8B-B14F-4D97-AF65-F5344CB8AC3E}">
        <p14:creationId xmlns:p14="http://schemas.microsoft.com/office/powerpoint/2010/main" val="34593827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59B0EB4-60D2-46CE-AC5D-C4010D304831}"/>
              </a:ext>
            </a:extLst>
          </p:cNvPr>
          <p:cNvSpPr>
            <a:spLocks noGrp="1"/>
          </p:cNvSpPr>
          <p:nvPr>
            <p:ph type="sldNum" sz="quarter" idx="12"/>
          </p:nvPr>
        </p:nvSpPr>
        <p:spPr/>
        <p:txBody>
          <a:bodyPr/>
          <a:lstStyle/>
          <a:p>
            <a:fld id="{F35DE295-420C-4265-BE54-AE59FA4027A6}" type="slidenum">
              <a:rPr kumimoji="1" lang="ja-JP" altLang="en-US" smtClean="0"/>
              <a:t>32</a:t>
            </a:fld>
            <a:endParaRPr kumimoji="1" lang="ja-JP" altLang="en-US"/>
          </a:p>
        </p:txBody>
      </p:sp>
      <p:graphicFrame>
        <p:nvGraphicFramePr>
          <p:cNvPr id="5" name="グラフ 4">
            <a:extLst>
              <a:ext uri="{FF2B5EF4-FFF2-40B4-BE49-F238E27FC236}">
                <a16:creationId xmlns:a16="http://schemas.microsoft.com/office/drawing/2014/main" id="{448F1258-244F-4426-80C6-7577A3448A83}"/>
              </a:ext>
            </a:extLst>
          </p:cNvPr>
          <p:cNvGraphicFramePr>
            <a:graphicFrameLocks/>
          </p:cNvGraphicFramePr>
          <p:nvPr>
            <p:extLst>
              <p:ext uri="{D42A27DB-BD31-4B8C-83A1-F6EECF244321}">
                <p14:modId xmlns:p14="http://schemas.microsoft.com/office/powerpoint/2010/main" val="2628011194"/>
              </p:ext>
            </p:extLst>
          </p:nvPr>
        </p:nvGraphicFramePr>
        <p:xfrm>
          <a:off x="2788226" y="483177"/>
          <a:ext cx="8959274" cy="5891645"/>
        </p:xfrm>
        <a:graphic>
          <a:graphicData uri="http://schemas.openxmlformats.org/drawingml/2006/chart">
            <c:chart xmlns:c="http://schemas.openxmlformats.org/drawingml/2006/chart" xmlns:r="http://schemas.openxmlformats.org/officeDocument/2006/relationships" r:id="rId2"/>
          </a:graphicData>
        </a:graphic>
      </p:graphicFrame>
      <p:pic>
        <p:nvPicPr>
          <p:cNvPr id="6" name="図 5">
            <a:extLst>
              <a:ext uri="{FF2B5EF4-FFF2-40B4-BE49-F238E27FC236}">
                <a16:creationId xmlns:a16="http://schemas.microsoft.com/office/drawing/2014/main" id="{DC2F644A-875E-4C75-A3B6-BF114FB1DB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721" t="58211" r="8059" b="30029"/>
          <a:stretch/>
        </p:blipFill>
        <p:spPr>
          <a:xfrm>
            <a:off x="314852" y="3483705"/>
            <a:ext cx="2288533" cy="2213128"/>
          </a:xfrm>
          <a:prstGeom prst="rect">
            <a:avLst/>
          </a:prstGeom>
        </p:spPr>
      </p:pic>
      <p:pic>
        <p:nvPicPr>
          <p:cNvPr id="7" name="図 6">
            <a:extLst>
              <a:ext uri="{FF2B5EF4-FFF2-40B4-BE49-F238E27FC236}">
                <a16:creationId xmlns:a16="http://schemas.microsoft.com/office/drawing/2014/main" id="{42780B82-5C63-43DB-803A-8DF3D869EB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430" t="27137" r="1350" b="61103"/>
          <a:stretch/>
        </p:blipFill>
        <p:spPr>
          <a:xfrm>
            <a:off x="309193" y="644371"/>
            <a:ext cx="2288533" cy="2213128"/>
          </a:xfrm>
          <a:prstGeom prst="rect">
            <a:avLst/>
          </a:prstGeom>
        </p:spPr>
      </p:pic>
    </p:spTree>
    <p:extLst>
      <p:ext uri="{BB962C8B-B14F-4D97-AF65-F5344CB8AC3E}">
        <p14:creationId xmlns:p14="http://schemas.microsoft.com/office/powerpoint/2010/main" val="6815167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59657" y="0"/>
            <a:ext cx="5561522" cy="7048500"/>
          </a:xfrm>
        </p:spPr>
        <p:txBody>
          <a:bodyPr>
            <a:normAutofit/>
          </a:bodyPr>
          <a:lstStyle/>
          <a:p>
            <a:pPr marL="457200" indent="-457200">
              <a:lnSpc>
                <a:spcPct val="100000"/>
              </a:lnSpc>
              <a:spcBef>
                <a:spcPts val="600"/>
              </a:spcBef>
              <a:buAutoNum type="arabicPeriod"/>
            </a:pPr>
            <a:r>
              <a:rPr lang="ja-JP" altLang="en-US" sz="2400" b="1" dirty="0">
                <a:solidFill>
                  <a:schemeClr val="bg1">
                    <a:lumMod val="65000"/>
                  </a:schemeClr>
                </a:solidFill>
              </a:rPr>
              <a:t>特徴点検出</a:t>
            </a:r>
            <a:endParaRPr lang="en-US" altLang="ja-JP" sz="2400" b="1" dirty="0">
              <a:solidFill>
                <a:schemeClr val="bg1">
                  <a:lumMod val="65000"/>
                </a:schemeClr>
              </a:solidFill>
            </a:endParaRPr>
          </a:p>
          <a:p>
            <a:pPr>
              <a:lnSpc>
                <a:spcPct val="100000"/>
              </a:lnSpc>
              <a:spcBef>
                <a:spcPts val="600"/>
              </a:spcBef>
            </a:pPr>
            <a:r>
              <a:rPr lang="en-US" altLang="ja-JP" sz="1800" dirty="0" err="1">
                <a:solidFill>
                  <a:schemeClr val="bg1">
                    <a:lumMod val="65000"/>
                  </a:schemeClr>
                </a:solidFill>
              </a:rPr>
              <a:t>DoG</a:t>
            </a:r>
            <a:r>
              <a:rPr lang="ja-JP" altLang="en-US" sz="1800" dirty="0">
                <a:solidFill>
                  <a:schemeClr val="bg1">
                    <a:lumMod val="65000"/>
                  </a:schemeClr>
                </a:solidFill>
              </a:rPr>
              <a:t>の極大・極小を特徴点とする</a:t>
            </a:r>
            <a:endParaRPr lang="en-US" altLang="ja-JP" sz="1800" dirty="0">
              <a:solidFill>
                <a:schemeClr val="bg1">
                  <a:lumMod val="65000"/>
                </a:schemeClr>
              </a:solidFill>
            </a:endParaRPr>
          </a:p>
          <a:p>
            <a:pPr>
              <a:lnSpc>
                <a:spcPct val="100000"/>
              </a:lnSpc>
              <a:spcBef>
                <a:spcPts val="600"/>
              </a:spcBef>
            </a:pPr>
            <a:r>
              <a:rPr lang="en-US" altLang="ja-JP" sz="1800" dirty="0">
                <a:solidFill>
                  <a:schemeClr val="bg1">
                    <a:lumMod val="65000"/>
                  </a:schemeClr>
                </a:solidFill>
              </a:rPr>
              <a:t>Harris </a:t>
            </a:r>
            <a:r>
              <a:rPr lang="ja-JP" altLang="en-US" sz="1800" dirty="0">
                <a:solidFill>
                  <a:schemeClr val="bg1">
                    <a:lumMod val="65000"/>
                  </a:schemeClr>
                </a:solidFill>
              </a:rPr>
              <a:t>行列を用いてエッジ点は除去</a:t>
            </a:r>
            <a:endParaRPr lang="en-US" altLang="ja-JP" sz="1800" dirty="0">
              <a:solidFill>
                <a:schemeClr val="bg1">
                  <a:lumMod val="65000"/>
                </a:schemeClr>
              </a:solidFill>
            </a:endParaRPr>
          </a:p>
          <a:p>
            <a:pPr>
              <a:lnSpc>
                <a:spcPct val="100000"/>
              </a:lnSpc>
              <a:spcBef>
                <a:spcPts val="600"/>
              </a:spcBef>
            </a:pPr>
            <a:r>
              <a:rPr lang="ja-JP" altLang="en-US" sz="1800" dirty="0">
                <a:solidFill>
                  <a:schemeClr val="bg1">
                    <a:lumMod val="65000"/>
                  </a:schemeClr>
                </a:solidFill>
              </a:rPr>
              <a:t>閾値処理でノイズ（極大値が小さい点）も除去</a:t>
            </a:r>
            <a:endParaRPr lang="en-US" altLang="ja-JP" sz="1800" dirty="0">
              <a:solidFill>
                <a:schemeClr val="bg1">
                  <a:lumMod val="65000"/>
                </a:schemeClr>
              </a:solidFill>
            </a:endParaRPr>
          </a:p>
          <a:p>
            <a:pPr marL="0" indent="0">
              <a:lnSpc>
                <a:spcPct val="100000"/>
              </a:lnSpc>
              <a:spcBef>
                <a:spcPts val="600"/>
              </a:spcBef>
              <a:buNone/>
            </a:pPr>
            <a:r>
              <a:rPr lang="en-US" altLang="ja-JP" sz="2400" dirty="0">
                <a:solidFill>
                  <a:schemeClr val="bg1">
                    <a:lumMod val="65000"/>
                  </a:schemeClr>
                </a:solidFill>
              </a:rPr>
              <a:t>2. </a:t>
            </a:r>
            <a:r>
              <a:rPr lang="ja-JP" altLang="en-US" sz="2400" b="1" dirty="0">
                <a:solidFill>
                  <a:schemeClr val="bg1">
                    <a:lumMod val="65000"/>
                  </a:schemeClr>
                </a:solidFill>
              </a:rPr>
              <a:t>方向検出</a:t>
            </a:r>
            <a:endParaRPr lang="en-US" altLang="ja-JP" sz="2400" b="1" dirty="0">
              <a:solidFill>
                <a:schemeClr val="bg1">
                  <a:lumMod val="65000"/>
                </a:schemeClr>
              </a:solidFill>
            </a:endParaRPr>
          </a:p>
          <a:p>
            <a:pPr>
              <a:lnSpc>
                <a:spcPct val="100000"/>
              </a:lnSpc>
              <a:spcBef>
                <a:spcPts val="600"/>
              </a:spcBef>
            </a:pPr>
            <a:r>
              <a:rPr lang="ja-JP" altLang="en-US" sz="1800" dirty="0">
                <a:solidFill>
                  <a:schemeClr val="bg1">
                    <a:lumMod val="65000"/>
                  </a:schemeClr>
                </a:solidFill>
              </a:rPr>
              <a:t>発見した特徴点においてそのサイズに合わせた局所領域を考える</a:t>
            </a:r>
            <a:endParaRPr lang="en-US" altLang="ja-JP" sz="1800" dirty="0">
              <a:solidFill>
                <a:schemeClr val="bg1">
                  <a:lumMod val="65000"/>
                </a:schemeClr>
              </a:solidFill>
            </a:endParaRPr>
          </a:p>
          <a:p>
            <a:pPr>
              <a:lnSpc>
                <a:spcPct val="100000"/>
              </a:lnSpc>
              <a:spcBef>
                <a:spcPts val="600"/>
              </a:spcBef>
            </a:pPr>
            <a:r>
              <a:rPr lang="ja-JP" altLang="en-US" sz="1800" dirty="0">
                <a:solidFill>
                  <a:schemeClr val="bg1">
                    <a:lumMod val="65000"/>
                  </a:schemeClr>
                </a:solidFill>
              </a:rPr>
              <a:t>勾配ヒストグラムを生成（方向を</a:t>
            </a:r>
            <a:r>
              <a:rPr lang="en-US" altLang="ja-JP" sz="1800" dirty="0">
                <a:solidFill>
                  <a:schemeClr val="bg1">
                    <a:lumMod val="65000"/>
                  </a:schemeClr>
                </a:solidFill>
              </a:rPr>
              <a:t>36</a:t>
            </a:r>
            <a:r>
              <a:rPr lang="ja-JP" altLang="en-US" sz="1800" dirty="0">
                <a:solidFill>
                  <a:schemeClr val="bg1">
                    <a:lumMod val="65000"/>
                  </a:schemeClr>
                </a:solidFill>
              </a:rPr>
              <a:t>分割し，強度を中心からの距離で重み付け）</a:t>
            </a:r>
            <a:endParaRPr lang="en-US" altLang="ja-JP" sz="1800" dirty="0">
              <a:solidFill>
                <a:schemeClr val="bg1">
                  <a:lumMod val="65000"/>
                </a:schemeClr>
              </a:solidFill>
            </a:endParaRPr>
          </a:p>
          <a:p>
            <a:pPr>
              <a:lnSpc>
                <a:spcPct val="100000"/>
              </a:lnSpc>
              <a:spcBef>
                <a:spcPts val="600"/>
              </a:spcBef>
            </a:pPr>
            <a:r>
              <a:rPr lang="ja-JP" altLang="en-US" sz="1800" dirty="0">
                <a:solidFill>
                  <a:schemeClr val="bg1">
                    <a:lumMod val="65000"/>
                  </a:schemeClr>
                </a:solidFill>
              </a:rPr>
              <a:t>ヒストグラムを正規化し強度が</a:t>
            </a:r>
            <a:r>
              <a:rPr lang="en-US" altLang="ja-JP" sz="1800" dirty="0">
                <a:solidFill>
                  <a:schemeClr val="bg1">
                    <a:lumMod val="65000"/>
                  </a:schemeClr>
                </a:solidFill>
              </a:rPr>
              <a:t>0.8</a:t>
            </a:r>
            <a:r>
              <a:rPr lang="ja-JP" altLang="en-US" sz="1800" dirty="0">
                <a:solidFill>
                  <a:schemeClr val="bg1">
                    <a:lumMod val="65000"/>
                  </a:schemeClr>
                </a:solidFill>
              </a:rPr>
              <a:t>以上の方向を検出</a:t>
            </a:r>
            <a:r>
              <a:rPr lang="en-US" altLang="ja-JP" sz="1800" dirty="0">
                <a:solidFill>
                  <a:schemeClr val="bg1">
                    <a:lumMod val="65000"/>
                  </a:schemeClr>
                </a:solidFill>
              </a:rPr>
              <a:t>(</a:t>
            </a:r>
            <a:r>
              <a:rPr lang="ja-JP" altLang="en-US" sz="1800" dirty="0">
                <a:solidFill>
                  <a:schemeClr val="bg1">
                    <a:lumMod val="65000"/>
                  </a:schemeClr>
                </a:solidFill>
              </a:rPr>
              <a:t>複数検出される</a:t>
            </a:r>
            <a:r>
              <a:rPr lang="en-US" altLang="ja-JP" sz="1800" dirty="0">
                <a:solidFill>
                  <a:schemeClr val="bg1">
                    <a:lumMod val="65000"/>
                  </a:schemeClr>
                </a:solidFill>
                <a:sym typeface="Wingdings" panose="05000000000000000000" pitchFamily="2" charset="2"/>
              </a:rPr>
              <a:t></a:t>
            </a:r>
            <a:r>
              <a:rPr lang="ja-JP" altLang="en-US" sz="1800" dirty="0">
                <a:solidFill>
                  <a:schemeClr val="bg1">
                    <a:lumMod val="65000"/>
                  </a:schemeClr>
                </a:solidFill>
                <a:sym typeface="Wingdings" panose="05000000000000000000" pitchFamily="2" charset="2"/>
              </a:rPr>
              <a:t>複数の特徴量を生成</a:t>
            </a:r>
            <a:r>
              <a:rPr lang="en-US" altLang="ja-JP" sz="1800" dirty="0">
                <a:solidFill>
                  <a:schemeClr val="bg1">
                    <a:lumMod val="65000"/>
                  </a:schemeClr>
                </a:solidFill>
              </a:rPr>
              <a:t>)</a:t>
            </a:r>
          </a:p>
          <a:p>
            <a:pPr marL="0" indent="0">
              <a:lnSpc>
                <a:spcPct val="100000"/>
              </a:lnSpc>
              <a:spcBef>
                <a:spcPts val="600"/>
              </a:spcBef>
              <a:buNone/>
            </a:pPr>
            <a:r>
              <a:rPr lang="en-US" altLang="ja-JP" sz="2400" dirty="0">
                <a:solidFill>
                  <a:schemeClr val="bg1">
                    <a:lumMod val="65000"/>
                  </a:schemeClr>
                </a:solidFill>
              </a:rPr>
              <a:t>3. </a:t>
            </a:r>
            <a:r>
              <a:rPr lang="ja-JP" altLang="en-US" sz="2400" b="1" dirty="0">
                <a:solidFill>
                  <a:schemeClr val="bg1">
                    <a:lumMod val="65000"/>
                  </a:schemeClr>
                </a:solidFill>
              </a:rPr>
              <a:t>特徴ベクトル計算</a:t>
            </a:r>
            <a:endParaRPr lang="en-US" altLang="ja-JP" sz="2400" b="1" dirty="0">
              <a:solidFill>
                <a:schemeClr val="bg1">
                  <a:lumMod val="65000"/>
                </a:schemeClr>
              </a:solidFill>
            </a:endParaRPr>
          </a:p>
          <a:p>
            <a:pPr>
              <a:lnSpc>
                <a:spcPct val="100000"/>
              </a:lnSpc>
              <a:spcBef>
                <a:spcPts val="600"/>
              </a:spcBef>
            </a:pPr>
            <a:r>
              <a:rPr lang="ja-JP" altLang="en-US" sz="2000" dirty="0">
                <a:solidFill>
                  <a:schemeClr val="bg1">
                    <a:lumMod val="65000"/>
                  </a:schemeClr>
                </a:solidFill>
              </a:rPr>
              <a:t>検出した方向に沿って局所領域を回転</a:t>
            </a:r>
            <a:endParaRPr lang="en-US" altLang="ja-JP" sz="2000" dirty="0">
              <a:solidFill>
                <a:schemeClr val="bg1">
                  <a:lumMod val="65000"/>
                </a:schemeClr>
              </a:solidFill>
            </a:endParaRPr>
          </a:p>
          <a:p>
            <a:pPr>
              <a:lnSpc>
                <a:spcPct val="100000"/>
              </a:lnSpc>
              <a:spcBef>
                <a:spcPts val="600"/>
              </a:spcBef>
            </a:pPr>
            <a:r>
              <a:rPr lang="ja-JP" altLang="en-US" sz="2000" dirty="0">
                <a:solidFill>
                  <a:schemeClr val="bg1">
                    <a:lumMod val="65000"/>
                  </a:schemeClr>
                </a:solidFill>
              </a:rPr>
              <a:t>領域を</a:t>
            </a:r>
            <a:r>
              <a:rPr lang="en-US" altLang="ja-JP" sz="2000" dirty="0">
                <a:solidFill>
                  <a:schemeClr val="bg1">
                    <a:lumMod val="65000"/>
                  </a:schemeClr>
                </a:solidFill>
              </a:rPr>
              <a:t>4x4</a:t>
            </a:r>
            <a:r>
              <a:rPr lang="ja-JP" altLang="en-US" sz="2000" dirty="0">
                <a:solidFill>
                  <a:schemeClr val="bg1">
                    <a:lumMod val="65000"/>
                  </a:schemeClr>
                </a:solidFill>
              </a:rPr>
              <a:t>分割し，各領域内で勾配ヒストグラムを計算する</a:t>
            </a:r>
            <a:endParaRPr lang="en-US" altLang="ja-JP" sz="2000" dirty="0">
              <a:solidFill>
                <a:schemeClr val="bg1">
                  <a:lumMod val="65000"/>
                </a:schemeClr>
              </a:solidFill>
            </a:endParaRPr>
          </a:p>
          <a:p>
            <a:pPr>
              <a:lnSpc>
                <a:spcPct val="100000"/>
              </a:lnSpc>
              <a:spcBef>
                <a:spcPts val="600"/>
              </a:spcBef>
            </a:pPr>
            <a:r>
              <a:rPr lang="ja-JP" altLang="en-US" sz="2000" dirty="0">
                <a:solidFill>
                  <a:schemeClr val="bg1">
                    <a:lumMod val="65000"/>
                  </a:schemeClr>
                </a:solidFill>
              </a:rPr>
              <a:t>勾配ヒストグラムを特徴ベクトルとする</a:t>
            </a:r>
            <a:endParaRPr lang="en-US" altLang="ja-JP" sz="2000" dirty="0">
              <a:solidFill>
                <a:schemeClr val="bg1">
                  <a:lumMod val="65000"/>
                </a:schemeClr>
              </a:solidFill>
            </a:endParaRPr>
          </a:p>
          <a:p>
            <a:pPr lvl="1">
              <a:lnSpc>
                <a:spcPct val="100000"/>
              </a:lnSpc>
              <a:spcBef>
                <a:spcPts val="600"/>
              </a:spcBef>
            </a:pPr>
            <a:r>
              <a:rPr lang="ja-JP" altLang="en-US" sz="1600" dirty="0">
                <a:solidFill>
                  <a:schemeClr val="bg1">
                    <a:lumMod val="65000"/>
                  </a:schemeClr>
                </a:solidFill>
              </a:rPr>
              <a:t>勾配は</a:t>
            </a:r>
            <a:r>
              <a:rPr lang="en-US" altLang="ja-JP" sz="1600" dirty="0">
                <a:solidFill>
                  <a:schemeClr val="bg1">
                    <a:lumMod val="65000"/>
                  </a:schemeClr>
                </a:solidFill>
              </a:rPr>
              <a:t>8</a:t>
            </a:r>
            <a:r>
              <a:rPr lang="ja-JP" altLang="en-US" sz="1600" dirty="0">
                <a:solidFill>
                  <a:schemeClr val="bg1">
                    <a:lumMod val="65000"/>
                  </a:schemeClr>
                </a:solidFill>
              </a:rPr>
              <a:t>方向に量子化</a:t>
            </a:r>
            <a:endParaRPr lang="en-US" altLang="ja-JP" sz="1600" dirty="0">
              <a:solidFill>
                <a:schemeClr val="bg1">
                  <a:lumMod val="65000"/>
                </a:schemeClr>
              </a:solidFill>
            </a:endParaRPr>
          </a:p>
          <a:p>
            <a:pPr lvl="1">
              <a:lnSpc>
                <a:spcPct val="100000"/>
              </a:lnSpc>
              <a:spcBef>
                <a:spcPts val="600"/>
              </a:spcBef>
            </a:pPr>
            <a:r>
              <a:rPr lang="en-US" altLang="ja-JP" sz="1600" dirty="0">
                <a:solidFill>
                  <a:schemeClr val="bg1">
                    <a:lumMod val="65000"/>
                  </a:schemeClr>
                </a:solidFill>
              </a:rPr>
              <a:t>4*4*8 = 128</a:t>
            </a:r>
            <a:r>
              <a:rPr lang="ja-JP" altLang="en-US" sz="1600" dirty="0">
                <a:solidFill>
                  <a:schemeClr val="bg1">
                    <a:lumMod val="65000"/>
                  </a:schemeClr>
                </a:solidFill>
              </a:rPr>
              <a:t>次元ベクトルに</a:t>
            </a:r>
            <a:endParaRPr lang="en-US" altLang="ja-JP" sz="1000" dirty="0">
              <a:solidFill>
                <a:schemeClr val="bg1">
                  <a:lumMod val="65000"/>
                </a:schemeClr>
              </a:solidFill>
            </a:endParaRPr>
          </a:p>
          <a:p>
            <a:pPr>
              <a:lnSpc>
                <a:spcPct val="100000"/>
              </a:lnSpc>
              <a:spcBef>
                <a:spcPts val="600"/>
              </a:spcBef>
            </a:pPr>
            <a:r>
              <a:rPr lang="ja-JP" altLang="en-US" sz="2000" dirty="0">
                <a:solidFill>
                  <a:schemeClr val="bg1">
                    <a:lumMod val="65000"/>
                  </a:schemeClr>
                </a:solidFill>
              </a:rPr>
              <a:t>得られた特徴ベクトルを正規化</a:t>
            </a:r>
            <a:r>
              <a:rPr lang="ja-JP" altLang="en-US" sz="1600" dirty="0">
                <a:solidFill>
                  <a:schemeClr val="bg1">
                    <a:lumMod val="65000"/>
                  </a:schemeClr>
                </a:solidFill>
              </a:rPr>
              <a:t>（ベクトルの総和で割る）</a:t>
            </a:r>
            <a:endParaRPr lang="en-US" altLang="ja-JP" sz="1600" dirty="0">
              <a:solidFill>
                <a:schemeClr val="bg1">
                  <a:lumMod val="65000"/>
                </a:schemeClr>
              </a:solidFill>
            </a:endParaRPr>
          </a:p>
        </p:txBody>
      </p:sp>
      <p:sp>
        <p:nvSpPr>
          <p:cNvPr id="4" name="正方形/長方形 3"/>
          <p:cNvSpPr/>
          <p:nvPr/>
        </p:nvSpPr>
        <p:spPr>
          <a:xfrm>
            <a:off x="5813197" y="2497419"/>
            <a:ext cx="6032420" cy="1200329"/>
          </a:xfrm>
          <a:prstGeom prst="rect">
            <a:avLst/>
          </a:prstGeom>
        </p:spPr>
        <p:txBody>
          <a:bodyPr wrap="square">
            <a:spAutoFit/>
          </a:bodyPr>
          <a:lstStyle/>
          <a:p>
            <a:r>
              <a:rPr lang="en-US" altLang="ja-JP" dirty="0">
                <a:solidFill>
                  <a:srgbClr val="FF0000"/>
                </a:solidFill>
                <a:latin typeface="メイリオ" panose="020B0604030504040204" pitchFamily="50" charset="-128"/>
                <a:ea typeface="メイリオ" panose="020B0604030504040204" pitchFamily="50" charset="-128"/>
              </a:rPr>
              <a:t>※</a:t>
            </a:r>
            <a:r>
              <a:rPr lang="ja-JP" altLang="en-US" dirty="0">
                <a:solidFill>
                  <a:srgbClr val="FF0000"/>
                </a:solidFill>
                <a:latin typeface="メイリオ" panose="020B0604030504040204" pitchFamily="50" charset="-128"/>
                <a:ea typeface="メイリオ" panose="020B0604030504040204" pitchFamily="50" charset="-128"/>
              </a:rPr>
              <a:t>手順を覚えてほしいわけではなくて、</a:t>
            </a:r>
            <a:endParaRPr lang="en-US" altLang="ja-JP" dirty="0">
              <a:solidFill>
                <a:srgbClr val="FF0000"/>
              </a:solidFill>
              <a:latin typeface="メイリオ" panose="020B0604030504040204" pitchFamily="50" charset="-128"/>
              <a:ea typeface="メイリオ" panose="020B0604030504040204" pitchFamily="50" charset="-128"/>
            </a:endParaRPr>
          </a:p>
          <a:p>
            <a:r>
              <a:rPr lang="ja-JP" altLang="en-US" dirty="0">
                <a:solidFill>
                  <a:srgbClr val="FF0000"/>
                </a:solidFill>
                <a:latin typeface="メイリオ" panose="020B0604030504040204" pitchFamily="50" charset="-128"/>
                <a:ea typeface="メイリオ" panose="020B0604030504040204" pitchFamily="50" charset="-128"/>
              </a:rPr>
              <a:t>このように設計した特徴ベクトルが，なぜ拡大縮小と回転に対して不変（変化しにくい）となるかを説明できるようになってほしい</a:t>
            </a:r>
          </a:p>
        </p:txBody>
      </p:sp>
      <p:sp>
        <p:nvSpPr>
          <p:cNvPr id="10" name="正方形/長方形 9"/>
          <p:cNvSpPr/>
          <p:nvPr/>
        </p:nvSpPr>
        <p:spPr>
          <a:xfrm>
            <a:off x="5769114" y="520184"/>
            <a:ext cx="6120586" cy="1384995"/>
          </a:xfrm>
          <a:prstGeom prst="rect">
            <a:avLst/>
          </a:prstGeom>
        </p:spPr>
        <p:txBody>
          <a:bodyPr wrap="none">
            <a:spAutoFit/>
          </a:bodyPr>
          <a:lstStyle/>
          <a:p>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質問 </a:t>
            </a:r>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 </a:t>
            </a:r>
          </a:p>
          <a:p>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SIFT</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特徴は</a:t>
            </a:r>
            <a:endParaRPr lang="en-US" altLang="ja-JP" sz="28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なぜ拡大・回転について不変なのか</a:t>
            </a:r>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fld id="{F35DE295-420C-4265-BE54-AE59FA4027A6}" type="slidenum">
              <a:rPr kumimoji="1" lang="ja-JP" altLang="en-US" smtClean="0"/>
              <a:t>33</a:t>
            </a:fld>
            <a:endParaRPr kumimoji="1" lang="ja-JP" altLang="en-US"/>
          </a:p>
        </p:txBody>
      </p:sp>
    </p:spTree>
    <p:extLst>
      <p:ext uri="{BB962C8B-B14F-4D97-AF65-F5344CB8AC3E}">
        <p14:creationId xmlns:p14="http://schemas.microsoft.com/office/powerpoint/2010/main" val="21708543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78831" y="365126"/>
            <a:ext cx="10751169" cy="733270"/>
          </a:xfrm>
        </p:spPr>
        <p:txBody>
          <a:bodyPr>
            <a:normAutofit/>
          </a:bodyPr>
          <a:lstStyle/>
          <a:p>
            <a:r>
              <a:rPr kumimoji="1" lang="en-US" altLang="ja-JP" sz="3600" dirty="0"/>
              <a:t>SIFT</a:t>
            </a:r>
            <a:r>
              <a:rPr kumimoji="1" lang="ja-JP" altLang="en-US" sz="3600" dirty="0"/>
              <a:t>特徴（実装）</a:t>
            </a:r>
          </a:p>
        </p:txBody>
      </p:sp>
      <p:sp>
        <p:nvSpPr>
          <p:cNvPr id="3" name="コンテンツ プレースホルダー 2"/>
          <p:cNvSpPr>
            <a:spLocks noGrp="1"/>
          </p:cNvSpPr>
          <p:nvPr>
            <p:ph idx="1"/>
          </p:nvPr>
        </p:nvSpPr>
        <p:spPr>
          <a:xfrm>
            <a:off x="752972" y="1492005"/>
            <a:ext cx="7167709" cy="1745466"/>
          </a:xfrm>
          <a:solidFill>
            <a:schemeClr val="accent4">
              <a:lumMod val="20000"/>
              <a:lumOff val="80000"/>
            </a:schemeClr>
          </a:solidFill>
        </p:spPr>
        <p:txBody>
          <a:bodyPr>
            <a:normAutofit/>
          </a:bodyPr>
          <a:lstStyle/>
          <a:p>
            <a:pPr marL="0" indent="0">
              <a:buNone/>
            </a:pPr>
            <a:r>
              <a:rPr kumimoji="1" lang="en-US" altLang="ja-JP" sz="2000" dirty="0"/>
              <a:t># SIFT.py</a:t>
            </a:r>
            <a:endParaRPr lang="en-US" altLang="ja-JP" sz="2000" dirty="0"/>
          </a:p>
          <a:p>
            <a:pPr marL="0" indent="0">
              <a:buNone/>
            </a:pPr>
            <a:r>
              <a:rPr lang="en-US" altLang="ja-JP" sz="2000" dirty="0"/>
              <a:t>img1 =  cv2.imread(“</a:t>
            </a:r>
            <a:r>
              <a:rPr lang="ja-JP" altLang="en-US" sz="2000" dirty="0"/>
              <a:t>画像名</a:t>
            </a:r>
            <a:r>
              <a:rPr lang="en-US" altLang="ja-JP" sz="2000" dirty="0"/>
              <a:t>.bmp", 0) </a:t>
            </a:r>
          </a:p>
          <a:p>
            <a:pPr marL="0" indent="0">
              <a:buNone/>
            </a:pPr>
            <a:r>
              <a:rPr lang="en-US" altLang="ja-JP" sz="2000" dirty="0"/>
              <a:t>sift </a:t>
            </a:r>
            <a:r>
              <a:rPr lang="ja-JP" altLang="en-US" sz="2000" dirty="0"/>
              <a:t>   </a:t>
            </a:r>
            <a:r>
              <a:rPr lang="en-US" altLang="ja-JP" sz="2000" dirty="0"/>
              <a:t>= cv2.xfeatures2d.SIFT_create()</a:t>
            </a:r>
          </a:p>
          <a:p>
            <a:pPr marL="0" indent="0">
              <a:buNone/>
            </a:pPr>
            <a:r>
              <a:rPr lang="en-US" altLang="ja-JP" sz="2000" dirty="0"/>
              <a:t>key1, des1 = </a:t>
            </a:r>
            <a:r>
              <a:rPr lang="en-US" altLang="ja-JP" sz="2000" dirty="0" err="1"/>
              <a:t>sift.detectAndCompute</a:t>
            </a:r>
            <a:r>
              <a:rPr lang="en-US" altLang="ja-JP" sz="2000" dirty="0"/>
              <a:t> (img1, None )</a:t>
            </a:r>
          </a:p>
        </p:txBody>
      </p:sp>
      <p:sp>
        <p:nvSpPr>
          <p:cNvPr id="4" name="コンテンツ プレースホルダー 2"/>
          <p:cNvSpPr txBox="1">
            <a:spLocks/>
          </p:cNvSpPr>
          <p:nvPr/>
        </p:nvSpPr>
        <p:spPr>
          <a:xfrm>
            <a:off x="765329" y="3654436"/>
            <a:ext cx="10689385" cy="32035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400" dirty="0"/>
              <a:t>Python &amp; </a:t>
            </a:r>
            <a:r>
              <a:rPr lang="en-US" altLang="ja-JP" sz="2400" dirty="0" err="1"/>
              <a:t>openCV</a:t>
            </a:r>
            <a:r>
              <a:rPr lang="ja-JP" altLang="en-US" sz="2400" dirty="0"/>
              <a:t>環境だと上記の</a:t>
            </a:r>
            <a:r>
              <a:rPr lang="en-US" altLang="ja-JP" sz="2400" dirty="0"/>
              <a:t>3</a:t>
            </a:r>
            <a:r>
              <a:rPr lang="ja-JP" altLang="en-US" sz="2400" dirty="0"/>
              <a:t>行で</a:t>
            </a:r>
            <a:r>
              <a:rPr lang="en-US" altLang="ja-JP" sz="2400" dirty="0"/>
              <a:t>SIFT</a:t>
            </a:r>
            <a:r>
              <a:rPr lang="ja-JP" altLang="en-US" sz="2400" dirty="0"/>
              <a:t>特徴を検出できます</a:t>
            </a:r>
            <a:endParaRPr lang="en-US" altLang="ja-JP" sz="2400" dirty="0"/>
          </a:p>
          <a:p>
            <a:pPr marL="0" indent="0">
              <a:buFont typeface="Arial" panose="020B0604020202020204" pitchFamily="34" charset="0"/>
              <a:buNone/>
            </a:pPr>
            <a:r>
              <a:rPr lang="en-US" altLang="ja-JP" sz="2400" dirty="0"/>
              <a:t>※key1 </a:t>
            </a:r>
            <a:r>
              <a:rPr lang="ja-JP" altLang="en-US" sz="2400" dirty="0"/>
              <a:t>は特徴点の位置を保持する配列</a:t>
            </a:r>
            <a:endParaRPr lang="en-US" altLang="ja-JP" sz="2400" dirty="0"/>
          </a:p>
          <a:p>
            <a:pPr marL="0" indent="0">
              <a:buFont typeface="Arial" panose="020B0604020202020204" pitchFamily="34" charset="0"/>
              <a:buNone/>
            </a:pPr>
            <a:r>
              <a:rPr lang="en-US" altLang="ja-JP" sz="2400" dirty="0"/>
              <a:t>※des1 </a:t>
            </a:r>
            <a:r>
              <a:rPr lang="ja-JP" altLang="en-US" sz="2400" dirty="0"/>
              <a:t>は特徴点の特徴ベクトルを保持する配列</a:t>
            </a:r>
            <a:endParaRPr lang="en-US" altLang="ja-JP" sz="2400" dirty="0"/>
          </a:p>
          <a:p>
            <a:pPr marL="0" indent="0">
              <a:buNone/>
            </a:pPr>
            <a:r>
              <a:rPr lang="en-US" altLang="ja-JP" sz="2400" dirty="0"/>
              <a:t>※『xfeatures2d.SIFT_create』</a:t>
            </a:r>
            <a:r>
              <a:rPr lang="ja-JP" altLang="en-US" sz="2400" dirty="0"/>
              <a:t>を書き換えると色々な特徴量を試せます</a:t>
            </a:r>
            <a:endParaRPr lang="en-US" altLang="ja-JP" sz="2400" dirty="0"/>
          </a:p>
          <a:p>
            <a:pPr marL="0" indent="0">
              <a:buFont typeface="Arial" panose="020B0604020202020204" pitchFamily="34" charset="0"/>
              <a:buNone/>
            </a:pPr>
            <a:endParaRPr lang="en-US" altLang="ja-JP" sz="2400" dirty="0"/>
          </a:p>
          <a:p>
            <a:pPr marL="0" indent="0">
              <a:buFont typeface="Arial" panose="020B0604020202020204" pitchFamily="34" charset="0"/>
              <a:buNone/>
            </a:pPr>
            <a:r>
              <a:rPr lang="ja-JP" altLang="en-US" sz="2400" dirty="0"/>
              <a:t>最近は</a:t>
            </a:r>
            <a:r>
              <a:rPr lang="en-US" altLang="ja-JP" sz="2400" dirty="0"/>
              <a:t>C++</a:t>
            </a:r>
            <a:r>
              <a:rPr lang="ja-JP" altLang="en-US" sz="2400" dirty="0"/>
              <a:t>で全部書くのは流行らないみたい．</a:t>
            </a:r>
            <a:endParaRPr lang="en-US" altLang="ja-JP" sz="2400" dirty="0"/>
          </a:p>
          <a:p>
            <a:pPr marL="0" indent="0">
              <a:buFont typeface="Arial" panose="020B0604020202020204" pitchFamily="34" charset="0"/>
              <a:buNone/>
            </a:pPr>
            <a:r>
              <a:rPr lang="ja-JP" altLang="en-US" sz="2400" dirty="0"/>
              <a:t>良い時代ですね</a:t>
            </a:r>
            <a:r>
              <a:rPr lang="ja-JP" altLang="en-US" sz="2400" dirty="0" err="1"/>
              <a:t>。。。</a:t>
            </a:r>
            <a:endParaRPr lang="ja-JP" altLang="en-US" sz="2400" dirty="0"/>
          </a:p>
        </p:txBody>
      </p:sp>
      <p:sp>
        <p:nvSpPr>
          <p:cNvPr id="5" name="スライド番号プレースホルダー 4"/>
          <p:cNvSpPr>
            <a:spLocks noGrp="1"/>
          </p:cNvSpPr>
          <p:nvPr>
            <p:ph type="sldNum" sz="quarter" idx="12"/>
          </p:nvPr>
        </p:nvSpPr>
        <p:spPr/>
        <p:txBody>
          <a:bodyPr/>
          <a:lstStyle/>
          <a:p>
            <a:fld id="{F35DE295-420C-4265-BE54-AE59FA4027A6}" type="slidenum">
              <a:rPr kumimoji="1" lang="ja-JP" altLang="en-US" smtClean="0"/>
              <a:t>34</a:t>
            </a:fld>
            <a:endParaRPr kumimoji="1" lang="ja-JP" altLang="en-US"/>
          </a:p>
        </p:txBody>
      </p:sp>
    </p:spTree>
    <p:extLst>
      <p:ext uri="{BB962C8B-B14F-4D97-AF65-F5344CB8AC3E}">
        <p14:creationId xmlns:p14="http://schemas.microsoft.com/office/powerpoint/2010/main" val="14465957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4771" y="365126"/>
            <a:ext cx="11027651" cy="733270"/>
          </a:xfrm>
        </p:spPr>
        <p:txBody>
          <a:bodyPr/>
          <a:lstStyle/>
          <a:p>
            <a:r>
              <a:rPr kumimoji="1" lang="ja-JP" altLang="en-US" dirty="0"/>
              <a:t>まとめ</a:t>
            </a:r>
            <a:r>
              <a:rPr kumimoji="1" lang="en-US" altLang="ja-JP" dirty="0"/>
              <a:t>: SIFT</a:t>
            </a:r>
            <a:r>
              <a:rPr kumimoji="1" lang="ja-JP" altLang="en-US" dirty="0"/>
              <a:t>特徴</a:t>
            </a:r>
          </a:p>
        </p:txBody>
      </p:sp>
      <p:sp>
        <p:nvSpPr>
          <p:cNvPr id="3" name="コンテンツ プレースホルダー 2"/>
          <p:cNvSpPr>
            <a:spLocks noGrp="1"/>
          </p:cNvSpPr>
          <p:nvPr>
            <p:ph idx="1"/>
          </p:nvPr>
        </p:nvSpPr>
        <p:spPr>
          <a:xfrm>
            <a:off x="328209" y="1368435"/>
            <a:ext cx="6146732" cy="5296829"/>
          </a:xfrm>
        </p:spPr>
        <p:txBody>
          <a:bodyPr>
            <a:normAutofit/>
          </a:bodyPr>
          <a:lstStyle/>
          <a:p>
            <a:r>
              <a:rPr kumimoji="1" lang="ja-JP" altLang="en-US" dirty="0"/>
              <a:t>特徴ベクトル</a:t>
            </a:r>
            <a:r>
              <a:rPr lang="ja-JP" altLang="en-US" dirty="0"/>
              <a:t>とは何かを解説した</a:t>
            </a:r>
            <a:endParaRPr lang="en-US" altLang="ja-JP" dirty="0"/>
          </a:p>
          <a:p>
            <a:pPr lvl="1"/>
            <a:r>
              <a:rPr kumimoji="1" lang="ja-JP" altLang="en-US" sz="2000" dirty="0"/>
              <a:t>検出された特徴点同士を比較するため，特徴点周囲の局所領域をベクトルの形で表すもの．</a:t>
            </a:r>
            <a:endParaRPr kumimoji="1" lang="en-US" altLang="ja-JP" sz="2000" dirty="0"/>
          </a:p>
          <a:p>
            <a:pPr lvl="1"/>
            <a:r>
              <a:rPr lang="ja-JP" altLang="en-US" sz="2000" dirty="0"/>
              <a:t>特徴ベクトルは，</a:t>
            </a:r>
            <a:r>
              <a:rPr lang="en-US" altLang="ja-JP" sz="2000" dirty="0"/>
              <a:t>SIFT</a:t>
            </a:r>
            <a:r>
              <a:rPr lang="ja-JP" altLang="en-US" sz="2000" dirty="0" err="1"/>
              <a:t>，</a:t>
            </a:r>
            <a:r>
              <a:rPr lang="en-US" altLang="ja-JP" sz="2000" dirty="0"/>
              <a:t>BRIEF, ORB, SURF, AKAZE</a:t>
            </a:r>
            <a:r>
              <a:rPr lang="ja-JP" altLang="en-US" sz="2000" dirty="0"/>
              <a:t>など，沢山の種類がある</a:t>
            </a:r>
            <a:endParaRPr lang="en-US" altLang="ja-JP" sz="2000" dirty="0"/>
          </a:p>
          <a:p>
            <a:pPr lvl="1"/>
            <a:r>
              <a:rPr lang="ja-JP" altLang="en-US" sz="2000" dirty="0"/>
              <a:t>特徴ベクトルは目的や対象画像の依存してよいものを選択すべき</a:t>
            </a:r>
            <a:endParaRPr lang="en-US" altLang="ja-JP" sz="2000" dirty="0"/>
          </a:p>
          <a:p>
            <a:pPr lvl="1"/>
            <a:endParaRPr kumimoji="1" lang="en-US" altLang="ja-JP" sz="2000" dirty="0"/>
          </a:p>
          <a:p>
            <a:r>
              <a:rPr lang="en-US" altLang="ja-JP" dirty="0"/>
              <a:t>SIFT</a:t>
            </a:r>
            <a:r>
              <a:rPr lang="ja-JP" altLang="en-US" dirty="0"/>
              <a:t>特徴</a:t>
            </a:r>
            <a:endParaRPr lang="en-US" altLang="ja-JP" dirty="0"/>
          </a:p>
          <a:p>
            <a:pPr lvl="1"/>
            <a:r>
              <a:rPr kumimoji="1" lang="en-US" altLang="ja-JP" sz="2000" dirty="0" err="1"/>
              <a:t>DoG</a:t>
            </a:r>
            <a:r>
              <a:rPr lang="ja-JP" altLang="en-US" sz="2000" dirty="0"/>
              <a:t>の極値を特徴点として検出</a:t>
            </a:r>
            <a:endParaRPr lang="en-US" altLang="ja-JP" sz="2000" dirty="0"/>
          </a:p>
          <a:p>
            <a:pPr lvl="1"/>
            <a:r>
              <a:rPr kumimoji="1" lang="ja-JP" altLang="en-US" sz="2000" dirty="0"/>
              <a:t>特徴点のスケールに応じた局所領域を考慮</a:t>
            </a:r>
            <a:endParaRPr kumimoji="1" lang="en-US" altLang="ja-JP" sz="2000" dirty="0"/>
          </a:p>
          <a:p>
            <a:pPr lvl="1"/>
            <a:r>
              <a:rPr lang="ja-JP" altLang="en-US" sz="2000" dirty="0"/>
              <a:t>特徴点周囲の勾配方向に沿って局所窓を回転</a:t>
            </a:r>
            <a:endParaRPr lang="en-US" altLang="ja-JP" sz="2000" dirty="0"/>
          </a:p>
          <a:p>
            <a:pPr lvl="1"/>
            <a:r>
              <a:rPr kumimoji="1" lang="ja-JP" altLang="en-US" sz="2000" dirty="0"/>
              <a:t>局所窓を</a:t>
            </a:r>
            <a:r>
              <a:rPr kumimoji="1" lang="en-US" altLang="ja-JP" sz="2000" dirty="0"/>
              <a:t>4</a:t>
            </a:r>
            <a:r>
              <a:rPr kumimoji="1" lang="ja-JP" altLang="en-US" sz="2000" dirty="0"/>
              <a:t>分割し，各領域の勾配ヒストグラムを特徴ベクトルとする</a:t>
            </a:r>
            <a:endParaRPr kumimoji="1" lang="ja-JP" altLang="en-US" dirty="0"/>
          </a:p>
        </p:txBody>
      </p:sp>
      <p:pic>
        <p:nvPicPr>
          <p:cNvPr id="10" name="図 9"/>
          <p:cNvPicPr>
            <a:picLocks noChangeAspect="1"/>
          </p:cNvPicPr>
          <p:nvPr/>
        </p:nvPicPr>
        <p:blipFill>
          <a:blip r:embed="rId3"/>
          <a:stretch>
            <a:fillRect/>
          </a:stretch>
        </p:blipFill>
        <p:spPr>
          <a:xfrm>
            <a:off x="6474941" y="1368435"/>
            <a:ext cx="5405508" cy="3532390"/>
          </a:xfrm>
          <a:prstGeom prst="rect">
            <a:avLst/>
          </a:prstGeom>
        </p:spPr>
      </p:pic>
      <p:sp>
        <p:nvSpPr>
          <p:cNvPr id="4" name="スライド番号プレースホルダー 3"/>
          <p:cNvSpPr>
            <a:spLocks noGrp="1"/>
          </p:cNvSpPr>
          <p:nvPr>
            <p:ph type="sldNum" sz="quarter" idx="12"/>
          </p:nvPr>
        </p:nvSpPr>
        <p:spPr/>
        <p:txBody>
          <a:bodyPr/>
          <a:lstStyle/>
          <a:p>
            <a:fld id="{F35DE295-420C-4265-BE54-AE59FA4027A6}" type="slidenum">
              <a:rPr kumimoji="1" lang="ja-JP" altLang="en-US" smtClean="0"/>
              <a:t>35</a:t>
            </a:fld>
            <a:endParaRPr kumimoji="1" lang="ja-JP" altLang="en-US"/>
          </a:p>
        </p:txBody>
      </p:sp>
    </p:spTree>
    <p:extLst>
      <p:ext uri="{BB962C8B-B14F-4D97-AF65-F5344CB8AC3E}">
        <p14:creationId xmlns:p14="http://schemas.microsoft.com/office/powerpoint/2010/main" val="9653498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479681" y="5851526"/>
            <a:ext cx="4509119" cy="733270"/>
          </a:xfrm>
        </p:spPr>
        <p:txBody>
          <a:bodyPr/>
          <a:lstStyle/>
          <a:p>
            <a:pPr algn="r"/>
            <a:r>
              <a:rPr kumimoji="1" lang="en-US" altLang="ja-JP" dirty="0"/>
              <a:t>Hough</a:t>
            </a:r>
            <a:r>
              <a:rPr kumimoji="1" lang="ja-JP" altLang="en-US" dirty="0"/>
              <a:t>変換</a:t>
            </a:r>
          </a:p>
        </p:txBody>
      </p:sp>
      <p:sp>
        <p:nvSpPr>
          <p:cNvPr id="3" name="スライド番号プレースホルダー 2"/>
          <p:cNvSpPr>
            <a:spLocks noGrp="1"/>
          </p:cNvSpPr>
          <p:nvPr>
            <p:ph type="sldNum" sz="quarter" idx="12"/>
          </p:nvPr>
        </p:nvSpPr>
        <p:spPr/>
        <p:txBody>
          <a:bodyPr/>
          <a:lstStyle/>
          <a:p>
            <a:fld id="{F35DE295-420C-4265-BE54-AE59FA4027A6}" type="slidenum">
              <a:rPr kumimoji="1" lang="ja-JP" altLang="en-US" smtClean="0"/>
              <a:t>36</a:t>
            </a:fld>
            <a:endParaRPr kumimoji="1" lang="ja-JP" altLang="en-US"/>
          </a:p>
        </p:txBody>
      </p:sp>
    </p:spTree>
    <p:extLst>
      <p:ext uri="{BB962C8B-B14F-4D97-AF65-F5344CB8AC3E}">
        <p14:creationId xmlns:p14="http://schemas.microsoft.com/office/powerpoint/2010/main" val="25732048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54553" y="1700441"/>
            <a:ext cx="6310705" cy="733270"/>
          </a:xfrm>
        </p:spPr>
        <p:txBody>
          <a:bodyPr>
            <a:normAutofit/>
          </a:bodyPr>
          <a:lstStyle/>
          <a:p>
            <a:r>
              <a:rPr kumimoji="1" lang="en-US" altLang="ja-JP" sz="3600" dirty="0"/>
              <a:t>Hough</a:t>
            </a:r>
            <a:r>
              <a:rPr kumimoji="1" lang="ja-JP" altLang="en-US" sz="3600" dirty="0"/>
              <a:t>変換とは</a:t>
            </a:r>
          </a:p>
        </p:txBody>
      </p:sp>
      <p:sp>
        <p:nvSpPr>
          <p:cNvPr id="3" name="コンテンツ プレースホルダー 2"/>
          <p:cNvSpPr>
            <a:spLocks noGrp="1"/>
          </p:cNvSpPr>
          <p:nvPr>
            <p:ph idx="1"/>
          </p:nvPr>
        </p:nvSpPr>
        <p:spPr>
          <a:xfrm>
            <a:off x="554553" y="2998352"/>
            <a:ext cx="6159089" cy="2400964"/>
          </a:xfrm>
        </p:spPr>
        <p:txBody>
          <a:bodyPr/>
          <a:lstStyle/>
          <a:p>
            <a:r>
              <a:rPr lang="ja-JP" altLang="en-US" dirty="0"/>
              <a:t>画像中から直線や円を検出する手法</a:t>
            </a:r>
            <a:endParaRPr lang="en-US" altLang="ja-JP" dirty="0"/>
          </a:p>
          <a:p>
            <a:r>
              <a:rPr kumimoji="1" lang="ja-JP" altLang="en-US" dirty="0"/>
              <a:t>直線や円の一部が破損・劣化していても検出可能</a:t>
            </a:r>
            <a:endParaRPr kumimoji="1" lang="en-US" altLang="ja-JP" dirty="0"/>
          </a:p>
          <a:p>
            <a:endParaRPr kumimoji="1" lang="ja-JP" altLang="en-US" dirty="0"/>
          </a:p>
        </p:txBody>
      </p:sp>
      <p:pic>
        <p:nvPicPr>
          <p:cNvPr id="4" name="図 3"/>
          <p:cNvPicPr>
            <a:picLocks noChangeAspect="1"/>
          </p:cNvPicPr>
          <p:nvPr/>
        </p:nvPicPr>
        <p:blipFill>
          <a:blip r:embed="rId2"/>
          <a:stretch>
            <a:fillRect/>
          </a:stretch>
        </p:blipFill>
        <p:spPr>
          <a:xfrm>
            <a:off x="7157651" y="403310"/>
            <a:ext cx="4620397" cy="6187548"/>
          </a:xfrm>
          <a:prstGeom prst="rect">
            <a:avLst/>
          </a:prstGeom>
        </p:spPr>
      </p:pic>
      <p:sp>
        <p:nvSpPr>
          <p:cNvPr id="5" name="正方形/長方形 4"/>
          <p:cNvSpPr/>
          <p:nvPr/>
        </p:nvSpPr>
        <p:spPr>
          <a:xfrm>
            <a:off x="5903837" y="443984"/>
            <a:ext cx="1086003" cy="369332"/>
          </a:xfrm>
          <a:prstGeom prst="rect">
            <a:avLst/>
          </a:prstGeom>
          <a:solidFill>
            <a:schemeClr val="accent4"/>
          </a:solidFill>
        </p:spPr>
        <p:txBody>
          <a:bodyPr wrap="none">
            <a:spAutoFit/>
          </a:bodyPr>
          <a:lstStyle/>
          <a:p>
            <a:r>
              <a:rPr lang="en-US" altLang="ja-JP" dirty="0"/>
              <a:t>Hough.py</a:t>
            </a:r>
            <a:endParaRPr lang="ja-JP" altLang="en-US" dirty="0"/>
          </a:p>
        </p:txBody>
      </p:sp>
      <p:sp>
        <p:nvSpPr>
          <p:cNvPr id="6" name="スライド番号プレースホルダー 5"/>
          <p:cNvSpPr>
            <a:spLocks noGrp="1"/>
          </p:cNvSpPr>
          <p:nvPr>
            <p:ph type="sldNum" sz="quarter" idx="12"/>
          </p:nvPr>
        </p:nvSpPr>
        <p:spPr/>
        <p:txBody>
          <a:bodyPr/>
          <a:lstStyle/>
          <a:p>
            <a:fld id="{F35DE295-420C-4265-BE54-AE59FA4027A6}" type="slidenum">
              <a:rPr kumimoji="1" lang="ja-JP" altLang="en-US" smtClean="0"/>
              <a:t>37</a:t>
            </a:fld>
            <a:endParaRPr kumimoji="1" lang="ja-JP" altLang="en-US"/>
          </a:p>
        </p:txBody>
      </p:sp>
    </p:spTree>
    <p:extLst>
      <p:ext uri="{BB962C8B-B14F-4D97-AF65-F5344CB8AC3E}">
        <p14:creationId xmlns:p14="http://schemas.microsoft.com/office/powerpoint/2010/main" val="7572975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41638" y="161926"/>
            <a:ext cx="11013333" cy="733270"/>
          </a:xfrm>
        </p:spPr>
        <p:txBody>
          <a:bodyPr>
            <a:normAutofit/>
          </a:bodyPr>
          <a:lstStyle/>
          <a:p>
            <a:pPr algn="ctr"/>
            <a:r>
              <a:rPr kumimoji="1" lang="en-US" altLang="ja-JP" sz="3600" i="1" dirty="0" err="1">
                <a:latin typeface="Times New Roman" panose="02020603050405020304" pitchFamily="18" charset="0"/>
                <a:cs typeface="Times New Roman" panose="02020603050405020304" pitchFamily="18" charset="0"/>
              </a:rPr>
              <a:t>xy</a:t>
            </a:r>
            <a:r>
              <a:rPr kumimoji="1" lang="ja-JP" altLang="en-US" sz="3600" dirty="0">
                <a:latin typeface="Times New Roman" panose="02020603050405020304" pitchFamily="18" charset="0"/>
                <a:cs typeface="Times New Roman" panose="02020603050405020304" pitchFamily="18" charset="0"/>
              </a:rPr>
              <a:t>空間と</a:t>
            </a:r>
            <a:r>
              <a:rPr lang="en-US" altLang="ja-JP" sz="3600" i="1" dirty="0">
                <a:latin typeface="Times New Roman" panose="02020603050405020304" pitchFamily="18" charset="0"/>
                <a:cs typeface="Times New Roman" panose="02020603050405020304" pitchFamily="18" charset="0"/>
              </a:rPr>
              <a:t>ab</a:t>
            </a:r>
            <a:r>
              <a:rPr lang="ja-JP" altLang="en-US" sz="3600" dirty="0">
                <a:latin typeface="Times New Roman" panose="02020603050405020304" pitchFamily="18" charset="0"/>
                <a:cs typeface="Times New Roman" panose="02020603050405020304" pitchFamily="18" charset="0"/>
              </a:rPr>
              <a:t>空間 </a:t>
            </a:r>
            <a:endParaRPr kumimoji="1" lang="ja-JP" altLang="en-US" sz="36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1152580" y="1024410"/>
                <a:ext cx="9956145" cy="1472048"/>
              </a:xfrm>
            </p:spPr>
            <p:txBody>
              <a:bodyPr>
                <a:noAutofit/>
              </a:bodyPr>
              <a:lstStyle/>
              <a:p>
                <a:pPr marL="0" indent="0">
                  <a:buNone/>
                </a:pPr>
                <a:r>
                  <a:rPr lang="en-US" altLang="ja-JP" i="1" dirty="0">
                    <a:latin typeface="Times New Roman" panose="02020603050405020304" pitchFamily="18" charset="0"/>
                    <a:cs typeface="Times New Roman" panose="02020603050405020304" pitchFamily="18" charset="0"/>
                  </a:rPr>
                  <a:t>x</a:t>
                </a:r>
                <a:r>
                  <a:rPr lang="en-US" altLang="ja-JP" i="1" dirty="0" err="1">
                    <a:latin typeface="Times New Roman" panose="02020603050405020304" pitchFamily="18" charset="0"/>
                    <a:cs typeface="Times New Roman" panose="02020603050405020304" pitchFamily="18" charset="0"/>
                  </a:rPr>
                  <a:t>y</a:t>
                </a:r>
                <a:r>
                  <a:rPr lang="ja-JP" altLang="en-US" i="1" dirty="0">
                    <a:latin typeface="Times New Roman" panose="02020603050405020304" pitchFamily="18" charset="0"/>
                    <a:cs typeface="Times New Roman" panose="02020603050405020304" pitchFamily="18" charset="0"/>
                  </a:rPr>
                  <a:t>空間における直線は </a:t>
                </a:r>
                <a:r>
                  <a:rPr lang="en-US" altLang="ja-JP" i="1" dirty="0">
                    <a:latin typeface="Times New Roman" panose="02020603050405020304" pitchFamily="18" charset="0"/>
                    <a:cs typeface="Times New Roman" panose="02020603050405020304" pitchFamily="18" charset="0"/>
                  </a:rPr>
                  <a:t>『 </a:t>
                </a:r>
                <a14:m>
                  <m:oMath xmlns:m="http://schemas.openxmlformats.org/officeDocument/2006/math">
                    <m:r>
                      <a:rPr lang="en-US" altLang="ja-JP" sz="3200" b="0" i="1" dirty="0" smtClean="0">
                        <a:latin typeface="Cambria Math" panose="02040503050406030204" pitchFamily="18" charset="0"/>
                        <a:cs typeface="Times New Roman" panose="02020603050405020304" pitchFamily="18" charset="0"/>
                      </a:rPr>
                      <m:t>𝑦</m:t>
                    </m:r>
                    <m:r>
                      <a:rPr lang="en-US" altLang="ja-JP" sz="3200" b="0" i="1" dirty="0" smtClean="0">
                        <a:latin typeface="Cambria Math" panose="02040503050406030204" pitchFamily="18" charset="0"/>
                        <a:cs typeface="Times New Roman" panose="02020603050405020304" pitchFamily="18" charset="0"/>
                      </a:rPr>
                      <m:t>=</m:t>
                    </m:r>
                    <m:r>
                      <a:rPr lang="en-US" altLang="ja-JP" sz="3200" b="0" i="1" dirty="0" smtClean="0">
                        <a:latin typeface="Cambria Math" panose="02040503050406030204" pitchFamily="18" charset="0"/>
                        <a:cs typeface="Times New Roman" panose="02020603050405020304" pitchFamily="18" charset="0"/>
                      </a:rPr>
                      <m:t>𝑎𝑥</m:t>
                    </m:r>
                    <m:r>
                      <a:rPr lang="en-US" altLang="ja-JP" sz="3200" b="0" i="1" dirty="0" smtClean="0">
                        <a:latin typeface="Cambria Math" panose="02040503050406030204" pitchFamily="18" charset="0"/>
                        <a:cs typeface="Times New Roman" panose="02020603050405020304" pitchFamily="18" charset="0"/>
                      </a:rPr>
                      <m:t>+</m:t>
                    </m:r>
                    <m:r>
                      <a:rPr lang="en-US" altLang="ja-JP" sz="3200" b="0" i="1" dirty="0" smtClean="0">
                        <a:latin typeface="Cambria Math" panose="02040503050406030204" pitchFamily="18" charset="0"/>
                        <a:cs typeface="Times New Roman" panose="02020603050405020304" pitchFamily="18" charset="0"/>
                      </a:rPr>
                      <m:t>𝑏</m:t>
                    </m:r>
                  </m:oMath>
                </a14:m>
                <a:r>
                  <a:rPr lang="en-US" altLang="ja-JP" i="1" dirty="0">
                    <a:latin typeface="Times New Roman" panose="02020603050405020304" pitchFamily="18" charset="0"/>
                    <a:cs typeface="Times New Roman" panose="02020603050405020304" pitchFamily="18" charset="0"/>
                  </a:rPr>
                  <a:t> 』</a:t>
                </a:r>
                <a:r>
                  <a:rPr lang="ja-JP" altLang="en-US" i="1" dirty="0">
                    <a:latin typeface="Times New Roman" panose="02020603050405020304" pitchFamily="18" charset="0"/>
                    <a:cs typeface="Times New Roman" panose="02020603050405020304" pitchFamily="18" charset="0"/>
                  </a:rPr>
                  <a:t>と表せる</a:t>
                </a:r>
              </a:p>
              <a:p>
                <a:pPr marL="0" indent="0">
                  <a:buNone/>
                </a:pPr>
                <a:r>
                  <a:rPr lang="ja-JP" altLang="en-US" dirty="0">
                    <a:latin typeface="Times New Roman" panose="02020603050405020304" pitchFamily="18" charset="0"/>
                    <a:cs typeface="Times New Roman" panose="02020603050405020304" pitchFamily="18" charset="0"/>
                  </a:rPr>
                  <a:t>直線の傾き</a:t>
                </a:r>
                <a14:m>
                  <m:oMath xmlns:m="http://schemas.openxmlformats.org/officeDocument/2006/math">
                    <m:r>
                      <a:rPr lang="en-US" altLang="ja-JP" i="1" dirty="0">
                        <a:latin typeface="Cambria Math" panose="02040503050406030204" pitchFamily="18" charset="0"/>
                        <a:cs typeface="Times New Roman" panose="02020603050405020304" pitchFamily="18" charset="0"/>
                      </a:rPr>
                      <m:t>𝑎</m:t>
                    </m:r>
                  </m:oMath>
                </a14:m>
                <a:r>
                  <a:rPr lang="ja-JP" altLang="en-US" i="1" dirty="0">
                    <a:latin typeface="Times New Roman" panose="02020603050405020304" pitchFamily="18" charset="0"/>
                    <a:cs typeface="Times New Roman" panose="02020603050405020304" pitchFamily="18" charset="0"/>
                  </a:rPr>
                  <a:t>を横軸・</a:t>
                </a:r>
                <a:r>
                  <a:rPr lang="en-US" altLang="ja-JP" i="1" dirty="0">
                    <a:latin typeface="Times New Roman" panose="02020603050405020304" pitchFamily="18" charset="0"/>
                    <a:cs typeface="Times New Roman" panose="02020603050405020304" pitchFamily="18" charset="0"/>
                  </a:rPr>
                  <a:t>y</a:t>
                </a:r>
                <a:r>
                  <a:rPr lang="ja-JP" altLang="en-US" dirty="0">
                    <a:latin typeface="Times New Roman" panose="02020603050405020304" pitchFamily="18" charset="0"/>
                    <a:cs typeface="Times New Roman" panose="02020603050405020304" pitchFamily="18" charset="0"/>
                  </a:rPr>
                  <a:t>切片</a:t>
                </a:r>
                <a14:m>
                  <m:oMath xmlns:m="http://schemas.openxmlformats.org/officeDocument/2006/math">
                    <m:r>
                      <a:rPr lang="en-US" altLang="ja-JP" i="1" dirty="0">
                        <a:latin typeface="Cambria Math" panose="02040503050406030204" pitchFamily="18" charset="0"/>
                        <a:cs typeface="Times New Roman" panose="02020603050405020304" pitchFamily="18" charset="0"/>
                      </a:rPr>
                      <m:t>𝑏</m:t>
                    </m:r>
                  </m:oMath>
                </a14:m>
                <a:r>
                  <a:rPr lang="ja-JP" altLang="en-US" i="1" dirty="0">
                    <a:latin typeface="Times New Roman" panose="02020603050405020304" pitchFamily="18" charset="0"/>
                    <a:cs typeface="Times New Roman" panose="02020603050405020304" pitchFamily="18" charset="0"/>
                  </a:rPr>
                  <a:t>を縦軸にとる</a:t>
                </a:r>
                <a:r>
                  <a:rPr lang="en-US" altLang="ja-JP" i="1" dirty="0">
                    <a:latin typeface="Times New Roman" panose="02020603050405020304" pitchFamily="18" charset="0"/>
                    <a:cs typeface="Times New Roman" panose="02020603050405020304" pitchFamily="18" charset="0"/>
                  </a:rPr>
                  <a:t>ab</a:t>
                </a:r>
                <a:r>
                  <a:rPr lang="ja-JP" altLang="en-US" i="1" dirty="0">
                    <a:latin typeface="Times New Roman" panose="02020603050405020304" pitchFamily="18" charset="0"/>
                    <a:cs typeface="Times New Roman" panose="02020603050405020304" pitchFamily="18" charset="0"/>
                  </a:rPr>
                  <a:t>空間を考える</a:t>
                </a:r>
                <a:endParaRPr lang="en-US" altLang="ja-JP" i="1" dirty="0">
                  <a:latin typeface="Times New Roman" panose="02020603050405020304" pitchFamily="18" charset="0"/>
                  <a:cs typeface="Times New Roman" panose="02020603050405020304" pitchFamily="18" charset="0"/>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1152580" y="1024410"/>
                <a:ext cx="9956145" cy="1472048"/>
              </a:xfrm>
              <a:blipFill rotWithShape="0">
                <a:blip r:embed="rId2"/>
                <a:stretch>
                  <a:fillRect l="-1225" t="-5372"/>
                </a:stretch>
              </a:blipFill>
            </p:spPr>
            <p:txBody>
              <a:bodyPr/>
              <a:lstStyle/>
              <a:p>
                <a:r>
                  <a:rPr lang="ja-JP" altLang="en-US">
                    <a:noFill/>
                  </a:rPr>
                  <a:t> </a:t>
                </a:r>
              </a:p>
            </p:txBody>
          </p:sp>
        </mc:Fallback>
      </mc:AlternateContent>
      <p:cxnSp>
        <p:nvCxnSpPr>
          <p:cNvPr id="5" name="直線矢印コネクタ 4"/>
          <p:cNvCxnSpPr/>
          <p:nvPr/>
        </p:nvCxnSpPr>
        <p:spPr>
          <a:xfrm>
            <a:off x="885370" y="5797620"/>
            <a:ext cx="342537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 name="直線矢印コネクタ 5"/>
          <p:cNvCxnSpPr/>
          <p:nvPr/>
        </p:nvCxnSpPr>
        <p:spPr>
          <a:xfrm flipV="1">
            <a:off x="1161142" y="2909277"/>
            <a:ext cx="0" cy="3185887"/>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4109056" y="5660126"/>
            <a:ext cx="389850" cy="646331"/>
          </a:xfrm>
          <a:prstGeom prst="rect">
            <a:avLst/>
          </a:prstGeom>
        </p:spPr>
        <p:txBody>
          <a:bodyPr wrap="none">
            <a:spAutoFit/>
          </a:bodyPr>
          <a:lstStyle/>
          <a:p>
            <a:r>
              <a:rPr lang="en-US" altLang="ja-JP" sz="3600" i="1" dirty="0">
                <a:latin typeface="Times New Roman" panose="02020603050405020304" pitchFamily="18" charset="0"/>
                <a:ea typeface="メイリオ" panose="020B0604030504040204" pitchFamily="50" charset="-128"/>
                <a:cs typeface="Times New Roman" panose="02020603050405020304" pitchFamily="18" charset="0"/>
              </a:rPr>
              <a:t>x</a:t>
            </a:r>
            <a:endParaRPr lang="ja-JP" altLang="en-US" sz="3600" dirty="0">
              <a:latin typeface="Times New Roman" panose="02020603050405020304" pitchFamily="18" charset="0"/>
              <a:ea typeface="メイリオ" panose="020B0604030504040204" pitchFamily="50" charset="-128"/>
              <a:cs typeface="Times New Roman" panose="02020603050405020304" pitchFamily="18" charset="0"/>
            </a:endParaRPr>
          </a:p>
        </p:txBody>
      </p:sp>
      <p:sp>
        <p:nvSpPr>
          <p:cNvPr id="12" name="正方形/長方形 11"/>
          <p:cNvSpPr/>
          <p:nvPr/>
        </p:nvSpPr>
        <p:spPr>
          <a:xfrm>
            <a:off x="712713" y="2554069"/>
            <a:ext cx="389850" cy="646331"/>
          </a:xfrm>
          <a:prstGeom prst="rect">
            <a:avLst/>
          </a:prstGeom>
        </p:spPr>
        <p:txBody>
          <a:bodyPr wrap="none">
            <a:spAutoFit/>
          </a:bodyPr>
          <a:lstStyle/>
          <a:p>
            <a:r>
              <a:rPr lang="en-US" altLang="ja-JP" sz="3600" i="1" dirty="0">
                <a:latin typeface="Times New Roman" panose="02020603050405020304" pitchFamily="18" charset="0"/>
                <a:ea typeface="メイリオ" panose="020B0604030504040204" pitchFamily="50" charset="-128"/>
                <a:cs typeface="Times New Roman" panose="02020603050405020304" pitchFamily="18" charset="0"/>
              </a:rPr>
              <a:t>y</a:t>
            </a:r>
            <a:endParaRPr lang="ja-JP" altLang="en-US" sz="3600" dirty="0">
              <a:latin typeface="Times New Roman" panose="02020603050405020304" pitchFamily="18" charset="0"/>
              <a:ea typeface="メイリオ" panose="020B0604030504040204" pitchFamily="50" charset="-128"/>
              <a:cs typeface="Times New Roman" panose="02020603050405020304" pitchFamily="18" charset="0"/>
            </a:endParaRPr>
          </a:p>
        </p:txBody>
      </p:sp>
      <p:cxnSp>
        <p:nvCxnSpPr>
          <p:cNvPr id="13" name="直線矢印コネクタ 12"/>
          <p:cNvCxnSpPr/>
          <p:nvPr/>
        </p:nvCxnSpPr>
        <p:spPr>
          <a:xfrm>
            <a:off x="7678055" y="5797620"/>
            <a:ext cx="342537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V="1">
            <a:off x="7953827" y="2909277"/>
            <a:ext cx="0" cy="3185887"/>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5" name="正方形/長方形 14"/>
          <p:cNvSpPr/>
          <p:nvPr/>
        </p:nvSpPr>
        <p:spPr>
          <a:xfrm>
            <a:off x="11090427" y="5413383"/>
            <a:ext cx="415498" cy="646331"/>
          </a:xfrm>
          <a:prstGeom prst="rect">
            <a:avLst/>
          </a:prstGeom>
        </p:spPr>
        <p:txBody>
          <a:bodyPr wrap="none">
            <a:spAutoFit/>
          </a:bodyPr>
          <a:lstStyle/>
          <a:p>
            <a:r>
              <a:rPr lang="en-US" altLang="ja-JP" sz="3600" i="1" dirty="0">
                <a:latin typeface="Times New Roman" panose="02020603050405020304" pitchFamily="18" charset="0"/>
                <a:ea typeface="メイリオ" panose="020B0604030504040204" pitchFamily="50" charset="-128"/>
                <a:cs typeface="Times New Roman" panose="02020603050405020304" pitchFamily="18" charset="0"/>
              </a:rPr>
              <a:t>a</a:t>
            </a:r>
            <a:endParaRPr lang="ja-JP" altLang="en-US" sz="3600" dirty="0">
              <a:latin typeface="Times New Roman" panose="02020603050405020304" pitchFamily="18" charset="0"/>
              <a:ea typeface="メイリオ" panose="020B0604030504040204" pitchFamily="50" charset="-128"/>
              <a:cs typeface="Times New Roman" panose="02020603050405020304" pitchFamily="18" charset="0"/>
            </a:endParaRPr>
          </a:p>
        </p:txBody>
      </p:sp>
      <p:sp>
        <p:nvSpPr>
          <p:cNvPr id="16" name="正方形/長方形 15"/>
          <p:cNvSpPr/>
          <p:nvPr/>
        </p:nvSpPr>
        <p:spPr>
          <a:xfrm>
            <a:off x="7505398" y="2554069"/>
            <a:ext cx="415498" cy="646331"/>
          </a:xfrm>
          <a:prstGeom prst="rect">
            <a:avLst/>
          </a:prstGeom>
        </p:spPr>
        <p:txBody>
          <a:bodyPr wrap="none">
            <a:spAutoFit/>
          </a:bodyPr>
          <a:lstStyle/>
          <a:p>
            <a:r>
              <a:rPr lang="en-US" altLang="ja-JP" sz="3600" i="1" dirty="0">
                <a:latin typeface="Times New Roman" panose="02020603050405020304" pitchFamily="18" charset="0"/>
                <a:ea typeface="メイリオ" panose="020B0604030504040204" pitchFamily="50" charset="-128"/>
                <a:cs typeface="Times New Roman" panose="02020603050405020304" pitchFamily="18" charset="0"/>
              </a:rPr>
              <a:t>b</a:t>
            </a:r>
            <a:endParaRPr lang="ja-JP" altLang="en-US" sz="3600" dirty="0">
              <a:latin typeface="Times New Roman" panose="02020603050405020304" pitchFamily="18" charset="0"/>
              <a:ea typeface="メイリオ" panose="020B0604030504040204" pitchFamily="50" charset="-128"/>
              <a:cs typeface="Times New Roman" panose="02020603050405020304" pitchFamily="18" charset="0"/>
            </a:endParaRPr>
          </a:p>
        </p:txBody>
      </p:sp>
      <p:cxnSp>
        <p:nvCxnSpPr>
          <p:cNvPr id="18" name="直線コネクタ 17"/>
          <p:cNvCxnSpPr/>
          <p:nvPr/>
        </p:nvCxnSpPr>
        <p:spPr>
          <a:xfrm flipV="1">
            <a:off x="638629" y="2981849"/>
            <a:ext cx="3483428" cy="226422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0" name="右矢印 19"/>
          <p:cNvSpPr/>
          <p:nvPr/>
        </p:nvSpPr>
        <p:spPr>
          <a:xfrm>
            <a:off x="5094514" y="4142991"/>
            <a:ext cx="2249714" cy="6386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a typeface="メイリオ" panose="020B0604030504040204" pitchFamily="50" charset="-128"/>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3" name="正方形/長方形 22"/>
              <p:cNvSpPr/>
              <p:nvPr/>
            </p:nvSpPr>
            <p:spPr>
              <a:xfrm>
                <a:off x="2345565" y="3868448"/>
                <a:ext cx="1799210" cy="700705"/>
              </a:xfrm>
              <a:prstGeom prst="rect">
                <a:avLst/>
              </a:prstGeom>
            </p:spPr>
            <p:txBody>
              <a:bodyPr wrap="none">
                <a:spAutoFit/>
              </a:bodyPr>
              <a:lstStyle/>
              <a:p>
                <a14:m>
                  <m:oMath xmlns:m="http://schemas.openxmlformats.org/officeDocument/2006/math">
                    <m:r>
                      <a:rPr lang="en-US" altLang="ja-JP" sz="2800" i="1" dirty="0" smtClean="0">
                        <a:latin typeface="Cambria Math" panose="02040503050406030204" pitchFamily="18" charset="0"/>
                        <a:cs typeface="Times New Roman" panose="02020603050405020304" pitchFamily="18" charset="0"/>
                      </a:rPr>
                      <m:t>𝑦</m:t>
                    </m:r>
                    <m:r>
                      <a:rPr lang="en-US" altLang="ja-JP" sz="2800" i="1" dirty="0" smtClean="0">
                        <a:latin typeface="Cambria Math" panose="02040503050406030204" pitchFamily="18" charset="0"/>
                        <a:cs typeface="Times New Roman" panose="02020603050405020304" pitchFamily="18" charset="0"/>
                      </a:rPr>
                      <m:t>=</m:t>
                    </m:r>
                    <m:f>
                      <m:fPr>
                        <m:ctrlPr>
                          <a:rPr lang="en-US" altLang="ja-JP" sz="2800" i="1" dirty="0" smtClean="0">
                            <a:latin typeface="Cambria Math" panose="02040503050406030204" pitchFamily="18" charset="0"/>
                            <a:cs typeface="Times New Roman" panose="02020603050405020304" pitchFamily="18" charset="0"/>
                          </a:rPr>
                        </m:ctrlPr>
                      </m:fPr>
                      <m:num>
                        <m:r>
                          <a:rPr lang="en-US" altLang="ja-JP" sz="2800" i="1" dirty="0" smtClean="0">
                            <a:latin typeface="Cambria Math" panose="02040503050406030204" pitchFamily="18" charset="0"/>
                            <a:cs typeface="Times New Roman" panose="02020603050405020304" pitchFamily="18" charset="0"/>
                          </a:rPr>
                          <m:t>1</m:t>
                        </m:r>
                      </m:num>
                      <m:den>
                        <m:r>
                          <a:rPr lang="en-US" altLang="ja-JP" sz="2800" i="1" dirty="0" smtClean="0">
                            <a:latin typeface="Cambria Math" panose="02040503050406030204" pitchFamily="18" charset="0"/>
                            <a:cs typeface="Times New Roman" panose="02020603050405020304" pitchFamily="18" charset="0"/>
                          </a:rPr>
                          <m:t>2</m:t>
                        </m:r>
                      </m:den>
                    </m:f>
                    <m:r>
                      <a:rPr lang="en-US" altLang="ja-JP" sz="2800" i="1" dirty="0" smtClean="0">
                        <a:latin typeface="Cambria Math" panose="02040503050406030204" pitchFamily="18" charset="0"/>
                        <a:cs typeface="Times New Roman" panose="02020603050405020304" pitchFamily="18" charset="0"/>
                      </a:rPr>
                      <m:t>𝑥</m:t>
                    </m:r>
                    <m:r>
                      <a:rPr lang="en-US" altLang="ja-JP" sz="2800" i="1" dirty="0" smtClean="0">
                        <a:latin typeface="Cambria Math" panose="02040503050406030204" pitchFamily="18" charset="0"/>
                        <a:cs typeface="Times New Roman" panose="02020603050405020304" pitchFamily="18" charset="0"/>
                      </a:rPr>
                      <m:t>+</m:t>
                    </m:r>
                  </m:oMath>
                </a14:m>
                <a:r>
                  <a:rPr lang="en-US" altLang="ja-JP" sz="2800" dirty="0">
                    <a:latin typeface="Times New Roman" panose="02020603050405020304" pitchFamily="18" charset="0"/>
                    <a:ea typeface="メイリオ" panose="020B0604030504040204" pitchFamily="50" charset="-128"/>
                    <a:cs typeface="Times New Roman" panose="02020603050405020304" pitchFamily="18" charset="0"/>
                  </a:rPr>
                  <a:t>2</a:t>
                </a:r>
                <a:endParaRPr lang="ja-JP" altLang="en-US" sz="2800" dirty="0">
                  <a:latin typeface="Times New Roman" panose="02020603050405020304" pitchFamily="18" charset="0"/>
                  <a:ea typeface="メイリオ" panose="020B0604030504040204" pitchFamily="50" charset="-128"/>
                  <a:cs typeface="Times New Roman" panose="02020603050405020304" pitchFamily="18" charset="0"/>
                </a:endParaRPr>
              </a:p>
            </p:txBody>
          </p:sp>
        </mc:Choice>
        <mc:Fallback xmlns="">
          <p:sp>
            <p:nvSpPr>
              <p:cNvPr id="23" name="正方形/長方形 22"/>
              <p:cNvSpPr>
                <a:spLocks noRot="1" noChangeAspect="1" noMove="1" noResize="1" noEditPoints="1" noAdjustHandles="1" noChangeArrowheads="1" noChangeShapeType="1" noTextEdit="1"/>
              </p:cNvSpPr>
              <p:nvPr/>
            </p:nvSpPr>
            <p:spPr>
              <a:xfrm>
                <a:off x="2345565" y="3868448"/>
                <a:ext cx="1799210" cy="700705"/>
              </a:xfrm>
              <a:prstGeom prst="rect">
                <a:avLst/>
              </a:prstGeom>
              <a:blipFill rotWithShape="0">
                <a:blip r:embed="rId3"/>
                <a:stretch>
                  <a:fillRect r="-5763" b="-10435"/>
                </a:stretch>
              </a:blipFill>
            </p:spPr>
            <p:txBody>
              <a:bodyPr/>
              <a:lstStyle/>
              <a:p>
                <a:r>
                  <a:rPr lang="ja-JP" altLang="en-US">
                    <a:noFill/>
                  </a:rPr>
                  <a:t> </a:t>
                </a:r>
              </a:p>
            </p:txBody>
          </p:sp>
        </mc:Fallback>
      </mc:AlternateContent>
      <p:sp>
        <p:nvSpPr>
          <p:cNvPr id="24" name="円/楕円 23"/>
          <p:cNvSpPr/>
          <p:nvPr/>
        </p:nvSpPr>
        <p:spPr>
          <a:xfrm>
            <a:off x="8289471" y="4102553"/>
            <a:ext cx="130629" cy="1306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a typeface="メイリオ" panose="020B0604030504040204" pitchFamily="50" charset="-128"/>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5" name="正方形/長方形 24"/>
              <p:cNvSpPr/>
              <p:nvPr/>
            </p:nvSpPr>
            <p:spPr>
              <a:xfrm>
                <a:off x="8409456" y="3778489"/>
                <a:ext cx="1053878" cy="72276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ja-JP" sz="2400" b="0" i="1" dirty="0" smtClean="0">
                              <a:latin typeface="Cambria Math" panose="02040503050406030204" pitchFamily="18" charset="0"/>
                              <a:cs typeface="Times New Roman" panose="02020603050405020304" pitchFamily="18" charset="0"/>
                            </a:rPr>
                          </m:ctrlPr>
                        </m:dPr>
                        <m:e>
                          <m:eqArr>
                            <m:eqArrPr>
                              <m:ctrlPr>
                                <a:rPr lang="en-US" altLang="ja-JP" sz="2400" i="1" dirty="0">
                                  <a:latin typeface="Cambria Math" panose="02040503050406030204" pitchFamily="18" charset="0"/>
                                  <a:cs typeface="Times New Roman" panose="02020603050405020304" pitchFamily="18" charset="0"/>
                                </a:rPr>
                              </m:ctrlPr>
                            </m:eqArrPr>
                            <m:e>
                              <m:r>
                                <a:rPr lang="en-US" altLang="ja-JP" sz="2400" b="0" i="1" dirty="0" smtClean="0">
                                  <a:latin typeface="Cambria Math" panose="02040503050406030204" pitchFamily="18" charset="0"/>
                                  <a:cs typeface="Times New Roman" panose="02020603050405020304" pitchFamily="18" charset="0"/>
                                </a:rPr>
                                <m:t>1/</m:t>
                              </m:r>
                              <m:r>
                                <a:rPr lang="en-US" altLang="ja-JP" sz="2400" i="1" dirty="0">
                                  <a:latin typeface="Cambria Math" panose="02040503050406030204" pitchFamily="18" charset="0"/>
                                  <a:cs typeface="Times New Roman" panose="02020603050405020304" pitchFamily="18" charset="0"/>
                                </a:rPr>
                                <m:t>2</m:t>
                              </m:r>
                            </m:e>
                            <m:e>
                              <m:r>
                                <a:rPr lang="en-US" altLang="ja-JP" sz="2400" b="0" i="1" dirty="0" smtClean="0">
                                  <a:latin typeface="Cambria Math" panose="02040503050406030204" pitchFamily="18" charset="0"/>
                                  <a:cs typeface="Times New Roman" panose="02020603050405020304" pitchFamily="18" charset="0"/>
                                </a:rPr>
                                <m:t>2</m:t>
                              </m:r>
                            </m:e>
                          </m:eqArr>
                        </m:e>
                      </m:d>
                    </m:oMath>
                  </m:oMathPara>
                </a14:m>
                <a:endParaRPr lang="en-US" altLang="ja-JP" sz="2400" dirty="0">
                  <a:latin typeface="Times New Roman" panose="02020603050405020304" pitchFamily="18" charset="0"/>
                  <a:ea typeface="メイリオ" panose="020B0604030504040204" pitchFamily="50" charset="-128"/>
                  <a:cs typeface="Times New Roman" panose="02020603050405020304" pitchFamily="18" charset="0"/>
                </a:endParaRPr>
              </a:p>
            </p:txBody>
          </p:sp>
        </mc:Choice>
        <mc:Fallback xmlns="">
          <p:sp>
            <p:nvSpPr>
              <p:cNvPr id="25" name="正方形/長方形 24"/>
              <p:cNvSpPr>
                <a:spLocks noRot="1" noChangeAspect="1" noMove="1" noResize="1" noEditPoints="1" noAdjustHandles="1" noChangeArrowheads="1" noChangeShapeType="1" noTextEdit="1"/>
              </p:cNvSpPr>
              <p:nvPr/>
            </p:nvSpPr>
            <p:spPr>
              <a:xfrm>
                <a:off x="8409456" y="3778489"/>
                <a:ext cx="1053878" cy="722762"/>
              </a:xfrm>
              <a:prstGeom prst="rect">
                <a:avLst/>
              </a:prstGeom>
              <a:blipFill rotWithShape="0">
                <a:blip r:embed="rId4"/>
                <a:stretch>
                  <a:fillRect/>
                </a:stretch>
              </a:blipFill>
            </p:spPr>
            <p:txBody>
              <a:bodyPr/>
              <a:lstStyle/>
              <a:p>
                <a:r>
                  <a:rPr lang="ja-JP" altLang="en-US">
                    <a:noFill/>
                  </a:rPr>
                  <a:t> </a:t>
                </a:r>
              </a:p>
            </p:txBody>
          </p:sp>
        </mc:Fallback>
      </mc:AlternateContent>
      <p:sp>
        <p:nvSpPr>
          <p:cNvPr id="26" name="正方形/長方形 25"/>
          <p:cNvSpPr/>
          <p:nvPr/>
        </p:nvSpPr>
        <p:spPr>
          <a:xfrm>
            <a:off x="4601360" y="4794406"/>
            <a:ext cx="3262432" cy="830997"/>
          </a:xfrm>
          <a:prstGeom prst="rect">
            <a:avLst/>
          </a:prstGeom>
        </p:spPr>
        <p:txBody>
          <a:bodyPr wrap="none">
            <a:spAutoFit/>
          </a:bodyPr>
          <a:lstStyle/>
          <a:p>
            <a:r>
              <a:rPr lang="en-US" altLang="ja-JP" sz="2400" dirty="0" err="1">
                <a:latin typeface="Times New Roman" panose="02020603050405020304" pitchFamily="18" charset="0"/>
                <a:ea typeface="メイリオ" panose="020B0604030504040204" pitchFamily="50" charset="-128"/>
                <a:cs typeface="Times New Roman" panose="02020603050405020304" pitchFamily="18" charset="0"/>
              </a:rPr>
              <a:t>xy</a:t>
            </a:r>
            <a:r>
              <a:rPr lang="ja-JP" altLang="en-US" sz="2400" dirty="0">
                <a:latin typeface="Times New Roman" panose="02020603050405020304" pitchFamily="18" charset="0"/>
                <a:ea typeface="メイリオ" panose="020B0604030504040204" pitchFamily="50" charset="-128"/>
                <a:cs typeface="Times New Roman" panose="02020603050405020304" pitchFamily="18" charset="0"/>
              </a:rPr>
              <a:t>空間における直線は</a:t>
            </a:r>
            <a:endParaRPr lang="en-US" altLang="ja-JP" sz="2400" dirty="0">
              <a:latin typeface="Times New Roman" panose="02020603050405020304" pitchFamily="18" charset="0"/>
              <a:ea typeface="メイリオ" panose="020B0604030504040204" pitchFamily="50" charset="-128"/>
              <a:cs typeface="Times New Roman" panose="02020603050405020304" pitchFamily="18" charset="0"/>
            </a:endParaRPr>
          </a:p>
          <a:p>
            <a:r>
              <a:rPr lang="en-US" altLang="ja-JP" sz="2400" dirty="0">
                <a:latin typeface="Times New Roman" panose="02020603050405020304" pitchFamily="18" charset="0"/>
                <a:ea typeface="メイリオ" panose="020B0604030504040204" pitchFamily="50" charset="-128"/>
                <a:cs typeface="Times New Roman" panose="02020603050405020304" pitchFamily="18" charset="0"/>
              </a:rPr>
              <a:t>ab</a:t>
            </a:r>
            <a:r>
              <a:rPr lang="ja-JP" altLang="en-US" sz="2400" dirty="0">
                <a:latin typeface="Times New Roman" panose="02020603050405020304" pitchFamily="18" charset="0"/>
                <a:ea typeface="メイリオ" panose="020B0604030504040204" pitchFamily="50" charset="-128"/>
                <a:cs typeface="Times New Roman" panose="02020603050405020304" pitchFamily="18" charset="0"/>
              </a:rPr>
              <a:t>空間では点に</a:t>
            </a:r>
          </a:p>
        </p:txBody>
      </p:sp>
      <p:sp>
        <p:nvSpPr>
          <p:cNvPr id="27" name="正方形/長方形 26"/>
          <p:cNvSpPr/>
          <p:nvPr/>
        </p:nvSpPr>
        <p:spPr>
          <a:xfrm>
            <a:off x="2027157" y="6000951"/>
            <a:ext cx="1220206" cy="523220"/>
          </a:xfrm>
          <a:prstGeom prst="rect">
            <a:avLst/>
          </a:prstGeom>
        </p:spPr>
        <p:txBody>
          <a:bodyPr wrap="none">
            <a:spAutoFit/>
          </a:bodyPr>
          <a:lstStyle/>
          <a:p>
            <a:r>
              <a:rPr lang="en-US" altLang="ja-JP" sz="2800" i="1" dirty="0" err="1">
                <a:latin typeface="Times New Roman" panose="02020603050405020304" pitchFamily="18" charset="0"/>
                <a:ea typeface="メイリオ" panose="020B0604030504040204" pitchFamily="50" charset="-128"/>
                <a:cs typeface="Times New Roman" panose="02020603050405020304" pitchFamily="18" charset="0"/>
              </a:rPr>
              <a:t>xy</a:t>
            </a:r>
            <a:r>
              <a:rPr lang="ja-JP" altLang="en-US" sz="2800" dirty="0">
                <a:latin typeface="Times New Roman" panose="02020603050405020304" pitchFamily="18" charset="0"/>
                <a:ea typeface="メイリオ" panose="020B0604030504040204" pitchFamily="50" charset="-128"/>
                <a:cs typeface="Times New Roman" panose="02020603050405020304" pitchFamily="18" charset="0"/>
              </a:rPr>
              <a:t>空間</a:t>
            </a:r>
          </a:p>
        </p:txBody>
      </p:sp>
      <p:sp>
        <p:nvSpPr>
          <p:cNvPr id="28" name="正方形/長方形 27"/>
          <p:cNvSpPr/>
          <p:nvPr/>
        </p:nvSpPr>
        <p:spPr>
          <a:xfrm>
            <a:off x="8021556" y="6000951"/>
            <a:ext cx="3057247" cy="523220"/>
          </a:xfrm>
          <a:prstGeom prst="rect">
            <a:avLst/>
          </a:prstGeom>
        </p:spPr>
        <p:txBody>
          <a:bodyPr wrap="none">
            <a:spAutoFit/>
          </a:bodyPr>
          <a:lstStyle/>
          <a:p>
            <a:r>
              <a:rPr lang="en-US" altLang="ja-JP" sz="2800" i="1" dirty="0">
                <a:latin typeface="Times New Roman" panose="02020603050405020304" pitchFamily="18" charset="0"/>
                <a:ea typeface="メイリオ" panose="020B0604030504040204" pitchFamily="50" charset="-128"/>
                <a:cs typeface="Times New Roman" panose="02020603050405020304" pitchFamily="18" charset="0"/>
              </a:rPr>
              <a:t>ab</a:t>
            </a:r>
            <a:r>
              <a:rPr lang="ja-JP" altLang="en-US" sz="2800" i="1" dirty="0">
                <a:latin typeface="Times New Roman" panose="02020603050405020304" pitchFamily="18" charset="0"/>
                <a:ea typeface="メイリオ" panose="020B0604030504040204" pitchFamily="50" charset="-128"/>
                <a:cs typeface="Times New Roman" panose="02020603050405020304" pitchFamily="18" charset="0"/>
              </a:rPr>
              <a:t>パラメータ</a:t>
            </a:r>
            <a:r>
              <a:rPr lang="ja-JP" altLang="en-US" sz="2800" dirty="0">
                <a:latin typeface="Times New Roman" panose="02020603050405020304" pitchFamily="18" charset="0"/>
                <a:ea typeface="メイリオ" panose="020B0604030504040204" pitchFamily="50" charset="-128"/>
                <a:cs typeface="Times New Roman" panose="02020603050405020304" pitchFamily="18" charset="0"/>
              </a:rPr>
              <a:t>空間</a:t>
            </a:r>
          </a:p>
        </p:txBody>
      </p:sp>
      <p:cxnSp>
        <p:nvCxnSpPr>
          <p:cNvPr id="30" name="直線コネクタ 29"/>
          <p:cNvCxnSpPr/>
          <p:nvPr/>
        </p:nvCxnSpPr>
        <p:spPr>
          <a:xfrm>
            <a:off x="8745151" y="5729288"/>
            <a:ext cx="4128" cy="8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9540603" y="5729288"/>
            <a:ext cx="4128" cy="8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10336054" y="5729288"/>
            <a:ext cx="4128" cy="8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flipH="1" flipV="1">
            <a:off x="7954280" y="3346610"/>
            <a:ext cx="102302" cy="1428"/>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flipH="1" flipV="1">
            <a:off x="7954280" y="4163613"/>
            <a:ext cx="102302" cy="1428"/>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H="1" flipV="1">
            <a:off x="7954280" y="4980616"/>
            <a:ext cx="102302" cy="1428"/>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flipH="1" flipV="1">
            <a:off x="7941561" y="3346610"/>
            <a:ext cx="102302" cy="1428"/>
          </a:xfrm>
          <a:prstGeom prst="line">
            <a:avLst/>
          </a:prstGeom>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p:cNvSpPr>
            <a:spLocks noGrp="1"/>
          </p:cNvSpPr>
          <p:nvPr>
            <p:ph type="sldNum" sz="quarter" idx="12"/>
          </p:nvPr>
        </p:nvSpPr>
        <p:spPr/>
        <p:txBody>
          <a:bodyPr/>
          <a:lstStyle/>
          <a:p>
            <a:fld id="{F35DE295-420C-4265-BE54-AE59FA4027A6}" type="slidenum">
              <a:rPr kumimoji="1" lang="ja-JP" altLang="en-US" smtClean="0"/>
              <a:t>38</a:t>
            </a:fld>
            <a:endParaRPr kumimoji="1" lang="ja-JP" altLang="en-US"/>
          </a:p>
        </p:txBody>
      </p:sp>
    </p:spTree>
    <p:extLst>
      <p:ext uri="{BB962C8B-B14F-4D97-AF65-F5344CB8AC3E}">
        <p14:creationId xmlns:p14="http://schemas.microsoft.com/office/powerpoint/2010/main" val="14664572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グループ化 61"/>
          <p:cNvGrpSpPr/>
          <p:nvPr/>
        </p:nvGrpSpPr>
        <p:grpSpPr>
          <a:xfrm>
            <a:off x="815541" y="2830085"/>
            <a:ext cx="3556548" cy="2983111"/>
            <a:chOff x="-1977735" y="2392168"/>
            <a:chExt cx="1369854" cy="1148987"/>
          </a:xfrm>
        </p:grpSpPr>
        <p:grpSp>
          <p:nvGrpSpPr>
            <p:cNvPr id="63" name="グループ化 62"/>
            <p:cNvGrpSpPr/>
            <p:nvPr/>
          </p:nvGrpSpPr>
          <p:grpSpPr>
            <a:xfrm>
              <a:off x="-1942850" y="2422671"/>
              <a:ext cx="1311341" cy="1102767"/>
              <a:chOff x="-1930493" y="2404136"/>
              <a:chExt cx="1311341" cy="1102767"/>
            </a:xfrm>
          </p:grpSpPr>
          <p:cxnSp>
            <p:nvCxnSpPr>
              <p:cNvPr id="74" name="直線コネクタ 73"/>
              <p:cNvCxnSpPr>
                <a:cxnSpLocks/>
              </p:cNvCxnSpPr>
              <p:nvPr/>
            </p:nvCxnSpPr>
            <p:spPr>
              <a:xfrm>
                <a:off x="-1340709" y="2404136"/>
                <a:ext cx="0" cy="1088963"/>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直線コネクタ 74"/>
              <p:cNvCxnSpPr>
                <a:cxnSpLocks/>
              </p:cNvCxnSpPr>
              <p:nvPr/>
            </p:nvCxnSpPr>
            <p:spPr>
              <a:xfrm>
                <a:off x="-1762283" y="2426659"/>
                <a:ext cx="1080244" cy="1080244"/>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直線コネクタ 75"/>
              <p:cNvCxnSpPr>
                <a:cxnSpLocks/>
              </p:cNvCxnSpPr>
              <p:nvPr/>
            </p:nvCxnSpPr>
            <p:spPr>
              <a:xfrm>
                <a:off x="-1924135" y="2848233"/>
                <a:ext cx="13049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直線コネクタ 76"/>
              <p:cNvCxnSpPr>
                <a:cxnSpLocks/>
              </p:cNvCxnSpPr>
              <p:nvPr/>
            </p:nvCxnSpPr>
            <p:spPr>
              <a:xfrm flipV="1">
                <a:off x="-1930493" y="2435903"/>
                <a:ext cx="1002113" cy="100211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4" name="グループ化 63"/>
            <p:cNvGrpSpPr/>
            <p:nvPr/>
          </p:nvGrpSpPr>
          <p:grpSpPr>
            <a:xfrm rot="20700000">
              <a:off x="-1908571" y="2392168"/>
              <a:ext cx="1300690" cy="1121742"/>
              <a:chOff x="-1921773" y="2395240"/>
              <a:chExt cx="1300690" cy="1121742"/>
            </a:xfrm>
          </p:grpSpPr>
          <p:cxnSp>
            <p:nvCxnSpPr>
              <p:cNvPr id="70" name="直線コネクタ 69"/>
              <p:cNvCxnSpPr>
                <a:cxnSpLocks/>
              </p:cNvCxnSpPr>
              <p:nvPr/>
            </p:nvCxnSpPr>
            <p:spPr>
              <a:xfrm rot="900000">
                <a:off x="-1487994" y="2417631"/>
                <a:ext cx="294570" cy="1099351"/>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直線コネクタ 70"/>
              <p:cNvCxnSpPr>
                <a:cxnSpLocks/>
              </p:cNvCxnSpPr>
              <p:nvPr/>
            </p:nvCxnSpPr>
            <p:spPr>
              <a:xfrm rot="900000">
                <a:off x="-1897206" y="2558445"/>
                <a:ext cx="1262079" cy="728661"/>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直線コネクタ 71"/>
              <p:cNvCxnSpPr>
                <a:cxnSpLocks/>
              </p:cNvCxnSpPr>
              <p:nvPr/>
            </p:nvCxnSpPr>
            <p:spPr>
              <a:xfrm rot="900000" flipV="1">
                <a:off x="-1921773" y="2673974"/>
                <a:ext cx="1300690" cy="348518"/>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直線コネクタ 72"/>
              <p:cNvCxnSpPr>
                <a:cxnSpLocks/>
              </p:cNvCxnSpPr>
              <p:nvPr/>
            </p:nvCxnSpPr>
            <p:spPr>
              <a:xfrm rot="900000" flipV="1">
                <a:off x="-1734441" y="2395240"/>
                <a:ext cx="619844" cy="107360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5" name="グループ化 64"/>
            <p:cNvGrpSpPr/>
            <p:nvPr/>
          </p:nvGrpSpPr>
          <p:grpSpPr>
            <a:xfrm rot="900000">
              <a:off x="-1977735" y="2425017"/>
              <a:ext cx="1310348" cy="1116138"/>
              <a:chOff x="-1936313" y="2394623"/>
              <a:chExt cx="1310348" cy="1116138"/>
            </a:xfrm>
          </p:grpSpPr>
          <p:cxnSp>
            <p:nvCxnSpPr>
              <p:cNvPr id="66" name="直線コネクタ 65"/>
              <p:cNvCxnSpPr>
                <a:cxnSpLocks/>
              </p:cNvCxnSpPr>
              <p:nvPr/>
            </p:nvCxnSpPr>
            <p:spPr>
              <a:xfrm rot="20700000" flipH="1">
                <a:off x="-1487892" y="2412170"/>
                <a:ext cx="294366" cy="1098591"/>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直線コネクタ 66"/>
              <p:cNvCxnSpPr>
                <a:cxnSpLocks/>
              </p:cNvCxnSpPr>
              <p:nvPr/>
            </p:nvCxnSpPr>
            <p:spPr>
              <a:xfrm rot="20700000">
                <a:off x="-1562272" y="2394623"/>
                <a:ext cx="633964" cy="1098058"/>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直線コネクタ 67"/>
              <p:cNvCxnSpPr>
                <a:cxnSpLocks/>
              </p:cNvCxnSpPr>
              <p:nvPr/>
            </p:nvCxnSpPr>
            <p:spPr>
              <a:xfrm rot="20700000">
                <a:off x="-1926036" y="2674056"/>
                <a:ext cx="1300071" cy="348353"/>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直線コネクタ 68"/>
              <p:cNvCxnSpPr>
                <a:cxnSpLocks/>
              </p:cNvCxnSpPr>
              <p:nvPr/>
            </p:nvCxnSpPr>
            <p:spPr>
              <a:xfrm rot="20700000" flipV="1">
                <a:off x="-1936313" y="2414508"/>
                <a:ext cx="1305137" cy="753521"/>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2" name="タイトル 1"/>
          <p:cNvSpPr>
            <a:spLocks noGrp="1"/>
          </p:cNvSpPr>
          <p:nvPr>
            <p:ph type="title"/>
          </p:nvPr>
        </p:nvSpPr>
        <p:spPr>
          <a:xfrm>
            <a:off x="641638" y="161926"/>
            <a:ext cx="11013333" cy="733270"/>
          </a:xfrm>
        </p:spPr>
        <p:txBody>
          <a:bodyPr>
            <a:normAutofit/>
          </a:bodyPr>
          <a:lstStyle/>
          <a:p>
            <a:pPr algn="ctr"/>
            <a:r>
              <a:rPr kumimoji="1" lang="en-US" altLang="ja-JP" sz="3600" i="1" dirty="0" err="1">
                <a:latin typeface="Times New Roman" panose="02020603050405020304" pitchFamily="18" charset="0"/>
                <a:cs typeface="Times New Roman" panose="02020603050405020304" pitchFamily="18" charset="0"/>
              </a:rPr>
              <a:t>xy</a:t>
            </a:r>
            <a:r>
              <a:rPr kumimoji="1" lang="ja-JP" altLang="en-US" sz="3600" dirty="0">
                <a:latin typeface="Times New Roman" panose="02020603050405020304" pitchFamily="18" charset="0"/>
                <a:cs typeface="Times New Roman" panose="02020603050405020304" pitchFamily="18" charset="0"/>
              </a:rPr>
              <a:t>空間と</a:t>
            </a:r>
            <a:r>
              <a:rPr lang="en-US" altLang="ja-JP" sz="3600" i="1" dirty="0">
                <a:latin typeface="Times New Roman" panose="02020603050405020304" pitchFamily="18" charset="0"/>
                <a:cs typeface="Times New Roman" panose="02020603050405020304" pitchFamily="18" charset="0"/>
              </a:rPr>
              <a:t>ab</a:t>
            </a:r>
            <a:r>
              <a:rPr lang="ja-JP" altLang="en-US" sz="3600" dirty="0">
                <a:latin typeface="Times New Roman" panose="02020603050405020304" pitchFamily="18" charset="0"/>
                <a:cs typeface="Times New Roman" panose="02020603050405020304" pitchFamily="18" charset="0"/>
              </a:rPr>
              <a:t>空間 </a:t>
            </a:r>
            <a:endParaRPr kumimoji="1" lang="ja-JP" altLang="en-US" sz="3600" dirty="0">
              <a:latin typeface="Times New Roman" panose="02020603050405020304" pitchFamily="18" charset="0"/>
              <a:cs typeface="Times New Roman" panose="02020603050405020304" pitchFamily="18" charset="0"/>
            </a:endParaRPr>
          </a:p>
        </p:txBody>
      </p:sp>
      <p:cxnSp>
        <p:nvCxnSpPr>
          <p:cNvPr id="5" name="直線矢印コネクタ 4"/>
          <p:cNvCxnSpPr/>
          <p:nvPr/>
        </p:nvCxnSpPr>
        <p:spPr>
          <a:xfrm>
            <a:off x="885370" y="5797620"/>
            <a:ext cx="342537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 name="直線矢印コネクタ 5"/>
          <p:cNvCxnSpPr/>
          <p:nvPr/>
        </p:nvCxnSpPr>
        <p:spPr>
          <a:xfrm flipV="1">
            <a:off x="1161142" y="2909277"/>
            <a:ext cx="0" cy="3185887"/>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4109056" y="5660126"/>
            <a:ext cx="389850" cy="646331"/>
          </a:xfrm>
          <a:prstGeom prst="rect">
            <a:avLst/>
          </a:prstGeom>
        </p:spPr>
        <p:txBody>
          <a:bodyPr wrap="none">
            <a:spAutoFit/>
          </a:bodyPr>
          <a:lstStyle/>
          <a:p>
            <a:r>
              <a:rPr lang="en-US" altLang="ja-JP" sz="3600" i="1" dirty="0">
                <a:latin typeface="Times New Roman" panose="02020603050405020304" pitchFamily="18" charset="0"/>
                <a:ea typeface="メイリオ" panose="020B0604030504040204" pitchFamily="50" charset="-128"/>
                <a:cs typeface="Times New Roman" panose="02020603050405020304" pitchFamily="18" charset="0"/>
              </a:rPr>
              <a:t>x</a:t>
            </a:r>
            <a:endParaRPr lang="ja-JP" altLang="en-US" sz="3600" dirty="0">
              <a:latin typeface="Times New Roman" panose="02020603050405020304" pitchFamily="18" charset="0"/>
              <a:ea typeface="メイリオ" panose="020B0604030504040204" pitchFamily="50" charset="-128"/>
              <a:cs typeface="Times New Roman" panose="02020603050405020304" pitchFamily="18" charset="0"/>
            </a:endParaRPr>
          </a:p>
        </p:txBody>
      </p:sp>
      <p:sp>
        <p:nvSpPr>
          <p:cNvPr id="12" name="正方形/長方形 11"/>
          <p:cNvSpPr/>
          <p:nvPr/>
        </p:nvSpPr>
        <p:spPr>
          <a:xfrm>
            <a:off x="712713" y="2554069"/>
            <a:ext cx="389850" cy="646331"/>
          </a:xfrm>
          <a:prstGeom prst="rect">
            <a:avLst/>
          </a:prstGeom>
        </p:spPr>
        <p:txBody>
          <a:bodyPr wrap="none">
            <a:spAutoFit/>
          </a:bodyPr>
          <a:lstStyle/>
          <a:p>
            <a:r>
              <a:rPr lang="en-US" altLang="ja-JP" sz="3600" i="1" dirty="0">
                <a:latin typeface="Times New Roman" panose="02020603050405020304" pitchFamily="18" charset="0"/>
                <a:ea typeface="メイリオ" panose="020B0604030504040204" pitchFamily="50" charset="-128"/>
                <a:cs typeface="Times New Roman" panose="02020603050405020304" pitchFamily="18" charset="0"/>
              </a:rPr>
              <a:t>y</a:t>
            </a:r>
            <a:endParaRPr lang="ja-JP" altLang="en-US" sz="3600" dirty="0">
              <a:latin typeface="Times New Roman" panose="02020603050405020304" pitchFamily="18" charset="0"/>
              <a:ea typeface="メイリオ" panose="020B0604030504040204" pitchFamily="50" charset="-128"/>
              <a:cs typeface="Times New Roman" panose="02020603050405020304" pitchFamily="18" charset="0"/>
            </a:endParaRPr>
          </a:p>
        </p:txBody>
      </p:sp>
      <p:cxnSp>
        <p:nvCxnSpPr>
          <p:cNvPr id="13" name="直線矢印コネクタ 12"/>
          <p:cNvCxnSpPr/>
          <p:nvPr/>
        </p:nvCxnSpPr>
        <p:spPr>
          <a:xfrm>
            <a:off x="7678055" y="5797620"/>
            <a:ext cx="342537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V="1">
            <a:off x="7953827" y="2909277"/>
            <a:ext cx="0" cy="3185887"/>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5" name="正方形/長方形 14"/>
          <p:cNvSpPr/>
          <p:nvPr/>
        </p:nvSpPr>
        <p:spPr>
          <a:xfrm>
            <a:off x="11090427" y="5413383"/>
            <a:ext cx="415498" cy="646331"/>
          </a:xfrm>
          <a:prstGeom prst="rect">
            <a:avLst/>
          </a:prstGeom>
        </p:spPr>
        <p:txBody>
          <a:bodyPr wrap="none">
            <a:spAutoFit/>
          </a:bodyPr>
          <a:lstStyle/>
          <a:p>
            <a:r>
              <a:rPr lang="en-US" altLang="ja-JP" sz="3600" i="1" dirty="0">
                <a:latin typeface="Times New Roman" panose="02020603050405020304" pitchFamily="18" charset="0"/>
                <a:ea typeface="メイリオ" panose="020B0604030504040204" pitchFamily="50" charset="-128"/>
                <a:cs typeface="Times New Roman" panose="02020603050405020304" pitchFamily="18" charset="0"/>
              </a:rPr>
              <a:t>a</a:t>
            </a:r>
            <a:endParaRPr lang="ja-JP" altLang="en-US" sz="3600" dirty="0">
              <a:latin typeface="Times New Roman" panose="02020603050405020304" pitchFamily="18" charset="0"/>
              <a:ea typeface="メイリオ" panose="020B0604030504040204" pitchFamily="50" charset="-128"/>
              <a:cs typeface="Times New Roman" panose="02020603050405020304" pitchFamily="18" charset="0"/>
            </a:endParaRPr>
          </a:p>
        </p:txBody>
      </p:sp>
      <p:sp>
        <p:nvSpPr>
          <p:cNvPr id="16" name="正方形/長方形 15"/>
          <p:cNvSpPr/>
          <p:nvPr/>
        </p:nvSpPr>
        <p:spPr>
          <a:xfrm>
            <a:off x="7505398" y="2554069"/>
            <a:ext cx="415498" cy="646331"/>
          </a:xfrm>
          <a:prstGeom prst="rect">
            <a:avLst/>
          </a:prstGeom>
        </p:spPr>
        <p:txBody>
          <a:bodyPr wrap="none">
            <a:spAutoFit/>
          </a:bodyPr>
          <a:lstStyle/>
          <a:p>
            <a:r>
              <a:rPr lang="en-US" altLang="ja-JP" sz="3600" i="1" dirty="0">
                <a:latin typeface="Times New Roman" panose="02020603050405020304" pitchFamily="18" charset="0"/>
                <a:ea typeface="メイリオ" panose="020B0604030504040204" pitchFamily="50" charset="-128"/>
                <a:cs typeface="Times New Roman" panose="02020603050405020304" pitchFamily="18" charset="0"/>
              </a:rPr>
              <a:t>b</a:t>
            </a:r>
            <a:endParaRPr lang="ja-JP" altLang="en-US" sz="3600" dirty="0">
              <a:latin typeface="Times New Roman" panose="02020603050405020304" pitchFamily="18" charset="0"/>
              <a:ea typeface="メイリオ" panose="020B0604030504040204" pitchFamily="50" charset="-128"/>
              <a:cs typeface="Times New Roman" panose="02020603050405020304" pitchFamily="18" charset="0"/>
            </a:endParaRPr>
          </a:p>
        </p:txBody>
      </p:sp>
      <p:sp>
        <p:nvSpPr>
          <p:cNvPr id="20" name="右矢印 19"/>
          <p:cNvSpPr/>
          <p:nvPr/>
        </p:nvSpPr>
        <p:spPr>
          <a:xfrm>
            <a:off x="5038481" y="3469891"/>
            <a:ext cx="2249714" cy="6386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a typeface="メイリオ" panose="020B0604030504040204" pitchFamily="50" charset="-128"/>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3" name="正方形/長方形 22"/>
              <p:cNvSpPr/>
              <p:nvPr/>
            </p:nvSpPr>
            <p:spPr>
              <a:xfrm>
                <a:off x="894136" y="1114362"/>
                <a:ext cx="3527312" cy="523220"/>
              </a:xfrm>
              <a:prstGeom prst="rect">
                <a:avLst/>
              </a:prstGeom>
            </p:spPr>
            <p:txBody>
              <a:bodyPr wrap="none">
                <a:spAutoFit/>
              </a:bodyPr>
              <a:lstStyle/>
              <a:p>
                <a:pPr>
                  <a:spcBef>
                    <a:spcPts val="600"/>
                  </a:spcBef>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点</a:t>
                </a:r>
                <a14:m>
                  <m:oMath xmlns:m="http://schemas.openxmlformats.org/officeDocument/2006/math">
                    <m:d>
                      <m:dPr>
                        <m:ctrlPr>
                          <a:rPr lang="en-US" altLang="ja-JP" sz="2800" b="0" i="1" dirty="0" smtClean="0">
                            <a:latin typeface="Cambria Math" panose="02040503050406030204" pitchFamily="18" charset="0"/>
                            <a:cs typeface="Times New Roman" panose="02020603050405020304" pitchFamily="18" charset="0"/>
                          </a:rPr>
                        </m:ctrlPr>
                      </m:dPr>
                      <m:e>
                        <m:r>
                          <a:rPr lang="en-US" altLang="ja-JP" sz="2800" b="0" i="1" dirty="0" smtClean="0">
                            <a:latin typeface="Cambria Math" panose="02040503050406030204" pitchFamily="18" charset="0"/>
                            <a:cs typeface="Times New Roman" panose="02020603050405020304" pitchFamily="18" charset="0"/>
                          </a:rPr>
                          <m:t>2, 3</m:t>
                        </m:r>
                      </m:e>
                    </m:d>
                  </m:oMath>
                </a14:m>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を通る直線群</a:t>
                </a:r>
                <a:endParaRPr lang="en-US" altLang="ja-JP" sz="28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23" name="正方形/長方形 22"/>
              <p:cNvSpPr>
                <a:spLocks noRot="1" noChangeAspect="1" noMove="1" noResize="1" noEditPoints="1" noAdjustHandles="1" noChangeArrowheads="1" noChangeShapeType="1" noTextEdit="1"/>
              </p:cNvSpPr>
              <p:nvPr/>
            </p:nvSpPr>
            <p:spPr>
              <a:xfrm>
                <a:off x="894136" y="1114362"/>
                <a:ext cx="3527312" cy="523220"/>
              </a:xfrm>
              <a:prstGeom prst="rect">
                <a:avLst/>
              </a:prstGeom>
              <a:blipFill>
                <a:blip r:embed="rId2"/>
                <a:stretch>
                  <a:fillRect l="-3633" t="-10465" r="-2249" b="-3372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 name="正方形/長方形 25"/>
              <p:cNvSpPr/>
              <p:nvPr/>
            </p:nvSpPr>
            <p:spPr>
              <a:xfrm>
                <a:off x="4931987" y="2748336"/>
                <a:ext cx="2564228" cy="2462213"/>
              </a:xfrm>
              <a:prstGeom prst="rect">
                <a:avLst/>
              </a:prstGeom>
            </p:spPr>
            <p:txBody>
              <a:bodyPr wrap="none">
                <a:spAutoFit/>
              </a:bodyPr>
              <a:lstStyle/>
              <a:p>
                <a:pPr>
                  <a:spcBef>
                    <a:spcPts val="600"/>
                  </a:spcBef>
                </a:pPr>
                <a:r>
                  <a:rPr lang="en-US" altLang="ja-JP" sz="2000" dirty="0" err="1">
                    <a:latin typeface="Times New Roman" panose="02020603050405020304" pitchFamily="18" charset="0"/>
                    <a:ea typeface="メイリオ" panose="020B0604030504040204" pitchFamily="50" charset="-128"/>
                    <a:cs typeface="Times New Roman" panose="02020603050405020304" pitchFamily="18" charset="0"/>
                  </a:rPr>
                  <a:t>xy</a:t>
                </a:r>
                <a:r>
                  <a:rPr lang="ja-JP" altLang="en-US" sz="2000" dirty="0">
                    <a:latin typeface="Times New Roman" panose="02020603050405020304" pitchFamily="18" charset="0"/>
                    <a:ea typeface="メイリオ" panose="020B0604030504040204" pitchFamily="50" charset="-128"/>
                    <a:cs typeface="Times New Roman" panose="02020603050405020304" pitchFamily="18" charset="0"/>
                  </a:rPr>
                  <a:t>空間における</a:t>
                </a:r>
                <a:endParaRPr lang="en-US" altLang="ja-JP" sz="2000" dirty="0">
                  <a:latin typeface="Times New Roman" panose="02020603050405020304" pitchFamily="18" charset="0"/>
                  <a:ea typeface="メイリオ" panose="020B0604030504040204" pitchFamily="50" charset="-128"/>
                  <a:cs typeface="Times New Roman" panose="02020603050405020304" pitchFamily="18" charset="0"/>
                </a:endParaRPr>
              </a:p>
              <a:p>
                <a:pPr>
                  <a:spcBef>
                    <a:spcPts val="600"/>
                  </a:spcBef>
                </a:pPr>
                <a:r>
                  <a:rPr lang="en-US" altLang="ja-JP" sz="2000" dirty="0">
                    <a:latin typeface="Times New Roman" panose="02020603050405020304" pitchFamily="18" charset="0"/>
                    <a:ea typeface="メイリオ" panose="020B0604030504040204" pitchFamily="50" charset="-128"/>
                    <a:cs typeface="Times New Roman" panose="02020603050405020304" pitchFamily="18" charset="0"/>
                  </a:rPr>
                  <a:t>(2,3)</a:t>
                </a:r>
                <a:r>
                  <a:rPr lang="ja-JP" altLang="en-US" sz="2000" dirty="0">
                    <a:latin typeface="Times New Roman" panose="02020603050405020304" pitchFamily="18" charset="0"/>
                    <a:ea typeface="メイリオ" panose="020B0604030504040204" pitchFamily="50" charset="-128"/>
                    <a:cs typeface="Times New Roman" panose="02020603050405020304" pitchFamily="18" charset="0"/>
                  </a:rPr>
                  <a:t>を通る直線群</a:t>
                </a:r>
                <a:endParaRPr lang="en-US" altLang="ja-JP" sz="2000" dirty="0">
                  <a:latin typeface="Times New Roman" panose="02020603050405020304" pitchFamily="18" charset="0"/>
                  <a:ea typeface="メイリオ" panose="020B0604030504040204" pitchFamily="50" charset="-128"/>
                  <a:cs typeface="Times New Roman" panose="02020603050405020304" pitchFamily="18" charset="0"/>
                </a:endParaRPr>
              </a:p>
              <a:p>
                <a:pPr>
                  <a:spcBef>
                    <a:spcPts val="600"/>
                  </a:spcBef>
                </a:pPr>
                <a:endParaRPr lang="en-US" altLang="ja-JP" sz="1200" dirty="0">
                  <a:latin typeface="Times New Roman" panose="02020603050405020304" pitchFamily="18" charset="0"/>
                  <a:ea typeface="メイリオ" panose="020B0604030504040204" pitchFamily="50" charset="-128"/>
                  <a:cs typeface="Times New Roman" panose="02020603050405020304" pitchFamily="18" charset="0"/>
                </a:endParaRPr>
              </a:p>
              <a:p>
                <a:pPr>
                  <a:spcBef>
                    <a:spcPts val="600"/>
                  </a:spcBef>
                </a:pPr>
                <a:endParaRPr lang="en-US" altLang="ja-JP" sz="1200" dirty="0">
                  <a:latin typeface="Times New Roman" panose="02020603050405020304" pitchFamily="18" charset="0"/>
                  <a:ea typeface="メイリオ" panose="020B0604030504040204" pitchFamily="50" charset="-128"/>
                  <a:cs typeface="Times New Roman" panose="02020603050405020304" pitchFamily="18" charset="0"/>
                </a:endParaRPr>
              </a:p>
              <a:p>
                <a:pPr>
                  <a:spcBef>
                    <a:spcPts val="600"/>
                  </a:spcBef>
                </a:pPr>
                <a:r>
                  <a:rPr lang="en-US" altLang="ja-JP" sz="2000" dirty="0">
                    <a:latin typeface="Times New Roman" panose="02020603050405020304" pitchFamily="18" charset="0"/>
                    <a:ea typeface="メイリオ" panose="020B0604030504040204" pitchFamily="50" charset="-128"/>
                    <a:cs typeface="Times New Roman" panose="02020603050405020304" pitchFamily="18" charset="0"/>
                  </a:rPr>
                  <a:t>ab</a:t>
                </a:r>
                <a:r>
                  <a:rPr lang="ja-JP" altLang="en-US" sz="2000" dirty="0">
                    <a:latin typeface="Times New Roman" panose="02020603050405020304" pitchFamily="18" charset="0"/>
                    <a:ea typeface="メイリオ" panose="020B0604030504040204" pitchFamily="50" charset="-128"/>
                    <a:cs typeface="Times New Roman" panose="02020603050405020304" pitchFamily="18" charset="0"/>
                  </a:rPr>
                  <a:t>空間では</a:t>
                </a:r>
                <a:endParaRPr lang="en-US" altLang="ja-JP" sz="2000" dirty="0">
                  <a:latin typeface="Times New Roman" panose="02020603050405020304" pitchFamily="18" charset="0"/>
                  <a:ea typeface="メイリオ" panose="020B0604030504040204" pitchFamily="50" charset="-128"/>
                  <a:cs typeface="Times New Roman" panose="02020603050405020304" pitchFamily="18" charset="0"/>
                </a:endParaRPr>
              </a:p>
              <a:p>
                <a:pPr>
                  <a:spcBef>
                    <a:spcPts val="600"/>
                  </a:spcBef>
                </a:pPr>
                <a:r>
                  <a:rPr lang="ja-JP" altLang="en-US" sz="2000" dirty="0">
                    <a:latin typeface="Times New Roman" panose="02020603050405020304" pitchFamily="18" charset="0"/>
                    <a:ea typeface="メイリオ" panose="020B0604030504040204" pitchFamily="50" charset="-128"/>
                    <a:cs typeface="Times New Roman" panose="02020603050405020304" pitchFamily="18" charset="0"/>
                  </a:rPr>
                  <a:t>直線</a:t>
                </a:r>
                <a:r>
                  <a:rPr lang="en-US" altLang="ja-JP" sz="2000" dirty="0">
                    <a:latin typeface="Times New Roman" panose="02020603050405020304" pitchFamily="18" charset="0"/>
                    <a:ea typeface="メイリオ" panose="020B0604030504040204" pitchFamily="50" charset="-128"/>
                    <a:cs typeface="Times New Roman" panose="02020603050405020304" pitchFamily="18" charset="0"/>
                  </a:rPr>
                  <a:t>: </a:t>
                </a:r>
                <a14:m>
                  <m:oMath xmlns:m="http://schemas.openxmlformats.org/officeDocument/2006/math">
                    <m:r>
                      <a:rPr lang="en-US" altLang="ja-JP" sz="2000" i="1" dirty="0">
                        <a:latin typeface="Cambria Math" panose="02040503050406030204" pitchFamily="18" charset="0"/>
                        <a:cs typeface="Times New Roman" panose="02020603050405020304" pitchFamily="18" charset="0"/>
                      </a:rPr>
                      <m:t>𝑏</m:t>
                    </m:r>
                    <m:r>
                      <a:rPr lang="en-US" altLang="ja-JP" sz="2000" i="1" dirty="0">
                        <a:latin typeface="Cambria Math" panose="02040503050406030204" pitchFamily="18" charset="0"/>
                        <a:cs typeface="Times New Roman" panose="02020603050405020304" pitchFamily="18" charset="0"/>
                      </a:rPr>
                      <m:t>=−2</m:t>
                    </m:r>
                    <m:r>
                      <a:rPr lang="en-US" altLang="ja-JP" sz="2000" i="1" dirty="0">
                        <a:latin typeface="Cambria Math" panose="02040503050406030204" pitchFamily="18" charset="0"/>
                        <a:cs typeface="Times New Roman" panose="02020603050405020304" pitchFamily="18" charset="0"/>
                      </a:rPr>
                      <m:t>𝑎</m:t>
                    </m:r>
                    <m:r>
                      <a:rPr lang="en-US" altLang="ja-JP" sz="2000" i="1" dirty="0">
                        <a:latin typeface="Cambria Math" panose="02040503050406030204" pitchFamily="18" charset="0"/>
                        <a:cs typeface="Times New Roman" panose="02020603050405020304" pitchFamily="18" charset="0"/>
                      </a:rPr>
                      <m:t>+3</m:t>
                    </m:r>
                  </m:oMath>
                </a14:m>
                <a:r>
                  <a:rPr lang="en-US" altLang="ja-JP" sz="2000" dirty="0">
                    <a:latin typeface="Times New Roman" panose="02020603050405020304" pitchFamily="18" charset="0"/>
                    <a:ea typeface="メイリオ" panose="020B0604030504040204" pitchFamily="50" charset="-128"/>
                    <a:cs typeface="Times New Roman" panose="02020603050405020304" pitchFamily="18" charset="0"/>
                  </a:rPr>
                  <a:t> </a:t>
                </a:r>
                <a:r>
                  <a:rPr lang="ja-JP" altLang="en-US" sz="2000" dirty="0">
                    <a:latin typeface="Times New Roman" panose="02020603050405020304" pitchFamily="18" charset="0"/>
                    <a:ea typeface="メイリオ" panose="020B0604030504040204" pitchFamily="50" charset="-128"/>
                    <a:cs typeface="Times New Roman" panose="02020603050405020304" pitchFamily="18" charset="0"/>
                  </a:rPr>
                  <a:t>に</a:t>
                </a:r>
                <a:endParaRPr lang="en-US" altLang="ja-JP" sz="2000" dirty="0">
                  <a:latin typeface="Times New Roman" panose="02020603050405020304" pitchFamily="18" charset="0"/>
                  <a:ea typeface="メイリオ" panose="020B0604030504040204" pitchFamily="50" charset="-128"/>
                  <a:cs typeface="Times New Roman" panose="02020603050405020304" pitchFamily="18" charset="0"/>
                </a:endParaRPr>
              </a:p>
              <a:p>
                <a:pPr>
                  <a:spcBef>
                    <a:spcPts val="600"/>
                  </a:spcBef>
                </a:pPr>
                <a:endParaRPr lang="en-US" altLang="ja-JP" sz="2000" dirty="0">
                  <a:latin typeface="Times New Roman" panose="02020603050405020304" pitchFamily="18" charset="0"/>
                  <a:ea typeface="メイリオ" panose="020B0604030504040204" pitchFamily="50" charset="-128"/>
                  <a:cs typeface="Times New Roman" panose="02020603050405020304" pitchFamily="18" charset="0"/>
                </a:endParaRPr>
              </a:p>
            </p:txBody>
          </p:sp>
        </mc:Choice>
        <mc:Fallback xmlns="">
          <p:sp>
            <p:nvSpPr>
              <p:cNvPr id="26" name="正方形/長方形 25"/>
              <p:cNvSpPr>
                <a:spLocks noRot="1" noChangeAspect="1" noMove="1" noResize="1" noEditPoints="1" noAdjustHandles="1" noChangeArrowheads="1" noChangeShapeType="1" noTextEdit="1"/>
              </p:cNvSpPr>
              <p:nvPr/>
            </p:nvSpPr>
            <p:spPr>
              <a:xfrm>
                <a:off x="4931987" y="2748336"/>
                <a:ext cx="2564228" cy="2462213"/>
              </a:xfrm>
              <a:prstGeom prst="rect">
                <a:avLst/>
              </a:prstGeom>
              <a:blipFill>
                <a:blip r:embed="rId3"/>
                <a:stretch>
                  <a:fillRect l="-2375" t="-2228" r="-1663"/>
                </a:stretch>
              </a:blipFill>
            </p:spPr>
            <p:txBody>
              <a:bodyPr/>
              <a:lstStyle/>
              <a:p>
                <a:r>
                  <a:rPr lang="ja-JP" altLang="en-US">
                    <a:noFill/>
                  </a:rPr>
                  <a:t> </a:t>
                </a:r>
              </a:p>
            </p:txBody>
          </p:sp>
        </mc:Fallback>
      </mc:AlternateContent>
      <p:sp>
        <p:nvSpPr>
          <p:cNvPr id="27" name="正方形/長方形 26"/>
          <p:cNvSpPr/>
          <p:nvPr/>
        </p:nvSpPr>
        <p:spPr>
          <a:xfrm>
            <a:off x="2027157" y="6000951"/>
            <a:ext cx="1220206" cy="523220"/>
          </a:xfrm>
          <a:prstGeom prst="rect">
            <a:avLst/>
          </a:prstGeom>
        </p:spPr>
        <p:txBody>
          <a:bodyPr wrap="none">
            <a:spAutoFit/>
          </a:bodyPr>
          <a:lstStyle/>
          <a:p>
            <a:r>
              <a:rPr lang="en-US" altLang="ja-JP" sz="2800" i="1" dirty="0" err="1">
                <a:latin typeface="Times New Roman" panose="02020603050405020304" pitchFamily="18" charset="0"/>
                <a:ea typeface="メイリオ" panose="020B0604030504040204" pitchFamily="50" charset="-128"/>
                <a:cs typeface="Times New Roman" panose="02020603050405020304" pitchFamily="18" charset="0"/>
              </a:rPr>
              <a:t>xy</a:t>
            </a:r>
            <a:r>
              <a:rPr lang="ja-JP" altLang="en-US" sz="2800" dirty="0">
                <a:latin typeface="Times New Roman" panose="02020603050405020304" pitchFamily="18" charset="0"/>
                <a:ea typeface="メイリオ" panose="020B0604030504040204" pitchFamily="50" charset="-128"/>
                <a:cs typeface="Times New Roman" panose="02020603050405020304" pitchFamily="18" charset="0"/>
              </a:rPr>
              <a:t>空間</a:t>
            </a:r>
          </a:p>
        </p:txBody>
      </p:sp>
      <p:sp>
        <p:nvSpPr>
          <p:cNvPr id="28" name="正方形/長方形 27"/>
          <p:cNvSpPr/>
          <p:nvPr/>
        </p:nvSpPr>
        <p:spPr>
          <a:xfrm>
            <a:off x="8021556" y="6000951"/>
            <a:ext cx="3057247" cy="523220"/>
          </a:xfrm>
          <a:prstGeom prst="rect">
            <a:avLst/>
          </a:prstGeom>
        </p:spPr>
        <p:txBody>
          <a:bodyPr wrap="none">
            <a:spAutoFit/>
          </a:bodyPr>
          <a:lstStyle/>
          <a:p>
            <a:r>
              <a:rPr lang="en-US" altLang="ja-JP" sz="2800" i="1" dirty="0">
                <a:latin typeface="Times New Roman" panose="02020603050405020304" pitchFamily="18" charset="0"/>
                <a:ea typeface="メイリオ" panose="020B0604030504040204" pitchFamily="50" charset="-128"/>
                <a:cs typeface="Times New Roman" panose="02020603050405020304" pitchFamily="18" charset="0"/>
              </a:rPr>
              <a:t>ab</a:t>
            </a:r>
            <a:r>
              <a:rPr lang="ja-JP" altLang="en-US" sz="2800" i="1" dirty="0">
                <a:latin typeface="Times New Roman" panose="02020603050405020304" pitchFamily="18" charset="0"/>
                <a:ea typeface="メイリオ" panose="020B0604030504040204" pitchFamily="50" charset="-128"/>
                <a:cs typeface="Times New Roman" panose="02020603050405020304" pitchFamily="18" charset="0"/>
              </a:rPr>
              <a:t>パラメータ</a:t>
            </a:r>
            <a:r>
              <a:rPr lang="ja-JP" altLang="en-US" sz="2800" dirty="0">
                <a:latin typeface="Times New Roman" panose="02020603050405020304" pitchFamily="18" charset="0"/>
                <a:ea typeface="メイリオ" panose="020B0604030504040204" pitchFamily="50" charset="-128"/>
                <a:cs typeface="Times New Roman" panose="02020603050405020304" pitchFamily="18" charset="0"/>
              </a:rPr>
              <a:t>空間</a:t>
            </a:r>
          </a:p>
        </p:txBody>
      </p:sp>
      <p:sp>
        <p:nvSpPr>
          <p:cNvPr id="21" name="円/楕円 20"/>
          <p:cNvSpPr/>
          <p:nvPr/>
        </p:nvSpPr>
        <p:spPr>
          <a:xfrm>
            <a:off x="2362200" y="4000499"/>
            <a:ext cx="130629" cy="13062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a typeface="メイリオ" panose="020B0604030504040204" pitchFamily="50" charset="-128"/>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5" name="正方形/長方形 24"/>
              <p:cNvSpPr/>
              <p:nvPr/>
            </p:nvSpPr>
            <p:spPr>
              <a:xfrm>
                <a:off x="2356092" y="3950393"/>
                <a:ext cx="733278" cy="7057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ja-JP" sz="2400" b="0" i="1" dirty="0" smtClean="0">
                              <a:latin typeface="Cambria Math" panose="02040503050406030204" pitchFamily="18" charset="0"/>
                              <a:cs typeface="Times New Roman" panose="02020603050405020304" pitchFamily="18" charset="0"/>
                            </a:rPr>
                          </m:ctrlPr>
                        </m:dPr>
                        <m:e>
                          <m:eqArr>
                            <m:eqArrPr>
                              <m:ctrlPr>
                                <a:rPr lang="en-US" altLang="ja-JP" sz="2400" i="1" dirty="0">
                                  <a:latin typeface="Cambria Math" panose="02040503050406030204" pitchFamily="18" charset="0"/>
                                  <a:cs typeface="Times New Roman" panose="02020603050405020304" pitchFamily="18" charset="0"/>
                                </a:rPr>
                              </m:ctrlPr>
                            </m:eqArrPr>
                            <m:e>
                              <m:r>
                                <a:rPr lang="en-US" altLang="ja-JP" sz="2400" b="0" i="1" dirty="0" smtClean="0">
                                  <a:latin typeface="Cambria Math" panose="02040503050406030204" pitchFamily="18" charset="0"/>
                                  <a:cs typeface="Times New Roman" panose="02020603050405020304" pitchFamily="18" charset="0"/>
                                </a:rPr>
                                <m:t>2</m:t>
                              </m:r>
                            </m:e>
                            <m:e>
                              <m:r>
                                <a:rPr lang="en-US" altLang="ja-JP" sz="2400" b="0" i="1" dirty="0" smtClean="0">
                                  <a:latin typeface="Cambria Math" panose="02040503050406030204" pitchFamily="18" charset="0"/>
                                  <a:cs typeface="Times New Roman" panose="02020603050405020304" pitchFamily="18" charset="0"/>
                                </a:rPr>
                                <m:t>3</m:t>
                              </m:r>
                            </m:e>
                          </m:eqArr>
                        </m:e>
                      </m:d>
                    </m:oMath>
                  </m:oMathPara>
                </a14:m>
                <a:endParaRPr lang="en-US" altLang="ja-JP" sz="2400" dirty="0">
                  <a:latin typeface="Times New Roman" panose="02020603050405020304" pitchFamily="18" charset="0"/>
                  <a:ea typeface="メイリオ" panose="020B0604030504040204" pitchFamily="50" charset="-128"/>
                  <a:cs typeface="Times New Roman" panose="02020603050405020304" pitchFamily="18" charset="0"/>
                </a:endParaRPr>
              </a:p>
            </p:txBody>
          </p:sp>
        </mc:Choice>
        <mc:Fallback xmlns="">
          <p:sp>
            <p:nvSpPr>
              <p:cNvPr id="25" name="正方形/長方形 24"/>
              <p:cNvSpPr>
                <a:spLocks noRot="1" noChangeAspect="1" noMove="1" noResize="1" noEditPoints="1" noAdjustHandles="1" noChangeArrowheads="1" noChangeShapeType="1" noTextEdit="1"/>
              </p:cNvSpPr>
              <p:nvPr/>
            </p:nvSpPr>
            <p:spPr>
              <a:xfrm>
                <a:off x="2356092" y="3950393"/>
                <a:ext cx="733278" cy="705771"/>
              </a:xfrm>
              <a:prstGeom prst="rect">
                <a:avLst/>
              </a:prstGeom>
              <a:blipFill rotWithShape="0">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8" name="正方形/長方形 37"/>
              <p:cNvSpPr/>
              <p:nvPr/>
            </p:nvSpPr>
            <p:spPr>
              <a:xfrm>
                <a:off x="7647323" y="1156623"/>
                <a:ext cx="4214615" cy="907941"/>
              </a:xfrm>
              <a:prstGeom prst="rect">
                <a:avLst/>
              </a:prstGeom>
            </p:spPr>
            <p:txBody>
              <a:bodyPr wrap="none">
                <a:spAutoFit/>
              </a:bodyPr>
              <a:lstStyle/>
              <a:p>
                <a:pPr>
                  <a:spcBef>
                    <a:spcPts val="600"/>
                  </a:spcBef>
                </a:pPr>
                <a14:m>
                  <m:oMath xmlns:m="http://schemas.openxmlformats.org/officeDocument/2006/math">
                    <m:r>
                      <a:rPr lang="en-US" altLang="ja-JP" sz="2400" i="1" dirty="0" smtClean="0">
                        <a:latin typeface="Cambria Math" panose="02040503050406030204" pitchFamily="18" charset="0"/>
                        <a:cs typeface="Times New Roman" panose="02020603050405020304" pitchFamily="18" charset="0"/>
                      </a:rPr>
                      <m:t>𝑦</m:t>
                    </m:r>
                    <m:r>
                      <a:rPr lang="en-US" altLang="ja-JP" sz="2400" b="0" i="1" dirty="0" smtClean="0">
                        <a:latin typeface="Cambria Math" panose="02040503050406030204" pitchFamily="18" charset="0"/>
                        <a:cs typeface="Times New Roman" panose="02020603050405020304" pitchFamily="18" charset="0"/>
                      </a:rPr>
                      <m:t>=</m:t>
                    </m:r>
                    <m:r>
                      <a:rPr lang="en-US" altLang="ja-JP" sz="2400" i="1" dirty="0">
                        <a:latin typeface="Cambria Math" panose="02040503050406030204" pitchFamily="18" charset="0"/>
                        <a:cs typeface="Times New Roman" panose="02020603050405020304" pitchFamily="18" charset="0"/>
                      </a:rPr>
                      <m:t>𝑎</m:t>
                    </m:r>
                    <m:r>
                      <a:rPr lang="en-US" altLang="ja-JP" sz="2400" b="0" i="1" dirty="0" smtClean="0">
                        <a:latin typeface="Cambria Math" panose="02040503050406030204" pitchFamily="18" charset="0"/>
                        <a:cs typeface="Times New Roman" panose="02020603050405020304" pitchFamily="18" charset="0"/>
                      </a:rPr>
                      <m:t>𝑥</m:t>
                    </m:r>
                    <m:r>
                      <a:rPr lang="en-US" altLang="ja-JP" sz="2400" b="0" i="1" dirty="0" smtClean="0">
                        <a:latin typeface="Cambria Math" panose="02040503050406030204" pitchFamily="18" charset="0"/>
                        <a:cs typeface="Times New Roman" panose="02020603050405020304" pitchFamily="18" charset="0"/>
                      </a:rPr>
                      <m:t>+</m:t>
                    </m:r>
                    <m:r>
                      <a:rPr lang="en-US" altLang="ja-JP" sz="2400" b="0" i="1" dirty="0" smtClean="0">
                        <a:latin typeface="Cambria Math" panose="02040503050406030204" pitchFamily="18" charset="0"/>
                        <a:cs typeface="Times New Roman" panose="02020603050405020304" pitchFamily="18" charset="0"/>
                      </a:rPr>
                      <m:t>𝑏</m:t>
                    </m:r>
                  </m:oMath>
                </a14:m>
                <a:r>
                  <a:rPr lang="ja-JP" altLang="en-US" sz="2400" i="1" dirty="0">
                    <a:latin typeface="Times New Roman" panose="02020603050405020304" pitchFamily="18" charset="0"/>
                    <a:ea typeface="メイリオ" panose="020B0604030504040204" pitchFamily="50" charset="-128"/>
                    <a:cs typeface="Times New Roman" panose="02020603050405020304" pitchFamily="18" charset="0"/>
                  </a:rPr>
                  <a:t> </a:t>
                </a:r>
                <a:r>
                  <a:rPr lang="ja-JP" altLang="en-US" sz="2400" dirty="0">
                    <a:latin typeface="Times New Roman" panose="02020603050405020304" pitchFamily="18" charset="0"/>
                    <a:ea typeface="メイリオ" panose="020B0604030504040204" pitchFamily="50" charset="-128"/>
                    <a:cs typeface="Times New Roman" panose="02020603050405020304" pitchFamily="18" charset="0"/>
                  </a:rPr>
                  <a:t>が</a:t>
                </a:r>
                <a:r>
                  <a:rPr lang="en-US" altLang="ja-JP" sz="2400" dirty="0">
                    <a:latin typeface="Times New Roman" panose="02020603050405020304" pitchFamily="18" charset="0"/>
                    <a:ea typeface="メイリオ" panose="020B0604030504040204" pitchFamily="50" charset="-128"/>
                    <a:cs typeface="Times New Roman" panose="02020603050405020304" pitchFamily="18" charset="0"/>
                  </a:rPr>
                  <a:t>(2,3) </a:t>
                </a:r>
                <a:r>
                  <a:rPr lang="ja-JP" altLang="en-US" sz="2400" dirty="0">
                    <a:latin typeface="Times New Roman" panose="02020603050405020304" pitchFamily="18" charset="0"/>
                    <a:ea typeface="メイリオ" panose="020B0604030504040204" pitchFamily="50" charset="-128"/>
                    <a:cs typeface="Times New Roman" panose="02020603050405020304" pitchFamily="18" charset="0"/>
                  </a:rPr>
                  <a:t>を通るので</a:t>
                </a:r>
                <a:endParaRPr lang="en-US" altLang="ja-JP" sz="2400" dirty="0">
                  <a:latin typeface="Times New Roman" panose="02020603050405020304" pitchFamily="18" charset="0"/>
                  <a:ea typeface="メイリオ" panose="020B0604030504040204" pitchFamily="50" charset="-128"/>
                  <a:cs typeface="Times New Roman" panose="02020603050405020304" pitchFamily="18" charset="0"/>
                </a:endParaRPr>
              </a:p>
              <a:p>
                <a:pPr>
                  <a:spcBef>
                    <a:spcPts val="600"/>
                  </a:spcBef>
                </a:pPr>
                <a14:m>
                  <m:oMath xmlns:m="http://schemas.openxmlformats.org/officeDocument/2006/math">
                    <m:r>
                      <a:rPr lang="en-US" altLang="ja-JP" sz="2400" b="0" i="1" dirty="0" smtClean="0">
                        <a:latin typeface="Cambria Math" panose="02040503050406030204" pitchFamily="18" charset="0"/>
                        <a:cs typeface="Times New Roman" panose="02020603050405020304" pitchFamily="18" charset="0"/>
                      </a:rPr>
                      <m:t>𝑏</m:t>
                    </m:r>
                    <m:r>
                      <a:rPr lang="en-US" altLang="ja-JP" sz="2400" i="1" dirty="0">
                        <a:latin typeface="Cambria Math" panose="02040503050406030204" pitchFamily="18" charset="0"/>
                        <a:cs typeface="Times New Roman" panose="02020603050405020304" pitchFamily="18" charset="0"/>
                      </a:rPr>
                      <m:t>=</m:t>
                    </m:r>
                    <m:r>
                      <a:rPr lang="en-US" altLang="ja-JP" sz="2400" b="0" i="1" dirty="0" smtClean="0">
                        <a:latin typeface="Cambria Math" panose="02040503050406030204" pitchFamily="18" charset="0"/>
                        <a:cs typeface="Times New Roman" panose="02020603050405020304" pitchFamily="18" charset="0"/>
                      </a:rPr>
                      <m:t>−2</m:t>
                    </m:r>
                    <m:r>
                      <a:rPr lang="en-US" altLang="ja-JP" sz="2400" i="1" dirty="0">
                        <a:latin typeface="Cambria Math" panose="02040503050406030204" pitchFamily="18" charset="0"/>
                        <a:cs typeface="Times New Roman" panose="02020603050405020304" pitchFamily="18" charset="0"/>
                      </a:rPr>
                      <m:t>𝑎</m:t>
                    </m:r>
                    <m:r>
                      <a:rPr lang="en-US" altLang="ja-JP" sz="2400" b="0" i="1" dirty="0" smtClean="0">
                        <a:latin typeface="Cambria Math" panose="02040503050406030204" pitchFamily="18" charset="0"/>
                        <a:cs typeface="Times New Roman" panose="02020603050405020304" pitchFamily="18" charset="0"/>
                      </a:rPr>
                      <m:t>+3</m:t>
                    </m:r>
                  </m:oMath>
                </a14:m>
                <a:r>
                  <a:rPr lang="ja-JP" altLang="en-US" sz="2400" dirty="0">
                    <a:latin typeface="Times New Roman" panose="02020603050405020304" pitchFamily="18" charset="0"/>
                    <a:ea typeface="メイリオ" panose="020B0604030504040204" pitchFamily="50" charset="-128"/>
                    <a:cs typeface="Times New Roman" panose="02020603050405020304" pitchFamily="18" charset="0"/>
                  </a:rPr>
                  <a:t> 　</a:t>
                </a:r>
              </a:p>
            </p:txBody>
          </p:sp>
        </mc:Choice>
        <mc:Fallback xmlns="">
          <p:sp>
            <p:nvSpPr>
              <p:cNvPr id="38" name="正方形/長方形 37"/>
              <p:cNvSpPr>
                <a:spLocks noRot="1" noChangeAspect="1" noMove="1" noResize="1" noEditPoints="1" noAdjustHandles="1" noChangeArrowheads="1" noChangeShapeType="1" noTextEdit="1"/>
              </p:cNvSpPr>
              <p:nvPr/>
            </p:nvSpPr>
            <p:spPr>
              <a:xfrm>
                <a:off x="7647323" y="1156623"/>
                <a:ext cx="4214615" cy="907941"/>
              </a:xfrm>
              <a:prstGeom prst="rect">
                <a:avLst/>
              </a:prstGeom>
              <a:blipFill>
                <a:blip r:embed="rId5"/>
                <a:stretch>
                  <a:fillRect l="-434" t="-8054" r="-1734"/>
                </a:stretch>
              </a:blipFill>
            </p:spPr>
            <p:txBody>
              <a:bodyPr/>
              <a:lstStyle/>
              <a:p>
                <a:r>
                  <a:rPr lang="ja-JP" altLang="en-US">
                    <a:noFill/>
                  </a:rPr>
                  <a:t> </a:t>
                </a:r>
              </a:p>
            </p:txBody>
          </p:sp>
        </mc:Fallback>
      </mc:AlternateContent>
      <p:cxnSp>
        <p:nvCxnSpPr>
          <p:cNvPr id="39" name="直線コネクタ 38"/>
          <p:cNvCxnSpPr/>
          <p:nvPr/>
        </p:nvCxnSpPr>
        <p:spPr>
          <a:xfrm>
            <a:off x="7572375" y="2552700"/>
            <a:ext cx="1629208" cy="33655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8745151" y="5729288"/>
            <a:ext cx="4128" cy="8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9540603" y="5729288"/>
            <a:ext cx="4128" cy="8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a:off x="10336054" y="5729288"/>
            <a:ext cx="4128" cy="86200"/>
          </a:xfrm>
          <a:prstGeom prst="line">
            <a:avLst/>
          </a:prstGeom>
        </p:spPr>
        <p:style>
          <a:lnRef idx="1">
            <a:schemeClr val="accent1"/>
          </a:lnRef>
          <a:fillRef idx="0">
            <a:schemeClr val="accent1"/>
          </a:fillRef>
          <a:effectRef idx="0">
            <a:schemeClr val="accent1"/>
          </a:effectRef>
          <a:fontRef idx="minor">
            <a:schemeClr val="tx1"/>
          </a:fontRef>
        </p:style>
      </p:cxnSp>
      <p:sp>
        <p:nvSpPr>
          <p:cNvPr id="53" name="円/楕円 52"/>
          <p:cNvSpPr/>
          <p:nvPr/>
        </p:nvSpPr>
        <p:spPr>
          <a:xfrm>
            <a:off x="8289471" y="4102553"/>
            <a:ext cx="130629" cy="1306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a typeface="メイリオ" panose="020B0604030504040204" pitchFamily="50" charset="-128"/>
              <a:cs typeface="Times New Roman" panose="02020603050405020304" pitchFamily="18" charset="0"/>
            </a:endParaRPr>
          </a:p>
        </p:txBody>
      </p:sp>
      <p:cxnSp>
        <p:nvCxnSpPr>
          <p:cNvPr id="55" name="直線コネクタ 54"/>
          <p:cNvCxnSpPr/>
          <p:nvPr/>
        </p:nvCxnSpPr>
        <p:spPr>
          <a:xfrm flipH="1" flipV="1">
            <a:off x="7954280" y="3346610"/>
            <a:ext cx="102302" cy="1428"/>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flipH="1" flipV="1">
            <a:off x="7954280" y="4163613"/>
            <a:ext cx="102302" cy="1428"/>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flipH="1" flipV="1">
            <a:off x="7954280" y="4980616"/>
            <a:ext cx="102302" cy="1428"/>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flipH="1" flipV="1">
            <a:off x="7941561" y="3346610"/>
            <a:ext cx="102302" cy="1428"/>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正方形/長方形 60"/>
              <p:cNvSpPr/>
              <p:nvPr/>
            </p:nvSpPr>
            <p:spPr>
              <a:xfrm>
                <a:off x="8704978" y="4031734"/>
                <a:ext cx="1949380" cy="461665"/>
              </a:xfrm>
              <a:prstGeom prst="rect">
                <a:avLst/>
              </a:prstGeom>
            </p:spPr>
            <p:txBody>
              <a:bodyPr wrap="none">
                <a:spAutoFit/>
              </a:bodyPr>
              <a:lstStyle/>
              <a:p>
                <a14:m>
                  <m:oMath xmlns:m="http://schemas.openxmlformats.org/officeDocument/2006/math">
                    <m:r>
                      <a:rPr lang="en-US" altLang="ja-JP" sz="2400" i="1" dirty="0">
                        <a:latin typeface="Cambria Math" panose="02040503050406030204" pitchFamily="18" charset="0"/>
                        <a:cs typeface="Times New Roman" panose="02020603050405020304" pitchFamily="18" charset="0"/>
                      </a:rPr>
                      <m:t>𝑏</m:t>
                    </m:r>
                    <m:r>
                      <a:rPr lang="en-US" altLang="ja-JP" sz="2400" i="1" dirty="0">
                        <a:latin typeface="Cambria Math" panose="02040503050406030204" pitchFamily="18" charset="0"/>
                        <a:cs typeface="Times New Roman" panose="02020603050405020304" pitchFamily="18" charset="0"/>
                      </a:rPr>
                      <m:t>=−2</m:t>
                    </m:r>
                    <m:r>
                      <a:rPr lang="en-US" altLang="ja-JP" sz="2400" i="1" dirty="0">
                        <a:latin typeface="Cambria Math" panose="02040503050406030204" pitchFamily="18" charset="0"/>
                        <a:cs typeface="Times New Roman" panose="02020603050405020304" pitchFamily="18" charset="0"/>
                      </a:rPr>
                      <m:t>𝑎</m:t>
                    </m:r>
                    <m:r>
                      <a:rPr lang="en-US" altLang="ja-JP" sz="2400" i="1" dirty="0">
                        <a:latin typeface="Cambria Math" panose="02040503050406030204" pitchFamily="18" charset="0"/>
                        <a:cs typeface="Times New Roman" panose="02020603050405020304" pitchFamily="18" charset="0"/>
                      </a:rPr>
                      <m:t>+3</m:t>
                    </m:r>
                  </m:oMath>
                </a14:m>
                <a:r>
                  <a:rPr lang="en-US" altLang="ja-JP" sz="2400" dirty="0">
                    <a:latin typeface="Times New Roman" panose="02020603050405020304" pitchFamily="18" charset="0"/>
                    <a:ea typeface="メイリオ" panose="020B0604030504040204" pitchFamily="50" charset="-128"/>
                    <a:cs typeface="Times New Roman" panose="02020603050405020304" pitchFamily="18" charset="0"/>
                  </a:rPr>
                  <a:t> </a:t>
                </a:r>
                <a:endParaRPr lang="ja-JP" altLang="en-US" sz="2400" dirty="0"/>
              </a:p>
            </p:txBody>
          </p:sp>
        </mc:Choice>
        <mc:Fallback xmlns="">
          <p:sp>
            <p:nvSpPr>
              <p:cNvPr id="61" name="正方形/長方形 60"/>
              <p:cNvSpPr>
                <a:spLocks noRot="1" noChangeAspect="1" noMove="1" noResize="1" noEditPoints="1" noAdjustHandles="1" noChangeArrowheads="1" noChangeShapeType="1" noTextEdit="1"/>
              </p:cNvSpPr>
              <p:nvPr/>
            </p:nvSpPr>
            <p:spPr>
              <a:xfrm>
                <a:off x="8704978" y="4031734"/>
                <a:ext cx="1949380" cy="461665"/>
              </a:xfrm>
              <a:prstGeom prst="rect">
                <a:avLst/>
              </a:prstGeom>
              <a:blipFill rotWithShape="0">
                <a:blip r:embed="rId6"/>
                <a:stretch>
                  <a:fillRect l="-938"/>
                </a:stretch>
              </a:blipFill>
            </p:spPr>
            <p:txBody>
              <a:bodyPr/>
              <a:lstStyle/>
              <a:p>
                <a:r>
                  <a:rPr lang="ja-JP" altLang="en-US">
                    <a:noFill/>
                  </a:rPr>
                  <a:t> </a:t>
                </a:r>
              </a:p>
            </p:txBody>
          </p:sp>
        </mc:Fallback>
      </mc:AlternateContent>
      <p:sp>
        <p:nvSpPr>
          <p:cNvPr id="3" name="スライド番号プレースホルダー 2"/>
          <p:cNvSpPr>
            <a:spLocks noGrp="1"/>
          </p:cNvSpPr>
          <p:nvPr>
            <p:ph type="sldNum" sz="quarter" idx="12"/>
          </p:nvPr>
        </p:nvSpPr>
        <p:spPr/>
        <p:txBody>
          <a:bodyPr/>
          <a:lstStyle/>
          <a:p>
            <a:fld id="{F35DE295-420C-4265-BE54-AE59FA4027A6}" type="slidenum">
              <a:rPr kumimoji="1" lang="ja-JP" altLang="en-US" smtClean="0"/>
              <a:t>39</a:t>
            </a:fld>
            <a:endParaRPr kumimoji="1" lang="ja-JP" altLang="en-US"/>
          </a:p>
        </p:txBody>
      </p:sp>
    </p:spTree>
    <p:extLst>
      <p:ext uri="{BB962C8B-B14F-4D97-AF65-F5344CB8AC3E}">
        <p14:creationId xmlns:p14="http://schemas.microsoft.com/office/powerpoint/2010/main" val="521258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59518" y="252831"/>
            <a:ext cx="11708780" cy="733270"/>
          </a:xfrm>
        </p:spPr>
        <p:txBody>
          <a:bodyPr/>
          <a:lstStyle/>
          <a:p>
            <a:r>
              <a:rPr kumimoji="1" lang="ja-JP" altLang="en-US" dirty="0"/>
              <a:t>線形変換</a:t>
            </a:r>
          </a:p>
        </p:txBody>
      </p:sp>
      <p:sp>
        <p:nvSpPr>
          <p:cNvPr id="4" name="スライド番号プレースホルダー 3"/>
          <p:cNvSpPr>
            <a:spLocks noGrp="1"/>
          </p:cNvSpPr>
          <p:nvPr>
            <p:ph type="sldNum" sz="quarter" idx="12"/>
          </p:nvPr>
        </p:nvSpPr>
        <p:spPr/>
        <p:txBody>
          <a:bodyPr/>
          <a:lstStyle/>
          <a:p>
            <a:fld id="{F35DE295-420C-4265-BE54-AE59FA4027A6}" type="slidenum">
              <a:rPr kumimoji="1" lang="ja-JP" altLang="en-US" smtClean="0"/>
              <a:t>4</a:t>
            </a:fld>
            <a:endParaRPr kumimoji="1" lang="ja-JP" altLang="en-US"/>
          </a:p>
        </p:txBody>
      </p:sp>
      <mc:AlternateContent xmlns:mc="http://schemas.openxmlformats.org/markup-compatibility/2006" xmlns:a14="http://schemas.microsoft.com/office/drawing/2010/main">
        <mc:Choice Requires="a14">
          <p:sp>
            <p:nvSpPr>
              <p:cNvPr id="5" name="コンテンツ プレースホルダー 4"/>
              <p:cNvSpPr>
                <a:spLocks noGrp="1"/>
              </p:cNvSpPr>
              <p:nvPr>
                <p:ph idx="1"/>
              </p:nvPr>
            </p:nvSpPr>
            <p:spPr>
              <a:xfrm>
                <a:off x="559518" y="1159237"/>
                <a:ext cx="11632482" cy="2515112"/>
              </a:xfrm>
              <a:prstGeom prst="rect">
                <a:avLst/>
              </a:prstGeom>
            </p:spPr>
            <p:txBody>
              <a:bodyPr wrap="square">
                <a:spAutoFit/>
              </a:bodyPr>
              <a:lstStyle/>
              <a:p>
                <a:pPr marL="0" indent="0">
                  <a:lnSpc>
                    <a:spcPct val="100000"/>
                  </a:lnSpc>
                  <a:spcBef>
                    <a:spcPts val="600"/>
                  </a:spcBef>
                  <a:spcAft>
                    <a:spcPts val="1200"/>
                  </a:spcAft>
                  <a:buNone/>
                </a:pPr>
                <a14:m>
                  <m:oMath xmlns:m="http://schemas.openxmlformats.org/officeDocument/2006/math">
                    <m:d>
                      <m:dPr>
                        <m:ctrlPr>
                          <a:rPr lang="en-US" altLang="ja-JP" sz="3200" b="1" i="1" smtClean="0">
                            <a:latin typeface="Cambria Math" panose="02040503050406030204" pitchFamily="18" charset="0"/>
                          </a:rPr>
                        </m:ctrlPr>
                      </m:dPr>
                      <m:e>
                        <m:m>
                          <m:mPr>
                            <m:mcs>
                              <m:mc>
                                <m:mcPr>
                                  <m:count m:val="2"/>
                                  <m:mcJc m:val="center"/>
                                </m:mcPr>
                              </m:mc>
                            </m:mcs>
                            <m:ctrlPr>
                              <a:rPr lang="en-US" altLang="ja-JP" sz="3200" i="1">
                                <a:latin typeface="Cambria Math" panose="02040503050406030204" pitchFamily="18" charset="0"/>
                              </a:rPr>
                            </m:ctrlPr>
                          </m:mPr>
                          <m:mr>
                            <m:e>
                              <m:r>
                                <m:rPr>
                                  <m:brk m:alnAt="7"/>
                                </m:rPr>
                                <a:rPr lang="en-US" altLang="ja-JP" sz="3200" b="0" i="1" smtClean="0">
                                  <a:latin typeface="Cambria Math" panose="02040503050406030204" pitchFamily="18" charset="0"/>
                                </a:rPr>
                                <m:t>3</m:t>
                              </m:r>
                            </m:e>
                            <m:e>
                              <m:r>
                                <a:rPr lang="en-US" altLang="ja-JP" sz="3200" b="0" i="1" smtClean="0">
                                  <a:latin typeface="Cambria Math" panose="02040503050406030204" pitchFamily="18" charset="0"/>
                                </a:rPr>
                                <m:t>1</m:t>
                              </m:r>
                            </m:e>
                          </m:mr>
                          <m:mr>
                            <m:e>
                              <m:r>
                                <a:rPr lang="en-US" altLang="ja-JP" sz="3200" b="0" i="1" smtClean="0">
                                  <a:latin typeface="Cambria Math" panose="02040503050406030204" pitchFamily="18" charset="0"/>
                                </a:rPr>
                                <m:t>0</m:t>
                              </m:r>
                            </m:e>
                            <m:e>
                              <m:r>
                                <a:rPr lang="en-US" altLang="ja-JP" sz="3200" b="0" i="1" smtClean="0">
                                  <a:latin typeface="Cambria Math" panose="02040503050406030204" pitchFamily="18" charset="0"/>
                                </a:rPr>
                                <m:t>2</m:t>
                              </m:r>
                            </m:e>
                          </m:mr>
                        </m:m>
                      </m:e>
                    </m:d>
                  </m:oMath>
                </a14:m>
                <a:r>
                  <a:rPr lang="en-US" altLang="ja-JP" sz="3200" dirty="0"/>
                  <a:t> </a:t>
                </a:r>
                <a:r>
                  <a:rPr lang="ja-JP" altLang="en-US" sz="3200" dirty="0"/>
                  <a:t>という行列を２次元ベクトルにかけると</a:t>
                </a:r>
                <a:endParaRPr lang="en-US" altLang="ja-JP" sz="3200" dirty="0"/>
              </a:p>
              <a:p>
                <a:pPr marL="0" indent="0">
                  <a:lnSpc>
                    <a:spcPct val="100000"/>
                  </a:lnSpc>
                  <a:spcBef>
                    <a:spcPts val="600"/>
                  </a:spcBef>
                  <a:spcAft>
                    <a:spcPts val="1200"/>
                  </a:spcAft>
                  <a:buNone/>
                </a:pPr>
                <a14:m>
                  <m:oMathPara xmlns:m="http://schemas.openxmlformats.org/officeDocument/2006/math">
                    <m:oMathParaPr>
                      <m:jc m:val="centerGroup"/>
                    </m:oMathParaPr>
                    <m:oMath xmlns:m="http://schemas.openxmlformats.org/officeDocument/2006/math">
                      <m:d>
                        <m:dPr>
                          <m:ctrlPr>
                            <a:rPr lang="en-US" altLang="ja-JP" b="1" i="1" smtClean="0">
                              <a:latin typeface="Cambria Math" panose="02040503050406030204" pitchFamily="18" charset="0"/>
                            </a:rPr>
                          </m:ctrlPr>
                        </m:dPr>
                        <m:e>
                          <m:m>
                            <m:mPr>
                              <m:mcs>
                                <m:mc>
                                  <m:mcPr>
                                    <m:count m:val="2"/>
                                    <m:mcJc m:val="center"/>
                                  </m:mcPr>
                                </m:mc>
                              </m:mcs>
                              <m:ctrlPr>
                                <a:rPr lang="en-US" altLang="ja-JP" i="1">
                                  <a:latin typeface="Cambria Math" panose="02040503050406030204" pitchFamily="18" charset="0"/>
                                </a:rPr>
                              </m:ctrlPr>
                            </m:mPr>
                            <m:mr>
                              <m:e>
                                <m:r>
                                  <m:rPr>
                                    <m:brk m:alnAt="7"/>
                                  </m:rPr>
                                  <a:rPr lang="en-US" altLang="ja-JP" i="1">
                                    <a:latin typeface="Cambria Math" panose="02040503050406030204" pitchFamily="18" charset="0"/>
                                  </a:rPr>
                                  <m:t>3</m:t>
                                </m:r>
                              </m:e>
                              <m:e>
                                <m:r>
                                  <a:rPr lang="en-US" altLang="ja-JP" i="1">
                                    <a:latin typeface="Cambria Math" panose="02040503050406030204" pitchFamily="18" charset="0"/>
                                  </a:rPr>
                                  <m:t>1</m:t>
                                </m:r>
                              </m:e>
                            </m:mr>
                            <m:mr>
                              <m:e>
                                <m:r>
                                  <a:rPr lang="en-US" altLang="ja-JP" i="1">
                                    <a:latin typeface="Cambria Math" panose="02040503050406030204" pitchFamily="18" charset="0"/>
                                  </a:rPr>
                                  <m:t>0</m:t>
                                </m:r>
                              </m:e>
                              <m:e>
                                <m:r>
                                  <a:rPr lang="en-US" altLang="ja-JP" i="1">
                                    <a:latin typeface="Cambria Math" panose="02040503050406030204" pitchFamily="18" charset="0"/>
                                  </a:rPr>
                                  <m:t>2</m:t>
                                </m:r>
                              </m:e>
                            </m:mr>
                          </m:m>
                        </m:e>
                      </m:d>
                      <m:d>
                        <m:dPr>
                          <m:ctrlPr>
                            <a:rPr lang="en-US" altLang="ja-JP" b="1" i="1" smtClean="0">
                              <a:latin typeface="Cambria Math" panose="02040503050406030204" pitchFamily="18" charset="0"/>
                            </a:rPr>
                          </m:ctrlPr>
                        </m:dPr>
                        <m:e>
                          <m:m>
                            <m:mPr>
                              <m:mcs>
                                <m:mc>
                                  <m:mcPr>
                                    <m:count m:val="1"/>
                                    <m:mcJc m:val="center"/>
                                  </m:mcPr>
                                </m:mc>
                              </m:mcs>
                              <m:ctrlPr>
                                <a:rPr lang="en-US" altLang="ja-JP" i="1" smtClean="0">
                                  <a:latin typeface="Cambria Math" panose="02040503050406030204" pitchFamily="18" charset="0"/>
                                </a:rPr>
                              </m:ctrlPr>
                            </m:mPr>
                            <m:mr>
                              <m:e>
                                <m:r>
                                  <m:rPr>
                                    <m:brk m:alnAt="7"/>
                                  </m:rPr>
                                  <a:rPr lang="en-US" altLang="ja-JP" b="0" i="1" smtClean="0">
                                    <a:latin typeface="Cambria Math" panose="02040503050406030204" pitchFamily="18" charset="0"/>
                                  </a:rPr>
                                  <m:t>1</m:t>
                                </m:r>
                              </m:e>
                            </m:mr>
                            <m:mr>
                              <m:e>
                                <m:r>
                                  <a:rPr lang="en-US" altLang="ja-JP" b="0" i="1" smtClean="0">
                                    <a:latin typeface="Cambria Math" panose="02040503050406030204" pitchFamily="18" charset="0"/>
                                  </a:rPr>
                                  <m:t>2</m:t>
                                </m:r>
                              </m:e>
                            </m:mr>
                          </m:m>
                        </m:e>
                      </m:d>
                      <m:r>
                        <a:rPr lang="en-US" altLang="ja-JP" b="1" i="1" smtClean="0">
                          <a:latin typeface="Cambria Math" panose="02040503050406030204" pitchFamily="18" charset="0"/>
                        </a:rPr>
                        <m:t>=</m:t>
                      </m:r>
                      <m:d>
                        <m:dPr>
                          <m:ctrlPr>
                            <a:rPr lang="en-US" altLang="ja-JP" b="1" i="1">
                              <a:latin typeface="Cambria Math" panose="02040503050406030204" pitchFamily="18" charset="0"/>
                            </a:rPr>
                          </m:ctrlPr>
                        </m:dPr>
                        <m:e>
                          <m:m>
                            <m:mPr>
                              <m:mcs>
                                <m:mc>
                                  <m:mcPr>
                                    <m:count m:val="1"/>
                                    <m:mcJc m:val="center"/>
                                  </m:mcPr>
                                </m:mc>
                              </m:mcs>
                              <m:ctrlPr>
                                <a:rPr lang="en-US" altLang="ja-JP" i="1">
                                  <a:latin typeface="Cambria Math" panose="02040503050406030204" pitchFamily="18" charset="0"/>
                                </a:rPr>
                              </m:ctrlPr>
                            </m:mPr>
                            <m:mr>
                              <m:e>
                                <m:r>
                                  <m:rPr>
                                    <m:brk m:alnAt="7"/>
                                  </m:rPr>
                                  <a:rPr lang="en-US" altLang="ja-JP" b="0" i="1" smtClean="0">
                                    <a:latin typeface="Cambria Math" panose="02040503050406030204" pitchFamily="18" charset="0"/>
                                  </a:rPr>
                                  <m:t>5</m:t>
                                </m:r>
                              </m:e>
                            </m:mr>
                            <m:mr>
                              <m:e>
                                <m:r>
                                  <a:rPr lang="en-US" altLang="ja-JP" b="0" i="1" smtClean="0">
                                    <a:latin typeface="Cambria Math" panose="02040503050406030204" pitchFamily="18" charset="0"/>
                                  </a:rPr>
                                  <m:t>4</m:t>
                                </m:r>
                              </m:e>
                            </m:mr>
                          </m:m>
                        </m:e>
                      </m:d>
                      <m:r>
                        <a:rPr lang="en-US" altLang="ja-JP" b="1" i="1" smtClean="0">
                          <a:latin typeface="Cambria Math" panose="02040503050406030204" pitchFamily="18" charset="0"/>
                        </a:rPr>
                        <m:t>,  </m:t>
                      </m:r>
                      <m:d>
                        <m:dPr>
                          <m:ctrlPr>
                            <a:rPr lang="en-US" altLang="ja-JP" b="1" i="1">
                              <a:latin typeface="Cambria Math" panose="02040503050406030204" pitchFamily="18" charset="0"/>
                            </a:rPr>
                          </m:ctrlPr>
                        </m:dPr>
                        <m:e>
                          <m:m>
                            <m:mPr>
                              <m:mcs>
                                <m:mc>
                                  <m:mcPr>
                                    <m:count m:val="2"/>
                                    <m:mcJc m:val="center"/>
                                  </m:mcPr>
                                </m:mc>
                              </m:mcs>
                              <m:ctrlPr>
                                <a:rPr lang="en-US" altLang="ja-JP" i="1">
                                  <a:latin typeface="Cambria Math" panose="02040503050406030204" pitchFamily="18" charset="0"/>
                                </a:rPr>
                              </m:ctrlPr>
                            </m:mPr>
                            <m:mr>
                              <m:e>
                                <m:r>
                                  <m:rPr>
                                    <m:brk m:alnAt="7"/>
                                  </m:rPr>
                                  <a:rPr lang="en-US" altLang="ja-JP" i="1">
                                    <a:latin typeface="Cambria Math" panose="02040503050406030204" pitchFamily="18" charset="0"/>
                                  </a:rPr>
                                  <m:t>3</m:t>
                                </m:r>
                              </m:e>
                              <m:e>
                                <m:r>
                                  <a:rPr lang="en-US" altLang="ja-JP" i="1">
                                    <a:latin typeface="Cambria Math" panose="02040503050406030204" pitchFamily="18" charset="0"/>
                                  </a:rPr>
                                  <m:t>1</m:t>
                                </m:r>
                              </m:e>
                            </m:mr>
                            <m:mr>
                              <m:e>
                                <m:r>
                                  <a:rPr lang="en-US" altLang="ja-JP" i="1">
                                    <a:latin typeface="Cambria Math" panose="02040503050406030204" pitchFamily="18" charset="0"/>
                                  </a:rPr>
                                  <m:t>0</m:t>
                                </m:r>
                              </m:e>
                              <m:e>
                                <m:r>
                                  <a:rPr lang="en-US" altLang="ja-JP" i="1">
                                    <a:latin typeface="Cambria Math" panose="02040503050406030204" pitchFamily="18" charset="0"/>
                                  </a:rPr>
                                  <m:t>2</m:t>
                                </m:r>
                              </m:e>
                            </m:mr>
                          </m:m>
                        </m:e>
                      </m:d>
                      <m:d>
                        <m:dPr>
                          <m:ctrlPr>
                            <a:rPr lang="en-US" altLang="ja-JP" b="1" i="1">
                              <a:latin typeface="Cambria Math" panose="02040503050406030204" pitchFamily="18" charset="0"/>
                            </a:rPr>
                          </m:ctrlPr>
                        </m:dPr>
                        <m:e>
                          <m:m>
                            <m:mPr>
                              <m:mcs>
                                <m:mc>
                                  <m:mcPr>
                                    <m:count m:val="1"/>
                                    <m:mcJc m:val="center"/>
                                  </m:mcPr>
                                </m:mc>
                              </m:mcs>
                              <m:ctrlPr>
                                <a:rPr lang="en-US" altLang="ja-JP" i="1">
                                  <a:latin typeface="Cambria Math" panose="02040503050406030204" pitchFamily="18" charset="0"/>
                                </a:rPr>
                              </m:ctrlPr>
                            </m:mPr>
                            <m:mr>
                              <m:e>
                                <m:r>
                                  <m:rPr>
                                    <m:brk m:alnAt="7"/>
                                  </m:rPr>
                                  <a:rPr lang="en-US" altLang="ja-JP" i="1">
                                    <a:latin typeface="Cambria Math" panose="02040503050406030204" pitchFamily="18" charset="0"/>
                                  </a:rPr>
                                  <m:t>1</m:t>
                                </m:r>
                              </m:e>
                            </m:mr>
                            <m:mr>
                              <m:e>
                                <m:r>
                                  <a:rPr lang="en-US" altLang="ja-JP" b="0" i="1" smtClean="0">
                                    <a:latin typeface="Cambria Math" panose="02040503050406030204" pitchFamily="18" charset="0"/>
                                  </a:rPr>
                                  <m:t>−1</m:t>
                                </m:r>
                              </m:e>
                            </m:mr>
                          </m:m>
                        </m:e>
                      </m:d>
                      <m:r>
                        <a:rPr lang="en-US" altLang="ja-JP" b="1" i="1">
                          <a:latin typeface="Cambria Math" panose="02040503050406030204" pitchFamily="18" charset="0"/>
                        </a:rPr>
                        <m:t>=</m:t>
                      </m:r>
                      <m:d>
                        <m:dPr>
                          <m:ctrlPr>
                            <a:rPr lang="en-US" altLang="ja-JP" b="1" i="1">
                              <a:latin typeface="Cambria Math" panose="02040503050406030204" pitchFamily="18" charset="0"/>
                            </a:rPr>
                          </m:ctrlPr>
                        </m:dPr>
                        <m:e>
                          <m:m>
                            <m:mPr>
                              <m:mcs>
                                <m:mc>
                                  <m:mcPr>
                                    <m:count m:val="1"/>
                                    <m:mcJc m:val="center"/>
                                  </m:mcPr>
                                </m:mc>
                              </m:mcs>
                              <m:ctrlPr>
                                <a:rPr lang="en-US" altLang="ja-JP" i="1">
                                  <a:latin typeface="Cambria Math" panose="02040503050406030204" pitchFamily="18" charset="0"/>
                                </a:rPr>
                              </m:ctrlPr>
                            </m:mPr>
                            <m:mr>
                              <m:e>
                                <m:r>
                                  <a:rPr lang="en-US" altLang="ja-JP" b="0" i="1" smtClean="0">
                                    <a:latin typeface="Cambria Math" panose="02040503050406030204" pitchFamily="18" charset="0"/>
                                  </a:rPr>
                                  <m:t>2</m:t>
                                </m:r>
                              </m:e>
                            </m:mr>
                            <m:mr>
                              <m:e>
                                <m:r>
                                  <a:rPr lang="en-US" altLang="ja-JP" b="0" i="1" smtClean="0">
                                    <a:latin typeface="Cambria Math" panose="02040503050406030204" pitchFamily="18" charset="0"/>
                                  </a:rPr>
                                  <m:t>−2</m:t>
                                </m:r>
                              </m:e>
                            </m:mr>
                          </m:m>
                        </m:e>
                      </m:d>
                      <m:r>
                        <a:rPr lang="en-US" altLang="ja-JP" b="1" i="1" smtClean="0">
                          <a:latin typeface="Cambria Math" panose="02040503050406030204" pitchFamily="18" charset="0"/>
                        </a:rPr>
                        <m:t>,  </m:t>
                      </m:r>
                      <m:d>
                        <m:dPr>
                          <m:ctrlPr>
                            <a:rPr lang="en-US" altLang="ja-JP" b="1" i="1">
                              <a:latin typeface="Cambria Math" panose="02040503050406030204" pitchFamily="18" charset="0"/>
                            </a:rPr>
                          </m:ctrlPr>
                        </m:dPr>
                        <m:e>
                          <m:m>
                            <m:mPr>
                              <m:mcs>
                                <m:mc>
                                  <m:mcPr>
                                    <m:count m:val="2"/>
                                    <m:mcJc m:val="center"/>
                                  </m:mcPr>
                                </m:mc>
                              </m:mcs>
                              <m:ctrlPr>
                                <a:rPr lang="en-US" altLang="ja-JP" i="1">
                                  <a:latin typeface="Cambria Math" panose="02040503050406030204" pitchFamily="18" charset="0"/>
                                </a:rPr>
                              </m:ctrlPr>
                            </m:mPr>
                            <m:mr>
                              <m:e>
                                <m:r>
                                  <m:rPr>
                                    <m:brk m:alnAt="7"/>
                                  </m:rPr>
                                  <a:rPr lang="en-US" altLang="ja-JP" i="1">
                                    <a:latin typeface="Cambria Math" panose="02040503050406030204" pitchFamily="18" charset="0"/>
                                  </a:rPr>
                                  <m:t>3</m:t>
                                </m:r>
                              </m:e>
                              <m:e>
                                <m:r>
                                  <a:rPr lang="en-US" altLang="ja-JP" i="1">
                                    <a:latin typeface="Cambria Math" panose="02040503050406030204" pitchFamily="18" charset="0"/>
                                  </a:rPr>
                                  <m:t>1</m:t>
                                </m:r>
                              </m:e>
                            </m:mr>
                            <m:mr>
                              <m:e>
                                <m:r>
                                  <a:rPr lang="en-US" altLang="ja-JP" i="1">
                                    <a:latin typeface="Cambria Math" panose="02040503050406030204" pitchFamily="18" charset="0"/>
                                  </a:rPr>
                                  <m:t>0</m:t>
                                </m:r>
                              </m:e>
                              <m:e>
                                <m:r>
                                  <a:rPr lang="en-US" altLang="ja-JP" i="1">
                                    <a:latin typeface="Cambria Math" panose="02040503050406030204" pitchFamily="18" charset="0"/>
                                  </a:rPr>
                                  <m:t>2</m:t>
                                </m:r>
                              </m:e>
                            </m:mr>
                          </m:m>
                        </m:e>
                      </m:d>
                      <m:d>
                        <m:dPr>
                          <m:ctrlPr>
                            <a:rPr lang="en-US" altLang="ja-JP" b="1" i="1">
                              <a:latin typeface="Cambria Math" panose="02040503050406030204" pitchFamily="18" charset="0"/>
                            </a:rPr>
                          </m:ctrlPr>
                        </m:dPr>
                        <m:e>
                          <m:m>
                            <m:mPr>
                              <m:mcs>
                                <m:mc>
                                  <m:mcPr>
                                    <m:count m:val="1"/>
                                    <m:mcJc m:val="center"/>
                                  </m:mcPr>
                                </m:mc>
                              </m:mcs>
                              <m:ctrlPr>
                                <a:rPr lang="en-US" altLang="ja-JP" i="1">
                                  <a:latin typeface="Cambria Math" panose="02040503050406030204" pitchFamily="18" charset="0"/>
                                </a:rPr>
                              </m:ctrlPr>
                            </m:mPr>
                            <m:mr>
                              <m:e>
                                <m:r>
                                  <m:rPr>
                                    <m:brk m:alnAt="7"/>
                                  </m:rPr>
                                  <a:rPr lang="en-US" altLang="ja-JP" b="0" i="1" smtClean="0">
                                    <a:latin typeface="Cambria Math" panose="02040503050406030204" pitchFamily="18" charset="0"/>
                                  </a:rPr>
                                  <m:t>−</m:t>
                                </m:r>
                                <m:r>
                                  <a:rPr lang="en-US" altLang="ja-JP" b="0" i="1" smtClean="0">
                                    <a:latin typeface="Cambria Math" panose="02040503050406030204" pitchFamily="18" charset="0"/>
                                  </a:rPr>
                                  <m:t>3</m:t>
                                </m:r>
                              </m:e>
                            </m:mr>
                            <m:mr>
                              <m:e>
                                <m:r>
                                  <a:rPr lang="en-US" altLang="ja-JP" i="1">
                                    <a:latin typeface="Cambria Math" panose="02040503050406030204" pitchFamily="18" charset="0"/>
                                  </a:rPr>
                                  <m:t>1</m:t>
                                </m:r>
                              </m:e>
                            </m:mr>
                          </m:m>
                        </m:e>
                      </m:d>
                      <m:r>
                        <a:rPr lang="en-US" altLang="ja-JP" b="1" i="1">
                          <a:latin typeface="Cambria Math" panose="02040503050406030204" pitchFamily="18" charset="0"/>
                        </a:rPr>
                        <m:t>=</m:t>
                      </m:r>
                      <m:d>
                        <m:dPr>
                          <m:ctrlPr>
                            <a:rPr lang="en-US" altLang="ja-JP" b="1" i="1">
                              <a:latin typeface="Cambria Math" panose="02040503050406030204" pitchFamily="18" charset="0"/>
                            </a:rPr>
                          </m:ctrlPr>
                        </m:dPr>
                        <m:e>
                          <m:m>
                            <m:mPr>
                              <m:mcs>
                                <m:mc>
                                  <m:mcPr>
                                    <m:count m:val="1"/>
                                    <m:mcJc m:val="center"/>
                                  </m:mcPr>
                                </m:mc>
                              </m:mcs>
                              <m:ctrlPr>
                                <a:rPr lang="en-US" altLang="ja-JP" i="1">
                                  <a:latin typeface="Cambria Math" panose="02040503050406030204" pitchFamily="18" charset="0"/>
                                </a:rPr>
                              </m:ctrlPr>
                            </m:mPr>
                            <m:mr>
                              <m:e>
                                <m:r>
                                  <m:rPr>
                                    <m:brk m:alnAt="7"/>
                                  </m:rPr>
                                  <a:rPr lang="en-US" altLang="ja-JP" b="0" i="1" smtClean="0">
                                    <a:latin typeface="Cambria Math" panose="02040503050406030204" pitchFamily="18" charset="0"/>
                                  </a:rPr>
                                  <m:t>−</m:t>
                                </m:r>
                                <m:r>
                                  <a:rPr lang="en-US" altLang="ja-JP" b="0" i="1" smtClean="0">
                                    <a:latin typeface="Cambria Math" panose="02040503050406030204" pitchFamily="18" charset="0"/>
                                  </a:rPr>
                                  <m:t>8</m:t>
                                </m:r>
                              </m:e>
                            </m:mr>
                            <m:mr>
                              <m:e>
                                <m:r>
                                  <a:rPr lang="en-US" altLang="ja-JP" i="1">
                                    <a:latin typeface="Cambria Math" panose="02040503050406030204" pitchFamily="18" charset="0"/>
                                  </a:rPr>
                                  <m:t>2</m:t>
                                </m:r>
                              </m:e>
                            </m:mr>
                          </m:m>
                        </m:e>
                      </m:d>
                      <m:r>
                        <a:rPr lang="en-US" altLang="ja-JP" b="1" i="1">
                          <a:latin typeface="Cambria Math" panose="02040503050406030204" pitchFamily="18" charset="0"/>
                        </a:rPr>
                        <m:t>,</m:t>
                      </m:r>
                    </m:oMath>
                  </m:oMathPara>
                </a14:m>
                <a:endParaRPr lang="en-US" altLang="ja-JP" sz="3200" dirty="0"/>
              </a:p>
              <a:p>
                <a:pPr marL="0" indent="0">
                  <a:lnSpc>
                    <a:spcPct val="100000"/>
                  </a:lnSpc>
                  <a:spcBef>
                    <a:spcPts val="600"/>
                  </a:spcBef>
                  <a:spcAft>
                    <a:spcPts val="1200"/>
                  </a:spcAft>
                  <a:buNone/>
                </a:pPr>
                <a:endParaRPr lang="en-US" altLang="ja-JP" sz="3200" dirty="0"/>
              </a:p>
            </p:txBody>
          </p:sp>
        </mc:Choice>
        <mc:Fallback xmlns="">
          <p:sp>
            <p:nvSpPr>
              <p:cNvPr id="5" name="コンテンツ プレースホルダー 4"/>
              <p:cNvSpPr>
                <a:spLocks noGrp="1" noRot="1" noChangeAspect="1" noMove="1" noResize="1" noEditPoints="1" noAdjustHandles="1" noChangeArrowheads="1" noChangeShapeType="1" noTextEdit="1"/>
              </p:cNvSpPr>
              <p:nvPr>
                <p:ph idx="1"/>
              </p:nvPr>
            </p:nvSpPr>
            <p:spPr>
              <a:xfrm>
                <a:off x="559518" y="1159237"/>
                <a:ext cx="11632482" cy="2515112"/>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コンテンツ プレースホルダー 4"/>
              <p:cNvSpPr txBox="1">
                <a:spLocks/>
              </p:cNvSpPr>
              <p:nvPr/>
            </p:nvSpPr>
            <p:spPr>
              <a:xfrm>
                <a:off x="559518" y="3329939"/>
                <a:ext cx="11632482" cy="175836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600"/>
                  </a:spcBef>
                  <a:spcAft>
                    <a:spcPts val="1200"/>
                  </a:spcAft>
                  <a:buNone/>
                </a:pPr>
                <a14:m>
                  <m:oMath xmlns:m="http://schemas.openxmlformats.org/officeDocument/2006/math">
                    <m:d>
                      <m:dPr>
                        <m:ctrlPr>
                          <a:rPr lang="en-US" altLang="ja-JP" sz="3200" b="1" i="1" smtClean="0">
                            <a:latin typeface="Cambria Math" panose="02040503050406030204" pitchFamily="18" charset="0"/>
                          </a:rPr>
                        </m:ctrlPr>
                      </m:dPr>
                      <m:e>
                        <m:m>
                          <m:mPr>
                            <m:mcs>
                              <m:mc>
                                <m:mcPr>
                                  <m:count m:val="2"/>
                                  <m:mcJc m:val="center"/>
                                </m:mcPr>
                              </m:mc>
                            </m:mcs>
                            <m:ctrlPr>
                              <a:rPr lang="en-US" altLang="ja-JP" sz="3200" i="1">
                                <a:latin typeface="Cambria Math" panose="02040503050406030204" pitchFamily="18" charset="0"/>
                              </a:rPr>
                            </m:ctrlPr>
                          </m:mPr>
                          <m:mr>
                            <m:e>
                              <m:r>
                                <m:rPr>
                                  <m:brk m:alnAt="7"/>
                                </m:rPr>
                                <a:rPr lang="en-US" altLang="ja-JP" sz="3200" i="1" smtClean="0">
                                  <a:latin typeface="Cambria Math" panose="02040503050406030204" pitchFamily="18" charset="0"/>
                                </a:rPr>
                                <m:t>3</m:t>
                              </m:r>
                            </m:e>
                            <m:e>
                              <m:r>
                                <a:rPr lang="en-US" altLang="ja-JP" sz="3200" i="1" smtClean="0">
                                  <a:latin typeface="Cambria Math" panose="02040503050406030204" pitchFamily="18" charset="0"/>
                                </a:rPr>
                                <m:t>1</m:t>
                              </m:r>
                            </m:e>
                          </m:mr>
                          <m:mr>
                            <m:e>
                              <m:r>
                                <a:rPr lang="en-US" altLang="ja-JP" sz="3200" i="1" smtClean="0">
                                  <a:latin typeface="Cambria Math" panose="02040503050406030204" pitchFamily="18" charset="0"/>
                                </a:rPr>
                                <m:t>0</m:t>
                              </m:r>
                            </m:e>
                            <m:e>
                              <m:r>
                                <a:rPr lang="en-US" altLang="ja-JP" sz="3200" i="1" smtClean="0">
                                  <a:latin typeface="Cambria Math" panose="02040503050406030204" pitchFamily="18" charset="0"/>
                                </a:rPr>
                                <m:t>2</m:t>
                              </m:r>
                            </m:e>
                          </m:mr>
                        </m:m>
                      </m:e>
                    </m:d>
                  </m:oMath>
                </a14:m>
                <a:r>
                  <a:rPr lang="en-US" altLang="ja-JP" sz="3200" dirty="0"/>
                  <a:t> </a:t>
                </a:r>
                <a:r>
                  <a:rPr lang="ja-JP" altLang="en-US" sz="3200" dirty="0"/>
                  <a:t>により二次元ベクトル</a:t>
                </a:r>
                <a14:m>
                  <m:oMath xmlns:m="http://schemas.openxmlformats.org/officeDocument/2006/math">
                    <m:d>
                      <m:dPr>
                        <m:ctrlPr>
                          <a:rPr lang="en-US" altLang="ja-JP" sz="3200" b="1" i="1">
                            <a:latin typeface="Cambria Math" panose="02040503050406030204" pitchFamily="18" charset="0"/>
                          </a:rPr>
                        </m:ctrlPr>
                      </m:dPr>
                      <m:e>
                        <m:m>
                          <m:mPr>
                            <m:mcs>
                              <m:mc>
                                <m:mcPr>
                                  <m:count m:val="1"/>
                                  <m:mcJc m:val="center"/>
                                </m:mcPr>
                              </m:mc>
                            </m:mcs>
                            <m:ctrlPr>
                              <a:rPr lang="en-US" altLang="ja-JP" sz="3200" i="1">
                                <a:latin typeface="Cambria Math" panose="02040503050406030204" pitchFamily="18" charset="0"/>
                              </a:rPr>
                            </m:ctrlPr>
                          </m:mPr>
                          <m:mr>
                            <m:e>
                              <m:r>
                                <m:rPr>
                                  <m:brk m:alnAt="7"/>
                                </m:rPr>
                                <a:rPr lang="en-US" altLang="ja-JP" sz="3200" b="0" i="1" smtClean="0">
                                  <a:latin typeface="Cambria Math" panose="02040503050406030204" pitchFamily="18" charset="0"/>
                                </a:rPr>
                                <m:t>𝑥</m:t>
                              </m:r>
                            </m:e>
                          </m:mr>
                          <m:mr>
                            <m:e>
                              <m:r>
                                <a:rPr lang="en-US" altLang="ja-JP" sz="3200" b="0" i="1" smtClean="0">
                                  <a:latin typeface="Cambria Math" panose="02040503050406030204" pitchFamily="18" charset="0"/>
                                </a:rPr>
                                <m:t>𝑦</m:t>
                              </m:r>
                            </m:e>
                          </m:mr>
                        </m:m>
                      </m:e>
                    </m:d>
                  </m:oMath>
                </a14:m>
                <a:r>
                  <a:rPr lang="ja-JP" altLang="en-US" sz="3200" dirty="0"/>
                  <a:t>が</a:t>
                </a:r>
                <a14:m>
                  <m:oMath xmlns:m="http://schemas.openxmlformats.org/officeDocument/2006/math">
                    <m:d>
                      <m:dPr>
                        <m:ctrlPr>
                          <a:rPr lang="en-US" altLang="ja-JP" sz="3200" b="1" i="1">
                            <a:latin typeface="Cambria Math" panose="02040503050406030204" pitchFamily="18" charset="0"/>
                          </a:rPr>
                        </m:ctrlPr>
                      </m:dPr>
                      <m:e>
                        <m:m>
                          <m:mPr>
                            <m:mcs>
                              <m:mc>
                                <m:mcPr>
                                  <m:count m:val="1"/>
                                  <m:mcJc m:val="center"/>
                                </m:mcPr>
                              </m:mc>
                            </m:mcs>
                            <m:ctrlPr>
                              <a:rPr lang="en-US" altLang="ja-JP" sz="3200" i="1">
                                <a:latin typeface="Cambria Math" panose="02040503050406030204" pitchFamily="18" charset="0"/>
                              </a:rPr>
                            </m:ctrlPr>
                          </m:mPr>
                          <m:mr>
                            <m:e>
                              <m:r>
                                <m:rPr>
                                  <m:brk m:alnAt="7"/>
                                </m:rPr>
                                <a:rPr lang="en-US" altLang="ja-JP" sz="3200" i="1">
                                  <a:latin typeface="Cambria Math" panose="02040503050406030204" pitchFamily="18" charset="0"/>
                                </a:rPr>
                                <m:t>𝑥</m:t>
                              </m:r>
                              <m:r>
                                <a:rPr lang="en-US" altLang="ja-JP" sz="3200" b="0" i="1" smtClean="0">
                                  <a:latin typeface="Cambria Math" panose="02040503050406030204" pitchFamily="18" charset="0"/>
                                </a:rPr>
                                <m:t>′</m:t>
                              </m:r>
                            </m:e>
                          </m:mr>
                          <m:mr>
                            <m:e>
                              <m:r>
                                <a:rPr lang="en-US" altLang="ja-JP" sz="3200" i="1">
                                  <a:latin typeface="Cambria Math" panose="02040503050406030204" pitchFamily="18" charset="0"/>
                                </a:rPr>
                                <m:t>𝑦</m:t>
                              </m:r>
                              <m:r>
                                <a:rPr lang="en-US" altLang="ja-JP" sz="3200" b="0" i="1" smtClean="0">
                                  <a:latin typeface="Cambria Math" panose="02040503050406030204" pitchFamily="18" charset="0"/>
                                </a:rPr>
                                <m:t>′</m:t>
                              </m:r>
                            </m:e>
                          </m:mr>
                        </m:m>
                      </m:e>
                    </m:d>
                  </m:oMath>
                </a14:m>
                <a:r>
                  <a:rPr lang="ja-JP" altLang="en-US" sz="3200" dirty="0"/>
                  <a:t>に変換された。</a:t>
                </a:r>
                <a:endParaRPr lang="en-US" altLang="ja-JP" sz="3200" dirty="0"/>
              </a:p>
              <a:p>
                <a:pPr marL="0" indent="0">
                  <a:lnSpc>
                    <a:spcPct val="100000"/>
                  </a:lnSpc>
                  <a:spcBef>
                    <a:spcPts val="600"/>
                  </a:spcBef>
                  <a:spcAft>
                    <a:spcPts val="1200"/>
                  </a:spcAft>
                  <a:buNone/>
                </a:pPr>
                <a:endParaRPr lang="en-US" altLang="ja-JP" sz="3200" dirty="0"/>
              </a:p>
            </p:txBody>
          </p:sp>
        </mc:Choice>
        <mc:Fallback xmlns="">
          <p:sp>
            <p:nvSpPr>
              <p:cNvPr id="6" name="コンテンツ プレースホルダー 4"/>
              <p:cNvSpPr txBox="1">
                <a:spLocks noRot="1" noChangeAspect="1" noMove="1" noResize="1" noEditPoints="1" noAdjustHandles="1" noChangeArrowheads="1" noChangeShapeType="1" noTextEdit="1"/>
              </p:cNvSpPr>
              <p:nvPr/>
            </p:nvSpPr>
            <p:spPr>
              <a:xfrm>
                <a:off x="559518" y="3329939"/>
                <a:ext cx="11632482" cy="1758366"/>
              </a:xfrm>
              <a:prstGeom prst="rect">
                <a:avLst/>
              </a:prstGeom>
              <a:blipFill>
                <a:blip r:embed="rId4"/>
                <a:stretch>
                  <a:fillRect/>
                </a:stretch>
              </a:blipFill>
            </p:spPr>
            <p:txBody>
              <a:bodyPr/>
              <a:lstStyle/>
              <a:p>
                <a:r>
                  <a:rPr lang="ja-JP" altLang="en-US">
                    <a:noFill/>
                  </a:rPr>
                  <a:t> </a:t>
                </a:r>
              </a:p>
            </p:txBody>
          </p:sp>
        </mc:Fallback>
      </mc:AlternateContent>
      <p:sp>
        <p:nvSpPr>
          <p:cNvPr id="7" name="テキスト ボックス 6">
            <a:extLst>
              <a:ext uri="{FF2B5EF4-FFF2-40B4-BE49-F238E27FC236}">
                <a16:creationId xmlns:a16="http://schemas.microsoft.com/office/drawing/2014/main" id="{1F17F88C-1931-4CAB-A877-7B73E8A4FDBE}"/>
              </a:ext>
            </a:extLst>
          </p:cNvPr>
          <p:cNvSpPr txBox="1"/>
          <p:nvPr/>
        </p:nvSpPr>
        <p:spPr>
          <a:xfrm>
            <a:off x="11415653" y="199534"/>
            <a:ext cx="800219" cy="461665"/>
          </a:xfrm>
          <a:prstGeom prst="rect">
            <a:avLst/>
          </a:prstGeom>
          <a:noFill/>
        </p:spPr>
        <p:txBody>
          <a:bodyPr wrap="non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復習</a:t>
            </a:r>
          </a:p>
        </p:txBody>
      </p:sp>
    </p:spTree>
    <p:extLst>
      <p:ext uri="{BB962C8B-B14F-4D97-AF65-F5344CB8AC3E}">
        <p14:creationId xmlns:p14="http://schemas.microsoft.com/office/powerpoint/2010/main" val="13763390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35981" y="365126"/>
            <a:ext cx="5563219" cy="733270"/>
          </a:xfrm>
        </p:spPr>
        <p:txBody>
          <a:bodyPr/>
          <a:lstStyle/>
          <a:p>
            <a:r>
              <a:rPr kumimoji="1" lang="en-US" altLang="ja-JP" dirty="0"/>
              <a:t>Hough</a:t>
            </a:r>
            <a:r>
              <a:rPr kumimoji="1" lang="ja-JP" altLang="en-US" dirty="0"/>
              <a:t>変換</a:t>
            </a:r>
          </a:p>
        </p:txBody>
      </p:sp>
      <p:sp>
        <p:nvSpPr>
          <p:cNvPr id="3" name="コンテンツ プレースホルダー 2"/>
          <p:cNvSpPr>
            <a:spLocks noGrp="1"/>
          </p:cNvSpPr>
          <p:nvPr>
            <p:ph idx="1"/>
          </p:nvPr>
        </p:nvSpPr>
        <p:spPr>
          <a:xfrm>
            <a:off x="735981" y="1343722"/>
            <a:ext cx="5855319" cy="5296829"/>
          </a:xfrm>
        </p:spPr>
        <p:txBody>
          <a:bodyPr>
            <a:normAutofit/>
          </a:bodyPr>
          <a:lstStyle/>
          <a:p>
            <a:pPr marL="0" indent="0">
              <a:lnSpc>
                <a:spcPct val="100000"/>
              </a:lnSpc>
              <a:spcBef>
                <a:spcPts val="600"/>
              </a:spcBef>
              <a:spcAft>
                <a:spcPts val="600"/>
              </a:spcAft>
              <a:buNone/>
            </a:pPr>
            <a:r>
              <a:rPr kumimoji="1" lang="ja-JP" altLang="en-US" sz="2400" dirty="0"/>
              <a:t>入力 </a:t>
            </a:r>
            <a:r>
              <a:rPr kumimoji="1" lang="en-US" altLang="ja-JP" sz="2400" dirty="0"/>
              <a:t>: </a:t>
            </a:r>
            <a:r>
              <a:rPr kumimoji="1" lang="ja-JP" altLang="en-US" sz="2400" dirty="0"/>
              <a:t>画像</a:t>
            </a:r>
            <a:endParaRPr kumimoji="1" lang="en-US" altLang="ja-JP" sz="2400" dirty="0"/>
          </a:p>
          <a:p>
            <a:pPr marL="0" indent="0">
              <a:lnSpc>
                <a:spcPct val="100000"/>
              </a:lnSpc>
              <a:spcBef>
                <a:spcPts val="600"/>
              </a:spcBef>
              <a:spcAft>
                <a:spcPts val="600"/>
              </a:spcAft>
              <a:buNone/>
            </a:pPr>
            <a:r>
              <a:rPr lang="ja-JP" altLang="en-US" sz="2400" dirty="0"/>
              <a:t>出力</a:t>
            </a:r>
            <a:r>
              <a:rPr lang="en-US" altLang="ja-JP" sz="2400" dirty="0"/>
              <a:t> : </a:t>
            </a:r>
            <a:r>
              <a:rPr lang="ja-JP" altLang="en-US" sz="2400" dirty="0"/>
              <a:t>エッジを通る直線群</a:t>
            </a:r>
            <a:endParaRPr lang="en-US" altLang="ja-JP" sz="2400" dirty="0"/>
          </a:p>
          <a:p>
            <a:pPr marL="457200" indent="-457200">
              <a:lnSpc>
                <a:spcPct val="100000"/>
              </a:lnSpc>
              <a:spcBef>
                <a:spcPts val="600"/>
              </a:spcBef>
              <a:spcAft>
                <a:spcPts val="600"/>
              </a:spcAft>
              <a:buAutoNum type="arabicPeriod"/>
            </a:pPr>
            <a:r>
              <a:rPr kumimoji="1" lang="ja-JP" altLang="en-US" sz="2400" dirty="0"/>
              <a:t>画像をエッジ画像へ変換</a:t>
            </a:r>
            <a:endParaRPr kumimoji="1" lang="en-US" altLang="ja-JP" sz="2400" dirty="0"/>
          </a:p>
          <a:p>
            <a:pPr marL="457200" indent="-457200">
              <a:lnSpc>
                <a:spcPct val="100000"/>
              </a:lnSpc>
              <a:spcBef>
                <a:spcPts val="600"/>
              </a:spcBef>
              <a:spcAft>
                <a:spcPts val="600"/>
              </a:spcAft>
              <a:buAutoNum type="arabicPeriod"/>
            </a:pPr>
            <a:r>
              <a:rPr lang="ja-JP" altLang="en-US" sz="2400" dirty="0"/>
              <a:t>全てのエッジ画素について</a:t>
            </a:r>
            <a:r>
              <a:rPr lang="en-US" altLang="ja-JP" sz="2400" dirty="0"/>
              <a:t>…</a:t>
            </a:r>
          </a:p>
          <a:p>
            <a:pPr lvl="1">
              <a:lnSpc>
                <a:spcPct val="100000"/>
              </a:lnSpc>
              <a:spcBef>
                <a:spcPts val="600"/>
              </a:spcBef>
              <a:spcAft>
                <a:spcPts val="600"/>
              </a:spcAft>
            </a:pPr>
            <a:r>
              <a:rPr kumimoji="1" lang="ja-JP" altLang="en-US" sz="2000" dirty="0"/>
              <a:t>エッジ画素を通る直線群は</a:t>
            </a:r>
            <a:r>
              <a:rPr kumimoji="1" lang="en-US" altLang="ja-JP" sz="2000" i="1" dirty="0"/>
              <a:t>ab</a:t>
            </a:r>
            <a:r>
              <a:rPr kumimoji="1" lang="ja-JP" altLang="en-US" sz="2000" dirty="0"/>
              <a:t>空間で直線に</a:t>
            </a:r>
            <a:endParaRPr kumimoji="1" lang="en-US" altLang="ja-JP" sz="2000" dirty="0"/>
          </a:p>
          <a:p>
            <a:pPr lvl="1">
              <a:lnSpc>
                <a:spcPct val="100000"/>
              </a:lnSpc>
              <a:spcBef>
                <a:spcPts val="600"/>
              </a:spcBef>
              <a:spcAft>
                <a:spcPts val="600"/>
              </a:spcAft>
            </a:pPr>
            <a:r>
              <a:rPr lang="en-US" altLang="ja-JP" sz="2000" dirty="0"/>
              <a:t>ab</a:t>
            </a:r>
            <a:r>
              <a:rPr lang="ja-JP" altLang="en-US" sz="2000" dirty="0"/>
              <a:t>空間を小さなセルに分割し、その直線上のセルの値を</a:t>
            </a:r>
            <a:r>
              <a:rPr lang="en-US" altLang="ja-JP" sz="2000" dirty="0"/>
              <a:t>1</a:t>
            </a:r>
            <a:r>
              <a:rPr lang="ja-JP" altLang="en-US" sz="2000" dirty="0"/>
              <a:t>プラスする（</a:t>
            </a:r>
            <a:r>
              <a:rPr lang="ja-JP" altLang="en-US" sz="2000" b="1" dirty="0">
                <a:solidFill>
                  <a:srgbClr val="FF0000"/>
                </a:solidFill>
              </a:rPr>
              <a:t>投票</a:t>
            </a:r>
            <a:r>
              <a:rPr lang="ja-JP" altLang="en-US" sz="2000" dirty="0"/>
              <a:t>）</a:t>
            </a:r>
            <a:endParaRPr kumimoji="1" lang="en-US" altLang="ja-JP" sz="2000" dirty="0"/>
          </a:p>
          <a:p>
            <a:pPr marL="457200" indent="-457200">
              <a:lnSpc>
                <a:spcPct val="100000"/>
              </a:lnSpc>
              <a:spcBef>
                <a:spcPts val="600"/>
              </a:spcBef>
              <a:spcAft>
                <a:spcPts val="600"/>
              </a:spcAft>
              <a:buAutoNum type="arabicPeriod"/>
            </a:pPr>
            <a:r>
              <a:rPr lang="ja-JP" altLang="en-US" sz="2400" dirty="0"/>
              <a:t>閾値より大きな</a:t>
            </a:r>
            <a:r>
              <a:rPr lang="en-US" altLang="ja-JP" sz="2400" dirty="0"/>
              <a:t>ab</a:t>
            </a:r>
            <a:r>
              <a:rPr lang="ja-JP" altLang="en-US" sz="2400" dirty="0"/>
              <a:t>空間のセルを検索し，そのセルの現す直線を出力</a:t>
            </a:r>
            <a:endParaRPr lang="en-US" altLang="ja-JP" sz="2400" dirty="0"/>
          </a:p>
          <a:p>
            <a:pPr lvl="1">
              <a:lnSpc>
                <a:spcPct val="100000"/>
              </a:lnSpc>
              <a:spcBef>
                <a:spcPts val="600"/>
              </a:spcBef>
              <a:spcAft>
                <a:spcPts val="600"/>
              </a:spcAft>
            </a:pPr>
            <a:r>
              <a:rPr kumimoji="1" lang="ja-JP" altLang="en-US" sz="2000" dirty="0"/>
              <a:t>直線は複数発見される</a:t>
            </a:r>
            <a:endParaRPr kumimoji="1" lang="en-US" altLang="ja-JP" sz="2000" dirty="0"/>
          </a:p>
          <a:p>
            <a:pPr lvl="1">
              <a:lnSpc>
                <a:spcPct val="100000"/>
              </a:lnSpc>
              <a:spcBef>
                <a:spcPts val="600"/>
              </a:spcBef>
              <a:spcAft>
                <a:spcPts val="600"/>
              </a:spcAft>
            </a:pPr>
            <a:endParaRPr kumimoji="1" lang="ja-JP" altLang="en-US" sz="2000" dirty="0"/>
          </a:p>
        </p:txBody>
      </p:sp>
      <p:pic>
        <p:nvPicPr>
          <p:cNvPr id="4" name="図 3"/>
          <p:cNvPicPr>
            <a:picLocks noChangeAspect="1"/>
          </p:cNvPicPr>
          <p:nvPr/>
        </p:nvPicPr>
        <p:blipFill rotWithShape="1">
          <a:blip r:embed="rId3"/>
          <a:srcRect t="56132" r="57944"/>
          <a:stretch/>
        </p:blipFill>
        <p:spPr>
          <a:xfrm>
            <a:off x="6634548" y="218214"/>
            <a:ext cx="1771650" cy="2522980"/>
          </a:xfrm>
          <a:prstGeom prst="rect">
            <a:avLst/>
          </a:prstGeom>
        </p:spPr>
      </p:pic>
      <p:pic>
        <p:nvPicPr>
          <p:cNvPr id="5" name="図 4"/>
          <p:cNvPicPr>
            <a:picLocks noChangeAspect="1"/>
          </p:cNvPicPr>
          <p:nvPr/>
        </p:nvPicPr>
        <p:blipFill rotWithShape="1">
          <a:blip r:embed="rId4">
            <a:extLst>
              <a:ext uri="{28A0092B-C50C-407E-A947-70E740481C1C}">
                <a14:useLocalDpi xmlns:a14="http://schemas.microsoft.com/office/drawing/2010/main" val="0"/>
              </a:ext>
            </a:extLst>
          </a:blip>
          <a:srcRect t="55862" r="59604"/>
          <a:stretch/>
        </p:blipFill>
        <p:spPr>
          <a:xfrm>
            <a:off x="9991413" y="3915616"/>
            <a:ext cx="1728971" cy="2519680"/>
          </a:xfrm>
          <a:prstGeom prst="rect">
            <a:avLst/>
          </a:prstGeom>
        </p:spPr>
      </p:pic>
      <p:grpSp>
        <p:nvGrpSpPr>
          <p:cNvPr id="27" name="グループ化 26"/>
          <p:cNvGrpSpPr/>
          <p:nvPr/>
        </p:nvGrpSpPr>
        <p:grpSpPr>
          <a:xfrm>
            <a:off x="9108547" y="185351"/>
            <a:ext cx="2751380" cy="3304432"/>
            <a:chOff x="7177547" y="2697508"/>
            <a:chExt cx="4010382" cy="4816505"/>
          </a:xfrm>
        </p:grpSpPr>
        <p:cxnSp>
          <p:nvCxnSpPr>
            <p:cNvPr id="6" name="直線矢印コネクタ 5"/>
            <p:cNvCxnSpPr/>
            <p:nvPr/>
          </p:nvCxnSpPr>
          <p:spPr>
            <a:xfrm>
              <a:off x="7411355" y="6131449"/>
              <a:ext cx="342537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flipV="1">
              <a:off x="7687126" y="2697508"/>
              <a:ext cx="0" cy="3731487"/>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10823727" y="5747212"/>
              <a:ext cx="364202" cy="523220"/>
            </a:xfrm>
            <a:prstGeom prst="rect">
              <a:avLst/>
            </a:prstGeom>
          </p:spPr>
          <p:txBody>
            <a:bodyPr wrap="none">
              <a:spAutoFit/>
            </a:bodyPr>
            <a:lstStyle/>
            <a:p>
              <a:r>
                <a:rPr lang="en-US" altLang="ja-JP" sz="2800" i="1" dirty="0">
                  <a:latin typeface="Times New Roman" panose="02020603050405020304" pitchFamily="18" charset="0"/>
                  <a:ea typeface="メイリオ" panose="020B0604030504040204" pitchFamily="50" charset="-128"/>
                  <a:cs typeface="Times New Roman" panose="02020603050405020304" pitchFamily="18" charset="0"/>
                </a:rPr>
                <a:t>a</a:t>
              </a:r>
              <a:endParaRPr lang="ja-JP" altLang="en-US" sz="2800" dirty="0">
                <a:latin typeface="Times New Roman" panose="02020603050405020304" pitchFamily="18" charset="0"/>
                <a:ea typeface="メイリオ" panose="020B0604030504040204" pitchFamily="50" charset="-128"/>
                <a:cs typeface="Times New Roman" panose="02020603050405020304" pitchFamily="18" charset="0"/>
              </a:endParaRPr>
            </a:p>
          </p:txBody>
        </p:sp>
        <p:sp>
          <p:nvSpPr>
            <p:cNvPr id="9" name="正方形/長方形 8"/>
            <p:cNvSpPr/>
            <p:nvPr/>
          </p:nvSpPr>
          <p:spPr>
            <a:xfrm>
              <a:off x="7177547" y="2710298"/>
              <a:ext cx="364202" cy="523219"/>
            </a:xfrm>
            <a:prstGeom prst="rect">
              <a:avLst/>
            </a:prstGeom>
          </p:spPr>
          <p:txBody>
            <a:bodyPr wrap="none">
              <a:spAutoFit/>
            </a:bodyPr>
            <a:lstStyle/>
            <a:p>
              <a:r>
                <a:rPr lang="en-US" altLang="ja-JP" sz="2800" i="1" dirty="0">
                  <a:latin typeface="Times New Roman" panose="02020603050405020304" pitchFamily="18" charset="0"/>
                  <a:ea typeface="メイリオ" panose="020B0604030504040204" pitchFamily="50" charset="-128"/>
                  <a:cs typeface="Times New Roman" panose="02020603050405020304" pitchFamily="18" charset="0"/>
                </a:rPr>
                <a:t>b</a:t>
              </a:r>
              <a:endParaRPr lang="ja-JP" altLang="en-US" sz="2800" dirty="0">
                <a:latin typeface="Times New Roman" panose="02020603050405020304" pitchFamily="18" charset="0"/>
                <a:ea typeface="メイリオ" panose="020B0604030504040204" pitchFamily="50" charset="-128"/>
                <a:cs typeface="Times New Roman" panose="02020603050405020304" pitchFamily="18" charset="0"/>
              </a:endParaRPr>
            </a:p>
          </p:txBody>
        </p:sp>
        <p:sp>
          <p:nvSpPr>
            <p:cNvPr id="10" name="正方形/長方形 9"/>
            <p:cNvSpPr/>
            <p:nvPr/>
          </p:nvSpPr>
          <p:spPr>
            <a:xfrm>
              <a:off x="7507085" y="6168177"/>
              <a:ext cx="3633756" cy="1345836"/>
            </a:xfrm>
            <a:prstGeom prst="rect">
              <a:avLst/>
            </a:prstGeom>
          </p:spPr>
          <p:txBody>
            <a:bodyPr wrap="none">
              <a:spAutoFit/>
            </a:bodyPr>
            <a:lstStyle/>
            <a:p>
              <a:pPr algn="ctr"/>
              <a:r>
                <a:rPr lang="en-US" altLang="ja-JP" i="1" dirty="0">
                  <a:latin typeface="Times New Roman" panose="02020603050405020304" pitchFamily="18" charset="0"/>
                  <a:ea typeface="メイリオ" panose="020B0604030504040204" pitchFamily="50" charset="-128"/>
                  <a:cs typeface="Times New Roman" panose="02020603050405020304" pitchFamily="18" charset="0"/>
                </a:rPr>
                <a:t>ab</a:t>
              </a:r>
              <a:r>
                <a:rPr lang="ja-JP" altLang="en-US" dirty="0">
                  <a:latin typeface="Times New Roman" panose="02020603050405020304" pitchFamily="18" charset="0"/>
                  <a:ea typeface="メイリオ" panose="020B0604030504040204" pitchFamily="50" charset="-128"/>
                  <a:cs typeface="Times New Roman" panose="02020603050405020304" pitchFamily="18" charset="0"/>
                </a:rPr>
                <a:t>空間</a:t>
              </a:r>
              <a:endParaRPr lang="en-US" altLang="ja-JP" dirty="0">
                <a:latin typeface="Times New Roman" panose="02020603050405020304" pitchFamily="18" charset="0"/>
                <a:ea typeface="メイリオ" panose="020B0604030504040204" pitchFamily="50" charset="-128"/>
                <a:cs typeface="Times New Roman" panose="02020603050405020304" pitchFamily="18" charset="0"/>
              </a:endParaRPr>
            </a:p>
            <a:p>
              <a:pPr algn="ctr"/>
              <a:r>
                <a:rPr lang="ja-JP" altLang="en-US" dirty="0">
                  <a:latin typeface="Times New Roman" panose="02020603050405020304" pitchFamily="18" charset="0"/>
                  <a:ea typeface="メイリオ" panose="020B0604030504040204" pitchFamily="50" charset="-128"/>
                  <a:cs typeface="Times New Roman" panose="02020603050405020304" pitchFamily="18" charset="0"/>
                </a:rPr>
                <a:t>実装時はセルの配列で</a:t>
              </a:r>
              <a:endParaRPr lang="en-US" altLang="ja-JP" dirty="0">
                <a:latin typeface="Times New Roman" panose="02020603050405020304" pitchFamily="18" charset="0"/>
                <a:ea typeface="メイリオ" panose="020B0604030504040204" pitchFamily="50" charset="-128"/>
                <a:cs typeface="Times New Roman" panose="02020603050405020304" pitchFamily="18" charset="0"/>
              </a:endParaRPr>
            </a:p>
            <a:p>
              <a:pPr algn="ctr"/>
              <a:r>
                <a:rPr lang="ja-JP" altLang="en-US" dirty="0">
                  <a:latin typeface="Times New Roman" panose="02020603050405020304" pitchFamily="18" charset="0"/>
                  <a:ea typeface="メイリオ" panose="020B0604030504040204" pitchFamily="50" charset="-128"/>
                  <a:cs typeface="Times New Roman" panose="02020603050405020304" pitchFamily="18" charset="0"/>
                </a:rPr>
                <a:t>表現される</a:t>
              </a:r>
            </a:p>
          </p:txBody>
        </p:sp>
        <p:cxnSp>
          <p:nvCxnSpPr>
            <p:cNvPr id="12" name="直線コネクタ 11"/>
            <p:cNvCxnSpPr/>
            <p:nvPr/>
          </p:nvCxnSpPr>
          <p:spPr>
            <a:xfrm>
              <a:off x="8478451" y="6063117"/>
              <a:ext cx="4128" cy="8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9273903" y="6063117"/>
              <a:ext cx="4128" cy="8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10069354" y="6063117"/>
              <a:ext cx="4128" cy="8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H="1" flipV="1">
              <a:off x="7687580" y="3680439"/>
              <a:ext cx="102302" cy="14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H="1" flipV="1">
              <a:off x="7687580" y="4497442"/>
              <a:ext cx="102302" cy="14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H="1" flipV="1">
              <a:off x="7687580" y="5314445"/>
              <a:ext cx="102302" cy="14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H="1" flipV="1">
              <a:off x="7674861" y="3680439"/>
              <a:ext cx="102302" cy="1428"/>
            </a:xfrm>
            <a:prstGeom prst="line">
              <a:avLst/>
            </a:prstGeom>
          </p:spPr>
          <p:style>
            <a:lnRef idx="1">
              <a:schemeClr val="accent1"/>
            </a:lnRef>
            <a:fillRef idx="0">
              <a:schemeClr val="accent1"/>
            </a:fillRef>
            <a:effectRef idx="0">
              <a:schemeClr val="accent1"/>
            </a:effectRef>
            <a:fontRef idx="minor">
              <a:schemeClr val="tx1"/>
            </a:fontRef>
          </p:style>
        </p:cxnSp>
      </p:grpSp>
      <p:sp>
        <p:nvSpPr>
          <p:cNvPr id="25" name="正方形/長方形 24"/>
          <p:cNvSpPr/>
          <p:nvPr/>
        </p:nvSpPr>
        <p:spPr>
          <a:xfrm>
            <a:off x="6634547" y="1298145"/>
            <a:ext cx="92075" cy="920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コネクタ 27"/>
          <p:cNvCxnSpPr/>
          <p:nvPr/>
        </p:nvCxnSpPr>
        <p:spPr>
          <a:xfrm>
            <a:off x="9115855" y="818828"/>
            <a:ext cx="2808416" cy="129683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1" name="正方形/長方形 30"/>
          <p:cNvSpPr/>
          <p:nvPr/>
        </p:nvSpPr>
        <p:spPr>
          <a:xfrm>
            <a:off x="6733607" y="1387731"/>
            <a:ext cx="92075" cy="920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2" name="直線コネクタ 31"/>
          <p:cNvCxnSpPr/>
          <p:nvPr/>
        </p:nvCxnSpPr>
        <p:spPr>
          <a:xfrm>
            <a:off x="9058944" y="1066800"/>
            <a:ext cx="2933700" cy="61722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6" name="正方形/長方形 35"/>
          <p:cNvSpPr/>
          <p:nvPr/>
        </p:nvSpPr>
        <p:spPr>
          <a:xfrm>
            <a:off x="6832667" y="1479171"/>
            <a:ext cx="92075" cy="920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 name="直線コネクタ 36"/>
          <p:cNvCxnSpPr/>
          <p:nvPr/>
        </p:nvCxnSpPr>
        <p:spPr>
          <a:xfrm flipV="1">
            <a:off x="9106929" y="1037968"/>
            <a:ext cx="2545492" cy="45720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0" name="正方形/長方形 39"/>
          <p:cNvSpPr/>
          <p:nvPr/>
        </p:nvSpPr>
        <p:spPr>
          <a:xfrm>
            <a:off x="7213667" y="1654431"/>
            <a:ext cx="92075" cy="920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p:cNvSpPr/>
          <p:nvPr/>
        </p:nvSpPr>
        <p:spPr>
          <a:xfrm>
            <a:off x="7404167" y="1745871"/>
            <a:ext cx="92075" cy="920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7564187" y="1837311"/>
            <a:ext cx="92075" cy="920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 name="直線コネクタ 42"/>
          <p:cNvCxnSpPr/>
          <p:nvPr/>
        </p:nvCxnSpPr>
        <p:spPr>
          <a:xfrm flipV="1">
            <a:off x="9135144" y="822960"/>
            <a:ext cx="1882140" cy="103632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flipV="1">
            <a:off x="9378984" y="510540"/>
            <a:ext cx="1417320" cy="173736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V="1">
            <a:off x="9714264" y="327660"/>
            <a:ext cx="838200" cy="2057400"/>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15" name="グループ化 14">
            <a:extLst>
              <a:ext uri="{FF2B5EF4-FFF2-40B4-BE49-F238E27FC236}">
                <a16:creationId xmlns:a16="http://schemas.microsoft.com/office/drawing/2014/main" id="{E6995BAA-3AE4-E96C-A75E-512E7247CCAE}"/>
              </a:ext>
            </a:extLst>
          </p:cNvPr>
          <p:cNvGrpSpPr/>
          <p:nvPr/>
        </p:nvGrpSpPr>
        <p:grpSpPr>
          <a:xfrm>
            <a:off x="6482704" y="3661719"/>
            <a:ext cx="2761707" cy="3196281"/>
            <a:chOff x="6482704" y="3661719"/>
            <a:chExt cx="2761707" cy="3196281"/>
          </a:xfrm>
        </p:grpSpPr>
        <p:grpSp>
          <p:nvGrpSpPr>
            <p:cNvPr id="54" name="グループ化 53"/>
            <p:cNvGrpSpPr/>
            <p:nvPr/>
          </p:nvGrpSpPr>
          <p:grpSpPr>
            <a:xfrm>
              <a:off x="6482704" y="3661719"/>
              <a:ext cx="2761707" cy="3196281"/>
              <a:chOff x="7162492" y="2697508"/>
              <a:chExt cx="4025437" cy="4658865"/>
            </a:xfrm>
          </p:grpSpPr>
          <p:cxnSp>
            <p:nvCxnSpPr>
              <p:cNvPr id="55" name="直線矢印コネクタ 54"/>
              <p:cNvCxnSpPr/>
              <p:nvPr/>
            </p:nvCxnSpPr>
            <p:spPr>
              <a:xfrm>
                <a:off x="7411355" y="6131449"/>
                <a:ext cx="342537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flipV="1">
                <a:off x="7687126" y="2697508"/>
                <a:ext cx="0" cy="3731487"/>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57" name="正方形/長方形 56"/>
              <p:cNvSpPr/>
              <p:nvPr/>
            </p:nvSpPr>
            <p:spPr>
              <a:xfrm>
                <a:off x="10823727" y="5747212"/>
                <a:ext cx="364202" cy="523220"/>
              </a:xfrm>
              <a:prstGeom prst="rect">
                <a:avLst/>
              </a:prstGeom>
            </p:spPr>
            <p:txBody>
              <a:bodyPr wrap="none">
                <a:spAutoFit/>
              </a:bodyPr>
              <a:lstStyle/>
              <a:p>
                <a:r>
                  <a:rPr lang="en-US" altLang="ja-JP" sz="2800" i="1" dirty="0">
                    <a:latin typeface="Times New Roman" panose="02020603050405020304" pitchFamily="18" charset="0"/>
                    <a:ea typeface="メイリオ" panose="020B0604030504040204" pitchFamily="50" charset="-128"/>
                    <a:cs typeface="Times New Roman" panose="02020603050405020304" pitchFamily="18" charset="0"/>
                  </a:rPr>
                  <a:t>a</a:t>
                </a:r>
                <a:endParaRPr lang="ja-JP" altLang="en-US" sz="2800" dirty="0">
                  <a:latin typeface="Times New Roman" panose="02020603050405020304" pitchFamily="18" charset="0"/>
                  <a:ea typeface="メイリオ" panose="020B0604030504040204" pitchFamily="50" charset="-128"/>
                  <a:cs typeface="Times New Roman" panose="02020603050405020304" pitchFamily="18" charset="0"/>
                </a:endParaRPr>
              </a:p>
            </p:txBody>
          </p:sp>
          <p:sp>
            <p:nvSpPr>
              <p:cNvPr id="58" name="正方形/長方形 57"/>
              <p:cNvSpPr/>
              <p:nvPr/>
            </p:nvSpPr>
            <p:spPr>
              <a:xfrm>
                <a:off x="7177547" y="2710298"/>
                <a:ext cx="364202" cy="523219"/>
              </a:xfrm>
              <a:prstGeom prst="rect">
                <a:avLst/>
              </a:prstGeom>
            </p:spPr>
            <p:txBody>
              <a:bodyPr wrap="none">
                <a:spAutoFit/>
              </a:bodyPr>
              <a:lstStyle/>
              <a:p>
                <a:r>
                  <a:rPr lang="en-US" altLang="ja-JP" sz="2800" i="1" dirty="0">
                    <a:latin typeface="Times New Roman" panose="02020603050405020304" pitchFamily="18" charset="0"/>
                    <a:ea typeface="メイリオ" panose="020B0604030504040204" pitchFamily="50" charset="-128"/>
                    <a:cs typeface="Times New Roman" panose="02020603050405020304" pitchFamily="18" charset="0"/>
                  </a:rPr>
                  <a:t>b</a:t>
                </a:r>
                <a:endParaRPr lang="ja-JP" altLang="en-US" sz="2800" dirty="0">
                  <a:latin typeface="Times New Roman" panose="02020603050405020304" pitchFamily="18" charset="0"/>
                  <a:ea typeface="メイリオ" panose="020B0604030504040204" pitchFamily="50" charset="-128"/>
                  <a:cs typeface="Times New Roman" panose="02020603050405020304" pitchFamily="18" charset="0"/>
                </a:endParaRPr>
              </a:p>
            </p:txBody>
          </p:sp>
          <p:sp>
            <p:nvSpPr>
              <p:cNvPr id="59" name="正方形/長方形 58"/>
              <p:cNvSpPr/>
              <p:nvPr/>
            </p:nvSpPr>
            <p:spPr>
              <a:xfrm>
                <a:off x="7162492" y="6324566"/>
                <a:ext cx="4007602" cy="1031807"/>
              </a:xfrm>
              <a:prstGeom prst="rect">
                <a:avLst/>
              </a:prstGeom>
            </p:spPr>
            <p:txBody>
              <a:bodyPr wrap="none">
                <a:spAutoFit/>
              </a:bodyPr>
              <a:lstStyle/>
              <a:p>
                <a:pPr algn="ctr"/>
                <a:r>
                  <a:rPr lang="ja-JP" altLang="en-US" sz="2000" dirty="0">
                    <a:latin typeface="Times New Roman" panose="02020603050405020304" pitchFamily="18" charset="0"/>
                    <a:ea typeface="メイリオ" panose="020B0604030504040204" pitchFamily="50" charset="-128"/>
                    <a:cs typeface="Times New Roman" panose="02020603050405020304" pitchFamily="18" charset="0"/>
                  </a:rPr>
                  <a:t>閾値より多くの投票を</a:t>
                </a:r>
                <a:endParaRPr lang="en-US" altLang="ja-JP" sz="2000" dirty="0">
                  <a:latin typeface="Times New Roman" panose="02020603050405020304" pitchFamily="18" charset="0"/>
                  <a:ea typeface="メイリオ" panose="020B0604030504040204" pitchFamily="50" charset="-128"/>
                  <a:cs typeface="Times New Roman" panose="02020603050405020304" pitchFamily="18" charset="0"/>
                </a:endParaRPr>
              </a:p>
              <a:p>
                <a:pPr algn="ctr"/>
                <a:r>
                  <a:rPr lang="ja-JP" altLang="en-US" sz="2000" dirty="0">
                    <a:latin typeface="Times New Roman" panose="02020603050405020304" pitchFamily="18" charset="0"/>
                    <a:ea typeface="メイリオ" panose="020B0604030504040204" pitchFamily="50" charset="-128"/>
                    <a:cs typeface="Times New Roman" panose="02020603050405020304" pitchFamily="18" charset="0"/>
                  </a:rPr>
                  <a:t>受けたセルを検索</a:t>
                </a:r>
                <a:endParaRPr lang="en-US" altLang="ja-JP" sz="2000" dirty="0">
                  <a:latin typeface="Times New Roman" panose="02020603050405020304" pitchFamily="18" charset="0"/>
                  <a:ea typeface="メイリオ" panose="020B0604030504040204" pitchFamily="50" charset="-128"/>
                  <a:cs typeface="Times New Roman" panose="02020603050405020304" pitchFamily="18" charset="0"/>
                </a:endParaRPr>
              </a:p>
            </p:txBody>
          </p:sp>
          <p:cxnSp>
            <p:nvCxnSpPr>
              <p:cNvPr id="60" name="直線コネクタ 59"/>
              <p:cNvCxnSpPr/>
              <p:nvPr/>
            </p:nvCxnSpPr>
            <p:spPr>
              <a:xfrm>
                <a:off x="8478451" y="6063117"/>
                <a:ext cx="4128" cy="8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a:off x="9273903" y="6063117"/>
                <a:ext cx="4128" cy="8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a:off x="10069354" y="6063117"/>
                <a:ext cx="4128" cy="8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H="1" flipV="1">
                <a:off x="7687580" y="3680439"/>
                <a:ext cx="102302" cy="1428"/>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flipH="1" flipV="1">
                <a:off x="7687580" y="4497442"/>
                <a:ext cx="102302" cy="1428"/>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H="1" flipV="1">
                <a:off x="7687580" y="5314445"/>
                <a:ext cx="102302" cy="1428"/>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flipH="1" flipV="1">
                <a:off x="7674861" y="3680439"/>
                <a:ext cx="102302" cy="1428"/>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67" name="直線コネクタ 66"/>
            <p:cNvCxnSpPr/>
            <p:nvPr/>
          </p:nvCxnSpPr>
          <p:spPr>
            <a:xfrm>
              <a:off x="6700993" y="4387850"/>
              <a:ext cx="2195357" cy="101374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a:xfrm>
              <a:off x="6705600" y="4598326"/>
              <a:ext cx="2184400" cy="45957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flipV="1">
              <a:off x="6711950" y="4531028"/>
              <a:ext cx="2232025" cy="40089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flipV="1">
              <a:off x="6718680" y="4009527"/>
              <a:ext cx="2209420" cy="121652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flipV="1">
              <a:off x="6771033" y="3714751"/>
              <a:ext cx="1631782" cy="2000249"/>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flipV="1">
              <a:off x="6978650" y="3689350"/>
              <a:ext cx="1005022" cy="24668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flipV="1">
              <a:off x="6707565" y="5068657"/>
              <a:ext cx="2234404" cy="33692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flipV="1">
              <a:off x="6743700" y="4791791"/>
              <a:ext cx="2205983" cy="868059"/>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flipV="1">
              <a:off x="6898420" y="4200745"/>
              <a:ext cx="2027567" cy="192700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flipV="1">
              <a:off x="7359650" y="3725376"/>
              <a:ext cx="1257157" cy="238425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flipV="1">
              <a:off x="7726173" y="3751467"/>
              <a:ext cx="244939" cy="239215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a:off x="7490046" y="3741992"/>
              <a:ext cx="520479" cy="236325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a:off x="7112039" y="3740589"/>
              <a:ext cx="1141716" cy="241256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5" name="直線コネクタ 104"/>
            <p:cNvCxnSpPr/>
            <p:nvPr/>
          </p:nvCxnSpPr>
          <p:spPr>
            <a:xfrm>
              <a:off x="6722953" y="4244383"/>
              <a:ext cx="2040047" cy="187665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a:off x="6706449" y="4744259"/>
              <a:ext cx="2249141" cy="99931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7" name="直線コネクタ 106"/>
            <p:cNvCxnSpPr/>
            <p:nvPr/>
          </p:nvCxnSpPr>
          <p:spPr>
            <a:xfrm>
              <a:off x="6718300" y="5200064"/>
              <a:ext cx="2239747" cy="78244"/>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130" name="円/楕円 129"/>
          <p:cNvSpPr/>
          <p:nvPr/>
        </p:nvSpPr>
        <p:spPr>
          <a:xfrm>
            <a:off x="7740650" y="5143500"/>
            <a:ext cx="177800" cy="177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1" name="直線コネクタ 130"/>
          <p:cNvCxnSpPr/>
          <p:nvPr/>
        </p:nvCxnSpPr>
        <p:spPr>
          <a:xfrm>
            <a:off x="9991725" y="5048250"/>
            <a:ext cx="1728788" cy="9334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34" name="円/楕円 133"/>
          <p:cNvSpPr/>
          <p:nvPr/>
        </p:nvSpPr>
        <p:spPr>
          <a:xfrm>
            <a:off x="7473950" y="4676775"/>
            <a:ext cx="177800" cy="177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6" name="直線コネクタ 135"/>
          <p:cNvCxnSpPr/>
          <p:nvPr/>
        </p:nvCxnSpPr>
        <p:spPr>
          <a:xfrm>
            <a:off x="10010775" y="4381500"/>
            <a:ext cx="1700213" cy="9239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スライド番号プレースホルダー 10"/>
          <p:cNvSpPr>
            <a:spLocks noGrp="1"/>
          </p:cNvSpPr>
          <p:nvPr>
            <p:ph type="sldNum" sz="quarter" idx="12"/>
          </p:nvPr>
        </p:nvSpPr>
        <p:spPr/>
        <p:txBody>
          <a:bodyPr/>
          <a:lstStyle/>
          <a:p>
            <a:fld id="{F35DE295-420C-4265-BE54-AE59FA4027A6}" type="slidenum">
              <a:rPr kumimoji="1" lang="ja-JP" altLang="en-US" smtClean="0"/>
              <a:t>40</a:t>
            </a:fld>
            <a:endParaRPr kumimoji="1" lang="ja-JP" altLang="en-US"/>
          </a:p>
        </p:txBody>
      </p:sp>
    </p:spTree>
    <p:extLst>
      <p:ext uri="{BB962C8B-B14F-4D97-AF65-F5344CB8AC3E}">
        <p14:creationId xmlns:p14="http://schemas.microsoft.com/office/powerpoint/2010/main" val="313448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5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25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25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25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25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25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25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25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250"/>
                                        <p:tgtEl>
                                          <p:spTgt spid="4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250"/>
                                        <p:tgtEl>
                                          <p:spTgt spid="4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fade">
                                      <p:cBhvr>
                                        <p:cTn id="62" dur="250"/>
                                        <p:tgtEl>
                                          <p:spTgt spid="4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30"/>
                                        </p:tgtEl>
                                        <p:attrNameLst>
                                          <p:attrName>style.visibility</p:attrName>
                                        </p:attrNameLst>
                                      </p:cBhvr>
                                      <p:to>
                                        <p:strVal val="visible"/>
                                      </p:to>
                                    </p:set>
                                    <p:animEffect transition="in" filter="fade">
                                      <p:cBhvr>
                                        <p:cTn id="72" dur="250"/>
                                        <p:tgtEl>
                                          <p:spTgt spid="13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31"/>
                                        </p:tgtEl>
                                        <p:attrNameLst>
                                          <p:attrName>style.visibility</p:attrName>
                                        </p:attrNameLst>
                                      </p:cBhvr>
                                      <p:to>
                                        <p:strVal val="visible"/>
                                      </p:to>
                                    </p:set>
                                    <p:animEffect transition="in" filter="fade">
                                      <p:cBhvr>
                                        <p:cTn id="77" dur="250"/>
                                        <p:tgtEl>
                                          <p:spTgt spid="13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34"/>
                                        </p:tgtEl>
                                        <p:attrNameLst>
                                          <p:attrName>style.visibility</p:attrName>
                                        </p:attrNameLst>
                                      </p:cBhvr>
                                      <p:to>
                                        <p:strVal val="visible"/>
                                      </p:to>
                                    </p:set>
                                    <p:animEffect transition="in" filter="fade">
                                      <p:cBhvr>
                                        <p:cTn id="82" dur="250"/>
                                        <p:tgtEl>
                                          <p:spTgt spid="13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36"/>
                                        </p:tgtEl>
                                        <p:attrNameLst>
                                          <p:attrName>style.visibility</p:attrName>
                                        </p:attrNameLst>
                                      </p:cBhvr>
                                      <p:to>
                                        <p:strVal val="visible"/>
                                      </p:to>
                                    </p:set>
                                    <p:animEffect transition="in" filter="fade">
                                      <p:cBhvr>
                                        <p:cTn id="87" dur="25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1" grpId="0" animBg="1"/>
      <p:bldP spid="36" grpId="0" animBg="1"/>
      <p:bldP spid="40" grpId="0" animBg="1"/>
      <p:bldP spid="41" grpId="0" animBg="1"/>
      <p:bldP spid="42" grpId="0" animBg="1"/>
      <p:bldP spid="130" grpId="0" animBg="1"/>
      <p:bldP spid="13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699696" y="485775"/>
                <a:ext cx="11158476" cy="6368561"/>
              </a:xfrm>
            </p:spPr>
            <p:txBody>
              <a:bodyPr>
                <a:normAutofit/>
              </a:bodyPr>
              <a:lstStyle/>
              <a:p>
                <a:pPr>
                  <a:lnSpc>
                    <a:spcPct val="100000"/>
                  </a:lnSpc>
                  <a:spcBef>
                    <a:spcPts val="600"/>
                  </a:spcBef>
                </a:pPr>
                <a:r>
                  <a:rPr kumimoji="1" lang="ja-JP" altLang="en-US" sz="3200" dirty="0"/>
                  <a:t>先のアルゴリズム</a:t>
                </a:r>
                <a:r>
                  <a:rPr lang="ja-JP" altLang="en-US" sz="3200" dirty="0"/>
                  <a:t>の</a:t>
                </a:r>
                <a:r>
                  <a:rPr kumimoji="1" lang="ja-JP" altLang="en-US" sz="3200" dirty="0"/>
                  <a:t>問題</a:t>
                </a:r>
                <a:r>
                  <a:rPr lang="ja-JP" altLang="en-US" sz="3200" dirty="0"/>
                  <a:t>点</a:t>
                </a:r>
                <a:endParaRPr lang="en-US" altLang="ja-JP" sz="3200" dirty="0"/>
              </a:p>
              <a:p>
                <a:pPr lvl="1">
                  <a:lnSpc>
                    <a:spcPct val="100000"/>
                  </a:lnSpc>
                  <a:spcBef>
                    <a:spcPts val="600"/>
                  </a:spcBef>
                </a:pPr>
                <a14:m>
                  <m:oMath xmlns:m="http://schemas.openxmlformats.org/officeDocument/2006/math">
                    <m:r>
                      <a:rPr lang="en-US" altLang="ja-JP" sz="2000" i="1" dirty="0" smtClean="0">
                        <a:latin typeface="Cambria Math" panose="02040503050406030204" pitchFamily="18" charset="0"/>
                        <a:cs typeface="Times New Roman" panose="02020603050405020304" pitchFamily="18" charset="0"/>
                      </a:rPr>
                      <m:t>𝑦</m:t>
                    </m:r>
                    <m:r>
                      <a:rPr lang="en-US" altLang="ja-JP" sz="2000" b="0" i="1" dirty="0" smtClean="0">
                        <a:latin typeface="Cambria Math" panose="02040503050406030204" pitchFamily="18" charset="0"/>
                        <a:cs typeface="Times New Roman" panose="02020603050405020304" pitchFamily="18" charset="0"/>
                      </a:rPr>
                      <m:t>=</m:t>
                    </m:r>
                    <m:r>
                      <a:rPr lang="en-US" altLang="ja-JP" sz="2000" i="1" dirty="0">
                        <a:latin typeface="Cambria Math" panose="02040503050406030204" pitchFamily="18" charset="0"/>
                        <a:cs typeface="Times New Roman" panose="02020603050405020304" pitchFamily="18" charset="0"/>
                      </a:rPr>
                      <m:t>𝑎</m:t>
                    </m:r>
                    <m:r>
                      <a:rPr lang="en-US" altLang="ja-JP" sz="2000" b="0" i="1" dirty="0" smtClean="0">
                        <a:latin typeface="Cambria Math" panose="02040503050406030204" pitchFamily="18" charset="0"/>
                        <a:cs typeface="Times New Roman" panose="02020603050405020304" pitchFamily="18" charset="0"/>
                      </a:rPr>
                      <m:t>𝑥</m:t>
                    </m:r>
                    <m:r>
                      <a:rPr lang="en-US" altLang="ja-JP" sz="2000" b="0" i="1" dirty="0" smtClean="0">
                        <a:latin typeface="Cambria Math" panose="02040503050406030204" pitchFamily="18" charset="0"/>
                        <a:cs typeface="Times New Roman" panose="02020603050405020304" pitchFamily="18" charset="0"/>
                      </a:rPr>
                      <m:t>+</m:t>
                    </m:r>
                    <m:r>
                      <a:rPr lang="en-US" altLang="ja-JP" sz="2000" b="0" i="1" dirty="0" smtClean="0">
                        <a:latin typeface="Cambria Math" panose="02040503050406030204" pitchFamily="18" charset="0"/>
                        <a:cs typeface="Times New Roman" panose="02020603050405020304" pitchFamily="18" charset="0"/>
                      </a:rPr>
                      <m:t>𝑏</m:t>
                    </m:r>
                    <m:r>
                      <a:rPr lang="en-US" altLang="ja-JP" sz="2000" b="0" i="0" dirty="0" smtClean="0">
                        <a:latin typeface="Cambria Math" panose="02040503050406030204" pitchFamily="18" charset="0"/>
                        <a:cs typeface="Times New Roman" panose="02020603050405020304" pitchFamily="18" charset="0"/>
                      </a:rPr>
                      <m:t> </m:t>
                    </m:r>
                  </m:oMath>
                </a14:m>
                <a:r>
                  <a:rPr lang="ja-JP" altLang="en-US" sz="2000" dirty="0"/>
                  <a:t>として任意の直線を表現する場合、傾き</a:t>
                </a:r>
                <a:r>
                  <a:rPr lang="en-US" altLang="ja-JP" sz="2000" i="1" dirty="0"/>
                  <a:t>a</a:t>
                </a:r>
                <a:r>
                  <a:rPr lang="ja-JP" altLang="en-US" sz="2000" dirty="0"/>
                  <a:t>と切片</a:t>
                </a:r>
                <a:r>
                  <a:rPr lang="en-US" altLang="ja-JP" sz="2000" i="1" dirty="0"/>
                  <a:t>b</a:t>
                </a:r>
                <a:r>
                  <a:rPr lang="ja-JP" altLang="en-US" sz="2000" dirty="0"/>
                  <a:t>のとりうる範囲は</a:t>
                </a:r>
                <a:r>
                  <a:rPr lang="en-US" altLang="ja-JP" sz="2000" dirty="0"/>
                  <a:t>[-</a:t>
                </a:r>
                <a:r>
                  <a:rPr lang="ja-JP" altLang="en-US" sz="2000" dirty="0"/>
                  <a:t>∞</a:t>
                </a:r>
                <a:r>
                  <a:rPr lang="en-US" altLang="ja-JP" sz="2000" dirty="0"/>
                  <a:t>, </a:t>
                </a:r>
                <a:r>
                  <a:rPr lang="ja-JP" altLang="en-US" sz="2000" dirty="0"/>
                  <a:t>∞</a:t>
                </a:r>
                <a:r>
                  <a:rPr lang="en-US" altLang="ja-JP" sz="2000" dirty="0"/>
                  <a:t>]</a:t>
                </a:r>
              </a:p>
              <a:p>
                <a:pPr lvl="1">
                  <a:lnSpc>
                    <a:spcPct val="100000"/>
                  </a:lnSpc>
                  <a:spcBef>
                    <a:spcPts val="600"/>
                  </a:spcBef>
                </a:pPr>
                <a:r>
                  <a:rPr lang="ja-JP" altLang="en-US" sz="2000" dirty="0"/>
                  <a:t>多様な直線を検出するには，無限に広い</a:t>
                </a:r>
                <a:r>
                  <a:rPr lang="en-US" altLang="ja-JP" sz="2000" dirty="0"/>
                  <a:t>ab</a:t>
                </a:r>
                <a:r>
                  <a:rPr lang="ja-JP" altLang="en-US" sz="2000" dirty="0"/>
                  <a:t>空間を用意して投票する必要がある</a:t>
                </a:r>
                <a:r>
                  <a:rPr lang="en-US" altLang="ja-JP" sz="2000" dirty="0"/>
                  <a:t>…</a:t>
                </a:r>
              </a:p>
              <a:p>
                <a:pPr lvl="1">
                  <a:lnSpc>
                    <a:spcPct val="100000"/>
                  </a:lnSpc>
                  <a:spcBef>
                    <a:spcPts val="600"/>
                  </a:spcBef>
                </a:pPr>
                <a:endParaRPr lang="en-US" altLang="ja-JP" sz="2000" dirty="0"/>
              </a:p>
              <a:p>
                <a:pPr lvl="1">
                  <a:lnSpc>
                    <a:spcPct val="100000"/>
                  </a:lnSpc>
                  <a:spcBef>
                    <a:spcPts val="600"/>
                  </a:spcBef>
                </a:pPr>
                <a:endParaRPr lang="en-US" altLang="ja-JP" sz="2000" dirty="0"/>
              </a:p>
              <a:p>
                <a:pPr lvl="1">
                  <a:lnSpc>
                    <a:spcPct val="100000"/>
                  </a:lnSpc>
                  <a:spcBef>
                    <a:spcPts val="600"/>
                  </a:spcBef>
                </a:pPr>
                <a:endParaRPr lang="en-US" altLang="ja-JP" sz="2000" dirty="0"/>
              </a:p>
              <a:p>
                <a:pPr lvl="1">
                  <a:lnSpc>
                    <a:spcPct val="100000"/>
                  </a:lnSpc>
                  <a:spcBef>
                    <a:spcPts val="600"/>
                  </a:spcBef>
                </a:pPr>
                <a:endParaRPr kumimoji="1" lang="en-US" altLang="ja-JP" sz="1400" dirty="0"/>
              </a:p>
              <a:p>
                <a:pPr lvl="1">
                  <a:lnSpc>
                    <a:spcPct val="100000"/>
                  </a:lnSpc>
                  <a:spcBef>
                    <a:spcPts val="600"/>
                  </a:spcBef>
                </a:pPr>
                <a:endParaRPr lang="en-US" altLang="ja-JP" sz="1400" dirty="0"/>
              </a:p>
              <a:p>
                <a:pPr lvl="1">
                  <a:lnSpc>
                    <a:spcPct val="100000"/>
                  </a:lnSpc>
                  <a:spcBef>
                    <a:spcPts val="600"/>
                  </a:spcBef>
                </a:pPr>
                <a:endParaRPr lang="en-US" altLang="ja-JP" sz="1400" dirty="0"/>
              </a:p>
              <a:p>
                <a:pPr lvl="1">
                  <a:lnSpc>
                    <a:spcPct val="100000"/>
                  </a:lnSpc>
                  <a:spcBef>
                    <a:spcPts val="600"/>
                  </a:spcBef>
                </a:pPr>
                <a:endParaRPr kumimoji="1" lang="en-US" altLang="ja-JP" sz="1400" dirty="0"/>
              </a:p>
              <a:p>
                <a:pPr lvl="1">
                  <a:lnSpc>
                    <a:spcPct val="100000"/>
                  </a:lnSpc>
                  <a:spcBef>
                    <a:spcPts val="600"/>
                  </a:spcBef>
                </a:pPr>
                <a:endParaRPr kumimoji="1" lang="en-US" altLang="ja-JP" sz="1400" dirty="0"/>
              </a:p>
              <a:p>
                <a:pPr marL="0" indent="0">
                  <a:lnSpc>
                    <a:spcPct val="100000"/>
                  </a:lnSpc>
                  <a:spcBef>
                    <a:spcPts val="600"/>
                  </a:spcBef>
                  <a:buNone/>
                </a:pPr>
                <a:r>
                  <a:rPr lang="en-US" altLang="ja-JP" sz="3200" dirty="0">
                    <a:sym typeface="Wingdings" panose="05000000000000000000" pitchFamily="2" charset="2"/>
                  </a:rPr>
                  <a:t></a:t>
                </a:r>
                <a:r>
                  <a:rPr lang="ja-JP" altLang="en-US" sz="3200" dirty="0"/>
                  <a:t>解決法 </a:t>
                </a:r>
                <a:r>
                  <a:rPr lang="en-US" altLang="ja-JP" sz="3200" dirty="0"/>
                  <a:t>: </a:t>
                </a:r>
                <a:r>
                  <a:rPr lang="ja-JP" altLang="en-US" sz="3200" dirty="0"/>
                  <a:t>直線を </a:t>
                </a:r>
                <a:r>
                  <a:rPr lang="en-US" altLang="ja-JP" sz="3200" dirty="0"/>
                  <a:t>『</a:t>
                </a:r>
                <a14:m>
                  <m:oMath xmlns:m="http://schemas.openxmlformats.org/officeDocument/2006/math">
                    <m:r>
                      <a:rPr lang="en-US" altLang="ja-JP" sz="3200" b="0" i="1" dirty="0" smtClean="0">
                        <a:latin typeface="Cambria Math" panose="02040503050406030204" pitchFamily="18" charset="0"/>
                        <a:cs typeface="Times New Roman" panose="02020603050405020304" pitchFamily="18" charset="0"/>
                      </a:rPr>
                      <m:t>𝜌</m:t>
                    </m:r>
                    <m:r>
                      <a:rPr lang="en-US" altLang="ja-JP" sz="3200" i="1" dirty="0">
                        <a:latin typeface="Cambria Math" panose="02040503050406030204" pitchFamily="18" charset="0"/>
                        <a:cs typeface="Times New Roman" panose="02020603050405020304" pitchFamily="18" charset="0"/>
                      </a:rPr>
                      <m:t>=</m:t>
                    </m:r>
                    <m:r>
                      <a:rPr lang="en-US" altLang="ja-JP" sz="3200" i="1" dirty="0">
                        <a:latin typeface="Cambria Math" panose="02040503050406030204" pitchFamily="18" charset="0"/>
                        <a:cs typeface="Times New Roman" panose="02020603050405020304" pitchFamily="18" charset="0"/>
                      </a:rPr>
                      <m:t>𝑥</m:t>
                    </m:r>
                    <m:func>
                      <m:funcPr>
                        <m:ctrlPr>
                          <a:rPr lang="en-US" altLang="ja-JP" sz="3200" i="1" dirty="0">
                            <a:latin typeface="Cambria Math" panose="02040503050406030204" pitchFamily="18" charset="0"/>
                            <a:cs typeface="Times New Roman" panose="02020603050405020304" pitchFamily="18" charset="0"/>
                          </a:rPr>
                        </m:ctrlPr>
                      </m:funcPr>
                      <m:fName>
                        <m:r>
                          <m:rPr>
                            <m:sty m:val="p"/>
                          </m:rPr>
                          <a:rPr lang="en-US" altLang="ja-JP" sz="3200" dirty="0">
                            <a:latin typeface="Cambria Math" panose="02040503050406030204" pitchFamily="18" charset="0"/>
                            <a:cs typeface="Times New Roman" panose="02020603050405020304" pitchFamily="18" charset="0"/>
                          </a:rPr>
                          <m:t>cos</m:t>
                        </m:r>
                      </m:fName>
                      <m:e>
                        <m:r>
                          <a:rPr lang="en-US" altLang="ja-JP" sz="3200" i="1" dirty="0">
                            <a:latin typeface="Cambria Math" panose="02040503050406030204" pitchFamily="18" charset="0"/>
                            <a:cs typeface="Times New Roman" panose="02020603050405020304" pitchFamily="18" charset="0"/>
                          </a:rPr>
                          <m:t>𝜃</m:t>
                        </m:r>
                      </m:e>
                    </m:func>
                    <m:r>
                      <a:rPr lang="en-US" altLang="ja-JP" sz="3200" i="1" dirty="0">
                        <a:latin typeface="Cambria Math" panose="02040503050406030204" pitchFamily="18" charset="0"/>
                        <a:cs typeface="Times New Roman" panose="02020603050405020304" pitchFamily="18" charset="0"/>
                      </a:rPr>
                      <m:t>+</m:t>
                    </m:r>
                    <m:r>
                      <a:rPr lang="en-US" altLang="ja-JP" sz="3200" b="0" i="1" dirty="0" smtClean="0">
                        <a:latin typeface="Cambria Math" panose="02040503050406030204" pitchFamily="18" charset="0"/>
                        <a:cs typeface="Times New Roman" panose="02020603050405020304" pitchFamily="18" charset="0"/>
                      </a:rPr>
                      <m:t>𝑦</m:t>
                    </m:r>
                    <m:func>
                      <m:funcPr>
                        <m:ctrlPr>
                          <a:rPr lang="en-US" altLang="ja-JP" sz="3200" i="1" dirty="0">
                            <a:latin typeface="Cambria Math" panose="02040503050406030204" pitchFamily="18" charset="0"/>
                            <a:cs typeface="Times New Roman" panose="02020603050405020304" pitchFamily="18" charset="0"/>
                          </a:rPr>
                        </m:ctrlPr>
                      </m:funcPr>
                      <m:fName>
                        <m:r>
                          <m:rPr>
                            <m:sty m:val="p"/>
                          </m:rPr>
                          <a:rPr lang="en-US" altLang="ja-JP" sz="3200" b="0" i="0" dirty="0" smtClean="0">
                            <a:latin typeface="Cambria Math" panose="02040503050406030204" pitchFamily="18" charset="0"/>
                            <a:cs typeface="Times New Roman" panose="02020603050405020304" pitchFamily="18" charset="0"/>
                          </a:rPr>
                          <m:t>sin</m:t>
                        </m:r>
                      </m:fName>
                      <m:e>
                        <m:r>
                          <a:rPr lang="en-US" altLang="ja-JP" sz="3200" i="1" dirty="0">
                            <a:latin typeface="Cambria Math" panose="02040503050406030204" pitchFamily="18" charset="0"/>
                            <a:cs typeface="Times New Roman" panose="02020603050405020304" pitchFamily="18" charset="0"/>
                          </a:rPr>
                          <m:t>𝜃</m:t>
                        </m:r>
                      </m:e>
                    </m:func>
                  </m:oMath>
                </a14:m>
                <a:r>
                  <a:rPr lang="en-US" altLang="ja-JP" sz="3200" dirty="0"/>
                  <a:t>』</a:t>
                </a:r>
                <a:r>
                  <a:rPr lang="ja-JP" altLang="en-US" sz="3200" dirty="0"/>
                  <a:t>と表す </a:t>
                </a:r>
                <a:endParaRPr lang="en-US" altLang="ja-JP" sz="2400" dirty="0"/>
              </a:p>
              <a:p>
                <a:pPr lvl="1">
                  <a:lnSpc>
                    <a:spcPct val="100000"/>
                  </a:lnSpc>
                  <a:spcBef>
                    <a:spcPts val="600"/>
                  </a:spcBef>
                </a:pPr>
                <a:r>
                  <a:rPr lang="ja-JP" altLang="en-US" sz="2000" i="1" dirty="0">
                    <a:latin typeface="Cambria Math" panose="02040503050406030204" pitchFamily="18" charset="0"/>
                    <a:cs typeface="Times New Roman" panose="02020603050405020304" pitchFamily="18" charset="0"/>
                  </a:rPr>
                  <a:t>詳細は次ページ</a:t>
                </a:r>
                <a:endParaRPr lang="en-US" altLang="ja-JP" sz="2000" i="1" dirty="0">
                  <a:latin typeface="Cambria Math" panose="02040503050406030204" pitchFamily="18" charset="0"/>
                  <a:cs typeface="Times New Roman" panose="02020603050405020304" pitchFamily="18" charset="0"/>
                </a:endParaRPr>
              </a:p>
              <a:p>
                <a:pPr lvl="1">
                  <a:lnSpc>
                    <a:spcPct val="100000"/>
                  </a:lnSpc>
                  <a:spcBef>
                    <a:spcPts val="600"/>
                  </a:spcBef>
                </a:pPr>
                <a:r>
                  <a:rPr lang="ja-JP" altLang="en-US" sz="2000" dirty="0">
                    <a:cs typeface="Times New Roman" panose="02020603050405020304" pitchFamily="18" charset="0"/>
                  </a:rPr>
                  <a:t>この表現を使うと </a:t>
                </a:r>
                <a14:m>
                  <m:oMath xmlns:m="http://schemas.openxmlformats.org/officeDocument/2006/math">
                    <m:r>
                      <a:rPr lang="en-US" altLang="ja-JP" sz="2000" i="1" dirty="0">
                        <a:latin typeface="Cambria Math" panose="02040503050406030204" pitchFamily="18" charset="0"/>
                        <a:cs typeface="Times New Roman" panose="02020603050405020304" pitchFamily="18" charset="0"/>
                      </a:rPr>
                      <m:t>𝜃</m:t>
                    </m:r>
                  </m:oMath>
                </a14:m>
                <a:r>
                  <a:rPr lang="ja-JP" altLang="en-US" sz="2000" dirty="0"/>
                  <a:t>と</a:t>
                </a:r>
                <a14:m>
                  <m:oMath xmlns:m="http://schemas.openxmlformats.org/officeDocument/2006/math">
                    <m:r>
                      <a:rPr lang="en-US" altLang="ja-JP" sz="2000" i="1" dirty="0">
                        <a:latin typeface="Cambria Math" panose="02040503050406030204" pitchFamily="18" charset="0"/>
                        <a:cs typeface="Times New Roman" panose="02020603050405020304" pitchFamily="18" charset="0"/>
                      </a:rPr>
                      <m:t>𝜌</m:t>
                    </m:r>
                  </m:oMath>
                </a14:m>
                <a:r>
                  <a:rPr lang="ja-JP" altLang="en-US" sz="2000" dirty="0"/>
                  <a:t>の値の範囲を有限にできる</a:t>
                </a:r>
                <a:endParaRPr kumimoji="1" lang="en-US" altLang="ja-JP" sz="20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699696" y="485775"/>
                <a:ext cx="11158476" cy="6368561"/>
              </a:xfrm>
              <a:blipFill>
                <a:blip r:embed="rId3"/>
                <a:stretch>
                  <a:fillRect l="-1421" t="-1533"/>
                </a:stretch>
              </a:blipFill>
            </p:spPr>
            <p:txBody>
              <a:bodyPr/>
              <a:lstStyle/>
              <a:p>
                <a:r>
                  <a:rPr lang="ja-JP" altLang="en-US">
                    <a:noFill/>
                  </a:rPr>
                  <a:t> </a:t>
                </a:r>
              </a:p>
            </p:txBody>
          </p:sp>
        </mc:Fallback>
      </mc:AlternateContent>
      <p:sp>
        <p:nvSpPr>
          <p:cNvPr id="2" name="スライド番号プレースホルダー 1"/>
          <p:cNvSpPr>
            <a:spLocks noGrp="1"/>
          </p:cNvSpPr>
          <p:nvPr>
            <p:ph type="sldNum" sz="quarter" idx="12"/>
          </p:nvPr>
        </p:nvSpPr>
        <p:spPr/>
        <p:txBody>
          <a:bodyPr/>
          <a:lstStyle/>
          <a:p>
            <a:fld id="{F35DE295-420C-4265-BE54-AE59FA4027A6}" type="slidenum">
              <a:rPr kumimoji="1" lang="ja-JP" altLang="en-US" smtClean="0"/>
              <a:t>41</a:t>
            </a:fld>
            <a:endParaRPr kumimoji="1" lang="ja-JP" altLang="en-US"/>
          </a:p>
        </p:txBody>
      </p:sp>
      <p:pic>
        <p:nvPicPr>
          <p:cNvPr id="57" name="図 56">
            <a:extLst>
              <a:ext uri="{FF2B5EF4-FFF2-40B4-BE49-F238E27FC236}">
                <a16:creationId xmlns:a16="http://schemas.microsoft.com/office/drawing/2014/main" id="{FC7EDB0E-234F-5C1E-3F7D-CC71AD15FEA5}"/>
              </a:ext>
            </a:extLst>
          </p:cNvPr>
          <p:cNvPicPr>
            <a:picLocks noChangeAspect="1"/>
          </p:cNvPicPr>
          <p:nvPr/>
        </p:nvPicPr>
        <p:blipFill>
          <a:blip r:embed="rId4"/>
          <a:stretch>
            <a:fillRect/>
          </a:stretch>
        </p:blipFill>
        <p:spPr>
          <a:xfrm>
            <a:off x="3823103" y="1941428"/>
            <a:ext cx="3777848" cy="2416964"/>
          </a:xfrm>
          <a:prstGeom prst="rect">
            <a:avLst/>
          </a:prstGeom>
        </p:spPr>
      </p:pic>
      <p:pic>
        <p:nvPicPr>
          <p:cNvPr id="72" name="図 71">
            <a:extLst>
              <a:ext uri="{FF2B5EF4-FFF2-40B4-BE49-F238E27FC236}">
                <a16:creationId xmlns:a16="http://schemas.microsoft.com/office/drawing/2014/main" id="{243B9C1F-8D98-8FE8-625B-5F738F0A4224}"/>
              </a:ext>
            </a:extLst>
          </p:cNvPr>
          <p:cNvPicPr>
            <a:picLocks noChangeAspect="1"/>
          </p:cNvPicPr>
          <p:nvPr/>
        </p:nvPicPr>
        <p:blipFill>
          <a:blip r:embed="rId5"/>
          <a:stretch>
            <a:fillRect/>
          </a:stretch>
        </p:blipFill>
        <p:spPr>
          <a:xfrm>
            <a:off x="1932355" y="2147968"/>
            <a:ext cx="1241886" cy="1766807"/>
          </a:xfrm>
          <a:prstGeom prst="rect">
            <a:avLst/>
          </a:prstGeom>
        </p:spPr>
      </p:pic>
    </p:spTree>
    <p:extLst>
      <p:ext uri="{BB962C8B-B14F-4D97-AF65-F5344CB8AC3E}">
        <p14:creationId xmlns:p14="http://schemas.microsoft.com/office/powerpoint/2010/main" val="38707506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7515175" y="3943363"/>
            <a:ext cx="1399258" cy="1480344"/>
          </a:xfrm>
          <a:prstGeom prst="rect">
            <a:avLst/>
          </a:prstGeom>
          <a:solidFill>
            <a:schemeClr val="accent4">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 name="タイトル 1"/>
              <p:cNvSpPr>
                <a:spLocks noGrp="1"/>
              </p:cNvSpPr>
              <p:nvPr>
                <p:ph type="title"/>
              </p:nvPr>
            </p:nvSpPr>
            <p:spPr>
              <a:xfrm>
                <a:off x="584881" y="288971"/>
                <a:ext cx="10330769" cy="733270"/>
              </a:xfrm>
            </p:spPr>
            <p:txBody>
              <a:bodyPr/>
              <a:lstStyle/>
              <a:p>
                <a:r>
                  <a:rPr lang="ja-JP" altLang="en-US" dirty="0"/>
                  <a:t>直線 </a:t>
                </a:r>
                <a:r>
                  <a:rPr lang="en-US" altLang="ja-JP" dirty="0"/>
                  <a:t>: </a:t>
                </a:r>
                <a14:m>
                  <m:oMath xmlns:m="http://schemas.openxmlformats.org/officeDocument/2006/math">
                    <m:r>
                      <a:rPr lang="en-US" altLang="ja-JP" i="1" dirty="0">
                        <a:latin typeface="Cambria Math" panose="02040503050406030204" pitchFamily="18" charset="0"/>
                        <a:cs typeface="Times New Roman" panose="02020603050405020304" pitchFamily="18" charset="0"/>
                      </a:rPr>
                      <m:t>𝜌</m:t>
                    </m:r>
                    <m:r>
                      <a:rPr lang="en-US" altLang="ja-JP" i="1" dirty="0">
                        <a:latin typeface="Cambria Math" panose="02040503050406030204" pitchFamily="18" charset="0"/>
                        <a:cs typeface="Times New Roman" panose="02020603050405020304" pitchFamily="18" charset="0"/>
                      </a:rPr>
                      <m:t>=</m:t>
                    </m:r>
                    <m:r>
                      <a:rPr lang="en-US" altLang="ja-JP" i="1" dirty="0">
                        <a:latin typeface="Cambria Math" panose="02040503050406030204" pitchFamily="18" charset="0"/>
                        <a:cs typeface="Times New Roman" panose="02020603050405020304" pitchFamily="18" charset="0"/>
                      </a:rPr>
                      <m:t>𝑥</m:t>
                    </m:r>
                    <m:func>
                      <m:funcPr>
                        <m:ctrlPr>
                          <a:rPr lang="en-US" altLang="ja-JP" i="1" dirty="0">
                            <a:latin typeface="Cambria Math" panose="02040503050406030204" pitchFamily="18" charset="0"/>
                            <a:cs typeface="Times New Roman" panose="02020603050405020304" pitchFamily="18" charset="0"/>
                          </a:rPr>
                        </m:ctrlPr>
                      </m:funcPr>
                      <m:fName>
                        <m:r>
                          <m:rPr>
                            <m:sty m:val="p"/>
                          </m:rPr>
                          <a:rPr lang="en-US" altLang="ja-JP" dirty="0">
                            <a:latin typeface="Cambria Math" panose="02040503050406030204" pitchFamily="18" charset="0"/>
                            <a:cs typeface="Times New Roman" panose="02020603050405020304" pitchFamily="18" charset="0"/>
                          </a:rPr>
                          <m:t>cos</m:t>
                        </m:r>
                      </m:fName>
                      <m:e>
                        <m:r>
                          <a:rPr lang="en-US" altLang="ja-JP" i="1" dirty="0">
                            <a:latin typeface="Cambria Math" panose="02040503050406030204" pitchFamily="18" charset="0"/>
                            <a:cs typeface="Times New Roman" panose="02020603050405020304" pitchFamily="18" charset="0"/>
                          </a:rPr>
                          <m:t>𝜃</m:t>
                        </m:r>
                      </m:e>
                    </m:func>
                    <m:r>
                      <a:rPr lang="en-US" altLang="ja-JP" i="1" dirty="0">
                        <a:latin typeface="Cambria Math" panose="02040503050406030204" pitchFamily="18" charset="0"/>
                        <a:cs typeface="Times New Roman" panose="02020603050405020304" pitchFamily="18" charset="0"/>
                      </a:rPr>
                      <m:t>+</m:t>
                    </m:r>
                    <m:r>
                      <a:rPr lang="en-US" altLang="ja-JP" i="1" dirty="0">
                        <a:latin typeface="Cambria Math" panose="02040503050406030204" pitchFamily="18" charset="0"/>
                        <a:cs typeface="Times New Roman" panose="02020603050405020304" pitchFamily="18" charset="0"/>
                      </a:rPr>
                      <m:t>𝑦</m:t>
                    </m:r>
                    <m:func>
                      <m:funcPr>
                        <m:ctrlPr>
                          <a:rPr lang="en-US" altLang="ja-JP" i="1" dirty="0">
                            <a:latin typeface="Cambria Math" panose="02040503050406030204" pitchFamily="18" charset="0"/>
                            <a:cs typeface="Times New Roman" panose="02020603050405020304" pitchFamily="18" charset="0"/>
                          </a:rPr>
                        </m:ctrlPr>
                      </m:funcPr>
                      <m:fName>
                        <m:r>
                          <m:rPr>
                            <m:sty m:val="p"/>
                          </m:rPr>
                          <a:rPr lang="en-US" altLang="ja-JP" dirty="0">
                            <a:latin typeface="Cambria Math" panose="02040503050406030204" pitchFamily="18" charset="0"/>
                            <a:cs typeface="Times New Roman" panose="02020603050405020304" pitchFamily="18" charset="0"/>
                          </a:rPr>
                          <m:t>sin</m:t>
                        </m:r>
                      </m:fName>
                      <m:e>
                        <m:r>
                          <a:rPr lang="en-US" altLang="ja-JP" i="1" dirty="0">
                            <a:latin typeface="Cambria Math" panose="02040503050406030204" pitchFamily="18" charset="0"/>
                            <a:cs typeface="Times New Roman" panose="02020603050405020304" pitchFamily="18" charset="0"/>
                          </a:rPr>
                          <m:t>𝜃</m:t>
                        </m:r>
                      </m:e>
                    </m:func>
                  </m:oMath>
                </a14:m>
                <a:endParaRPr kumimoji="1" lang="ja-JP" altLang="en-US" dirty="0"/>
              </a:p>
            </p:txBody>
          </p:sp>
        </mc:Choice>
        <mc:Fallback xmlns="">
          <p:sp>
            <p:nvSpPr>
              <p:cNvPr id="2" name="タイトル 1"/>
              <p:cNvSpPr>
                <a:spLocks noGrp="1" noRot="1" noChangeAspect="1" noMove="1" noResize="1" noEditPoints="1" noAdjustHandles="1" noChangeArrowheads="1" noChangeShapeType="1" noTextEdit="1"/>
              </p:cNvSpPr>
              <p:nvPr>
                <p:ph type="title"/>
              </p:nvPr>
            </p:nvSpPr>
            <p:spPr>
              <a:xfrm>
                <a:off x="584881" y="288971"/>
                <a:ext cx="10330769" cy="733270"/>
              </a:xfrm>
              <a:blipFill>
                <a:blip r:embed="rId2"/>
                <a:stretch>
                  <a:fillRect l="-2419" t="-19835" b="-3966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584880" y="980853"/>
                <a:ext cx="11586379" cy="2602346"/>
              </a:xfrm>
            </p:spPr>
            <p:txBody>
              <a:bodyPr>
                <a:normAutofit/>
              </a:bodyPr>
              <a:lstStyle/>
              <a:p>
                <a:r>
                  <a:rPr lang="ja-JP" altLang="en-US" sz="2400" dirty="0"/>
                  <a:t>この直線は，点</a:t>
                </a:r>
                <a14:m>
                  <m:oMath xmlns:m="http://schemas.openxmlformats.org/officeDocument/2006/math">
                    <m:d>
                      <m:dPr>
                        <m:ctrlPr>
                          <a:rPr lang="en-US" altLang="ja-JP" sz="2400" b="0" i="1" dirty="0" smtClean="0">
                            <a:latin typeface="Cambria Math" panose="02040503050406030204" pitchFamily="18" charset="0"/>
                            <a:cs typeface="Times New Roman" panose="02020603050405020304" pitchFamily="18" charset="0"/>
                          </a:rPr>
                        </m:ctrlPr>
                      </m:dPr>
                      <m:e>
                        <m:r>
                          <a:rPr lang="en-US" altLang="ja-JP" sz="2400" i="1" dirty="0">
                            <a:latin typeface="Cambria Math" panose="02040503050406030204" pitchFamily="18" charset="0"/>
                            <a:cs typeface="Times New Roman" panose="02020603050405020304" pitchFamily="18" charset="0"/>
                          </a:rPr>
                          <m:t>𝜌</m:t>
                        </m:r>
                        <m:func>
                          <m:funcPr>
                            <m:ctrlPr>
                              <a:rPr lang="en-US" altLang="ja-JP" sz="2400" i="1" dirty="0">
                                <a:latin typeface="Cambria Math" panose="02040503050406030204" pitchFamily="18" charset="0"/>
                                <a:cs typeface="Times New Roman" panose="02020603050405020304" pitchFamily="18" charset="0"/>
                              </a:rPr>
                            </m:ctrlPr>
                          </m:funcPr>
                          <m:fName>
                            <m:r>
                              <m:rPr>
                                <m:sty m:val="p"/>
                              </m:rPr>
                              <a:rPr lang="en-US" altLang="ja-JP" sz="2400" dirty="0">
                                <a:latin typeface="Cambria Math" panose="02040503050406030204" pitchFamily="18" charset="0"/>
                                <a:cs typeface="Times New Roman" panose="02020603050405020304" pitchFamily="18" charset="0"/>
                              </a:rPr>
                              <m:t>cos</m:t>
                            </m:r>
                          </m:fName>
                          <m:e>
                            <m:r>
                              <a:rPr lang="en-US" altLang="ja-JP" sz="2400" i="1" dirty="0">
                                <a:latin typeface="Cambria Math" panose="02040503050406030204" pitchFamily="18" charset="0"/>
                                <a:cs typeface="Times New Roman" panose="02020603050405020304" pitchFamily="18" charset="0"/>
                              </a:rPr>
                              <m:t>𝜃</m:t>
                            </m:r>
                          </m:e>
                        </m:func>
                        <m:r>
                          <a:rPr lang="en-US" altLang="ja-JP" sz="2400" b="0" i="1" dirty="0" smtClean="0">
                            <a:latin typeface="Cambria Math" panose="02040503050406030204" pitchFamily="18" charset="0"/>
                            <a:cs typeface="Times New Roman" panose="02020603050405020304" pitchFamily="18" charset="0"/>
                          </a:rPr>
                          <m:t>,</m:t>
                        </m:r>
                        <m:r>
                          <a:rPr lang="en-US" altLang="ja-JP" sz="2400" i="1" dirty="0">
                            <a:latin typeface="Cambria Math" panose="02040503050406030204" pitchFamily="18" charset="0"/>
                            <a:cs typeface="Times New Roman" panose="02020603050405020304" pitchFamily="18" charset="0"/>
                          </a:rPr>
                          <m:t>𝜌</m:t>
                        </m:r>
                        <m:func>
                          <m:funcPr>
                            <m:ctrlPr>
                              <a:rPr lang="en-US" altLang="ja-JP" sz="2400" i="1" dirty="0">
                                <a:latin typeface="Cambria Math" panose="02040503050406030204" pitchFamily="18" charset="0"/>
                                <a:cs typeface="Times New Roman" panose="02020603050405020304" pitchFamily="18" charset="0"/>
                              </a:rPr>
                            </m:ctrlPr>
                          </m:funcPr>
                          <m:fName>
                            <m:r>
                              <m:rPr>
                                <m:sty m:val="p"/>
                              </m:rPr>
                              <a:rPr lang="en-US" altLang="ja-JP" sz="2400" b="0" i="0" dirty="0" smtClean="0">
                                <a:latin typeface="Cambria Math" panose="02040503050406030204" pitchFamily="18" charset="0"/>
                                <a:cs typeface="Times New Roman" panose="02020603050405020304" pitchFamily="18" charset="0"/>
                              </a:rPr>
                              <m:t>sin</m:t>
                            </m:r>
                          </m:fName>
                          <m:e>
                            <m:r>
                              <a:rPr lang="en-US" altLang="ja-JP" sz="2400" i="1" dirty="0">
                                <a:latin typeface="Cambria Math" panose="02040503050406030204" pitchFamily="18" charset="0"/>
                                <a:cs typeface="Times New Roman" panose="02020603050405020304" pitchFamily="18" charset="0"/>
                              </a:rPr>
                              <m:t>𝜃</m:t>
                            </m:r>
                          </m:e>
                        </m:func>
                      </m:e>
                    </m:d>
                  </m:oMath>
                </a14:m>
                <a:r>
                  <a:rPr kumimoji="1" lang="ja-JP" altLang="en-US" sz="2400" dirty="0"/>
                  <a:t>を通り，傾きは </a:t>
                </a:r>
                <a14:m>
                  <m:oMath xmlns:m="http://schemas.openxmlformats.org/officeDocument/2006/math">
                    <m:f>
                      <m:fPr>
                        <m:ctrlPr>
                          <a:rPr lang="en-US" altLang="ja-JP" sz="2400" b="0" i="1" dirty="0" smtClean="0">
                            <a:latin typeface="Cambria Math" panose="02040503050406030204" pitchFamily="18" charset="0"/>
                            <a:cs typeface="Times New Roman" panose="02020603050405020304" pitchFamily="18" charset="0"/>
                          </a:rPr>
                        </m:ctrlPr>
                      </m:fPr>
                      <m:num>
                        <m:r>
                          <a:rPr lang="en-US" altLang="ja-JP" sz="2400" b="0" i="0" dirty="0" smtClean="0">
                            <a:latin typeface="Cambria Math" panose="02040503050406030204" pitchFamily="18" charset="0"/>
                            <a:cs typeface="Times New Roman" panose="02020603050405020304" pitchFamily="18" charset="0"/>
                          </a:rPr>
                          <m:t>−1</m:t>
                        </m:r>
                      </m:num>
                      <m:den>
                        <m:func>
                          <m:funcPr>
                            <m:ctrlPr>
                              <a:rPr lang="en-US" altLang="ja-JP" sz="2400" i="1" dirty="0">
                                <a:latin typeface="Cambria Math" panose="02040503050406030204" pitchFamily="18" charset="0"/>
                                <a:cs typeface="Times New Roman" panose="02020603050405020304" pitchFamily="18" charset="0"/>
                              </a:rPr>
                            </m:ctrlPr>
                          </m:funcPr>
                          <m:fName>
                            <m:r>
                              <m:rPr>
                                <m:sty m:val="p"/>
                              </m:rPr>
                              <a:rPr lang="en-US" altLang="ja-JP" sz="2400" b="0" i="0" dirty="0" smtClean="0">
                                <a:latin typeface="Cambria Math" panose="02040503050406030204" pitchFamily="18" charset="0"/>
                                <a:cs typeface="Times New Roman" panose="02020603050405020304" pitchFamily="18" charset="0"/>
                              </a:rPr>
                              <m:t>tan</m:t>
                            </m:r>
                          </m:fName>
                          <m:e>
                            <m:r>
                              <a:rPr lang="en-US" altLang="ja-JP" sz="2400" i="1" dirty="0">
                                <a:latin typeface="Cambria Math" panose="02040503050406030204" pitchFamily="18" charset="0"/>
                                <a:cs typeface="Times New Roman" panose="02020603050405020304" pitchFamily="18" charset="0"/>
                              </a:rPr>
                              <m:t>𝜃</m:t>
                            </m:r>
                          </m:e>
                        </m:func>
                      </m:den>
                    </m:f>
                  </m:oMath>
                </a14:m>
                <a:endParaRPr kumimoji="1" lang="en-US" altLang="ja-JP" sz="2400" dirty="0"/>
              </a:p>
              <a:p>
                <a:r>
                  <a:rPr lang="ja-JP" altLang="en-US" sz="2400" dirty="0"/>
                  <a:t>半径 </a:t>
                </a:r>
                <a:r>
                  <a:rPr lang="en-US" altLang="ja-JP" sz="2400" i="1" dirty="0"/>
                  <a:t>ρ </a:t>
                </a:r>
                <a:r>
                  <a:rPr lang="ja-JP" altLang="en-US" sz="2400" i="1" dirty="0"/>
                  <a:t>の円に接する</a:t>
                </a:r>
                <a:endParaRPr lang="en-US" altLang="ja-JP" sz="2400" i="1" dirty="0"/>
              </a:p>
              <a:p>
                <a:endParaRPr lang="en-US" altLang="ja-JP" sz="500" i="1" dirty="0"/>
              </a:p>
              <a:p>
                <a14:m>
                  <m:oMath xmlns:m="http://schemas.openxmlformats.org/officeDocument/2006/math">
                    <m:r>
                      <a:rPr lang="en-US" altLang="ja-JP" sz="2400" i="1" dirty="0" smtClean="0">
                        <a:latin typeface="Cambria Math" panose="02040503050406030204" pitchFamily="18" charset="0"/>
                        <a:cs typeface="Times New Roman" panose="02020603050405020304" pitchFamily="18" charset="0"/>
                      </a:rPr>
                      <m:t>𝜃</m:t>
                    </m:r>
                    <m:r>
                      <a:rPr lang="ja-JP" altLang="en-US" sz="2400" i="1" dirty="0">
                        <a:latin typeface="Cambria Math" panose="02040503050406030204" pitchFamily="18" charset="0"/>
                        <a:cs typeface="Times New Roman" panose="02020603050405020304" pitchFamily="18" charset="0"/>
                      </a:rPr>
                      <m:t>が</m:t>
                    </m:r>
                    <m:d>
                      <m:dPr>
                        <m:begChr m:val="["/>
                        <m:endChr m:val="]"/>
                        <m:ctrlPr>
                          <a:rPr lang="en-US" altLang="ja-JP" sz="2400" b="0" i="1" dirty="0" smtClean="0">
                            <a:latin typeface="Cambria Math" panose="02040503050406030204" pitchFamily="18" charset="0"/>
                            <a:cs typeface="Times New Roman" panose="02020603050405020304" pitchFamily="18" charset="0"/>
                          </a:rPr>
                        </m:ctrlPr>
                      </m:dPr>
                      <m:e>
                        <m:r>
                          <a:rPr lang="en-US" altLang="ja-JP" sz="2400" b="0" i="1" dirty="0" smtClean="0">
                            <a:latin typeface="Cambria Math" panose="02040503050406030204" pitchFamily="18" charset="0"/>
                            <a:cs typeface="Times New Roman" panose="02020603050405020304" pitchFamily="18" charset="0"/>
                          </a:rPr>
                          <m:t>0, </m:t>
                        </m:r>
                        <m:r>
                          <a:rPr lang="en-US" altLang="ja-JP" sz="2400" b="0" i="1" dirty="0" smtClean="0">
                            <a:latin typeface="Cambria Math" panose="02040503050406030204" pitchFamily="18" charset="0"/>
                            <a:cs typeface="Times New Roman" panose="02020603050405020304" pitchFamily="18" charset="0"/>
                          </a:rPr>
                          <m:t>𝜋</m:t>
                        </m:r>
                      </m:e>
                    </m:d>
                  </m:oMath>
                </a14:m>
                <a:r>
                  <a:rPr kumimoji="1" lang="ja-JP" altLang="en-US" sz="2400" i="1" dirty="0"/>
                  <a:t>の範囲で動くと全ての傾きをカバーできる</a:t>
                </a:r>
                <a:endParaRPr kumimoji="1" lang="en-US" altLang="ja-JP" sz="2400" i="1" dirty="0"/>
              </a:p>
              <a:p>
                <a14:m>
                  <m:oMath xmlns:m="http://schemas.openxmlformats.org/officeDocument/2006/math">
                    <m:r>
                      <a:rPr lang="en-US" altLang="ja-JP" sz="2400" b="0" i="1" dirty="0" smtClean="0">
                        <a:latin typeface="Cambria Math" panose="02040503050406030204" pitchFamily="18" charset="0"/>
                        <a:cs typeface="Times New Roman" panose="02020603050405020304" pitchFamily="18" charset="0"/>
                      </a:rPr>
                      <m:t>𝜌</m:t>
                    </m:r>
                    <m:r>
                      <a:rPr lang="ja-JP" altLang="en-US" sz="2400" i="1" dirty="0">
                        <a:latin typeface="Cambria Math" panose="02040503050406030204" pitchFamily="18" charset="0"/>
                        <a:cs typeface="Times New Roman" panose="02020603050405020304" pitchFamily="18" charset="0"/>
                      </a:rPr>
                      <m:t>が</m:t>
                    </m:r>
                    <m:d>
                      <m:dPr>
                        <m:begChr m:val="["/>
                        <m:endChr m:val="]"/>
                        <m:ctrlPr>
                          <a:rPr lang="en-US" altLang="ja-JP" sz="2400" i="1" dirty="0">
                            <a:latin typeface="Cambria Math" panose="02040503050406030204" pitchFamily="18" charset="0"/>
                            <a:cs typeface="Times New Roman" panose="02020603050405020304" pitchFamily="18" charset="0"/>
                          </a:rPr>
                        </m:ctrlPr>
                      </m:dPr>
                      <m:e>
                        <m:r>
                          <a:rPr lang="en-US" altLang="ja-JP" sz="2400" b="0" i="1" dirty="0" smtClean="0">
                            <a:latin typeface="Cambria Math" panose="02040503050406030204" pitchFamily="18" charset="0"/>
                            <a:cs typeface="Times New Roman" panose="02020603050405020304" pitchFamily="18" charset="0"/>
                          </a:rPr>
                          <m:t>0</m:t>
                        </m:r>
                        <m:r>
                          <a:rPr lang="en-US" altLang="ja-JP" sz="2400" i="1" dirty="0">
                            <a:latin typeface="Cambria Math" panose="02040503050406030204" pitchFamily="18" charset="0"/>
                            <a:cs typeface="Times New Roman" panose="02020603050405020304" pitchFamily="18" charset="0"/>
                          </a:rPr>
                          <m:t>, </m:t>
                        </m:r>
                        <m:r>
                          <a:rPr lang="en-US" altLang="ja-JP" sz="2400" b="0" i="1" dirty="0" smtClean="0">
                            <a:latin typeface="Cambria Math" panose="02040503050406030204" pitchFamily="18" charset="0"/>
                            <a:cs typeface="Times New Roman" panose="02020603050405020304" pitchFamily="18" charset="0"/>
                          </a:rPr>
                          <m:t>𝐴</m:t>
                        </m:r>
                      </m:e>
                    </m:d>
                  </m:oMath>
                </a14:m>
                <a:r>
                  <a:rPr kumimoji="1" lang="ja-JP" altLang="en-US" sz="2400" i="1" dirty="0"/>
                  <a:t>の範囲で動くと画像 </a:t>
                </a:r>
                <a:r>
                  <a:rPr kumimoji="1" lang="en-US" altLang="ja-JP" sz="2400" dirty="0"/>
                  <a:t>(</a:t>
                </a:r>
                <a:r>
                  <a:rPr kumimoji="1" lang="ja-JP" altLang="en-US" sz="2400" dirty="0"/>
                  <a:t>下図の黄色領域</a:t>
                </a:r>
                <a:r>
                  <a:rPr kumimoji="1" lang="en-US" altLang="ja-JP" sz="2400" dirty="0"/>
                  <a:t>)</a:t>
                </a:r>
                <a:r>
                  <a:rPr kumimoji="1" lang="ja-JP" altLang="en-US" sz="2400" dirty="0"/>
                  <a:t>を通る全直線をカバーでき</a:t>
                </a:r>
                <a:endParaRPr kumimoji="1" lang="en-US" altLang="ja-JP" sz="2400" dirty="0"/>
              </a:p>
              <a:p>
                <a:pPr marL="0" indent="0">
                  <a:buNone/>
                </a:pPr>
                <a:r>
                  <a:rPr lang="en-US" altLang="ja-JP" sz="1800" i="1" dirty="0"/>
                  <a:t>※ </a:t>
                </a:r>
                <a14:m>
                  <m:oMath xmlns:m="http://schemas.openxmlformats.org/officeDocument/2006/math">
                    <m:r>
                      <a:rPr lang="en-US" altLang="ja-JP" sz="1800" b="0" i="1" dirty="0" smtClean="0">
                        <a:latin typeface="Cambria Math" panose="02040503050406030204" pitchFamily="18" charset="0"/>
                        <a:cs typeface="Times New Roman" panose="02020603050405020304" pitchFamily="18" charset="0"/>
                      </a:rPr>
                      <m:t>𝐴</m:t>
                    </m:r>
                    <m:r>
                      <a:rPr lang="en-US" altLang="ja-JP" sz="1800" b="0" i="1" dirty="0" smtClean="0">
                        <a:latin typeface="Cambria Math" panose="02040503050406030204" pitchFamily="18" charset="0"/>
                        <a:cs typeface="Times New Roman" panose="02020603050405020304" pitchFamily="18" charset="0"/>
                      </a:rPr>
                      <m:t>=</m:t>
                    </m:r>
                    <m:rad>
                      <m:radPr>
                        <m:degHide m:val="on"/>
                        <m:ctrlPr>
                          <a:rPr lang="en-US" altLang="ja-JP" sz="1800" b="0" i="1" dirty="0" smtClean="0">
                            <a:latin typeface="Cambria Math" panose="02040503050406030204" pitchFamily="18" charset="0"/>
                            <a:cs typeface="Times New Roman" panose="02020603050405020304" pitchFamily="18" charset="0"/>
                          </a:rPr>
                        </m:ctrlPr>
                      </m:radPr>
                      <m:deg/>
                      <m:e>
                        <m:sSup>
                          <m:sSupPr>
                            <m:ctrlPr>
                              <a:rPr lang="en-US" altLang="ja-JP" sz="1800" b="0" i="1" dirty="0" smtClean="0">
                                <a:latin typeface="Cambria Math" panose="02040503050406030204" pitchFamily="18" charset="0"/>
                                <a:cs typeface="Times New Roman" panose="02020603050405020304" pitchFamily="18" charset="0"/>
                              </a:rPr>
                            </m:ctrlPr>
                          </m:sSupPr>
                          <m:e>
                            <m:r>
                              <a:rPr lang="en-US" altLang="ja-JP" sz="1800" b="0" i="1" dirty="0" smtClean="0">
                                <a:latin typeface="Cambria Math" panose="02040503050406030204" pitchFamily="18" charset="0"/>
                                <a:cs typeface="Times New Roman" panose="02020603050405020304" pitchFamily="18" charset="0"/>
                              </a:rPr>
                              <m:t>𝑊</m:t>
                            </m:r>
                          </m:e>
                          <m:sup>
                            <m:r>
                              <a:rPr lang="en-US" altLang="ja-JP" sz="1800" b="0" i="1" dirty="0" smtClean="0">
                                <a:latin typeface="Cambria Math" panose="02040503050406030204" pitchFamily="18" charset="0"/>
                                <a:cs typeface="Times New Roman" panose="02020603050405020304" pitchFamily="18" charset="0"/>
                              </a:rPr>
                              <m:t>2</m:t>
                            </m:r>
                          </m:sup>
                        </m:sSup>
                        <m:r>
                          <a:rPr lang="en-US" altLang="ja-JP" sz="1800" b="0" i="1" dirty="0" smtClean="0">
                            <a:latin typeface="Cambria Math" panose="02040503050406030204" pitchFamily="18" charset="0"/>
                            <a:cs typeface="Times New Roman" panose="02020603050405020304" pitchFamily="18" charset="0"/>
                          </a:rPr>
                          <m:t>+</m:t>
                        </m:r>
                        <m:sSup>
                          <m:sSupPr>
                            <m:ctrlPr>
                              <a:rPr lang="en-US" altLang="ja-JP" sz="1800" b="0" i="1" dirty="0" smtClean="0">
                                <a:latin typeface="Cambria Math" panose="02040503050406030204" pitchFamily="18" charset="0"/>
                                <a:cs typeface="Times New Roman" panose="02020603050405020304" pitchFamily="18" charset="0"/>
                              </a:rPr>
                            </m:ctrlPr>
                          </m:sSupPr>
                          <m:e>
                            <m:r>
                              <a:rPr lang="en-US" altLang="ja-JP" sz="1800" b="0" i="1" dirty="0" smtClean="0">
                                <a:latin typeface="Cambria Math" panose="02040503050406030204" pitchFamily="18" charset="0"/>
                                <a:cs typeface="Times New Roman" panose="02020603050405020304" pitchFamily="18" charset="0"/>
                              </a:rPr>
                              <m:t>𝐻</m:t>
                            </m:r>
                          </m:e>
                          <m:sup>
                            <m:r>
                              <a:rPr lang="en-US" altLang="ja-JP" sz="1800" b="0" i="1" dirty="0" smtClean="0">
                                <a:latin typeface="Cambria Math" panose="02040503050406030204" pitchFamily="18" charset="0"/>
                                <a:cs typeface="Times New Roman" panose="02020603050405020304" pitchFamily="18" charset="0"/>
                              </a:rPr>
                              <m:t>2</m:t>
                            </m:r>
                          </m:sup>
                        </m:sSup>
                      </m:e>
                    </m:rad>
                  </m:oMath>
                </a14:m>
                <a:r>
                  <a:rPr lang="ja-JP" altLang="en-US" sz="1800" i="1" dirty="0"/>
                  <a:t>は画像の対角の長さ</a:t>
                </a:r>
                <a:endParaRPr kumimoji="1" lang="ja-JP" altLang="en-US" sz="2400" i="1"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584880" y="980853"/>
                <a:ext cx="11586379" cy="2602346"/>
              </a:xfrm>
              <a:blipFill>
                <a:blip r:embed="rId3"/>
                <a:stretch>
                  <a:fillRect l="-736" b="-1874"/>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12"/>
          </p:nvPr>
        </p:nvSpPr>
        <p:spPr/>
        <p:txBody>
          <a:bodyPr/>
          <a:lstStyle/>
          <a:p>
            <a:fld id="{F35DE295-420C-4265-BE54-AE59FA4027A6}" type="slidenum">
              <a:rPr kumimoji="1" lang="ja-JP" altLang="en-US" smtClean="0"/>
              <a:t>42</a:t>
            </a:fld>
            <a:endParaRPr kumimoji="1" lang="ja-JP" altLang="en-US"/>
          </a:p>
        </p:txBody>
      </p:sp>
      <p:grpSp>
        <p:nvGrpSpPr>
          <p:cNvPr id="24" name="グループ化 23"/>
          <p:cNvGrpSpPr/>
          <p:nvPr/>
        </p:nvGrpSpPr>
        <p:grpSpPr>
          <a:xfrm>
            <a:off x="772455" y="3493875"/>
            <a:ext cx="3199674" cy="3291914"/>
            <a:chOff x="3535975" y="2853437"/>
            <a:chExt cx="3199674" cy="3291914"/>
          </a:xfrm>
        </p:grpSpPr>
        <p:cxnSp>
          <p:nvCxnSpPr>
            <p:cNvPr id="12" name="直線コネクタ 11"/>
            <p:cNvCxnSpPr/>
            <p:nvPr/>
          </p:nvCxnSpPr>
          <p:spPr>
            <a:xfrm>
              <a:off x="3805216" y="3062309"/>
              <a:ext cx="2930433" cy="132492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V="1">
              <a:off x="4965915" y="3806190"/>
              <a:ext cx="451905" cy="977079"/>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 name="円弧 13"/>
            <p:cNvSpPr/>
            <p:nvPr/>
          </p:nvSpPr>
          <p:spPr>
            <a:xfrm>
              <a:off x="4636271" y="4460989"/>
              <a:ext cx="644525" cy="644525"/>
            </a:xfrm>
            <a:prstGeom prst="arc">
              <a:avLst>
                <a:gd name="adj1" fmla="val 17929173"/>
                <a:gd name="adj2" fmla="val 0"/>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 name="正方形/長方形 16"/>
            <p:cNvSpPr/>
            <p:nvPr/>
          </p:nvSpPr>
          <p:spPr>
            <a:xfrm>
              <a:off x="5152633" y="4314684"/>
              <a:ext cx="335348" cy="461665"/>
            </a:xfrm>
            <a:prstGeom prst="rect">
              <a:avLst/>
            </a:prstGeom>
          </p:spPr>
          <p:txBody>
            <a:bodyPr wrap="none">
              <a:spAutoFit/>
            </a:bodyPr>
            <a:lstStyle/>
            <a:p>
              <a:r>
                <a:rPr lang="en-US" altLang="ja-JP" sz="2400" i="1" dirty="0">
                  <a:latin typeface="Times New Roman" panose="02020603050405020304" pitchFamily="18" charset="0"/>
                  <a:ea typeface="メイリオ" panose="020B0604030504040204" pitchFamily="50" charset="-128"/>
                  <a:cs typeface="Times New Roman" panose="02020603050405020304" pitchFamily="18" charset="0"/>
                </a:rPr>
                <a:t>θ</a:t>
              </a:r>
              <a:endParaRPr lang="ja-JP" altLang="en-US" sz="2400" dirty="0">
                <a:latin typeface="Times New Roman" panose="02020603050405020304" pitchFamily="18" charset="0"/>
                <a:ea typeface="メイリオ" panose="020B0604030504040204" pitchFamily="50" charset="-128"/>
                <a:cs typeface="Times New Roman" panose="02020603050405020304" pitchFamily="18" charset="0"/>
              </a:endParaRPr>
            </a:p>
          </p:txBody>
        </p:sp>
        <p:sp>
          <p:nvSpPr>
            <p:cNvPr id="18" name="正方形/長方形 17"/>
            <p:cNvSpPr/>
            <p:nvPr/>
          </p:nvSpPr>
          <p:spPr>
            <a:xfrm>
              <a:off x="4995957" y="3891613"/>
              <a:ext cx="332142" cy="461665"/>
            </a:xfrm>
            <a:prstGeom prst="rect">
              <a:avLst/>
            </a:prstGeom>
          </p:spPr>
          <p:txBody>
            <a:bodyPr wrap="none">
              <a:spAutoFit/>
            </a:bodyPr>
            <a:lstStyle/>
            <a:p>
              <a:r>
                <a:rPr lang="en-US" altLang="ja-JP" sz="2400" i="1" dirty="0">
                  <a:latin typeface="Times New Roman" panose="02020603050405020304" pitchFamily="18" charset="0"/>
                  <a:ea typeface="メイリオ" panose="020B0604030504040204" pitchFamily="50" charset="-128"/>
                  <a:cs typeface="Times New Roman" panose="02020603050405020304" pitchFamily="18" charset="0"/>
                </a:rPr>
                <a:t>ρ</a:t>
              </a:r>
              <a:endParaRPr lang="ja-JP" altLang="en-US" sz="2400" dirty="0">
                <a:latin typeface="Times New Roman" panose="02020603050405020304" pitchFamily="18" charset="0"/>
                <a:ea typeface="メイリオ" panose="020B0604030504040204" pitchFamily="50" charset="-128"/>
                <a:cs typeface="Times New Roman" panose="02020603050405020304" pitchFamily="18" charset="0"/>
              </a:endParaRPr>
            </a:p>
          </p:txBody>
        </p:sp>
        <p:grpSp>
          <p:nvGrpSpPr>
            <p:cNvPr id="20" name="グループ化 19"/>
            <p:cNvGrpSpPr/>
            <p:nvPr/>
          </p:nvGrpSpPr>
          <p:grpSpPr>
            <a:xfrm>
              <a:off x="3535975" y="2853437"/>
              <a:ext cx="3199674" cy="3291914"/>
              <a:chOff x="3535975" y="2853437"/>
              <a:chExt cx="3199674" cy="3291914"/>
            </a:xfrm>
          </p:grpSpPr>
          <p:grpSp>
            <p:nvGrpSpPr>
              <p:cNvPr id="5" name="グループ化 4"/>
              <p:cNvGrpSpPr/>
              <p:nvPr/>
            </p:nvGrpSpPr>
            <p:grpSpPr>
              <a:xfrm>
                <a:off x="3535975" y="2853437"/>
                <a:ext cx="3199674" cy="3291914"/>
                <a:chOff x="-152657" y="4730307"/>
                <a:chExt cx="3367004" cy="3464068"/>
              </a:xfrm>
            </p:grpSpPr>
            <p:cxnSp>
              <p:nvCxnSpPr>
                <p:cNvPr id="6" name="直線矢印コネクタ 5"/>
                <p:cNvCxnSpPr/>
                <p:nvPr/>
              </p:nvCxnSpPr>
              <p:spPr>
                <a:xfrm>
                  <a:off x="-152657" y="6761062"/>
                  <a:ext cx="322267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flipV="1">
                  <a:off x="1353622" y="5008489"/>
                  <a:ext cx="0" cy="3185886"/>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2824497" y="6178513"/>
                  <a:ext cx="389850" cy="646331"/>
                </a:xfrm>
                <a:prstGeom prst="rect">
                  <a:avLst/>
                </a:prstGeom>
              </p:spPr>
              <p:txBody>
                <a:bodyPr wrap="none">
                  <a:spAutoFit/>
                </a:bodyPr>
                <a:lstStyle/>
                <a:p>
                  <a:r>
                    <a:rPr lang="en-US" altLang="ja-JP" sz="3600" i="1" dirty="0">
                      <a:latin typeface="Times New Roman" panose="02020603050405020304" pitchFamily="18" charset="0"/>
                      <a:ea typeface="メイリオ" panose="020B0604030504040204" pitchFamily="50" charset="-128"/>
                      <a:cs typeface="Times New Roman" panose="02020603050405020304" pitchFamily="18" charset="0"/>
                    </a:rPr>
                    <a:t>x</a:t>
                  </a:r>
                  <a:endParaRPr lang="ja-JP" altLang="en-US" sz="3600" dirty="0">
                    <a:latin typeface="Times New Roman" panose="02020603050405020304" pitchFamily="18" charset="0"/>
                    <a:ea typeface="メイリオ" panose="020B0604030504040204" pitchFamily="50" charset="-128"/>
                    <a:cs typeface="Times New Roman" panose="02020603050405020304" pitchFamily="18" charset="0"/>
                  </a:endParaRPr>
                </a:p>
              </p:txBody>
            </p:sp>
            <p:sp>
              <p:nvSpPr>
                <p:cNvPr id="9" name="正方形/長方形 8"/>
                <p:cNvSpPr/>
                <p:nvPr/>
              </p:nvSpPr>
              <p:spPr>
                <a:xfrm>
                  <a:off x="1353620" y="4730307"/>
                  <a:ext cx="389850" cy="646331"/>
                </a:xfrm>
                <a:prstGeom prst="rect">
                  <a:avLst/>
                </a:prstGeom>
              </p:spPr>
              <p:txBody>
                <a:bodyPr wrap="none">
                  <a:spAutoFit/>
                </a:bodyPr>
                <a:lstStyle/>
                <a:p>
                  <a:r>
                    <a:rPr lang="en-US" altLang="ja-JP" sz="3600" i="1" dirty="0">
                      <a:latin typeface="Times New Roman" panose="02020603050405020304" pitchFamily="18" charset="0"/>
                      <a:ea typeface="メイリオ" panose="020B0604030504040204" pitchFamily="50" charset="-128"/>
                      <a:cs typeface="Times New Roman" panose="02020603050405020304" pitchFamily="18" charset="0"/>
                    </a:rPr>
                    <a:t>y</a:t>
                  </a:r>
                  <a:endParaRPr lang="ja-JP" altLang="en-US" sz="3600" dirty="0">
                    <a:latin typeface="Times New Roman" panose="02020603050405020304" pitchFamily="18" charset="0"/>
                    <a:ea typeface="メイリオ" panose="020B0604030504040204" pitchFamily="50" charset="-128"/>
                    <a:cs typeface="Times New Roman" panose="02020603050405020304" pitchFamily="18" charset="0"/>
                  </a:endParaRPr>
                </a:p>
              </p:txBody>
            </p:sp>
          </p:grpSp>
          <p:sp>
            <p:nvSpPr>
              <p:cNvPr id="19" name="楕円 18"/>
              <p:cNvSpPr/>
              <p:nvPr/>
            </p:nvSpPr>
            <p:spPr>
              <a:xfrm>
                <a:off x="3890011" y="3698965"/>
                <a:ext cx="2154769" cy="21547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mc:AlternateContent xmlns:mc="http://schemas.openxmlformats.org/markup-compatibility/2006" xmlns:a14="http://schemas.microsoft.com/office/drawing/2010/main">
        <mc:Choice Requires="a14">
          <p:sp>
            <p:nvSpPr>
              <p:cNvPr id="25" name="正方形/長方形 24"/>
              <p:cNvSpPr/>
              <p:nvPr/>
            </p:nvSpPr>
            <p:spPr>
              <a:xfrm>
                <a:off x="3037474" y="3574031"/>
                <a:ext cx="186050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ja-JP" i="1" dirty="0">
                              <a:latin typeface="Cambria Math" panose="02040503050406030204" pitchFamily="18" charset="0"/>
                              <a:cs typeface="Times New Roman" panose="02020603050405020304" pitchFamily="18" charset="0"/>
                            </a:rPr>
                          </m:ctrlPr>
                        </m:dPr>
                        <m:e>
                          <m:r>
                            <a:rPr lang="en-US" altLang="ja-JP" i="1" dirty="0">
                              <a:latin typeface="Cambria Math" panose="02040503050406030204" pitchFamily="18" charset="0"/>
                              <a:cs typeface="Times New Roman" panose="02020603050405020304" pitchFamily="18" charset="0"/>
                            </a:rPr>
                            <m:t>𝜌</m:t>
                          </m:r>
                          <m:func>
                            <m:funcPr>
                              <m:ctrlPr>
                                <a:rPr lang="en-US" altLang="ja-JP" i="1" dirty="0">
                                  <a:latin typeface="Cambria Math" panose="02040503050406030204" pitchFamily="18" charset="0"/>
                                  <a:cs typeface="Times New Roman" panose="02020603050405020304" pitchFamily="18" charset="0"/>
                                </a:rPr>
                              </m:ctrlPr>
                            </m:funcPr>
                            <m:fName>
                              <m:r>
                                <m:rPr>
                                  <m:sty m:val="p"/>
                                </m:rPr>
                                <a:rPr lang="en-US" altLang="ja-JP" dirty="0">
                                  <a:latin typeface="Cambria Math" panose="02040503050406030204" pitchFamily="18" charset="0"/>
                                  <a:cs typeface="Times New Roman" panose="02020603050405020304" pitchFamily="18" charset="0"/>
                                </a:rPr>
                                <m:t>cos</m:t>
                              </m:r>
                            </m:fName>
                            <m:e>
                              <m:r>
                                <a:rPr lang="en-US" altLang="ja-JP" i="1" dirty="0">
                                  <a:latin typeface="Cambria Math" panose="02040503050406030204" pitchFamily="18" charset="0"/>
                                  <a:cs typeface="Times New Roman" panose="02020603050405020304" pitchFamily="18" charset="0"/>
                                </a:rPr>
                                <m:t>𝜃</m:t>
                              </m:r>
                            </m:e>
                          </m:func>
                          <m:r>
                            <a:rPr lang="en-US" altLang="ja-JP" i="1" dirty="0">
                              <a:latin typeface="Cambria Math" panose="02040503050406030204" pitchFamily="18" charset="0"/>
                              <a:cs typeface="Times New Roman" panose="02020603050405020304" pitchFamily="18" charset="0"/>
                            </a:rPr>
                            <m:t>,</m:t>
                          </m:r>
                          <m:r>
                            <a:rPr lang="en-US" altLang="ja-JP" i="1" dirty="0">
                              <a:latin typeface="Cambria Math" panose="02040503050406030204" pitchFamily="18" charset="0"/>
                              <a:cs typeface="Times New Roman" panose="02020603050405020304" pitchFamily="18" charset="0"/>
                            </a:rPr>
                            <m:t>𝜌</m:t>
                          </m:r>
                          <m:func>
                            <m:funcPr>
                              <m:ctrlPr>
                                <a:rPr lang="en-US" altLang="ja-JP" i="1" dirty="0">
                                  <a:latin typeface="Cambria Math" panose="02040503050406030204" pitchFamily="18" charset="0"/>
                                  <a:cs typeface="Times New Roman" panose="02020603050405020304" pitchFamily="18" charset="0"/>
                                </a:rPr>
                              </m:ctrlPr>
                            </m:funcPr>
                            <m:fName>
                              <m:r>
                                <m:rPr>
                                  <m:sty m:val="p"/>
                                </m:rPr>
                                <a:rPr lang="en-US" altLang="ja-JP" dirty="0">
                                  <a:latin typeface="Cambria Math" panose="02040503050406030204" pitchFamily="18" charset="0"/>
                                  <a:cs typeface="Times New Roman" panose="02020603050405020304" pitchFamily="18" charset="0"/>
                                </a:rPr>
                                <m:t>sin</m:t>
                              </m:r>
                            </m:fName>
                            <m:e>
                              <m:r>
                                <a:rPr lang="en-US" altLang="ja-JP" i="1" dirty="0">
                                  <a:latin typeface="Cambria Math" panose="02040503050406030204" pitchFamily="18" charset="0"/>
                                  <a:cs typeface="Times New Roman" panose="02020603050405020304" pitchFamily="18" charset="0"/>
                                </a:rPr>
                                <m:t>𝜃</m:t>
                              </m:r>
                            </m:e>
                          </m:func>
                        </m:e>
                      </m:d>
                    </m:oMath>
                  </m:oMathPara>
                </a14:m>
                <a:endParaRPr lang="ja-JP" altLang="en-US" dirty="0"/>
              </a:p>
            </p:txBody>
          </p:sp>
        </mc:Choice>
        <mc:Fallback xmlns="">
          <p:sp>
            <p:nvSpPr>
              <p:cNvPr id="25" name="正方形/長方形 24"/>
              <p:cNvSpPr>
                <a:spLocks noRot="1" noChangeAspect="1" noMove="1" noResize="1" noEditPoints="1" noAdjustHandles="1" noChangeArrowheads="1" noChangeShapeType="1" noTextEdit="1"/>
              </p:cNvSpPr>
              <p:nvPr/>
            </p:nvSpPr>
            <p:spPr>
              <a:xfrm>
                <a:off x="3037474" y="3574031"/>
                <a:ext cx="1860509" cy="369332"/>
              </a:xfrm>
              <a:prstGeom prst="rect">
                <a:avLst/>
              </a:prstGeom>
              <a:blipFill>
                <a:blip r:embed="rId4"/>
                <a:stretch>
                  <a:fillRect b="-6557"/>
                </a:stretch>
              </a:blipFill>
            </p:spPr>
            <p:txBody>
              <a:bodyPr/>
              <a:lstStyle/>
              <a:p>
                <a:r>
                  <a:rPr lang="ja-JP" altLang="en-US">
                    <a:noFill/>
                  </a:rPr>
                  <a:t> </a:t>
                </a:r>
              </a:p>
            </p:txBody>
          </p:sp>
        </mc:Fallback>
      </mc:AlternateContent>
      <p:sp>
        <p:nvSpPr>
          <p:cNvPr id="26" name="楕円 25"/>
          <p:cNvSpPr/>
          <p:nvPr/>
        </p:nvSpPr>
        <p:spPr>
          <a:xfrm>
            <a:off x="2610458" y="4402785"/>
            <a:ext cx="87683" cy="876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フリーフォーム 26"/>
          <p:cNvSpPr/>
          <p:nvPr/>
        </p:nvSpPr>
        <p:spPr>
          <a:xfrm>
            <a:off x="2667000" y="3748405"/>
            <a:ext cx="482600" cy="619760"/>
          </a:xfrm>
          <a:custGeom>
            <a:avLst/>
            <a:gdLst>
              <a:gd name="connsiteX0" fmla="*/ 0 w 482600"/>
              <a:gd name="connsiteY0" fmla="*/ 619760 h 619760"/>
              <a:gd name="connsiteX1" fmla="*/ 132080 w 482600"/>
              <a:gd name="connsiteY1" fmla="*/ 243840 h 619760"/>
              <a:gd name="connsiteX2" fmla="*/ 482600 w 482600"/>
              <a:gd name="connsiteY2" fmla="*/ 0 h 619760"/>
            </a:gdLst>
            <a:ahLst/>
            <a:cxnLst>
              <a:cxn ang="0">
                <a:pos x="connsiteX0" y="connsiteY0"/>
              </a:cxn>
              <a:cxn ang="0">
                <a:pos x="connsiteX1" y="connsiteY1"/>
              </a:cxn>
              <a:cxn ang="0">
                <a:pos x="connsiteX2" y="connsiteY2"/>
              </a:cxn>
            </a:cxnLst>
            <a:rect l="l" t="t" r="r" b="b"/>
            <a:pathLst>
              <a:path w="482600" h="619760">
                <a:moveTo>
                  <a:pt x="0" y="619760"/>
                </a:moveTo>
                <a:cubicBezTo>
                  <a:pt x="25823" y="483446"/>
                  <a:pt x="51647" y="347133"/>
                  <a:pt x="132080" y="243840"/>
                </a:cubicBezTo>
                <a:cubicBezTo>
                  <a:pt x="212513" y="140547"/>
                  <a:pt x="347556" y="70273"/>
                  <a:pt x="48260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8" name="グループ化 27"/>
          <p:cNvGrpSpPr/>
          <p:nvPr/>
        </p:nvGrpSpPr>
        <p:grpSpPr>
          <a:xfrm>
            <a:off x="6085235" y="3284077"/>
            <a:ext cx="6086025" cy="3501711"/>
            <a:chOff x="3535975" y="2643639"/>
            <a:chExt cx="6086025" cy="3501711"/>
          </a:xfrm>
        </p:grpSpPr>
        <p:cxnSp>
          <p:nvCxnSpPr>
            <p:cNvPr id="29" name="直線コネクタ 28"/>
            <p:cNvCxnSpPr/>
            <p:nvPr/>
          </p:nvCxnSpPr>
          <p:spPr>
            <a:xfrm>
              <a:off x="3805216" y="3062309"/>
              <a:ext cx="2930433" cy="132492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V="1">
              <a:off x="4965915" y="3806190"/>
              <a:ext cx="451905" cy="977079"/>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1" name="円弧 30"/>
            <p:cNvSpPr/>
            <p:nvPr/>
          </p:nvSpPr>
          <p:spPr>
            <a:xfrm>
              <a:off x="4605213" y="4460989"/>
              <a:ext cx="644525" cy="644525"/>
            </a:xfrm>
            <a:prstGeom prst="arc">
              <a:avLst>
                <a:gd name="adj1" fmla="val 18408813"/>
                <a:gd name="adj2" fmla="val 0"/>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2" name="正方形/長方形 31"/>
            <p:cNvSpPr/>
            <p:nvPr/>
          </p:nvSpPr>
          <p:spPr>
            <a:xfrm>
              <a:off x="5100035" y="4321604"/>
              <a:ext cx="335348" cy="461665"/>
            </a:xfrm>
            <a:prstGeom prst="rect">
              <a:avLst/>
            </a:prstGeom>
          </p:spPr>
          <p:txBody>
            <a:bodyPr wrap="none">
              <a:spAutoFit/>
            </a:bodyPr>
            <a:lstStyle/>
            <a:p>
              <a:r>
                <a:rPr lang="en-US" altLang="ja-JP" sz="2400" i="1" dirty="0">
                  <a:latin typeface="Times New Roman" panose="02020603050405020304" pitchFamily="18" charset="0"/>
                  <a:ea typeface="メイリオ" panose="020B0604030504040204" pitchFamily="50" charset="-128"/>
                  <a:cs typeface="Times New Roman" panose="02020603050405020304" pitchFamily="18" charset="0"/>
                </a:rPr>
                <a:t>θ</a:t>
              </a:r>
              <a:endParaRPr lang="ja-JP" altLang="en-US" sz="2400" dirty="0">
                <a:latin typeface="Times New Roman" panose="02020603050405020304" pitchFamily="18" charset="0"/>
                <a:ea typeface="メイリオ" panose="020B0604030504040204" pitchFamily="50" charset="-128"/>
                <a:cs typeface="Times New Roman" panose="02020603050405020304" pitchFamily="18" charset="0"/>
              </a:endParaRPr>
            </a:p>
          </p:txBody>
        </p:sp>
        <p:sp>
          <p:nvSpPr>
            <p:cNvPr id="33" name="正方形/長方形 32"/>
            <p:cNvSpPr/>
            <p:nvPr/>
          </p:nvSpPr>
          <p:spPr>
            <a:xfrm>
              <a:off x="4995957" y="3891613"/>
              <a:ext cx="332142" cy="461665"/>
            </a:xfrm>
            <a:prstGeom prst="rect">
              <a:avLst/>
            </a:prstGeom>
          </p:spPr>
          <p:txBody>
            <a:bodyPr wrap="none">
              <a:spAutoFit/>
            </a:bodyPr>
            <a:lstStyle/>
            <a:p>
              <a:r>
                <a:rPr lang="en-US" altLang="ja-JP" sz="2400" i="1" dirty="0">
                  <a:latin typeface="Times New Roman" panose="02020603050405020304" pitchFamily="18" charset="0"/>
                  <a:ea typeface="メイリオ" panose="020B0604030504040204" pitchFamily="50" charset="-128"/>
                  <a:cs typeface="Times New Roman" panose="02020603050405020304" pitchFamily="18" charset="0"/>
                </a:rPr>
                <a:t>ρ</a:t>
              </a:r>
              <a:endParaRPr lang="ja-JP" altLang="en-US" sz="2400" dirty="0">
                <a:latin typeface="Times New Roman" panose="02020603050405020304" pitchFamily="18" charset="0"/>
                <a:ea typeface="メイリオ" panose="020B0604030504040204" pitchFamily="50" charset="-128"/>
                <a:cs typeface="Times New Roman" panose="02020603050405020304" pitchFamily="18" charset="0"/>
              </a:endParaRPr>
            </a:p>
          </p:txBody>
        </p:sp>
        <p:grpSp>
          <p:nvGrpSpPr>
            <p:cNvPr id="34" name="グループ化 33"/>
            <p:cNvGrpSpPr/>
            <p:nvPr/>
          </p:nvGrpSpPr>
          <p:grpSpPr>
            <a:xfrm>
              <a:off x="3535975" y="2643639"/>
              <a:ext cx="6086025" cy="3501711"/>
              <a:chOff x="3535975" y="2643639"/>
              <a:chExt cx="6086025" cy="3501711"/>
            </a:xfrm>
          </p:grpSpPr>
          <p:grpSp>
            <p:nvGrpSpPr>
              <p:cNvPr id="35" name="グループ化 34"/>
              <p:cNvGrpSpPr/>
              <p:nvPr/>
            </p:nvGrpSpPr>
            <p:grpSpPr>
              <a:xfrm>
                <a:off x="3535975" y="2643639"/>
                <a:ext cx="6086025" cy="3501711"/>
                <a:chOff x="-152657" y="4509538"/>
                <a:chExt cx="6404299" cy="3684837"/>
              </a:xfrm>
            </p:grpSpPr>
            <p:cxnSp>
              <p:nvCxnSpPr>
                <p:cNvPr id="37" name="直線矢印コネクタ 36"/>
                <p:cNvCxnSpPr/>
                <p:nvPr/>
              </p:nvCxnSpPr>
              <p:spPr>
                <a:xfrm>
                  <a:off x="-152657" y="6761062"/>
                  <a:ext cx="322267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flipV="1">
                  <a:off x="1353622" y="5008489"/>
                  <a:ext cx="0" cy="3185886"/>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9" name="正方形/長方形 38"/>
                <p:cNvSpPr/>
                <p:nvPr/>
              </p:nvSpPr>
              <p:spPr>
                <a:xfrm>
                  <a:off x="2824497" y="6178513"/>
                  <a:ext cx="389850" cy="646331"/>
                </a:xfrm>
                <a:prstGeom prst="rect">
                  <a:avLst/>
                </a:prstGeom>
              </p:spPr>
              <p:txBody>
                <a:bodyPr wrap="none">
                  <a:spAutoFit/>
                </a:bodyPr>
                <a:lstStyle/>
                <a:p>
                  <a:r>
                    <a:rPr lang="en-US" altLang="ja-JP" sz="3600" i="1" dirty="0">
                      <a:latin typeface="Times New Roman" panose="02020603050405020304" pitchFamily="18" charset="0"/>
                      <a:ea typeface="メイリオ" panose="020B0604030504040204" pitchFamily="50" charset="-128"/>
                      <a:cs typeface="Times New Roman" panose="02020603050405020304" pitchFamily="18" charset="0"/>
                    </a:rPr>
                    <a:t>x</a:t>
                  </a:r>
                  <a:endParaRPr lang="ja-JP" altLang="en-US" sz="3600" dirty="0">
                    <a:latin typeface="Times New Roman" panose="02020603050405020304" pitchFamily="18" charset="0"/>
                    <a:ea typeface="メイリオ" panose="020B0604030504040204" pitchFamily="50" charset="-128"/>
                    <a:cs typeface="Times New Roman" panose="02020603050405020304" pitchFamily="18" charset="0"/>
                  </a:endParaRPr>
                </a:p>
              </p:txBody>
            </p:sp>
            <p:sp>
              <p:nvSpPr>
                <p:cNvPr id="40" name="正方形/長方形 39"/>
                <p:cNvSpPr/>
                <p:nvPr/>
              </p:nvSpPr>
              <p:spPr>
                <a:xfrm>
                  <a:off x="1068828" y="4509538"/>
                  <a:ext cx="389850" cy="646331"/>
                </a:xfrm>
                <a:prstGeom prst="rect">
                  <a:avLst/>
                </a:prstGeom>
              </p:spPr>
              <p:txBody>
                <a:bodyPr wrap="none">
                  <a:spAutoFit/>
                </a:bodyPr>
                <a:lstStyle/>
                <a:p>
                  <a:r>
                    <a:rPr lang="en-US" altLang="ja-JP" sz="3600" i="1" dirty="0">
                      <a:latin typeface="Times New Roman" panose="02020603050405020304" pitchFamily="18" charset="0"/>
                      <a:ea typeface="メイリオ" panose="020B0604030504040204" pitchFamily="50" charset="-128"/>
                      <a:cs typeface="Times New Roman" panose="02020603050405020304" pitchFamily="18" charset="0"/>
                    </a:rPr>
                    <a:t>y</a:t>
                  </a:r>
                  <a:endParaRPr lang="ja-JP" altLang="en-US" sz="3600" dirty="0">
                    <a:latin typeface="Times New Roman" panose="02020603050405020304" pitchFamily="18" charset="0"/>
                    <a:ea typeface="メイリオ" panose="020B0604030504040204" pitchFamily="50" charset="-128"/>
                    <a:cs typeface="Times New Roman" panose="02020603050405020304" pitchFamily="18" charset="0"/>
                  </a:endParaRPr>
                </a:p>
              </p:txBody>
            </p:sp>
            <p:sp>
              <p:nvSpPr>
                <p:cNvPr id="45" name="正方形/長方形 44"/>
                <p:cNvSpPr/>
                <p:nvPr/>
              </p:nvSpPr>
              <p:spPr>
                <a:xfrm>
                  <a:off x="3301033" y="5546541"/>
                  <a:ext cx="2950609" cy="1457425"/>
                </a:xfrm>
                <a:prstGeom prst="rect">
                  <a:avLst/>
                </a:prstGeom>
              </p:spPr>
              <p:txBody>
                <a:bodyPr wrap="none">
                  <a:spAutoFit/>
                </a:bodyPr>
                <a:lstStyle/>
                <a:p>
                  <a:r>
                    <a:rPr lang="en-US" altLang="ja-JP" sz="2800" dirty="0" err="1">
                      <a:latin typeface="メイリオ" panose="020B0604030504040204" pitchFamily="50" charset="-128"/>
                      <a:ea typeface="メイリオ" panose="020B0604030504040204" pitchFamily="50" charset="-128"/>
                      <a:cs typeface="Times New Roman" panose="02020603050405020304" pitchFamily="18" charset="0"/>
                    </a:rPr>
                    <a:t>WxH</a:t>
                  </a:r>
                  <a:r>
                    <a:rPr lang="ja-JP" altLang="en-US" sz="2800" dirty="0">
                      <a:latin typeface="メイリオ" panose="020B0604030504040204" pitchFamily="50" charset="-128"/>
                      <a:ea typeface="メイリオ" panose="020B0604030504040204" pitchFamily="50" charset="-128"/>
                      <a:cs typeface="Times New Roman" panose="02020603050405020304" pitchFamily="18" charset="0"/>
                    </a:rPr>
                    <a:t>の画像内に</a:t>
                  </a:r>
                  <a:endParaRPr lang="en-US" altLang="ja-JP" sz="28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2800" dirty="0">
                      <a:latin typeface="メイリオ" panose="020B0604030504040204" pitchFamily="50" charset="-128"/>
                      <a:ea typeface="メイリオ" panose="020B0604030504040204" pitchFamily="50" charset="-128"/>
                      <a:cs typeface="Times New Roman" panose="02020603050405020304" pitchFamily="18" charset="0"/>
                    </a:rPr>
                    <a:t>入る範囲で</a:t>
                  </a:r>
                  <a:endParaRPr lang="en-US" altLang="ja-JP" sz="2800" dirty="0">
                    <a:latin typeface="メイリオ" panose="020B0604030504040204" pitchFamily="50" charset="-128"/>
                    <a:ea typeface="メイリオ" panose="020B0604030504040204" pitchFamily="50" charset="-128"/>
                    <a:cs typeface="Times New Roman" panose="02020603050405020304" pitchFamily="18" charset="0"/>
                  </a:endParaRPr>
                </a:p>
                <a:p>
                  <a:r>
                    <a:rPr lang="en-US" altLang="ja-JP" sz="2800" i="1" dirty="0">
                      <a:latin typeface="メイリオ" panose="020B0604030504040204" pitchFamily="50" charset="-128"/>
                      <a:ea typeface="メイリオ" panose="020B0604030504040204" pitchFamily="50" charset="-128"/>
                      <a:cs typeface="Times New Roman" panose="02020603050405020304" pitchFamily="18" charset="0"/>
                    </a:rPr>
                    <a:t>ρ</a:t>
                  </a:r>
                  <a:r>
                    <a:rPr lang="ja-JP" altLang="en-US" sz="2800" dirty="0">
                      <a:latin typeface="メイリオ" panose="020B0604030504040204" pitchFamily="50" charset="-128"/>
                      <a:ea typeface="メイリオ" panose="020B0604030504040204" pitchFamily="50" charset="-128"/>
                      <a:cs typeface="Times New Roman" panose="02020603050405020304" pitchFamily="18" charset="0"/>
                    </a:rPr>
                    <a:t>と</a:t>
                  </a:r>
                  <a:r>
                    <a:rPr lang="en-US" altLang="ja-JP" sz="2800" i="1" dirty="0">
                      <a:latin typeface="メイリオ" panose="020B0604030504040204" pitchFamily="50" charset="-128"/>
                      <a:ea typeface="メイリオ" panose="020B0604030504040204" pitchFamily="50" charset="-128"/>
                      <a:cs typeface="Times New Roman" panose="02020603050405020304" pitchFamily="18" charset="0"/>
                    </a:rPr>
                    <a:t>θ</a:t>
                  </a:r>
                  <a:r>
                    <a:rPr lang="ja-JP" altLang="en-US" sz="2800" dirty="0">
                      <a:latin typeface="メイリオ" panose="020B0604030504040204" pitchFamily="50" charset="-128"/>
                      <a:ea typeface="メイリオ" panose="020B0604030504040204" pitchFamily="50" charset="-128"/>
                      <a:cs typeface="Times New Roman" panose="02020603050405020304" pitchFamily="18" charset="0"/>
                    </a:rPr>
                    <a:t>を動かす</a:t>
                  </a:r>
                </a:p>
              </p:txBody>
            </p:sp>
          </p:grpSp>
          <p:sp>
            <p:nvSpPr>
              <p:cNvPr id="36" name="楕円 35"/>
              <p:cNvSpPr/>
              <p:nvPr/>
            </p:nvSpPr>
            <p:spPr>
              <a:xfrm>
                <a:off x="3890011" y="3698965"/>
                <a:ext cx="2154769" cy="21547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42" name="楕円 41"/>
          <p:cNvSpPr/>
          <p:nvPr/>
        </p:nvSpPr>
        <p:spPr>
          <a:xfrm>
            <a:off x="7923238" y="4402785"/>
            <a:ext cx="87683" cy="876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813769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699696" y="355600"/>
                <a:ext cx="11158476" cy="820721"/>
              </a:xfrm>
            </p:spPr>
            <p:txBody>
              <a:bodyPr>
                <a:normAutofit/>
              </a:bodyPr>
              <a:lstStyle/>
              <a:p>
                <a:pPr marL="0" indent="0" algn="ctr">
                  <a:lnSpc>
                    <a:spcPct val="100000"/>
                  </a:lnSpc>
                  <a:spcBef>
                    <a:spcPts val="600"/>
                  </a:spcBef>
                  <a:buNone/>
                </a:pPr>
                <a:r>
                  <a:rPr lang="ja-JP" altLang="en-US" sz="3200" dirty="0"/>
                  <a:t>直線を </a:t>
                </a:r>
                <a:r>
                  <a:rPr lang="en-US" altLang="ja-JP" sz="3200" dirty="0"/>
                  <a:t>『</a:t>
                </a:r>
                <a14:m>
                  <m:oMath xmlns:m="http://schemas.openxmlformats.org/officeDocument/2006/math">
                    <m:r>
                      <a:rPr lang="en-US" altLang="ja-JP" sz="3200" b="0" i="1" dirty="0" smtClean="0">
                        <a:latin typeface="Cambria Math" panose="02040503050406030204" pitchFamily="18" charset="0"/>
                        <a:cs typeface="Times New Roman" panose="02020603050405020304" pitchFamily="18" charset="0"/>
                      </a:rPr>
                      <m:t>𝜌</m:t>
                    </m:r>
                    <m:r>
                      <a:rPr lang="en-US" altLang="ja-JP" sz="3200" i="1" dirty="0">
                        <a:latin typeface="Cambria Math" panose="02040503050406030204" pitchFamily="18" charset="0"/>
                        <a:cs typeface="Times New Roman" panose="02020603050405020304" pitchFamily="18" charset="0"/>
                      </a:rPr>
                      <m:t>=</m:t>
                    </m:r>
                    <m:r>
                      <a:rPr lang="en-US" altLang="ja-JP" sz="3200" i="1" dirty="0">
                        <a:latin typeface="Cambria Math" panose="02040503050406030204" pitchFamily="18" charset="0"/>
                        <a:cs typeface="Times New Roman" panose="02020603050405020304" pitchFamily="18" charset="0"/>
                      </a:rPr>
                      <m:t>𝑥</m:t>
                    </m:r>
                    <m:func>
                      <m:funcPr>
                        <m:ctrlPr>
                          <a:rPr lang="en-US" altLang="ja-JP" sz="3200" i="1" dirty="0">
                            <a:latin typeface="Cambria Math" panose="02040503050406030204" pitchFamily="18" charset="0"/>
                            <a:cs typeface="Times New Roman" panose="02020603050405020304" pitchFamily="18" charset="0"/>
                          </a:rPr>
                        </m:ctrlPr>
                      </m:funcPr>
                      <m:fName>
                        <m:r>
                          <m:rPr>
                            <m:sty m:val="p"/>
                          </m:rPr>
                          <a:rPr lang="en-US" altLang="ja-JP" sz="3200" dirty="0">
                            <a:latin typeface="Cambria Math" panose="02040503050406030204" pitchFamily="18" charset="0"/>
                            <a:cs typeface="Times New Roman" panose="02020603050405020304" pitchFamily="18" charset="0"/>
                          </a:rPr>
                          <m:t>cos</m:t>
                        </m:r>
                      </m:fName>
                      <m:e>
                        <m:r>
                          <a:rPr lang="en-US" altLang="ja-JP" sz="3200" i="1" dirty="0">
                            <a:latin typeface="Cambria Math" panose="02040503050406030204" pitchFamily="18" charset="0"/>
                            <a:cs typeface="Times New Roman" panose="02020603050405020304" pitchFamily="18" charset="0"/>
                          </a:rPr>
                          <m:t>𝜃</m:t>
                        </m:r>
                      </m:e>
                    </m:func>
                    <m:r>
                      <a:rPr lang="en-US" altLang="ja-JP" sz="3200" i="1" dirty="0">
                        <a:latin typeface="Cambria Math" panose="02040503050406030204" pitchFamily="18" charset="0"/>
                        <a:cs typeface="Times New Roman" panose="02020603050405020304" pitchFamily="18" charset="0"/>
                      </a:rPr>
                      <m:t>+</m:t>
                    </m:r>
                    <m:r>
                      <a:rPr lang="en-US" altLang="ja-JP" sz="3200" b="0" i="1" dirty="0" smtClean="0">
                        <a:latin typeface="Cambria Math" panose="02040503050406030204" pitchFamily="18" charset="0"/>
                        <a:cs typeface="Times New Roman" panose="02020603050405020304" pitchFamily="18" charset="0"/>
                      </a:rPr>
                      <m:t>𝑦</m:t>
                    </m:r>
                    <m:func>
                      <m:funcPr>
                        <m:ctrlPr>
                          <a:rPr lang="en-US" altLang="ja-JP" sz="3200" i="1" dirty="0">
                            <a:latin typeface="Cambria Math" panose="02040503050406030204" pitchFamily="18" charset="0"/>
                            <a:cs typeface="Times New Roman" panose="02020603050405020304" pitchFamily="18" charset="0"/>
                          </a:rPr>
                        </m:ctrlPr>
                      </m:funcPr>
                      <m:fName>
                        <m:r>
                          <m:rPr>
                            <m:sty m:val="p"/>
                          </m:rPr>
                          <a:rPr lang="en-US" altLang="ja-JP" sz="3200" b="0" i="0" dirty="0" smtClean="0">
                            <a:latin typeface="Cambria Math" panose="02040503050406030204" pitchFamily="18" charset="0"/>
                            <a:cs typeface="Times New Roman" panose="02020603050405020304" pitchFamily="18" charset="0"/>
                          </a:rPr>
                          <m:t>sin</m:t>
                        </m:r>
                      </m:fName>
                      <m:e>
                        <m:r>
                          <a:rPr lang="en-US" altLang="ja-JP" sz="3200" i="1" dirty="0">
                            <a:latin typeface="Cambria Math" panose="02040503050406030204" pitchFamily="18" charset="0"/>
                            <a:cs typeface="Times New Roman" panose="02020603050405020304" pitchFamily="18" charset="0"/>
                          </a:rPr>
                          <m:t>𝜃</m:t>
                        </m:r>
                      </m:e>
                    </m:func>
                  </m:oMath>
                </a14:m>
                <a:r>
                  <a:rPr lang="en-US" altLang="ja-JP" sz="3200" dirty="0"/>
                  <a:t>』</a:t>
                </a:r>
                <a:r>
                  <a:rPr lang="ja-JP" altLang="en-US" sz="3200" dirty="0"/>
                  <a:t>と表すと</a:t>
                </a:r>
                <a:r>
                  <a:rPr lang="en-US" altLang="ja-JP" sz="3200" dirty="0"/>
                  <a:t>…</a:t>
                </a:r>
                <a:endParaRPr lang="en-US" altLang="ja-JP" sz="24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699696" y="355600"/>
                <a:ext cx="11158476" cy="820721"/>
              </a:xfrm>
              <a:blipFill rotWithShape="0">
                <a:blip r:embed="rId3"/>
                <a:stretch>
                  <a:fillRect t="-8889"/>
                </a:stretch>
              </a:blipFill>
            </p:spPr>
            <p:txBody>
              <a:bodyPr/>
              <a:lstStyle/>
              <a:p>
                <a:r>
                  <a:rPr lang="ja-JP" altLang="en-US">
                    <a:noFill/>
                  </a:rPr>
                  <a:t> </a:t>
                </a:r>
              </a:p>
            </p:txBody>
          </p:sp>
        </mc:Fallback>
      </mc:AlternateContent>
      <p:grpSp>
        <p:nvGrpSpPr>
          <p:cNvPr id="20" name="グループ化 19"/>
          <p:cNvGrpSpPr/>
          <p:nvPr/>
        </p:nvGrpSpPr>
        <p:grpSpPr>
          <a:xfrm>
            <a:off x="271848" y="1896763"/>
            <a:ext cx="4331042" cy="4331042"/>
            <a:chOff x="-2187147" y="2032687"/>
            <a:chExt cx="1668162" cy="1668162"/>
          </a:xfrm>
        </p:grpSpPr>
        <p:grpSp>
          <p:nvGrpSpPr>
            <p:cNvPr id="21" name="グループ化 20"/>
            <p:cNvGrpSpPr/>
            <p:nvPr/>
          </p:nvGrpSpPr>
          <p:grpSpPr>
            <a:xfrm>
              <a:off x="-2187147" y="2032687"/>
              <a:ext cx="1668162" cy="1668162"/>
              <a:chOff x="-2174790" y="2014152"/>
              <a:chExt cx="1668162" cy="1668162"/>
            </a:xfrm>
          </p:grpSpPr>
          <p:cxnSp>
            <p:nvCxnSpPr>
              <p:cNvPr id="40" name="直線コネクタ 39"/>
              <p:cNvCxnSpPr/>
              <p:nvPr/>
            </p:nvCxnSpPr>
            <p:spPr>
              <a:xfrm>
                <a:off x="-1340709" y="2014152"/>
                <a:ext cx="0" cy="1668162"/>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1930493" y="2258449"/>
                <a:ext cx="1179568" cy="1179568"/>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2174790" y="2848233"/>
                <a:ext cx="16681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V="1">
                <a:off x="-1930493" y="2258449"/>
                <a:ext cx="1179568" cy="117956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2" name="グループ化 21"/>
            <p:cNvGrpSpPr/>
            <p:nvPr/>
          </p:nvGrpSpPr>
          <p:grpSpPr>
            <a:xfrm rot="20700000">
              <a:off x="-2187147" y="2032687"/>
              <a:ext cx="1668162" cy="1668162"/>
              <a:chOff x="-2174790" y="2014152"/>
              <a:chExt cx="1668162" cy="1668162"/>
            </a:xfrm>
          </p:grpSpPr>
          <p:cxnSp>
            <p:nvCxnSpPr>
              <p:cNvPr id="36" name="直線コネクタ 35"/>
              <p:cNvCxnSpPr/>
              <p:nvPr/>
            </p:nvCxnSpPr>
            <p:spPr>
              <a:xfrm>
                <a:off x="-1340709" y="2014152"/>
                <a:ext cx="0" cy="16681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930493" y="2258449"/>
                <a:ext cx="1179568" cy="117956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2174790" y="2848233"/>
                <a:ext cx="16681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flipV="1">
                <a:off x="-1930493" y="2258449"/>
                <a:ext cx="1179568" cy="117956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5" name="グループ化 24"/>
            <p:cNvGrpSpPr/>
            <p:nvPr/>
          </p:nvGrpSpPr>
          <p:grpSpPr>
            <a:xfrm rot="900000">
              <a:off x="-2187147" y="2032687"/>
              <a:ext cx="1668162" cy="1668162"/>
              <a:chOff x="-2174790" y="2014152"/>
              <a:chExt cx="1668162" cy="1668162"/>
            </a:xfrm>
          </p:grpSpPr>
          <p:cxnSp>
            <p:nvCxnSpPr>
              <p:cNvPr id="26" name="直線コネクタ 25"/>
              <p:cNvCxnSpPr/>
              <p:nvPr/>
            </p:nvCxnSpPr>
            <p:spPr>
              <a:xfrm>
                <a:off x="-1340709" y="2014152"/>
                <a:ext cx="0" cy="16681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1930493" y="2258449"/>
                <a:ext cx="1179568" cy="1179568"/>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2174790" y="2848233"/>
                <a:ext cx="16681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V="1">
                <a:off x="-1930493" y="2258449"/>
                <a:ext cx="1179568" cy="1179568"/>
              </a:xfrm>
              <a:prstGeom prst="line">
                <a:avLst/>
              </a:prstGeom>
            </p:spPr>
            <p:style>
              <a:lnRef idx="1">
                <a:schemeClr val="accent1"/>
              </a:lnRef>
              <a:fillRef idx="0">
                <a:schemeClr val="accent1"/>
              </a:fillRef>
              <a:effectRef idx="0">
                <a:schemeClr val="accent1"/>
              </a:effectRef>
              <a:fontRef idx="minor">
                <a:schemeClr val="tx1"/>
              </a:fontRef>
            </p:style>
          </p:cxnSp>
        </p:grpSp>
      </p:grpSp>
      <p:cxnSp>
        <p:nvCxnSpPr>
          <p:cNvPr id="44" name="直線矢印コネクタ 43"/>
          <p:cNvCxnSpPr/>
          <p:nvPr/>
        </p:nvCxnSpPr>
        <p:spPr>
          <a:xfrm>
            <a:off x="885370" y="5797620"/>
            <a:ext cx="342537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flipV="1">
            <a:off x="1161142" y="2909277"/>
            <a:ext cx="0" cy="3185887"/>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6" name="正方形/長方形 45"/>
          <p:cNvSpPr/>
          <p:nvPr/>
        </p:nvSpPr>
        <p:spPr>
          <a:xfrm>
            <a:off x="4109056" y="5660126"/>
            <a:ext cx="389850" cy="646331"/>
          </a:xfrm>
          <a:prstGeom prst="rect">
            <a:avLst/>
          </a:prstGeom>
        </p:spPr>
        <p:txBody>
          <a:bodyPr wrap="none">
            <a:spAutoFit/>
          </a:bodyPr>
          <a:lstStyle/>
          <a:p>
            <a:r>
              <a:rPr lang="en-US" altLang="ja-JP" sz="3600" i="1" dirty="0">
                <a:latin typeface="Times New Roman" panose="02020603050405020304" pitchFamily="18" charset="0"/>
                <a:ea typeface="メイリオ" panose="020B0604030504040204" pitchFamily="50" charset="-128"/>
                <a:cs typeface="Times New Roman" panose="02020603050405020304" pitchFamily="18" charset="0"/>
              </a:rPr>
              <a:t>x</a:t>
            </a:r>
            <a:endParaRPr lang="ja-JP" altLang="en-US" sz="3600" dirty="0">
              <a:latin typeface="Times New Roman" panose="02020603050405020304" pitchFamily="18" charset="0"/>
              <a:ea typeface="メイリオ" panose="020B0604030504040204" pitchFamily="50" charset="-128"/>
              <a:cs typeface="Times New Roman" panose="02020603050405020304" pitchFamily="18" charset="0"/>
            </a:endParaRPr>
          </a:p>
        </p:txBody>
      </p:sp>
      <p:sp>
        <p:nvSpPr>
          <p:cNvPr id="47" name="正方形/長方形 46"/>
          <p:cNvSpPr/>
          <p:nvPr/>
        </p:nvSpPr>
        <p:spPr>
          <a:xfrm>
            <a:off x="712713" y="2554069"/>
            <a:ext cx="389850" cy="646331"/>
          </a:xfrm>
          <a:prstGeom prst="rect">
            <a:avLst/>
          </a:prstGeom>
        </p:spPr>
        <p:txBody>
          <a:bodyPr wrap="none">
            <a:spAutoFit/>
          </a:bodyPr>
          <a:lstStyle/>
          <a:p>
            <a:r>
              <a:rPr lang="en-US" altLang="ja-JP" sz="3600" i="1" dirty="0">
                <a:latin typeface="Times New Roman" panose="02020603050405020304" pitchFamily="18" charset="0"/>
                <a:ea typeface="メイリオ" panose="020B0604030504040204" pitchFamily="50" charset="-128"/>
                <a:cs typeface="Times New Roman" panose="02020603050405020304" pitchFamily="18" charset="0"/>
              </a:rPr>
              <a:t>y</a:t>
            </a:r>
            <a:endParaRPr lang="ja-JP" altLang="en-US" sz="3600" dirty="0">
              <a:latin typeface="Times New Roman" panose="02020603050405020304" pitchFamily="18" charset="0"/>
              <a:ea typeface="メイリオ" panose="020B0604030504040204" pitchFamily="50" charset="-128"/>
              <a:cs typeface="Times New Roman" panose="02020603050405020304" pitchFamily="18" charset="0"/>
            </a:endParaRPr>
          </a:p>
        </p:txBody>
      </p:sp>
      <p:sp>
        <p:nvSpPr>
          <p:cNvPr id="52" name="右矢印 51"/>
          <p:cNvSpPr/>
          <p:nvPr/>
        </p:nvSpPr>
        <p:spPr>
          <a:xfrm>
            <a:off x="5038481" y="3469891"/>
            <a:ext cx="2249714" cy="6386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a typeface="メイリオ" panose="020B0604030504040204" pitchFamily="50" charset="-128"/>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3" name="正方形/長方形 52"/>
              <p:cNvSpPr/>
              <p:nvPr/>
            </p:nvSpPr>
            <p:spPr>
              <a:xfrm>
                <a:off x="894136" y="1495362"/>
                <a:ext cx="3527312" cy="523220"/>
              </a:xfrm>
              <a:prstGeom prst="rect">
                <a:avLst/>
              </a:prstGeom>
            </p:spPr>
            <p:txBody>
              <a:bodyPr wrap="none">
                <a:spAutoFit/>
              </a:bodyPr>
              <a:lstStyle/>
              <a:p>
                <a:pPr>
                  <a:spcBef>
                    <a:spcPts val="600"/>
                  </a:spcBef>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点</a:t>
                </a:r>
                <a14:m>
                  <m:oMath xmlns:m="http://schemas.openxmlformats.org/officeDocument/2006/math">
                    <m:d>
                      <m:dPr>
                        <m:ctrlPr>
                          <a:rPr lang="en-US" altLang="ja-JP" sz="2800" b="0" i="1" dirty="0" smtClean="0">
                            <a:latin typeface="Cambria Math" panose="02040503050406030204" pitchFamily="18" charset="0"/>
                            <a:cs typeface="Times New Roman" panose="02020603050405020304" pitchFamily="18" charset="0"/>
                          </a:rPr>
                        </m:ctrlPr>
                      </m:dPr>
                      <m:e>
                        <m:r>
                          <a:rPr lang="en-US" altLang="ja-JP" sz="2800" b="0" i="1" dirty="0" smtClean="0">
                            <a:latin typeface="Cambria Math" panose="02040503050406030204" pitchFamily="18" charset="0"/>
                            <a:cs typeface="Times New Roman" panose="02020603050405020304" pitchFamily="18" charset="0"/>
                          </a:rPr>
                          <m:t>2, 3</m:t>
                        </m:r>
                      </m:e>
                    </m:d>
                  </m:oMath>
                </a14:m>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を通る直線群</a:t>
                </a:r>
                <a:endParaRPr lang="en-US" altLang="ja-JP" sz="28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53" name="正方形/長方形 52"/>
              <p:cNvSpPr>
                <a:spLocks noRot="1" noChangeAspect="1" noMove="1" noResize="1" noEditPoints="1" noAdjustHandles="1" noChangeArrowheads="1" noChangeShapeType="1" noTextEdit="1"/>
              </p:cNvSpPr>
              <p:nvPr/>
            </p:nvSpPr>
            <p:spPr>
              <a:xfrm>
                <a:off x="894136" y="1495362"/>
                <a:ext cx="3527312" cy="523220"/>
              </a:xfrm>
              <a:prstGeom prst="rect">
                <a:avLst/>
              </a:prstGeom>
              <a:blipFill>
                <a:blip r:embed="rId4"/>
                <a:stretch>
                  <a:fillRect l="-3633" t="-9302" r="-2249" b="-3372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4" name="正方形/長方形 53"/>
              <p:cNvSpPr/>
              <p:nvPr/>
            </p:nvSpPr>
            <p:spPr>
              <a:xfrm>
                <a:off x="4881224" y="4155106"/>
                <a:ext cx="2757486" cy="1554272"/>
              </a:xfrm>
              <a:prstGeom prst="rect">
                <a:avLst/>
              </a:prstGeom>
            </p:spPr>
            <p:txBody>
              <a:bodyPr wrap="none">
                <a:spAutoFit/>
              </a:bodyPr>
              <a:lstStyle/>
              <a:p>
                <a:pPr>
                  <a:spcBef>
                    <a:spcPts val="600"/>
                  </a:spcBef>
                </a:pPr>
                <a:r>
                  <a:rPr lang="en-US" altLang="ja-JP" sz="2000" dirty="0">
                    <a:latin typeface="Times New Roman" panose="02020603050405020304" pitchFamily="18" charset="0"/>
                    <a:ea typeface="メイリオ" panose="020B0604030504040204" pitchFamily="50" charset="-128"/>
                    <a:cs typeface="Times New Roman" panose="02020603050405020304" pitchFamily="18" charset="0"/>
                  </a:rPr>
                  <a:t>(2,3)</a:t>
                </a:r>
                <a:r>
                  <a:rPr lang="ja-JP" altLang="en-US" sz="2000" dirty="0">
                    <a:latin typeface="Times New Roman" panose="02020603050405020304" pitchFamily="18" charset="0"/>
                    <a:ea typeface="メイリオ" panose="020B0604030504040204" pitchFamily="50" charset="-128"/>
                    <a:cs typeface="Times New Roman" panose="02020603050405020304" pitchFamily="18" charset="0"/>
                  </a:rPr>
                  <a:t>を通る直線群は</a:t>
                </a:r>
                <a:endParaRPr lang="en-US" altLang="ja-JP" sz="2000" dirty="0">
                  <a:latin typeface="Times New Roman" panose="02020603050405020304" pitchFamily="18" charset="0"/>
                  <a:ea typeface="メイリオ" panose="020B0604030504040204" pitchFamily="50" charset="-128"/>
                  <a:cs typeface="Times New Roman" panose="02020603050405020304" pitchFamily="18" charset="0"/>
                </a:endParaRPr>
              </a:p>
              <a:p>
                <a:pPr>
                  <a:spcBef>
                    <a:spcPts val="600"/>
                  </a:spcBef>
                </a:pPr>
                <a14:m>
                  <m:oMath xmlns:m="http://schemas.openxmlformats.org/officeDocument/2006/math">
                    <m:r>
                      <a:rPr lang="en-US" altLang="ja-JP" sz="2000" i="1" dirty="0">
                        <a:latin typeface="Cambria Math" panose="02040503050406030204" pitchFamily="18" charset="0"/>
                        <a:cs typeface="Times New Roman" panose="02020603050405020304" pitchFamily="18" charset="0"/>
                      </a:rPr>
                      <m:t>𝜌</m:t>
                    </m:r>
                    <m:r>
                      <a:rPr lang="en-US" altLang="ja-JP" sz="2000" b="0" i="1" dirty="0" smtClean="0">
                        <a:latin typeface="Cambria Math" panose="02040503050406030204" pitchFamily="18" charset="0"/>
                        <a:cs typeface="Times New Roman" panose="02020603050405020304" pitchFamily="18" charset="0"/>
                      </a:rPr>
                      <m:t>𝜃</m:t>
                    </m:r>
                  </m:oMath>
                </a14:m>
                <a:r>
                  <a:rPr lang="en-US" altLang="ja-JP" sz="2000" dirty="0">
                    <a:latin typeface="Times New Roman" panose="02020603050405020304" pitchFamily="18" charset="0"/>
                    <a:ea typeface="メイリオ" panose="020B0604030504040204" pitchFamily="50" charset="-128"/>
                    <a:cs typeface="Times New Roman" panose="02020603050405020304" pitchFamily="18" charset="0"/>
                  </a:rPr>
                  <a:t> </a:t>
                </a:r>
                <a:r>
                  <a:rPr lang="ja-JP" altLang="en-US" sz="2000" dirty="0">
                    <a:latin typeface="Times New Roman" panose="02020603050405020304" pitchFamily="18" charset="0"/>
                    <a:ea typeface="メイリオ" panose="020B0604030504040204" pitchFamily="50" charset="-128"/>
                    <a:cs typeface="Times New Roman" panose="02020603050405020304" pitchFamily="18" charset="0"/>
                  </a:rPr>
                  <a:t>空間では</a:t>
                </a:r>
                <a:endParaRPr lang="en-US" altLang="ja-JP" sz="2000" dirty="0">
                  <a:latin typeface="Times New Roman" panose="02020603050405020304" pitchFamily="18" charset="0"/>
                  <a:ea typeface="メイリオ" panose="020B0604030504040204" pitchFamily="50" charset="-128"/>
                  <a:cs typeface="Times New Roman" panose="02020603050405020304" pitchFamily="18" charset="0"/>
                </a:endParaRPr>
              </a:p>
              <a:p>
                <a:pPr>
                  <a:spcBef>
                    <a:spcPts val="600"/>
                  </a:spcBef>
                </a:pPr>
                <a14:m>
                  <m:oMath xmlns:m="http://schemas.openxmlformats.org/officeDocument/2006/math">
                    <m:r>
                      <a:rPr lang="en-US" altLang="ja-JP" sz="2000" i="1" dirty="0">
                        <a:latin typeface="Cambria Math" panose="02040503050406030204" pitchFamily="18" charset="0"/>
                        <a:cs typeface="Times New Roman" panose="02020603050405020304" pitchFamily="18" charset="0"/>
                      </a:rPr>
                      <m:t>𝜌</m:t>
                    </m:r>
                    <m:r>
                      <a:rPr lang="en-US" altLang="ja-JP" sz="2000" i="1" dirty="0">
                        <a:latin typeface="Cambria Math" panose="02040503050406030204" pitchFamily="18" charset="0"/>
                        <a:cs typeface="Times New Roman" panose="02020603050405020304" pitchFamily="18" charset="0"/>
                      </a:rPr>
                      <m:t>=2</m:t>
                    </m:r>
                    <m:func>
                      <m:funcPr>
                        <m:ctrlPr>
                          <a:rPr lang="en-US" altLang="ja-JP" sz="2000" i="1" dirty="0">
                            <a:latin typeface="Cambria Math" panose="02040503050406030204" pitchFamily="18" charset="0"/>
                            <a:cs typeface="Times New Roman" panose="02020603050405020304" pitchFamily="18" charset="0"/>
                          </a:rPr>
                        </m:ctrlPr>
                      </m:funcPr>
                      <m:fName>
                        <m:r>
                          <m:rPr>
                            <m:sty m:val="p"/>
                          </m:rPr>
                          <a:rPr lang="en-US" altLang="ja-JP" sz="2000" dirty="0">
                            <a:latin typeface="Cambria Math" panose="02040503050406030204" pitchFamily="18" charset="0"/>
                            <a:cs typeface="Times New Roman" panose="02020603050405020304" pitchFamily="18" charset="0"/>
                          </a:rPr>
                          <m:t>cos</m:t>
                        </m:r>
                      </m:fName>
                      <m:e>
                        <m:r>
                          <a:rPr lang="en-US" altLang="ja-JP" sz="2000" i="1" dirty="0">
                            <a:latin typeface="Cambria Math" panose="02040503050406030204" pitchFamily="18" charset="0"/>
                            <a:cs typeface="Times New Roman" panose="02020603050405020304" pitchFamily="18" charset="0"/>
                          </a:rPr>
                          <m:t>𝜃</m:t>
                        </m:r>
                      </m:e>
                    </m:func>
                    <m:r>
                      <a:rPr lang="en-US" altLang="ja-JP" sz="2000" i="1" dirty="0">
                        <a:latin typeface="Cambria Math" panose="02040503050406030204" pitchFamily="18" charset="0"/>
                        <a:cs typeface="Times New Roman" panose="02020603050405020304" pitchFamily="18" charset="0"/>
                      </a:rPr>
                      <m:t>+</m:t>
                    </m:r>
                    <m:r>
                      <a:rPr lang="en-US" altLang="ja-JP" sz="2000" b="0" i="1" dirty="0" smtClean="0">
                        <a:latin typeface="Cambria Math" panose="02040503050406030204" pitchFamily="18" charset="0"/>
                        <a:cs typeface="Times New Roman" panose="02020603050405020304" pitchFamily="18" charset="0"/>
                      </a:rPr>
                      <m:t>3</m:t>
                    </m:r>
                    <m:func>
                      <m:funcPr>
                        <m:ctrlPr>
                          <a:rPr lang="en-US" altLang="ja-JP" sz="2000" i="1" dirty="0">
                            <a:latin typeface="Cambria Math" panose="02040503050406030204" pitchFamily="18" charset="0"/>
                            <a:cs typeface="Times New Roman" panose="02020603050405020304" pitchFamily="18" charset="0"/>
                          </a:rPr>
                        </m:ctrlPr>
                      </m:funcPr>
                      <m:fName>
                        <m:r>
                          <m:rPr>
                            <m:sty m:val="p"/>
                          </m:rPr>
                          <a:rPr lang="en-US" altLang="ja-JP" sz="2000" dirty="0">
                            <a:latin typeface="Cambria Math" panose="02040503050406030204" pitchFamily="18" charset="0"/>
                            <a:cs typeface="Times New Roman" panose="02020603050405020304" pitchFamily="18" charset="0"/>
                          </a:rPr>
                          <m:t>sin</m:t>
                        </m:r>
                      </m:fName>
                      <m:e>
                        <m:r>
                          <a:rPr lang="en-US" altLang="ja-JP" sz="2000" i="1" dirty="0">
                            <a:latin typeface="Cambria Math" panose="02040503050406030204" pitchFamily="18" charset="0"/>
                            <a:cs typeface="Times New Roman" panose="02020603050405020304" pitchFamily="18" charset="0"/>
                          </a:rPr>
                          <m:t>𝜃</m:t>
                        </m:r>
                      </m:e>
                    </m:func>
                  </m:oMath>
                </a14:m>
                <a:r>
                  <a:rPr lang="ja-JP" altLang="en-US" sz="2000" dirty="0">
                    <a:latin typeface="Times New Roman" panose="02020603050405020304" pitchFamily="18" charset="0"/>
                    <a:ea typeface="メイリオ" panose="020B0604030504040204" pitchFamily="50" charset="-128"/>
                    <a:cs typeface="Times New Roman" panose="02020603050405020304" pitchFamily="18" charset="0"/>
                  </a:rPr>
                  <a:t>　</a:t>
                </a:r>
                <a:endParaRPr lang="en-US" altLang="ja-JP" sz="2000" dirty="0">
                  <a:latin typeface="Times New Roman" panose="02020603050405020304" pitchFamily="18" charset="0"/>
                  <a:ea typeface="メイリオ" panose="020B0604030504040204" pitchFamily="50" charset="-128"/>
                  <a:cs typeface="Times New Roman" panose="02020603050405020304" pitchFamily="18" charset="0"/>
                </a:endParaRPr>
              </a:p>
              <a:p>
                <a:pPr>
                  <a:spcBef>
                    <a:spcPts val="600"/>
                  </a:spcBef>
                </a:pPr>
                <a:r>
                  <a:rPr lang="ja-JP" altLang="en-US" sz="2000" dirty="0">
                    <a:latin typeface="Times New Roman" panose="02020603050405020304" pitchFamily="18" charset="0"/>
                    <a:ea typeface="メイリオ" panose="020B0604030504040204" pitchFamily="50" charset="-128"/>
                    <a:cs typeface="Times New Roman" panose="02020603050405020304" pitchFamily="18" charset="0"/>
                  </a:rPr>
                  <a:t>という正弦波になる</a:t>
                </a:r>
                <a:endParaRPr lang="en-US" altLang="ja-JP" sz="2000" dirty="0">
                  <a:latin typeface="Times New Roman" panose="02020603050405020304" pitchFamily="18" charset="0"/>
                  <a:ea typeface="メイリオ" panose="020B0604030504040204" pitchFamily="50" charset="-128"/>
                  <a:cs typeface="Times New Roman" panose="02020603050405020304" pitchFamily="18" charset="0"/>
                </a:endParaRPr>
              </a:p>
            </p:txBody>
          </p:sp>
        </mc:Choice>
        <mc:Fallback xmlns="">
          <p:sp>
            <p:nvSpPr>
              <p:cNvPr id="54" name="正方形/長方形 53"/>
              <p:cNvSpPr>
                <a:spLocks noRot="1" noChangeAspect="1" noMove="1" noResize="1" noEditPoints="1" noAdjustHandles="1" noChangeArrowheads="1" noChangeShapeType="1" noTextEdit="1"/>
              </p:cNvSpPr>
              <p:nvPr/>
            </p:nvSpPr>
            <p:spPr>
              <a:xfrm>
                <a:off x="4881224" y="4155106"/>
                <a:ext cx="2757486" cy="1554272"/>
              </a:xfrm>
              <a:prstGeom prst="rect">
                <a:avLst/>
              </a:prstGeom>
              <a:blipFill rotWithShape="0">
                <a:blip r:embed="rId5"/>
                <a:stretch>
                  <a:fillRect l="-2434" t="-3529" b="-6275"/>
                </a:stretch>
              </a:blipFill>
            </p:spPr>
            <p:txBody>
              <a:bodyPr/>
              <a:lstStyle/>
              <a:p>
                <a:r>
                  <a:rPr lang="ja-JP" altLang="en-US">
                    <a:noFill/>
                  </a:rPr>
                  <a:t> </a:t>
                </a:r>
              </a:p>
            </p:txBody>
          </p:sp>
        </mc:Fallback>
      </mc:AlternateContent>
      <p:sp>
        <p:nvSpPr>
          <p:cNvPr id="55" name="正方形/長方形 54"/>
          <p:cNvSpPr/>
          <p:nvPr/>
        </p:nvSpPr>
        <p:spPr>
          <a:xfrm>
            <a:off x="2027157" y="6000951"/>
            <a:ext cx="1220206" cy="523220"/>
          </a:xfrm>
          <a:prstGeom prst="rect">
            <a:avLst/>
          </a:prstGeom>
        </p:spPr>
        <p:txBody>
          <a:bodyPr wrap="none">
            <a:spAutoFit/>
          </a:bodyPr>
          <a:lstStyle/>
          <a:p>
            <a:r>
              <a:rPr lang="en-US" altLang="ja-JP" sz="2800" i="1" dirty="0" err="1">
                <a:latin typeface="Times New Roman" panose="02020603050405020304" pitchFamily="18" charset="0"/>
                <a:ea typeface="メイリオ" panose="020B0604030504040204" pitchFamily="50" charset="-128"/>
                <a:cs typeface="Times New Roman" panose="02020603050405020304" pitchFamily="18" charset="0"/>
              </a:rPr>
              <a:t>xy</a:t>
            </a:r>
            <a:r>
              <a:rPr lang="ja-JP" altLang="en-US" sz="2800" dirty="0">
                <a:latin typeface="Times New Roman" panose="02020603050405020304" pitchFamily="18" charset="0"/>
                <a:ea typeface="メイリオ" panose="020B0604030504040204" pitchFamily="50" charset="-128"/>
                <a:cs typeface="Times New Roman" panose="02020603050405020304" pitchFamily="18" charset="0"/>
              </a:rPr>
              <a:t>空間</a:t>
            </a:r>
          </a:p>
        </p:txBody>
      </p:sp>
      <p:sp>
        <p:nvSpPr>
          <p:cNvPr id="57" name="円/楕円 56"/>
          <p:cNvSpPr/>
          <p:nvPr/>
        </p:nvSpPr>
        <p:spPr>
          <a:xfrm>
            <a:off x="2362200" y="4000499"/>
            <a:ext cx="130629" cy="13062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a typeface="メイリオ" panose="020B0604030504040204" pitchFamily="50" charset="-128"/>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8" name="正方形/長方形 57"/>
              <p:cNvSpPr/>
              <p:nvPr/>
            </p:nvSpPr>
            <p:spPr>
              <a:xfrm>
                <a:off x="2356092" y="3950393"/>
                <a:ext cx="733278" cy="7057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ja-JP" sz="2400" b="0" i="1" dirty="0" smtClean="0">
                              <a:latin typeface="Cambria Math" panose="02040503050406030204" pitchFamily="18" charset="0"/>
                              <a:cs typeface="Times New Roman" panose="02020603050405020304" pitchFamily="18" charset="0"/>
                            </a:rPr>
                          </m:ctrlPr>
                        </m:dPr>
                        <m:e>
                          <m:eqArr>
                            <m:eqArrPr>
                              <m:ctrlPr>
                                <a:rPr lang="en-US" altLang="ja-JP" sz="2400" i="1" dirty="0">
                                  <a:latin typeface="Cambria Math" panose="02040503050406030204" pitchFamily="18" charset="0"/>
                                  <a:cs typeface="Times New Roman" panose="02020603050405020304" pitchFamily="18" charset="0"/>
                                </a:rPr>
                              </m:ctrlPr>
                            </m:eqArrPr>
                            <m:e>
                              <m:r>
                                <a:rPr lang="en-US" altLang="ja-JP" sz="2400" b="0" i="1" dirty="0" smtClean="0">
                                  <a:latin typeface="Cambria Math" panose="02040503050406030204" pitchFamily="18" charset="0"/>
                                  <a:cs typeface="Times New Roman" panose="02020603050405020304" pitchFamily="18" charset="0"/>
                                </a:rPr>
                                <m:t>2</m:t>
                              </m:r>
                            </m:e>
                            <m:e>
                              <m:r>
                                <a:rPr lang="en-US" altLang="ja-JP" sz="2400" b="0" i="1" dirty="0" smtClean="0">
                                  <a:latin typeface="Cambria Math" panose="02040503050406030204" pitchFamily="18" charset="0"/>
                                  <a:cs typeface="Times New Roman" panose="02020603050405020304" pitchFamily="18" charset="0"/>
                                </a:rPr>
                                <m:t>3</m:t>
                              </m:r>
                            </m:e>
                          </m:eqArr>
                        </m:e>
                      </m:d>
                    </m:oMath>
                  </m:oMathPara>
                </a14:m>
                <a:endParaRPr lang="en-US" altLang="ja-JP" sz="2400" dirty="0">
                  <a:latin typeface="Times New Roman" panose="02020603050405020304" pitchFamily="18" charset="0"/>
                  <a:ea typeface="メイリオ" panose="020B0604030504040204" pitchFamily="50" charset="-128"/>
                  <a:cs typeface="Times New Roman" panose="02020603050405020304" pitchFamily="18" charset="0"/>
                </a:endParaRPr>
              </a:p>
            </p:txBody>
          </p:sp>
        </mc:Choice>
        <mc:Fallback xmlns="">
          <p:sp>
            <p:nvSpPr>
              <p:cNvPr id="58" name="正方形/長方形 57"/>
              <p:cNvSpPr>
                <a:spLocks noRot="1" noChangeAspect="1" noMove="1" noResize="1" noEditPoints="1" noAdjustHandles="1" noChangeArrowheads="1" noChangeShapeType="1" noTextEdit="1"/>
              </p:cNvSpPr>
              <p:nvPr/>
            </p:nvSpPr>
            <p:spPr>
              <a:xfrm>
                <a:off x="2356092" y="3950393"/>
                <a:ext cx="733278" cy="705771"/>
              </a:xfrm>
              <a:prstGeom prst="rect">
                <a:avLst/>
              </a:prstGeom>
              <a:blipFill rotWithShape="0">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9" name="正方形/長方形 58"/>
              <p:cNvSpPr/>
              <p:nvPr/>
            </p:nvSpPr>
            <p:spPr>
              <a:xfrm>
                <a:off x="8095036" y="1177862"/>
                <a:ext cx="3394071" cy="1063176"/>
              </a:xfrm>
              <a:prstGeom prst="rect">
                <a:avLst/>
              </a:prstGeom>
            </p:spPr>
            <p:txBody>
              <a:bodyPr wrap="none">
                <a:spAutoFit/>
              </a:bodyPr>
              <a:lstStyle/>
              <a:p>
                <a:pPr>
                  <a:spcBef>
                    <a:spcPts val="600"/>
                  </a:spcBef>
                </a:pPr>
                <a14:m>
                  <m:oMath xmlns:m="http://schemas.openxmlformats.org/officeDocument/2006/math">
                    <m:r>
                      <a:rPr lang="en-US" altLang="ja-JP" sz="2800" i="1" dirty="0" smtClean="0">
                        <a:latin typeface="Cambria Math" panose="02040503050406030204" pitchFamily="18" charset="0"/>
                        <a:cs typeface="Times New Roman" panose="02020603050405020304" pitchFamily="18" charset="0"/>
                      </a:rPr>
                      <m:t>𝜌</m:t>
                    </m:r>
                    <m:r>
                      <a:rPr lang="en-US" altLang="ja-JP" sz="2800" i="1" dirty="0">
                        <a:latin typeface="Cambria Math" panose="02040503050406030204" pitchFamily="18" charset="0"/>
                        <a:cs typeface="Times New Roman" panose="02020603050405020304" pitchFamily="18" charset="0"/>
                      </a:rPr>
                      <m:t>=</m:t>
                    </m:r>
                    <m:r>
                      <a:rPr lang="en-US" altLang="ja-JP" sz="2800" b="0" i="1" dirty="0" smtClean="0">
                        <a:latin typeface="Cambria Math" panose="02040503050406030204" pitchFamily="18" charset="0"/>
                        <a:cs typeface="Times New Roman" panose="02020603050405020304" pitchFamily="18" charset="0"/>
                      </a:rPr>
                      <m:t>2</m:t>
                    </m:r>
                    <m:func>
                      <m:funcPr>
                        <m:ctrlPr>
                          <a:rPr lang="en-US" altLang="ja-JP" sz="2800" i="1" dirty="0">
                            <a:latin typeface="Cambria Math" panose="02040503050406030204" pitchFamily="18" charset="0"/>
                            <a:cs typeface="Times New Roman" panose="02020603050405020304" pitchFamily="18" charset="0"/>
                          </a:rPr>
                        </m:ctrlPr>
                      </m:funcPr>
                      <m:fName>
                        <m:r>
                          <m:rPr>
                            <m:sty m:val="p"/>
                          </m:rPr>
                          <a:rPr lang="en-US" altLang="ja-JP" sz="2800" dirty="0">
                            <a:latin typeface="Cambria Math" panose="02040503050406030204" pitchFamily="18" charset="0"/>
                            <a:cs typeface="Times New Roman" panose="02020603050405020304" pitchFamily="18" charset="0"/>
                          </a:rPr>
                          <m:t>cos</m:t>
                        </m:r>
                      </m:fName>
                      <m:e>
                        <m:r>
                          <a:rPr lang="en-US" altLang="ja-JP" sz="2800" i="1" dirty="0">
                            <a:latin typeface="Cambria Math" panose="02040503050406030204" pitchFamily="18" charset="0"/>
                            <a:cs typeface="Times New Roman" panose="02020603050405020304" pitchFamily="18" charset="0"/>
                          </a:rPr>
                          <m:t>𝜃</m:t>
                        </m:r>
                      </m:e>
                    </m:func>
                    <m:r>
                      <a:rPr lang="en-US" altLang="ja-JP" sz="2800" i="1" dirty="0">
                        <a:latin typeface="Cambria Math" panose="02040503050406030204" pitchFamily="18" charset="0"/>
                        <a:cs typeface="Times New Roman" panose="02020603050405020304" pitchFamily="18" charset="0"/>
                      </a:rPr>
                      <m:t>+</m:t>
                    </m:r>
                    <m:r>
                      <a:rPr lang="en-US" altLang="ja-JP" sz="2800" b="0" i="1" dirty="0" smtClean="0">
                        <a:latin typeface="Cambria Math" panose="02040503050406030204" pitchFamily="18" charset="0"/>
                        <a:cs typeface="Times New Roman" panose="02020603050405020304" pitchFamily="18" charset="0"/>
                      </a:rPr>
                      <m:t>3</m:t>
                    </m:r>
                    <m:func>
                      <m:funcPr>
                        <m:ctrlPr>
                          <a:rPr lang="en-US" altLang="ja-JP" sz="2800" i="1" dirty="0">
                            <a:latin typeface="Cambria Math" panose="02040503050406030204" pitchFamily="18" charset="0"/>
                            <a:cs typeface="Times New Roman" panose="02020603050405020304" pitchFamily="18" charset="0"/>
                          </a:rPr>
                        </m:ctrlPr>
                      </m:funcPr>
                      <m:fName>
                        <m:r>
                          <m:rPr>
                            <m:sty m:val="p"/>
                          </m:rPr>
                          <a:rPr lang="en-US" altLang="ja-JP" sz="2800" dirty="0">
                            <a:latin typeface="Cambria Math" panose="02040503050406030204" pitchFamily="18" charset="0"/>
                            <a:cs typeface="Times New Roman" panose="02020603050405020304" pitchFamily="18" charset="0"/>
                          </a:rPr>
                          <m:t>sin</m:t>
                        </m:r>
                      </m:fName>
                      <m:e>
                        <m:r>
                          <a:rPr lang="en-US" altLang="ja-JP" sz="2800" i="1" dirty="0">
                            <a:latin typeface="Cambria Math" panose="02040503050406030204" pitchFamily="18" charset="0"/>
                            <a:cs typeface="Times New Roman" panose="02020603050405020304" pitchFamily="18" charset="0"/>
                          </a:rPr>
                          <m:t>𝜃</m:t>
                        </m:r>
                      </m:e>
                    </m:func>
                  </m:oMath>
                </a14:m>
                <a:r>
                  <a:rPr lang="en-US" altLang="ja-JP" sz="2800" dirty="0">
                    <a:latin typeface="Times New Roman" panose="02020603050405020304" pitchFamily="18" charset="0"/>
                    <a:cs typeface="Times New Roman" panose="02020603050405020304" pitchFamily="18" charset="0"/>
                  </a:rPr>
                  <a:t> </a:t>
                </a:r>
              </a:p>
              <a:p>
                <a:pPr>
                  <a:spcBef>
                    <a:spcPts val="600"/>
                  </a:spcBef>
                </a:pPr>
                <a:r>
                  <a:rPr lang="en-US" altLang="ja-JP" sz="2800" dirty="0">
                    <a:cs typeface="Times New Roman" panose="02020603050405020304" pitchFamily="18" charset="0"/>
                  </a:rPr>
                  <a:t>    </a:t>
                </a:r>
                <a14:m>
                  <m:oMath xmlns:m="http://schemas.openxmlformats.org/officeDocument/2006/math">
                    <m:r>
                      <a:rPr lang="en-US" altLang="ja-JP" sz="2800" i="1" dirty="0">
                        <a:latin typeface="Cambria Math" panose="02040503050406030204" pitchFamily="18" charset="0"/>
                        <a:cs typeface="Times New Roman" panose="02020603050405020304" pitchFamily="18" charset="0"/>
                      </a:rPr>
                      <m:t>=</m:t>
                    </m:r>
                    <m:rad>
                      <m:radPr>
                        <m:degHide m:val="on"/>
                        <m:ctrlPr>
                          <a:rPr lang="en-US" altLang="ja-JP" sz="2800" b="0" i="1" dirty="0" smtClean="0">
                            <a:latin typeface="Cambria Math" panose="02040503050406030204" pitchFamily="18" charset="0"/>
                            <a:cs typeface="Times New Roman" panose="02020603050405020304" pitchFamily="18" charset="0"/>
                          </a:rPr>
                        </m:ctrlPr>
                      </m:radPr>
                      <m:deg/>
                      <m:e>
                        <m:r>
                          <a:rPr lang="en-US" altLang="ja-JP" sz="2800" b="0" i="1" dirty="0" smtClean="0">
                            <a:latin typeface="Cambria Math" panose="02040503050406030204" pitchFamily="18" charset="0"/>
                            <a:cs typeface="Times New Roman" panose="02020603050405020304" pitchFamily="18" charset="0"/>
                          </a:rPr>
                          <m:t>13</m:t>
                        </m:r>
                      </m:e>
                    </m:rad>
                    <m:func>
                      <m:funcPr>
                        <m:ctrlPr>
                          <a:rPr lang="en-US" altLang="ja-JP" sz="2800" i="1" dirty="0">
                            <a:latin typeface="Cambria Math" panose="02040503050406030204" pitchFamily="18" charset="0"/>
                            <a:cs typeface="Times New Roman" panose="02020603050405020304" pitchFamily="18" charset="0"/>
                          </a:rPr>
                        </m:ctrlPr>
                      </m:funcPr>
                      <m:fName>
                        <m:r>
                          <m:rPr>
                            <m:sty m:val="p"/>
                          </m:rPr>
                          <a:rPr lang="en-US" altLang="ja-JP" sz="2800" b="0" i="0" dirty="0" smtClean="0">
                            <a:latin typeface="Cambria Math" panose="02040503050406030204" pitchFamily="18" charset="0"/>
                            <a:cs typeface="Times New Roman" panose="02020603050405020304" pitchFamily="18" charset="0"/>
                          </a:rPr>
                          <m:t>sin</m:t>
                        </m:r>
                      </m:fName>
                      <m:e>
                        <m:d>
                          <m:dPr>
                            <m:ctrlPr>
                              <a:rPr lang="en-US" altLang="ja-JP" sz="2800" b="0" i="1" dirty="0" smtClean="0">
                                <a:latin typeface="Cambria Math" panose="02040503050406030204" pitchFamily="18" charset="0"/>
                                <a:cs typeface="Times New Roman" panose="02020603050405020304" pitchFamily="18" charset="0"/>
                              </a:rPr>
                            </m:ctrlPr>
                          </m:dPr>
                          <m:e>
                            <m:r>
                              <a:rPr lang="en-US" altLang="ja-JP" sz="2800" i="1" dirty="0">
                                <a:latin typeface="Cambria Math" panose="02040503050406030204" pitchFamily="18" charset="0"/>
                                <a:cs typeface="Times New Roman" panose="02020603050405020304" pitchFamily="18" charset="0"/>
                              </a:rPr>
                              <m:t>𝜃</m:t>
                            </m:r>
                            <m:r>
                              <a:rPr lang="en-US" altLang="ja-JP" sz="2800" i="1" dirty="0">
                                <a:latin typeface="Cambria Math" panose="02040503050406030204" pitchFamily="18" charset="0"/>
                                <a:cs typeface="Times New Roman" panose="02020603050405020304" pitchFamily="18" charset="0"/>
                              </a:rPr>
                              <m:t>+</m:t>
                            </m:r>
                            <m:r>
                              <a:rPr lang="en-US" altLang="ja-JP" sz="2800" i="1" dirty="0">
                                <a:latin typeface="Cambria Math" panose="02040503050406030204" pitchFamily="18" charset="0"/>
                                <a:cs typeface="Times New Roman" panose="02020603050405020304" pitchFamily="18" charset="0"/>
                              </a:rPr>
                              <m:t>𝛼</m:t>
                            </m:r>
                          </m:e>
                        </m:d>
                      </m:e>
                    </m:func>
                  </m:oMath>
                </a14:m>
                <a:endParaRPr lang="ja-JP" altLang="en-US" sz="2800" dirty="0">
                  <a:latin typeface="Times New Roman" panose="02020603050405020304" pitchFamily="18" charset="0"/>
                  <a:ea typeface="メイリオ" panose="020B0604030504040204" pitchFamily="50" charset="-128"/>
                  <a:cs typeface="Times New Roman" panose="02020603050405020304" pitchFamily="18" charset="0"/>
                </a:endParaRPr>
              </a:p>
            </p:txBody>
          </p:sp>
        </mc:Choice>
        <mc:Fallback xmlns="">
          <p:sp>
            <p:nvSpPr>
              <p:cNvPr id="59" name="正方形/長方形 58"/>
              <p:cNvSpPr>
                <a:spLocks noRot="1" noChangeAspect="1" noMove="1" noResize="1" noEditPoints="1" noAdjustHandles="1" noChangeArrowheads="1" noChangeShapeType="1" noTextEdit="1"/>
              </p:cNvSpPr>
              <p:nvPr/>
            </p:nvSpPr>
            <p:spPr>
              <a:xfrm>
                <a:off x="8095036" y="1177862"/>
                <a:ext cx="3394071" cy="1063176"/>
              </a:xfrm>
              <a:prstGeom prst="rect">
                <a:avLst/>
              </a:prstGeom>
              <a:blipFill>
                <a:blip r:embed="rId7"/>
                <a:stretch>
                  <a:fillRect/>
                </a:stretch>
              </a:blipFill>
            </p:spPr>
            <p:txBody>
              <a:bodyPr/>
              <a:lstStyle/>
              <a:p>
                <a:r>
                  <a:rPr lang="ja-JP" altLang="en-US">
                    <a:noFill/>
                  </a:rPr>
                  <a:t> </a:t>
                </a:r>
              </a:p>
            </p:txBody>
          </p:sp>
        </mc:Fallback>
      </mc:AlternateContent>
      <p:cxnSp>
        <p:nvCxnSpPr>
          <p:cNvPr id="70" name="直線矢印コネクタ 69"/>
          <p:cNvCxnSpPr/>
          <p:nvPr/>
        </p:nvCxnSpPr>
        <p:spPr>
          <a:xfrm>
            <a:off x="7937500" y="4574419"/>
            <a:ext cx="3937000"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1" name="直線矢印コネクタ 70"/>
          <p:cNvCxnSpPr/>
          <p:nvPr/>
        </p:nvCxnSpPr>
        <p:spPr>
          <a:xfrm flipV="1">
            <a:off x="8160142" y="2965361"/>
            <a:ext cx="0" cy="3027557"/>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正方形/長方形 71"/>
              <p:cNvSpPr/>
              <p:nvPr/>
            </p:nvSpPr>
            <p:spPr>
              <a:xfrm>
                <a:off x="11547730" y="4590534"/>
                <a:ext cx="43576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400" i="1" dirty="0">
                          <a:latin typeface="Cambria Math" panose="02040503050406030204" pitchFamily="18" charset="0"/>
                          <a:cs typeface="Times New Roman" panose="02020603050405020304" pitchFamily="18" charset="0"/>
                        </a:rPr>
                        <m:t>𝜃</m:t>
                      </m:r>
                    </m:oMath>
                  </m:oMathPara>
                </a14:m>
                <a:endParaRPr lang="ja-JP" altLang="en-US" sz="2400" dirty="0"/>
              </a:p>
            </p:txBody>
          </p:sp>
        </mc:Choice>
        <mc:Fallback xmlns="">
          <p:sp>
            <p:nvSpPr>
              <p:cNvPr id="72" name="正方形/長方形 71"/>
              <p:cNvSpPr>
                <a:spLocks noRot="1" noChangeAspect="1" noMove="1" noResize="1" noEditPoints="1" noAdjustHandles="1" noChangeArrowheads="1" noChangeShapeType="1" noTextEdit="1"/>
              </p:cNvSpPr>
              <p:nvPr/>
            </p:nvSpPr>
            <p:spPr>
              <a:xfrm>
                <a:off x="11547730" y="4590534"/>
                <a:ext cx="435760" cy="461665"/>
              </a:xfrm>
              <a:prstGeom prst="rect">
                <a:avLst/>
              </a:prstGeom>
              <a:blipFill rotWithShape="0">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正方形/長方形 9"/>
              <p:cNvSpPr/>
              <p:nvPr/>
            </p:nvSpPr>
            <p:spPr>
              <a:xfrm>
                <a:off x="7765085" y="2698234"/>
                <a:ext cx="472758"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800" i="1" dirty="0">
                          <a:latin typeface="Cambria Math" panose="02040503050406030204" pitchFamily="18" charset="0"/>
                          <a:cs typeface="Times New Roman" panose="02020603050405020304" pitchFamily="18" charset="0"/>
                        </a:rPr>
                        <m:t>𝜌</m:t>
                      </m:r>
                    </m:oMath>
                  </m:oMathPara>
                </a14:m>
                <a:endParaRPr lang="ja-JP" altLang="en-US" sz="2800" dirty="0"/>
              </a:p>
            </p:txBody>
          </p:sp>
        </mc:Choice>
        <mc:Fallback xmlns="">
          <p:sp>
            <p:nvSpPr>
              <p:cNvPr id="10" name="正方形/長方形 9"/>
              <p:cNvSpPr>
                <a:spLocks noRot="1" noChangeAspect="1" noMove="1" noResize="1" noEditPoints="1" noAdjustHandles="1" noChangeArrowheads="1" noChangeShapeType="1" noTextEdit="1"/>
              </p:cNvSpPr>
              <p:nvPr/>
            </p:nvSpPr>
            <p:spPr>
              <a:xfrm>
                <a:off x="7765085" y="2698234"/>
                <a:ext cx="472758" cy="523220"/>
              </a:xfrm>
              <a:prstGeom prst="rect">
                <a:avLst/>
              </a:prstGeom>
              <a:blipFill rotWithShape="0">
                <a:blip r:embed="rId9"/>
                <a:stretch>
                  <a:fillRect/>
                </a:stretch>
              </a:blipFill>
            </p:spPr>
            <p:txBody>
              <a:bodyPr/>
              <a:lstStyle/>
              <a:p>
                <a:r>
                  <a:rPr lang="ja-JP" altLang="en-US">
                    <a:noFill/>
                  </a:rPr>
                  <a:t> </a:t>
                </a:r>
              </a:p>
            </p:txBody>
          </p:sp>
        </mc:Fallback>
      </mc:AlternateContent>
      <p:sp>
        <p:nvSpPr>
          <p:cNvPr id="75" name="フリーフォーム 74"/>
          <p:cNvSpPr/>
          <p:nvPr/>
        </p:nvSpPr>
        <p:spPr>
          <a:xfrm>
            <a:off x="7751618" y="3699163"/>
            <a:ext cx="4031672" cy="1136072"/>
          </a:xfrm>
          <a:custGeom>
            <a:avLst/>
            <a:gdLst>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8100" h="2047917">
                <a:moveTo>
                  <a:pt x="0" y="1038267"/>
                </a:moveTo>
                <a:cubicBezTo>
                  <a:pt x="160337" y="791410"/>
                  <a:pt x="219075" y="652504"/>
                  <a:pt x="314325" y="523917"/>
                </a:cubicBezTo>
                <a:cubicBezTo>
                  <a:pt x="409575" y="395330"/>
                  <a:pt x="660400" y="-4721"/>
                  <a:pt x="952500" y="42"/>
                </a:cubicBezTo>
                <a:cubicBezTo>
                  <a:pt x="1244600" y="4805"/>
                  <a:pt x="1490663" y="330242"/>
                  <a:pt x="1609725" y="514392"/>
                </a:cubicBezTo>
                <a:cubicBezTo>
                  <a:pt x="1728787" y="698542"/>
                  <a:pt x="1841500" y="895392"/>
                  <a:pt x="1933575" y="1028742"/>
                </a:cubicBezTo>
                <a:cubicBezTo>
                  <a:pt x="2025650" y="1162092"/>
                  <a:pt x="2133600" y="1404979"/>
                  <a:pt x="2238375" y="1543092"/>
                </a:cubicBezTo>
                <a:cubicBezTo>
                  <a:pt x="2343150" y="1681205"/>
                  <a:pt x="2581275" y="2047917"/>
                  <a:pt x="2867025" y="2047917"/>
                </a:cubicBezTo>
                <a:cubicBezTo>
                  <a:pt x="3152775" y="2047917"/>
                  <a:pt x="3402013" y="1724067"/>
                  <a:pt x="3533775" y="1543092"/>
                </a:cubicBezTo>
                <a:cubicBezTo>
                  <a:pt x="3665537" y="1362117"/>
                  <a:pt x="3772693" y="1206542"/>
                  <a:pt x="3848100" y="1038267"/>
                </a:cubicBezTo>
              </a:path>
            </a:pathLst>
          </a:custGeom>
          <a:noFill/>
          <a:ln w="412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F35DE295-420C-4265-BE54-AE59FA4027A6}" type="slidenum">
              <a:rPr kumimoji="1" lang="ja-JP" altLang="en-US" smtClean="0"/>
              <a:t>43</a:t>
            </a:fld>
            <a:endParaRPr kumimoji="1" lang="ja-JP" altLang="en-US"/>
          </a:p>
        </p:txBody>
      </p:sp>
    </p:spTree>
    <p:extLst>
      <p:ext uri="{BB962C8B-B14F-4D97-AF65-F5344CB8AC3E}">
        <p14:creationId xmlns:p14="http://schemas.microsoft.com/office/powerpoint/2010/main" val="896539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699696" y="355600"/>
                <a:ext cx="11158476" cy="820721"/>
              </a:xfrm>
            </p:spPr>
            <p:txBody>
              <a:bodyPr>
                <a:normAutofit/>
              </a:bodyPr>
              <a:lstStyle/>
              <a:p>
                <a:pPr marL="0" indent="0" algn="ctr">
                  <a:lnSpc>
                    <a:spcPct val="100000"/>
                  </a:lnSpc>
                  <a:spcBef>
                    <a:spcPts val="600"/>
                  </a:spcBef>
                  <a:buNone/>
                </a:pPr>
                <a:r>
                  <a:rPr lang="ja-JP" altLang="en-US" sz="3200" dirty="0"/>
                  <a:t>直線を </a:t>
                </a:r>
                <a:r>
                  <a:rPr lang="en-US" altLang="ja-JP" sz="3200" dirty="0"/>
                  <a:t>『</a:t>
                </a:r>
                <a14:m>
                  <m:oMath xmlns:m="http://schemas.openxmlformats.org/officeDocument/2006/math">
                    <m:r>
                      <a:rPr lang="en-US" altLang="ja-JP" sz="3200" b="0" i="1" dirty="0" smtClean="0">
                        <a:latin typeface="Cambria Math" panose="02040503050406030204" pitchFamily="18" charset="0"/>
                        <a:cs typeface="Times New Roman" panose="02020603050405020304" pitchFamily="18" charset="0"/>
                      </a:rPr>
                      <m:t>𝜌</m:t>
                    </m:r>
                    <m:r>
                      <a:rPr lang="en-US" altLang="ja-JP" sz="3200" i="1" dirty="0">
                        <a:latin typeface="Cambria Math" panose="02040503050406030204" pitchFamily="18" charset="0"/>
                        <a:cs typeface="Times New Roman" panose="02020603050405020304" pitchFamily="18" charset="0"/>
                      </a:rPr>
                      <m:t>=</m:t>
                    </m:r>
                    <m:r>
                      <a:rPr lang="en-US" altLang="ja-JP" sz="3200" i="1" dirty="0">
                        <a:latin typeface="Cambria Math" panose="02040503050406030204" pitchFamily="18" charset="0"/>
                        <a:cs typeface="Times New Roman" panose="02020603050405020304" pitchFamily="18" charset="0"/>
                      </a:rPr>
                      <m:t>𝑥</m:t>
                    </m:r>
                    <m:func>
                      <m:funcPr>
                        <m:ctrlPr>
                          <a:rPr lang="en-US" altLang="ja-JP" sz="3200" i="1" dirty="0">
                            <a:latin typeface="Cambria Math" panose="02040503050406030204" pitchFamily="18" charset="0"/>
                            <a:cs typeface="Times New Roman" panose="02020603050405020304" pitchFamily="18" charset="0"/>
                          </a:rPr>
                        </m:ctrlPr>
                      </m:funcPr>
                      <m:fName>
                        <m:r>
                          <m:rPr>
                            <m:sty m:val="p"/>
                          </m:rPr>
                          <a:rPr lang="en-US" altLang="ja-JP" sz="3200" dirty="0">
                            <a:latin typeface="Cambria Math" panose="02040503050406030204" pitchFamily="18" charset="0"/>
                            <a:cs typeface="Times New Roman" panose="02020603050405020304" pitchFamily="18" charset="0"/>
                          </a:rPr>
                          <m:t>cos</m:t>
                        </m:r>
                      </m:fName>
                      <m:e>
                        <m:r>
                          <a:rPr lang="en-US" altLang="ja-JP" sz="3200" i="1" dirty="0">
                            <a:latin typeface="Cambria Math" panose="02040503050406030204" pitchFamily="18" charset="0"/>
                            <a:cs typeface="Times New Roman" panose="02020603050405020304" pitchFamily="18" charset="0"/>
                          </a:rPr>
                          <m:t>𝜃</m:t>
                        </m:r>
                      </m:e>
                    </m:func>
                    <m:r>
                      <a:rPr lang="en-US" altLang="ja-JP" sz="3200" i="1" dirty="0">
                        <a:latin typeface="Cambria Math" panose="02040503050406030204" pitchFamily="18" charset="0"/>
                        <a:cs typeface="Times New Roman" panose="02020603050405020304" pitchFamily="18" charset="0"/>
                      </a:rPr>
                      <m:t>+</m:t>
                    </m:r>
                    <m:r>
                      <a:rPr lang="en-US" altLang="ja-JP" sz="3200" b="0" i="1" dirty="0" smtClean="0">
                        <a:latin typeface="Cambria Math" panose="02040503050406030204" pitchFamily="18" charset="0"/>
                        <a:cs typeface="Times New Roman" panose="02020603050405020304" pitchFamily="18" charset="0"/>
                      </a:rPr>
                      <m:t>𝑦</m:t>
                    </m:r>
                    <m:func>
                      <m:funcPr>
                        <m:ctrlPr>
                          <a:rPr lang="en-US" altLang="ja-JP" sz="3200" i="1" dirty="0">
                            <a:latin typeface="Cambria Math" panose="02040503050406030204" pitchFamily="18" charset="0"/>
                            <a:cs typeface="Times New Roman" panose="02020603050405020304" pitchFamily="18" charset="0"/>
                          </a:rPr>
                        </m:ctrlPr>
                      </m:funcPr>
                      <m:fName>
                        <m:r>
                          <m:rPr>
                            <m:sty m:val="p"/>
                          </m:rPr>
                          <a:rPr lang="en-US" altLang="ja-JP" sz="3200" b="0" i="0" dirty="0" smtClean="0">
                            <a:latin typeface="Cambria Math" panose="02040503050406030204" pitchFamily="18" charset="0"/>
                            <a:cs typeface="Times New Roman" panose="02020603050405020304" pitchFamily="18" charset="0"/>
                          </a:rPr>
                          <m:t>sin</m:t>
                        </m:r>
                      </m:fName>
                      <m:e>
                        <m:r>
                          <a:rPr lang="en-US" altLang="ja-JP" sz="3200" i="1" dirty="0">
                            <a:latin typeface="Cambria Math" panose="02040503050406030204" pitchFamily="18" charset="0"/>
                            <a:cs typeface="Times New Roman" panose="02020603050405020304" pitchFamily="18" charset="0"/>
                          </a:rPr>
                          <m:t>𝜃</m:t>
                        </m:r>
                      </m:e>
                    </m:func>
                  </m:oMath>
                </a14:m>
                <a:r>
                  <a:rPr lang="en-US" altLang="ja-JP" sz="3200" dirty="0"/>
                  <a:t>』</a:t>
                </a:r>
                <a:r>
                  <a:rPr lang="ja-JP" altLang="en-US" sz="3200" dirty="0"/>
                  <a:t>と表すと</a:t>
                </a:r>
                <a:r>
                  <a:rPr lang="en-US" altLang="ja-JP" sz="3200" dirty="0"/>
                  <a:t>…</a:t>
                </a:r>
                <a:endParaRPr lang="en-US" altLang="ja-JP" sz="24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699696" y="355600"/>
                <a:ext cx="11158476" cy="820721"/>
              </a:xfrm>
              <a:blipFill rotWithShape="0">
                <a:blip r:embed="rId3"/>
                <a:stretch>
                  <a:fillRect t="-8889"/>
                </a:stretch>
              </a:blipFill>
            </p:spPr>
            <p:txBody>
              <a:bodyPr/>
              <a:lstStyle/>
              <a:p>
                <a:r>
                  <a:rPr lang="ja-JP" altLang="en-US">
                    <a:noFill/>
                  </a:rPr>
                  <a:t> </a:t>
                </a:r>
              </a:p>
            </p:txBody>
          </p:sp>
        </mc:Fallback>
      </mc:AlternateContent>
      <p:grpSp>
        <p:nvGrpSpPr>
          <p:cNvPr id="20" name="グループ化 19"/>
          <p:cNvGrpSpPr/>
          <p:nvPr/>
        </p:nvGrpSpPr>
        <p:grpSpPr>
          <a:xfrm>
            <a:off x="271848" y="1896763"/>
            <a:ext cx="4331042" cy="4331042"/>
            <a:chOff x="-2187147" y="2032687"/>
            <a:chExt cx="1668162" cy="1668162"/>
          </a:xfrm>
        </p:grpSpPr>
        <p:grpSp>
          <p:nvGrpSpPr>
            <p:cNvPr id="21" name="グループ化 20"/>
            <p:cNvGrpSpPr/>
            <p:nvPr/>
          </p:nvGrpSpPr>
          <p:grpSpPr>
            <a:xfrm>
              <a:off x="-2187147" y="2032687"/>
              <a:ext cx="1668162" cy="1668162"/>
              <a:chOff x="-2174790" y="2014152"/>
              <a:chExt cx="1668162" cy="1668162"/>
            </a:xfrm>
          </p:grpSpPr>
          <p:cxnSp>
            <p:nvCxnSpPr>
              <p:cNvPr id="40" name="直線コネクタ 39"/>
              <p:cNvCxnSpPr/>
              <p:nvPr/>
            </p:nvCxnSpPr>
            <p:spPr>
              <a:xfrm>
                <a:off x="-1340709" y="2014152"/>
                <a:ext cx="0" cy="1668162"/>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1930493" y="2258449"/>
                <a:ext cx="1179568" cy="1179568"/>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2174790" y="2848233"/>
                <a:ext cx="16681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V="1">
                <a:off x="-1930493" y="2258449"/>
                <a:ext cx="1179568" cy="117956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2" name="グループ化 21"/>
            <p:cNvGrpSpPr/>
            <p:nvPr/>
          </p:nvGrpSpPr>
          <p:grpSpPr>
            <a:xfrm rot="20700000">
              <a:off x="-2187147" y="2032687"/>
              <a:ext cx="1668162" cy="1668162"/>
              <a:chOff x="-2174790" y="2014152"/>
              <a:chExt cx="1668162" cy="1668162"/>
            </a:xfrm>
          </p:grpSpPr>
          <p:cxnSp>
            <p:nvCxnSpPr>
              <p:cNvPr id="36" name="直線コネクタ 35"/>
              <p:cNvCxnSpPr/>
              <p:nvPr/>
            </p:nvCxnSpPr>
            <p:spPr>
              <a:xfrm>
                <a:off x="-1340709" y="2014152"/>
                <a:ext cx="0" cy="16681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930493" y="2258449"/>
                <a:ext cx="1179568" cy="117956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2174790" y="2848233"/>
                <a:ext cx="16681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flipV="1">
                <a:off x="-1930493" y="2258449"/>
                <a:ext cx="1179568" cy="117956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5" name="グループ化 24"/>
            <p:cNvGrpSpPr/>
            <p:nvPr/>
          </p:nvGrpSpPr>
          <p:grpSpPr>
            <a:xfrm rot="900000">
              <a:off x="-2187147" y="2032687"/>
              <a:ext cx="1668162" cy="1668162"/>
              <a:chOff x="-2174790" y="2014152"/>
              <a:chExt cx="1668162" cy="1668162"/>
            </a:xfrm>
          </p:grpSpPr>
          <p:cxnSp>
            <p:nvCxnSpPr>
              <p:cNvPr id="26" name="直線コネクタ 25"/>
              <p:cNvCxnSpPr/>
              <p:nvPr/>
            </p:nvCxnSpPr>
            <p:spPr>
              <a:xfrm>
                <a:off x="-1340709" y="2014152"/>
                <a:ext cx="0" cy="16681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1930493" y="2258449"/>
                <a:ext cx="1179568" cy="1179568"/>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2174790" y="2848233"/>
                <a:ext cx="16681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V="1">
                <a:off x="-1930493" y="2258449"/>
                <a:ext cx="1179568" cy="1179568"/>
              </a:xfrm>
              <a:prstGeom prst="line">
                <a:avLst/>
              </a:prstGeom>
            </p:spPr>
            <p:style>
              <a:lnRef idx="1">
                <a:schemeClr val="accent1"/>
              </a:lnRef>
              <a:fillRef idx="0">
                <a:schemeClr val="accent1"/>
              </a:fillRef>
              <a:effectRef idx="0">
                <a:schemeClr val="accent1"/>
              </a:effectRef>
              <a:fontRef idx="minor">
                <a:schemeClr val="tx1"/>
              </a:fontRef>
            </p:style>
          </p:cxnSp>
        </p:grpSp>
      </p:grpSp>
      <p:cxnSp>
        <p:nvCxnSpPr>
          <p:cNvPr id="44" name="直線矢印コネクタ 43"/>
          <p:cNvCxnSpPr/>
          <p:nvPr/>
        </p:nvCxnSpPr>
        <p:spPr>
          <a:xfrm>
            <a:off x="885370" y="5797620"/>
            <a:ext cx="342537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flipV="1">
            <a:off x="1161142" y="2909277"/>
            <a:ext cx="0" cy="3185887"/>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6" name="正方形/長方形 45"/>
          <p:cNvSpPr/>
          <p:nvPr/>
        </p:nvSpPr>
        <p:spPr>
          <a:xfrm>
            <a:off x="4109056" y="5660126"/>
            <a:ext cx="389850" cy="646331"/>
          </a:xfrm>
          <a:prstGeom prst="rect">
            <a:avLst/>
          </a:prstGeom>
        </p:spPr>
        <p:txBody>
          <a:bodyPr wrap="none">
            <a:spAutoFit/>
          </a:bodyPr>
          <a:lstStyle/>
          <a:p>
            <a:r>
              <a:rPr lang="en-US" altLang="ja-JP" sz="3600" i="1" dirty="0">
                <a:latin typeface="Times New Roman" panose="02020603050405020304" pitchFamily="18" charset="0"/>
                <a:ea typeface="メイリオ" panose="020B0604030504040204" pitchFamily="50" charset="-128"/>
                <a:cs typeface="Times New Roman" panose="02020603050405020304" pitchFamily="18" charset="0"/>
              </a:rPr>
              <a:t>x</a:t>
            </a:r>
            <a:endParaRPr lang="ja-JP" altLang="en-US" sz="3600" dirty="0">
              <a:latin typeface="Times New Roman" panose="02020603050405020304" pitchFamily="18" charset="0"/>
              <a:ea typeface="メイリオ" panose="020B0604030504040204" pitchFamily="50" charset="-128"/>
              <a:cs typeface="Times New Roman" panose="02020603050405020304" pitchFamily="18" charset="0"/>
            </a:endParaRPr>
          </a:p>
        </p:txBody>
      </p:sp>
      <p:sp>
        <p:nvSpPr>
          <p:cNvPr id="47" name="正方形/長方形 46"/>
          <p:cNvSpPr/>
          <p:nvPr/>
        </p:nvSpPr>
        <p:spPr>
          <a:xfrm>
            <a:off x="712713" y="2554069"/>
            <a:ext cx="389850" cy="646331"/>
          </a:xfrm>
          <a:prstGeom prst="rect">
            <a:avLst/>
          </a:prstGeom>
        </p:spPr>
        <p:txBody>
          <a:bodyPr wrap="none">
            <a:spAutoFit/>
          </a:bodyPr>
          <a:lstStyle/>
          <a:p>
            <a:r>
              <a:rPr lang="en-US" altLang="ja-JP" sz="3600" i="1" dirty="0">
                <a:latin typeface="Times New Roman" panose="02020603050405020304" pitchFamily="18" charset="0"/>
                <a:ea typeface="メイリオ" panose="020B0604030504040204" pitchFamily="50" charset="-128"/>
                <a:cs typeface="Times New Roman" panose="02020603050405020304" pitchFamily="18" charset="0"/>
              </a:rPr>
              <a:t>y</a:t>
            </a:r>
            <a:endParaRPr lang="ja-JP" altLang="en-US" sz="3600" dirty="0">
              <a:latin typeface="Times New Roman" panose="02020603050405020304" pitchFamily="18" charset="0"/>
              <a:ea typeface="メイリオ" panose="020B0604030504040204" pitchFamily="50" charset="-128"/>
              <a:cs typeface="Times New Roman" panose="02020603050405020304" pitchFamily="18" charset="0"/>
            </a:endParaRPr>
          </a:p>
        </p:txBody>
      </p:sp>
      <p:sp>
        <p:nvSpPr>
          <p:cNvPr id="52" name="右矢印 51"/>
          <p:cNvSpPr/>
          <p:nvPr/>
        </p:nvSpPr>
        <p:spPr>
          <a:xfrm>
            <a:off x="5038481" y="3469891"/>
            <a:ext cx="2249714" cy="6386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a typeface="メイリオ" panose="020B0604030504040204" pitchFamily="50" charset="-128"/>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3" name="正方形/長方形 52"/>
              <p:cNvSpPr/>
              <p:nvPr/>
            </p:nvSpPr>
            <p:spPr>
              <a:xfrm>
                <a:off x="894136" y="1495362"/>
                <a:ext cx="3840795" cy="523220"/>
              </a:xfrm>
              <a:prstGeom prst="rect">
                <a:avLst/>
              </a:prstGeom>
            </p:spPr>
            <p:txBody>
              <a:bodyPr wrap="none">
                <a:spAutoFit/>
              </a:bodyPr>
              <a:lstStyle/>
              <a:p>
                <a:pPr>
                  <a:spcBef>
                    <a:spcPts val="600"/>
                  </a:spcBef>
                </a:pPr>
                <a:r>
                  <a:rPr lang="ja-JP" altLang="en-US" sz="28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点</a:t>
                </a:r>
                <a14:m>
                  <m:oMath xmlns:m="http://schemas.openxmlformats.org/officeDocument/2006/math">
                    <m:d>
                      <m:dPr>
                        <m:ctrlPr>
                          <a:rPr lang="en-US" altLang="ja-JP" sz="2800" b="0" i="1" dirty="0" smtClean="0">
                            <a:solidFill>
                              <a:srgbClr val="FF0000"/>
                            </a:solidFill>
                            <a:latin typeface="Cambria Math" panose="02040503050406030204" pitchFamily="18" charset="0"/>
                            <a:cs typeface="Times New Roman" panose="02020603050405020304" pitchFamily="18" charset="0"/>
                          </a:rPr>
                        </m:ctrlPr>
                      </m:dPr>
                      <m:e>
                        <m:sSub>
                          <m:sSubPr>
                            <m:ctrlPr>
                              <a:rPr lang="en-US" altLang="ja-JP" sz="2800" b="0" i="1" dirty="0" smtClean="0">
                                <a:solidFill>
                                  <a:srgbClr val="FF0000"/>
                                </a:solidFill>
                                <a:latin typeface="Cambria Math" panose="02040503050406030204" pitchFamily="18" charset="0"/>
                                <a:cs typeface="Times New Roman" panose="02020603050405020304" pitchFamily="18" charset="0"/>
                              </a:rPr>
                            </m:ctrlPr>
                          </m:sSubPr>
                          <m:e>
                            <m:r>
                              <a:rPr lang="en-US" altLang="ja-JP" sz="2800" b="0" i="1" dirty="0" smtClean="0">
                                <a:solidFill>
                                  <a:srgbClr val="FF0000"/>
                                </a:solidFill>
                                <a:latin typeface="Cambria Math" panose="02040503050406030204" pitchFamily="18" charset="0"/>
                                <a:cs typeface="Times New Roman" panose="02020603050405020304" pitchFamily="18" charset="0"/>
                              </a:rPr>
                              <m:t>𝑥</m:t>
                            </m:r>
                          </m:e>
                          <m:sub>
                            <m:r>
                              <a:rPr lang="en-US" altLang="ja-JP" sz="2800" b="0" i="1" dirty="0" smtClean="0">
                                <a:solidFill>
                                  <a:srgbClr val="FF0000"/>
                                </a:solidFill>
                                <a:latin typeface="Cambria Math" panose="02040503050406030204" pitchFamily="18" charset="0"/>
                                <a:cs typeface="Times New Roman" panose="02020603050405020304" pitchFamily="18" charset="0"/>
                              </a:rPr>
                              <m:t>0</m:t>
                            </m:r>
                          </m:sub>
                        </m:sSub>
                        <m:r>
                          <a:rPr lang="en-US" altLang="ja-JP" sz="2800" b="0" i="1" dirty="0" smtClean="0">
                            <a:solidFill>
                              <a:srgbClr val="FF0000"/>
                            </a:solidFill>
                            <a:latin typeface="Cambria Math" panose="02040503050406030204" pitchFamily="18" charset="0"/>
                            <a:cs typeface="Times New Roman" panose="02020603050405020304" pitchFamily="18" charset="0"/>
                          </a:rPr>
                          <m:t>,</m:t>
                        </m:r>
                        <m:sSub>
                          <m:sSubPr>
                            <m:ctrlPr>
                              <a:rPr lang="en-US" altLang="ja-JP" sz="2800" b="0" i="1" dirty="0" smtClean="0">
                                <a:solidFill>
                                  <a:srgbClr val="FF0000"/>
                                </a:solidFill>
                                <a:latin typeface="Cambria Math" panose="02040503050406030204" pitchFamily="18" charset="0"/>
                                <a:cs typeface="Times New Roman" panose="02020603050405020304" pitchFamily="18" charset="0"/>
                              </a:rPr>
                            </m:ctrlPr>
                          </m:sSubPr>
                          <m:e>
                            <m:r>
                              <a:rPr lang="en-US" altLang="ja-JP" sz="2800" b="0" i="1" dirty="0" smtClean="0">
                                <a:solidFill>
                                  <a:srgbClr val="FF0000"/>
                                </a:solidFill>
                                <a:latin typeface="Cambria Math" panose="02040503050406030204" pitchFamily="18" charset="0"/>
                                <a:cs typeface="Times New Roman" panose="02020603050405020304" pitchFamily="18" charset="0"/>
                              </a:rPr>
                              <m:t>𝑦</m:t>
                            </m:r>
                          </m:e>
                          <m:sub>
                            <m:r>
                              <a:rPr lang="en-US" altLang="ja-JP" sz="2800" b="0" i="1" dirty="0" smtClean="0">
                                <a:solidFill>
                                  <a:srgbClr val="FF0000"/>
                                </a:solidFill>
                                <a:latin typeface="Cambria Math" panose="02040503050406030204" pitchFamily="18" charset="0"/>
                                <a:cs typeface="Times New Roman" panose="02020603050405020304" pitchFamily="18" charset="0"/>
                              </a:rPr>
                              <m:t>0</m:t>
                            </m:r>
                          </m:sub>
                        </m:sSub>
                      </m:e>
                    </m:d>
                  </m:oMath>
                </a14:m>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を通る直線群</a:t>
                </a:r>
                <a:endParaRPr lang="en-US" altLang="ja-JP" sz="28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53" name="正方形/長方形 52"/>
              <p:cNvSpPr>
                <a:spLocks noRot="1" noChangeAspect="1" noMove="1" noResize="1" noEditPoints="1" noAdjustHandles="1" noChangeArrowheads="1" noChangeShapeType="1" noTextEdit="1"/>
              </p:cNvSpPr>
              <p:nvPr/>
            </p:nvSpPr>
            <p:spPr>
              <a:xfrm>
                <a:off x="894136" y="1495362"/>
                <a:ext cx="3840795" cy="523220"/>
              </a:xfrm>
              <a:prstGeom prst="rect">
                <a:avLst/>
              </a:prstGeom>
              <a:blipFill>
                <a:blip r:embed="rId4"/>
                <a:stretch>
                  <a:fillRect l="-3333" t="-9302" r="-1905" b="-3372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4" name="正方形/長方形 53"/>
              <p:cNvSpPr/>
              <p:nvPr/>
            </p:nvSpPr>
            <p:spPr>
              <a:xfrm>
                <a:off x="4881224" y="4155106"/>
                <a:ext cx="2898422" cy="1554272"/>
              </a:xfrm>
              <a:prstGeom prst="rect">
                <a:avLst/>
              </a:prstGeom>
            </p:spPr>
            <p:txBody>
              <a:bodyPr wrap="none">
                <a:spAutoFit/>
              </a:bodyPr>
              <a:lstStyle/>
              <a:p>
                <a:pPr>
                  <a:spcBef>
                    <a:spcPts val="600"/>
                  </a:spcBef>
                </a:pPr>
                <a14:m>
                  <m:oMath xmlns:m="http://schemas.openxmlformats.org/officeDocument/2006/math">
                    <m:d>
                      <m:dPr>
                        <m:ctrlPr>
                          <a:rPr lang="en-US" altLang="ja-JP" sz="2000" b="0" i="1" dirty="0" smtClean="0">
                            <a:solidFill>
                              <a:srgbClr val="FF0000"/>
                            </a:solidFill>
                            <a:latin typeface="Cambria Math" panose="02040503050406030204" pitchFamily="18" charset="0"/>
                            <a:cs typeface="Times New Roman" panose="02020603050405020304" pitchFamily="18" charset="0"/>
                          </a:rPr>
                        </m:ctrlPr>
                      </m:dPr>
                      <m:e>
                        <m:sSub>
                          <m:sSubPr>
                            <m:ctrlPr>
                              <a:rPr lang="en-US" altLang="ja-JP" sz="2000" b="0" i="1" dirty="0" smtClean="0">
                                <a:solidFill>
                                  <a:srgbClr val="FF0000"/>
                                </a:solidFill>
                                <a:latin typeface="Cambria Math" panose="02040503050406030204" pitchFamily="18" charset="0"/>
                                <a:cs typeface="Times New Roman" panose="02020603050405020304" pitchFamily="18" charset="0"/>
                              </a:rPr>
                            </m:ctrlPr>
                          </m:sSubPr>
                          <m:e>
                            <m:r>
                              <a:rPr lang="en-US" altLang="ja-JP" sz="2000" b="0" i="1" dirty="0" smtClean="0">
                                <a:solidFill>
                                  <a:srgbClr val="FF0000"/>
                                </a:solidFill>
                                <a:latin typeface="Cambria Math" panose="02040503050406030204" pitchFamily="18" charset="0"/>
                                <a:cs typeface="Times New Roman" panose="02020603050405020304" pitchFamily="18" charset="0"/>
                              </a:rPr>
                              <m:t>𝑥</m:t>
                            </m:r>
                          </m:e>
                          <m:sub>
                            <m:r>
                              <a:rPr lang="en-US" altLang="ja-JP" sz="2000" b="0" i="1" dirty="0" smtClean="0">
                                <a:solidFill>
                                  <a:srgbClr val="FF0000"/>
                                </a:solidFill>
                                <a:latin typeface="Cambria Math" panose="02040503050406030204" pitchFamily="18" charset="0"/>
                                <a:cs typeface="Times New Roman" panose="02020603050405020304" pitchFamily="18" charset="0"/>
                              </a:rPr>
                              <m:t>0</m:t>
                            </m:r>
                          </m:sub>
                        </m:sSub>
                        <m:r>
                          <a:rPr lang="en-US" altLang="ja-JP" sz="2000" b="0" i="1" dirty="0" smtClean="0">
                            <a:solidFill>
                              <a:srgbClr val="FF0000"/>
                            </a:solidFill>
                            <a:latin typeface="Cambria Math" panose="02040503050406030204" pitchFamily="18" charset="0"/>
                            <a:cs typeface="Times New Roman" panose="02020603050405020304" pitchFamily="18" charset="0"/>
                          </a:rPr>
                          <m:t>,</m:t>
                        </m:r>
                        <m:sSub>
                          <m:sSubPr>
                            <m:ctrlPr>
                              <a:rPr lang="en-US" altLang="ja-JP" sz="2000" b="0" i="1" dirty="0" smtClean="0">
                                <a:solidFill>
                                  <a:srgbClr val="FF0000"/>
                                </a:solidFill>
                                <a:latin typeface="Cambria Math" panose="02040503050406030204" pitchFamily="18" charset="0"/>
                                <a:cs typeface="Times New Roman" panose="02020603050405020304" pitchFamily="18" charset="0"/>
                              </a:rPr>
                            </m:ctrlPr>
                          </m:sSubPr>
                          <m:e>
                            <m:r>
                              <a:rPr lang="en-US" altLang="ja-JP" sz="2000" b="0" i="1" dirty="0" smtClean="0">
                                <a:solidFill>
                                  <a:srgbClr val="FF0000"/>
                                </a:solidFill>
                                <a:latin typeface="Cambria Math" panose="02040503050406030204" pitchFamily="18" charset="0"/>
                                <a:cs typeface="Times New Roman" panose="02020603050405020304" pitchFamily="18" charset="0"/>
                              </a:rPr>
                              <m:t>𝑦</m:t>
                            </m:r>
                          </m:e>
                          <m:sub>
                            <m:r>
                              <a:rPr lang="en-US" altLang="ja-JP" sz="2000" b="0" i="1" dirty="0" smtClean="0">
                                <a:solidFill>
                                  <a:srgbClr val="FF0000"/>
                                </a:solidFill>
                                <a:latin typeface="Cambria Math" panose="02040503050406030204" pitchFamily="18" charset="0"/>
                                <a:cs typeface="Times New Roman" panose="02020603050405020304" pitchFamily="18" charset="0"/>
                              </a:rPr>
                              <m:t>0</m:t>
                            </m:r>
                          </m:sub>
                        </m:sSub>
                      </m:e>
                    </m:d>
                  </m:oMath>
                </a14:m>
                <a:r>
                  <a:rPr lang="ja-JP" altLang="en-US" sz="2000" dirty="0">
                    <a:latin typeface="Times New Roman" panose="02020603050405020304" pitchFamily="18" charset="0"/>
                    <a:ea typeface="メイリオ" panose="020B0604030504040204" pitchFamily="50" charset="-128"/>
                    <a:cs typeface="Times New Roman" panose="02020603050405020304" pitchFamily="18" charset="0"/>
                  </a:rPr>
                  <a:t>を通る直線群は</a:t>
                </a:r>
                <a:endParaRPr lang="en-US" altLang="ja-JP" sz="2000" dirty="0">
                  <a:latin typeface="Times New Roman" panose="02020603050405020304" pitchFamily="18" charset="0"/>
                  <a:ea typeface="メイリオ" panose="020B0604030504040204" pitchFamily="50" charset="-128"/>
                  <a:cs typeface="Times New Roman" panose="02020603050405020304" pitchFamily="18" charset="0"/>
                </a:endParaRPr>
              </a:p>
              <a:p>
                <a:pPr>
                  <a:spcBef>
                    <a:spcPts val="600"/>
                  </a:spcBef>
                </a:pPr>
                <a14:m>
                  <m:oMath xmlns:m="http://schemas.openxmlformats.org/officeDocument/2006/math">
                    <m:r>
                      <a:rPr lang="en-US" altLang="ja-JP" sz="2000" i="1" dirty="0">
                        <a:latin typeface="Cambria Math" panose="02040503050406030204" pitchFamily="18" charset="0"/>
                        <a:cs typeface="Times New Roman" panose="02020603050405020304" pitchFamily="18" charset="0"/>
                      </a:rPr>
                      <m:t>𝜌</m:t>
                    </m:r>
                    <m:r>
                      <a:rPr lang="en-US" altLang="ja-JP" sz="2000" b="0" i="1" dirty="0" smtClean="0">
                        <a:latin typeface="Cambria Math" panose="02040503050406030204" pitchFamily="18" charset="0"/>
                        <a:cs typeface="Times New Roman" panose="02020603050405020304" pitchFamily="18" charset="0"/>
                      </a:rPr>
                      <m:t>−</m:t>
                    </m:r>
                    <m:r>
                      <a:rPr lang="en-US" altLang="ja-JP" sz="2000" b="0" i="1" dirty="0" smtClean="0">
                        <a:latin typeface="Cambria Math" panose="02040503050406030204" pitchFamily="18" charset="0"/>
                        <a:cs typeface="Times New Roman" panose="02020603050405020304" pitchFamily="18" charset="0"/>
                      </a:rPr>
                      <m:t>𝜃</m:t>
                    </m:r>
                  </m:oMath>
                </a14:m>
                <a:r>
                  <a:rPr lang="en-US" altLang="ja-JP" sz="2000" dirty="0">
                    <a:latin typeface="Times New Roman" panose="02020603050405020304" pitchFamily="18" charset="0"/>
                    <a:ea typeface="メイリオ" panose="020B0604030504040204" pitchFamily="50" charset="-128"/>
                    <a:cs typeface="Times New Roman" panose="02020603050405020304" pitchFamily="18" charset="0"/>
                  </a:rPr>
                  <a:t> </a:t>
                </a:r>
                <a:r>
                  <a:rPr lang="ja-JP" altLang="en-US" sz="2000" dirty="0">
                    <a:latin typeface="Times New Roman" panose="02020603050405020304" pitchFamily="18" charset="0"/>
                    <a:ea typeface="メイリオ" panose="020B0604030504040204" pitchFamily="50" charset="-128"/>
                    <a:cs typeface="Times New Roman" panose="02020603050405020304" pitchFamily="18" charset="0"/>
                  </a:rPr>
                  <a:t>空間では</a:t>
                </a:r>
                <a:endParaRPr lang="en-US" altLang="ja-JP" sz="2000" dirty="0">
                  <a:latin typeface="Times New Roman" panose="02020603050405020304" pitchFamily="18" charset="0"/>
                  <a:ea typeface="メイリオ" panose="020B0604030504040204" pitchFamily="50" charset="-128"/>
                  <a:cs typeface="Times New Roman" panose="02020603050405020304" pitchFamily="18" charset="0"/>
                </a:endParaRPr>
              </a:p>
              <a:p>
                <a:pPr>
                  <a:spcBef>
                    <a:spcPts val="600"/>
                  </a:spcBef>
                </a:pPr>
                <a14:m>
                  <m:oMath xmlns:m="http://schemas.openxmlformats.org/officeDocument/2006/math">
                    <m:r>
                      <a:rPr lang="en-US" altLang="ja-JP" sz="2000" i="1" dirty="0">
                        <a:latin typeface="Cambria Math" panose="02040503050406030204" pitchFamily="18" charset="0"/>
                        <a:cs typeface="Times New Roman" panose="02020603050405020304" pitchFamily="18" charset="0"/>
                      </a:rPr>
                      <m:t>𝜌</m:t>
                    </m:r>
                    <m:r>
                      <a:rPr lang="en-US" altLang="ja-JP" sz="2000" i="1" dirty="0">
                        <a:latin typeface="Cambria Math" panose="02040503050406030204" pitchFamily="18" charset="0"/>
                        <a:cs typeface="Times New Roman" panose="02020603050405020304" pitchFamily="18" charset="0"/>
                      </a:rPr>
                      <m:t>=</m:t>
                    </m:r>
                    <m:sSub>
                      <m:sSubPr>
                        <m:ctrlPr>
                          <a:rPr lang="en-US" altLang="ja-JP" sz="2000" b="0" i="1" dirty="0" smtClean="0">
                            <a:latin typeface="Cambria Math" panose="02040503050406030204" pitchFamily="18" charset="0"/>
                            <a:cs typeface="Times New Roman" panose="02020603050405020304" pitchFamily="18" charset="0"/>
                          </a:rPr>
                        </m:ctrlPr>
                      </m:sSubPr>
                      <m:e>
                        <m:r>
                          <a:rPr lang="en-US" altLang="ja-JP" sz="2000" b="0" i="1" dirty="0" smtClean="0">
                            <a:latin typeface="Cambria Math" panose="02040503050406030204" pitchFamily="18" charset="0"/>
                            <a:cs typeface="Times New Roman" panose="02020603050405020304" pitchFamily="18" charset="0"/>
                          </a:rPr>
                          <m:t>𝑥</m:t>
                        </m:r>
                      </m:e>
                      <m:sub>
                        <m:r>
                          <a:rPr lang="en-US" altLang="ja-JP" sz="2000" b="0" i="1" dirty="0" smtClean="0">
                            <a:latin typeface="Cambria Math" panose="02040503050406030204" pitchFamily="18" charset="0"/>
                            <a:cs typeface="Times New Roman" panose="02020603050405020304" pitchFamily="18" charset="0"/>
                          </a:rPr>
                          <m:t>0</m:t>
                        </m:r>
                      </m:sub>
                    </m:sSub>
                    <m:func>
                      <m:funcPr>
                        <m:ctrlPr>
                          <a:rPr lang="en-US" altLang="ja-JP" sz="2000" i="1" dirty="0">
                            <a:latin typeface="Cambria Math" panose="02040503050406030204" pitchFamily="18" charset="0"/>
                            <a:cs typeface="Times New Roman" panose="02020603050405020304" pitchFamily="18" charset="0"/>
                          </a:rPr>
                        </m:ctrlPr>
                      </m:funcPr>
                      <m:fName>
                        <m:r>
                          <m:rPr>
                            <m:sty m:val="p"/>
                          </m:rPr>
                          <a:rPr lang="en-US" altLang="ja-JP" sz="2000" dirty="0">
                            <a:latin typeface="Cambria Math" panose="02040503050406030204" pitchFamily="18" charset="0"/>
                            <a:cs typeface="Times New Roman" panose="02020603050405020304" pitchFamily="18" charset="0"/>
                          </a:rPr>
                          <m:t>cos</m:t>
                        </m:r>
                      </m:fName>
                      <m:e>
                        <m:r>
                          <a:rPr lang="en-US" altLang="ja-JP" sz="2000" i="1" dirty="0">
                            <a:latin typeface="Cambria Math" panose="02040503050406030204" pitchFamily="18" charset="0"/>
                            <a:cs typeface="Times New Roman" panose="02020603050405020304" pitchFamily="18" charset="0"/>
                          </a:rPr>
                          <m:t>𝜃</m:t>
                        </m:r>
                      </m:e>
                    </m:func>
                    <m:r>
                      <a:rPr lang="en-US" altLang="ja-JP" sz="2000" i="1" dirty="0">
                        <a:latin typeface="Cambria Math" panose="02040503050406030204" pitchFamily="18" charset="0"/>
                        <a:cs typeface="Times New Roman" panose="02020603050405020304" pitchFamily="18" charset="0"/>
                      </a:rPr>
                      <m:t>+</m:t>
                    </m:r>
                    <m:sSub>
                      <m:sSubPr>
                        <m:ctrlPr>
                          <a:rPr lang="en-US" altLang="ja-JP" sz="2000" b="0" i="1" dirty="0" smtClean="0">
                            <a:latin typeface="Cambria Math" panose="02040503050406030204" pitchFamily="18" charset="0"/>
                            <a:cs typeface="Times New Roman" panose="02020603050405020304" pitchFamily="18" charset="0"/>
                          </a:rPr>
                        </m:ctrlPr>
                      </m:sSubPr>
                      <m:e>
                        <m:r>
                          <a:rPr lang="en-US" altLang="ja-JP" sz="2000" b="0" i="1" dirty="0" smtClean="0">
                            <a:latin typeface="Cambria Math" panose="02040503050406030204" pitchFamily="18" charset="0"/>
                            <a:cs typeface="Times New Roman" panose="02020603050405020304" pitchFamily="18" charset="0"/>
                          </a:rPr>
                          <m:t>𝑦</m:t>
                        </m:r>
                      </m:e>
                      <m:sub>
                        <m:r>
                          <a:rPr lang="en-US" altLang="ja-JP" sz="2000" b="0" i="1" dirty="0" smtClean="0">
                            <a:latin typeface="Cambria Math" panose="02040503050406030204" pitchFamily="18" charset="0"/>
                            <a:cs typeface="Times New Roman" panose="02020603050405020304" pitchFamily="18" charset="0"/>
                          </a:rPr>
                          <m:t>0</m:t>
                        </m:r>
                      </m:sub>
                    </m:sSub>
                    <m:func>
                      <m:funcPr>
                        <m:ctrlPr>
                          <a:rPr lang="en-US" altLang="ja-JP" sz="2000" i="1" dirty="0">
                            <a:latin typeface="Cambria Math" panose="02040503050406030204" pitchFamily="18" charset="0"/>
                            <a:cs typeface="Times New Roman" panose="02020603050405020304" pitchFamily="18" charset="0"/>
                          </a:rPr>
                        </m:ctrlPr>
                      </m:funcPr>
                      <m:fName>
                        <m:r>
                          <m:rPr>
                            <m:sty m:val="p"/>
                          </m:rPr>
                          <a:rPr lang="en-US" altLang="ja-JP" sz="2000" dirty="0">
                            <a:latin typeface="Cambria Math" panose="02040503050406030204" pitchFamily="18" charset="0"/>
                            <a:cs typeface="Times New Roman" panose="02020603050405020304" pitchFamily="18" charset="0"/>
                          </a:rPr>
                          <m:t>sin</m:t>
                        </m:r>
                      </m:fName>
                      <m:e>
                        <m:r>
                          <a:rPr lang="en-US" altLang="ja-JP" sz="2000" i="1" dirty="0">
                            <a:latin typeface="Cambria Math" panose="02040503050406030204" pitchFamily="18" charset="0"/>
                            <a:cs typeface="Times New Roman" panose="02020603050405020304" pitchFamily="18" charset="0"/>
                          </a:rPr>
                          <m:t>𝜃</m:t>
                        </m:r>
                      </m:e>
                    </m:func>
                  </m:oMath>
                </a14:m>
                <a:r>
                  <a:rPr lang="ja-JP" altLang="en-US" sz="2000" dirty="0">
                    <a:latin typeface="Times New Roman" panose="02020603050405020304" pitchFamily="18" charset="0"/>
                    <a:ea typeface="メイリオ" panose="020B0604030504040204" pitchFamily="50" charset="-128"/>
                    <a:cs typeface="Times New Roman" panose="02020603050405020304" pitchFamily="18" charset="0"/>
                  </a:rPr>
                  <a:t>　</a:t>
                </a:r>
                <a:endParaRPr lang="en-US" altLang="ja-JP" sz="2000" dirty="0">
                  <a:latin typeface="Times New Roman" panose="02020603050405020304" pitchFamily="18" charset="0"/>
                  <a:ea typeface="メイリオ" panose="020B0604030504040204" pitchFamily="50" charset="-128"/>
                  <a:cs typeface="Times New Roman" panose="02020603050405020304" pitchFamily="18" charset="0"/>
                </a:endParaRPr>
              </a:p>
              <a:p>
                <a:pPr>
                  <a:spcBef>
                    <a:spcPts val="600"/>
                  </a:spcBef>
                </a:pPr>
                <a:r>
                  <a:rPr lang="ja-JP" altLang="en-US" sz="2000" dirty="0">
                    <a:latin typeface="Times New Roman" panose="02020603050405020304" pitchFamily="18" charset="0"/>
                    <a:ea typeface="メイリオ" panose="020B0604030504040204" pitchFamily="50" charset="-128"/>
                    <a:cs typeface="Times New Roman" panose="02020603050405020304" pitchFamily="18" charset="0"/>
                  </a:rPr>
                  <a:t>という正弦波になる</a:t>
                </a:r>
                <a:endParaRPr lang="en-US" altLang="ja-JP" sz="2000" dirty="0">
                  <a:latin typeface="Times New Roman" panose="02020603050405020304" pitchFamily="18" charset="0"/>
                  <a:ea typeface="メイリオ" panose="020B0604030504040204" pitchFamily="50" charset="-128"/>
                  <a:cs typeface="Times New Roman" panose="02020603050405020304" pitchFamily="18" charset="0"/>
                </a:endParaRPr>
              </a:p>
            </p:txBody>
          </p:sp>
        </mc:Choice>
        <mc:Fallback xmlns="">
          <p:sp>
            <p:nvSpPr>
              <p:cNvPr id="54" name="正方形/長方形 53"/>
              <p:cNvSpPr>
                <a:spLocks noRot="1" noChangeAspect="1" noMove="1" noResize="1" noEditPoints="1" noAdjustHandles="1" noChangeArrowheads="1" noChangeShapeType="1" noTextEdit="1"/>
              </p:cNvSpPr>
              <p:nvPr/>
            </p:nvSpPr>
            <p:spPr>
              <a:xfrm>
                <a:off x="4881224" y="4155106"/>
                <a:ext cx="2898422" cy="1554272"/>
              </a:xfrm>
              <a:prstGeom prst="rect">
                <a:avLst/>
              </a:prstGeom>
              <a:blipFill>
                <a:blip r:embed="rId5"/>
                <a:stretch>
                  <a:fillRect l="-2316" t="-1961" b="-6275"/>
                </a:stretch>
              </a:blipFill>
            </p:spPr>
            <p:txBody>
              <a:bodyPr/>
              <a:lstStyle/>
              <a:p>
                <a:r>
                  <a:rPr lang="ja-JP" altLang="en-US">
                    <a:noFill/>
                  </a:rPr>
                  <a:t> </a:t>
                </a:r>
              </a:p>
            </p:txBody>
          </p:sp>
        </mc:Fallback>
      </mc:AlternateContent>
      <p:sp>
        <p:nvSpPr>
          <p:cNvPr id="55" name="正方形/長方形 54"/>
          <p:cNvSpPr/>
          <p:nvPr/>
        </p:nvSpPr>
        <p:spPr>
          <a:xfrm>
            <a:off x="2027157" y="6000951"/>
            <a:ext cx="1220206" cy="523220"/>
          </a:xfrm>
          <a:prstGeom prst="rect">
            <a:avLst/>
          </a:prstGeom>
        </p:spPr>
        <p:txBody>
          <a:bodyPr wrap="none">
            <a:spAutoFit/>
          </a:bodyPr>
          <a:lstStyle/>
          <a:p>
            <a:r>
              <a:rPr lang="en-US" altLang="ja-JP" sz="2800" i="1" dirty="0" err="1">
                <a:latin typeface="Times New Roman" panose="02020603050405020304" pitchFamily="18" charset="0"/>
                <a:ea typeface="メイリオ" panose="020B0604030504040204" pitchFamily="50" charset="-128"/>
                <a:cs typeface="Times New Roman" panose="02020603050405020304" pitchFamily="18" charset="0"/>
              </a:rPr>
              <a:t>xy</a:t>
            </a:r>
            <a:r>
              <a:rPr lang="ja-JP" altLang="en-US" sz="2800" dirty="0">
                <a:latin typeface="Times New Roman" panose="02020603050405020304" pitchFamily="18" charset="0"/>
                <a:ea typeface="メイリオ" panose="020B0604030504040204" pitchFamily="50" charset="-128"/>
                <a:cs typeface="Times New Roman" panose="02020603050405020304" pitchFamily="18" charset="0"/>
              </a:rPr>
              <a:t>空間</a:t>
            </a:r>
          </a:p>
        </p:txBody>
      </p:sp>
      <p:sp>
        <p:nvSpPr>
          <p:cNvPr id="57" name="円/楕円 56"/>
          <p:cNvSpPr/>
          <p:nvPr/>
        </p:nvSpPr>
        <p:spPr>
          <a:xfrm>
            <a:off x="2362200" y="4000499"/>
            <a:ext cx="130629" cy="13062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a typeface="メイリオ" panose="020B0604030504040204" pitchFamily="50" charset="-128"/>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8" name="正方形/長方形 57"/>
              <p:cNvSpPr/>
              <p:nvPr/>
            </p:nvSpPr>
            <p:spPr>
              <a:xfrm>
                <a:off x="2356092" y="3950393"/>
                <a:ext cx="868186" cy="7099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ja-JP" sz="2400" b="0" i="1" dirty="0" smtClean="0">
                              <a:latin typeface="Cambria Math" panose="02040503050406030204" pitchFamily="18" charset="0"/>
                              <a:cs typeface="Times New Roman" panose="02020603050405020304" pitchFamily="18" charset="0"/>
                            </a:rPr>
                          </m:ctrlPr>
                        </m:dPr>
                        <m:e>
                          <m:eqArr>
                            <m:eqArrPr>
                              <m:ctrlPr>
                                <a:rPr lang="en-US" altLang="ja-JP" sz="2400" i="1" dirty="0" smtClean="0">
                                  <a:latin typeface="Cambria Math" panose="02040503050406030204" pitchFamily="18" charset="0"/>
                                  <a:cs typeface="Times New Roman" panose="02020603050405020304" pitchFamily="18" charset="0"/>
                                </a:rPr>
                              </m:ctrlPr>
                            </m:eqArrPr>
                            <m:e>
                              <m:sSub>
                                <m:sSubPr>
                                  <m:ctrlPr>
                                    <a:rPr lang="en-US" altLang="ja-JP" sz="2400" b="0" i="1" dirty="0" smtClean="0">
                                      <a:latin typeface="Cambria Math" panose="02040503050406030204" pitchFamily="18" charset="0"/>
                                      <a:cs typeface="Times New Roman" panose="02020603050405020304" pitchFamily="18" charset="0"/>
                                    </a:rPr>
                                  </m:ctrlPr>
                                </m:sSubPr>
                                <m:e>
                                  <m:r>
                                    <a:rPr lang="en-US" altLang="ja-JP" sz="2400" b="0" i="1" dirty="0" smtClean="0">
                                      <a:latin typeface="Cambria Math" panose="02040503050406030204" pitchFamily="18" charset="0"/>
                                      <a:cs typeface="Times New Roman" panose="02020603050405020304" pitchFamily="18" charset="0"/>
                                    </a:rPr>
                                    <m:t>𝑥</m:t>
                                  </m:r>
                                </m:e>
                                <m:sub>
                                  <m:r>
                                    <a:rPr lang="en-US" altLang="ja-JP" sz="2400" b="0" i="1" dirty="0" smtClean="0">
                                      <a:latin typeface="Cambria Math" panose="02040503050406030204" pitchFamily="18" charset="0"/>
                                      <a:cs typeface="Times New Roman" panose="02020603050405020304" pitchFamily="18" charset="0"/>
                                    </a:rPr>
                                    <m:t>0</m:t>
                                  </m:r>
                                </m:sub>
                              </m:sSub>
                            </m:e>
                            <m:e>
                              <m:sSub>
                                <m:sSubPr>
                                  <m:ctrlPr>
                                    <a:rPr lang="en-US" altLang="ja-JP" sz="2400" b="0" i="1" dirty="0" smtClean="0">
                                      <a:latin typeface="Cambria Math" panose="02040503050406030204" pitchFamily="18" charset="0"/>
                                      <a:cs typeface="Times New Roman" panose="02020603050405020304" pitchFamily="18" charset="0"/>
                                    </a:rPr>
                                  </m:ctrlPr>
                                </m:sSubPr>
                                <m:e>
                                  <m:r>
                                    <a:rPr lang="en-US" altLang="ja-JP" sz="2400" b="0" i="1" dirty="0" smtClean="0">
                                      <a:latin typeface="Cambria Math" panose="02040503050406030204" pitchFamily="18" charset="0"/>
                                      <a:cs typeface="Times New Roman" panose="02020603050405020304" pitchFamily="18" charset="0"/>
                                    </a:rPr>
                                    <m:t>𝑦</m:t>
                                  </m:r>
                                </m:e>
                                <m:sub>
                                  <m:r>
                                    <a:rPr lang="en-US" altLang="ja-JP" sz="2400" b="0" i="1" dirty="0" smtClean="0">
                                      <a:latin typeface="Cambria Math" panose="02040503050406030204" pitchFamily="18" charset="0"/>
                                      <a:cs typeface="Times New Roman" panose="02020603050405020304" pitchFamily="18" charset="0"/>
                                    </a:rPr>
                                    <m:t>0</m:t>
                                  </m:r>
                                </m:sub>
                              </m:sSub>
                            </m:e>
                          </m:eqArr>
                        </m:e>
                      </m:d>
                    </m:oMath>
                  </m:oMathPara>
                </a14:m>
                <a:endParaRPr lang="en-US" altLang="ja-JP" sz="2400" dirty="0">
                  <a:latin typeface="Times New Roman" panose="02020603050405020304" pitchFamily="18" charset="0"/>
                  <a:ea typeface="メイリオ" panose="020B0604030504040204" pitchFamily="50" charset="-128"/>
                  <a:cs typeface="Times New Roman" panose="02020603050405020304" pitchFamily="18" charset="0"/>
                </a:endParaRPr>
              </a:p>
            </p:txBody>
          </p:sp>
        </mc:Choice>
        <mc:Fallback xmlns="">
          <p:sp>
            <p:nvSpPr>
              <p:cNvPr id="58" name="正方形/長方形 57"/>
              <p:cNvSpPr>
                <a:spLocks noRot="1" noChangeAspect="1" noMove="1" noResize="1" noEditPoints="1" noAdjustHandles="1" noChangeArrowheads="1" noChangeShapeType="1" noTextEdit="1"/>
              </p:cNvSpPr>
              <p:nvPr/>
            </p:nvSpPr>
            <p:spPr>
              <a:xfrm>
                <a:off x="2356092" y="3950393"/>
                <a:ext cx="868186" cy="709938"/>
              </a:xfrm>
              <a:prstGeom prst="rect">
                <a:avLst/>
              </a:prstGeom>
              <a:blipFill>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9" name="正方形/長方形 58"/>
              <p:cNvSpPr/>
              <p:nvPr/>
            </p:nvSpPr>
            <p:spPr>
              <a:xfrm>
                <a:off x="7937500" y="1175684"/>
                <a:ext cx="3707553" cy="1351717"/>
              </a:xfrm>
              <a:prstGeom prst="rect">
                <a:avLst/>
              </a:prstGeom>
            </p:spPr>
            <p:txBody>
              <a:bodyPr wrap="none">
                <a:spAutoFit/>
              </a:bodyPr>
              <a:lstStyle/>
              <a:p>
                <a:pPr>
                  <a:spcBef>
                    <a:spcPts val="600"/>
                  </a:spcBef>
                </a:pPr>
                <a14:m>
                  <m:oMath xmlns:m="http://schemas.openxmlformats.org/officeDocument/2006/math">
                    <m:r>
                      <a:rPr lang="en-US" altLang="ja-JP" sz="2800" i="1" dirty="0" smtClean="0">
                        <a:latin typeface="Cambria Math" panose="02040503050406030204" pitchFamily="18" charset="0"/>
                        <a:cs typeface="Times New Roman" panose="02020603050405020304" pitchFamily="18" charset="0"/>
                      </a:rPr>
                      <m:t>𝜌</m:t>
                    </m:r>
                    <m:r>
                      <a:rPr lang="en-US" altLang="ja-JP" sz="2800" i="1" dirty="0">
                        <a:latin typeface="Cambria Math" panose="02040503050406030204" pitchFamily="18" charset="0"/>
                        <a:cs typeface="Times New Roman" panose="02020603050405020304" pitchFamily="18" charset="0"/>
                      </a:rPr>
                      <m:t>=</m:t>
                    </m:r>
                    <m:sSub>
                      <m:sSubPr>
                        <m:ctrlPr>
                          <a:rPr lang="en-US" altLang="ja-JP" sz="2800" b="0" i="1" dirty="0" smtClean="0">
                            <a:latin typeface="Cambria Math" panose="02040503050406030204" pitchFamily="18" charset="0"/>
                            <a:cs typeface="Times New Roman" panose="02020603050405020304" pitchFamily="18" charset="0"/>
                          </a:rPr>
                        </m:ctrlPr>
                      </m:sSubPr>
                      <m:e>
                        <m:r>
                          <a:rPr lang="en-US" altLang="ja-JP" sz="2800" i="1" dirty="0">
                            <a:latin typeface="Cambria Math" panose="02040503050406030204" pitchFamily="18" charset="0"/>
                            <a:cs typeface="Times New Roman" panose="02020603050405020304" pitchFamily="18" charset="0"/>
                          </a:rPr>
                          <m:t>𝑥</m:t>
                        </m:r>
                      </m:e>
                      <m:sub>
                        <m:r>
                          <a:rPr lang="en-US" altLang="ja-JP" sz="2800" b="0" i="1" dirty="0" smtClean="0">
                            <a:latin typeface="Cambria Math" panose="02040503050406030204" pitchFamily="18" charset="0"/>
                            <a:cs typeface="Times New Roman" panose="02020603050405020304" pitchFamily="18" charset="0"/>
                          </a:rPr>
                          <m:t>0</m:t>
                        </m:r>
                      </m:sub>
                    </m:sSub>
                    <m:func>
                      <m:funcPr>
                        <m:ctrlPr>
                          <a:rPr lang="en-US" altLang="ja-JP" sz="2800" i="1" dirty="0">
                            <a:latin typeface="Cambria Math" panose="02040503050406030204" pitchFamily="18" charset="0"/>
                            <a:cs typeface="Times New Roman" panose="02020603050405020304" pitchFamily="18" charset="0"/>
                          </a:rPr>
                        </m:ctrlPr>
                      </m:funcPr>
                      <m:fName>
                        <m:r>
                          <m:rPr>
                            <m:sty m:val="p"/>
                          </m:rPr>
                          <a:rPr lang="en-US" altLang="ja-JP" sz="2800" dirty="0">
                            <a:latin typeface="Cambria Math" panose="02040503050406030204" pitchFamily="18" charset="0"/>
                            <a:cs typeface="Times New Roman" panose="02020603050405020304" pitchFamily="18" charset="0"/>
                          </a:rPr>
                          <m:t>cos</m:t>
                        </m:r>
                      </m:fName>
                      <m:e>
                        <m:r>
                          <a:rPr lang="en-US" altLang="ja-JP" sz="2800" i="1" dirty="0">
                            <a:latin typeface="Cambria Math" panose="02040503050406030204" pitchFamily="18" charset="0"/>
                            <a:cs typeface="Times New Roman" panose="02020603050405020304" pitchFamily="18" charset="0"/>
                          </a:rPr>
                          <m:t>𝜃</m:t>
                        </m:r>
                      </m:e>
                    </m:func>
                    <m:r>
                      <a:rPr lang="en-US" altLang="ja-JP" sz="2800" i="1" dirty="0">
                        <a:latin typeface="Cambria Math" panose="02040503050406030204" pitchFamily="18" charset="0"/>
                        <a:cs typeface="Times New Roman" panose="02020603050405020304" pitchFamily="18" charset="0"/>
                      </a:rPr>
                      <m:t>+</m:t>
                    </m:r>
                    <m:sSub>
                      <m:sSubPr>
                        <m:ctrlPr>
                          <a:rPr lang="en-US" altLang="ja-JP" sz="2800" b="0" i="1" dirty="0" smtClean="0">
                            <a:latin typeface="Cambria Math" panose="02040503050406030204" pitchFamily="18" charset="0"/>
                            <a:cs typeface="Times New Roman" panose="02020603050405020304" pitchFamily="18" charset="0"/>
                          </a:rPr>
                        </m:ctrlPr>
                      </m:sSubPr>
                      <m:e>
                        <m:r>
                          <a:rPr lang="en-US" altLang="ja-JP" sz="2800" i="1" dirty="0">
                            <a:latin typeface="Cambria Math" panose="02040503050406030204" pitchFamily="18" charset="0"/>
                            <a:cs typeface="Times New Roman" panose="02020603050405020304" pitchFamily="18" charset="0"/>
                          </a:rPr>
                          <m:t>𝑦</m:t>
                        </m:r>
                      </m:e>
                      <m:sub>
                        <m:r>
                          <a:rPr lang="en-US" altLang="ja-JP" sz="2800" b="0" i="1" dirty="0" smtClean="0">
                            <a:latin typeface="Cambria Math" panose="02040503050406030204" pitchFamily="18" charset="0"/>
                            <a:cs typeface="Times New Roman" panose="02020603050405020304" pitchFamily="18" charset="0"/>
                          </a:rPr>
                          <m:t>0</m:t>
                        </m:r>
                      </m:sub>
                    </m:sSub>
                    <m:func>
                      <m:funcPr>
                        <m:ctrlPr>
                          <a:rPr lang="en-US" altLang="ja-JP" sz="2800" i="1" dirty="0">
                            <a:latin typeface="Cambria Math" panose="02040503050406030204" pitchFamily="18" charset="0"/>
                            <a:cs typeface="Times New Roman" panose="02020603050405020304" pitchFamily="18" charset="0"/>
                          </a:rPr>
                        </m:ctrlPr>
                      </m:funcPr>
                      <m:fName>
                        <m:r>
                          <m:rPr>
                            <m:sty m:val="p"/>
                          </m:rPr>
                          <a:rPr lang="en-US" altLang="ja-JP" sz="2800" dirty="0">
                            <a:latin typeface="Cambria Math" panose="02040503050406030204" pitchFamily="18" charset="0"/>
                            <a:cs typeface="Times New Roman" panose="02020603050405020304" pitchFamily="18" charset="0"/>
                          </a:rPr>
                          <m:t>sin</m:t>
                        </m:r>
                      </m:fName>
                      <m:e>
                        <m:r>
                          <a:rPr lang="en-US" altLang="ja-JP" sz="2800" i="1" dirty="0">
                            <a:latin typeface="Cambria Math" panose="02040503050406030204" pitchFamily="18" charset="0"/>
                            <a:cs typeface="Times New Roman" panose="02020603050405020304" pitchFamily="18" charset="0"/>
                          </a:rPr>
                          <m:t>𝜃</m:t>
                        </m:r>
                      </m:e>
                    </m:func>
                  </m:oMath>
                </a14:m>
                <a:r>
                  <a:rPr lang="en-US" altLang="ja-JP" sz="2800" dirty="0">
                    <a:latin typeface="Times New Roman" panose="02020603050405020304" pitchFamily="18" charset="0"/>
                    <a:cs typeface="Times New Roman" panose="02020603050405020304" pitchFamily="18" charset="0"/>
                  </a:rPr>
                  <a:t> </a:t>
                </a:r>
              </a:p>
              <a:p>
                <a:pPr>
                  <a:spcBef>
                    <a:spcPts val="600"/>
                  </a:spcBef>
                </a:pPr>
                <a:r>
                  <a:rPr lang="en-US" altLang="ja-JP" sz="2800" dirty="0">
                    <a:cs typeface="Times New Roman" panose="02020603050405020304" pitchFamily="18" charset="0"/>
                  </a:rPr>
                  <a:t>    </a:t>
                </a:r>
                <a14:m>
                  <m:oMath xmlns:m="http://schemas.openxmlformats.org/officeDocument/2006/math">
                    <m:r>
                      <a:rPr lang="en-US" altLang="ja-JP" sz="2400" i="1" dirty="0">
                        <a:latin typeface="Cambria Math" panose="02040503050406030204" pitchFamily="18" charset="0"/>
                        <a:cs typeface="Times New Roman" panose="02020603050405020304" pitchFamily="18" charset="0"/>
                      </a:rPr>
                      <m:t>=</m:t>
                    </m:r>
                    <m:rad>
                      <m:radPr>
                        <m:degHide m:val="on"/>
                        <m:ctrlPr>
                          <a:rPr lang="en-US" altLang="ja-JP" sz="2400" b="0" i="1" dirty="0" smtClean="0">
                            <a:latin typeface="Cambria Math" panose="02040503050406030204" pitchFamily="18" charset="0"/>
                            <a:cs typeface="Times New Roman" panose="02020603050405020304" pitchFamily="18" charset="0"/>
                          </a:rPr>
                        </m:ctrlPr>
                      </m:radPr>
                      <m:deg/>
                      <m:e>
                        <m:sSubSup>
                          <m:sSubSupPr>
                            <m:ctrlPr>
                              <a:rPr lang="en-US" altLang="ja-JP" sz="2400" i="1" dirty="0">
                                <a:latin typeface="Cambria Math" panose="02040503050406030204" pitchFamily="18" charset="0"/>
                                <a:cs typeface="Times New Roman" panose="02020603050405020304" pitchFamily="18" charset="0"/>
                              </a:rPr>
                            </m:ctrlPr>
                          </m:sSubSupPr>
                          <m:e>
                            <m:r>
                              <a:rPr lang="en-US" altLang="ja-JP" sz="2400" i="1" dirty="0">
                                <a:latin typeface="Cambria Math" panose="02040503050406030204" pitchFamily="18" charset="0"/>
                                <a:cs typeface="Times New Roman" panose="02020603050405020304" pitchFamily="18" charset="0"/>
                              </a:rPr>
                              <m:t>𝑥</m:t>
                            </m:r>
                          </m:e>
                          <m:sub>
                            <m:r>
                              <a:rPr lang="en-US" altLang="ja-JP" sz="2400" i="1" dirty="0">
                                <a:latin typeface="Cambria Math" panose="02040503050406030204" pitchFamily="18" charset="0"/>
                                <a:cs typeface="Times New Roman" panose="02020603050405020304" pitchFamily="18" charset="0"/>
                              </a:rPr>
                              <m:t>0</m:t>
                            </m:r>
                          </m:sub>
                          <m:sup>
                            <m:r>
                              <a:rPr lang="en-US" altLang="ja-JP" sz="2400" i="1" dirty="0">
                                <a:latin typeface="Cambria Math" panose="02040503050406030204" pitchFamily="18" charset="0"/>
                                <a:cs typeface="Times New Roman" panose="02020603050405020304" pitchFamily="18" charset="0"/>
                              </a:rPr>
                              <m:t>2</m:t>
                            </m:r>
                          </m:sup>
                        </m:sSubSup>
                        <m:r>
                          <a:rPr lang="en-US" altLang="ja-JP" sz="2400" i="1" dirty="0">
                            <a:latin typeface="Cambria Math" panose="02040503050406030204" pitchFamily="18" charset="0"/>
                            <a:cs typeface="Times New Roman" panose="02020603050405020304" pitchFamily="18" charset="0"/>
                          </a:rPr>
                          <m:t>+</m:t>
                        </m:r>
                        <m:sSubSup>
                          <m:sSubSupPr>
                            <m:ctrlPr>
                              <a:rPr lang="en-US" altLang="ja-JP" sz="2400" i="1" dirty="0">
                                <a:latin typeface="Cambria Math" panose="02040503050406030204" pitchFamily="18" charset="0"/>
                                <a:cs typeface="Times New Roman" panose="02020603050405020304" pitchFamily="18" charset="0"/>
                              </a:rPr>
                            </m:ctrlPr>
                          </m:sSubSupPr>
                          <m:e>
                            <m:r>
                              <a:rPr lang="en-US" altLang="ja-JP" sz="2400" i="1" dirty="0">
                                <a:latin typeface="Cambria Math" panose="02040503050406030204" pitchFamily="18" charset="0"/>
                                <a:cs typeface="Times New Roman" panose="02020603050405020304" pitchFamily="18" charset="0"/>
                              </a:rPr>
                              <m:t>𝑦</m:t>
                            </m:r>
                          </m:e>
                          <m:sub>
                            <m:r>
                              <a:rPr lang="en-US" altLang="ja-JP" sz="2400" i="1" dirty="0">
                                <a:latin typeface="Cambria Math" panose="02040503050406030204" pitchFamily="18" charset="0"/>
                                <a:cs typeface="Times New Roman" panose="02020603050405020304" pitchFamily="18" charset="0"/>
                              </a:rPr>
                              <m:t>0</m:t>
                            </m:r>
                          </m:sub>
                          <m:sup>
                            <m:r>
                              <a:rPr lang="en-US" altLang="ja-JP" sz="2400" i="1" dirty="0">
                                <a:latin typeface="Cambria Math" panose="02040503050406030204" pitchFamily="18" charset="0"/>
                                <a:cs typeface="Times New Roman" panose="02020603050405020304" pitchFamily="18" charset="0"/>
                              </a:rPr>
                              <m:t>2</m:t>
                            </m:r>
                          </m:sup>
                        </m:sSubSup>
                      </m:e>
                    </m:rad>
                    <m:r>
                      <a:rPr lang="en-US" altLang="ja-JP" sz="2400" b="0" i="1" dirty="0" smtClean="0">
                        <a:latin typeface="Cambria Math" panose="02040503050406030204" pitchFamily="18" charset="0"/>
                        <a:cs typeface="Times New Roman" panose="02020603050405020304" pitchFamily="18" charset="0"/>
                      </a:rPr>
                      <m:t> </m:t>
                    </m:r>
                    <m:func>
                      <m:funcPr>
                        <m:ctrlPr>
                          <a:rPr lang="en-US" altLang="ja-JP" sz="2400" i="1" dirty="0">
                            <a:latin typeface="Cambria Math" panose="02040503050406030204" pitchFamily="18" charset="0"/>
                            <a:cs typeface="Times New Roman" panose="02020603050405020304" pitchFamily="18" charset="0"/>
                          </a:rPr>
                        </m:ctrlPr>
                      </m:funcPr>
                      <m:fName>
                        <m:r>
                          <m:rPr>
                            <m:sty m:val="p"/>
                          </m:rPr>
                          <a:rPr lang="en-US" altLang="ja-JP" sz="2400" b="0" i="0" dirty="0" smtClean="0">
                            <a:latin typeface="Cambria Math" panose="02040503050406030204" pitchFamily="18" charset="0"/>
                            <a:cs typeface="Times New Roman" panose="02020603050405020304" pitchFamily="18" charset="0"/>
                          </a:rPr>
                          <m:t>sin</m:t>
                        </m:r>
                      </m:fName>
                      <m:e>
                        <m:d>
                          <m:dPr>
                            <m:ctrlPr>
                              <a:rPr lang="en-US" altLang="ja-JP" sz="2400" b="0" i="1" dirty="0" smtClean="0">
                                <a:latin typeface="Cambria Math" panose="02040503050406030204" pitchFamily="18" charset="0"/>
                                <a:cs typeface="Times New Roman" panose="02020603050405020304" pitchFamily="18" charset="0"/>
                              </a:rPr>
                            </m:ctrlPr>
                          </m:dPr>
                          <m:e>
                            <m:r>
                              <a:rPr lang="en-US" altLang="ja-JP" sz="2400" i="1" dirty="0">
                                <a:latin typeface="Cambria Math" panose="02040503050406030204" pitchFamily="18" charset="0"/>
                                <a:cs typeface="Times New Roman" panose="02020603050405020304" pitchFamily="18" charset="0"/>
                              </a:rPr>
                              <m:t>𝜃</m:t>
                            </m:r>
                            <m:r>
                              <a:rPr lang="en-US" altLang="ja-JP" sz="2400" i="1" dirty="0">
                                <a:latin typeface="Cambria Math" panose="02040503050406030204" pitchFamily="18" charset="0"/>
                                <a:cs typeface="Times New Roman" panose="02020603050405020304" pitchFamily="18" charset="0"/>
                              </a:rPr>
                              <m:t>+</m:t>
                            </m:r>
                            <m:r>
                              <a:rPr lang="en-US" altLang="ja-JP" sz="2400" i="1" dirty="0">
                                <a:latin typeface="Cambria Math" panose="02040503050406030204" pitchFamily="18" charset="0"/>
                                <a:cs typeface="Times New Roman" panose="02020603050405020304" pitchFamily="18" charset="0"/>
                              </a:rPr>
                              <m:t>𝛼</m:t>
                            </m:r>
                          </m:e>
                        </m:d>
                      </m:e>
                    </m:func>
                  </m:oMath>
                </a14:m>
                <a:r>
                  <a:rPr lang="ja-JP" altLang="en-US" sz="2800" dirty="0">
                    <a:latin typeface="Times New Roman" panose="02020603050405020304" pitchFamily="18" charset="0"/>
                    <a:ea typeface="メイリオ" panose="020B0604030504040204" pitchFamily="50" charset="-128"/>
                    <a:cs typeface="Times New Roman" panose="02020603050405020304" pitchFamily="18" charset="0"/>
                  </a:rPr>
                  <a:t> </a:t>
                </a:r>
              </a:p>
            </p:txBody>
          </p:sp>
        </mc:Choice>
        <mc:Fallback xmlns="">
          <p:sp>
            <p:nvSpPr>
              <p:cNvPr id="59" name="正方形/長方形 58"/>
              <p:cNvSpPr>
                <a:spLocks noRot="1" noChangeAspect="1" noMove="1" noResize="1" noEditPoints="1" noAdjustHandles="1" noChangeArrowheads="1" noChangeShapeType="1" noTextEdit="1"/>
              </p:cNvSpPr>
              <p:nvPr/>
            </p:nvSpPr>
            <p:spPr>
              <a:xfrm>
                <a:off x="7937500" y="1175684"/>
                <a:ext cx="3707553" cy="1351717"/>
              </a:xfrm>
              <a:prstGeom prst="rect">
                <a:avLst/>
              </a:prstGeom>
              <a:blipFill>
                <a:blip r:embed="rId7"/>
                <a:stretch>
                  <a:fillRect/>
                </a:stretch>
              </a:blipFill>
            </p:spPr>
            <p:txBody>
              <a:bodyPr/>
              <a:lstStyle/>
              <a:p>
                <a:r>
                  <a:rPr lang="ja-JP" altLang="en-US">
                    <a:noFill/>
                  </a:rPr>
                  <a:t> </a:t>
                </a:r>
              </a:p>
            </p:txBody>
          </p:sp>
        </mc:Fallback>
      </mc:AlternateContent>
      <p:cxnSp>
        <p:nvCxnSpPr>
          <p:cNvPr id="70" name="直線矢印コネクタ 69"/>
          <p:cNvCxnSpPr/>
          <p:nvPr/>
        </p:nvCxnSpPr>
        <p:spPr>
          <a:xfrm>
            <a:off x="7937500" y="4574419"/>
            <a:ext cx="3937000"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1" name="直線矢印コネクタ 70"/>
          <p:cNvCxnSpPr/>
          <p:nvPr/>
        </p:nvCxnSpPr>
        <p:spPr>
          <a:xfrm flipV="1">
            <a:off x="8160142" y="2965361"/>
            <a:ext cx="0" cy="3027557"/>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正方形/長方形 71"/>
              <p:cNvSpPr/>
              <p:nvPr/>
            </p:nvSpPr>
            <p:spPr>
              <a:xfrm>
                <a:off x="11547730" y="4590534"/>
                <a:ext cx="43576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400" i="1" dirty="0">
                          <a:latin typeface="Cambria Math" panose="02040503050406030204" pitchFamily="18" charset="0"/>
                          <a:cs typeface="Times New Roman" panose="02020603050405020304" pitchFamily="18" charset="0"/>
                        </a:rPr>
                        <m:t>𝜃</m:t>
                      </m:r>
                    </m:oMath>
                  </m:oMathPara>
                </a14:m>
                <a:endParaRPr lang="ja-JP" altLang="en-US" sz="2400" dirty="0"/>
              </a:p>
            </p:txBody>
          </p:sp>
        </mc:Choice>
        <mc:Fallback xmlns="">
          <p:sp>
            <p:nvSpPr>
              <p:cNvPr id="72" name="正方形/長方形 71"/>
              <p:cNvSpPr>
                <a:spLocks noRot="1" noChangeAspect="1" noMove="1" noResize="1" noEditPoints="1" noAdjustHandles="1" noChangeArrowheads="1" noChangeShapeType="1" noTextEdit="1"/>
              </p:cNvSpPr>
              <p:nvPr/>
            </p:nvSpPr>
            <p:spPr>
              <a:xfrm>
                <a:off x="11547730" y="4590534"/>
                <a:ext cx="435760" cy="461665"/>
              </a:xfrm>
              <a:prstGeom prst="rect">
                <a:avLst/>
              </a:prstGeom>
              <a:blipFill rotWithShape="0">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正方形/長方形 9"/>
              <p:cNvSpPr/>
              <p:nvPr/>
            </p:nvSpPr>
            <p:spPr>
              <a:xfrm>
                <a:off x="7765085" y="2698234"/>
                <a:ext cx="472758"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800" i="1" dirty="0">
                          <a:latin typeface="Cambria Math" panose="02040503050406030204" pitchFamily="18" charset="0"/>
                          <a:cs typeface="Times New Roman" panose="02020603050405020304" pitchFamily="18" charset="0"/>
                        </a:rPr>
                        <m:t>𝜌</m:t>
                      </m:r>
                    </m:oMath>
                  </m:oMathPara>
                </a14:m>
                <a:endParaRPr lang="ja-JP" altLang="en-US" sz="2800" dirty="0"/>
              </a:p>
            </p:txBody>
          </p:sp>
        </mc:Choice>
        <mc:Fallback xmlns="">
          <p:sp>
            <p:nvSpPr>
              <p:cNvPr id="10" name="正方形/長方形 9"/>
              <p:cNvSpPr>
                <a:spLocks noRot="1" noChangeAspect="1" noMove="1" noResize="1" noEditPoints="1" noAdjustHandles="1" noChangeArrowheads="1" noChangeShapeType="1" noTextEdit="1"/>
              </p:cNvSpPr>
              <p:nvPr/>
            </p:nvSpPr>
            <p:spPr>
              <a:xfrm>
                <a:off x="7765085" y="2698234"/>
                <a:ext cx="472758" cy="523220"/>
              </a:xfrm>
              <a:prstGeom prst="rect">
                <a:avLst/>
              </a:prstGeom>
              <a:blipFill rotWithShape="0">
                <a:blip r:embed="rId9"/>
                <a:stretch>
                  <a:fillRect/>
                </a:stretch>
              </a:blipFill>
            </p:spPr>
            <p:txBody>
              <a:bodyPr/>
              <a:lstStyle/>
              <a:p>
                <a:r>
                  <a:rPr lang="ja-JP" altLang="en-US">
                    <a:noFill/>
                  </a:rPr>
                  <a:t> </a:t>
                </a:r>
              </a:p>
            </p:txBody>
          </p:sp>
        </mc:Fallback>
      </mc:AlternateContent>
      <p:sp>
        <p:nvSpPr>
          <p:cNvPr id="75" name="フリーフォーム 74"/>
          <p:cNvSpPr/>
          <p:nvPr/>
        </p:nvSpPr>
        <p:spPr>
          <a:xfrm>
            <a:off x="7751618" y="3699163"/>
            <a:ext cx="4031672" cy="1136072"/>
          </a:xfrm>
          <a:custGeom>
            <a:avLst/>
            <a:gdLst>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8100" h="2047917">
                <a:moveTo>
                  <a:pt x="0" y="1038267"/>
                </a:moveTo>
                <a:cubicBezTo>
                  <a:pt x="160337" y="791410"/>
                  <a:pt x="219075" y="652504"/>
                  <a:pt x="314325" y="523917"/>
                </a:cubicBezTo>
                <a:cubicBezTo>
                  <a:pt x="409575" y="395330"/>
                  <a:pt x="660400" y="-4721"/>
                  <a:pt x="952500" y="42"/>
                </a:cubicBezTo>
                <a:cubicBezTo>
                  <a:pt x="1244600" y="4805"/>
                  <a:pt x="1490663" y="330242"/>
                  <a:pt x="1609725" y="514392"/>
                </a:cubicBezTo>
                <a:cubicBezTo>
                  <a:pt x="1728787" y="698542"/>
                  <a:pt x="1841500" y="895392"/>
                  <a:pt x="1933575" y="1028742"/>
                </a:cubicBezTo>
                <a:cubicBezTo>
                  <a:pt x="2025650" y="1162092"/>
                  <a:pt x="2133600" y="1404979"/>
                  <a:pt x="2238375" y="1543092"/>
                </a:cubicBezTo>
                <a:cubicBezTo>
                  <a:pt x="2343150" y="1681205"/>
                  <a:pt x="2581275" y="2047917"/>
                  <a:pt x="2867025" y="2047917"/>
                </a:cubicBezTo>
                <a:cubicBezTo>
                  <a:pt x="3152775" y="2047917"/>
                  <a:pt x="3402013" y="1724067"/>
                  <a:pt x="3533775" y="1543092"/>
                </a:cubicBezTo>
                <a:cubicBezTo>
                  <a:pt x="3665537" y="1362117"/>
                  <a:pt x="3772693" y="1206542"/>
                  <a:pt x="3848100" y="1038267"/>
                </a:cubicBezTo>
              </a:path>
            </a:pathLst>
          </a:custGeom>
          <a:noFill/>
          <a:ln w="412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F35DE295-420C-4265-BE54-AE59FA4027A6}" type="slidenum">
              <a:rPr kumimoji="1" lang="ja-JP" altLang="en-US" smtClean="0"/>
              <a:t>44</a:t>
            </a:fld>
            <a:endParaRPr kumimoji="1" lang="ja-JP" altLang="en-US"/>
          </a:p>
        </p:txBody>
      </p:sp>
    </p:spTree>
    <p:extLst>
      <p:ext uri="{BB962C8B-B14F-4D97-AF65-F5344CB8AC3E}">
        <p14:creationId xmlns:p14="http://schemas.microsoft.com/office/powerpoint/2010/main" val="36784409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16881" y="365126"/>
            <a:ext cx="5563219" cy="733270"/>
          </a:xfrm>
        </p:spPr>
        <p:txBody>
          <a:bodyPr/>
          <a:lstStyle/>
          <a:p>
            <a:r>
              <a:rPr kumimoji="1" lang="en-US" altLang="ja-JP" dirty="0"/>
              <a:t>Hough</a:t>
            </a:r>
            <a:r>
              <a:rPr kumimoji="1" lang="ja-JP" altLang="en-US" dirty="0"/>
              <a:t>変換</a:t>
            </a:r>
          </a:p>
        </p:txBody>
      </p:sp>
      <p:sp>
        <p:nvSpPr>
          <p:cNvPr id="3" name="コンテンツ プレースホルダー 2"/>
          <p:cNvSpPr>
            <a:spLocks noGrp="1"/>
          </p:cNvSpPr>
          <p:nvPr>
            <p:ph idx="1"/>
          </p:nvPr>
        </p:nvSpPr>
        <p:spPr>
          <a:xfrm>
            <a:off x="316882" y="1343722"/>
            <a:ext cx="5495340" cy="5296829"/>
          </a:xfrm>
        </p:spPr>
        <p:txBody>
          <a:bodyPr>
            <a:normAutofit/>
          </a:bodyPr>
          <a:lstStyle/>
          <a:p>
            <a:pPr marL="0" indent="0">
              <a:lnSpc>
                <a:spcPct val="100000"/>
              </a:lnSpc>
              <a:spcBef>
                <a:spcPts val="600"/>
              </a:spcBef>
              <a:spcAft>
                <a:spcPts val="600"/>
              </a:spcAft>
              <a:buNone/>
            </a:pPr>
            <a:r>
              <a:rPr kumimoji="1" lang="ja-JP" altLang="en-US" sz="2400" dirty="0"/>
              <a:t>入力 </a:t>
            </a:r>
            <a:r>
              <a:rPr kumimoji="1" lang="en-US" altLang="ja-JP" sz="2400" dirty="0"/>
              <a:t>: </a:t>
            </a:r>
            <a:r>
              <a:rPr kumimoji="1" lang="ja-JP" altLang="en-US" sz="2400" dirty="0"/>
              <a:t>画像</a:t>
            </a:r>
            <a:endParaRPr kumimoji="1" lang="en-US" altLang="ja-JP" sz="2400" dirty="0"/>
          </a:p>
          <a:p>
            <a:pPr marL="0" indent="0">
              <a:lnSpc>
                <a:spcPct val="100000"/>
              </a:lnSpc>
              <a:spcBef>
                <a:spcPts val="600"/>
              </a:spcBef>
              <a:spcAft>
                <a:spcPts val="600"/>
              </a:spcAft>
              <a:buNone/>
            </a:pPr>
            <a:r>
              <a:rPr lang="ja-JP" altLang="en-US" sz="2400" dirty="0"/>
              <a:t>出力</a:t>
            </a:r>
            <a:r>
              <a:rPr lang="en-US" altLang="ja-JP" sz="2400" dirty="0"/>
              <a:t> : </a:t>
            </a:r>
            <a:r>
              <a:rPr lang="ja-JP" altLang="en-US" sz="2400" dirty="0"/>
              <a:t>エッジを通る直線群</a:t>
            </a:r>
            <a:endParaRPr lang="en-US" altLang="ja-JP" sz="2400" dirty="0"/>
          </a:p>
          <a:p>
            <a:pPr marL="457200" indent="-457200">
              <a:lnSpc>
                <a:spcPct val="100000"/>
              </a:lnSpc>
              <a:spcBef>
                <a:spcPts val="600"/>
              </a:spcBef>
              <a:spcAft>
                <a:spcPts val="600"/>
              </a:spcAft>
              <a:buAutoNum type="arabicPeriod"/>
            </a:pPr>
            <a:r>
              <a:rPr kumimoji="1" lang="ja-JP" altLang="en-US" sz="2400" dirty="0"/>
              <a:t>画像をエッジ画像へ変換</a:t>
            </a:r>
            <a:endParaRPr kumimoji="1" lang="en-US" altLang="ja-JP" sz="2400" dirty="0"/>
          </a:p>
          <a:p>
            <a:pPr marL="457200" indent="-457200">
              <a:lnSpc>
                <a:spcPct val="100000"/>
              </a:lnSpc>
              <a:spcBef>
                <a:spcPts val="600"/>
              </a:spcBef>
              <a:spcAft>
                <a:spcPts val="600"/>
              </a:spcAft>
              <a:buAutoNum type="arabicPeriod"/>
            </a:pPr>
            <a:r>
              <a:rPr lang="ja-JP" altLang="en-US" sz="2400" dirty="0"/>
              <a:t>全てのエッジ画素について</a:t>
            </a:r>
            <a:r>
              <a:rPr lang="en-US" altLang="ja-JP" sz="2400" dirty="0"/>
              <a:t>…</a:t>
            </a:r>
          </a:p>
          <a:p>
            <a:pPr lvl="1">
              <a:lnSpc>
                <a:spcPct val="100000"/>
              </a:lnSpc>
              <a:spcBef>
                <a:spcPts val="600"/>
              </a:spcBef>
              <a:spcAft>
                <a:spcPts val="600"/>
              </a:spcAft>
            </a:pPr>
            <a:r>
              <a:rPr kumimoji="1" lang="ja-JP" altLang="en-US" sz="1800" dirty="0"/>
              <a:t>エッジ画素を通る直線群は</a:t>
            </a:r>
            <a:r>
              <a:rPr lang="en-US" altLang="ja-JP" sz="1800" i="1" dirty="0" err="1"/>
              <a:t>ρθ</a:t>
            </a:r>
            <a:r>
              <a:rPr kumimoji="1" lang="ja-JP" altLang="en-US" sz="1800" dirty="0"/>
              <a:t>空間で正弦波に</a:t>
            </a:r>
            <a:endParaRPr kumimoji="1" lang="en-US" altLang="ja-JP" sz="1800" dirty="0"/>
          </a:p>
          <a:p>
            <a:pPr lvl="1">
              <a:lnSpc>
                <a:spcPct val="100000"/>
              </a:lnSpc>
              <a:spcBef>
                <a:spcPts val="600"/>
              </a:spcBef>
              <a:spcAft>
                <a:spcPts val="600"/>
              </a:spcAft>
            </a:pPr>
            <a:r>
              <a:rPr lang="en-US" altLang="ja-JP" sz="1800" i="1" dirty="0" err="1"/>
              <a:t>ρθ</a:t>
            </a:r>
            <a:r>
              <a:rPr lang="ja-JP" altLang="en-US" sz="1800" dirty="0"/>
              <a:t>空間を小さなセルに分割し、その正弦波上のセルの値を</a:t>
            </a:r>
            <a:r>
              <a:rPr lang="en-US" altLang="ja-JP" sz="1800" dirty="0"/>
              <a:t>1</a:t>
            </a:r>
            <a:r>
              <a:rPr lang="ja-JP" altLang="en-US" sz="1800" dirty="0"/>
              <a:t>プラスする（</a:t>
            </a:r>
            <a:r>
              <a:rPr lang="ja-JP" altLang="en-US" sz="1800" b="1" dirty="0">
                <a:solidFill>
                  <a:srgbClr val="FF0000"/>
                </a:solidFill>
              </a:rPr>
              <a:t>投票</a:t>
            </a:r>
            <a:r>
              <a:rPr lang="ja-JP" altLang="en-US" sz="1800" dirty="0"/>
              <a:t>）</a:t>
            </a:r>
            <a:endParaRPr kumimoji="1" lang="en-US" altLang="ja-JP" sz="2000" dirty="0"/>
          </a:p>
          <a:p>
            <a:pPr marL="457200" indent="-457200">
              <a:lnSpc>
                <a:spcPct val="100000"/>
              </a:lnSpc>
              <a:spcBef>
                <a:spcPts val="600"/>
              </a:spcBef>
              <a:spcAft>
                <a:spcPts val="600"/>
              </a:spcAft>
              <a:buAutoNum type="arabicPeriod"/>
            </a:pPr>
            <a:r>
              <a:rPr lang="ja-JP" altLang="en-US" sz="2400" dirty="0"/>
              <a:t>閾値より大きな</a:t>
            </a:r>
            <a:r>
              <a:rPr lang="en-US" altLang="ja-JP" sz="2400" i="1" dirty="0" err="1"/>
              <a:t>ρθ</a:t>
            </a:r>
            <a:r>
              <a:rPr lang="en-US" altLang="ja-JP" sz="2400" i="1" dirty="0"/>
              <a:t>-</a:t>
            </a:r>
            <a:r>
              <a:rPr lang="ja-JP" altLang="en-US" sz="2400" dirty="0"/>
              <a:t>空間のセルを検索し，そのセルの現す直線を出力</a:t>
            </a:r>
            <a:endParaRPr lang="en-US" altLang="ja-JP" sz="2400" dirty="0"/>
          </a:p>
          <a:p>
            <a:pPr lvl="1">
              <a:lnSpc>
                <a:spcPct val="100000"/>
              </a:lnSpc>
              <a:spcBef>
                <a:spcPts val="600"/>
              </a:spcBef>
              <a:spcAft>
                <a:spcPts val="600"/>
              </a:spcAft>
            </a:pPr>
            <a:r>
              <a:rPr kumimoji="1" lang="ja-JP" altLang="en-US" sz="2000" dirty="0"/>
              <a:t>直線は複数発見される</a:t>
            </a:r>
            <a:endParaRPr kumimoji="1" lang="en-US" altLang="ja-JP" sz="2000" dirty="0"/>
          </a:p>
          <a:p>
            <a:pPr lvl="1">
              <a:lnSpc>
                <a:spcPct val="100000"/>
              </a:lnSpc>
              <a:spcBef>
                <a:spcPts val="600"/>
              </a:spcBef>
              <a:spcAft>
                <a:spcPts val="600"/>
              </a:spcAft>
            </a:pPr>
            <a:endParaRPr kumimoji="1" lang="ja-JP" altLang="en-US" sz="2000" dirty="0"/>
          </a:p>
        </p:txBody>
      </p:sp>
      <p:pic>
        <p:nvPicPr>
          <p:cNvPr id="4" name="図 3"/>
          <p:cNvPicPr>
            <a:picLocks noChangeAspect="1"/>
          </p:cNvPicPr>
          <p:nvPr/>
        </p:nvPicPr>
        <p:blipFill rotWithShape="1">
          <a:blip r:embed="rId3"/>
          <a:srcRect t="56132" r="57944"/>
          <a:stretch/>
        </p:blipFill>
        <p:spPr>
          <a:xfrm>
            <a:off x="6634548" y="218214"/>
            <a:ext cx="1771650" cy="2522980"/>
          </a:xfrm>
          <a:prstGeom prst="rect">
            <a:avLst/>
          </a:prstGeom>
        </p:spPr>
      </p:pic>
      <p:pic>
        <p:nvPicPr>
          <p:cNvPr id="5" name="図 4"/>
          <p:cNvPicPr>
            <a:picLocks noChangeAspect="1"/>
          </p:cNvPicPr>
          <p:nvPr/>
        </p:nvPicPr>
        <p:blipFill rotWithShape="1">
          <a:blip r:embed="rId4">
            <a:extLst>
              <a:ext uri="{28A0092B-C50C-407E-A947-70E740481C1C}">
                <a14:useLocalDpi xmlns:a14="http://schemas.microsoft.com/office/drawing/2010/main" val="0"/>
              </a:ext>
            </a:extLst>
          </a:blip>
          <a:srcRect t="55862" r="59604"/>
          <a:stretch/>
        </p:blipFill>
        <p:spPr>
          <a:xfrm>
            <a:off x="9991413" y="3915616"/>
            <a:ext cx="1728971" cy="2519680"/>
          </a:xfrm>
          <a:prstGeom prst="rect">
            <a:avLst/>
          </a:prstGeom>
        </p:spPr>
      </p:pic>
      <p:sp>
        <p:nvSpPr>
          <p:cNvPr id="25" name="正方形/長方形 24"/>
          <p:cNvSpPr/>
          <p:nvPr/>
        </p:nvSpPr>
        <p:spPr>
          <a:xfrm>
            <a:off x="6634547" y="1298145"/>
            <a:ext cx="92075" cy="920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6733607" y="1387731"/>
            <a:ext cx="92075" cy="920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6832667" y="1479171"/>
            <a:ext cx="92075" cy="920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7213667" y="1654431"/>
            <a:ext cx="92075" cy="920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1" name="直線コネクタ 130"/>
          <p:cNvCxnSpPr/>
          <p:nvPr/>
        </p:nvCxnSpPr>
        <p:spPr>
          <a:xfrm>
            <a:off x="9991725" y="5048250"/>
            <a:ext cx="1728788" cy="9334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直線コネクタ 135"/>
          <p:cNvCxnSpPr/>
          <p:nvPr/>
        </p:nvCxnSpPr>
        <p:spPr>
          <a:xfrm flipV="1">
            <a:off x="10102850" y="3962400"/>
            <a:ext cx="1568450" cy="24701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正方形/長方形 74"/>
              <p:cNvSpPr/>
              <p:nvPr/>
            </p:nvSpPr>
            <p:spPr>
              <a:xfrm>
                <a:off x="11822915" y="1149350"/>
                <a:ext cx="43576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400" i="1" dirty="0">
                          <a:latin typeface="Cambria Math" panose="02040503050406030204" pitchFamily="18" charset="0"/>
                          <a:cs typeface="Times New Roman" panose="02020603050405020304" pitchFamily="18" charset="0"/>
                        </a:rPr>
                        <m:t>𝜃</m:t>
                      </m:r>
                    </m:oMath>
                  </m:oMathPara>
                </a14:m>
                <a:endParaRPr lang="ja-JP" altLang="en-US" sz="2400" dirty="0"/>
              </a:p>
            </p:txBody>
          </p:sp>
        </mc:Choice>
        <mc:Fallback xmlns="">
          <p:sp>
            <p:nvSpPr>
              <p:cNvPr id="75" name="正方形/長方形 74"/>
              <p:cNvSpPr>
                <a:spLocks noRot="1" noChangeAspect="1" noMove="1" noResize="1" noEditPoints="1" noAdjustHandles="1" noChangeArrowheads="1" noChangeShapeType="1" noTextEdit="1"/>
              </p:cNvSpPr>
              <p:nvPr/>
            </p:nvSpPr>
            <p:spPr>
              <a:xfrm>
                <a:off x="11822915" y="1149350"/>
                <a:ext cx="435760" cy="461665"/>
              </a:xfrm>
              <a:prstGeom prst="rect">
                <a:avLst/>
              </a:prstGeom>
              <a:blipFill rotWithShape="0">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6" name="正方形/長方形 75"/>
              <p:cNvSpPr/>
              <p:nvPr/>
            </p:nvSpPr>
            <p:spPr>
              <a:xfrm>
                <a:off x="8536610" y="0"/>
                <a:ext cx="472758"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800" i="1" dirty="0">
                          <a:latin typeface="Cambria Math" panose="02040503050406030204" pitchFamily="18" charset="0"/>
                          <a:cs typeface="Times New Roman" panose="02020603050405020304" pitchFamily="18" charset="0"/>
                        </a:rPr>
                        <m:t>𝜌</m:t>
                      </m:r>
                    </m:oMath>
                  </m:oMathPara>
                </a14:m>
                <a:endParaRPr lang="ja-JP" altLang="en-US" sz="2800" dirty="0"/>
              </a:p>
            </p:txBody>
          </p:sp>
        </mc:Choice>
        <mc:Fallback xmlns="">
          <p:sp>
            <p:nvSpPr>
              <p:cNvPr id="76" name="正方形/長方形 75"/>
              <p:cNvSpPr>
                <a:spLocks noRot="1" noChangeAspect="1" noMove="1" noResize="1" noEditPoints="1" noAdjustHandles="1" noChangeArrowheads="1" noChangeShapeType="1" noTextEdit="1"/>
              </p:cNvSpPr>
              <p:nvPr/>
            </p:nvSpPr>
            <p:spPr>
              <a:xfrm>
                <a:off x="8536610" y="0"/>
                <a:ext cx="472758" cy="523220"/>
              </a:xfrm>
              <a:prstGeom prst="rect">
                <a:avLst/>
              </a:prstGeom>
              <a:blipFill rotWithShape="0">
                <a:blip r:embed="rId6"/>
                <a:stretch>
                  <a:fillRect/>
                </a:stretch>
              </a:blipFill>
            </p:spPr>
            <p:txBody>
              <a:bodyPr/>
              <a:lstStyle/>
              <a:p>
                <a:r>
                  <a:rPr lang="ja-JP" altLang="en-US">
                    <a:noFill/>
                  </a:rPr>
                  <a:t> </a:t>
                </a:r>
              </a:p>
            </p:txBody>
          </p:sp>
        </mc:Fallback>
      </mc:AlternateContent>
      <p:grpSp>
        <p:nvGrpSpPr>
          <p:cNvPr id="11" name="グループ化 10"/>
          <p:cNvGrpSpPr/>
          <p:nvPr/>
        </p:nvGrpSpPr>
        <p:grpSpPr>
          <a:xfrm>
            <a:off x="8741842" y="262150"/>
            <a:ext cx="3219857" cy="2476073"/>
            <a:chOff x="8775700" y="267127"/>
            <a:chExt cx="3937000" cy="3027557"/>
          </a:xfrm>
        </p:grpSpPr>
        <p:cxnSp>
          <p:nvCxnSpPr>
            <p:cNvPr id="73" name="直線矢印コネクタ 72"/>
            <p:cNvCxnSpPr/>
            <p:nvPr/>
          </p:nvCxnSpPr>
          <p:spPr>
            <a:xfrm>
              <a:off x="8775700" y="1876185"/>
              <a:ext cx="3937000"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4" name="直線矢印コネクタ 73"/>
            <p:cNvCxnSpPr/>
            <p:nvPr/>
          </p:nvCxnSpPr>
          <p:spPr>
            <a:xfrm flipV="1">
              <a:off x="8998342" y="267127"/>
              <a:ext cx="0" cy="3027557"/>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121" name="フリーフォーム 120"/>
          <p:cNvSpPr/>
          <p:nvPr/>
        </p:nvSpPr>
        <p:spPr>
          <a:xfrm>
            <a:off x="8599343" y="600073"/>
            <a:ext cx="3297283" cy="1828800"/>
          </a:xfrm>
          <a:custGeom>
            <a:avLst/>
            <a:gdLst>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8100" h="2047917">
                <a:moveTo>
                  <a:pt x="0" y="1038267"/>
                </a:moveTo>
                <a:cubicBezTo>
                  <a:pt x="160337" y="791410"/>
                  <a:pt x="219075" y="652504"/>
                  <a:pt x="314325" y="523917"/>
                </a:cubicBezTo>
                <a:cubicBezTo>
                  <a:pt x="409575" y="395330"/>
                  <a:pt x="660400" y="-4721"/>
                  <a:pt x="952500" y="42"/>
                </a:cubicBezTo>
                <a:cubicBezTo>
                  <a:pt x="1244600" y="4805"/>
                  <a:pt x="1490663" y="330242"/>
                  <a:pt x="1609725" y="514392"/>
                </a:cubicBezTo>
                <a:cubicBezTo>
                  <a:pt x="1728787" y="698542"/>
                  <a:pt x="1841500" y="895392"/>
                  <a:pt x="1933575" y="1028742"/>
                </a:cubicBezTo>
                <a:cubicBezTo>
                  <a:pt x="2025650" y="1162092"/>
                  <a:pt x="2133600" y="1404979"/>
                  <a:pt x="2238375" y="1543092"/>
                </a:cubicBezTo>
                <a:cubicBezTo>
                  <a:pt x="2343150" y="1681205"/>
                  <a:pt x="2581275" y="2047917"/>
                  <a:pt x="2867025" y="2047917"/>
                </a:cubicBezTo>
                <a:cubicBezTo>
                  <a:pt x="3152775" y="2047917"/>
                  <a:pt x="3402013" y="1724067"/>
                  <a:pt x="3533775" y="1543092"/>
                </a:cubicBezTo>
                <a:cubicBezTo>
                  <a:pt x="3665537" y="1362117"/>
                  <a:pt x="3772693" y="1206542"/>
                  <a:pt x="3848100" y="1038267"/>
                </a:cubicBezTo>
              </a:path>
            </a:pathLst>
          </a:custGeom>
          <a:noFill/>
          <a:ln w="412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フリーフォーム 121"/>
          <p:cNvSpPr/>
          <p:nvPr/>
        </p:nvSpPr>
        <p:spPr>
          <a:xfrm>
            <a:off x="8662990" y="842962"/>
            <a:ext cx="3314601" cy="1314449"/>
          </a:xfrm>
          <a:custGeom>
            <a:avLst/>
            <a:gdLst>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8100" h="2047917">
                <a:moveTo>
                  <a:pt x="0" y="1038267"/>
                </a:moveTo>
                <a:cubicBezTo>
                  <a:pt x="160337" y="791410"/>
                  <a:pt x="219075" y="652504"/>
                  <a:pt x="314325" y="523917"/>
                </a:cubicBezTo>
                <a:cubicBezTo>
                  <a:pt x="409575" y="395330"/>
                  <a:pt x="660400" y="-4721"/>
                  <a:pt x="952500" y="42"/>
                </a:cubicBezTo>
                <a:cubicBezTo>
                  <a:pt x="1244600" y="4805"/>
                  <a:pt x="1490663" y="330242"/>
                  <a:pt x="1609725" y="514392"/>
                </a:cubicBezTo>
                <a:cubicBezTo>
                  <a:pt x="1728787" y="698542"/>
                  <a:pt x="1841500" y="895392"/>
                  <a:pt x="1933575" y="1028742"/>
                </a:cubicBezTo>
                <a:cubicBezTo>
                  <a:pt x="2025650" y="1162092"/>
                  <a:pt x="2133600" y="1404979"/>
                  <a:pt x="2238375" y="1543092"/>
                </a:cubicBezTo>
                <a:cubicBezTo>
                  <a:pt x="2343150" y="1681205"/>
                  <a:pt x="2581275" y="2047917"/>
                  <a:pt x="2867025" y="2047917"/>
                </a:cubicBezTo>
                <a:cubicBezTo>
                  <a:pt x="3152775" y="2047917"/>
                  <a:pt x="3402013" y="1724067"/>
                  <a:pt x="3533775" y="1543092"/>
                </a:cubicBezTo>
                <a:cubicBezTo>
                  <a:pt x="3665537" y="1362117"/>
                  <a:pt x="3772693" y="1206542"/>
                  <a:pt x="3848100" y="1038267"/>
                </a:cubicBezTo>
              </a:path>
            </a:pathLst>
          </a:custGeom>
          <a:noFill/>
          <a:ln w="412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フリーフォーム 122"/>
          <p:cNvSpPr/>
          <p:nvPr/>
        </p:nvSpPr>
        <p:spPr>
          <a:xfrm>
            <a:off x="8520113" y="195262"/>
            <a:ext cx="3314601" cy="2609849"/>
          </a:xfrm>
          <a:custGeom>
            <a:avLst/>
            <a:gdLst>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8100" h="2047917">
                <a:moveTo>
                  <a:pt x="0" y="1038267"/>
                </a:moveTo>
                <a:cubicBezTo>
                  <a:pt x="160337" y="791410"/>
                  <a:pt x="219075" y="652504"/>
                  <a:pt x="314325" y="523917"/>
                </a:cubicBezTo>
                <a:cubicBezTo>
                  <a:pt x="409575" y="395330"/>
                  <a:pt x="660400" y="-4721"/>
                  <a:pt x="952500" y="42"/>
                </a:cubicBezTo>
                <a:cubicBezTo>
                  <a:pt x="1244600" y="4805"/>
                  <a:pt x="1490663" y="330242"/>
                  <a:pt x="1609725" y="514392"/>
                </a:cubicBezTo>
                <a:cubicBezTo>
                  <a:pt x="1728787" y="698542"/>
                  <a:pt x="1841500" y="895392"/>
                  <a:pt x="1933575" y="1028742"/>
                </a:cubicBezTo>
                <a:cubicBezTo>
                  <a:pt x="2025650" y="1162092"/>
                  <a:pt x="2133600" y="1404979"/>
                  <a:pt x="2238375" y="1543092"/>
                </a:cubicBezTo>
                <a:cubicBezTo>
                  <a:pt x="2343150" y="1681205"/>
                  <a:pt x="2581275" y="2047917"/>
                  <a:pt x="2867025" y="2047917"/>
                </a:cubicBezTo>
                <a:cubicBezTo>
                  <a:pt x="3152775" y="2047917"/>
                  <a:pt x="3402013" y="1724067"/>
                  <a:pt x="3533775" y="1543092"/>
                </a:cubicBezTo>
                <a:cubicBezTo>
                  <a:pt x="3665537" y="1362117"/>
                  <a:pt x="3772693" y="1206542"/>
                  <a:pt x="3848100" y="1038267"/>
                </a:cubicBezTo>
              </a:path>
            </a:pathLst>
          </a:custGeom>
          <a:noFill/>
          <a:ln w="412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4" name="フリーフォーム 123"/>
          <p:cNvSpPr/>
          <p:nvPr/>
        </p:nvSpPr>
        <p:spPr>
          <a:xfrm>
            <a:off x="8851755" y="1067073"/>
            <a:ext cx="3297284" cy="929131"/>
          </a:xfrm>
          <a:custGeom>
            <a:avLst/>
            <a:gdLst>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8100" h="2047917">
                <a:moveTo>
                  <a:pt x="0" y="1038267"/>
                </a:moveTo>
                <a:cubicBezTo>
                  <a:pt x="160337" y="791410"/>
                  <a:pt x="219075" y="652504"/>
                  <a:pt x="314325" y="523917"/>
                </a:cubicBezTo>
                <a:cubicBezTo>
                  <a:pt x="409575" y="395330"/>
                  <a:pt x="660400" y="-4721"/>
                  <a:pt x="952500" y="42"/>
                </a:cubicBezTo>
                <a:cubicBezTo>
                  <a:pt x="1244600" y="4805"/>
                  <a:pt x="1490663" y="330242"/>
                  <a:pt x="1609725" y="514392"/>
                </a:cubicBezTo>
                <a:cubicBezTo>
                  <a:pt x="1728787" y="698542"/>
                  <a:pt x="1841500" y="895392"/>
                  <a:pt x="1933575" y="1028742"/>
                </a:cubicBezTo>
                <a:cubicBezTo>
                  <a:pt x="2025650" y="1162092"/>
                  <a:pt x="2133600" y="1404979"/>
                  <a:pt x="2238375" y="1543092"/>
                </a:cubicBezTo>
                <a:cubicBezTo>
                  <a:pt x="2343150" y="1681205"/>
                  <a:pt x="2581275" y="2047917"/>
                  <a:pt x="2867025" y="2047917"/>
                </a:cubicBezTo>
                <a:cubicBezTo>
                  <a:pt x="3152775" y="2047917"/>
                  <a:pt x="3402013" y="1724067"/>
                  <a:pt x="3533775" y="1543092"/>
                </a:cubicBezTo>
                <a:cubicBezTo>
                  <a:pt x="3665537" y="1362117"/>
                  <a:pt x="3772693" y="1206542"/>
                  <a:pt x="3848100" y="1038267"/>
                </a:cubicBezTo>
              </a:path>
            </a:pathLst>
          </a:custGeom>
          <a:noFill/>
          <a:ln w="412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D8F34BBA-6E80-D5B0-09C2-64BCC05B28BC}"/>
              </a:ext>
            </a:extLst>
          </p:cNvPr>
          <p:cNvGrpSpPr/>
          <p:nvPr/>
        </p:nvGrpSpPr>
        <p:grpSpPr>
          <a:xfrm>
            <a:off x="6067006" y="3501337"/>
            <a:ext cx="3900414" cy="3258535"/>
            <a:chOff x="6067006" y="3501337"/>
            <a:chExt cx="3900414" cy="3258535"/>
          </a:xfrm>
        </p:grpSpPr>
        <p:sp>
          <p:nvSpPr>
            <p:cNvPr id="93" name="フリーフォーム 92"/>
            <p:cNvSpPr/>
            <p:nvPr/>
          </p:nvSpPr>
          <p:spPr>
            <a:xfrm flipV="1">
              <a:off x="6471654" y="4378953"/>
              <a:ext cx="3314601" cy="1524328"/>
            </a:xfrm>
            <a:custGeom>
              <a:avLst/>
              <a:gdLst>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8100" h="2047917">
                  <a:moveTo>
                    <a:pt x="0" y="1038267"/>
                  </a:moveTo>
                  <a:cubicBezTo>
                    <a:pt x="160337" y="791410"/>
                    <a:pt x="219075" y="652504"/>
                    <a:pt x="314325" y="523917"/>
                  </a:cubicBezTo>
                  <a:cubicBezTo>
                    <a:pt x="409575" y="395330"/>
                    <a:pt x="660400" y="-4721"/>
                    <a:pt x="952500" y="42"/>
                  </a:cubicBezTo>
                  <a:cubicBezTo>
                    <a:pt x="1244600" y="4805"/>
                    <a:pt x="1490663" y="330242"/>
                    <a:pt x="1609725" y="514392"/>
                  </a:cubicBezTo>
                  <a:cubicBezTo>
                    <a:pt x="1728787" y="698542"/>
                    <a:pt x="1841500" y="895392"/>
                    <a:pt x="1933575" y="1028742"/>
                  </a:cubicBezTo>
                  <a:cubicBezTo>
                    <a:pt x="2025650" y="1162092"/>
                    <a:pt x="2133600" y="1404979"/>
                    <a:pt x="2238375" y="1543092"/>
                  </a:cubicBezTo>
                  <a:cubicBezTo>
                    <a:pt x="2343150" y="1681205"/>
                    <a:pt x="2581275" y="2047917"/>
                    <a:pt x="2867025" y="2047917"/>
                  </a:cubicBezTo>
                  <a:cubicBezTo>
                    <a:pt x="3152775" y="2047917"/>
                    <a:pt x="3402013" y="1724067"/>
                    <a:pt x="3533775" y="1543092"/>
                  </a:cubicBezTo>
                  <a:cubicBezTo>
                    <a:pt x="3665537" y="1362117"/>
                    <a:pt x="3772693" y="1206542"/>
                    <a:pt x="3848100" y="1038267"/>
                  </a:cubicBezTo>
                </a:path>
              </a:pathLst>
            </a:custGeom>
            <a:noFill/>
            <a:ln w="412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94" name="正方形/長方形 93"/>
                <p:cNvSpPr/>
                <p:nvPr/>
              </p:nvSpPr>
              <p:spPr>
                <a:xfrm>
                  <a:off x="9531660" y="4701846"/>
                  <a:ext cx="43576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400" i="1" dirty="0">
                            <a:latin typeface="Cambria Math" panose="02040503050406030204" pitchFamily="18" charset="0"/>
                            <a:cs typeface="Times New Roman" panose="02020603050405020304" pitchFamily="18" charset="0"/>
                          </a:rPr>
                          <m:t>𝜃</m:t>
                        </m:r>
                      </m:oMath>
                    </m:oMathPara>
                  </a14:m>
                  <a:endParaRPr lang="ja-JP" altLang="en-US" sz="2400" dirty="0"/>
                </a:p>
              </p:txBody>
            </p:sp>
          </mc:Choice>
          <mc:Fallback xmlns="">
            <p:sp>
              <p:nvSpPr>
                <p:cNvPr id="94" name="正方形/長方形 93"/>
                <p:cNvSpPr>
                  <a:spLocks noRot="1" noChangeAspect="1" noMove="1" noResize="1" noEditPoints="1" noAdjustHandles="1" noChangeArrowheads="1" noChangeShapeType="1" noTextEdit="1"/>
                </p:cNvSpPr>
                <p:nvPr/>
              </p:nvSpPr>
              <p:spPr>
                <a:xfrm>
                  <a:off x="9531660" y="4701846"/>
                  <a:ext cx="435760" cy="461665"/>
                </a:xfrm>
                <a:prstGeom prst="rect">
                  <a:avLst/>
                </a:prstGeom>
                <a:blipFill>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5" name="正方形/長方形 94"/>
                <p:cNvSpPr/>
                <p:nvPr/>
              </p:nvSpPr>
              <p:spPr>
                <a:xfrm>
                  <a:off x="6245355" y="3552496"/>
                  <a:ext cx="472758"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800" i="1" dirty="0">
                            <a:latin typeface="Cambria Math" panose="02040503050406030204" pitchFamily="18" charset="0"/>
                            <a:cs typeface="Times New Roman" panose="02020603050405020304" pitchFamily="18" charset="0"/>
                          </a:rPr>
                          <m:t>𝜌</m:t>
                        </m:r>
                      </m:oMath>
                    </m:oMathPara>
                  </a14:m>
                  <a:endParaRPr lang="ja-JP" altLang="en-US" sz="2800" dirty="0"/>
                </a:p>
              </p:txBody>
            </p:sp>
          </mc:Choice>
          <mc:Fallback xmlns="">
            <p:sp>
              <p:nvSpPr>
                <p:cNvPr id="95" name="正方形/長方形 94"/>
                <p:cNvSpPr>
                  <a:spLocks noRot="1" noChangeAspect="1" noMove="1" noResize="1" noEditPoints="1" noAdjustHandles="1" noChangeArrowheads="1" noChangeShapeType="1" noTextEdit="1"/>
                </p:cNvSpPr>
                <p:nvPr/>
              </p:nvSpPr>
              <p:spPr>
                <a:xfrm>
                  <a:off x="6245355" y="3552496"/>
                  <a:ext cx="472758" cy="523220"/>
                </a:xfrm>
                <a:prstGeom prst="rect">
                  <a:avLst/>
                </a:prstGeom>
                <a:blipFill>
                  <a:blip r:embed="rId8"/>
                  <a:stretch>
                    <a:fillRect/>
                  </a:stretch>
                </a:blipFill>
              </p:spPr>
              <p:txBody>
                <a:bodyPr/>
                <a:lstStyle/>
                <a:p>
                  <a:r>
                    <a:rPr lang="ja-JP" altLang="en-US">
                      <a:noFill/>
                    </a:rPr>
                    <a:t> </a:t>
                  </a:r>
                </a:p>
              </p:txBody>
            </p:sp>
          </mc:Fallback>
        </mc:AlternateContent>
        <p:grpSp>
          <p:nvGrpSpPr>
            <p:cNvPr id="101" name="グループ化 100"/>
            <p:cNvGrpSpPr/>
            <p:nvPr/>
          </p:nvGrpSpPr>
          <p:grpSpPr>
            <a:xfrm>
              <a:off x="6450587" y="3814646"/>
              <a:ext cx="3219857" cy="2476073"/>
              <a:chOff x="8775700" y="267127"/>
              <a:chExt cx="3937000" cy="3027557"/>
            </a:xfrm>
          </p:grpSpPr>
          <p:cxnSp>
            <p:nvCxnSpPr>
              <p:cNvPr id="102" name="直線矢印コネクタ 101"/>
              <p:cNvCxnSpPr/>
              <p:nvPr/>
            </p:nvCxnSpPr>
            <p:spPr>
              <a:xfrm>
                <a:off x="8775700" y="1876185"/>
                <a:ext cx="3937000"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8" name="直線矢印コネクタ 107"/>
              <p:cNvCxnSpPr/>
              <p:nvPr/>
            </p:nvCxnSpPr>
            <p:spPr>
              <a:xfrm flipV="1">
                <a:off x="8998342" y="267127"/>
                <a:ext cx="0" cy="3027557"/>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113" name="フリーフォーム 112"/>
            <p:cNvSpPr/>
            <p:nvPr/>
          </p:nvSpPr>
          <p:spPr>
            <a:xfrm flipV="1">
              <a:off x="6193130" y="3921753"/>
              <a:ext cx="3314601" cy="2449239"/>
            </a:xfrm>
            <a:custGeom>
              <a:avLst/>
              <a:gdLst>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8100" h="2047917">
                  <a:moveTo>
                    <a:pt x="0" y="1038267"/>
                  </a:moveTo>
                  <a:cubicBezTo>
                    <a:pt x="160337" y="791410"/>
                    <a:pt x="219075" y="652504"/>
                    <a:pt x="314325" y="523917"/>
                  </a:cubicBezTo>
                  <a:cubicBezTo>
                    <a:pt x="409575" y="395330"/>
                    <a:pt x="660400" y="-4721"/>
                    <a:pt x="952500" y="42"/>
                  </a:cubicBezTo>
                  <a:cubicBezTo>
                    <a:pt x="1244600" y="4805"/>
                    <a:pt x="1490663" y="330242"/>
                    <a:pt x="1609725" y="514392"/>
                  </a:cubicBezTo>
                  <a:cubicBezTo>
                    <a:pt x="1728787" y="698542"/>
                    <a:pt x="1841500" y="895392"/>
                    <a:pt x="1933575" y="1028742"/>
                  </a:cubicBezTo>
                  <a:cubicBezTo>
                    <a:pt x="2025650" y="1162092"/>
                    <a:pt x="2133600" y="1404979"/>
                    <a:pt x="2238375" y="1543092"/>
                  </a:cubicBezTo>
                  <a:cubicBezTo>
                    <a:pt x="2343150" y="1681205"/>
                    <a:pt x="2581275" y="2047917"/>
                    <a:pt x="2867025" y="2047917"/>
                  </a:cubicBezTo>
                  <a:cubicBezTo>
                    <a:pt x="3152775" y="2047917"/>
                    <a:pt x="3402013" y="1724067"/>
                    <a:pt x="3533775" y="1543092"/>
                  </a:cubicBezTo>
                  <a:cubicBezTo>
                    <a:pt x="3665537" y="1362117"/>
                    <a:pt x="3772693" y="1206542"/>
                    <a:pt x="3848100" y="1038267"/>
                  </a:cubicBezTo>
                </a:path>
              </a:pathLst>
            </a:custGeom>
            <a:noFill/>
            <a:ln w="412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フリーフォーム 113"/>
            <p:cNvSpPr/>
            <p:nvPr/>
          </p:nvSpPr>
          <p:spPr>
            <a:xfrm flipV="1">
              <a:off x="6366551" y="4340224"/>
              <a:ext cx="3314601" cy="1518715"/>
            </a:xfrm>
            <a:custGeom>
              <a:avLst/>
              <a:gdLst>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8100" h="2047917">
                  <a:moveTo>
                    <a:pt x="0" y="1038267"/>
                  </a:moveTo>
                  <a:cubicBezTo>
                    <a:pt x="160337" y="791410"/>
                    <a:pt x="219075" y="652504"/>
                    <a:pt x="314325" y="523917"/>
                  </a:cubicBezTo>
                  <a:cubicBezTo>
                    <a:pt x="409575" y="395330"/>
                    <a:pt x="660400" y="-4721"/>
                    <a:pt x="952500" y="42"/>
                  </a:cubicBezTo>
                  <a:cubicBezTo>
                    <a:pt x="1244600" y="4805"/>
                    <a:pt x="1490663" y="330242"/>
                    <a:pt x="1609725" y="514392"/>
                  </a:cubicBezTo>
                  <a:cubicBezTo>
                    <a:pt x="1728787" y="698542"/>
                    <a:pt x="1841500" y="895392"/>
                    <a:pt x="1933575" y="1028742"/>
                  </a:cubicBezTo>
                  <a:cubicBezTo>
                    <a:pt x="2025650" y="1162092"/>
                    <a:pt x="2133600" y="1404979"/>
                    <a:pt x="2238375" y="1543092"/>
                  </a:cubicBezTo>
                  <a:cubicBezTo>
                    <a:pt x="2343150" y="1681205"/>
                    <a:pt x="2581275" y="2047917"/>
                    <a:pt x="2867025" y="2047917"/>
                  </a:cubicBezTo>
                  <a:cubicBezTo>
                    <a:pt x="3152775" y="2047917"/>
                    <a:pt x="3402013" y="1724067"/>
                    <a:pt x="3533775" y="1543092"/>
                  </a:cubicBezTo>
                  <a:cubicBezTo>
                    <a:pt x="3665537" y="1362117"/>
                    <a:pt x="3772693" y="1206542"/>
                    <a:pt x="3848100" y="1038267"/>
                  </a:cubicBezTo>
                </a:path>
              </a:pathLst>
            </a:custGeom>
            <a:noFill/>
            <a:ln w="412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フリーフォーム 114"/>
            <p:cNvSpPr/>
            <p:nvPr/>
          </p:nvSpPr>
          <p:spPr>
            <a:xfrm flipV="1">
              <a:off x="6067006" y="3501337"/>
              <a:ext cx="3314601" cy="3258535"/>
            </a:xfrm>
            <a:custGeom>
              <a:avLst/>
              <a:gdLst>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8100" h="2047917">
                  <a:moveTo>
                    <a:pt x="0" y="1038267"/>
                  </a:moveTo>
                  <a:cubicBezTo>
                    <a:pt x="160337" y="791410"/>
                    <a:pt x="219075" y="652504"/>
                    <a:pt x="314325" y="523917"/>
                  </a:cubicBezTo>
                  <a:cubicBezTo>
                    <a:pt x="409575" y="395330"/>
                    <a:pt x="660400" y="-4721"/>
                    <a:pt x="952500" y="42"/>
                  </a:cubicBezTo>
                  <a:cubicBezTo>
                    <a:pt x="1244600" y="4805"/>
                    <a:pt x="1490663" y="330242"/>
                    <a:pt x="1609725" y="514392"/>
                  </a:cubicBezTo>
                  <a:cubicBezTo>
                    <a:pt x="1728787" y="698542"/>
                    <a:pt x="1841500" y="895392"/>
                    <a:pt x="1933575" y="1028742"/>
                  </a:cubicBezTo>
                  <a:cubicBezTo>
                    <a:pt x="2025650" y="1162092"/>
                    <a:pt x="2133600" y="1404979"/>
                    <a:pt x="2238375" y="1543092"/>
                  </a:cubicBezTo>
                  <a:cubicBezTo>
                    <a:pt x="2343150" y="1681205"/>
                    <a:pt x="2581275" y="2047917"/>
                    <a:pt x="2867025" y="2047917"/>
                  </a:cubicBezTo>
                  <a:cubicBezTo>
                    <a:pt x="3152775" y="2047917"/>
                    <a:pt x="3402013" y="1724067"/>
                    <a:pt x="3533775" y="1543092"/>
                  </a:cubicBezTo>
                  <a:cubicBezTo>
                    <a:pt x="3665537" y="1362117"/>
                    <a:pt x="3772693" y="1206542"/>
                    <a:pt x="3848100" y="1038267"/>
                  </a:cubicBezTo>
                </a:path>
              </a:pathLst>
            </a:custGeom>
            <a:noFill/>
            <a:ln w="412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フリーフォーム 124"/>
            <p:cNvSpPr/>
            <p:nvPr/>
          </p:nvSpPr>
          <p:spPr>
            <a:xfrm>
              <a:off x="6287943" y="4168773"/>
              <a:ext cx="3297283" cy="1828800"/>
            </a:xfrm>
            <a:custGeom>
              <a:avLst/>
              <a:gdLst>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8100" h="2047917">
                  <a:moveTo>
                    <a:pt x="0" y="1038267"/>
                  </a:moveTo>
                  <a:cubicBezTo>
                    <a:pt x="160337" y="791410"/>
                    <a:pt x="219075" y="652504"/>
                    <a:pt x="314325" y="523917"/>
                  </a:cubicBezTo>
                  <a:cubicBezTo>
                    <a:pt x="409575" y="395330"/>
                    <a:pt x="660400" y="-4721"/>
                    <a:pt x="952500" y="42"/>
                  </a:cubicBezTo>
                  <a:cubicBezTo>
                    <a:pt x="1244600" y="4805"/>
                    <a:pt x="1490663" y="330242"/>
                    <a:pt x="1609725" y="514392"/>
                  </a:cubicBezTo>
                  <a:cubicBezTo>
                    <a:pt x="1728787" y="698542"/>
                    <a:pt x="1841500" y="895392"/>
                    <a:pt x="1933575" y="1028742"/>
                  </a:cubicBezTo>
                  <a:cubicBezTo>
                    <a:pt x="2025650" y="1162092"/>
                    <a:pt x="2133600" y="1404979"/>
                    <a:pt x="2238375" y="1543092"/>
                  </a:cubicBezTo>
                  <a:cubicBezTo>
                    <a:pt x="2343150" y="1681205"/>
                    <a:pt x="2581275" y="2047917"/>
                    <a:pt x="2867025" y="2047917"/>
                  </a:cubicBezTo>
                  <a:cubicBezTo>
                    <a:pt x="3152775" y="2047917"/>
                    <a:pt x="3402013" y="1724067"/>
                    <a:pt x="3533775" y="1543092"/>
                  </a:cubicBezTo>
                  <a:cubicBezTo>
                    <a:pt x="3665537" y="1362117"/>
                    <a:pt x="3772693" y="1206542"/>
                    <a:pt x="3848100" y="1038267"/>
                  </a:cubicBezTo>
                </a:path>
              </a:pathLst>
            </a:custGeom>
            <a:noFill/>
            <a:ln w="412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フリーフォーム 125"/>
            <p:cNvSpPr/>
            <p:nvPr/>
          </p:nvSpPr>
          <p:spPr>
            <a:xfrm>
              <a:off x="6351590" y="4411662"/>
              <a:ext cx="3314601" cy="1314449"/>
            </a:xfrm>
            <a:custGeom>
              <a:avLst/>
              <a:gdLst>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8100" h="2047917">
                  <a:moveTo>
                    <a:pt x="0" y="1038267"/>
                  </a:moveTo>
                  <a:cubicBezTo>
                    <a:pt x="160337" y="791410"/>
                    <a:pt x="219075" y="652504"/>
                    <a:pt x="314325" y="523917"/>
                  </a:cubicBezTo>
                  <a:cubicBezTo>
                    <a:pt x="409575" y="395330"/>
                    <a:pt x="660400" y="-4721"/>
                    <a:pt x="952500" y="42"/>
                  </a:cubicBezTo>
                  <a:cubicBezTo>
                    <a:pt x="1244600" y="4805"/>
                    <a:pt x="1490663" y="330242"/>
                    <a:pt x="1609725" y="514392"/>
                  </a:cubicBezTo>
                  <a:cubicBezTo>
                    <a:pt x="1728787" y="698542"/>
                    <a:pt x="1841500" y="895392"/>
                    <a:pt x="1933575" y="1028742"/>
                  </a:cubicBezTo>
                  <a:cubicBezTo>
                    <a:pt x="2025650" y="1162092"/>
                    <a:pt x="2133600" y="1404979"/>
                    <a:pt x="2238375" y="1543092"/>
                  </a:cubicBezTo>
                  <a:cubicBezTo>
                    <a:pt x="2343150" y="1681205"/>
                    <a:pt x="2581275" y="2047917"/>
                    <a:pt x="2867025" y="2047917"/>
                  </a:cubicBezTo>
                  <a:cubicBezTo>
                    <a:pt x="3152775" y="2047917"/>
                    <a:pt x="3402013" y="1724067"/>
                    <a:pt x="3533775" y="1543092"/>
                  </a:cubicBezTo>
                  <a:cubicBezTo>
                    <a:pt x="3665537" y="1362117"/>
                    <a:pt x="3772693" y="1206542"/>
                    <a:pt x="3848100" y="1038267"/>
                  </a:cubicBezTo>
                </a:path>
              </a:pathLst>
            </a:custGeom>
            <a:noFill/>
            <a:ln w="412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フリーフォーム 126"/>
            <p:cNvSpPr/>
            <p:nvPr/>
          </p:nvSpPr>
          <p:spPr>
            <a:xfrm>
              <a:off x="6208713" y="3763962"/>
              <a:ext cx="3314601" cy="2609849"/>
            </a:xfrm>
            <a:custGeom>
              <a:avLst/>
              <a:gdLst>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8100" h="2047917">
                  <a:moveTo>
                    <a:pt x="0" y="1038267"/>
                  </a:moveTo>
                  <a:cubicBezTo>
                    <a:pt x="160337" y="791410"/>
                    <a:pt x="219075" y="652504"/>
                    <a:pt x="314325" y="523917"/>
                  </a:cubicBezTo>
                  <a:cubicBezTo>
                    <a:pt x="409575" y="395330"/>
                    <a:pt x="660400" y="-4721"/>
                    <a:pt x="952500" y="42"/>
                  </a:cubicBezTo>
                  <a:cubicBezTo>
                    <a:pt x="1244600" y="4805"/>
                    <a:pt x="1490663" y="330242"/>
                    <a:pt x="1609725" y="514392"/>
                  </a:cubicBezTo>
                  <a:cubicBezTo>
                    <a:pt x="1728787" y="698542"/>
                    <a:pt x="1841500" y="895392"/>
                    <a:pt x="1933575" y="1028742"/>
                  </a:cubicBezTo>
                  <a:cubicBezTo>
                    <a:pt x="2025650" y="1162092"/>
                    <a:pt x="2133600" y="1404979"/>
                    <a:pt x="2238375" y="1543092"/>
                  </a:cubicBezTo>
                  <a:cubicBezTo>
                    <a:pt x="2343150" y="1681205"/>
                    <a:pt x="2581275" y="2047917"/>
                    <a:pt x="2867025" y="2047917"/>
                  </a:cubicBezTo>
                  <a:cubicBezTo>
                    <a:pt x="3152775" y="2047917"/>
                    <a:pt x="3402013" y="1724067"/>
                    <a:pt x="3533775" y="1543092"/>
                  </a:cubicBezTo>
                  <a:cubicBezTo>
                    <a:pt x="3665537" y="1362117"/>
                    <a:pt x="3772693" y="1206542"/>
                    <a:pt x="3848100" y="1038267"/>
                  </a:cubicBezTo>
                </a:path>
              </a:pathLst>
            </a:custGeom>
            <a:noFill/>
            <a:ln w="412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フリーフォーム 127"/>
            <p:cNvSpPr/>
            <p:nvPr/>
          </p:nvSpPr>
          <p:spPr>
            <a:xfrm>
              <a:off x="6540355" y="4635773"/>
              <a:ext cx="3297284" cy="929131"/>
            </a:xfrm>
            <a:custGeom>
              <a:avLst/>
              <a:gdLst>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8100" h="2047917">
                  <a:moveTo>
                    <a:pt x="0" y="1038267"/>
                  </a:moveTo>
                  <a:cubicBezTo>
                    <a:pt x="160337" y="791410"/>
                    <a:pt x="219075" y="652504"/>
                    <a:pt x="314325" y="523917"/>
                  </a:cubicBezTo>
                  <a:cubicBezTo>
                    <a:pt x="409575" y="395330"/>
                    <a:pt x="660400" y="-4721"/>
                    <a:pt x="952500" y="42"/>
                  </a:cubicBezTo>
                  <a:cubicBezTo>
                    <a:pt x="1244600" y="4805"/>
                    <a:pt x="1490663" y="330242"/>
                    <a:pt x="1609725" y="514392"/>
                  </a:cubicBezTo>
                  <a:cubicBezTo>
                    <a:pt x="1728787" y="698542"/>
                    <a:pt x="1841500" y="895392"/>
                    <a:pt x="1933575" y="1028742"/>
                  </a:cubicBezTo>
                  <a:cubicBezTo>
                    <a:pt x="2025650" y="1162092"/>
                    <a:pt x="2133600" y="1404979"/>
                    <a:pt x="2238375" y="1543092"/>
                  </a:cubicBezTo>
                  <a:cubicBezTo>
                    <a:pt x="2343150" y="1681205"/>
                    <a:pt x="2581275" y="2047917"/>
                    <a:pt x="2867025" y="2047917"/>
                  </a:cubicBezTo>
                  <a:cubicBezTo>
                    <a:pt x="3152775" y="2047917"/>
                    <a:pt x="3402013" y="1724067"/>
                    <a:pt x="3533775" y="1543092"/>
                  </a:cubicBezTo>
                  <a:cubicBezTo>
                    <a:pt x="3665537" y="1362117"/>
                    <a:pt x="3772693" y="1206542"/>
                    <a:pt x="3848100" y="1038267"/>
                  </a:cubicBezTo>
                </a:path>
              </a:pathLst>
            </a:custGeom>
            <a:noFill/>
            <a:ln w="412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スライド番号プレースホルダー 5"/>
          <p:cNvSpPr>
            <a:spLocks noGrp="1"/>
          </p:cNvSpPr>
          <p:nvPr>
            <p:ph type="sldNum" sz="quarter" idx="12"/>
          </p:nvPr>
        </p:nvSpPr>
        <p:spPr/>
        <p:txBody>
          <a:bodyPr/>
          <a:lstStyle/>
          <a:p>
            <a:fld id="{F35DE295-420C-4265-BE54-AE59FA4027A6}" type="slidenum">
              <a:rPr kumimoji="1" lang="ja-JP" altLang="en-US" smtClean="0"/>
              <a:t>45</a:t>
            </a:fld>
            <a:endParaRPr kumimoji="1" lang="ja-JP" altLang="en-US"/>
          </a:p>
        </p:txBody>
      </p:sp>
      <p:sp>
        <p:nvSpPr>
          <p:cNvPr id="7" name="円/楕円 115">
            <a:extLst>
              <a:ext uri="{FF2B5EF4-FFF2-40B4-BE49-F238E27FC236}">
                <a16:creationId xmlns:a16="http://schemas.microsoft.com/office/drawing/2014/main" id="{7C1CE50E-E389-6A1F-91B8-53D6B89991AD}"/>
              </a:ext>
            </a:extLst>
          </p:cNvPr>
          <p:cNvSpPr/>
          <p:nvPr/>
        </p:nvSpPr>
        <p:spPr>
          <a:xfrm>
            <a:off x="7647132" y="4634346"/>
            <a:ext cx="177800" cy="177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116">
            <a:extLst>
              <a:ext uri="{FF2B5EF4-FFF2-40B4-BE49-F238E27FC236}">
                <a16:creationId xmlns:a16="http://schemas.microsoft.com/office/drawing/2014/main" id="{827FE147-6EE9-831C-BDCF-826E776013C1}"/>
              </a:ext>
            </a:extLst>
          </p:cNvPr>
          <p:cNvSpPr/>
          <p:nvPr/>
        </p:nvSpPr>
        <p:spPr>
          <a:xfrm>
            <a:off x="9103591" y="4368223"/>
            <a:ext cx="177800" cy="177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8173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3"/>
                                        </p:tgtEl>
                                        <p:attrNameLst>
                                          <p:attrName>style.visibility</p:attrName>
                                        </p:attrNameLst>
                                      </p:cBhvr>
                                      <p:to>
                                        <p:strVal val="visible"/>
                                      </p:to>
                                    </p:set>
                                    <p:animEffect transition="in" filter="fade">
                                      <p:cBhvr>
                                        <p:cTn id="12" dur="500"/>
                                        <p:tgtEl>
                                          <p:spTgt spid="1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1"/>
                                        </p:tgtEl>
                                        <p:attrNameLst>
                                          <p:attrName>style.visibility</p:attrName>
                                        </p:attrNameLst>
                                      </p:cBhvr>
                                      <p:to>
                                        <p:strVal val="visible"/>
                                      </p:to>
                                    </p:set>
                                    <p:animEffect transition="in" filter="fade">
                                      <p:cBhvr>
                                        <p:cTn id="22" dur="500"/>
                                        <p:tgtEl>
                                          <p:spTgt spid="1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2"/>
                                        </p:tgtEl>
                                        <p:attrNameLst>
                                          <p:attrName>style.visibility</p:attrName>
                                        </p:attrNameLst>
                                      </p:cBhvr>
                                      <p:to>
                                        <p:strVal val="visible"/>
                                      </p:to>
                                    </p:set>
                                    <p:animEffect transition="in" filter="fade">
                                      <p:cBhvr>
                                        <p:cTn id="32" dur="500"/>
                                        <p:tgtEl>
                                          <p:spTgt spid="1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4"/>
                                        </p:tgtEl>
                                        <p:attrNameLst>
                                          <p:attrName>style.visibility</p:attrName>
                                        </p:attrNameLst>
                                      </p:cBhvr>
                                      <p:to>
                                        <p:strVal val="visible"/>
                                      </p:to>
                                    </p:set>
                                    <p:animEffect transition="in" filter="fade">
                                      <p:cBhvr>
                                        <p:cTn id="42" dur="500"/>
                                        <p:tgtEl>
                                          <p:spTgt spid="1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6"/>
                                        </p:tgtEl>
                                        <p:attrNameLst>
                                          <p:attrName>style.visibility</p:attrName>
                                        </p:attrNameLst>
                                      </p:cBhvr>
                                      <p:to>
                                        <p:strVal val="visible"/>
                                      </p:to>
                                    </p:set>
                                    <p:animEffect transition="in" filter="fade">
                                      <p:cBhvr>
                                        <p:cTn id="57" dur="500"/>
                                        <p:tgtEl>
                                          <p:spTgt spid="13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31"/>
                                        </p:tgtEl>
                                        <p:attrNameLst>
                                          <p:attrName>style.visibility</p:attrName>
                                        </p:attrNameLst>
                                      </p:cBhvr>
                                      <p:to>
                                        <p:strVal val="visible"/>
                                      </p:to>
                                    </p:set>
                                    <p:animEffect transition="in" filter="fade">
                                      <p:cBhvr>
                                        <p:cTn id="67"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1" grpId="0" animBg="1"/>
      <p:bldP spid="36" grpId="0" animBg="1"/>
      <p:bldP spid="40" grpId="0" animBg="1"/>
      <p:bldP spid="121" grpId="0" animBg="1"/>
      <p:bldP spid="122" grpId="0" animBg="1"/>
      <p:bldP spid="123" grpId="0" animBg="1"/>
      <p:bldP spid="124" grpId="0" animBg="1"/>
      <p:bldP spid="7"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73636" y="292390"/>
            <a:ext cx="10943401" cy="733270"/>
          </a:xfrm>
        </p:spPr>
        <p:txBody>
          <a:bodyPr>
            <a:normAutofit/>
          </a:bodyPr>
          <a:lstStyle/>
          <a:p>
            <a:r>
              <a:rPr kumimoji="1" lang="en-US" altLang="ja-JP" sz="3600" dirty="0"/>
              <a:t>Hough</a:t>
            </a:r>
            <a:r>
              <a:rPr kumimoji="1" lang="ja-JP" altLang="en-US" sz="3600" dirty="0"/>
              <a:t>変換で円を検出する</a:t>
            </a:r>
          </a:p>
        </p:txBody>
      </p:sp>
      <p:sp>
        <p:nvSpPr>
          <p:cNvPr id="3" name="コンテンツ プレースホルダー 2"/>
          <p:cNvSpPr>
            <a:spLocks noGrp="1"/>
          </p:cNvSpPr>
          <p:nvPr>
            <p:ph idx="1"/>
          </p:nvPr>
        </p:nvSpPr>
        <p:spPr>
          <a:xfrm>
            <a:off x="673636" y="1270986"/>
            <a:ext cx="10943401" cy="5296829"/>
          </a:xfrm>
        </p:spPr>
        <p:txBody>
          <a:bodyPr/>
          <a:lstStyle/>
          <a:p>
            <a:r>
              <a:rPr kumimoji="1" lang="ja-JP" altLang="en-US" dirty="0"/>
              <a:t>直線と</a:t>
            </a:r>
            <a:r>
              <a:rPr lang="ja-JP" altLang="en-US" dirty="0"/>
              <a:t>ほぼ同じ</a:t>
            </a:r>
            <a:r>
              <a:rPr kumimoji="1" lang="ja-JP" altLang="en-US" dirty="0"/>
              <a:t>方法で検出可能</a:t>
            </a:r>
            <a:endParaRPr kumimoji="1" lang="en-US" altLang="ja-JP" dirty="0"/>
          </a:p>
          <a:p>
            <a:endParaRPr kumimoji="1" lang="en-US" altLang="ja-JP" dirty="0"/>
          </a:p>
          <a:p>
            <a:endParaRPr lang="en-US" altLang="ja-JP" dirty="0"/>
          </a:p>
          <a:p>
            <a:endParaRPr kumimoji="1" lang="ja-JP" altLang="en-US" dirty="0"/>
          </a:p>
        </p:txBody>
      </p:sp>
      <p:sp>
        <p:nvSpPr>
          <p:cNvPr id="4" name="スライド番号プレースホルダー 3"/>
          <p:cNvSpPr>
            <a:spLocks noGrp="1"/>
          </p:cNvSpPr>
          <p:nvPr>
            <p:ph type="sldNum" sz="quarter" idx="12"/>
          </p:nvPr>
        </p:nvSpPr>
        <p:spPr/>
        <p:txBody>
          <a:bodyPr/>
          <a:lstStyle/>
          <a:p>
            <a:fld id="{F35DE295-420C-4265-BE54-AE59FA4027A6}" type="slidenum">
              <a:rPr kumimoji="1" lang="ja-JP" altLang="en-US" smtClean="0"/>
              <a:t>46</a:t>
            </a:fld>
            <a:endParaRPr kumimoji="1" lang="ja-JP" altLang="en-US"/>
          </a:p>
        </p:txBody>
      </p:sp>
    </p:spTree>
    <p:extLst>
      <p:ext uri="{BB962C8B-B14F-4D97-AF65-F5344CB8AC3E}">
        <p14:creationId xmlns:p14="http://schemas.microsoft.com/office/powerpoint/2010/main" val="32124891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98095" y="554719"/>
            <a:ext cx="11129448" cy="733270"/>
          </a:xfrm>
        </p:spPr>
        <p:txBody>
          <a:bodyPr/>
          <a:lstStyle/>
          <a:p>
            <a:r>
              <a:rPr kumimoji="1" lang="ja-JP" altLang="en-US" dirty="0"/>
              <a:t>まとめ </a:t>
            </a:r>
            <a:r>
              <a:rPr kumimoji="1" lang="en-US" altLang="ja-JP" dirty="0"/>
              <a:t>: Hough</a:t>
            </a:r>
            <a:r>
              <a:rPr kumimoji="1" lang="ja-JP" altLang="en-US" dirty="0"/>
              <a:t>変換</a:t>
            </a:r>
          </a:p>
        </p:txBody>
      </p:sp>
      <p:sp>
        <p:nvSpPr>
          <p:cNvPr id="3" name="コンテンツ プレースホルダー 2"/>
          <p:cNvSpPr>
            <a:spLocks noGrp="1"/>
          </p:cNvSpPr>
          <p:nvPr>
            <p:ph idx="1"/>
          </p:nvPr>
        </p:nvSpPr>
        <p:spPr>
          <a:xfrm>
            <a:off x="554552" y="1925201"/>
            <a:ext cx="7007391" cy="4171706"/>
          </a:xfrm>
        </p:spPr>
        <p:txBody>
          <a:bodyPr>
            <a:normAutofit/>
          </a:bodyPr>
          <a:lstStyle/>
          <a:p>
            <a:r>
              <a:rPr kumimoji="1" lang="ja-JP" altLang="en-US" sz="2400" dirty="0"/>
              <a:t>画像中の直線や円を検出する</a:t>
            </a:r>
            <a:r>
              <a:rPr lang="ja-JP" altLang="en-US" sz="2400" dirty="0"/>
              <a:t>手法</a:t>
            </a:r>
            <a:endParaRPr lang="en-US" altLang="ja-JP" sz="2400" dirty="0"/>
          </a:p>
          <a:p>
            <a:pPr marL="0" indent="0">
              <a:buNone/>
            </a:pPr>
            <a:endParaRPr lang="en-US" altLang="ja-JP" sz="2400" dirty="0"/>
          </a:p>
          <a:p>
            <a:pPr marL="0" indent="0">
              <a:buNone/>
            </a:pPr>
            <a:r>
              <a:rPr lang="en-US" altLang="ja-JP" sz="2400" dirty="0"/>
              <a:t>0. </a:t>
            </a:r>
            <a:r>
              <a:rPr kumimoji="1" lang="ja-JP" altLang="en-US" sz="2400" dirty="0"/>
              <a:t>直線</a:t>
            </a:r>
            <a:r>
              <a:rPr lang="ja-JP" altLang="en-US" sz="2400" dirty="0"/>
              <a:t>（または円）を数式で表現する</a:t>
            </a:r>
            <a:endParaRPr lang="en-US" altLang="ja-JP" sz="2400" dirty="0"/>
          </a:p>
          <a:p>
            <a:pPr marL="0" indent="0">
              <a:buNone/>
            </a:pPr>
            <a:r>
              <a:rPr lang="en-US" altLang="ja-JP" sz="2400" dirty="0"/>
              <a:t>1. </a:t>
            </a:r>
            <a:r>
              <a:rPr lang="ja-JP" altLang="en-US" sz="2400" dirty="0"/>
              <a:t>入力画像からエッジ画像を計算</a:t>
            </a:r>
            <a:endParaRPr kumimoji="1" lang="en-US" altLang="ja-JP" sz="2400" dirty="0"/>
          </a:p>
          <a:p>
            <a:pPr marL="0" indent="0">
              <a:buNone/>
            </a:pPr>
            <a:r>
              <a:rPr lang="en-US" altLang="ja-JP" sz="2400" dirty="0"/>
              <a:t>2. </a:t>
            </a:r>
            <a:r>
              <a:rPr kumimoji="1" lang="ja-JP" altLang="en-US" sz="2400" dirty="0"/>
              <a:t>全てのエッジ画素について</a:t>
            </a:r>
            <a:r>
              <a:rPr kumimoji="1" lang="en-US" altLang="ja-JP" sz="2400" dirty="0"/>
              <a:t>…</a:t>
            </a:r>
          </a:p>
          <a:p>
            <a:pPr marL="0" indent="0">
              <a:buNone/>
            </a:pPr>
            <a:r>
              <a:rPr lang="en-US" altLang="ja-JP" sz="2000" dirty="0"/>
              <a:t>	</a:t>
            </a:r>
            <a:r>
              <a:rPr lang="ja-JP" altLang="en-US" sz="2000" dirty="0"/>
              <a:t>パラメータ空間の対応セルの値をプラス</a:t>
            </a:r>
            <a:r>
              <a:rPr lang="en-US" altLang="ja-JP" sz="2000" dirty="0"/>
              <a:t>1</a:t>
            </a:r>
            <a:r>
              <a:rPr lang="ja-JP" altLang="en-US" sz="2000" dirty="0"/>
              <a:t>する</a:t>
            </a:r>
            <a:endParaRPr lang="en-US" altLang="ja-JP" sz="2000" dirty="0"/>
          </a:p>
          <a:p>
            <a:pPr marL="0" indent="0">
              <a:buNone/>
            </a:pPr>
            <a:r>
              <a:rPr lang="en-US" altLang="ja-JP" sz="2000" dirty="0"/>
              <a:t>	</a:t>
            </a:r>
            <a:r>
              <a:rPr lang="ja-JP" altLang="en-US" sz="2000" dirty="0"/>
              <a:t>（直線検出なら</a:t>
            </a:r>
            <a:r>
              <a:rPr lang="en-US" altLang="ja-JP" sz="2000" dirty="0" err="1"/>
              <a:t>ρθ</a:t>
            </a:r>
            <a:r>
              <a:rPr lang="ja-JP" altLang="en-US" sz="2000" dirty="0"/>
              <a:t>空間の正弦波を考える）</a:t>
            </a:r>
            <a:endParaRPr lang="en-US" altLang="ja-JP" sz="2000" dirty="0"/>
          </a:p>
          <a:p>
            <a:pPr marL="0" indent="0">
              <a:buNone/>
            </a:pPr>
            <a:r>
              <a:rPr lang="en-US" altLang="ja-JP" sz="2400" dirty="0"/>
              <a:t>3. </a:t>
            </a:r>
            <a:r>
              <a:rPr lang="ja-JP" altLang="en-US" sz="2400" dirty="0"/>
              <a:t>パラメータ空間において値の大きなセルを検索</a:t>
            </a:r>
            <a:endParaRPr lang="en-US" altLang="ja-JP" sz="2400" dirty="0"/>
          </a:p>
          <a:p>
            <a:pPr marL="0" indent="0">
              <a:buNone/>
            </a:pPr>
            <a:r>
              <a:rPr lang="ja-JP" altLang="en-US" sz="2400" dirty="0"/>
              <a:t>　 そのセルが対応する直線を出力</a:t>
            </a:r>
            <a:endParaRPr lang="en-US" altLang="ja-JP" sz="2000" dirty="0"/>
          </a:p>
        </p:txBody>
      </p:sp>
      <p:pic>
        <p:nvPicPr>
          <p:cNvPr id="4" name="図 3"/>
          <p:cNvPicPr>
            <a:picLocks noChangeAspect="1"/>
          </p:cNvPicPr>
          <p:nvPr/>
        </p:nvPicPr>
        <p:blipFill rotWithShape="1">
          <a:blip r:embed="rId3"/>
          <a:srcRect t="56132" r="57944"/>
          <a:stretch/>
        </p:blipFill>
        <p:spPr>
          <a:xfrm>
            <a:off x="7040947" y="377871"/>
            <a:ext cx="1771650" cy="2522980"/>
          </a:xfrm>
          <a:prstGeom prst="rect">
            <a:avLst/>
          </a:prstGeom>
        </p:spPr>
      </p:pic>
      <p:sp>
        <p:nvSpPr>
          <p:cNvPr id="5" name="フリーフォーム 4"/>
          <p:cNvSpPr/>
          <p:nvPr/>
        </p:nvSpPr>
        <p:spPr>
          <a:xfrm flipV="1">
            <a:off x="8184340" y="4306381"/>
            <a:ext cx="3314601" cy="1524328"/>
          </a:xfrm>
          <a:custGeom>
            <a:avLst/>
            <a:gdLst>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8100" h="2047917">
                <a:moveTo>
                  <a:pt x="0" y="1038267"/>
                </a:moveTo>
                <a:cubicBezTo>
                  <a:pt x="160337" y="791410"/>
                  <a:pt x="219075" y="652504"/>
                  <a:pt x="314325" y="523917"/>
                </a:cubicBezTo>
                <a:cubicBezTo>
                  <a:pt x="409575" y="395330"/>
                  <a:pt x="660400" y="-4721"/>
                  <a:pt x="952500" y="42"/>
                </a:cubicBezTo>
                <a:cubicBezTo>
                  <a:pt x="1244600" y="4805"/>
                  <a:pt x="1490663" y="330242"/>
                  <a:pt x="1609725" y="514392"/>
                </a:cubicBezTo>
                <a:cubicBezTo>
                  <a:pt x="1728787" y="698542"/>
                  <a:pt x="1841500" y="895392"/>
                  <a:pt x="1933575" y="1028742"/>
                </a:cubicBezTo>
                <a:cubicBezTo>
                  <a:pt x="2025650" y="1162092"/>
                  <a:pt x="2133600" y="1404979"/>
                  <a:pt x="2238375" y="1543092"/>
                </a:cubicBezTo>
                <a:cubicBezTo>
                  <a:pt x="2343150" y="1681205"/>
                  <a:pt x="2581275" y="2047917"/>
                  <a:pt x="2867025" y="2047917"/>
                </a:cubicBezTo>
                <a:cubicBezTo>
                  <a:pt x="3152775" y="2047917"/>
                  <a:pt x="3402013" y="1724067"/>
                  <a:pt x="3533775" y="1543092"/>
                </a:cubicBezTo>
                <a:cubicBezTo>
                  <a:pt x="3665537" y="1362117"/>
                  <a:pt x="3772693" y="1206542"/>
                  <a:pt x="3848100" y="1038267"/>
                </a:cubicBezTo>
              </a:path>
            </a:pathLst>
          </a:custGeom>
          <a:noFill/>
          <a:ln w="412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6" name="正方形/長方形 5"/>
              <p:cNvSpPr/>
              <p:nvPr/>
            </p:nvSpPr>
            <p:spPr>
              <a:xfrm>
                <a:off x="11244346" y="4629274"/>
                <a:ext cx="43576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400" i="1" dirty="0">
                          <a:latin typeface="Cambria Math" panose="02040503050406030204" pitchFamily="18" charset="0"/>
                          <a:cs typeface="Times New Roman" panose="02020603050405020304" pitchFamily="18" charset="0"/>
                        </a:rPr>
                        <m:t>𝜃</m:t>
                      </m:r>
                    </m:oMath>
                  </m:oMathPara>
                </a14:m>
                <a:endParaRPr lang="ja-JP" altLang="en-US" sz="2400" dirty="0"/>
              </a:p>
            </p:txBody>
          </p:sp>
        </mc:Choice>
        <mc:Fallback xmlns="">
          <p:sp>
            <p:nvSpPr>
              <p:cNvPr id="6" name="正方形/長方形 5"/>
              <p:cNvSpPr>
                <a:spLocks noRot="1" noChangeAspect="1" noMove="1" noResize="1" noEditPoints="1" noAdjustHandles="1" noChangeArrowheads="1" noChangeShapeType="1" noTextEdit="1"/>
              </p:cNvSpPr>
              <p:nvPr/>
            </p:nvSpPr>
            <p:spPr>
              <a:xfrm>
                <a:off x="11244346" y="4629274"/>
                <a:ext cx="435760" cy="461665"/>
              </a:xfrm>
              <a:prstGeom prst="rect">
                <a:avLst/>
              </a:prstGeom>
              <a:blipFill rotWithShape="0">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正方形/長方形 6"/>
              <p:cNvSpPr/>
              <p:nvPr/>
            </p:nvSpPr>
            <p:spPr>
              <a:xfrm>
                <a:off x="7958041" y="3479924"/>
                <a:ext cx="472758"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800" i="1" dirty="0">
                          <a:latin typeface="Cambria Math" panose="02040503050406030204" pitchFamily="18" charset="0"/>
                          <a:cs typeface="Times New Roman" panose="02020603050405020304" pitchFamily="18" charset="0"/>
                        </a:rPr>
                        <m:t>𝜌</m:t>
                      </m:r>
                    </m:oMath>
                  </m:oMathPara>
                </a14:m>
                <a:endParaRPr lang="ja-JP" altLang="en-US" sz="2800" dirty="0"/>
              </a:p>
            </p:txBody>
          </p:sp>
        </mc:Choice>
        <mc:Fallback xmlns="">
          <p:sp>
            <p:nvSpPr>
              <p:cNvPr id="7" name="正方形/長方形 6"/>
              <p:cNvSpPr>
                <a:spLocks noRot="1" noChangeAspect="1" noMove="1" noResize="1" noEditPoints="1" noAdjustHandles="1" noChangeArrowheads="1" noChangeShapeType="1" noTextEdit="1"/>
              </p:cNvSpPr>
              <p:nvPr/>
            </p:nvSpPr>
            <p:spPr>
              <a:xfrm>
                <a:off x="7958041" y="3479924"/>
                <a:ext cx="472758" cy="523220"/>
              </a:xfrm>
              <a:prstGeom prst="rect">
                <a:avLst/>
              </a:prstGeom>
              <a:blipFill rotWithShape="0">
                <a:blip r:embed="rId5"/>
                <a:stretch>
                  <a:fillRect/>
                </a:stretch>
              </a:blipFill>
            </p:spPr>
            <p:txBody>
              <a:bodyPr/>
              <a:lstStyle/>
              <a:p>
                <a:r>
                  <a:rPr lang="ja-JP" altLang="en-US">
                    <a:noFill/>
                  </a:rPr>
                  <a:t> </a:t>
                </a:r>
              </a:p>
            </p:txBody>
          </p:sp>
        </mc:Fallback>
      </mc:AlternateContent>
      <p:grpSp>
        <p:nvGrpSpPr>
          <p:cNvPr id="8" name="グループ化 7"/>
          <p:cNvGrpSpPr/>
          <p:nvPr/>
        </p:nvGrpSpPr>
        <p:grpSpPr>
          <a:xfrm>
            <a:off x="8163273" y="3742074"/>
            <a:ext cx="3219857" cy="2476073"/>
            <a:chOff x="8775700" y="267127"/>
            <a:chExt cx="3937000" cy="3027557"/>
          </a:xfrm>
        </p:grpSpPr>
        <p:cxnSp>
          <p:nvCxnSpPr>
            <p:cNvPr id="9" name="直線矢印コネクタ 8"/>
            <p:cNvCxnSpPr/>
            <p:nvPr/>
          </p:nvCxnSpPr>
          <p:spPr>
            <a:xfrm>
              <a:off x="8775700" y="1876185"/>
              <a:ext cx="3937000"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flipV="1">
              <a:off x="8998342" y="267127"/>
              <a:ext cx="0" cy="3027557"/>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11" name="フリーフォーム 10"/>
          <p:cNvSpPr/>
          <p:nvPr/>
        </p:nvSpPr>
        <p:spPr>
          <a:xfrm flipV="1">
            <a:off x="7905816" y="3849181"/>
            <a:ext cx="3314601" cy="2449239"/>
          </a:xfrm>
          <a:custGeom>
            <a:avLst/>
            <a:gdLst>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8100" h="2047917">
                <a:moveTo>
                  <a:pt x="0" y="1038267"/>
                </a:moveTo>
                <a:cubicBezTo>
                  <a:pt x="160337" y="791410"/>
                  <a:pt x="219075" y="652504"/>
                  <a:pt x="314325" y="523917"/>
                </a:cubicBezTo>
                <a:cubicBezTo>
                  <a:pt x="409575" y="395330"/>
                  <a:pt x="660400" y="-4721"/>
                  <a:pt x="952500" y="42"/>
                </a:cubicBezTo>
                <a:cubicBezTo>
                  <a:pt x="1244600" y="4805"/>
                  <a:pt x="1490663" y="330242"/>
                  <a:pt x="1609725" y="514392"/>
                </a:cubicBezTo>
                <a:cubicBezTo>
                  <a:pt x="1728787" y="698542"/>
                  <a:pt x="1841500" y="895392"/>
                  <a:pt x="1933575" y="1028742"/>
                </a:cubicBezTo>
                <a:cubicBezTo>
                  <a:pt x="2025650" y="1162092"/>
                  <a:pt x="2133600" y="1404979"/>
                  <a:pt x="2238375" y="1543092"/>
                </a:cubicBezTo>
                <a:cubicBezTo>
                  <a:pt x="2343150" y="1681205"/>
                  <a:pt x="2581275" y="2047917"/>
                  <a:pt x="2867025" y="2047917"/>
                </a:cubicBezTo>
                <a:cubicBezTo>
                  <a:pt x="3152775" y="2047917"/>
                  <a:pt x="3402013" y="1724067"/>
                  <a:pt x="3533775" y="1543092"/>
                </a:cubicBezTo>
                <a:cubicBezTo>
                  <a:pt x="3665537" y="1362117"/>
                  <a:pt x="3772693" y="1206542"/>
                  <a:pt x="3848100" y="1038267"/>
                </a:cubicBezTo>
              </a:path>
            </a:pathLst>
          </a:custGeom>
          <a:noFill/>
          <a:ln w="412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11"/>
          <p:cNvSpPr/>
          <p:nvPr/>
        </p:nvSpPr>
        <p:spPr>
          <a:xfrm flipV="1">
            <a:off x="8079237" y="4267652"/>
            <a:ext cx="3314601" cy="1518715"/>
          </a:xfrm>
          <a:custGeom>
            <a:avLst/>
            <a:gdLst>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8100" h="2047917">
                <a:moveTo>
                  <a:pt x="0" y="1038267"/>
                </a:moveTo>
                <a:cubicBezTo>
                  <a:pt x="160337" y="791410"/>
                  <a:pt x="219075" y="652504"/>
                  <a:pt x="314325" y="523917"/>
                </a:cubicBezTo>
                <a:cubicBezTo>
                  <a:pt x="409575" y="395330"/>
                  <a:pt x="660400" y="-4721"/>
                  <a:pt x="952500" y="42"/>
                </a:cubicBezTo>
                <a:cubicBezTo>
                  <a:pt x="1244600" y="4805"/>
                  <a:pt x="1490663" y="330242"/>
                  <a:pt x="1609725" y="514392"/>
                </a:cubicBezTo>
                <a:cubicBezTo>
                  <a:pt x="1728787" y="698542"/>
                  <a:pt x="1841500" y="895392"/>
                  <a:pt x="1933575" y="1028742"/>
                </a:cubicBezTo>
                <a:cubicBezTo>
                  <a:pt x="2025650" y="1162092"/>
                  <a:pt x="2133600" y="1404979"/>
                  <a:pt x="2238375" y="1543092"/>
                </a:cubicBezTo>
                <a:cubicBezTo>
                  <a:pt x="2343150" y="1681205"/>
                  <a:pt x="2581275" y="2047917"/>
                  <a:pt x="2867025" y="2047917"/>
                </a:cubicBezTo>
                <a:cubicBezTo>
                  <a:pt x="3152775" y="2047917"/>
                  <a:pt x="3402013" y="1724067"/>
                  <a:pt x="3533775" y="1543092"/>
                </a:cubicBezTo>
                <a:cubicBezTo>
                  <a:pt x="3665537" y="1362117"/>
                  <a:pt x="3772693" y="1206542"/>
                  <a:pt x="3848100" y="1038267"/>
                </a:cubicBezTo>
              </a:path>
            </a:pathLst>
          </a:custGeom>
          <a:noFill/>
          <a:ln w="412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リーフォーム 12"/>
          <p:cNvSpPr/>
          <p:nvPr/>
        </p:nvSpPr>
        <p:spPr>
          <a:xfrm flipV="1">
            <a:off x="7779692" y="3428765"/>
            <a:ext cx="3314601" cy="3258535"/>
          </a:xfrm>
          <a:custGeom>
            <a:avLst/>
            <a:gdLst>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8100" h="2047917">
                <a:moveTo>
                  <a:pt x="0" y="1038267"/>
                </a:moveTo>
                <a:cubicBezTo>
                  <a:pt x="160337" y="791410"/>
                  <a:pt x="219075" y="652504"/>
                  <a:pt x="314325" y="523917"/>
                </a:cubicBezTo>
                <a:cubicBezTo>
                  <a:pt x="409575" y="395330"/>
                  <a:pt x="660400" y="-4721"/>
                  <a:pt x="952500" y="42"/>
                </a:cubicBezTo>
                <a:cubicBezTo>
                  <a:pt x="1244600" y="4805"/>
                  <a:pt x="1490663" y="330242"/>
                  <a:pt x="1609725" y="514392"/>
                </a:cubicBezTo>
                <a:cubicBezTo>
                  <a:pt x="1728787" y="698542"/>
                  <a:pt x="1841500" y="895392"/>
                  <a:pt x="1933575" y="1028742"/>
                </a:cubicBezTo>
                <a:cubicBezTo>
                  <a:pt x="2025650" y="1162092"/>
                  <a:pt x="2133600" y="1404979"/>
                  <a:pt x="2238375" y="1543092"/>
                </a:cubicBezTo>
                <a:cubicBezTo>
                  <a:pt x="2343150" y="1681205"/>
                  <a:pt x="2581275" y="2047917"/>
                  <a:pt x="2867025" y="2047917"/>
                </a:cubicBezTo>
                <a:cubicBezTo>
                  <a:pt x="3152775" y="2047917"/>
                  <a:pt x="3402013" y="1724067"/>
                  <a:pt x="3533775" y="1543092"/>
                </a:cubicBezTo>
                <a:cubicBezTo>
                  <a:pt x="3665537" y="1362117"/>
                  <a:pt x="3772693" y="1206542"/>
                  <a:pt x="3848100" y="1038267"/>
                </a:cubicBezTo>
              </a:path>
            </a:pathLst>
          </a:custGeom>
          <a:noFill/>
          <a:ln w="412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フリーフォーム 15"/>
          <p:cNvSpPr/>
          <p:nvPr/>
        </p:nvSpPr>
        <p:spPr>
          <a:xfrm>
            <a:off x="8000629" y="4096201"/>
            <a:ext cx="3297283" cy="1828800"/>
          </a:xfrm>
          <a:custGeom>
            <a:avLst/>
            <a:gdLst>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8100" h="2047917">
                <a:moveTo>
                  <a:pt x="0" y="1038267"/>
                </a:moveTo>
                <a:cubicBezTo>
                  <a:pt x="160337" y="791410"/>
                  <a:pt x="219075" y="652504"/>
                  <a:pt x="314325" y="523917"/>
                </a:cubicBezTo>
                <a:cubicBezTo>
                  <a:pt x="409575" y="395330"/>
                  <a:pt x="660400" y="-4721"/>
                  <a:pt x="952500" y="42"/>
                </a:cubicBezTo>
                <a:cubicBezTo>
                  <a:pt x="1244600" y="4805"/>
                  <a:pt x="1490663" y="330242"/>
                  <a:pt x="1609725" y="514392"/>
                </a:cubicBezTo>
                <a:cubicBezTo>
                  <a:pt x="1728787" y="698542"/>
                  <a:pt x="1841500" y="895392"/>
                  <a:pt x="1933575" y="1028742"/>
                </a:cubicBezTo>
                <a:cubicBezTo>
                  <a:pt x="2025650" y="1162092"/>
                  <a:pt x="2133600" y="1404979"/>
                  <a:pt x="2238375" y="1543092"/>
                </a:cubicBezTo>
                <a:cubicBezTo>
                  <a:pt x="2343150" y="1681205"/>
                  <a:pt x="2581275" y="2047917"/>
                  <a:pt x="2867025" y="2047917"/>
                </a:cubicBezTo>
                <a:cubicBezTo>
                  <a:pt x="3152775" y="2047917"/>
                  <a:pt x="3402013" y="1724067"/>
                  <a:pt x="3533775" y="1543092"/>
                </a:cubicBezTo>
                <a:cubicBezTo>
                  <a:pt x="3665537" y="1362117"/>
                  <a:pt x="3772693" y="1206542"/>
                  <a:pt x="3848100" y="1038267"/>
                </a:cubicBezTo>
              </a:path>
            </a:pathLst>
          </a:custGeom>
          <a:noFill/>
          <a:ln w="412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リーフォーム 16"/>
          <p:cNvSpPr/>
          <p:nvPr/>
        </p:nvSpPr>
        <p:spPr>
          <a:xfrm>
            <a:off x="8064276" y="4339090"/>
            <a:ext cx="3314601" cy="1314449"/>
          </a:xfrm>
          <a:custGeom>
            <a:avLst/>
            <a:gdLst>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8100" h="2047917">
                <a:moveTo>
                  <a:pt x="0" y="1038267"/>
                </a:moveTo>
                <a:cubicBezTo>
                  <a:pt x="160337" y="791410"/>
                  <a:pt x="219075" y="652504"/>
                  <a:pt x="314325" y="523917"/>
                </a:cubicBezTo>
                <a:cubicBezTo>
                  <a:pt x="409575" y="395330"/>
                  <a:pt x="660400" y="-4721"/>
                  <a:pt x="952500" y="42"/>
                </a:cubicBezTo>
                <a:cubicBezTo>
                  <a:pt x="1244600" y="4805"/>
                  <a:pt x="1490663" y="330242"/>
                  <a:pt x="1609725" y="514392"/>
                </a:cubicBezTo>
                <a:cubicBezTo>
                  <a:pt x="1728787" y="698542"/>
                  <a:pt x="1841500" y="895392"/>
                  <a:pt x="1933575" y="1028742"/>
                </a:cubicBezTo>
                <a:cubicBezTo>
                  <a:pt x="2025650" y="1162092"/>
                  <a:pt x="2133600" y="1404979"/>
                  <a:pt x="2238375" y="1543092"/>
                </a:cubicBezTo>
                <a:cubicBezTo>
                  <a:pt x="2343150" y="1681205"/>
                  <a:pt x="2581275" y="2047917"/>
                  <a:pt x="2867025" y="2047917"/>
                </a:cubicBezTo>
                <a:cubicBezTo>
                  <a:pt x="3152775" y="2047917"/>
                  <a:pt x="3402013" y="1724067"/>
                  <a:pt x="3533775" y="1543092"/>
                </a:cubicBezTo>
                <a:cubicBezTo>
                  <a:pt x="3665537" y="1362117"/>
                  <a:pt x="3772693" y="1206542"/>
                  <a:pt x="3848100" y="1038267"/>
                </a:cubicBezTo>
              </a:path>
            </a:pathLst>
          </a:custGeom>
          <a:noFill/>
          <a:ln w="412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リーフォーム 17"/>
          <p:cNvSpPr/>
          <p:nvPr/>
        </p:nvSpPr>
        <p:spPr>
          <a:xfrm>
            <a:off x="7921399" y="3691390"/>
            <a:ext cx="3314601" cy="2609849"/>
          </a:xfrm>
          <a:custGeom>
            <a:avLst/>
            <a:gdLst>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8100" h="2047917">
                <a:moveTo>
                  <a:pt x="0" y="1038267"/>
                </a:moveTo>
                <a:cubicBezTo>
                  <a:pt x="160337" y="791410"/>
                  <a:pt x="219075" y="652504"/>
                  <a:pt x="314325" y="523917"/>
                </a:cubicBezTo>
                <a:cubicBezTo>
                  <a:pt x="409575" y="395330"/>
                  <a:pt x="660400" y="-4721"/>
                  <a:pt x="952500" y="42"/>
                </a:cubicBezTo>
                <a:cubicBezTo>
                  <a:pt x="1244600" y="4805"/>
                  <a:pt x="1490663" y="330242"/>
                  <a:pt x="1609725" y="514392"/>
                </a:cubicBezTo>
                <a:cubicBezTo>
                  <a:pt x="1728787" y="698542"/>
                  <a:pt x="1841500" y="895392"/>
                  <a:pt x="1933575" y="1028742"/>
                </a:cubicBezTo>
                <a:cubicBezTo>
                  <a:pt x="2025650" y="1162092"/>
                  <a:pt x="2133600" y="1404979"/>
                  <a:pt x="2238375" y="1543092"/>
                </a:cubicBezTo>
                <a:cubicBezTo>
                  <a:pt x="2343150" y="1681205"/>
                  <a:pt x="2581275" y="2047917"/>
                  <a:pt x="2867025" y="2047917"/>
                </a:cubicBezTo>
                <a:cubicBezTo>
                  <a:pt x="3152775" y="2047917"/>
                  <a:pt x="3402013" y="1724067"/>
                  <a:pt x="3533775" y="1543092"/>
                </a:cubicBezTo>
                <a:cubicBezTo>
                  <a:pt x="3665537" y="1362117"/>
                  <a:pt x="3772693" y="1206542"/>
                  <a:pt x="3848100" y="1038267"/>
                </a:cubicBezTo>
              </a:path>
            </a:pathLst>
          </a:custGeom>
          <a:noFill/>
          <a:ln w="412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リーフォーム 18"/>
          <p:cNvSpPr/>
          <p:nvPr/>
        </p:nvSpPr>
        <p:spPr>
          <a:xfrm>
            <a:off x="8253041" y="4563201"/>
            <a:ext cx="3297284" cy="929131"/>
          </a:xfrm>
          <a:custGeom>
            <a:avLst/>
            <a:gdLst>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30 h 2047880"/>
              <a:gd name="connsiteX1" fmla="*/ 314325 w 3848100"/>
              <a:gd name="connsiteY1" fmla="*/ 523880 h 2047880"/>
              <a:gd name="connsiteX2" fmla="*/ 952500 w 3848100"/>
              <a:gd name="connsiteY2" fmla="*/ 5 h 2047880"/>
              <a:gd name="connsiteX3" fmla="*/ 1609725 w 3848100"/>
              <a:gd name="connsiteY3" fmla="*/ 514355 h 2047880"/>
              <a:gd name="connsiteX4" fmla="*/ 1933575 w 3848100"/>
              <a:gd name="connsiteY4" fmla="*/ 1028705 h 2047880"/>
              <a:gd name="connsiteX5" fmla="*/ 2238375 w 3848100"/>
              <a:gd name="connsiteY5" fmla="*/ 1543055 h 2047880"/>
              <a:gd name="connsiteX6" fmla="*/ 2867025 w 3848100"/>
              <a:gd name="connsiteY6" fmla="*/ 2047880 h 2047880"/>
              <a:gd name="connsiteX7" fmla="*/ 3533775 w 3848100"/>
              <a:gd name="connsiteY7" fmla="*/ 1543055 h 2047880"/>
              <a:gd name="connsiteX8" fmla="*/ 3848100 w 3848100"/>
              <a:gd name="connsiteY8" fmla="*/ 1038230 h 2047880"/>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 name="connsiteX0" fmla="*/ 0 w 3848100"/>
              <a:gd name="connsiteY0" fmla="*/ 1038267 h 2047917"/>
              <a:gd name="connsiteX1" fmla="*/ 314325 w 3848100"/>
              <a:gd name="connsiteY1" fmla="*/ 523917 h 2047917"/>
              <a:gd name="connsiteX2" fmla="*/ 952500 w 3848100"/>
              <a:gd name="connsiteY2" fmla="*/ 42 h 2047917"/>
              <a:gd name="connsiteX3" fmla="*/ 1609725 w 3848100"/>
              <a:gd name="connsiteY3" fmla="*/ 514392 h 2047917"/>
              <a:gd name="connsiteX4" fmla="*/ 1933575 w 3848100"/>
              <a:gd name="connsiteY4" fmla="*/ 1028742 h 2047917"/>
              <a:gd name="connsiteX5" fmla="*/ 2238375 w 3848100"/>
              <a:gd name="connsiteY5" fmla="*/ 1543092 h 2047917"/>
              <a:gd name="connsiteX6" fmla="*/ 2867025 w 3848100"/>
              <a:gd name="connsiteY6" fmla="*/ 2047917 h 2047917"/>
              <a:gd name="connsiteX7" fmla="*/ 3533775 w 3848100"/>
              <a:gd name="connsiteY7" fmla="*/ 1543092 h 2047917"/>
              <a:gd name="connsiteX8" fmla="*/ 3848100 w 3848100"/>
              <a:gd name="connsiteY8" fmla="*/ 1038267 h 204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8100" h="2047917">
                <a:moveTo>
                  <a:pt x="0" y="1038267"/>
                </a:moveTo>
                <a:cubicBezTo>
                  <a:pt x="160337" y="791410"/>
                  <a:pt x="219075" y="652504"/>
                  <a:pt x="314325" y="523917"/>
                </a:cubicBezTo>
                <a:cubicBezTo>
                  <a:pt x="409575" y="395330"/>
                  <a:pt x="660400" y="-4721"/>
                  <a:pt x="952500" y="42"/>
                </a:cubicBezTo>
                <a:cubicBezTo>
                  <a:pt x="1244600" y="4805"/>
                  <a:pt x="1490663" y="330242"/>
                  <a:pt x="1609725" y="514392"/>
                </a:cubicBezTo>
                <a:cubicBezTo>
                  <a:pt x="1728787" y="698542"/>
                  <a:pt x="1841500" y="895392"/>
                  <a:pt x="1933575" y="1028742"/>
                </a:cubicBezTo>
                <a:cubicBezTo>
                  <a:pt x="2025650" y="1162092"/>
                  <a:pt x="2133600" y="1404979"/>
                  <a:pt x="2238375" y="1543092"/>
                </a:cubicBezTo>
                <a:cubicBezTo>
                  <a:pt x="2343150" y="1681205"/>
                  <a:pt x="2581275" y="2047917"/>
                  <a:pt x="2867025" y="2047917"/>
                </a:cubicBezTo>
                <a:cubicBezTo>
                  <a:pt x="3152775" y="2047917"/>
                  <a:pt x="3402013" y="1724067"/>
                  <a:pt x="3533775" y="1543092"/>
                </a:cubicBezTo>
                <a:cubicBezTo>
                  <a:pt x="3665537" y="1362117"/>
                  <a:pt x="3772693" y="1206542"/>
                  <a:pt x="3848100" y="1038267"/>
                </a:cubicBezTo>
              </a:path>
            </a:pathLst>
          </a:custGeom>
          <a:noFill/>
          <a:ln w="412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9359818" y="4561774"/>
            <a:ext cx="177800" cy="177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10816277" y="4295651"/>
            <a:ext cx="177800" cy="177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p:cNvPicPr>
            <a:picLocks noChangeAspect="1"/>
          </p:cNvPicPr>
          <p:nvPr/>
        </p:nvPicPr>
        <p:blipFill rotWithShape="1">
          <a:blip r:embed="rId6">
            <a:extLst>
              <a:ext uri="{28A0092B-C50C-407E-A947-70E740481C1C}">
                <a14:useLocalDpi xmlns:a14="http://schemas.microsoft.com/office/drawing/2010/main" val="0"/>
              </a:ext>
            </a:extLst>
          </a:blip>
          <a:srcRect t="55862" r="59604"/>
          <a:stretch/>
        </p:blipFill>
        <p:spPr>
          <a:xfrm>
            <a:off x="9918842" y="403159"/>
            <a:ext cx="1728971" cy="2519680"/>
          </a:xfrm>
          <a:prstGeom prst="rect">
            <a:avLst/>
          </a:prstGeom>
        </p:spPr>
      </p:pic>
      <p:cxnSp>
        <p:nvCxnSpPr>
          <p:cNvPr id="21" name="直線コネクタ 20"/>
          <p:cNvCxnSpPr/>
          <p:nvPr/>
        </p:nvCxnSpPr>
        <p:spPr>
          <a:xfrm>
            <a:off x="9919154" y="1535793"/>
            <a:ext cx="1728788" cy="9334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V="1">
            <a:off x="10030279" y="449943"/>
            <a:ext cx="1568450" cy="24701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右矢印 22"/>
          <p:cNvSpPr/>
          <p:nvPr/>
        </p:nvSpPr>
        <p:spPr>
          <a:xfrm rot="3943760">
            <a:off x="7582319" y="3046495"/>
            <a:ext cx="592524" cy="5666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右矢印 23"/>
          <p:cNvSpPr/>
          <p:nvPr/>
        </p:nvSpPr>
        <p:spPr>
          <a:xfrm rot="17307617">
            <a:off x="10739176" y="3053752"/>
            <a:ext cx="592524" cy="5666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スライド番号プレースホルダー 24"/>
          <p:cNvSpPr>
            <a:spLocks noGrp="1"/>
          </p:cNvSpPr>
          <p:nvPr>
            <p:ph type="sldNum" sz="quarter" idx="12"/>
          </p:nvPr>
        </p:nvSpPr>
        <p:spPr/>
        <p:txBody>
          <a:bodyPr/>
          <a:lstStyle/>
          <a:p>
            <a:fld id="{F35DE295-420C-4265-BE54-AE59FA4027A6}" type="slidenum">
              <a:rPr kumimoji="1" lang="ja-JP" altLang="en-US" smtClean="0"/>
              <a:t>47</a:t>
            </a:fld>
            <a:endParaRPr kumimoji="1" lang="ja-JP" altLang="en-US"/>
          </a:p>
        </p:txBody>
      </p:sp>
    </p:spTree>
    <p:extLst>
      <p:ext uri="{BB962C8B-B14F-4D97-AF65-F5344CB8AC3E}">
        <p14:creationId xmlns:p14="http://schemas.microsoft.com/office/powerpoint/2010/main" val="3474729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59518" y="252831"/>
            <a:ext cx="11708780" cy="733270"/>
          </a:xfrm>
        </p:spPr>
        <p:txBody>
          <a:bodyPr/>
          <a:lstStyle/>
          <a:p>
            <a:r>
              <a:rPr kumimoji="1" lang="ja-JP" altLang="en-US" dirty="0"/>
              <a:t>線形変換</a:t>
            </a:r>
          </a:p>
        </p:txBody>
      </p:sp>
      <p:sp>
        <p:nvSpPr>
          <p:cNvPr id="4" name="スライド番号プレースホルダー 3"/>
          <p:cNvSpPr>
            <a:spLocks noGrp="1"/>
          </p:cNvSpPr>
          <p:nvPr>
            <p:ph type="sldNum" sz="quarter" idx="12"/>
          </p:nvPr>
        </p:nvSpPr>
        <p:spPr/>
        <p:txBody>
          <a:bodyPr/>
          <a:lstStyle/>
          <a:p>
            <a:fld id="{F35DE295-420C-4265-BE54-AE59FA4027A6}" type="slidenum">
              <a:rPr kumimoji="1" lang="ja-JP" altLang="en-US" smtClean="0"/>
              <a:t>5</a:t>
            </a:fld>
            <a:endParaRPr kumimoji="1" lang="ja-JP" altLang="en-US"/>
          </a:p>
        </p:txBody>
      </p:sp>
      <mc:AlternateContent xmlns:mc="http://schemas.openxmlformats.org/markup-compatibility/2006" xmlns:a14="http://schemas.microsoft.com/office/drawing/2010/main">
        <mc:Choice Requires="a14">
          <p:sp>
            <p:nvSpPr>
              <p:cNvPr id="5" name="コンテンツ プレースホルダー 4"/>
              <p:cNvSpPr>
                <a:spLocks noGrp="1"/>
              </p:cNvSpPr>
              <p:nvPr>
                <p:ph idx="1"/>
              </p:nvPr>
            </p:nvSpPr>
            <p:spPr>
              <a:xfrm>
                <a:off x="559518" y="986101"/>
                <a:ext cx="11632482" cy="913520"/>
              </a:xfrm>
              <a:prstGeom prst="rect">
                <a:avLst/>
              </a:prstGeom>
            </p:spPr>
            <p:txBody>
              <a:bodyPr wrap="square">
                <a:spAutoFit/>
              </a:bodyPr>
              <a:lstStyle/>
              <a:p>
                <a:pPr marL="0" indent="0">
                  <a:lnSpc>
                    <a:spcPct val="100000"/>
                  </a:lnSpc>
                  <a:spcBef>
                    <a:spcPts val="600"/>
                  </a:spcBef>
                  <a:spcAft>
                    <a:spcPts val="1200"/>
                  </a:spcAft>
                  <a:buNone/>
                </a:pPr>
                <a14:m>
                  <m:oMath xmlns:m="http://schemas.openxmlformats.org/officeDocument/2006/math">
                    <m:d>
                      <m:dPr>
                        <m:ctrlPr>
                          <a:rPr lang="en-US" altLang="ja-JP" sz="3200" b="1" i="1" smtClean="0">
                            <a:latin typeface="Cambria Math" panose="02040503050406030204" pitchFamily="18" charset="0"/>
                          </a:rPr>
                        </m:ctrlPr>
                      </m:dPr>
                      <m:e>
                        <m:m>
                          <m:mPr>
                            <m:mcs>
                              <m:mc>
                                <m:mcPr>
                                  <m:count m:val="2"/>
                                  <m:mcJc m:val="center"/>
                                </m:mcPr>
                              </m:mc>
                            </m:mcs>
                            <m:ctrlPr>
                              <a:rPr lang="en-US" altLang="ja-JP" sz="3200" i="1">
                                <a:latin typeface="Cambria Math" panose="02040503050406030204" pitchFamily="18" charset="0"/>
                              </a:rPr>
                            </m:ctrlPr>
                          </m:mPr>
                          <m:mr>
                            <m:e>
                              <m:r>
                                <m:rPr>
                                  <m:brk m:alnAt="7"/>
                                </m:rPr>
                                <a:rPr lang="en-US" altLang="ja-JP" sz="3200" b="0" i="1" smtClean="0">
                                  <a:latin typeface="Cambria Math" panose="02040503050406030204" pitchFamily="18" charset="0"/>
                                </a:rPr>
                                <m:t>3</m:t>
                              </m:r>
                            </m:e>
                            <m:e>
                              <m:r>
                                <a:rPr lang="en-US" altLang="ja-JP" sz="3200" b="0" i="1" smtClean="0">
                                  <a:latin typeface="Cambria Math" panose="02040503050406030204" pitchFamily="18" charset="0"/>
                                </a:rPr>
                                <m:t>1</m:t>
                              </m:r>
                            </m:e>
                          </m:mr>
                          <m:mr>
                            <m:e>
                              <m:r>
                                <a:rPr lang="en-US" altLang="ja-JP" sz="3200" b="0" i="1" smtClean="0">
                                  <a:latin typeface="Cambria Math" panose="02040503050406030204" pitchFamily="18" charset="0"/>
                                </a:rPr>
                                <m:t>0</m:t>
                              </m:r>
                            </m:e>
                            <m:e>
                              <m:r>
                                <a:rPr lang="en-US" altLang="ja-JP" sz="3200" b="0" i="1" smtClean="0">
                                  <a:latin typeface="Cambria Math" panose="02040503050406030204" pitchFamily="18" charset="0"/>
                                </a:rPr>
                                <m:t>2</m:t>
                              </m:r>
                            </m:e>
                          </m:mr>
                        </m:m>
                      </m:e>
                    </m:d>
                  </m:oMath>
                </a14:m>
                <a:r>
                  <a:rPr lang="en-US" altLang="ja-JP" sz="3200" dirty="0"/>
                  <a:t> </a:t>
                </a:r>
                <a:r>
                  <a:rPr lang="ja-JP" altLang="en-US" sz="3200" dirty="0"/>
                  <a:t>という行列で</a:t>
                </a:r>
                <a:r>
                  <a:rPr lang="en-US" altLang="ja-JP" sz="3200" dirty="0"/>
                  <a:t>2</a:t>
                </a:r>
                <a:r>
                  <a:rPr lang="ja-JP" altLang="en-US" sz="3200" dirty="0"/>
                  <a:t>次元空間の全ての点を変換してみる</a:t>
                </a:r>
                <a:endParaRPr lang="en-US" altLang="ja-JP" sz="3200" dirty="0"/>
              </a:p>
            </p:txBody>
          </p:sp>
        </mc:Choice>
        <mc:Fallback xmlns="">
          <p:sp>
            <p:nvSpPr>
              <p:cNvPr id="5" name="コンテンツ プレースホルダー 4"/>
              <p:cNvSpPr>
                <a:spLocks noGrp="1" noRot="1" noChangeAspect="1" noMove="1" noResize="1" noEditPoints="1" noAdjustHandles="1" noChangeArrowheads="1" noChangeShapeType="1" noTextEdit="1"/>
              </p:cNvSpPr>
              <p:nvPr>
                <p:ph idx="1"/>
              </p:nvPr>
            </p:nvSpPr>
            <p:spPr>
              <a:xfrm>
                <a:off x="559518" y="986101"/>
                <a:ext cx="11632482" cy="913520"/>
              </a:xfrm>
              <a:prstGeom prst="rect">
                <a:avLst/>
              </a:prstGeom>
              <a:blipFill>
                <a:blip r:embed="rId3"/>
                <a:stretch>
                  <a:fillRect b="-8000"/>
                </a:stretch>
              </a:blipFill>
            </p:spPr>
            <p:txBody>
              <a:bodyPr/>
              <a:lstStyle/>
              <a:p>
                <a:r>
                  <a:rPr lang="ja-JP" altLang="en-US">
                    <a:noFill/>
                  </a:rPr>
                  <a:t> </a:t>
                </a:r>
              </a:p>
            </p:txBody>
          </p:sp>
        </mc:Fallback>
      </mc:AlternateContent>
      <p:pic>
        <p:nvPicPr>
          <p:cNvPr id="3" name="図 2"/>
          <p:cNvPicPr>
            <a:picLocks noChangeAspect="1"/>
          </p:cNvPicPr>
          <p:nvPr/>
        </p:nvPicPr>
        <p:blipFill rotWithShape="1">
          <a:blip r:embed="rId4"/>
          <a:srcRect l="5504" t="16088" r="4940" b="2809"/>
          <a:stretch/>
        </p:blipFill>
        <p:spPr>
          <a:xfrm>
            <a:off x="858253" y="2454442"/>
            <a:ext cx="4860758" cy="2486526"/>
          </a:xfrm>
          <a:prstGeom prst="rect">
            <a:avLst/>
          </a:prstGeom>
        </p:spPr>
      </p:pic>
      <p:pic>
        <p:nvPicPr>
          <p:cNvPr id="7" name="図 6"/>
          <p:cNvPicPr>
            <a:picLocks noChangeAspect="1"/>
          </p:cNvPicPr>
          <p:nvPr/>
        </p:nvPicPr>
        <p:blipFill rotWithShape="1">
          <a:blip r:embed="rId5"/>
          <a:srcRect l="5809" t="14038" r="5747" b="4391"/>
          <a:stretch/>
        </p:blipFill>
        <p:spPr>
          <a:xfrm>
            <a:off x="6561222" y="2398295"/>
            <a:ext cx="4708358" cy="2494547"/>
          </a:xfrm>
          <a:prstGeom prst="rect">
            <a:avLst/>
          </a:prstGeom>
        </p:spPr>
      </p:pic>
      <p:sp>
        <p:nvSpPr>
          <p:cNvPr id="10" name="テキスト ボックス 9"/>
          <p:cNvSpPr txBox="1"/>
          <p:nvPr/>
        </p:nvSpPr>
        <p:spPr>
          <a:xfrm>
            <a:off x="774456" y="5027112"/>
            <a:ext cx="3877985" cy="461665"/>
          </a:xfrm>
          <a:prstGeom prst="rect">
            <a:avLst/>
          </a:prstGeom>
          <a:noFill/>
        </p:spPr>
        <p:txBody>
          <a:bodyPr wrap="none" rtlCol="0">
            <a:spAutoFit/>
          </a:bodyPr>
          <a:lstStyle/>
          <a:p>
            <a:r>
              <a:rPr lang="ja-JP" altLang="en-US" sz="2400" dirty="0">
                <a:latin typeface="メイリオ" panose="020B0604030504040204" pitchFamily="50" charset="-128"/>
                <a:ea typeface="メイリオ" panose="020B0604030504040204" pitchFamily="50" charset="-128"/>
              </a:rPr>
              <a:t>格子状の点を変換したもの</a:t>
            </a:r>
            <a:endParaRPr kumimoji="1" lang="ja-JP" altLang="en-US" sz="2400" dirty="0">
              <a:latin typeface="メイリオ" panose="020B0604030504040204" pitchFamily="50" charset="-128"/>
              <a:ea typeface="メイリオ" panose="020B0604030504040204" pitchFamily="50" charset="-128"/>
            </a:endParaRPr>
          </a:p>
        </p:txBody>
      </p:sp>
      <p:sp>
        <p:nvSpPr>
          <p:cNvPr id="11" name="テキスト ボックス 10"/>
          <p:cNvSpPr txBox="1"/>
          <p:nvPr/>
        </p:nvSpPr>
        <p:spPr>
          <a:xfrm>
            <a:off x="6375759" y="5027112"/>
            <a:ext cx="3877985" cy="461665"/>
          </a:xfrm>
          <a:prstGeom prst="rect">
            <a:avLst/>
          </a:prstGeom>
          <a:noFill/>
        </p:spPr>
        <p:txBody>
          <a:bodyPr wrap="none" rtlCol="0">
            <a:spAutoFit/>
          </a:bodyPr>
          <a:lstStyle/>
          <a:p>
            <a:r>
              <a:rPr lang="ja-JP" altLang="en-US" sz="2400" dirty="0">
                <a:latin typeface="メイリオ" panose="020B0604030504040204" pitchFamily="50" charset="-128"/>
                <a:ea typeface="メイリオ" panose="020B0604030504040204" pitchFamily="50" charset="-128"/>
              </a:rPr>
              <a:t>円周上の点を変換したもの</a:t>
            </a:r>
            <a:endParaRPr kumimoji="1" lang="ja-JP" altLang="en-US" sz="2400" dirty="0">
              <a:latin typeface="メイリオ" panose="020B0604030504040204" pitchFamily="50" charset="-128"/>
              <a:ea typeface="メイリオ" panose="020B0604030504040204" pitchFamily="50" charset="-128"/>
            </a:endParaRPr>
          </a:p>
        </p:txBody>
      </p:sp>
      <p:sp>
        <p:nvSpPr>
          <p:cNvPr id="12" name="テキスト ボックス 11"/>
          <p:cNvSpPr txBox="1"/>
          <p:nvPr/>
        </p:nvSpPr>
        <p:spPr>
          <a:xfrm>
            <a:off x="774456" y="6027546"/>
            <a:ext cx="8906605" cy="830997"/>
          </a:xfrm>
          <a:prstGeom prst="rect">
            <a:avLst/>
          </a:prstGeom>
          <a:noFill/>
        </p:spPr>
        <p:txBody>
          <a:bodyPr wrap="none" rtlCol="0">
            <a:spAutoFit/>
          </a:bodyPr>
          <a:lstStyle/>
          <a:p>
            <a:r>
              <a:rPr kumimoji="1" lang="en-US" altLang="ja-JP" sz="2400" dirty="0">
                <a:latin typeface="メイリオ" panose="020B0604030504040204" pitchFamily="50" charset="-128"/>
                <a:ea typeface="メイリオ" panose="020B0604030504040204" pitchFamily="50" charset="-128"/>
              </a:rPr>
              <a:t>※ </a:t>
            </a:r>
            <a:r>
              <a:rPr kumimoji="1" lang="ja-JP" altLang="en-US" sz="2400" dirty="0">
                <a:latin typeface="メイリオ" panose="020B0604030504040204" pitchFamily="50" charset="-128"/>
                <a:ea typeface="メイリオ" panose="020B0604030504040204" pitchFamily="50" charset="-128"/>
              </a:rPr>
              <a:t>行列により空間全体が変換されていることを理解してほしい</a:t>
            </a:r>
            <a:endParaRPr kumimoji="1" lang="en-US" altLang="ja-JP" sz="2400" dirty="0">
              <a:latin typeface="メイリオ" panose="020B0604030504040204" pitchFamily="50" charset="-128"/>
              <a:ea typeface="メイリオ" panose="020B0604030504040204" pitchFamily="50" charset="-128"/>
            </a:endParaRPr>
          </a:p>
          <a:p>
            <a:r>
              <a:rPr kumimoji="1" lang="ja-JP" altLang="en-US" sz="2400" dirty="0">
                <a:latin typeface="メイリオ" panose="020B0604030504040204" pitchFamily="50" charset="-128"/>
                <a:ea typeface="メイリオ" panose="020B0604030504040204" pitchFamily="50" charset="-128"/>
              </a:rPr>
              <a:t>（この場合は斜め方向に引き伸ばされる感じ）</a:t>
            </a:r>
          </a:p>
        </p:txBody>
      </p:sp>
      <p:sp>
        <p:nvSpPr>
          <p:cNvPr id="13" name="テキスト ボックス 12"/>
          <p:cNvSpPr txBox="1"/>
          <p:nvPr/>
        </p:nvSpPr>
        <p:spPr>
          <a:xfrm>
            <a:off x="774455" y="5611888"/>
            <a:ext cx="5747086" cy="338554"/>
          </a:xfrm>
          <a:prstGeom prst="rect">
            <a:avLst/>
          </a:prstGeom>
          <a:noFill/>
        </p:spPr>
        <p:txBody>
          <a:bodyPr wrap="none" rtlCol="0">
            <a:spAutoFit/>
          </a:bodyPr>
          <a:lstStyle/>
          <a:p>
            <a:r>
              <a:rPr lang="ja-JP" altLang="en-US" sz="1600" dirty="0">
                <a:latin typeface="メイリオ" panose="020B0604030504040204" pitchFamily="50" charset="-128"/>
                <a:ea typeface="メイリオ" panose="020B0604030504040204" pitchFamily="50" charset="-128"/>
              </a:rPr>
              <a:t>アニメーション </a:t>
            </a:r>
            <a:r>
              <a:rPr lang="en-US" altLang="ja-JP" sz="1600" dirty="0">
                <a:latin typeface="メイリオ" panose="020B0604030504040204" pitchFamily="50" charset="-128"/>
                <a:ea typeface="メイリオ" panose="020B0604030504040204" pitchFamily="50" charset="-128"/>
              </a:rPr>
              <a:t>: https://youtu.be/PFDu9oVAE-g?t=103</a:t>
            </a:r>
            <a:endParaRPr kumimoji="1" lang="ja-JP" altLang="en-US" sz="1600" dirty="0">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1F17F88C-1931-4CAB-A877-7B73E8A4FDBE}"/>
              </a:ext>
            </a:extLst>
          </p:cNvPr>
          <p:cNvSpPr txBox="1"/>
          <p:nvPr/>
        </p:nvSpPr>
        <p:spPr>
          <a:xfrm>
            <a:off x="11415653" y="199534"/>
            <a:ext cx="800219" cy="461665"/>
          </a:xfrm>
          <a:prstGeom prst="rect">
            <a:avLst/>
          </a:prstGeom>
          <a:noFill/>
        </p:spPr>
        <p:txBody>
          <a:bodyPr wrap="non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復習</a:t>
            </a:r>
          </a:p>
        </p:txBody>
      </p:sp>
    </p:spTree>
    <p:extLst>
      <p:ext uri="{BB962C8B-B14F-4D97-AF65-F5344CB8AC3E}">
        <p14:creationId xmlns:p14="http://schemas.microsoft.com/office/powerpoint/2010/main" val="2015010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59518" y="252831"/>
            <a:ext cx="11708780" cy="733270"/>
          </a:xfrm>
        </p:spPr>
        <p:txBody>
          <a:bodyPr>
            <a:normAutofit/>
          </a:bodyPr>
          <a:lstStyle/>
          <a:p>
            <a:r>
              <a:rPr kumimoji="1" lang="ja-JP" altLang="en-US" dirty="0"/>
              <a:t>線形変換</a:t>
            </a:r>
            <a:r>
              <a:rPr lang="ja-JP" altLang="en-US" dirty="0"/>
              <a:t>の固有ベクトル</a:t>
            </a:r>
            <a:endParaRPr kumimoji="1" lang="ja-JP" altLang="en-US" dirty="0"/>
          </a:p>
        </p:txBody>
      </p:sp>
      <p:sp>
        <p:nvSpPr>
          <p:cNvPr id="4" name="スライド番号プレースホルダー 3"/>
          <p:cNvSpPr>
            <a:spLocks noGrp="1"/>
          </p:cNvSpPr>
          <p:nvPr>
            <p:ph type="sldNum" sz="quarter" idx="12"/>
          </p:nvPr>
        </p:nvSpPr>
        <p:spPr/>
        <p:txBody>
          <a:bodyPr/>
          <a:lstStyle/>
          <a:p>
            <a:fld id="{F35DE295-420C-4265-BE54-AE59FA4027A6}" type="slidenum">
              <a:rPr kumimoji="1" lang="ja-JP" altLang="en-US" smtClean="0"/>
              <a:t>6</a:t>
            </a:fld>
            <a:endParaRPr kumimoji="1" lang="ja-JP" altLang="en-US"/>
          </a:p>
        </p:txBody>
      </p:sp>
      <mc:AlternateContent xmlns:mc="http://schemas.openxmlformats.org/markup-compatibility/2006" xmlns:a14="http://schemas.microsoft.com/office/drawing/2010/main">
        <mc:Choice Requires="a14">
          <p:sp>
            <p:nvSpPr>
              <p:cNvPr id="5" name="コンテンツ プレースホルダー 4"/>
              <p:cNvSpPr>
                <a:spLocks noGrp="1"/>
              </p:cNvSpPr>
              <p:nvPr>
                <p:ph idx="1"/>
              </p:nvPr>
            </p:nvSpPr>
            <p:spPr>
              <a:xfrm>
                <a:off x="559518" y="986101"/>
                <a:ext cx="11632482" cy="810799"/>
              </a:xfrm>
              <a:prstGeom prst="rect">
                <a:avLst/>
              </a:prstGeom>
            </p:spPr>
            <p:txBody>
              <a:bodyPr wrap="square">
                <a:spAutoFit/>
              </a:bodyPr>
              <a:lstStyle/>
              <a:p>
                <a:pPr marL="0" indent="0">
                  <a:lnSpc>
                    <a:spcPct val="100000"/>
                  </a:lnSpc>
                  <a:spcBef>
                    <a:spcPts val="600"/>
                  </a:spcBef>
                  <a:spcAft>
                    <a:spcPts val="1200"/>
                  </a:spcAft>
                  <a:buNone/>
                </a:pPr>
                <a14:m>
                  <m:oMath xmlns:m="http://schemas.openxmlformats.org/officeDocument/2006/math">
                    <m:d>
                      <m:dPr>
                        <m:ctrlPr>
                          <a:rPr lang="en-US" altLang="ja-JP" b="1" i="1" smtClean="0">
                            <a:latin typeface="Cambria Math" panose="02040503050406030204" pitchFamily="18" charset="0"/>
                          </a:rPr>
                        </m:ctrlPr>
                      </m:dPr>
                      <m:e>
                        <m:m>
                          <m:mPr>
                            <m:mcs>
                              <m:mc>
                                <m:mcPr>
                                  <m:count m:val="2"/>
                                  <m:mcJc m:val="center"/>
                                </m:mcPr>
                              </m:mc>
                            </m:mcs>
                            <m:ctrlPr>
                              <a:rPr lang="en-US" altLang="ja-JP" i="1">
                                <a:latin typeface="Cambria Math" panose="02040503050406030204" pitchFamily="18" charset="0"/>
                              </a:rPr>
                            </m:ctrlPr>
                          </m:mPr>
                          <m:mr>
                            <m:e>
                              <m:r>
                                <m:rPr>
                                  <m:brk m:alnAt="7"/>
                                </m:rPr>
                                <a:rPr lang="en-US" altLang="ja-JP" b="0" i="1" smtClean="0">
                                  <a:latin typeface="Cambria Math" panose="02040503050406030204" pitchFamily="18" charset="0"/>
                                </a:rPr>
                                <m:t>3</m:t>
                              </m:r>
                            </m:e>
                            <m:e>
                              <m:r>
                                <a:rPr lang="en-US" altLang="ja-JP" b="0" i="1" smtClean="0">
                                  <a:latin typeface="Cambria Math" panose="02040503050406030204" pitchFamily="18" charset="0"/>
                                </a:rPr>
                                <m:t>1</m:t>
                              </m:r>
                            </m:e>
                          </m:mr>
                          <m:mr>
                            <m:e>
                              <m:r>
                                <a:rPr lang="en-US" altLang="ja-JP" b="0" i="1" smtClean="0">
                                  <a:latin typeface="Cambria Math" panose="02040503050406030204" pitchFamily="18" charset="0"/>
                                </a:rPr>
                                <m:t>0</m:t>
                              </m:r>
                            </m:e>
                            <m:e>
                              <m:r>
                                <a:rPr lang="en-US" altLang="ja-JP" b="0" i="1" smtClean="0">
                                  <a:latin typeface="Cambria Math" panose="02040503050406030204" pitchFamily="18" charset="0"/>
                                </a:rPr>
                                <m:t>2</m:t>
                              </m:r>
                            </m:e>
                          </m:mr>
                        </m:m>
                      </m:e>
                    </m:d>
                  </m:oMath>
                </a14:m>
                <a:r>
                  <a:rPr lang="en-US" altLang="ja-JP" dirty="0"/>
                  <a:t> </a:t>
                </a:r>
                <a:r>
                  <a:rPr lang="ja-JP" altLang="en-US" dirty="0"/>
                  <a:t>による変換において、原点からの方向が変わらない点がある</a:t>
                </a:r>
                <a:endParaRPr lang="en-US" altLang="ja-JP" dirty="0"/>
              </a:p>
            </p:txBody>
          </p:sp>
        </mc:Choice>
        <mc:Fallback xmlns="">
          <p:sp>
            <p:nvSpPr>
              <p:cNvPr id="5" name="コンテンツ プレースホルダー 4"/>
              <p:cNvSpPr>
                <a:spLocks noGrp="1" noRot="1" noChangeAspect="1" noMove="1" noResize="1" noEditPoints="1" noAdjustHandles="1" noChangeArrowheads="1" noChangeShapeType="1" noTextEdit="1"/>
              </p:cNvSpPr>
              <p:nvPr>
                <p:ph idx="1"/>
              </p:nvPr>
            </p:nvSpPr>
            <p:spPr>
              <a:xfrm>
                <a:off x="559518" y="986101"/>
                <a:ext cx="11632482" cy="810799"/>
              </a:xfrm>
              <a:prstGeom prst="rect">
                <a:avLst/>
              </a:prstGeom>
              <a:blipFill>
                <a:blip r:embed="rId3"/>
                <a:stretch>
                  <a:fillRect b="-7519"/>
                </a:stretch>
              </a:blipFill>
            </p:spPr>
            <p:txBody>
              <a:bodyPr/>
              <a:lstStyle/>
              <a:p>
                <a:r>
                  <a:rPr lang="ja-JP" altLang="en-US">
                    <a:noFill/>
                  </a:rPr>
                  <a:t> </a:t>
                </a:r>
              </a:p>
            </p:txBody>
          </p:sp>
        </mc:Fallback>
      </mc:AlternateContent>
      <p:pic>
        <p:nvPicPr>
          <p:cNvPr id="6" name="図 5"/>
          <p:cNvPicPr>
            <a:picLocks noChangeAspect="1"/>
          </p:cNvPicPr>
          <p:nvPr/>
        </p:nvPicPr>
        <p:blipFill rotWithShape="1">
          <a:blip r:embed="rId4"/>
          <a:srcRect l="49937" t="17820" r="5979" b="2593"/>
          <a:stretch/>
        </p:blipFill>
        <p:spPr>
          <a:xfrm>
            <a:off x="7829550" y="2000250"/>
            <a:ext cx="3371850" cy="3438525"/>
          </a:xfrm>
          <a:prstGeom prst="rect">
            <a:avLst/>
          </a:prstGeom>
        </p:spPr>
      </p:pic>
      <p:pic>
        <p:nvPicPr>
          <p:cNvPr id="8" name="図 7"/>
          <p:cNvPicPr>
            <a:picLocks noChangeAspect="1"/>
          </p:cNvPicPr>
          <p:nvPr/>
        </p:nvPicPr>
        <p:blipFill rotWithShape="1">
          <a:blip r:embed="rId5"/>
          <a:srcRect l="6787" t="19782" r="8982" b="3540"/>
          <a:stretch/>
        </p:blipFill>
        <p:spPr>
          <a:xfrm>
            <a:off x="990599" y="2044511"/>
            <a:ext cx="6600825" cy="3394264"/>
          </a:xfrm>
          <a:prstGeom prst="rect">
            <a:avLst/>
          </a:prstGeom>
        </p:spPr>
      </p:pic>
      <p:sp>
        <p:nvSpPr>
          <p:cNvPr id="14" name="テキスト ボックス 13"/>
          <p:cNvSpPr txBox="1"/>
          <p:nvPr/>
        </p:nvSpPr>
        <p:spPr>
          <a:xfrm>
            <a:off x="1317381" y="5372061"/>
            <a:ext cx="1107996" cy="461665"/>
          </a:xfrm>
          <a:prstGeom prst="rect">
            <a:avLst/>
          </a:prstGeom>
          <a:noFill/>
        </p:spPr>
        <p:txBody>
          <a:bodyPr wrap="none" rtlCol="0">
            <a:spAutoFit/>
          </a:bodyPr>
          <a:lstStyle/>
          <a:p>
            <a:r>
              <a:rPr lang="ja-JP" altLang="en-US" sz="2400" dirty="0">
                <a:latin typeface="メイリオ" panose="020B0604030504040204" pitchFamily="50" charset="-128"/>
                <a:ea typeface="メイリオ" panose="020B0604030504040204" pitchFamily="50" charset="-128"/>
              </a:rPr>
              <a:t>変換前</a:t>
            </a:r>
            <a:endParaRPr kumimoji="1" lang="ja-JP" altLang="en-US" sz="2400" dirty="0">
              <a:latin typeface="メイリオ" panose="020B0604030504040204" pitchFamily="50" charset="-128"/>
              <a:ea typeface="メイリオ" panose="020B0604030504040204" pitchFamily="50" charset="-128"/>
            </a:endParaRPr>
          </a:p>
        </p:txBody>
      </p:sp>
      <p:sp>
        <p:nvSpPr>
          <p:cNvPr id="15" name="テキスト ボックス 14"/>
          <p:cNvSpPr txBox="1"/>
          <p:nvPr/>
        </p:nvSpPr>
        <p:spPr>
          <a:xfrm>
            <a:off x="4573465" y="5372061"/>
            <a:ext cx="1107996" cy="461665"/>
          </a:xfrm>
          <a:prstGeom prst="rect">
            <a:avLst/>
          </a:prstGeom>
          <a:noFill/>
        </p:spPr>
        <p:txBody>
          <a:bodyPr wrap="none" rtlCol="0">
            <a:spAutoFit/>
          </a:bodyPr>
          <a:lstStyle/>
          <a:p>
            <a:r>
              <a:rPr lang="ja-JP" altLang="en-US" sz="2400" dirty="0">
                <a:latin typeface="メイリオ" panose="020B0604030504040204" pitchFamily="50" charset="-128"/>
                <a:ea typeface="メイリオ" panose="020B0604030504040204" pitchFamily="50" charset="-128"/>
              </a:rPr>
              <a:t>変換後</a:t>
            </a:r>
            <a:endParaRPr kumimoji="1" lang="ja-JP" altLang="en-US" sz="2400" dirty="0">
              <a:latin typeface="メイリオ" panose="020B0604030504040204" pitchFamily="50" charset="-128"/>
              <a:ea typeface="メイリオ" panose="020B0604030504040204" pitchFamily="50" charset="-128"/>
            </a:endParaRPr>
          </a:p>
        </p:txBody>
      </p:sp>
      <p:sp>
        <p:nvSpPr>
          <p:cNvPr id="16" name="テキスト ボックス 15"/>
          <p:cNvSpPr txBox="1"/>
          <p:nvPr/>
        </p:nvSpPr>
        <p:spPr>
          <a:xfrm>
            <a:off x="7829549" y="5372061"/>
            <a:ext cx="4185761" cy="461665"/>
          </a:xfrm>
          <a:prstGeom prst="rect">
            <a:avLst/>
          </a:prstGeom>
          <a:noFill/>
        </p:spPr>
        <p:txBody>
          <a:bodyPr wrap="none" rtlCol="0">
            <a:spAutoFit/>
          </a:bodyPr>
          <a:lstStyle/>
          <a:p>
            <a:r>
              <a:rPr lang="ja-JP" altLang="en-US" sz="2400" dirty="0">
                <a:latin typeface="メイリオ" panose="020B0604030504040204" pitchFamily="50" charset="-128"/>
                <a:ea typeface="メイリオ" panose="020B0604030504040204" pitchFamily="50" charset="-128"/>
              </a:rPr>
              <a:t>変換全後を線分で結んだもの</a:t>
            </a:r>
            <a:endParaRPr kumimoji="1" lang="ja-JP" altLang="en-US" sz="2400" dirty="0">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1F17F88C-1931-4CAB-A877-7B73E8A4FDBE}"/>
              </a:ext>
            </a:extLst>
          </p:cNvPr>
          <p:cNvSpPr txBox="1"/>
          <p:nvPr/>
        </p:nvSpPr>
        <p:spPr>
          <a:xfrm>
            <a:off x="11415653" y="199534"/>
            <a:ext cx="800219" cy="461665"/>
          </a:xfrm>
          <a:prstGeom prst="rect">
            <a:avLst/>
          </a:prstGeom>
          <a:noFill/>
        </p:spPr>
        <p:txBody>
          <a:bodyPr wrap="non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復習</a:t>
            </a:r>
          </a:p>
        </p:txBody>
      </p:sp>
    </p:spTree>
    <p:extLst>
      <p:ext uri="{BB962C8B-B14F-4D97-AF65-F5344CB8AC3E}">
        <p14:creationId xmlns:p14="http://schemas.microsoft.com/office/powerpoint/2010/main" val="2052398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59518" y="252831"/>
            <a:ext cx="11708780" cy="733270"/>
          </a:xfrm>
        </p:spPr>
        <p:txBody>
          <a:bodyPr>
            <a:normAutofit/>
          </a:bodyPr>
          <a:lstStyle/>
          <a:p>
            <a:r>
              <a:rPr kumimoji="1" lang="ja-JP" altLang="en-US" dirty="0"/>
              <a:t>線形変換</a:t>
            </a:r>
            <a:r>
              <a:rPr lang="ja-JP" altLang="en-US" dirty="0"/>
              <a:t>の固有ベクトル</a:t>
            </a:r>
            <a:endParaRPr kumimoji="1" lang="ja-JP" altLang="en-US" dirty="0"/>
          </a:p>
        </p:txBody>
      </p:sp>
      <p:sp>
        <p:nvSpPr>
          <p:cNvPr id="4" name="スライド番号プレースホルダー 3"/>
          <p:cNvSpPr>
            <a:spLocks noGrp="1"/>
          </p:cNvSpPr>
          <p:nvPr>
            <p:ph type="sldNum" sz="quarter" idx="12"/>
          </p:nvPr>
        </p:nvSpPr>
        <p:spPr/>
        <p:txBody>
          <a:bodyPr/>
          <a:lstStyle/>
          <a:p>
            <a:fld id="{F35DE295-420C-4265-BE54-AE59FA4027A6}" type="slidenum">
              <a:rPr kumimoji="1" lang="ja-JP" altLang="en-US" smtClean="0"/>
              <a:t>7</a:t>
            </a:fld>
            <a:endParaRPr kumimoji="1" lang="ja-JP" altLang="en-US"/>
          </a:p>
        </p:txBody>
      </p:sp>
      <mc:AlternateContent xmlns:mc="http://schemas.openxmlformats.org/markup-compatibility/2006" xmlns:a14="http://schemas.microsoft.com/office/drawing/2010/main">
        <mc:Choice Requires="a14">
          <p:sp>
            <p:nvSpPr>
              <p:cNvPr id="5" name="コンテンツ プレースホルダー 4"/>
              <p:cNvSpPr>
                <a:spLocks noGrp="1"/>
              </p:cNvSpPr>
              <p:nvPr>
                <p:ph idx="1"/>
              </p:nvPr>
            </p:nvSpPr>
            <p:spPr>
              <a:xfrm>
                <a:off x="559518" y="986101"/>
                <a:ext cx="10621829" cy="1677639"/>
              </a:xfrm>
              <a:prstGeom prst="rect">
                <a:avLst/>
              </a:prstGeom>
            </p:spPr>
            <p:txBody>
              <a:bodyPr wrap="square">
                <a:spAutoFit/>
              </a:bodyPr>
              <a:lstStyle/>
              <a:p>
                <a:pPr marL="0" indent="0">
                  <a:lnSpc>
                    <a:spcPct val="100000"/>
                  </a:lnSpc>
                  <a:spcBef>
                    <a:spcPts val="600"/>
                  </a:spcBef>
                  <a:spcAft>
                    <a:spcPts val="1200"/>
                  </a:spcAft>
                  <a:buNone/>
                </a:pPr>
                <a14:m>
                  <m:oMath xmlns:m="http://schemas.openxmlformats.org/officeDocument/2006/math">
                    <m:d>
                      <m:dPr>
                        <m:ctrlPr>
                          <a:rPr lang="en-US" altLang="ja-JP" sz="2400" b="1" i="1" smtClean="0">
                            <a:latin typeface="Cambria Math" panose="02040503050406030204" pitchFamily="18" charset="0"/>
                          </a:rPr>
                        </m:ctrlPr>
                      </m:dPr>
                      <m:e>
                        <m:m>
                          <m:mPr>
                            <m:mcs>
                              <m:mc>
                                <m:mcPr>
                                  <m:count m:val="2"/>
                                  <m:mcJc m:val="center"/>
                                </m:mcPr>
                              </m:mc>
                            </m:mcs>
                            <m:ctrlPr>
                              <a:rPr lang="en-US" altLang="ja-JP" sz="2400" i="1">
                                <a:latin typeface="Cambria Math" panose="02040503050406030204" pitchFamily="18" charset="0"/>
                              </a:rPr>
                            </m:ctrlPr>
                          </m:mPr>
                          <m:mr>
                            <m:e>
                              <m:r>
                                <m:rPr>
                                  <m:brk m:alnAt="7"/>
                                </m:rPr>
                                <a:rPr lang="en-US" altLang="ja-JP" sz="2400" b="0" i="1" smtClean="0">
                                  <a:latin typeface="Cambria Math" panose="02040503050406030204" pitchFamily="18" charset="0"/>
                                </a:rPr>
                                <m:t>3</m:t>
                              </m:r>
                            </m:e>
                            <m:e>
                              <m:r>
                                <a:rPr lang="en-US" altLang="ja-JP" sz="2400" b="0" i="1" smtClean="0">
                                  <a:latin typeface="Cambria Math" panose="02040503050406030204" pitchFamily="18" charset="0"/>
                                </a:rPr>
                                <m:t>1</m:t>
                              </m:r>
                            </m:e>
                          </m:mr>
                          <m:mr>
                            <m:e>
                              <m:r>
                                <a:rPr lang="en-US" altLang="ja-JP" sz="2400" b="0" i="1" smtClean="0">
                                  <a:latin typeface="Cambria Math" panose="02040503050406030204" pitchFamily="18" charset="0"/>
                                </a:rPr>
                                <m:t>0</m:t>
                              </m:r>
                            </m:e>
                            <m:e>
                              <m:r>
                                <a:rPr lang="en-US" altLang="ja-JP" sz="2400" b="0" i="1" smtClean="0">
                                  <a:latin typeface="Cambria Math" panose="02040503050406030204" pitchFamily="18" charset="0"/>
                                </a:rPr>
                                <m:t>2</m:t>
                              </m:r>
                            </m:e>
                          </m:mr>
                        </m:m>
                      </m:e>
                    </m:d>
                  </m:oMath>
                </a14:m>
                <a:r>
                  <a:rPr lang="en-US" altLang="ja-JP" sz="2400" dirty="0"/>
                  <a:t> </a:t>
                </a:r>
                <a:r>
                  <a:rPr lang="ja-JP" altLang="en-US" sz="2400" dirty="0"/>
                  <a:t>による変換において、原点からの方向が変わらないベクトルを、　　この行列の固有ベクトルと呼ぶ</a:t>
                </a:r>
                <a:endParaRPr lang="en-US" altLang="ja-JP" sz="2400" dirty="0"/>
              </a:p>
              <a:p>
                <a:pPr marL="0" indent="0">
                  <a:lnSpc>
                    <a:spcPct val="100000"/>
                  </a:lnSpc>
                  <a:spcBef>
                    <a:spcPts val="600"/>
                  </a:spcBef>
                  <a:spcAft>
                    <a:spcPts val="1200"/>
                  </a:spcAft>
                  <a:buNone/>
                </a:pPr>
                <a:r>
                  <a:rPr lang="ja-JP" altLang="en-US" sz="2400" dirty="0"/>
                  <a:t>行列の作り方により何かしらの意味を持つことがあり様々な場面で使われる</a:t>
                </a:r>
                <a:endParaRPr lang="en-US" altLang="ja-JP" sz="2400" dirty="0"/>
              </a:p>
            </p:txBody>
          </p:sp>
        </mc:Choice>
        <mc:Fallback xmlns="">
          <p:sp>
            <p:nvSpPr>
              <p:cNvPr id="5" name="コンテンツ プレースホルダー 4"/>
              <p:cNvSpPr>
                <a:spLocks noGrp="1" noRot="1" noChangeAspect="1" noMove="1" noResize="1" noEditPoints="1" noAdjustHandles="1" noChangeArrowheads="1" noChangeShapeType="1" noTextEdit="1"/>
              </p:cNvSpPr>
              <p:nvPr>
                <p:ph idx="1"/>
              </p:nvPr>
            </p:nvSpPr>
            <p:spPr>
              <a:xfrm>
                <a:off x="559518" y="986101"/>
                <a:ext cx="10621829" cy="1677639"/>
              </a:xfrm>
              <a:prstGeom prst="rect">
                <a:avLst/>
              </a:prstGeom>
              <a:blipFill>
                <a:blip r:embed="rId3"/>
                <a:stretch>
                  <a:fillRect l="-918" r="-172" b="-7636"/>
                </a:stretch>
              </a:blipFill>
            </p:spPr>
            <p:txBody>
              <a:bodyPr/>
              <a:lstStyle/>
              <a:p>
                <a:r>
                  <a:rPr lang="ja-JP" altLang="en-US">
                    <a:noFill/>
                  </a:rPr>
                  <a:t> </a:t>
                </a:r>
              </a:p>
            </p:txBody>
          </p:sp>
        </mc:Fallback>
      </mc:AlternateContent>
      <p:grpSp>
        <p:nvGrpSpPr>
          <p:cNvPr id="11" name="グループ化 10"/>
          <p:cNvGrpSpPr/>
          <p:nvPr/>
        </p:nvGrpSpPr>
        <p:grpSpPr>
          <a:xfrm>
            <a:off x="764931" y="2905125"/>
            <a:ext cx="7749448" cy="3724873"/>
            <a:chOff x="755406" y="2338051"/>
            <a:chExt cx="9255368" cy="4448713"/>
          </a:xfrm>
        </p:grpSpPr>
        <p:pic>
          <p:nvPicPr>
            <p:cNvPr id="6" name="図 5"/>
            <p:cNvPicPr>
              <a:picLocks noChangeAspect="1"/>
            </p:cNvPicPr>
            <p:nvPr/>
          </p:nvPicPr>
          <p:blipFill rotWithShape="1">
            <a:blip r:embed="rId4"/>
            <a:srcRect l="49937" t="17820" r="5979" b="2593"/>
            <a:stretch/>
          </p:blipFill>
          <p:spPr>
            <a:xfrm>
              <a:off x="755406" y="2338051"/>
              <a:ext cx="4362450" cy="4448713"/>
            </a:xfrm>
            <a:prstGeom prst="rect">
              <a:avLst/>
            </a:prstGeom>
          </p:spPr>
        </p:pic>
        <p:pic>
          <p:nvPicPr>
            <p:cNvPr id="18" name="図 17"/>
            <p:cNvPicPr>
              <a:picLocks noChangeAspect="1"/>
            </p:cNvPicPr>
            <p:nvPr/>
          </p:nvPicPr>
          <p:blipFill rotWithShape="1">
            <a:blip r:embed="rId4"/>
            <a:srcRect l="49937" t="17820" r="5979" b="2593"/>
            <a:stretch/>
          </p:blipFill>
          <p:spPr>
            <a:xfrm>
              <a:off x="5648324" y="2338051"/>
              <a:ext cx="4362450" cy="4448713"/>
            </a:xfrm>
            <a:prstGeom prst="rect">
              <a:avLst/>
            </a:prstGeom>
          </p:spPr>
        </p:pic>
        <p:cxnSp>
          <p:nvCxnSpPr>
            <p:cNvPr id="19" name="直線矢印コネクタ 18"/>
            <p:cNvCxnSpPr/>
            <p:nvPr/>
          </p:nvCxnSpPr>
          <p:spPr>
            <a:xfrm>
              <a:off x="7829549" y="4476750"/>
              <a:ext cx="131151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flipH="1" flipV="1">
              <a:off x="6959843" y="3513713"/>
              <a:ext cx="907806" cy="97411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テキスト ボックス 9">
            <a:extLst>
              <a:ext uri="{FF2B5EF4-FFF2-40B4-BE49-F238E27FC236}">
                <a16:creationId xmlns:a16="http://schemas.microsoft.com/office/drawing/2014/main" id="{1F17F88C-1931-4CAB-A877-7B73E8A4FDBE}"/>
              </a:ext>
            </a:extLst>
          </p:cNvPr>
          <p:cNvSpPr txBox="1"/>
          <p:nvPr/>
        </p:nvSpPr>
        <p:spPr>
          <a:xfrm>
            <a:off x="11415653" y="199534"/>
            <a:ext cx="800219" cy="461665"/>
          </a:xfrm>
          <a:prstGeom prst="rect">
            <a:avLst/>
          </a:prstGeom>
          <a:noFill/>
        </p:spPr>
        <p:txBody>
          <a:bodyPr wrap="non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復習</a:t>
            </a:r>
          </a:p>
        </p:txBody>
      </p:sp>
    </p:spTree>
    <p:extLst>
      <p:ext uri="{BB962C8B-B14F-4D97-AF65-F5344CB8AC3E}">
        <p14:creationId xmlns:p14="http://schemas.microsoft.com/office/powerpoint/2010/main" val="3513207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59518" y="252831"/>
            <a:ext cx="11708780" cy="733270"/>
          </a:xfrm>
        </p:spPr>
        <p:txBody>
          <a:bodyPr/>
          <a:lstStyle/>
          <a:p>
            <a:r>
              <a:rPr kumimoji="1" lang="ja-JP" altLang="en-US" dirty="0"/>
              <a:t>線形変換</a:t>
            </a:r>
          </a:p>
        </p:txBody>
      </p:sp>
      <p:sp>
        <p:nvSpPr>
          <p:cNvPr id="4" name="スライド番号プレースホルダー 3"/>
          <p:cNvSpPr>
            <a:spLocks noGrp="1"/>
          </p:cNvSpPr>
          <p:nvPr>
            <p:ph type="sldNum" sz="quarter" idx="12"/>
          </p:nvPr>
        </p:nvSpPr>
        <p:spPr/>
        <p:txBody>
          <a:bodyPr/>
          <a:lstStyle/>
          <a:p>
            <a:fld id="{F35DE295-420C-4265-BE54-AE59FA4027A6}" type="slidenum">
              <a:rPr kumimoji="1" lang="ja-JP" altLang="en-US" smtClean="0"/>
              <a:t>8</a:t>
            </a:fld>
            <a:endParaRPr kumimoji="1" lang="ja-JP" altLang="en-US"/>
          </a:p>
        </p:txBody>
      </p:sp>
      <mc:AlternateContent xmlns:mc="http://schemas.openxmlformats.org/markup-compatibility/2006" xmlns:a14="http://schemas.microsoft.com/office/drawing/2010/main">
        <mc:Choice Requires="a14">
          <p:sp>
            <p:nvSpPr>
              <p:cNvPr id="5" name="コンテンツ プレースホルダー 4"/>
              <p:cNvSpPr>
                <a:spLocks noGrp="1"/>
              </p:cNvSpPr>
              <p:nvPr>
                <p:ph idx="1"/>
              </p:nvPr>
            </p:nvSpPr>
            <p:spPr>
              <a:xfrm>
                <a:off x="559518" y="986101"/>
                <a:ext cx="11632482" cy="1659237"/>
              </a:xfrm>
              <a:prstGeom prst="rect">
                <a:avLst/>
              </a:prstGeom>
            </p:spPr>
            <p:txBody>
              <a:bodyPr wrap="square">
                <a:spAutoFit/>
              </a:bodyPr>
              <a:lstStyle/>
              <a:p>
                <a:pPr marL="0" indent="0">
                  <a:lnSpc>
                    <a:spcPct val="100000"/>
                  </a:lnSpc>
                  <a:spcBef>
                    <a:spcPts val="600"/>
                  </a:spcBef>
                  <a:spcAft>
                    <a:spcPts val="1200"/>
                  </a:spcAft>
                  <a:buNone/>
                </a:pPr>
                <a14:m>
                  <m:oMath xmlns:m="http://schemas.openxmlformats.org/officeDocument/2006/math">
                    <m:d>
                      <m:dPr>
                        <m:ctrlPr>
                          <a:rPr lang="en-US" altLang="ja-JP" b="1" i="1" smtClean="0">
                            <a:latin typeface="Cambria Math" panose="02040503050406030204" pitchFamily="18" charset="0"/>
                          </a:rPr>
                        </m:ctrlPr>
                      </m:dPr>
                      <m:e>
                        <m:m>
                          <m:mPr>
                            <m:mcs>
                              <m:mc>
                                <m:mcPr>
                                  <m:count m:val="2"/>
                                  <m:mcJc m:val="center"/>
                                </m:mcPr>
                              </m:mc>
                            </m:mcs>
                            <m:ctrlPr>
                              <a:rPr lang="en-US" altLang="ja-JP" i="1">
                                <a:latin typeface="Cambria Math" panose="02040503050406030204" pitchFamily="18" charset="0"/>
                              </a:rPr>
                            </m:ctrlPr>
                          </m:mPr>
                          <m:mr>
                            <m:e>
                              <m:r>
                                <m:rPr>
                                  <m:brk m:alnAt="7"/>
                                </m:rPr>
                                <a:rPr lang="en-US" altLang="ja-JP" b="0" i="1" smtClean="0">
                                  <a:latin typeface="Cambria Math" panose="02040503050406030204" pitchFamily="18" charset="0"/>
                                </a:rPr>
                                <m:t>3</m:t>
                              </m:r>
                            </m:e>
                            <m:e>
                              <m:r>
                                <a:rPr lang="en-US" altLang="ja-JP" b="0" i="1" smtClean="0">
                                  <a:latin typeface="Cambria Math" panose="02040503050406030204" pitchFamily="18" charset="0"/>
                                </a:rPr>
                                <m:t>1</m:t>
                              </m:r>
                            </m:e>
                          </m:mr>
                          <m:mr>
                            <m:e>
                              <m:r>
                                <a:rPr lang="en-US" altLang="ja-JP" b="0" i="1" smtClean="0">
                                  <a:latin typeface="Cambria Math" panose="02040503050406030204" pitchFamily="18" charset="0"/>
                                </a:rPr>
                                <m:t>0</m:t>
                              </m:r>
                            </m:e>
                            <m:e>
                              <m:r>
                                <a:rPr lang="en-US" altLang="ja-JP" b="0" i="1" smtClean="0">
                                  <a:latin typeface="Cambria Math" panose="02040503050406030204" pitchFamily="18" charset="0"/>
                                </a:rPr>
                                <m:t>2</m:t>
                              </m:r>
                            </m:e>
                          </m:mr>
                        </m:m>
                      </m:e>
                    </m:d>
                  </m:oMath>
                </a14:m>
                <a:r>
                  <a:rPr lang="en-US" altLang="ja-JP" dirty="0"/>
                  <a:t> </a:t>
                </a:r>
                <a:r>
                  <a:rPr lang="ja-JP" altLang="en-US" dirty="0"/>
                  <a:t>により</a:t>
                </a:r>
                <a:r>
                  <a:rPr lang="en-US" altLang="ja-JP" dirty="0"/>
                  <a:t>x</a:t>
                </a:r>
                <a:r>
                  <a:rPr lang="ja-JP" altLang="en-US" dirty="0"/>
                  <a:t>軸・</a:t>
                </a:r>
                <a:r>
                  <a:rPr lang="en-US" altLang="ja-JP" dirty="0"/>
                  <a:t>y</a:t>
                </a:r>
                <a:r>
                  <a:rPr lang="ja-JP" altLang="en-US" dirty="0"/>
                  <a:t>軸上の点を変換すると、、、</a:t>
                </a:r>
                <a:endParaRPr lang="en-US" altLang="ja-JP" sz="2400" b="1" i="1" dirty="0">
                  <a:latin typeface="Cambria Math" panose="02040503050406030204" pitchFamily="18" charset="0"/>
                </a:endParaRPr>
              </a:p>
              <a:p>
                <a:pPr marL="0" indent="0">
                  <a:lnSpc>
                    <a:spcPct val="100000"/>
                  </a:lnSpc>
                  <a:spcBef>
                    <a:spcPts val="600"/>
                  </a:spcBef>
                  <a:spcAft>
                    <a:spcPts val="1200"/>
                  </a:spcAft>
                  <a:buNone/>
                </a:pPr>
                <a14:m>
                  <m:oMath xmlns:m="http://schemas.openxmlformats.org/officeDocument/2006/math">
                    <m:d>
                      <m:dPr>
                        <m:ctrlPr>
                          <a:rPr lang="en-US" altLang="ja-JP" sz="2400" b="1" i="1" smtClean="0">
                            <a:latin typeface="Cambria Math" panose="02040503050406030204" pitchFamily="18" charset="0"/>
                          </a:rPr>
                        </m:ctrlPr>
                      </m:dPr>
                      <m:e>
                        <m:m>
                          <m:mPr>
                            <m:mcs>
                              <m:mc>
                                <m:mcPr>
                                  <m:count m:val="2"/>
                                  <m:mcJc m:val="center"/>
                                </m:mcPr>
                              </m:mc>
                            </m:mcs>
                            <m:ctrlPr>
                              <a:rPr lang="en-US" altLang="ja-JP" sz="2400" i="1">
                                <a:latin typeface="Cambria Math" panose="02040503050406030204" pitchFamily="18" charset="0"/>
                              </a:rPr>
                            </m:ctrlPr>
                          </m:mPr>
                          <m:mr>
                            <m:e>
                              <m:r>
                                <m:rPr>
                                  <m:brk m:alnAt="7"/>
                                </m:rPr>
                                <a:rPr lang="en-US" altLang="ja-JP" sz="2400" i="1">
                                  <a:latin typeface="Cambria Math" panose="02040503050406030204" pitchFamily="18" charset="0"/>
                                </a:rPr>
                                <m:t>3</m:t>
                              </m:r>
                            </m:e>
                            <m:e>
                              <m:r>
                                <a:rPr lang="en-US" altLang="ja-JP" sz="2400" i="1">
                                  <a:latin typeface="Cambria Math" panose="02040503050406030204" pitchFamily="18" charset="0"/>
                                </a:rPr>
                                <m:t>1</m:t>
                              </m:r>
                            </m:e>
                          </m:mr>
                          <m:mr>
                            <m:e>
                              <m:r>
                                <a:rPr lang="en-US" altLang="ja-JP" sz="2400" i="1">
                                  <a:latin typeface="Cambria Math" panose="02040503050406030204" pitchFamily="18" charset="0"/>
                                </a:rPr>
                                <m:t>0</m:t>
                              </m:r>
                            </m:e>
                            <m:e>
                              <m:r>
                                <a:rPr lang="en-US" altLang="ja-JP" sz="2400" i="1">
                                  <a:latin typeface="Cambria Math" panose="02040503050406030204" pitchFamily="18" charset="0"/>
                                </a:rPr>
                                <m:t>2</m:t>
                              </m:r>
                            </m:e>
                          </m:mr>
                        </m:m>
                      </m:e>
                    </m:d>
                    <m:d>
                      <m:dPr>
                        <m:ctrlPr>
                          <a:rPr lang="en-US" altLang="ja-JP" sz="2400" b="1" i="1" smtClean="0">
                            <a:latin typeface="Cambria Math" panose="02040503050406030204" pitchFamily="18" charset="0"/>
                          </a:rPr>
                        </m:ctrlPr>
                      </m:dPr>
                      <m:e>
                        <m:m>
                          <m:mPr>
                            <m:mcs>
                              <m:mc>
                                <m:mcPr>
                                  <m:count m:val="1"/>
                                  <m:mcJc m:val="center"/>
                                </m:mcPr>
                              </m:mc>
                            </m:mcs>
                            <m:ctrlPr>
                              <a:rPr lang="en-US" altLang="ja-JP" sz="2400" i="1" smtClean="0">
                                <a:latin typeface="Cambria Math" panose="02040503050406030204" pitchFamily="18" charset="0"/>
                              </a:rPr>
                            </m:ctrlPr>
                          </m:mPr>
                          <m:mr>
                            <m:e>
                              <m:r>
                                <m:rPr>
                                  <m:brk m:alnAt="7"/>
                                </m:rPr>
                                <a:rPr lang="en-US" altLang="ja-JP" sz="2400" b="0" i="1" smtClean="0">
                                  <a:latin typeface="Cambria Math" panose="02040503050406030204" pitchFamily="18" charset="0"/>
                                </a:rPr>
                                <m:t>1</m:t>
                              </m:r>
                            </m:e>
                          </m:mr>
                          <m:mr>
                            <m:e>
                              <m:r>
                                <a:rPr lang="en-US" altLang="ja-JP" sz="2400" b="0" i="1" smtClean="0">
                                  <a:latin typeface="Cambria Math" panose="02040503050406030204" pitchFamily="18" charset="0"/>
                                </a:rPr>
                                <m:t>0</m:t>
                              </m:r>
                            </m:e>
                          </m:mr>
                        </m:m>
                      </m:e>
                    </m:d>
                    <m:r>
                      <a:rPr lang="en-US" altLang="ja-JP" sz="2400" b="1" i="1" smtClean="0">
                        <a:latin typeface="Cambria Math" panose="02040503050406030204" pitchFamily="18" charset="0"/>
                      </a:rPr>
                      <m:t>=</m:t>
                    </m:r>
                    <m:d>
                      <m:dPr>
                        <m:ctrlPr>
                          <a:rPr lang="en-US" altLang="ja-JP" sz="2400" b="1" i="1">
                            <a:latin typeface="Cambria Math" panose="02040503050406030204" pitchFamily="18" charset="0"/>
                          </a:rPr>
                        </m:ctrlPr>
                      </m:dPr>
                      <m:e>
                        <m:m>
                          <m:mPr>
                            <m:mcs>
                              <m:mc>
                                <m:mcPr>
                                  <m:count m:val="1"/>
                                  <m:mcJc m:val="center"/>
                                </m:mcPr>
                              </m:mc>
                            </m:mcs>
                            <m:ctrlPr>
                              <a:rPr lang="en-US" altLang="ja-JP" sz="2400" i="1">
                                <a:latin typeface="Cambria Math" panose="02040503050406030204" pitchFamily="18" charset="0"/>
                              </a:rPr>
                            </m:ctrlPr>
                          </m:mPr>
                          <m:mr>
                            <m:e>
                              <m:r>
                                <m:rPr>
                                  <m:brk m:alnAt="7"/>
                                </m:rPr>
                                <a:rPr lang="en-US" altLang="ja-JP" sz="2400" b="0" i="1" smtClean="0">
                                  <a:latin typeface="Cambria Math" panose="02040503050406030204" pitchFamily="18" charset="0"/>
                                </a:rPr>
                                <m:t>3</m:t>
                              </m:r>
                            </m:e>
                          </m:mr>
                          <m:mr>
                            <m:e>
                              <m:r>
                                <a:rPr lang="en-US" altLang="ja-JP" sz="2400" b="0" i="1" smtClean="0">
                                  <a:latin typeface="Cambria Math" panose="02040503050406030204" pitchFamily="18" charset="0"/>
                                </a:rPr>
                                <m:t>0</m:t>
                              </m:r>
                            </m:e>
                          </m:mr>
                        </m:m>
                      </m:e>
                    </m:d>
                    <m:r>
                      <a:rPr lang="en-US" altLang="ja-JP" sz="2400" b="1" i="1" smtClean="0">
                        <a:latin typeface="Cambria Math" panose="02040503050406030204" pitchFamily="18" charset="0"/>
                      </a:rPr>
                      <m:t>, </m:t>
                    </m:r>
                    <m:d>
                      <m:dPr>
                        <m:ctrlPr>
                          <a:rPr lang="en-US" altLang="ja-JP" sz="2400" b="1" i="1">
                            <a:latin typeface="Cambria Math" panose="02040503050406030204" pitchFamily="18" charset="0"/>
                          </a:rPr>
                        </m:ctrlPr>
                      </m:dPr>
                      <m:e>
                        <m:m>
                          <m:mPr>
                            <m:mcs>
                              <m:mc>
                                <m:mcPr>
                                  <m:count m:val="2"/>
                                  <m:mcJc m:val="center"/>
                                </m:mcPr>
                              </m:mc>
                            </m:mcs>
                            <m:ctrlPr>
                              <a:rPr lang="en-US" altLang="ja-JP" sz="2400" i="1">
                                <a:latin typeface="Cambria Math" panose="02040503050406030204" pitchFamily="18" charset="0"/>
                              </a:rPr>
                            </m:ctrlPr>
                          </m:mPr>
                          <m:mr>
                            <m:e>
                              <m:r>
                                <m:rPr>
                                  <m:brk m:alnAt="7"/>
                                </m:rPr>
                                <a:rPr lang="en-US" altLang="ja-JP" sz="2400" i="1">
                                  <a:latin typeface="Cambria Math" panose="02040503050406030204" pitchFamily="18" charset="0"/>
                                </a:rPr>
                                <m:t>3</m:t>
                              </m:r>
                            </m:e>
                            <m:e>
                              <m:r>
                                <a:rPr lang="en-US" altLang="ja-JP" sz="2400" i="1">
                                  <a:latin typeface="Cambria Math" panose="02040503050406030204" pitchFamily="18" charset="0"/>
                                </a:rPr>
                                <m:t>1</m:t>
                              </m:r>
                            </m:e>
                          </m:mr>
                          <m:mr>
                            <m:e>
                              <m:r>
                                <a:rPr lang="en-US" altLang="ja-JP" sz="2400" i="1">
                                  <a:latin typeface="Cambria Math" panose="02040503050406030204" pitchFamily="18" charset="0"/>
                                </a:rPr>
                                <m:t>0</m:t>
                              </m:r>
                            </m:e>
                            <m:e>
                              <m:r>
                                <a:rPr lang="en-US" altLang="ja-JP" sz="2400" i="1">
                                  <a:latin typeface="Cambria Math" panose="02040503050406030204" pitchFamily="18" charset="0"/>
                                </a:rPr>
                                <m:t>2</m:t>
                              </m:r>
                            </m:e>
                          </m:mr>
                        </m:m>
                      </m:e>
                    </m:d>
                    <m:d>
                      <m:dPr>
                        <m:ctrlPr>
                          <a:rPr lang="en-US" altLang="ja-JP" sz="2400" b="1" i="1">
                            <a:latin typeface="Cambria Math" panose="02040503050406030204" pitchFamily="18" charset="0"/>
                          </a:rPr>
                        </m:ctrlPr>
                      </m:dPr>
                      <m:e>
                        <m:m>
                          <m:mPr>
                            <m:mcs>
                              <m:mc>
                                <m:mcPr>
                                  <m:count m:val="1"/>
                                  <m:mcJc m:val="center"/>
                                </m:mcPr>
                              </m:mc>
                            </m:mcs>
                            <m:ctrlPr>
                              <a:rPr lang="en-US" altLang="ja-JP" sz="2400" i="1">
                                <a:latin typeface="Cambria Math" panose="02040503050406030204" pitchFamily="18" charset="0"/>
                              </a:rPr>
                            </m:ctrlPr>
                          </m:mPr>
                          <m:mr>
                            <m:e>
                              <m:r>
                                <m:rPr>
                                  <m:brk m:alnAt="7"/>
                                </m:rPr>
                                <a:rPr lang="en-US" altLang="ja-JP" sz="2400" b="0" i="1" smtClean="0">
                                  <a:latin typeface="Cambria Math" panose="02040503050406030204" pitchFamily="18" charset="0"/>
                                </a:rPr>
                                <m:t>0</m:t>
                              </m:r>
                            </m:e>
                          </m:mr>
                          <m:mr>
                            <m:e>
                              <m:r>
                                <a:rPr lang="en-US" altLang="ja-JP" sz="2400" b="0" i="1" smtClean="0">
                                  <a:latin typeface="Cambria Math" panose="02040503050406030204" pitchFamily="18" charset="0"/>
                                </a:rPr>
                                <m:t>1</m:t>
                              </m:r>
                            </m:e>
                          </m:mr>
                        </m:m>
                      </m:e>
                    </m:d>
                    <m:r>
                      <a:rPr lang="en-US" altLang="ja-JP" sz="2400" b="1" i="1">
                        <a:latin typeface="Cambria Math" panose="02040503050406030204" pitchFamily="18" charset="0"/>
                      </a:rPr>
                      <m:t>=</m:t>
                    </m:r>
                    <m:d>
                      <m:dPr>
                        <m:ctrlPr>
                          <a:rPr lang="en-US" altLang="ja-JP" sz="2400" b="1" i="1">
                            <a:latin typeface="Cambria Math" panose="02040503050406030204" pitchFamily="18" charset="0"/>
                          </a:rPr>
                        </m:ctrlPr>
                      </m:dPr>
                      <m:e>
                        <m:m>
                          <m:mPr>
                            <m:mcs>
                              <m:mc>
                                <m:mcPr>
                                  <m:count m:val="1"/>
                                  <m:mcJc m:val="center"/>
                                </m:mcPr>
                              </m:mc>
                            </m:mcs>
                            <m:ctrlPr>
                              <a:rPr lang="en-US" altLang="ja-JP" sz="2400" i="1">
                                <a:latin typeface="Cambria Math" panose="02040503050406030204" pitchFamily="18" charset="0"/>
                              </a:rPr>
                            </m:ctrlPr>
                          </m:mPr>
                          <m:mr>
                            <m:e>
                              <m:r>
                                <m:rPr>
                                  <m:brk m:alnAt="7"/>
                                </m:rPr>
                                <a:rPr lang="en-US" altLang="ja-JP" sz="2400" b="0" i="1" smtClean="0">
                                  <a:latin typeface="Cambria Math" panose="02040503050406030204" pitchFamily="18" charset="0"/>
                                </a:rPr>
                                <m:t>1</m:t>
                              </m:r>
                            </m:e>
                          </m:mr>
                          <m:mr>
                            <m:e>
                              <m:r>
                                <a:rPr lang="en-US" altLang="ja-JP" sz="2400" b="0" i="1" smtClean="0">
                                  <a:latin typeface="Cambria Math" panose="02040503050406030204" pitchFamily="18" charset="0"/>
                                </a:rPr>
                                <m:t>2</m:t>
                              </m:r>
                            </m:e>
                          </m:mr>
                        </m:m>
                      </m:e>
                    </m:d>
                    <m:r>
                      <a:rPr lang="en-US" altLang="ja-JP" sz="2400" b="1" i="1" smtClean="0">
                        <a:latin typeface="Cambria Math" panose="02040503050406030204" pitchFamily="18" charset="0"/>
                      </a:rPr>
                      <m:t>, </m:t>
                    </m:r>
                    <m:d>
                      <m:dPr>
                        <m:ctrlPr>
                          <a:rPr lang="en-US" altLang="ja-JP" sz="2400" b="1" i="1">
                            <a:latin typeface="Cambria Math" panose="02040503050406030204" pitchFamily="18" charset="0"/>
                          </a:rPr>
                        </m:ctrlPr>
                      </m:dPr>
                      <m:e>
                        <m:m>
                          <m:mPr>
                            <m:mcs>
                              <m:mc>
                                <m:mcPr>
                                  <m:count m:val="2"/>
                                  <m:mcJc m:val="center"/>
                                </m:mcPr>
                              </m:mc>
                            </m:mcs>
                            <m:ctrlPr>
                              <a:rPr lang="en-US" altLang="ja-JP" sz="2400" i="1">
                                <a:latin typeface="Cambria Math" panose="02040503050406030204" pitchFamily="18" charset="0"/>
                              </a:rPr>
                            </m:ctrlPr>
                          </m:mPr>
                          <m:mr>
                            <m:e>
                              <m:r>
                                <m:rPr>
                                  <m:brk m:alnAt="7"/>
                                </m:rPr>
                                <a:rPr lang="en-US" altLang="ja-JP" sz="2400" i="1">
                                  <a:latin typeface="Cambria Math" panose="02040503050406030204" pitchFamily="18" charset="0"/>
                                </a:rPr>
                                <m:t>3</m:t>
                              </m:r>
                            </m:e>
                            <m:e>
                              <m:r>
                                <a:rPr lang="en-US" altLang="ja-JP" sz="2400" i="1">
                                  <a:latin typeface="Cambria Math" panose="02040503050406030204" pitchFamily="18" charset="0"/>
                                </a:rPr>
                                <m:t>1</m:t>
                              </m:r>
                            </m:e>
                          </m:mr>
                          <m:mr>
                            <m:e>
                              <m:r>
                                <a:rPr lang="en-US" altLang="ja-JP" sz="2400" i="1">
                                  <a:latin typeface="Cambria Math" panose="02040503050406030204" pitchFamily="18" charset="0"/>
                                </a:rPr>
                                <m:t>0</m:t>
                              </m:r>
                            </m:e>
                            <m:e>
                              <m:r>
                                <a:rPr lang="en-US" altLang="ja-JP" sz="2400" i="1">
                                  <a:latin typeface="Cambria Math" panose="02040503050406030204" pitchFamily="18" charset="0"/>
                                </a:rPr>
                                <m:t>2</m:t>
                              </m:r>
                            </m:e>
                          </m:mr>
                        </m:m>
                      </m:e>
                    </m:d>
                    <m:d>
                      <m:dPr>
                        <m:ctrlPr>
                          <a:rPr lang="en-US" altLang="ja-JP" sz="2400" b="1" i="1">
                            <a:latin typeface="Cambria Math" panose="02040503050406030204" pitchFamily="18" charset="0"/>
                          </a:rPr>
                        </m:ctrlPr>
                      </m:dPr>
                      <m:e>
                        <m:m>
                          <m:mPr>
                            <m:mcs>
                              <m:mc>
                                <m:mcPr>
                                  <m:count m:val="1"/>
                                  <m:mcJc m:val="center"/>
                                </m:mcPr>
                              </m:mc>
                            </m:mcs>
                            <m:ctrlPr>
                              <a:rPr lang="en-US" altLang="ja-JP" sz="2400" i="1">
                                <a:latin typeface="Cambria Math" panose="02040503050406030204" pitchFamily="18" charset="0"/>
                              </a:rPr>
                            </m:ctrlPr>
                          </m:mPr>
                          <m:mr>
                            <m:e>
                              <m:r>
                                <m:rPr>
                                  <m:brk m:alnAt="7"/>
                                </m:rPr>
                                <a:rPr lang="en-US" altLang="ja-JP" sz="2400" b="0" i="1" smtClean="0">
                                  <a:latin typeface="Cambria Math" panose="02040503050406030204" pitchFamily="18" charset="0"/>
                                </a:rPr>
                                <m:t>𝑥</m:t>
                              </m:r>
                            </m:e>
                          </m:mr>
                          <m:mr>
                            <m:e>
                              <m:r>
                                <a:rPr lang="en-US" altLang="ja-JP" sz="2400" b="0" i="1" smtClean="0">
                                  <a:latin typeface="Cambria Math" panose="02040503050406030204" pitchFamily="18" charset="0"/>
                                </a:rPr>
                                <m:t>𝑦</m:t>
                              </m:r>
                            </m:e>
                          </m:mr>
                        </m:m>
                      </m:e>
                    </m:d>
                    <m:r>
                      <a:rPr lang="en-US" altLang="ja-JP" sz="2400" b="1" i="1">
                        <a:latin typeface="Cambria Math" panose="02040503050406030204" pitchFamily="18" charset="0"/>
                      </a:rPr>
                      <m:t>=</m:t>
                    </m:r>
                    <m:d>
                      <m:dPr>
                        <m:ctrlPr>
                          <a:rPr lang="en-US" altLang="ja-JP" sz="2400" i="1">
                            <a:latin typeface="Cambria Math" panose="02040503050406030204" pitchFamily="18" charset="0"/>
                          </a:rPr>
                        </m:ctrlPr>
                      </m:dPr>
                      <m:e>
                        <m:m>
                          <m:mPr>
                            <m:mcs>
                              <m:mc>
                                <m:mcPr>
                                  <m:count m:val="1"/>
                                  <m:mcJc m:val="center"/>
                                </m:mcPr>
                              </m:mc>
                            </m:mcs>
                            <m:ctrlPr>
                              <a:rPr lang="en-US" altLang="ja-JP" sz="2400" i="1">
                                <a:latin typeface="Cambria Math" panose="02040503050406030204" pitchFamily="18" charset="0"/>
                              </a:rPr>
                            </m:ctrlPr>
                          </m:mPr>
                          <m:mr>
                            <m:e>
                              <m:r>
                                <m:rPr>
                                  <m:brk m:alnAt="7"/>
                                </m:rPr>
                                <a:rPr lang="en-US" altLang="ja-JP" sz="2400" b="0" i="1" smtClean="0">
                                  <a:latin typeface="Cambria Math" panose="02040503050406030204" pitchFamily="18" charset="0"/>
                                </a:rPr>
                                <m:t>3</m:t>
                              </m:r>
                            </m:e>
                          </m:mr>
                          <m:mr>
                            <m:e>
                              <m:r>
                                <a:rPr lang="en-US" altLang="ja-JP" sz="2400" b="0" i="1" smtClean="0">
                                  <a:latin typeface="Cambria Math" panose="02040503050406030204" pitchFamily="18" charset="0"/>
                                </a:rPr>
                                <m:t>0</m:t>
                              </m:r>
                            </m:e>
                          </m:mr>
                        </m:m>
                      </m:e>
                    </m:d>
                    <m:r>
                      <a:rPr lang="en-US" altLang="ja-JP" sz="2400" b="0" i="1" smtClean="0">
                        <a:latin typeface="Cambria Math" panose="02040503050406030204" pitchFamily="18" charset="0"/>
                      </a:rPr>
                      <m:t>𝑥</m:t>
                    </m:r>
                    <m:r>
                      <a:rPr lang="en-US" altLang="ja-JP" sz="2400" b="0" i="1" smtClean="0">
                        <a:latin typeface="Cambria Math" panose="02040503050406030204" pitchFamily="18" charset="0"/>
                      </a:rPr>
                      <m:t>+</m:t>
                    </m:r>
                    <m:d>
                      <m:dPr>
                        <m:ctrlPr>
                          <a:rPr lang="en-US" altLang="ja-JP" sz="2400" i="1">
                            <a:latin typeface="Cambria Math" panose="02040503050406030204" pitchFamily="18" charset="0"/>
                          </a:rPr>
                        </m:ctrlPr>
                      </m:dPr>
                      <m:e>
                        <m:m>
                          <m:mPr>
                            <m:mcs>
                              <m:mc>
                                <m:mcPr>
                                  <m:count m:val="1"/>
                                  <m:mcJc m:val="center"/>
                                </m:mcPr>
                              </m:mc>
                            </m:mcs>
                            <m:ctrlPr>
                              <a:rPr lang="en-US" altLang="ja-JP" sz="2400" i="1">
                                <a:latin typeface="Cambria Math" panose="02040503050406030204" pitchFamily="18" charset="0"/>
                              </a:rPr>
                            </m:ctrlPr>
                          </m:mPr>
                          <m:mr>
                            <m:e>
                              <m:r>
                                <m:rPr>
                                  <m:brk m:alnAt="7"/>
                                </m:rPr>
                                <a:rPr lang="en-US" altLang="ja-JP" sz="2400" b="0" i="1" smtClean="0">
                                  <a:latin typeface="Cambria Math" panose="02040503050406030204" pitchFamily="18" charset="0"/>
                                </a:rPr>
                                <m:t>1</m:t>
                              </m:r>
                            </m:e>
                          </m:mr>
                          <m:mr>
                            <m:e>
                              <m:r>
                                <a:rPr lang="en-US" altLang="ja-JP" sz="2400" b="0" i="1" smtClean="0">
                                  <a:latin typeface="Cambria Math" panose="02040503050406030204" pitchFamily="18" charset="0"/>
                                </a:rPr>
                                <m:t>2</m:t>
                              </m:r>
                            </m:e>
                          </m:mr>
                        </m:m>
                      </m:e>
                    </m:d>
                    <m:r>
                      <a:rPr lang="en-US" altLang="ja-JP" sz="2400" b="0" i="1" smtClean="0">
                        <a:latin typeface="Cambria Math" panose="02040503050406030204" pitchFamily="18" charset="0"/>
                      </a:rPr>
                      <m:t>𝑦</m:t>
                    </m:r>
                  </m:oMath>
                </a14:m>
                <a:r>
                  <a:rPr lang="en-US" altLang="ja-JP" dirty="0"/>
                  <a:t> </a:t>
                </a:r>
              </a:p>
            </p:txBody>
          </p:sp>
        </mc:Choice>
        <mc:Fallback xmlns="">
          <p:sp>
            <p:nvSpPr>
              <p:cNvPr id="5" name="コンテンツ プレースホルダー 4"/>
              <p:cNvSpPr>
                <a:spLocks noGrp="1" noRot="1" noChangeAspect="1" noMove="1" noResize="1" noEditPoints="1" noAdjustHandles="1" noChangeArrowheads="1" noChangeShapeType="1" noTextEdit="1"/>
              </p:cNvSpPr>
              <p:nvPr>
                <p:ph idx="1"/>
              </p:nvPr>
            </p:nvSpPr>
            <p:spPr>
              <a:xfrm>
                <a:off x="559518" y="986101"/>
                <a:ext cx="11632482" cy="1659237"/>
              </a:xfrm>
              <a:prstGeom prst="rect">
                <a:avLst/>
              </a:prstGeom>
              <a:blipFill>
                <a:blip r:embed="rId3"/>
                <a:stretch>
                  <a:fillRect/>
                </a:stretch>
              </a:blipFill>
            </p:spPr>
            <p:txBody>
              <a:bodyPr/>
              <a:lstStyle/>
              <a:p>
                <a:r>
                  <a:rPr lang="ja-JP" altLang="en-US">
                    <a:noFill/>
                  </a:rPr>
                  <a:t> </a:t>
                </a:r>
              </a:p>
            </p:txBody>
          </p:sp>
        </mc:Fallback>
      </mc:AlternateContent>
      <p:grpSp>
        <p:nvGrpSpPr>
          <p:cNvPr id="23" name="グループ化 22"/>
          <p:cNvGrpSpPr/>
          <p:nvPr/>
        </p:nvGrpSpPr>
        <p:grpSpPr>
          <a:xfrm>
            <a:off x="559518" y="2935584"/>
            <a:ext cx="7858247" cy="3818142"/>
            <a:chOff x="193431" y="2799226"/>
            <a:chExt cx="5586222" cy="2714217"/>
          </a:xfrm>
        </p:grpSpPr>
        <p:pic>
          <p:nvPicPr>
            <p:cNvPr id="7" name="図 6"/>
            <p:cNvPicPr>
              <a:picLocks noChangeAspect="1"/>
            </p:cNvPicPr>
            <p:nvPr/>
          </p:nvPicPr>
          <p:blipFill rotWithShape="1">
            <a:blip r:embed="rId4"/>
            <a:srcRect l="6787" t="19782" r="8982" b="3540"/>
            <a:stretch/>
          </p:blipFill>
          <p:spPr>
            <a:xfrm>
              <a:off x="193431" y="2799226"/>
              <a:ext cx="5586222" cy="2714217"/>
            </a:xfrm>
            <a:prstGeom prst="rect">
              <a:avLst/>
            </a:prstGeom>
          </p:spPr>
        </p:pic>
        <p:cxnSp>
          <p:nvCxnSpPr>
            <p:cNvPr id="8" name="直線矢印コネクタ 7"/>
            <p:cNvCxnSpPr/>
            <p:nvPr/>
          </p:nvCxnSpPr>
          <p:spPr>
            <a:xfrm>
              <a:off x="1723150" y="4088971"/>
              <a:ext cx="29376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a:off x="4556837" y="4088971"/>
              <a:ext cx="68905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V="1">
              <a:off x="1736085" y="3822255"/>
              <a:ext cx="4210" cy="28576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flipV="1">
              <a:off x="4529292" y="3600450"/>
              <a:ext cx="252259" cy="48852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4" name="正方形/長方形 23"/>
              <p:cNvSpPr/>
              <p:nvPr/>
            </p:nvSpPr>
            <p:spPr>
              <a:xfrm>
                <a:off x="8783852" y="2762570"/>
                <a:ext cx="2796663" cy="605550"/>
              </a:xfrm>
              <a:prstGeom prst="rect">
                <a:avLst/>
              </a:prstGeom>
            </p:spPr>
            <p:txBody>
              <a:bodyPr wrap="none">
                <a:spAutoFit/>
              </a:bodyPr>
              <a:lstStyle/>
              <a:p>
                <a14:m>
                  <m:oMath xmlns:m="http://schemas.openxmlformats.org/officeDocument/2006/math">
                    <m:d>
                      <m:dPr>
                        <m:ctrlPr>
                          <a:rPr lang="en-US" altLang="ja-JP" sz="2000" i="1" smtClean="0">
                            <a:latin typeface="Cambria Math" panose="02040503050406030204" pitchFamily="18" charset="0"/>
                          </a:rPr>
                        </m:ctrlPr>
                      </m:dPr>
                      <m:e>
                        <m:m>
                          <m:mPr>
                            <m:mcs>
                              <m:mc>
                                <m:mcPr>
                                  <m:count m:val="1"/>
                                  <m:mcJc m:val="center"/>
                                </m:mcPr>
                              </m:mc>
                            </m:mcs>
                            <m:ctrlPr>
                              <a:rPr lang="en-US" altLang="ja-JP" sz="2000" i="1">
                                <a:latin typeface="Cambria Math" panose="02040503050406030204" pitchFamily="18" charset="0"/>
                              </a:rPr>
                            </m:ctrlPr>
                          </m:mPr>
                          <m:mr>
                            <m:e>
                              <m:r>
                                <m:rPr>
                                  <m:brk m:alnAt="7"/>
                                </m:rPr>
                                <a:rPr lang="en-US" altLang="ja-JP" sz="2000" b="0" i="1" smtClean="0">
                                  <a:latin typeface="Cambria Math" panose="02040503050406030204" pitchFamily="18" charset="0"/>
                                </a:rPr>
                                <m:t>1</m:t>
                              </m:r>
                            </m:e>
                          </m:mr>
                          <m:mr>
                            <m:e>
                              <m:r>
                                <a:rPr lang="en-US" altLang="ja-JP" sz="2000" i="1">
                                  <a:latin typeface="Cambria Math" panose="02040503050406030204" pitchFamily="18" charset="0"/>
                                </a:rPr>
                                <m:t>0</m:t>
                              </m:r>
                            </m:e>
                          </m:mr>
                        </m:m>
                      </m:e>
                    </m:d>
                  </m:oMath>
                </a14:m>
                <a:r>
                  <a:rPr lang="ja-JP" altLang="en-US" sz="2000" dirty="0">
                    <a:latin typeface="游ゴシック" panose="020B0400000000000000" pitchFamily="50" charset="-128"/>
                    <a:ea typeface="游ゴシック" panose="020B0400000000000000" pitchFamily="50" charset="-128"/>
                  </a:rPr>
                  <a:t>は</a:t>
                </a:r>
                <a14:m>
                  <m:oMath xmlns:m="http://schemas.openxmlformats.org/officeDocument/2006/math">
                    <m:d>
                      <m:dPr>
                        <m:ctrlPr>
                          <a:rPr lang="en-US" altLang="ja-JP" sz="2000" i="1">
                            <a:latin typeface="Cambria Math" panose="02040503050406030204" pitchFamily="18" charset="0"/>
                          </a:rPr>
                        </m:ctrlPr>
                      </m:dPr>
                      <m:e>
                        <m:m>
                          <m:mPr>
                            <m:mcs>
                              <m:mc>
                                <m:mcPr>
                                  <m:count m:val="1"/>
                                  <m:mcJc m:val="center"/>
                                </m:mcPr>
                              </m:mc>
                            </m:mcs>
                            <m:ctrlPr>
                              <a:rPr lang="en-US" altLang="ja-JP" sz="2000" i="1">
                                <a:latin typeface="Cambria Math" panose="02040503050406030204" pitchFamily="18" charset="0"/>
                              </a:rPr>
                            </m:ctrlPr>
                          </m:mPr>
                          <m:mr>
                            <m:e>
                              <m:r>
                                <m:rPr>
                                  <m:brk m:alnAt="7"/>
                                </m:rPr>
                                <a:rPr lang="en-US" altLang="ja-JP" sz="2000" b="0" i="1">
                                  <a:latin typeface="Cambria Math" panose="02040503050406030204" pitchFamily="18" charset="0"/>
                                </a:rPr>
                                <m:t>3</m:t>
                              </m:r>
                            </m:e>
                          </m:mr>
                          <m:mr>
                            <m:e>
                              <m:r>
                                <a:rPr lang="en-US" altLang="ja-JP" sz="2000" b="0" i="1">
                                  <a:latin typeface="Cambria Math" panose="02040503050406030204" pitchFamily="18" charset="0"/>
                                </a:rPr>
                                <m:t>0</m:t>
                              </m:r>
                            </m:e>
                          </m:mr>
                        </m:m>
                      </m:e>
                    </m:d>
                    <m:r>
                      <a:rPr lang="ja-JP" altLang="en-US" sz="2000" b="0" i="1" smtClean="0">
                        <a:latin typeface="Cambria Math" panose="02040503050406030204" pitchFamily="18" charset="0"/>
                      </a:rPr>
                      <m:t>に</m:t>
                    </m:r>
                  </m:oMath>
                </a14:m>
                <a:r>
                  <a:rPr lang="ja-JP" altLang="en-US" sz="2000" dirty="0">
                    <a:latin typeface="游ゴシック" panose="020B0400000000000000" pitchFamily="50" charset="-128"/>
                    <a:ea typeface="游ゴシック" panose="020B0400000000000000" pitchFamily="50" charset="-128"/>
                  </a:rPr>
                  <a:t>変換される</a:t>
                </a:r>
              </a:p>
            </p:txBody>
          </p:sp>
        </mc:Choice>
        <mc:Fallback xmlns="">
          <p:sp>
            <p:nvSpPr>
              <p:cNvPr id="24" name="正方形/長方形 23"/>
              <p:cNvSpPr>
                <a:spLocks noRot="1" noChangeAspect="1" noMove="1" noResize="1" noEditPoints="1" noAdjustHandles="1" noChangeArrowheads="1" noChangeShapeType="1" noTextEdit="1"/>
              </p:cNvSpPr>
              <p:nvPr/>
            </p:nvSpPr>
            <p:spPr>
              <a:xfrm>
                <a:off x="8783852" y="2762570"/>
                <a:ext cx="2796663" cy="605550"/>
              </a:xfrm>
              <a:prstGeom prst="rect">
                <a:avLst/>
              </a:prstGeom>
              <a:blipFill>
                <a:blip r:embed="rId5"/>
                <a:stretch>
                  <a:fillRect r="-1525" b="-2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 name="正方形/長方形 24"/>
              <p:cNvSpPr/>
              <p:nvPr/>
            </p:nvSpPr>
            <p:spPr>
              <a:xfrm>
                <a:off x="8783852" y="3428335"/>
                <a:ext cx="2889637" cy="603499"/>
              </a:xfrm>
              <a:prstGeom prst="rect">
                <a:avLst/>
              </a:prstGeom>
            </p:spPr>
            <p:txBody>
              <a:bodyPr wrap="none">
                <a:spAutoFit/>
              </a:bodyPr>
              <a:lstStyle/>
              <a:p>
                <a14:m>
                  <m:oMath xmlns:m="http://schemas.openxmlformats.org/officeDocument/2006/math">
                    <m:d>
                      <m:dPr>
                        <m:ctrlPr>
                          <a:rPr lang="en-US" altLang="ja-JP" sz="2000" i="1" smtClean="0">
                            <a:latin typeface="Cambria Math" panose="02040503050406030204" pitchFamily="18" charset="0"/>
                          </a:rPr>
                        </m:ctrlPr>
                      </m:dPr>
                      <m:e>
                        <m:m>
                          <m:mPr>
                            <m:mcs>
                              <m:mc>
                                <m:mcPr>
                                  <m:count m:val="1"/>
                                  <m:mcJc m:val="center"/>
                                </m:mcPr>
                              </m:mc>
                            </m:mcs>
                            <m:ctrlPr>
                              <a:rPr lang="en-US" altLang="ja-JP" sz="2000" i="1">
                                <a:latin typeface="Cambria Math" panose="02040503050406030204" pitchFamily="18" charset="0"/>
                              </a:rPr>
                            </m:ctrlPr>
                          </m:mPr>
                          <m:mr>
                            <m:e>
                              <m:r>
                                <a:rPr lang="en-US" altLang="ja-JP" sz="2000" b="0" i="1" smtClean="0">
                                  <a:latin typeface="Cambria Math" panose="02040503050406030204" pitchFamily="18" charset="0"/>
                                </a:rPr>
                                <m:t>0</m:t>
                              </m:r>
                            </m:e>
                          </m:mr>
                          <m:mr>
                            <m:e>
                              <m:r>
                                <a:rPr lang="en-US" altLang="ja-JP" sz="2000" b="0" i="1" smtClean="0">
                                  <a:latin typeface="Cambria Math" panose="02040503050406030204" pitchFamily="18" charset="0"/>
                                </a:rPr>
                                <m:t>1</m:t>
                              </m:r>
                            </m:e>
                          </m:mr>
                        </m:m>
                      </m:e>
                    </m:d>
                  </m:oMath>
                </a14:m>
                <a:r>
                  <a:rPr lang="ja-JP" altLang="en-US" sz="2000" dirty="0">
                    <a:latin typeface="游ゴシック" panose="020B0400000000000000" pitchFamily="50" charset="-128"/>
                    <a:ea typeface="游ゴシック" panose="020B0400000000000000" pitchFamily="50" charset="-128"/>
                  </a:rPr>
                  <a:t>は</a:t>
                </a:r>
                <a14:m>
                  <m:oMath xmlns:m="http://schemas.openxmlformats.org/officeDocument/2006/math">
                    <m:d>
                      <m:dPr>
                        <m:ctrlPr>
                          <a:rPr lang="en-US" altLang="ja-JP" sz="2000" i="1">
                            <a:latin typeface="Cambria Math" panose="02040503050406030204" pitchFamily="18" charset="0"/>
                          </a:rPr>
                        </m:ctrlPr>
                      </m:dPr>
                      <m:e>
                        <m:m>
                          <m:mPr>
                            <m:mcs>
                              <m:mc>
                                <m:mcPr>
                                  <m:count m:val="1"/>
                                  <m:mcJc m:val="center"/>
                                </m:mcPr>
                              </m:mc>
                            </m:mcs>
                            <m:ctrlPr>
                              <a:rPr lang="en-US" altLang="ja-JP" sz="2000" i="1">
                                <a:latin typeface="Cambria Math" panose="02040503050406030204" pitchFamily="18" charset="0"/>
                              </a:rPr>
                            </m:ctrlPr>
                          </m:mPr>
                          <m:mr>
                            <m:e>
                              <m:r>
                                <m:rPr>
                                  <m:brk m:alnAt="7"/>
                                </m:rPr>
                                <a:rPr lang="en-US" altLang="ja-JP" sz="2000" b="0" i="1" smtClean="0">
                                  <a:latin typeface="Cambria Math" panose="02040503050406030204" pitchFamily="18" charset="0"/>
                                </a:rPr>
                                <m:t>1</m:t>
                              </m:r>
                            </m:e>
                          </m:mr>
                          <m:mr>
                            <m:e>
                              <m:r>
                                <a:rPr lang="en-US" altLang="ja-JP" sz="2000" b="0" i="1" smtClean="0">
                                  <a:latin typeface="Cambria Math" panose="02040503050406030204" pitchFamily="18" charset="0"/>
                                </a:rPr>
                                <m:t>2</m:t>
                              </m:r>
                            </m:e>
                          </m:mr>
                        </m:m>
                      </m:e>
                    </m:d>
                    <m:r>
                      <a:rPr lang="ja-JP" altLang="en-US" sz="2000" b="0" i="1" smtClean="0">
                        <a:latin typeface="Cambria Math" panose="02040503050406030204" pitchFamily="18" charset="0"/>
                      </a:rPr>
                      <m:t>に</m:t>
                    </m:r>
                  </m:oMath>
                </a14:m>
                <a:r>
                  <a:rPr lang="ja-JP" altLang="en-US" sz="2000" dirty="0">
                    <a:latin typeface="游ゴシック" panose="020B0400000000000000" pitchFamily="50" charset="-128"/>
                    <a:ea typeface="游ゴシック" panose="020B0400000000000000" pitchFamily="50" charset="-128"/>
                  </a:rPr>
                  <a:t>変換される</a:t>
                </a:r>
              </a:p>
            </p:txBody>
          </p:sp>
        </mc:Choice>
        <mc:Fallback xmlns="">
          <p:sp>
            <p:nvSpPr>
              <p:cNvPr id="25" name="正方形/長方形 24"/>
              <p:cNvSpPr>
                <a:spLocks noRot="1" noChangeAspect="1" noMove="1" noResize="1" noEditPoints="1" noAdjustHandles="1" noChangeArrowheads="1" noChangeShapeType="1" noTextEdit="1"/>
              </p:cNvSpPr>
              <p:nvPr/>
            </p:nvSpPr>
            <p:spPr>
              <a:xfrm>
                <a:off x="8783852" y="3428335"/>
                <a:ext cx="2889637" cy="603499"/>
              </a:xfrm>
              <a:prstGeom prst="rect">
                <a:avLst/>
              </a:prstGeom>
              <a:blipFill>
                <a:blip r:embed="rId6"/>
                <a:stretch>
                  <a:fillRect b="-202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 name="正方形/長方形 25"/>
              <p:cNvSpPr/>
              <p:nvPr/>
            </p:nvSpPr>
            <p:spPr>
              <a:xfrm>
                <a:off x="8503362" y="4146506"/>
                <a:ext cx="3608427" cy="2670218"/>
              </a:xfrm>
              <a:prstGeom prst="rect">
                <a:avLst/>
              </a:prstGeom>
            </p:spPr>
            <p:txBody>
              <a:bodyPr wrap="square">
                <a:spAutoFit/>
              </a:bodyPr>
              <a:lstStyle/>
              <a:p>
                <a:r>
                  <a:rPr lang="ja-JP" altLang="en-US" sz="2000" dirty="0">
                    <a:latin typeface="游ゴシック" panose="020B0400000000000000" pitchFamily="50" charset="-128"/>
                    <a:ea typeface="游ゴシック" panose="020B0400000000000000" pitchFamily="50" charset="-128"/>
                  </a:rPr>
                  <a:t>これを踏まえると、</a:t>
                </a:r>
                <a:endParaRPr lang="en-US" altLang="ja-JP" sz="2000" dirty="0">
                  <a:latin typeface="游ゴシック" panose="020B0400000000000000" pitchFamily="50" charset="-128"/>
                  <a:ea typeface="游ゴシック" panose="020B0400000000000000" pitchFamily="50" charset="-128"/>
                </a:endParaRPr>
              </a:p>
              <a:p>
                <a14:m>
                  <m:oMath xmlns:m="http://schemas.openxmlformats.org/officeDocument/2006/math">
                    <m:d>
                      <m:dPr>
                        <m:ctrlPr>
                          <a:rPr lang="en-US" altLang="ja-JP" sz="2000" b="1" i="1" smtClean="0">
                            <a:latin typeface="Cambria Math" panose="02040503050406030204" pitchFamily="18" charset="0"/>
                          </a:rPr>
                        </m:ctrlPr>
                      </m:dPr>
                      <m:e>
                        <m:m>
                          <m:mPr>
                            <m:mcs>
                              <m:mc>
                                <m:mcPr>
                                  <m:count m:val="2"/>
                                  <m:mcJc m:val="center"/>
                                </m:mcPr>
                              </m:mc>
                            </m:mcs>
                            <m:ctrlPr>
                              <a:rPr lang="en-US" altLang="ja-JP" sz="2000" i="1">
                                <a:latin typeface="Cambria Math" panose="02040503050406030204" pitchFamily="18" charset="0"/>
                              </a:rPr>
                            </m:ctrlPr>
                          </m:mPr>
                          <m:mr>
                            <m:e>
                              <m:r>
                                <m:rPr>
                                  <m:brk m:alnAt="7"/>
                                </m:rPr>
                                <a:rPr lang="en-US" altLang="ja-JP" sz="2000" b="0" i="1" smtClean="0">
                                  <a:latin typeface="Cambria Math" panose="02040503050406030204" pitchFamily="18" charset="0"/>
                                </a:rPr>
                                <m:t>𝑎</m:t>
                              </m:r>
                            </m:e>
                            <m:e>
                              <m:r>
                                <a:rPr lang="en-US" altLang="ja-JP" sz="2000" b="0" i="1" smtClean="0">
                                  <a:latin typeface="Cambria Math" panose="02040503050406030204" pitchFamily="18" charset="0"/>
                                </a:rPr>
                                <m:t>𝑏</m:t>
                              </m:r>
                            </m:e>
                          </m:mr>
                          <m:mr>
                            <m:e>
                              <m:r>
                                <a:rPr lang="en-US" altLang="ja-JP" sz="2000" b="0" i="1" smtClean="0">
                                  <a:latin typeface="Cambria Math" panose="02040503050406030204" pitchFamily="18" charset="0"/>
                                </a:rPr>
                                <m:t>𝑐</m:t>
                              </m:r>
                            </m:e>
                            <m:e>
                              <m:r>
                                <a:rPr lang="en-US" altLang="ja-JP" sz="2000" b="0" i="1" smtClean="0">
                                  <a:latin typeface="Cambria Math" panose="02040503050406030204" pitchFamily="18" charset="0"/>
                                </a:rPr>
                                <m:t>𝑑</m:t>
                              </m:r>
                            </m:e>
                          </m:mr>
                        </m:m>
                      </m:e>
                    </m:d>
                  </m:oMath>
                </a14:m>
                <a:r>
                  <a:rPr lang="ja-JP" altLang="en-US" sz="2000" dirty="0">
                    <a:latin typeface="游ゴシック" panose="020B0400000000000000" pitchFamily="50" charset="-128"/>
                    <a:ea typeface="游ゴシック" panose="020B0400000000000000" pitchFamily="50" charset="-128"/>
                  </a:rPr>
                  <a:t>の</a:t>
                </a:r>
                <a:r>
                  <a:rPr lang="en-US" altLang="ja-JP" sz="2000" dirty="0">
                    <a:latin typeface="游ゴシック" panose="020B0400000000000000" pitchFamily="50" charset="-128"/>
                    <a:ea typeface="游ゴシック" panose="020B0400000000000000" pitchFamily="50" charset="-128"/>
                  </a:rPr>
                  <a:t>1</a:t>
                </a:r>
                <a:r>
                  <a:rPr lang="ja-JP" altLang="en-US" sz="2000" dirty="0">
                    <a:latin typeface="游ゴシック" panose="020B0400000000000000" pitchFamily="50" charset="-128"/>
                    <a:ea typeface="游ゴシック" panose="020B0400000000000000" pitchFamily="50" charset="-128"/>
                  </a:rPr>
                  <a:t>行目が</a:t>
                </a:r>
                <a:r>
                  <a:rPr lang="en-US" altLang="ja-JP" sz="2000" dirty="0">
                    <a:latin typeface="游ゴシック" panose="020B0400000000000000" pitchFamily="50" charset="-128"/>
                    <a:ea typeface="游ゴシック" panose="020B0400000000000000" pitchFamily="50" charset="-128"/>
                  </a:rPr>
                  <a:t>x</a:t>
                </a:r>
                <a:r>
                  <a:rPr lang="ja-JP" altLang="en-US" sz="2000" dirty="0">
                    <a:latin typeface="游ゴシック" panose="020B0400000000000000" pitchFamily="50" charset="-128"/>
                    <a:ea typeface="游ゴシック" panose="020B0400000000000000" pitchFamily="50" charset="-128"/>
                  </a:rPr>
                  <a:t>軸の行き先</a:t>
                </a:r>
                <a:endParaRPr lang="en-US" altLang="ja-JP" sz="2000" dirty="0">
                  <a:latin typeface="游ゴシック" panose="020B0400000000000000" pitchFamily="50" charset="-128"/>
                  <a:ea typeface="游ゴシック" panose="020B0400000000000000" pitchFamily="50" charset="-128"/>
                </a:endParaRPr>
              </a:p>
              <a:p>
                <a14:m>
                  <m:oMath xmlns:m="http://schemas.openxmlformats.org/officeDocument/2006/math">
                    <m:d>
                      <m:dPr>
                        <m:ctrlPr>
                          <a:rPr lang="en-US" altLang="ja-JP" sz="2000" b="1" i="1">
                            <a:latin typeface="Cambria Math" panose="02040503050406030204" pitchFamily="18" charset="0"/>
                          </a:rPr>
                        </m:ctrlPr>
                      </m:dPr>
                      <m:e>
                        <m:m>
                          <m:mPr>
                            <m:mcs>
                              <m:mc>
                                <m:mcPr>
                                  <m:count m:val="2"/>
                                  <m:mcJc m:val="center"/>
                                </m:mcPr>
                              </m:mc>
                            </m:mcs>
                            <m:ctrlPr>
                              <a:rPr lang="en-US" altLang="ja-JP" sz="2000" i="1">
                                <a:latin typeface="Cambria Math" panose="02040503050406030204" pitchFamily="18" charset="0"/>
                              </a:rPr>
                            </m:ctrlPr>
                          </m:mPr>
                          <m:mr>
                            <m:e>
                              <m:r>
                                <m:rPr>
                                  <m:brk m:alnAt="7"/>
                                </m:rPr>
                                <a:rPr lang="en-US" altLang="ja-JP" sz="2000" i="1">
                                  <a:latin typeface="Cambria Math" panose="02040503050406030204" pitchFamily="18" charset="0"/>
                                </a:rPr>
                                <m:t>𝑎</m:t>
                              </m:r>
                            </m:e>
                            <m:e>
                              <m:r>
                                <a:rPr lang="en-US" altLang="ja-JP" sz="2000" i="1">
                                  <a:latin typeface="Cambria Math" panose="02040503050406030204" pitchFamily="18" charset="0"/>
                                </a:rPr>
                                <m:t>𝑏</m:t>
                              </m:r>
                            </m:e>
                          </m:mr>
                          <m:mr>
                            <m:e>
                              <m:r>
                                <a:rPr lang="en-US" altLang="ja-JP" sz="2000" i="1">
                                  <a:latin typeface="Cambria Math" panose="02040503050406030204" pitchFamily="18" charset="0"/>
                                </a:rPr>
                                <m:t>𝑐</m:t>
                              </m:r>
                            </m:e>
                            <m:e>
                              <m:r>
                                <a:rPr lang="en-US" altLang="ja-JP" sz="2000" i="1">
                                  <a:latin typeface="Cambria Math" panose="02040503050406030204" pitchFamily="18" charset="0"/>
                                </a:rPr>
                                <m:t>𝑑</m:t>
                              </m:r>
                            </m:e>
                          </m:mr>
                        </m:m>
                      </m:e>
                    </m:d>
                  </m:oMath>
                </a14:m>
                <a:r>
                  <a:rPr lang="ja-JP" altLang="en-US" sz="2000" dirty="0">
                    <a:latin typeface="游ゴシック" panose="020B0400000000000000" pitchFamily="50" charset="-128"/>
                    <a:ea typeface="游ゴシック" panose="020B0400000000000000" pitchFamily="50" charset="-128"/>
                  </a:rPr>
                  <a:t>の</a:t>
                </a:r>
                <a:r>
                  <a:rPr lang="en-US" altLang="ja-JP" sz="2000" dirty="0">
                    <a:latin typeface="游ゴシック" panose="020B0400000000000000" pitchFamily="50" charset="-128"/>
                    <a:ea typeface="游ゴシック" panose="020B0400000000000000" pitchFamily="50" charset="-128"/>
                  </a:rPr>
                  <a:t>2</a:t>
                </a:r>
                <a:r>
                  <a:rPr lang="ja-JP" altLang="en-US" sz="2000" dirty="0">
                    <a:latin typeface="游ゴシック" panose="020B0400000000000000" pitchFamily="50" charset="-128"/>
                    <a:ea typeface="游ゴシック" panose="020B0400000000000000" pitchFamily="50" charset="-128"/>
                  </a:rPr>
                  <a:t>行目が</a:t>
                </a:r>
                <a:r>
                  <a:rPr lang="en-US" altLang="ja-JP" sz="2000" dirty="0">
                    <a:latin typeface="游ゴシック" panose="020B0400000000000000" pitchFamily="50" charset="-128"/>
                    <a:ea typeface="游ゴシック" panose="020B0400000000000000" pitchFamily="50" charset="-128"/>
                  </a:rPr>
                  <a:t>y</a:t>
                </a:r>
                <a:r>
                  <a:rPr lang="ja-JP" altLang="en-US" sz="2000" dirty="0">
                    <a:latin typeface="游ゴシック" panose="020B0400000000000000" pitchFamily="50" charset="-128"/>
                    <a:ea typeface="游ゴシック" panose="020B0400000000000000" pitchFamily="50" charset="-128"/>
                  </a:rPr>
                  <a:t>軸の行き先</a:t>
                </a:r>
                <a:endParaRPr lang="en-US" altLang="ja-JP" sz="2000" dirty="0">
                  <a:latin typeface="游ゴシック" panose="020B0400000000000000" pitchFamily="50" charset="-128"/>
                  <a:ea typeface="游ゴシック" panose="020B0400000000000000" pitchFamily="50" charset="-128"/>
                </a:endParaRPr>
              </a:p>
              <a:p>
                <a:r>
                  <a:rPr lang="ja-JP" altLang="en-US" sz="2000" dirty="0">
                    <a:latin typeface="游ゴシック" panose="020B0400000000000000" pitchFamily="50" charset="-128"/>
                    <a:ea typeface="游ゴシック" panose="020B0400000000000000" pitchFamily="50" charset="-128"/>
                  </a:rPr>
                  <a:t>に見えてくる。</a:t>
                </a:r>
                <a:endParaRPr lang="en-US" altLang="ja-JP" sz="2000" dirty="0">
                  <a:latin typeface="游ゴシック" panose="020B0400000000000000" pitchFamily="50" charset="-128"/>
                  <a:ea typeface="游ゴシック" panose="020B0400000000000000" pitchFamily="50" charset="-128"/>
                </a:endParaRPr>
              </a:p>
              <a:p>
                <a:r>
                  <a:rPr lang="en-US" altLang="ja-JP" sz="2000" dirty="0">
                    <a:latin typeface="游ゴシック" panose="020B0400000000000000" pitchFamily="50" charset="-128"/>
                    <a:ea typeface="游ゴシック" panose="020B0400000000000000" pitchFamily="50" charset="-128"/>
                  </a:rPr>
                  <a:t>(</a:t>
                </a:r>
                <a:r>
                  <a:rPr lang="en-US" altLang="ja-JP" sz="2000" dirty="0" err="1">
                    <a:latin typeface="游ゴシック" panose="020B0400000000000000" pitchFamily="50" charset="-128"/>
                    <a:ea typeface="游ゴシック" panose="020B0400000000000000" pitchFamily="50" charset="-128"/>
                  </a:rPr>
                  <a:t>a,b</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と</a:t>
                </a:r>
                <a:r>
                  <a:rPr lang="en-US" altLang="ja-JP" sz="2000" dirty="0">
                    <a:latin typeface="游ゴシック" panose="020B0400000000000000" pitchFamily="50" charset="-128"/>
                    <a:ea typeface="游ゴシック" panose="020B0400000000000000" pitchFamily="50" charset="-128"/>
                  </a:rPr>
                  <a:t>(</a:t>
                </a:r>
                <a:r>
                  <a:rPr lang="en-US" altLang="ja-JP" sz="2000" dirty="0" err="1">
                    <a:latin typeface="游ゴシック" panose="020B0400000000000000" pitchFamily="50" charset="-128"/>
                    <a:ea typeface="游ゴシック" panose="020B0400000000000000" pitchFamily="50" charset="-128"/>
                  </a:rPr>
                  <a:t>c,d</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が線形独立でない場合どんな変換になる？？</a:t>
                </a:r>
                <a:endParaRPr lang="en-US" altLang="ja-JP" sz="2000" dirty="0">
                  <a:latin typeface="游ゴシック" panose="020B0400000000000000" pitchFamily="50" charset="-128"/>
                  <a:ea typeface="游ゴシック" panose="020B0400000000000000" pitchFamily="50" charset="-128"/>
                </a:endParaRPr>
              </a:p>
              <a:p>
                <a:endParaRPr lang="en-US" altLang="ja-JP" sz="2000" dirty="0">
                  <a:latin typeface="游ゴシック" panose="020B0400000000000000" pitchFamily="50" charset="-128"/>
                  <a:ea typeface="游ゴシック" panose="020B0400000000000000" pitchFamily="50" charset="-128"/>
                </a:endParaRPr>
              </a:p>
            </p:txBody>
          </p:sp>
        </mc:Choice>
        <mc:Fallback xmlns="">
          <p:sp>
            <p:nvSpPr>
              <p:cNvPr id="26" name="正方形/長方形 25"/>
              <p:cNvSpPr>
                <a:spLocks noRot="1" noChangeAspect="1" noMove="1" noResize="1" noEditPoints="1" noAdjustHandles="1" noChangeArrowheads="1" noChangeShapeType="1" noTextEdit="1"/>
              </p:cNvSpPr>
              <p:nvPr/>
            </p:nvSpPr>
            <p:spPr>
              <a:xfrm>
                <a:off x="8503362" y="4146506"/>
                <a:ext cx="3608427" cy="2670218"/>
              </a:xfrm>
              <a:prstGeom prst="rect">
                <a:avLst/>
              </a:prstGeom>
              <a:blipFill>
                <a:blip r:embed="rId7"/>
                <a:stretch>
                  <a:fillRect l="-1858" t="-1142" r="-845"/>
                </a:stretch>
              </a:blipFill>
            </p:spPr>
            <p:txBody>
              <a:bodyPr/>
              <a:lstStyle/>
              <a:p>
                <a:r>
                  <a:rPr lang="ja-JP" altLang="en-US">
                    <a:noFill/>
                  </a:rPr>
                  <a:t> </a:t>
                </a:r>
              </a:p>
            </p:txBody>
          </p:sp>
        </mc:Fallback>
      </mc:AlternateContent>
      <p:sp>
        <p:nvSpPr>
          <p:cNvPr id="14" name="テキスト ボックス 13">
            <a:extLst>
              <a:ext uri="{FF2B5EF4-FFF2-40B4-BE49-F238E27FC236}">
                <a16:creationId xmlns:a16="http://schemas.microsoft.com/office/drawing/2014/main" id="{1F17F88C-1931-4CAB-A877-7B73E8A4FDBE}"/>
              </a:ext>
            </a:extLst>
          </p:cNvPr>
          <p:cNvSpPr txBox="1"/>
          <p:nvPr/>
        </p:nvSpPr>
        <p:spPr>
          <a:xfrm>
            <a:off x="11415653" y="199534"/>
            <a:ext cx="800219" cy="461665"/>
          </a:xfrm>
          <a:prstGeom prst="rect">
            <a:avLst/>
          </a:prstGeom>
          <a:noFill/>
        </p:spPr>
        <p:txBody>
          <a:bodyPr wrap="non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復習</a:t>
            </a:r>
          </a:p>
        </p:txBody>
      </p:sp>
    </p:spTree>
    <p:extLst>
      <p:ext uri="{BB962C8B-B14F-4D97-AF65-F5344CB8AC3E}">
        <p14:creationId xmlns:p14="http://schemas.microsoft.com/office/powerpoint/2010/main" val="1334145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参考 </a:t>
            </a:r>
            <a:r>
              <a:rPr kumimoji="1" lang="en-US" altLang="ja-JP" dirty="0"/>
              <a:t>: </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en-US" altLang="ja-JP" dirty="0"/>
              <a:t>https://www.youtube.com/watch?v=99GSiwV_tfg&amp;ab_channel=3Blue1BrownJapan</a:t>
            </a:r>
          </a:p>
          <a:p>
            <a:pPr marL="0" indent="0">
              <a:buNone/>
            </a:pPr>
            <a:r>
              <a:rPr lang="en-US" altLang="ja-JP" dirty="0"/>
              <a:t>https://www.youtube.com/watch?v=PFDu9oVAE-g&amp;t=468s&amp;ab_channel=3Blue1Brown</a:t>
            </a:r>
            <a:endParaRPr lang="ja-JP" altLang="en-US" dirty="0"/>
          </a:p>
          <a:p>
            <a:endParaRPr kumimoji="1" lang="en-US" altLang="ja-JP" dirty="0"/>
          </a:p>
          <a:p>
            <a:endParaRPr lang="en-US" altLang="ja-JP" dirty="0"/>
          </a:p>
          <a:p>
            <a:pPr marL="0" indent="0">
              <a:buNone/>
            </a:pPr>
            <a:r>
              <a:rPr kumimoji="1" lang="en-US" altLang="ja-JP" dirty="0"/>
              <a:t>Memo : </a:t>
            </a:r>
          </a:p>
          <a:p>
            <a:pPr marL="0" indent="0">
              <a:buNone/>
            </a:pPr>
            <a:r>
              <a:rPr lang="ja-JP" altLang="en-US" dirty="0"/>
              <a:t>いろいろな変換 </a:t>
            </a:r>
            <a:r>
              <a:rPr lang="en-US" altLang="ja-JP" dirty="0"/>
              <a:t>: </a:t>
            </a:r>
            <a:r>
              <a:rPr lang="en-US" altLang="ja-JP" dirty="0">
                <a:hlinkClick r:id="rId2"/>
              </a:rPr>
              <a:t>https://youtu.be/99GSiwV_tfg?t=104</a:t>
            </a:r>
            <a:endParaRPr lang="en-US" altLang="ja-JP" dirty="0"/>
          </a:p>
          <a:p>
            <a:pPr marL="0" indent="0">
              <a:buNone/>
            </a:pPr>
            <a:r>
              <a:rPr lang="ja-JP" altLang="en-US" dirty="0"/>
              <a:t>固有ベクトル </a:t>
            </a:r>
            <a:r>
              <a:rPr lang="en-US" altLang="ja-JP" dirty="0"/>
              <a:t>: </a:t>
            </a:r>
            <a:endParaRPr kumimoji="1" lang="ja-JP" altLang="en-US" dirty="0"/>
          </a:p>
        </p:txBody>
      </p:sp>
      <p:sp>
        <p:nvSpPr>
          <p:cNvPr id="4" name="スライド番号プレースホルダー 3"/>
          <p:cNvSpPr>
            <a:spLocks noGrp="1"/>
          </p:cNvSpPr>
          <p:nvPr>
            <p:ph type="sldNum" sz="quarter" idx="12"/>
          </p:nvPr>
        </p:nvSpPr>
        <p:spPr/>
        <p:txBody>
          <a:bodyPr/>
          <a:lstStyle/>
          <a:p>
            <a:fld id="{F35DE295-420C-4265-BE54-AE59FA4027A6}" type="slidenum">
              <a:rPr kumimoji="1" lang="ja-JP" altLang="en-US" smtClean="0"/>
              <a:t>9</a:t>
            </a:fld>
            <a:endParaRPr kumimoji="1" lang="ja-JP" altLang="en-US"/>
          </a:p>
        </p:txBody>
      </p:sp>
      <p:sp>
        <p:nvSpPr>
          <p:cNvPr id="5" name="テキスト ボックス 4">
            <a:extLst>
              <a:ext uri="{FF2B5EF4-FFF2-40B4-BE49-F238E27FC236}">
                <a16:creationId xmlns:a16="http://schemas.microsoft.com/office/drawing/2014/main" id="{1F17F88C-1931-4CAB-A877-7B73E8A4FDBE}"/>
              </a:ext>
            </a:extLst>
          </p:cNvPr>
          <p:cNvSpPr txBox="1"/>
          <p:nvPr/>
        </p:nvSpPr>
        <p:spPr>
          <a:xfrm>
            <a:off x="11415653" y="199534"/>
            <a:ext cx="800219" cy="461665"/>
          </a:xfrm>
          <a:prstGeom prst="rect">
            <a:avLst/>
          </a:prstGeom>
          <a:noFill/>
        </p:spPr>
        <p:txBody>
          <a:bodyPr wrap="non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復習</a:t>
            </a:r>
          </a:p>
        </p:txBody>
      </p:sp>
    </p:spTree>
    <p:extLst>
      <p:ext uri="{BB962C8B-B14F-4D97-AF65-F5344CB8AC3E}">
        <p14:creationId xmlns:p14="http://schemas.microsoft.com/office/powerpoint/2010/main" val="300571821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13765</TotalTime>
  <Words>2302</Words>
  <Application>Microsoft Office PowerPoint</Application>
  <PresentationFormat>ワイド画面</PresentationFormat>
  <Paragraphs>606</Paragraphs>
  <Slides>47</Slides>
  <Notes>21</Notes>
  <HiddenSlides>1</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47</vt:i4>
      </vt:variant>
    </vt:vector>
  </HeadingPairs>
  <TitlesOfParts>
    <vt:vector size="56" baseType="lpstr">
      <vt:lpstr>ＭＳ Ｐゴシック</vt:lpstr>
      <vt:lpstr>メイリオ</vt:lpstr>
      <vt:lpstr>游ゴシック</vt:lpstr>
      <vt:lpstr>Arial</vt:lpstr>
      <vt:lpstr>Calibri</vt:lpstr>
      <vt:lpstr>Cambria Math</vt:lpstr>
      <vt:lpstr>Times New Roman</vt:lpstr>
      <vt:lpstr>Wingdings</vt:lpstr>
      <vt:lpstr>Office テーマ</vt:lpstr>
      <vt:lpstr>コンピュータビジョン</vt:lpstr>
      <vt:lpstr>Contents</vt:lpstr>
      <vt:lpstr>特徴点検出</vt:lpstr>
      <vt:lpstr>線形変換</vt:lpstr>
      <vt:lpstr>線形変換</vt:lpstr>
      <vt:lpstr>線形変換の固有ベクトル</vt:lpstr>
      <vt:lpstr>線形変換の固有ベクトル</vt:lpstr>
      <vt:lpstr>線形変換</vt:lpstr>
      <vt:lpstr>参考 : </vt:lpstr>
      <vt:lpstr>復習 : ガウシアンフィルタとその性質</vt:lpstr>
      <vt:lpstr>線形フィルタの例</vt:lpstr>
      <vt:lpstr>線形フィルタとは</vt:lpstr>
      <vt:lpstr>線形フィルタ（convolution）</vt:lpstr>
      <vt:lpstr>畳み込み積分のフーリエ変換: F(f∗g)=F(f)F(g)</vt:lpstr>
      <vt:lpstr>畳み込み積分のフーリエ変換: F(f∗g)=F(f)F(g)</vt:lpstr>
      <vt:lpstr>ガウシアンフィルタとは</vt:lpstr>
      <vt:lpstr>ガウシアンのフーリエ変換はガウシアン</vt:lpstr>
      <vt:lpstr>PowerPoint プレゼンテーション</vt:lpstr>
      <vt:lpstr>スケールスペース</vt:lpstr>
      <vt:lpstr>まとめ: ガウシアンフィルタとその性質</vt:lpstr>
      <vt:lpstr>特徴点とは</vt:lpstr>
      <vt:lpstr>特徴抽出とマッチング</vt:lpstr>
      <vt:lpstr>特徴ベクトル</vt:lpstr>
      <vt:lpstr>SIFT特徴 Scale Invariant Feature Transform </vt:lpstr>
      <vt:lpstr>SIFT特徴</vt:lpstr>
      <vt:lpstr>PowerPoint プレゼンテーション</vt:lpstr>
      <vt:lpstr>DoG : Difference of Gaussian</vt:lpstr>
      <vt:lpstr>SIFT特徴</vt:lpstr>
      <vt:lpstr>SIFT特徴点の例</vt:lpstr>
      <vt:lpstr>PowerPoint プレゼンテーション</vt:lpstr>
      <vt:lpstr>PowerPoint プレゼンテーション</vt:lpstr>
      <vt:lpstr>PowerPoint プレゼンテーション</vt:lpstr>
      <vt:lpstr>PowerPoint プレゼンテーション</vt:lpstr>
      <vt:lpstr>SIFT特徴（実装）</vt:lpstr>
      <vt:lpstr>まとめ: SIFT特徴</vt:lpstr>
      <vt:lpstr>Hough変換</vt:lpstr>
      <vt:lpstr>Hough変換とは</vt:lpstr>
      <vt:lpstr>xy空間とab空間 </vt:lpstr>
      <vt:lpstr>xy空間とab空間 </vt:lpstr>
      <vt:lpstr>Hough変換</vt:lpstr>
      <vt:lpstr>PowerPoint プレゼンテーション</vt:lpstr>
      <vt:lpstr>直線 : ρ=x cos⁡θ+y sin⁡θ</vt:lpstr>
      <vt:lpstr>PowerPoint プレゼンテーション</vt:lpstr>
      <vt:lpstr>PowerPoint プレゼンテーション</vt:lpstr>
      <vt:lpstr>Hough変換</vt:lpstr>
      <vt:lpstr>Hough変換で円を検出する</vt:lpstr>
      <vt:lpstr>まとめ : Hough変換</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Takashi Ijiri</dc:creator>
  <cp:lastModifiedBy> </cp:lastModifiedBy>
  <cp:revision>385</cp:revision>
  <cp:lastPrinted>2024-05-08T13:33:58Z</cp:lastPrinted>
  <dcterms:created xsi:type="dcterms:W3CDTF">2017-01-19T02:23:36Z</dcterms:created>
  <dcterms:modified xsi:type="dcterms:W3CDTF">2024-05-08T13:34:04Z</dcterms:modified>
</cp:coreProperties>
</file>