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69" r:id="rId2"/>
    <p:sldId id="382" r:id="rId3"/>
    <p:sldId id="383" r:id="rId4"/>
    <p:sldId id="279" r:id="rId5"/>
    <p:sldId id="410" r:id="rId6"/>
    <p:sldId id="355" r:id="rId7"/>
    <p:sldId id="356" r:id="rId8"/>
    <p:sldId id="327" r:id="rId9"/>
    <p:sldId id="411" r:id="rId10"/>
    <p:sldId id="412" r:id="rId11"/>
    <p:sldId id="299" r:id="rId12"/>
    <p:sldId id="323" r:id="rId13"/>
    <p:sldId id="357" r:id="rId14"/>
    <p:sldId id="408" r:id="rId15"/>
    <p:sldId id="300" r:id="rId16"/>
    <p:sldId id="342" r:id="rId17"/>
    <p:sldId id="353" r:id="rId18"/>
    <p:sldId id="366" r:id="rId19"/>
    <p:sldId id="334" r:id="rId20"/>
    <p:sldId id="335" r:id="rId21"/>
    <p:sldId id="361" r:id="rId22"/>
    <p:sldId id="339" r:id="rId23"/>
    <p:sldId id="337" r:id="rId24"/>
    <p:sldId id="338" r:id="rId25"/>
    <p:sldId id="421" r:id="rId26"/>
    <p:sldId id="370" r:id="rId27"/>
    <p:sldId id="360" r:id="rId28"/>
    <p:sldId id="362" r:id="rId29"/>
    <p:sldId id="371" r:id="rId30"/>
    <p:sldId id="372" r:id="rId31"/>
    <p:sldId id="363" r:id="rId32"/>
    <p:sldId id="428" r:id="rId33"/>
    <p:sldId id="429" r:id="rId34"/>
    <p:sldId id="430" r:id="rId35"/>
    <p:sldId id="431" r:id="rId36"/>
    <p:sldId id="432" r:id="rId37"/>
    <p:sldId id="433" r:id="rId38"/>
    <p:sldId id="452" r:id="rId39"/>
    <p:sldId id="434" r:id="rId40"/>
    <p:sldId id="453" r:id="rId41"/>
    <p:sldId id="438" r:id="rId42"/>
    <p:sldId id="439" r:id="rId43"/>
    <p:sldId id="440" r:id="rId44"/>
    <p:sldId id="441" r:id="rId45"/>
    <p:sldId id="442" r:id="rId46"/>
    <p:sldId id="443" r:id="rId47"/>
    <p:sldId id="444" r:id="rId48"/>
    <p:sldId id="450" r:id="rId49"/>
    <p:sldId id="451" r:id="rId50"/>
    <p:sldId id="454" r:id="rId51"/>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78460" autoAdjust="0"/>
  </p:normalViewPr>
  <p:slideViewPr>
    <p:cSldViewPr snapToGrid="0">
      <p:cViewPr varScale="1">
        <p:scale>
          <a:sx n="128" d="100"/>
          <a:sy n="128" d="100"/>
        </p:scale>
        <p:origin x="150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B5D18E4F-8904-49F0-A966-ED8BC304F0DA}" type="datetimeFigureOut">
              <a:rPr kumimoji="1" lang="ja-JP" altLang="en-US" smtClean="0"/>
              <a:t>2024/3/30</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315B3230-1262-4AAB-8ECE-8CE048B285BF}" type="slidenum">
              <a:rPr kumimoji="1" lang="ja-JP" altLang="en-US" smtClean="0"/>
              <a:t>‹#›</a:t>
            </a:fld>
            <a:endParaRPr kumimoji="1" lang="ja-JP" altLang="en-US"/>
          </a:p>
        </p:txBody>
      </p:sp>
    </p:spTree>
    <p:extLst>
      <p:ext uri="{BB962C8B-B14F-4D97-AF65-F5344CB8AC3E}">
        <p14:creationId xmlns:p14="http://schemas.microsoft.com/office/powerpoint/2010/main" val="42116623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fMe19oTz6v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a:t>
            </a:fld>
            <a:endParaRPr kumimoji="1" lang="ja-JP" altLang="en-US"/>
          </a:p>
        </p:txBody>
      </p:sp>
    </p:spTree>
    <p:extLst>
      <p:ext uri="{BB962C8B-B14F-4D97-AF65-F5344CB8AC3E}">
        <p14:creationId xmlns:p14="http://schemas.microsoft.com/office/powerpoint/2010/main" val="1031044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Md</a:t>
            </a:r>
            <a:r>
              <a:rPr kumimoji="1" lang="ja-JP" altLang="en-US" dirty="0"/>
              <a:t>は正解画像生成用のランダムマスク</a:t>
            </a:r>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45</a:t>
            </a:fld>
            <a:endParaRPr kumimoji="1" lang="ja-JP" altLang="en-US"/>
          </a:p>
        </p:txBody>
      </p:sp>
    </p:spTree>
    <p:extLst>
      <p:ext uri="{BB962C8B-B14F-4D97-AF65-F5344CB8AC3E}">
        <p14:creationId xmlns:p14="http://schemas.microsoft.com/office/powerpoint/2010/main" val="231025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http://qiita.com/hitomatagi/items/62989573a30ec1d8180b</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12</a:t>
            </a:fld>
            <a:endParaRPr kumimoji="1" lang="ja-JP" altLang="en-US"/>
          </a:p>
        </p:txBody>
      </p:sp>
    </p:spTree>
    <p:extLst>
      <p:ext uri="{BB962C8B-B14F-4D97-AF65-F5344CB8AC3E}">
        <p14:creationId xmlns:p14="http://schemas.microsoft.com/office/powerpoint/2010/main" val="212957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局所的にはランダムだが全体を見ると一様なテクスチャの合成を行うものが多い．</a:t>
            </a:r>
            <a:endParaRPr kumimoji="1" lang="en-US" altLang="ja-JP" dirty="0"/>
          </a:p>
          <a:p>
            <a:endParaRPr kumimoji="1" lang="en-US" altLang="ja-JP" baseline="0" dirty="0"/>
          </a:p>
          <a:p>
            <a:endParaRPr kumimoji="1" lang="en-US" altLang="ja-JP" baseline="0" dirty="0"/>
          </a:p>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20</a:t>
            </a:fld>
            <a:endParaRPr kumimoji="1" lang="ja-JP" altLang="en-US"/>
          </a:p>
        </p:txBody>
      </p:sp>
    </p:spTree>
    <p:extLst>
      <p:ext uri="{BB962C8B-B14F-4D97-AF65-F5344CB8AC3E}">
        <p14:creationId xmlns:p14="http://schemas.microsoft.com/office/powerpoint/2010/main" val="2718751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この論文はグレースケール画像を入力とする</a:t>
            </a:r>
            <a:endParaRPr kumimoji="1" lang="en-US" altLang="ja-JP" dirty="0"/>
          </a:p>
          <a:p>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p>
          <a:p>
            <a:r>
              <a:rPr kumimoji="1" lang="en-US" altLang="ja-JP" dirty="0"/>
              <a:t>------------------------------------------------------------------------------------</a:t>
            </a:r>
          </a:p>
          <a:p>
            <a:r>
              <a:rPr kumimoji="1" lang="ja-JP" altLang="en-US" dirty="0"/>
              <a:t>〇</a:t>
            </a:r>
            <a:r>
              <a:rPr kumimoji="1" lang="en-US" altLang="ja-JP" dirty="0"/>
              <a:t>1</a:t>
            </a:r>
            <a:r>
              <a:rPr kumimoji="1" lang="ja-JP" altLang="en-US" dirty="0"/>
              <a:t>画素</a:t>
            </a:r>
            <a:r>
              <a:rPr kumimoji="1" lang="en-US" altLang="ja-JP" dirty="0"/>
              <a:t>synthesis</a:t>
            </a:r>
            <a:r>
              <a:rPr kumimoji="1" lang="ja-JP" altLang="en-US" dirty="0"/>
              <a:t>時のセオリー</a:t>
            </a:r>
            <a:endParaRPr kumimoji="1" lang="en-US" altLang="ja-JP" dirty="0"/>
          </a:p>
          <a:p>
            <a:endParaRPr kumimoji="1" lang="en-US" altLang="ja-JP" dirty="0"/>
          </a:p>
          <a:p>
            <a:r>
              <a:rPr kumimoji="1" lang="en-US" altLang="ja-JP" dirty="0"/>
              <a:t>MRF</a:t>
            </a:r>
            <a:r>
              <a:rPr kumimoji="1" lang="ja-JP" altLang="en-US" dirty="0"/>
              <a:t>を仮定．</a:t>
            </a:r>
            <a:endParaRPr kumimoji="1" lang="en-US" altLang="ja-JP" dirty="0"/>
          </a:p>
          <a:p>
            <a:r>
              <a:rPr kumimoji="1" lang="ja-JP" altLang="en-US" dirty="0"/>
              <a:t>つまり，ある画素</a:t>
            </a:r>
            <a:r>
              <a:rPr kumimoji="1" lang="en-US" altLang="ja-JP" dirty="0"/>
              <a:t>p</a:t>
            </a:r>
            <a:r>
              <a:rPr kumimoji="1" lang="ja-JP" altLang="en-US" dirty="0"/>
              <a:t>の輝度値が</a:t>
            </a:r>
            <a:r>
              <a:rPr kumimoji="1" lang="en-US" altLang="ja-JP" dirty="0"/>
              <a:t>X</a:t>
            </a:r>
            <a:r>
              <a:rPr kumimoji="1" lang="ja-JP" altLang="en-US" dirty="0"/>
              <a:t>となる確率は，その画素の近傍の状態のみから定まることとする．</a:t>
            </a:r>
            <a:endParaRPr kumimoji="1" lang="en-US" altLang="ja-JP" dirty="0"/>
          </a:p>
          <a:p>
            <a:endParaRPr kumimoji="1" lang="en-US" altLang="ja-JP" dirty="0"/>
          </a:p>
          <a:p>
            <a:r>
              <a:rPr kumimoji="1" lang="en-US" altLang="ja-JP" dirty="0"/>
              <a:t>I : </a:t>
            </a:r>
            <a:r>
              <a:rPr kumimoji="1" lang="ja-JP" altLang="en-US" dirty="0"/>
              <a:t>合成中の画像</a:t>
            </a:r>
            <a:endParaRPr kumimoji="1" lang="en-US" altLang="ja-JP" dirty="0"/>
          </a:p>
          <a:p>
            <a:r>
              <a:rPr kumimoji="1" lang="en-US" altLang="ja-JP" dirty="0" err="1"/>
              <a:t>I_samp</a:t>
            </a:r>
            <a:r>
              <a:rPr kumimoji="1" lang="ja-JP" altLang="en-US" dirty="0"/>
              <a:t>　：サンプル画像</a:t>
            </a:r>
            <a:endParaRPr kumimoji="1" lang="en-US" altLang="ja-JP" dirty="0"/>
          </a:p>
          <a:p>
            <a:r>
              <a:rPr kumimoji="1" lang="en-US" altLang="ja-JP" dirty="0" err="1"/>
              <a:t>I_real</a:t>
            </a:r>
            <a:r>
              <a:rPr kumimoji="1" lang="en-US" altLang="ja-JP" dirty="0"/>
              <a:t>     :</a:t>
            </a:r>
            <a:r>
              <a:rPr kumimoji="1" lang="en-US" altLang="ja-JP" baseline="0" dirty="0"/>
              <a:t> </a:t>
            </a:r>
            <a:r>
              <a:rPr kumimoji="1" lang="ja-JP" altLang="en-US" baseline="0" dirty="0"/>
              <a:t>現実では取得することはできないすべての分布を含む画像 </a:t>
            </a:r>
            <a:r>
              <a:rPr kumimoji="1" lang="en-US" altLang="ja-JP" baseline="0" dirty="0" err="1"/>
              <a:t>I_samp</a:t>
            </a:r>
            <a:r>
              <a:rPr kumimoji="1" lang="ja-JP" altLang="en-US" baseline="0" dirty="0"/>
              <a:t>　⊂ </a:t>
            </a:r>
            <a:r>
              <a:rPr kumimoji="1" lang="en-US" altLang="ja-JP" baseline="0" dirty="0" err="1"/>
              <a:t>I_real</a:t>
            </a:r>
            <a:endParaRPr kumimoji="1" lang="en-US" altLang="ja-JP" baseline="0" dirty="0"/>
          </a:p>
          <a:p>
            <a:endParaRPr kumimoji="1" lang="en-US" altLang="ja-JP" baseline="0" dirty="0"/>
          </a:p>
          <a:p>
            <a:r>
              <a:rPr kumimoji="1" lang="ja-JP" altLang="en-US" baseline="0" dirty="0"/>
              <a:t>画素 </a:t>
            </a:r>
            <a:r>
              <a:rPr kumimoji="1" lang="en-US" altLang="ja-JP" baseline="0" dirty="0"/>
              <a:t>p \in I </a:t>
            </a:r>
            <a:r>
              <a:rPr kumimoji="1" lang="ja-JP" altLang="en-US" baseline="0" dirty="0"/>
              <a:t>について，その近傍を </a:t>
            </a:r>
            <a:r>
              <a:rPr kumimoji="1" lang="en-US" altLang="ja-JP" baseline="0" dirty="0"/>
              <a:t>w(p) </a:t>
            </a:r>
            <a:r>
              <a:rPr kumimoji="1" lang="ja-JP" altLang="en-US" baseline="0" dirty="0"/>
              <a:t>とかく</a:t>
            </a:r>
            <a:endParaRPr kumimoji="1" lang="en-US" altLang="ja-JP" baseline="0" dirty="0"/>
          </a:p>
          <a:p>
            <a:r>
              <a:rPr kumimoji="1" lang="en-US" altLang="ja-JP" baseline="0" dirty="0"/>
              <a:t>d(w_1, w_2)</a:t>
            </a:r>
            <a:r>
              <a:rPr kumimoji="1" lang="ja-JP" altLang="en-US" baseline="0" dirty="0"/>
              <a:t>　はパッチ </a:t>
            </a:r>
            <a:r>
              <a:rPr kumimoji="1" lang="en-US" altLang="ja-JP" baseline="0" dirty="0"/>
              <a:t>w1</a:t>
            </a:r>
            <a:r>
              <a:rPr kumimoji="1" lang="ja-JP" altLang="en-US" baseline="0" dirty="0"/>
              <a:t>と</a:t>
            </a:r>
            <a:r>
              <a:rPr kumimoji="1" lang="en-US" altLang="ja-JP" baseline="0" dirty="0"/>
              <a:t>w2</a:t>
            </a:r>
            <a:r>
              <a:rPr kumimoji="1" lang="ja-JP" altLang="en-US" baseline="0" dirty="0"/>
              <a:t>の視覚的な差を計測するメトリック（定義は任意）</a:t>
            </a:r>
            <a:endParaRPr kumimoji="1" lang="en-US" altLang="ja-JP" baseline="0" dirty="0"/>
          </a:p>
          <a:p>
            <a:endParaRPr kumimoji="1" lang="en-US" altLang="ja-JP" baseline="0" dirty="0"/>
          </a:p>
          <a:p>
            <a:r>
              <a:rPr kumimoji="1" lang="ja-JP" altLang="en-US" baseline="0" dirty="0"/>
              <a:t>この下で、もし </a:t>
            </a:r>
            <a:r>
              <a:rPr kumimoji="1" lang="en-US" altLang="ja-JP" baseline="0" dirty="0"/>
              <a:t>p</a:t>
            </a:r>
            <a:r>
              <a:rPr kumimoji="1" lang="ja-JP" altLang="en-US" baseline="0" dirty="0"/>
              <a:t>以外のすべての画素がわかっていて、</a:t>
            </a:r>
            <a:r>
              <a:rPr kumimoji="1" lang="en-US" altLang="ja-JP" baseline="0" dirty="0"/>
              <a:t>p</a:t>
            </a:r>
            <a:r>
              <a:rPr kumimoji="1" lang="ja-JP" altLang="en-US" baseline="0" dirty="0"/>
              <a:t>の画素値のみがわかっていない場合，</a:t>
            </a:r>
            <a:endParaRPr kumimoji="1" lang="en-US" altLang="ja-JP" baseline="0" dirty="0"/>
          </a:p>
          <a:p>
            <a:r>
              <a:rPr kumimoji="1" lang="en-US" altLang="ja-JP" baseline="0" dirty="0"/>
              <a:t>P(</a:t>
            </a:r>
            <a:r>
              <a:rPr kumimoji="1" lang="en-US" altLang="ja-JP" baseline="0" dirty="0" err="1"/>
              <a:t>p|w</a:t>
            </a:r>
            <a:r>
              <a:rPr kumimoji="1" lang="en-US" altLang="ja-JP" baseline="0" dirty="0"/>
              <a:t>(p))</a:t>
            </a:r>
            <a:r>
              <a:rPr kumimoji="1" lang="ja-JP" altLang="en-US" baseline="0" dirty="0"/>
              <a:t>　という確率分布を考えて，条件付確率が最大となる 画素値を出力すればいい．</a:t>
            </a:r>
            <a:endParaRPr kumimoji="1" lang="en-US" altLang="ja-JP" baseline="0" dirty="0"/>
          </a:p>
          <a:p>
            <a:endParaRPr kumimoji="1" lang="en-US" altLang="ja-JP" baseline="0" dirty="0"/>
          </a:p>
          <a:p>
            <a:r>
              <a:rPr kumimoji="1" lang="ja-JP" altLang="en-US" baseline="0" dirty="0"/>
              <a:t>もし、 </a:t>
            </a:r>
            <a:r>
              <a:rPr kumimoji="1" lang="en-US" altLang="ja-JP" baseline="0" dirty="0" err="1"/>
              <a:t>I_real</a:t>
            </a:r>
            <a:r>
              <a:rPr kumimoji="1" lang="ja-JP" altLang="en-US" baseline="0" dirty="0"/>
              <a:t>が存在するならば，</a:t>
            </a:r>
            <a:r>
              <a:rPr kumimoji="1" lang="en-US" altLang="ja-JP" baseline="0" dirty="0"/>
              <a:t>w(p)</a:t>
            </a:r>
            <a:r>
              <a:rPr kumimoji="1" lang="ja-JP" altLang="en-US" baseline="0" dirty="0"/>
              <a:t>と全く同じ（</a:t>
            </a:r>
            <a:r>
              <a:rPr kumimoji="1" lang="en-US" altLang="ja-JP" baseline="0" dirty="0"/>
              <a:t>d(w(p), w’)=0</a:t>
            </a:r>
            <a:r>
              <a:rPr kumimoji="1" lang="ja-JP" altLang="en-US" baseline="0" dirty="0"/>
              <a:t>）パッチ</a:t>
            </a:r>
            <a:r>
              <a:rPr kumimoji="1" lang="en-US" altLang="ja-JP" baseline="0" dirty="0"/>
              <a:t>w</a:t>
            </a:r>
            <a:r>
              <a:rPr kumimoji="1" lang="ja-JP" altLang="en-US" baseline="0" dirty="0"/>
              <a:t>‘を</a:t>
            </a:r>
            <a:r>
              <a:rPr kumimoji="1" lang="en-US" altLang="ja-JP" baseline="0" dirty="0" err="1"/>
              <a:t>I_real</a:t>
            </a:r>
            <a:r>
              <a:rPr kumimoji="1" lang="ja-JP" altLang="en-US" baseline="0" dirty="0"/>
              <a:t>から検索して、</a:t>
            </a:r>
            <a:endParaRPr kumimoji="1" lang="en-US" altLang="ja-JP" baseline="0" dirty="0"/>
          </a:p>
          <a:p>
            <a:r>
              <a:rPr kumimoji="1" lang="ja-JP" altLang="en-US" baseline="0" dirty="0"/>
              <a:t>複数ある場合は，</a:t>
            </a:r>
            <a:r>
              <a:rPr kumimoji="1" lang="en-US" altLang="ja-JP" baseline="0" dirty="0"/>
              <a:t>w’</a:t>
            </a:r>
            <a:r>
              <a:rPr kumimoji="1" lang="ja-JP" altLang="en-US" baseline="0" dirty="0"/>
              <a:t>の中央の画素値のヒストグラムを利用して，</a:t>
            </a:r>
            <a:r>
              <a:rPr kumimoji="1" lang="en-US" altLang="ja-JP" baseline="0" dirty="0"/>
              <a:t>P(</a:t>
            </a:r>
            <a:r>
              <a:rPr kumimoji="1" lang="en-US" altLang="ja-JP" baseline="0" dirty="0" err="1"/>
              <a:t>p|w</a:t>
            </a:r>
            <a:r>
              <a:rPr kumimoji="1" lang="en-US" altLang="ja-JP" baseline="0" dirty="0"/>
              <a:t>(p))</a:t>
            </a:r>
            <a:r>
              <a:rPr kumimoji="1" lang="ja-JP" altLang="en-US" baseline="0" dirty="0"/>
              <a:t>が定義可能．</a:t>
            </a:r>
            <a:endParaRPr kumimoji="1" lang="en-US" altLang="ja-JP" baseline="0" dirty="0"/>
          </a:p>
          <a:p>
            <a:endParaRPr kumimoji="1" lang="en-US" altLang="ja-JP" baseline="0" dirty="0"/>
          </a:p>
          <a:p>
            <a:r>
              <a:rPr kumimoji="1" lang="ja-JP" altLang="en-US" baseline="0" dirty="0"/>
              <a:t>しかし，</a:t>
            </a:r>
            <a:r>
              <a:rPr kumimoji="1" lang="en-US" altLang="ja-JP" baseline="0" dirty="0" err="1"/>
              <a:t>I_real</a:t>
            </a:r>
            <a:r>
              <a:rPr kumimoji="1" lang="ja-JP" altLang="en-US" baseline="0" dirty="0"/>
              <a:t>は取得できず，知っているのは</a:t>
            </a:r>
            <a:r>
              <a:rPr kumimoji="1" lang="en-US" altLang="ja-JP" baseline="0" dirty="0" err="1"/>
              <a:t>I_smp</a:t>
            </a:r>
            <a:r>
              <a:rPr kumimoji="1" lang="ja-JP" altLang="en-US" baseline="0" dirty="0"/>
              <a:t>のみ．</a:t>
            </a:r>
            <a:endParaRPr kumimoji="1" lang="en-US" altLang="ja-JP" baseline="0" dirty="0"/>
          </a:p>
          <a:p>
            <a:r>
              <a:rPr kumimoji="1" lang="ja-JP" altLang="en-US" baseline="0" dirty="0"/>
              <a:t>そこで，</a:t>
            </a:r>
            <a:endParaRPr kumimoji="1" lang="en-US" altLang="ja-JP" baseline="0" dirty="0"/>
          </a:p>
          <a:p>
            <a:endParaRPr kumimoji="1" lang="en-US" altLang="ja-JP" baseline="0" dirty="0"/>
          </a:p>
          <a:p>
            <a:r>
              <a:rPr kumimoji="1" lang="en-US" altLang="ja-JP" baseline="0" dirty="0" err="1"/>
              <a:t>W_best</a:t>
            </a:r>
            <a:r>
              <a:rPr kumimoji="1" lang="en-US" altLang="ja-JP" baseline="0" dirty="0"/>
              <a:t>  = </a:t>
            </a:r>
            <a:r>
              <a:rPr kumimoji="1" lang="en-US" altLang="ja-JP" baseline="0" dirty="0" err="1"/>
              <a:t>argmin</a:t>
            </a:r>
            <a:r>
              <a:rPr kumimoji="1" lang="en-US" altLang="ja-JP" baseline="0" dirty="0"/>
              <a:t>_{w’ \in </a:t>
            </a:r>
            <a:r>
              <a:rPr kumimoji="1" lang="en-US" altLang="ja-JP" baseline="0" dirty="0" err="1"/>
              <a:t>I_smp</a:t>
            </a:r>
            <a:r>
              <a:rPr kumimoji="1" lang="en-US" altLang="ja-JP" baseline="0" dirty="0"/>
              <a:t>} d(w’, w(p))</a:t>
            </a:r>
            <a:r>
              <a:rPr kumimoji="1" lang="ja-JP" altLang="en-US" baseline="0" dirty="0"/>
              <a:t>　として</a:t>
            </a:r>
            <a:endParaRPr kumimoji="1" lang="en-US" altLang="ja-JP" baseline="0" dirty="0"/>
          </a:p>
          <a:p>
            <a:r>
              <a:rPr kumimoji="1" lang="en-US" altLang="ja-JP" baseline="0" dirty="0"/>
              <a:t>d(w’, w(p)) &lt;= (1.0 + 0.1) d(</a:t>
            </a:r>
            <a:r>
              <a:rPr kumimoji="1" lang="en-US" altLang="ja-JP" baseline="0" dirty="0" err="1"/>
              <a:t>w_best</a:t>
            </a:r>
            <a:r>
              <a:rPr kumimoji="1" lang="en-US" altLang="ja-JP" baseline="0" dirty="0"/>
              <a:t>, w(p)) </a:t>
            </a:r>
            <a:r>
              <a:rPr kumimoji="1" lang="ja-JP" altLang="en-US" baseline="0" dirty="0"/>
              <a:t>を満たすすべてのパッチ </a:t>
            </a:r>
            <a:r>
              <a:rPr kumimoji="1" lang="en-US" altLang="ja-JP" baseline="0" dirty="0"/>
              <a:t>w’</a:t>
            </a:r>
            <a:r>
              <a:rPr kumimoji="1" lang="ja-JP" altLang="en-US" baseline="0" dirty="0" err="1"/>
              <a:t>を抽</a:t>
            </a:r>
            <a:r>
              <a:rPr kumimoji="1" lang="ja-JP" altLang="en-US" baseline="0" dirty="0"/>
              <a:t>出</a:t>
            </a:r>
            <a:endParaRPr kumimoji="1" lang="en-US" altLang="ja-JP" baseline="0" dirty="0"/>
          </a:p>
          <a:p>
            <a:endParaRPr kumimoji="1" lang="en-US" altLang="ja-JP" baseline="0" dirty="0"/>
          </a:p>
          <a:p>
            <a:r>
              <a:rPr kumimoji="1" lang="ja-JP" altLang="en-US" baseline="0" dirty="0"/>
              <a:t>こうして求まった複数の </a:t>
            </a:r>
            <a:r>
              <a:rPr kumimoji="1" lang="en-US" altLang="ja-JP" baseline="0" dirty="0"/>
              <a:t>w’ </a:t>
            </a:r>
            <a:r>
              <a:rPr kumimoji="1" lang="ja-JP" altLang="en-US" baseline="0" dirty="0"/>
              <a:t>の中心画素値からヒストグラムを作成し，最も頻度が高かった画素値を採用する．</a:t>
            </a:r>
            <a:endParaRPr kumimoji="1" lang="en-US" altLang="ja-JP" baseline="0" dirty="0"/>
          </a:p>
          <a:p>
            <a:endParaRPr kumimoji="1" lang="en-US" altLang="ja-JP" baseline="0" dirty="0"/>
          </a:p>
          <a:p>
            <a:r>
              <a:rPr kumimoji="1" lang="en-US" altLang="ja-JP" baseline="0" dirty="0"/>
              <a:t>d</a:t>
            </a:r>
            <a:r>
              <a:rPr kumimoji="1" lang="ja-JP" altLang="en-US" baseline="0" dirty="0"/>
              <a:t>　については、</a:t>
            </a:r>
            <a:r>
              <a:rPr kumimoji="1" lang="en-US" altLang="ja-JP" baseline="0" dirty="0" err="1"/>
              <a:t>d_SSD</a:t>
            </a:r>
            <a:r>
              <a:rPr kumimoji="1" lang="ja-JP" altLang="en-US" baseline="0" dirty="0"/>
              <a:t>や　　</a:t>
            </a:r>
            <a:r>
              <a:rPr kumimoji="1" lang="en-US" altLang="ja-JP" baseline="0" dirty="0" err="1"/>
              <a:t>d_SSD</a:t>
            </a:r>
            <a:r>
              <a:rPr kumimoji="1" lang="en-US" altLang="ja-JP" baseline="0" dirty="0"/>
              <a:t> * </a:t>
            </a:r>
            <a:r>
              <a:rPr kumimoji="1" lang="en-US" altLang="ja-JP" baseline="0" dirty="0" err="1"/>
              <a:t>gaussian</a:t>
            </a:r>
            <a:endParaRPr kumimoji="1"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p>
          <a:p>
            <a:endParaRPr kumimoji="1" lang="en-US" altLang="ja-JP" baseline="0" dirty="0"/>
          </a:p>
          <a:p>
            <a:endParaRPr kumimoji="1" lang="en-US" altLang="ja-JP" baseline="0" dirty="0"/>
          </a:p>
          <a:p>
            <a:r>
              <a:rPr kumimoji="1" lang="en-US" altLang="ja-JP" baseline="0" dirty="0"/>
              <a:t>Texture synthesis</a:t>
            </a:r>
            <a:r>
              <a:rPr kumimoji="1" lang="ja-JP" altLang="en-US" baseline="0" dirty="0"/>
              <a:t>の実装内容</a:t>
            </a:r>
            <a:endParaRPr kumimoji="1" lang="en-US" altLang="ja-JP" baseline="0" dirty="0"/>
          </a:p>
          <a:p>
            <a:endParaRPr kumimoji="1" lang="en-US" altLang="ja-JP" baseline="0" dirty="0"/>
          </a:p>
          <a:p>
            <a:r>
              <a:rPr kumimoji="1" lang="en-US" altLang="ja-JP" baseline="0" dirty="0"/>
              <a:t>0. </a:t>
            </a:r>
            <a:r>
              <a:rPr kumimoji="1" lang="ja-JP" altLang="en-US" baseline="0" dirty="0"/>
              <a:t>画像</a:t>
            </a:r>
            <a:r>
              <a:rPr kumimoji="1" lang="en-US" altLang="ja-JP" baseline="0" dirty="0"/>
              <a:t>I</a:t>
            </a:r>
            <a:r>
              <a:rPr kumimoji="1" lang="ja-JP" altLang="en-US" baseline="0" dirty="0"/>
              <a:t>の中心</a:t>
            </a:r>
            <a:r>
              <a:rPr kumimoji="1" lang="en-US" altLang="ja-JP" baseline="0" dirty="0"/>
              <a:t>3x3</a:t>
            </a:r>
            <a:r>
              <a:rPr kumimoji="1" lang="ja-JP" altLang="en-US" baseline="0" dirty="0"/>
              <a:t>画素をランダムに初期化</a:t>
            </a:r>
            <a:endParaRPr kumimoji="1" lang="en-US" altLang="ja-JP" baseline="0" dirty="0"/>
          </a:p>
          <a:p>
            <a:pPr marL="228600" indent="-228600">
              <a:buAutoNum type="arabicPeriod"/>
            </a:pPr>
            <a:r>
              <a:rPr kumimoji="1" lang="ja-JP" altLang="en-US" baseline="0" dirty="0"/>
              <a:t>以下を繰り返す</a:t>
            </a:r>
            <a:r>
              <a:rPr kumimoji="1" lang="en-US" altLang="ja-JP" baseline="0" dirty="0"/>
              <a:t>  </a:t>
            </a:r>
          </a:p>
          <a:p>
            <a:pPr marL="685800" lvl="1" indent="-228600">
              <a:buAutoNum type="arabicPeriod"/>
            </a:pPr>
            <a:r>
              <a:rPr kumimoji="1" lang="ja-JP" altLang="en-US" baseline="0" dirty="0"/>
              <a:t>既に合成された部分の隣接画素</a:t>
            </a:r>
            <a:r>
              <a:rPr kumimoji="1" lang="en-US" altLang="ja-JP" baseline="0" dirty="0"/>
              <a:t>p</a:t>
            </a:r>
            <a:r>
              <a:rPr kumimoji="1" lang="ja-JP" altLang="en-US" baseline="0" dirty="0"/>
              <a:t>を選択</a:t>
            </a:r>
            <a:endParaRPr kumimoji="1" lang="en-US" altLang="ja-JP" baseline="0" dirty="0"/>
          </a:p>
          <a:p>
            <a:pPr marL="685800" lvl="1" indent="-228600">
              <a:buAutoNum type="arabicPeriod"/>
            </a:pPr>
            <a:r>
              <a:rPr kumimoji="1" lang="en-US" altLang="ja-JP" baseline="0" dirty="0"/>
              <a:t>p</a:t>
            </a:r>
            <a:r>
              <a:rPr kumimoji="1" lang="ja-JP" altLang="en-US" baseline="0" dirty="0"/>
              <a:t>の近傍 </a:t>
            </a:r>
            <a:r>
              <a:rPr kumimoji="1" lang="en-US" altLang="ja-JP" baseline="0" dirty="0"/>
              <a:t>w(p) </a:t>
            </a:r>
            <a:r>
              <a:rPr kumimoji="1" lang="ja-JP" altLang="en-US" baseline="0" dirty="0"/>
              <a:t>と最も似た領域</a:t>
            </a:r>
            <a:r>
              <a:rPr kumimoji="1" lang="en-US" altLang="ja-JP" baseline="0" dirty="0"/>
              <a:t>w’</a:t>
            </a:r>
            <a:r>
              <a:rPr kumimoji="1" lang="ja-JP" altLang="en-US" baseline="0" dirty="0"/>
              <a:t>を </a:t>
            </a:r>
            <a:r>
              <a:rPr kumimoji="1" lang="en-US" altLang="ja-JP" baseline="0" dirty="0" err="1"/>
              <a:t>I_smp</a:t>
            </a:r>
            <a:r>
              <a:rPr kumimoji="1" lang="en-US" altLang="ja-JP" baseline="0" dirty="0"/>
              <a:t> </a:t>
            </a:r>
            <a:r>
              <a:rPr kumimoji="1" lang="ja-JP" altLang="en-US" baseline="0" dirty="0"/>
              <a:t>より検索</a:t>
            </a:r>
            <a:endParaRPr kumimoji="1" lang="en-US" altLang="ja-JP" baseline="0" dirty="0"/>
          </a:p>
          <a:p>
            <a:pPr marL="914400" lvl="2" indent="0">
              <a:buNone/>
            </a:pPr>
            <a:r>
              <a:rPr kumimoji="1" lang="en-US" altLang="ja-JP" baseline="0" dirty="0"/>
              <a:t>※</a:t>
            </a:r>
            <a:r>
              <a:rPr kumimoji="1" lang="ja-JP" altLang="en-US" baseline="0" dirty="0"/>
              <a:t>類似度は </a:t>
            </a:r>
            <a:r>
              <a:rPr kumimoji="1" lang="en-US" altLang="ja-JP" baseline="0" dirty="0"/>
              <a:t>SSD</a:t>
            </a:r>
            <a:r>
              <a:rPr kumimoji="1" lang="ja-JP" altLang="en-US" baseline="0" dirty="0"/>
              <a:t>を利用</a:t>
            </a:r>
            <a:endParaRPr kumimoji="1" lang="en-US" altLang="ja-JP" baseline="0" dirty="0"/>
          </a:p>
          <a:p>
            <a:pPr marL="914400" lvl="2" indent="0">
              <a:buNone/>
            </a:pPr>
            <a:r>
              <a:rPr kumimoji="1" lang="en-US" altLang="ja-JP" baseline="0" dirty="0"/>
              <a:t>※w(p)</a:t>
            </a:r>
            <a:r>
              <a:rPr kumimoji="1" lang="ja-JP" altLang="en-US" baseline="0" dirty="0"/>
              <a:t>は一部欠損しており，その部分は無視</a:t>
            </a:r>
            <a:endParaRPr kumimoji="1" lang="en-US" altLang="ja-JP" baseline="0" dirty="0"/>
          </a:p>
          <a:p>
            <a:pPr marL="685800" lvl="1" indent="-228600">
              <a:buAutoNum type="arabicPeriod"/>
            </a:pPr>
            <a:r>
              <a:rPr kumimoji="1" lang="en-US" altLang="ja-JP" baseline="0" dirty="0"/>
              <a:t>w‘</a:t>
            </a:r>
            <a:r>
              <a:rPr kumimoji="1" lang="ja-JP" altLang="en-US" baseline="0" dirty="0"/>
              <a:t>の中央の画素値を</a:t>
            </a:r>
            <a:r>
              <a:rPr kumimoji="1" lang="en-US" altLang="ja-JP" baseline="0" dirty="0"/>
              <a:t>p</a:t>
            </a:r>
            <a:r>
              <a:rPr kumimoji="1" lang="ja-JP" altLang="en-US" baseline="0" dirty="0"/>
              <a:t>に代入</a:t>
            </a:r>
            <a:endParaRPr kumimoji="1" lang="en-US" altLang="ja-JP" baseline="0" dirty="0"/>
          </a:p>
          <a:p>
            <a:pPr marL="685800" lvl="1" indent="-228600">
              <a:buAutoNum type="arabicPeriod"/>
            </a:pPr>
            <a:r>
              <a:rPr kumimoji="1" lang="ja-JP" altLang="en-US" baseline="0" dirty="0"/>
              <a:t>全画素の合成がなされたら終了</a:t>
            </a:r>
            <a:endParaRPr kumimoji="1" lang="en-US" altLang="ja-JP" baseline="0" dirty="0"/>
          </a:p>
          <a:p>
            <a:pPr marL="228600" indent="-228600">
              <a:buAutoNum type="arabicPeriod"/>
            </a:pPr>
            <a:endParaRPr kumimoji="1" lang="en-US" altLang="ja-JP" baseline="0" dirty="0"/>
          </a:p>
          <a:p>
            <a:pPr marL="0" indent="0">
              <a:buNone/>
            </a:pPr>
            <a:endParaRPr kumimoji="1" lang="en-US" altLang="ja-JP" baseline="0" dirty="0"/>
          </a:p>
          <a:p>
            <a:pPr marL="0" indent="0">
              <a:buNone/>
            </a:pPr>
            <a:r>
              <a:rPr kumimoji="1" lang="ja-JP" altLang="en-US" baseline="0" dirty="0"/>
              <a:t>論文の内容を真面目に実装する</a:t>
            </a:r>
            <a:endParaRPr kumimoji="1" lang="en-US" altLang="ja-JP" baseline="0" dirty="0"/>
          </a:p>
          <a:p>
            <a:pPr marL="0" indent="0">
              <a:buNone/>
            </a:pPr>
            <a:endParaRPr kumimoji="1" lang="en-US" altLang="ja-JP" baseline="0" dirty="0"/>
          </a:p>
          <a:p>
            <a:r>
              <a:rPr kumimoji="1" lang="en-US" altLang="ja-JP" baseline="0" dirty="0"/>
              <a:t>0. </a:t>
            </a:r>
            <a:r>
              <a:rPr kumimoji="1" lang="ja-JP" altLang="en-US" baseline="0" dirty="0"/>
              <a:t>画像</a:t>
            </a:r>
            <a:r>
              <a:rPr kumimoji="1" lang="en-US" altLang="ja-JP" baseline="0" dirty="0"/>
              <a:t>I</a:t>
            </a:r>
            <a:r>
              <a:rPr kumimoji="1" lang="ja-JP" altLang="en-US" baseline="0" dirty="0"/>
              <a:t>の中心</a:t>
            </a:r>
            <a:r>
              <a:rPr kumimoji="1" lang="en-US" altLang="ja-JP" baseline="0" dirty="0"/>
              <a:t>3x3</a:t>
            </a:r>
            <a:r>
              <a:rPr kumimoji="1" lang="ja-JP" altLang="en-US" baseline="0" dirty="0"/>
              <a:t>画素をランダムに初期化</a:t>
            </a:r>
            <a:endParaRPr kumimoji="1" lang="en-US" altLang="ja-JP" baseline="0" dirty="0"/>
          </a:p>
          <a:p>
            <a:pPr marL="228600" indent="-228600">
              <a:buAutoNum type="arabicPeriod"/>
            </a:pPr>
            <a:r>
              <a:rPr kumimoji="1" lang="ja-JP" altLang="en-US" baseline="0" dirty="0"/>
              <a:t>以下を繰り返す</a:t>
            </a:r>
            <a:r>
              <a:rPr kumimoji="1" lang="en-US" altLang="ja-JP" baseline="0" dirty="0"/>
              <a:t>  </a:t>
            </a:r>
          </a:p>
          <a:p>
            <a:pPr marL="685800" lvl="1" indent="-228600">
              <a:buAutoNum type="arabicPeriod"/>
            </a:pPr>
            <a:r>
              <a:rPr kumimoji="1" lang="ja-JP" altLang="en-US" baseline="0" dirty="0"/>
              <a:t>既に合成された部分の隣接画素</a:t>
            </a:r>
            <a:r>
              <a:rPr kumimoji="1" lang="en-US" altLang="ja-JP" baseline="0" dirty="0"/>
              <a:t>p</a:t>
            </a:r>
            <a:r>
              <a:rPr kumimoji="1" lang="ja-JP" altLang="en-US" baseline="0" dirty="0"/>
              <a:t>を選択</a:t>
            </a:r>
            <a:endParaRPr kumimoji="1" lang="en-US" altLang="ja-JP" baseline="0" dirty="0"/>
          </a:p>
          <a:p>
            <a:pPr marL="685800" lvl="1" indent="-228600">
              <a:buAutoNum type="arabicPeriod"/>
            </a:pPr>
            <a:r>
              <a:rPr kumimoji="1" lang="en-US" altLang="ja-JP" baseline="0" dirty="0"/>
              <a:t>p</a:t>
            </a:r>
            <a:r>
              <a:rPr kumimoji="1" lang="ja-JP" altLang="en-US" baseline="0" dirty="0"/>
              <a:t>の近傍 </a:t>
            </a:r>
            <a:r>
              <a:rPr kumimoji="1" lang="en-US" altLang="ja-JP" baseline="0" dirty="0"/>
              <a:t>w(p) </a:t>
            </a:r>
            <a:r>
              <a:rPr kumimoji="1" lang="ja-JP" altLang="en-US" baseline="0" dirty="0"/>
              <a:t>と最も似た領域</a:t>
            </a:r>
            <a:r>
              <a:rPr kumimoji="1" lang="en-US" altLang="ja-JP" baseline="0" dirty="0" err="1"/>
              <a:t>w_best</a:t>
            </a:r>
            <a:r>
              <a:rPr kumimoji="1" lang="ja-JP" altLang="en-US" baseline="0" dirty="0"/>
              <a:t>を </a:t>
            </a:r>
            <a:r>
              <a:rPr kumimoji="1" lang="en-US" altLang="ja-JP" baseline="0" dirty="0" err="1"/>
              <a:t>I_smp</a:t>
            </a:r>
            <a:r>
              <a:rPr kumimoji="1" lang="en-US" altLang="ja-JP" baseline="0" dirty="0"/>
              <a:t> </a:t>
            </a:r>
            <a:r>
              <a:rPr kumimoji="1" lang="ja-JP" altLang="en-US" baseline="0" dirty="0"/>
              <a:t>より検索</a:t>
            </a:r>
            <a:endParaRPr kumimoji="1" lang="en-US" altLang="ja-JP" baseline="0" dirty="0"/>
          </a:p>
          <a:p>
            <a:pPr marL="914400" lvl="2" indent="0">
              <a:buNone/>
            </a:pPr>
            <a:r>
              <a:rPr kumimoji="1" lang="en-US" altLang="ja-JP" baseline="0" dirty="0"/>
              <a:t>※</a:t>
            </a:r>
            <a:r>
              <a:rPr kumimoji="1" lang="ja-JP" altLang="en-US" baseline="0" dirty="0"/>
              <a:t>類似度は </a:t>
            </a:r>
            <a:r>
              <a:rPr kumimoji="1" lang="en-US" altLang="ja-JP" baseline="0" dirty="0"/>
              <a:t>SSD</a:t>
            </a:r>
            <a:r>
              <a:rPr kumimoji="1" lang="ja-JP" altLang="en-US" baseline="0" dirty="0"/>
              <a:t>を利用</a:t>
            </a:r>
            <a:endParaRPr kumimoji="1" lang="en-US" altLang="ja-JP" baseline="0" dirty="0"/>
          </a:p>
          <a:p>
            <a:pPr marL="914400" lvl="2" indent="0">
              <a:buNone/>
            </a:pPr>
            <a:r>
              <a:rPr kumimoji="1" lang="en-US" altLang="ja-JP" baseline="0" dirty="0"/>
              <a:t>※w(p)</a:t>
            </a:r>
            <a:r>
              <a:rPr kumimoji="1" lang="ja-JP" altLang="en-US" baseline="0" dirty="0"/>
              <a:t>は一部欠損しており，その部分は無視</a:t>
            </a:r>
            <a:endParaRPr kumimoji="1" lang="en-US" altLang="ja-JP" baseline="0" dirty="0"/>
          </a:p>
          <a:p>
            <a:pPr marL="685800" lvl="1" indent="-228600">
              <a:buAutoNum type="arabicPeriod"/>
            </a:pPr>
            <a:r>
              <a:rPr kumimoji="1" lang="en-US" altLang="ja-JP" baseline="0" dirty="0"/>
              <a:t>d(w(p), w’) &lt;= 1.1 * d(w(p), </a:t>
            </a:r>
            <a:r>
              <a:rPr kumimoji="1" lang="en-US" altLang="ja-JP" baseline="0" dirty="0" err="1"/>
              <a:t>w_best</a:t>
            </a:r>
            <a:r>
              <a:rPr kumimoji="1" lang="en-US" altLang="ja-JP" baseline="0" dirty="0"/>
              <a:t>)</a:t>
            </a:r>
            <a:r>
              <a:rPr kumimoji="1" lang="ja-JP" altLang="en-US" baseline="0" dirty="0"/>
              <a:t>を満たすすべての領域</a:t>
            </a:r>
            <a:r>
              <a:rPr kumimoji="1" lang="en-US" altLang="ja-JP" baseline="0" dirty="0"/>
              <a:t>w’</a:t>
            </a:r>
            <a:r>
              <a:rPr kumimoji="1" lang="ja-JP" altLang="en-US" baseline="0" dirty="0"/>
              <a:t>を</a:t>
            </a:r>
            <a:r>
              <a:rPr kumimoji="1" lang="en-US" altLang="ja-JP" baseline="0" dirty="0" err="1"/>
              <a:t>I_smp</a:t>
            </a:r>
            <a:r>
              <a:rPr kumimoji="1" lang="ja-JP" altLang="en-US" baseline="0" dirty="0"/>
              <a:t>より検索</a:t>
            </a:r>
            <a:endParaRPr kumimoji="1" lang="en-US" altLang="ja-JP" baseline="0" dirty="0"/>
          </a:p>
          <a:p>
            <a:pPr marL="685800" lvl="1" indent="-228600">
              <a:buAutoNum type="arabicPeriod"/>
            </a:pPr>
            <a:r>
              <a:rPr kumimoji="1" lang="ja-JP" altLang="en-US" baseline="0" dirty="0"/>
              <a:t>発見した複数の</a:t>
            </a:r>
            <a:r>
              <a:rPr kumimoji="1" lang="en-US" altLang="ja-JP" baseline="0" dirty="0"/>
              <a:t>w‘</a:t>
            </a:r>
            <a:r>
              <a:rPr kumimoji="1" lang="ja-JP" altLang="en-US" baseline="0" dirty="0"/>
              <a:t>の中央の画素値のヒストグラムを作成し，最も頻度の大きいものを</a:t>
            </a:r>
            <a:r>
              <a:rPr kumimoji="1" lang="en-US" altLang="ja-JP" baseline="0" dirty="0"/>
              <a:t>p</a:t>
            </a:r>
            <a:r>
              <a:rPr kumimoji="1" lang="ja-JP" altLang="en-US" baseline="0" dirty="0"/>
              <a:t>へ代入</a:t>
            </a:r>
            <a:endParaRPr kumimoji="1" lang="en-US" altLang="ja-JP" baseline="0" dirty="0"/>
          </a:p>
          <a:p>
            <a:pPr marL="685800" lvl="1" indent="-228600">
              <a:buAutoNum type="arabicPeriod"/>
            </a:pPr>
            <a:r>
              <a:rPr kumimoji="1" lang="ja-JP" altLang="en-US" baseline="0" dirty="0"/>
              <a:t>全画素の合成がなされたら終了</a:t>
            </a:r>
            <a:endParaRPr kumimoji="1" lang="en-US" altLang="ja-JP" baseline="0" dirty="0"/>
          </a:p>
          <a:p>
            <a:pPr marL="228600" indent="-228600">
              <a:buAutoNum type="arabicPeriod"/>
            </a:pPr>
            <a:endParaRPr kumimoji="1" lang="en-US" altLang="ja-JP" baseline="0" dirty="0"/>
          </a:p>
          <a:p>
            <a:pPr marL="228600" indent="-228600">
              <a:buAutoNum type="arabicPeriod"/>
            </a:pPr>
            <a:endParaRPr kumimoji="1" lang="en-US" altLang="ja-JP" baseline="0" dirty="0"/>
          </a:p>
          <a:p>
            <a:pPr marL="228600" indent="-228600">
              <a:buAutoNum type="arabicPeriod"/>
            </a:pPr>
            <a:endParaRPr kumimoji="1" lang="en-US" altLang="ja-JP" baseline="0" dirty="0"/>
          </a:p>
          <a:p>
            <a:pPr marL="228600" indent="-228600">
              <a:buAutoNum type="arabicPeriod"/>
            </a:pPr>
            <a:endParaRPr kumimoji="1" lang="en-US" altLang="ja-JP" baseline="0" dirty="0"/>
          </a:p>
          <a:p>
            <a:endParaRPr kumimoji="1" lang="en-US" altLang="ja-JP" baseline="0" dirty="0"/>
          </a:p>
          <a:p>
            <a:endParaRPr kumimoji="1" lang="en-US" altLang="ja-JP" baseline="0" dirty="0"/>
          </a:p>
          <a:p>
            <a:endParaRPr kumimoji="1" lang="en-US" altLang="ja-JP" baseline="0" dirty="0"/>
          </a:p>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23</a:t>
            </a:fld>
            <a:endParaRPr kumimoji="1" lang="ja-JP" altLang="en-US"/>
          </a:p>
        </p:txBody>
      </p:sp>
    </p:spTree>
    <p:extLst>
      <p:ext uri="{BB962C8B-B14F-4D97-AF65-F5344CB8AC3E}">
        <p14:creationId xmlns:p14="http://schemas.microsoft.com/office/powerpoint/2010/main" val="1184692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この論文はグレースケール画像を入力とする</a:t>
            </a:r>
            <a:endParaRPr kumimoji="1" lang="en-US" altLang="ja-JP" dirty="0"/>
          </a:p>
          <a:p>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p>
          <a:p>
            <a:r>
              <a:rPr kumimoji="1" lang="en-US" altLang="ja-JP" dirty="0"/>
              <a:t>------------------------------------------------------------------------------------</a:t>
            </a:r>
          </a:p>
          <a:p>
            <a:r>
              <a:rPr kumimoji="1" lang="ja-JP" altLang="en-US" dirty="0"/>
              <a:t>〇</a:t>
            </a:r>
            <a:r>
              <a:rPr kumimoji="1" lang="en-US" altLang="ja-JP" dirty="0"/>
              <a:t>1</a:t>
            </a:r>
            <a:r>
              <a:rPr kumimoji="1" lang="ja-JP" altLang="en-US" dirty="0"/>
              <a:t>画素</a:t>
            </a:r>
            <a:r>
              <a:rPr kumimoji="1" lang="en-US" altLang="ja-JP" dirty="0"/>
              <a:t>synthesis</a:t>
            </a:r>
            <a:r>
              <a:rPr kumimoji="1" lang="ja-JP" altLang="en-US" dirty="0"/>
              <a:t>時のセオリー</a:t>
            </a:r>
            <a:endParaRPr kumimoji="1" lang="en-US" altLang="ja-JP" dirty="0"/>
          </a:p>
          <a:p>
            <a:endParaRPr kumimoji="1" lang="en-US" altLang="ja-JP" dirty="0"/>
          </a:p>
          <a:p>
            <a:r>
              <a:rPr kumimoji="1" lang="en-US" altLang="ja-JP" dirty="0"/>
              <a:t>MRF</a:t>
            </a:r>
            <a:r>
              <a:rPr kumimoji="1" lang="ja-JP" altLang="en-US" dirty="0"/>
              <a:t>を仮定．</a:t>
            </a:r>
            <a:endParaRPr kumimoji="1" lang="en-US" altLang="ja-JP" dirty="0"/>
          </a:p>
          <a:p>
            <a:r>
              <a:rPr kumimoji="1" lang="ja-JP" altLang="en-US" dirty="0"/>
              <a:t>つまり，ある画素</a:t>
            </a:r>
            <a:r>
              <a:rPr kumimoji="1" lang="en-US" altLang="ja-JP" dirty="0"/>
              <a:t>p</a:t>
            </a:r>
            <a:r>
              <a:rPr kumimoji="1" lang="ja-JP" altLang="en-US" dirty="0"/>
              <a:t>の輝度値が</a:t>
            </a:r>
            <a:r>
              <a:rPr kumimoji="1" lang="en-US" altLang="ja-JP" dirty="0"/>
              <a:t>X</a:t>
            </a:r>
            <a:r>
              <a:rPr kumimoji="1" lang="ja-JP" altLang="en-US" dirty="0"/>
              <a:t>となる確率は，その画素の近傍の状態のみから定まることとする．</a:t>
            </a:r>
            <a:endParaRPr kumimoji="1" lang="en-US" altLang="ja-JP" dirty="0"/>
          </a:p>
          <a:p>
            <a:endParaRPr kumimoji="1" lang="en-US" altLang="ja-JP" dirty="0"/>
          </a:p>
          <a:p>
            <a:r>
              <a:rPr kumimoji="1" lang="en-US" altLang="ja-JP" dirty="0"/>
              <a:t>I : </a:t>
            </a:r>
            <a:r>
              <a:rPr kumimoji="1" lang="ja-JP" altLang="en-US" dirty="0"/>
              <a:t>合成中の画像</a:t>
            </a:r>
            <a:endParaRPr kumimoji="1" lang="en-US" altLang="ja-JP" dirty="0"/>
          </a:p>
          <a:p>
            <a:r>
              <a:rPr kumimoji="1" lang="en-US" altLang="ja-JP" dirty="0" err="1"/>
              <a:t>I_samp</a:t>
            </a:r>
            <a:r>
              <a:rPr kumimoji="1" lang="ja-JP" altLang="en-US" dirty="0"/>
              <a:t>　：サンプル画像</a:t>
            </a:r>
            <a:endParaRPr kumimoji="1" lang="en-US" altLang="ja-JP" dirty="0"/>
          </a:p>
          <a:p>
            <a:r>
              <a:rPr kumimoji="1" lang="en-US" altLang="ja-JP" dirty="0" err="1"/>
              <a:t>I_real</a:t>
            </a:r>
            <a:r>
              <a:rPr kumimoji="1" lang="en-US" altLang="ja-JP" dirty="0"/>
              <a:t>     :</a:t>
            </a:r>
            <a:r>
              <a:rPr kumimoji="1" lang="en-US" altLang="ja-JP" baseline="0" dirty="0"/>
              <a:t> </a:t>
            </a:r>
            <a:r>
              <a:rPr kumimoji="1" lang="ja-JP" altLang="en-US" baseline="0" dirty="0"/>
              <a:t>現実では取得することはできないすべての分布を含む画像 </a:t>
            </a:r>
            <a:r>
              <a:rPr kumimoji="1" lang="en-US" altLang="ja-JP" baseline="0" dirty="0" err="1"/>
              <a:t>I_samp</a:t>
            </a:r>
            <a:r>
              <a:rPr kumimoji="1" lang="ja-JP" altLang="en-US" baseline="0" dirty="0"/>
              <a:t>　⊂ </a:t>
            </a:r>
            <a:r>
              <a:rPr kumimoji="1" lang="en-US" altLang="ja-JP" baseline="0" dirty="0" err="1"/>
              <a:t>I_real</a:t>
            </a:r>
            <a:endParaRPr kumimoji="1" lang="en-US" altLang="ja-JP" baseline="0" dirty="0"/>
          </a:p>
          <a:p>
            <a:endParaRPr kumimoji="1" lang="en-US" altLang="ja-JP" baseline="0" dirty="0"/>
          </a:p>
          <a:p>
            <a:r>
              <a:rPr kumimoji="1" lang="ja-JP" altLang="en-US" baseline="0" dirty="0"/>
              <a:t>画素 </a:t>
            </a:r>
            <a:r>
              <a:rPr kumimoji="1" lang="en-US" altLang="ja-JP" baseline="0" dirty="0"/>
              <a:t>p \in I </a:t>
            </a:r>
            <a:r>
              <a:rPr kumimoji="1" lang="ja-JP" altLang="en-US" baseline="0" dirty="0"/>
              <a:t>について，その近傍を </a:t>
            </a:r>
            <a:r>
              <a:rPr kumimoji="1" lang="en-US" altLang="ja-JP" baseline="0" dirty="0"/>
              <a:t>w(p) </a:t>
            </a:r>
            <a:r>
              <a:rPr kumimoji="1" lang="ja-JP" altLang="en-US" baseline="0" dirty="0"/>
              <a:t>とかく</a:t>
            </a:r>
            <a:endParaRPr kumimoji="1" lang="en-US" altLang="ja-JP" baseline="0" dirty="0"/>
          </a:p>
          <a:p>
            <a:r>
              <a:rPr kumimoji="1" lang="en-US" altLang="ja-JP" baseline="0" dirty="0"/>
              <a:t>d(w_1, w_2)</a:t>
            </a:r>
            <a:r>
              <a:rPr kumimoji="1" lang="ja-JP" altLang="en-US" baseline="0" dirty="0"/>
              <a:t>　はパッチ </a:t>
            </a:r>
            <a:r>
              <a:rPr kumimoji="1" lang="en-US" altLang="ja-JP" baseline="0" dirty="0"/>
              <a:t>w1</a:t>
            </a:r>
            <a:r>
              <a:rPr kumimoji="1" lang="ja-JP" altLang="en-US" baseline="0" dirty="0"/>
              <a:t>と</a:t>
            </a:r>
            <a:r>
              <a:rPr kumimoji="1" lang="en-US" altLang="ja-JP" baseline="0" dirty="0"/>
              <a:t>w2</a:t>
            </a:r>
            <a:r>
              <a:rPr kumimoji="1" lang="ja-JP" altLang="en-US" baseline="0" dirty="0"/>
              <a:t>の視覚的な差を計測するメトリック（定義は任意）</a:t>
            </a:r>
            <a:endParaRPr kumimoji="1" lang="en-US" altLang="ja-JP" baseline="0" dirty="0"/>
          </a:p>
          <a:p>
            <a:endParaRPr kumimoji="1" lang="en-US" altLang="ja-JP" baseline="0" dirty="0"/>
          </a:p>
          <a:p>
            <a:r>
              <a:rPr kumimoji="1" lang="ja-JP" altLang="en-US" baseline="0" dirty="0"/>
              <a:t>この下で、もし </a:t>
            </a:r>
            <a:r>
              <a:rPr kumimoji="1" lang="en-US" altLang="ja-JP" baseline="0" dirty="0"/>
              <a:t>p</a:t>
            </a:r>
            <a:r>
              <a:rPr kumimoji="1" lang="ja-JP" altLang="en-US" baseline="0" dirty="0"/>
              <a:t>以外のすべての画素がわかっていて、</a:t>
            </a:r>
            <a:r>
              <a:rPr kumimoji="1" lang="en-US" altLang="ja-JP" baseline="0" dirty="0"/>
              <a:t>p</a:t>
            </a:r>
            <a:r>
              <a:rPr kumimoji="1" lang="ja-JP" altLang="en-US" baseline="0" dirty="0"/>
              <a:t>の画素値のみがわかっていない場合，</a:t>
            </a:r>
            <a:endParaRPr kumimoji="1" lang="en-US" altLang="ja-JP" baseline="0" dirty="0"/>
          </a:p>
          <a:p>
            <a:r>
              <a:rPr kumimoji="1" lang="en-US" altLang="ja-JP" baseline="0" dirty="0"/>
              <a:t>P(</a:t>
            </a:r>
            <a:r>
              <a:rPr kumimoji="1" lang="en-US" altLang="ja-JP" baseline="0" dirty="0" err="1"/>
              <a:t>p|w</a:t>
            </a:r>
            <a:r>
              <a:rPr kumimoji="1" lang="en-US" altLang="ja-JP" baseline="0" dirty="0"/>
              <a:t>(p))</a:t>
            </a:r>
            <a:r>
              <a:rPr kumimoji="1" lang="ja-JP" altLang="en-US" baseline="0" dirty="0"/>
              <a:t>　という確率分布を考えて，条件付確率が最大となる 画素値を出力すればいい．</a:t>
            </a:r>
            <a:endParaRPr kumimoji="1" lang="en-US" altLang="ja-JP" baseline="0" dirty="0"/>
          </a:p>
          <a:p>
            <a:endParaRPr kumimoji="1" lang="en-US" altLang="ja-JP" baseline="0" dirty="0"/>
          </a:p>
          <a:p>
            <a:r>
              <a:rPr kumimoji="1" lang="ja-JP" altLang="en-US" baseline="0" dirty="0"/>
              <a:t>もし、 </a:t>
            </a:r>
            <a:r>
              <a:rPr kumimoji="1" lang="en-US" altLang="ja-JP" baseline="0" dirty="0" err="1"/>
              <a:t>I_real</a:t>
            </a:r>
            <a:r>
              <a:rPr kumimoji="1" lang="ja-JP" altLang="en-US" baseline="0" dirty="0"/>
              <a:t>が存在するならば，</a:t>
            </a:r>
            <a:r>
              <a:rPr kumimoji="1" lang="en-US" altLang="ja-JP" baseline="0" dirty="0"/>
              <a:t>w(p)</a:t>
            </a:r>
            <a:r>
              <a:rPr kumimoji="1" lang="ja-JP" altLang="en-US" baseline="0" dirty="0"/>
              <a:t>と全く同じ（</a:t>
            </a:r>
            <a:r>
              <a:rPr kumimoji="1" lang="en-US" altLang="ja-JP" baseline="0" dirty="0"/>
              <a:t>d(w(p), w’)=0</a:t>
            </a:r>
            <a:r>
              <a:rPr kumimoji="1" lang="ja-JP" altLang="en-US" baseline="0" dirty="0"/>
              <a:t>）パッチ</a:t>
            </a:r>
            <a:r>
              <a:rPr kumimoji="1" lang="en-US" altLang="ja-JP" baseline="0" dirty="0"/>
              <a:t>w</a:t>
            </a:r>
            <a:r>
              <a:rPr kumimoji="1" lang="ja-JP" altLang="en-US" baseline="0" dirty="0"/>
              <a:t>‘を</a:t>
            </a:r>
            <a:r>
              <a:rPr kumimoji="1" lang="en-US" altLang="ja-JP" baseline="0" dirty="0" err="1"/>
              <a:t>I_real</a:t>
            </a:r>
            <a:r>
              <a:rPr kumimoji="1" lang="ja-JP" altLang="en-US" baseline="0" dirty="0"/>
              <a:t>から検索して、</a:t>
            </a:r>
            <a:endParaRPr kumimoji="1" lang="en-US" altLang="ja-JP" baseline="0" dirty="0"/>
          </a:p>
          <a:p>
            <a:r>
              <a:rPr kumimoji="1" lang="ja-JP" altLang="en-US" baseline="0" dirty="0"/>
              <a:t>複数ある場合は，</a:t>
            </a:r>
            <a:r>
              <a:rPr kumimoji="1" lang="en-US" altLang="ja-JP" baseline="0" dirty="0"/>
              <a:t>w’</a:t>
            </a:r>
            <a:r>
              <a:rPr kumimoji="1" lang="ja-JP" altLang="en-US" baseline="0" dirty="0"/>
              <a:t>の中央の画素値のヒストグラムを利用して，</a:t>
            </a:r>
            <a:r>
              <a:rPr kumimoji="1" lang="en-US" altLang="ja-JP" baseline="0" dirty="0"/>
              <a:t>P(</a:t>
            </a:r>
            <a:r>
              <a:rPr kumimoji="1" lang="en-US" altLang="ja-JP" baseline="0" dirty="0" err="1"/>
              <a:t>p|w</a:t>
            </a:r>
            <a:r>
              <a:rPr kumimoji="1" lang="en-US" altLang="ja-JP" baseline="0" dirty="0"/>
              <a:t>(p))</a:t>
            </a:r>
            <a:r>
              <a:rPr kumimoji="1" lang="ja-JP" altLang="en-US" baseline="0" dirty="0"/>
              <a:t>が定義可能．</a:t>
            </a:r>
            <a:endParaRPr kumimoji="1" lang="en-US" altLang="ja-JP" baseline="0" dirty="0"/>
          </a:p>
          <a:p>
            <a:endParaRPr kumimoji="1" lang="en-US" altLang="ja-JP" baseline="0" dirty="0"/>
          </a:p>
          <a:p>
            <a:r>
              <a:rPr kumimoji="1" lang="ja-JP" altLang="en-US" baseline="0" dirty="0"/>
              <a:t>しかし，</a:t>
            </a:r>
            <a:r>
              <a:rPr kumimoji="1" lang="en-US" altLang="ja-JP" baseline="0" dirty="0" err="1"/>
              <a:t>I_real</a:t>
            </a:r>
            <a:r>
              <a:rPr kumimoji="1" lang="ja-JP" altLang="en-US" baseline="0" dirty="0"/>
              <a:t>は取得できず，知っているのは</a:t>
            </a:r>
            <a:r>
              <a:rPr kumimoji="1" lang="en-US" altLang="ja-JP" baseline="0" dirty="0" err="1"/>
              <a:t>I_smp</a:t>
            </a:r>
            <a:r>
              <a:rPr kumimoji="1" lang="ja-JP" altLang="en-US" baseline="0" dirty="0"/>
              <a:t>のみ．</a:t>
            </a:r>
            <a:endParaRPr kumimoji="1" lang="en-US" altLang="ja-JP" baseline="0" dirty="0"/>
          </a:p>
          <a:p>
            <a:r>
              <a:rPr kumimoji="1" lang="ja-JP" altLang="en-US" baseline="0" dirty="0"/>
              <a:t>そこで，</a:t>
            </a:r>
            <a:endParaRPr kumimoji="1" lang="en-US" altLang="ja-JP" baseline="0" dirty="0"/>
          </a:p>
          <a:p>
            <a:endParaRPr kumimoji="1" lang="en-US" altLang="ja-JP" baseline="0" dirty="0"/>
          </a:p>
          <a:p>
            <a:r>
              <a:rPr kumimoji="1" lang="en-US" altLang="ja-JP" baseline="0" dirty="0" err="1"/>
              <a:t>W_best</a:t>
            </a:r>
            <a:r>
              <a:rPr kumimoji="1" lang="en-US" altLang="ja-JP" baseline="0" dirty="0"/>
              <a:t>  = </a:t>
            </a:r>
            <a:r>
              <a:rPr kumimoji="1" lang="en-US" altLang="ja-JP" baseline="0" dirty="0" err="1"/>
              <a:t>argmin</a:t>
            </a:r>
            <a:r>
              <a:rPr kumimoji="1" lang="en-US" altLang="ja-JP" baseline="0" dirty="0"/>
              <a:t>_{w’ \in </a:t>
            </a:r>
            <a:r>
              <a:rPr kumimoji="1" lang="en-US" altLang="ja-JP" baseline="0" dirty="0" err="1"/>
              <a:t>I_smp</a:t>
            </a:r>
            <a:r>
              <a:rPr kumimoji="1" lang="en-US" altLang="ja-JP" baseline="0" dirty="0"/>
              <a:t>} d(w’, w(p))</a:t>
            </a:r>
            <a:r>
              <a:rPr kumimoji="1" lang="ja-JP" altLang="en-US" baseline="0" dirty="0"/>
              <a:t>　として</a:t>
            </a:r>
            <a:endParaRPr kumimoji="1" lang="en-US" altLang="ja-JP" baseline="0" dirty="0"/>
          </a:p>
          <a:p>
            <a:r>
              <a:rPr kumimoji="1" lang="en-US" altLang="ja-JP" baseline="0" dirty="0"/>
              <a:t>d(w’, w(p)) &lt;= (1.0 + 0.1) d(</a:t>
            </a:r>
            <a:r>
              <a:rPr kumimoji="1" lang="en-US" altLang="ja-JP" baseline="0" dirty="0" err="1"/>
              <a:t>w_best</a:t>
            </a:r>
            <a:r>
              <a:rPr kumimoji="1" lang="en-US" altLang="ja-JP" baseline="0" dirty="0"/>
              <a:t>, w(p)) </a:t>
            </a:r>
            <a:r>
              <a:rPr kumimoji="1" lang="ja-JP" altLang="en-US" baseline="0" dirty="0"/>
              <a:t>を満たすすべてのパッチ </a:t>
            </a:r>
            <a:r>
              <a:rPr kumimoji="1" lang="en-US" altLang="ja-JP" baseline="0" dirty="0"/>
              <a:t>w’</a:t>
            </a:r>
            <a:r>
              <a:rPr kumimoji="1" lang="ja-JP" altLang="en-US" baseline="0" dirty="0" err="1"/>
              <a:t>を抽</a:t>
            </a:r>
            <a:r>
              <a:rPr kumimoji="1" lang="ja-JP" altLang="en-US" baseline="0" dirty="0"/>
              <a:t>出</a:t>
            </a:r>
            <a:endParaRPr kumimoji="1" lang="en-US" altLang="ja-JP" baseline="0" dirty="0"/>
          </a:p>
          <a:p>
            <a:endParaRPr kumimoji="1" lang="en-US" altLang="ja-JP" baseline="0" dirty="0"/>
          </a:p>
          <a:p>
            <a:r>
              <a:rPr kumimoji="1" lang="ja-JP" altLang="en-US" baseline="0" dirty="0"/>
              <a:t>こうして求まった複数の </a:t>
            </a:r>
            <a:r>
              <a:rPr kumimoji="1" lang="en-US" altLang="ja-JP" baseline="0" dirty="0"/>
              <a:t>w’ </a:t>
            </a:r>
            <a:r>
              <a:rPr kumimoji="1" lang="ja-JP" altLang="en-US" baseline="0" dirty="0"/>
              <a:t>の中心画素値からヒストグラムを作成し，最も頻度が高かった画素値を採用する．</a:t>
            </a:r>
            <a:endParaRPr kumimoji="1" lang="en-US" altLang="ja-JP" baseline="0" dirty="0"/>
          </a:p>
          <a:p>
            <a:endParaRPr kumimoji="1" lang="en-US" altLang="ja-JP" baseline="0" dirty="0"/>
          </a:p>
          <a:p>
            <a:r>
              <a:rPr kumimoji="1" lang="en-US" altLang="ja-JP" baseline="0" dirty="0"/>
              <a:t>d</a:t>
            </a:r>
            <a:r>
              <a:rPr kumimoji="1" lang="ja-JP" altLang="en-US" baseline="0" dirty="0"/>
              <a:t>　については、</a:t>
            </a:r>
            <a:r>
              <a:rPr kumimoji="1" lang="en-US" altLang="ja-JP" baseline="0" dirty="0" err="1"/>
              <a:t>d_SSD</a:t>
            </a:r>
            <a:r>
              <a:rPr kumimoji="1" lang="ja-JP" altLang="en-US" baseline="0" dirty="0"/>
              <a:t>や　　</a:t>
            </a:r>
            <a:r>
              <a:rPr kumimoji="1" lang="en-US" altLang="ja-JP" baseline="0" dirty="0" err="1"/>
              <a:t>d_SSD</a:t>
            </a:r>
            <a:r>
              <a:rPr kumimoji="1" lang="en-US" altLang="ja-JP" baseline="0" dirty="0"/>
              <a:t> * </a:t>
            </a:r>
            <a:r>
              <a:rPr kumimoji="1" lang="en-US" altLang="ja-JP" baseline="0" dirty="0" err="1"/>
              <a:t>gaussian</a:t>
            </a:r>
            <a:endParaRPr kumimoji="1"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p>
          <a:p>
            <a:endParaRPr kumimoji="1" lang="en-US" altLang="ja-JP" baseline="0" dirty="0"/>
          </a:p>
          <a:p>
            <a:endParaRPr kumimoji="1" lang="en-US" altLang="ja-JP" baseline="0" dirty="0"/>
          </a:p>
          <a:p>
            <a:r>
              <a:rPr kumimoji="1" lang="en-US" altLang="ja-JP" baseline="0" dirty="0"/>
              <a:t>Texture synthesis</a:t>
            </a:r>
            <a:r>
              <a:rPr kumimoji="1" lang="ja-JP" altLang="en-US" baseline="0" dirty="0"/>
              <a:t>の実装内容</a:t>
            </a:r>
            <a:endParaRPr kumimoji="1" lang="en-US" altLang="ja-JP" baseline="0" dirty="0"/>
          </a:p>
          <a:p>
            <a:endParaRPr kumimoji="1" lang="en-US" altLang="ja-JP" baseline="0" dirty="0"/>
          </a:p>
          <a:p>
            <a:r>
              <a:rPr kumimoji="1" lang="en-US" altLang="ja-JP" baseline="0" dirty="0"/>
              <a:t>0. </a:t>
            </a:r>
            <a:r>
              <a:rPr kumimoji="1" lang="ja-JP" altLang="en-US" baseline="0" dirty="0"/>
              <a:t>画像</a:t>
            </a:r>
            <a:r>
              <a:rPr kumimoji="1" lang="en-US" altLang="ja-JP" baseline="0" dirty="0"/>
              <a:t>I</a:t>
            </a:r>
            <a:r>
              <a:rPr kumimoji="1" lang="ja-JP" altLang="en-US" baseline="0" dirty="0"/>
              <a:t>の中心</a:t>
            </a:r>
            <a:r>
              <a:rPr kumimoji="1" lang="en-US" altLang="ja-JP" baseline="0" dirty="0"/>
              <a:t>3x3</a:t>
            </a:r>
            <a:r>
              <a:rPr kumimoji="1" lang="ja-JP" altLang="en-US" baseline="0" dirty="0"/>
              <a:t>画素をランダムに初期化</a:t>
            </a:r>
            <a:endParaRPr kumimoji="1" lang="en-US" altLang="ja-JP" baseline="0" dirty="0"/>
          </a:p>
          <a:p>
            <a:pPr marL="228600" indent="-228600">
              <a:buAutoNum type="arabicPeriod"/>
            </a:pPr>
            <a:r>
              <a:rPr kumimoji="1" lang="ja-JP" altLang="en-US" baseline="0" dirty="0"/>
              <a:t>以下を繰り返す</a:t>
            </a:r>
            <a:r>
              <a:rPr kumimoji="1" lang="en-US" altLang="ja-JP" baseline="0" dirty="0"/>
              <a:t>  </a:t>
            </a:r>
          </a:p>
          <a:p>
            <a:pPr marL="685800" lvl="1" indent="-228600">
              <a:buAutoNum type="arabicPeriod"/>
            </a:pPr>
            <a:r>
              <a:rPr kumimoji="1" lang="ja-JP" altLang="en-US" baseline="0" dirty="0"/>
              <a:t>既に合成された部分の隣接画素</a:t>
            </a:r>
            <a:r>
              <a:rPr kumimoji="1" lang="en-US" altLang="ja-JP" baseline="0" dirty="0"/>
              <a:t>p</a:t>
            </a:r>
            <a:r>
              <a:rPr kumimoji="1" lang="ja-JP" altLang="en-US" baseline="0" dirty="0"/>
              <a:t>を選択</a:t>
            </a:r>
            <a:endParaRPr kumimoji="1" lang="en-US" altLang="ja-JP" baseline="0" dirty="0"/>
          </a:p>
          <a:p>
            <a:pPr marL="685800" lvl="1" indent="-228600">
              <a:buAutoNum type="arabicPeriod"/>
            </a:pPr>
            <a:r>
              <a:rPr kumimoji="1" lang="en-US" altLang="ja-JP" baseline="0" dirty="0"/>
              <a:t>p</a:t>
            </a:r>
            <a:r>
              <a:rPr kumimoji="1" lang="ja-JP" altLang="en-US" baseline="0" dirty="0"/>
              <a:t>の近傍 </a:t>
            </a:r>
            <a:r>
              <a:rPr kumimoji="1" lang="en-US" altLang="ja-JP" baseline="0" dirty="0"/>
              <a:t>w(p) </a:t>
            </a:r>
            <a:r>
              <a:rPr kumimoji="1" lang="ja-JP" altLang="en-US" baseline="0" dirty="0"/>
              <a:t>と最も似た領域</a:t>
            </a:r>
            <a:r>
              <a:rPr kumimoji="1" lang="en-US" altLang="ja-JP" baseline="0" dirty="0"/>
              <a:t>w’</a:t>
            </a:r>
            <a:r>
              <a:rPr kumimoji="1" lang="ja-JP" altLang="en-US" baseline="0" dirty="0"/>
              <a:t>を </a:t>
            </a:r>
            <a:r>
              <a:rPr kumimoji="1" lang="en-US" altLang="ja-JP" baseline="0" dirty="0" err="1"/>
              <a:t>I_smp</a:t>
            </a:r>
            <a:r>
              <a:rPr kumimoji="1" lang="en-US" altLang="ja-JP" baseline="0" dirty="0"/>
              <a:t> </a:t>
            </a:r>
            <a:r>
              <a:rPr kumimoji="1" lang="ja-JP" altLang="en-US" baseline="0" dirty="0"/>
              <a:t>より検索</a:t>
            </a:r>
            <a:endParaRPr kumimoji="1" lang="en-US" altLang="ja-JP" baseline="0" dirty="0"/>
          </a:p>
          <a:p>
            <a:pPr marL="914400" lvl="2" indent="0">
              <a:buNone/>
            </a:pPr>
            <a:r>
              <a:rPr kumimoji="1" lang="en-US" altLang="ja-JP" baseline="0" dirty="0"/>
              <a:t>※</a:t>
            </a:r>
            <a:r>
              <a:rPr kumimoji="1" lang="ja-JP" altLang="en-US" baseline="0" dirty="0"/>
              <a:t>類似度は </a:t>
            </a:r>
            <a:r>
              <a:rPr kumimoji="1" lang="en-US" altLang="ja-JP" baseline="0" dirty="0"/>
              <a:t>SSD</a:t>
            </a:r>
            <a:r>
              <a:rPr kumimoji="1" lang="ja-JP" altLang="en-US" baseline="0" dirty="0"/>
              <a:t>を利用</a:t>
            </a:r>
            <a:endParaRPr kumimoji="1" lang="en-US" altLang="ja-JP" baseline="0" dirty="0"/>
          </a:p>
          <a:p>
            <a:pPr marL="914400" lvl="2" indent="0">
              <a:buNone/>
            </a:pPr>
            <a:r>
              <a:rPr kumimoji="1" lang="en-US" altLang="ja-JP" baseline="0" dirty="0"/>
              <a:t>※w(p)</a:t>
            </a:r>
            <a:r>
              <a:rPr kumimoji="1" lang="ja-JP" altLang="en-US" baseline="0" dirty="0"/>
              <a:t>は一部欠損しており，その部分は無視</a:t>
            </a:r>
            <a:endParaRPr kumimoji="1" lang="en-US" altLang="ja-JP" baseline="0" dirty="0"/>
          </a:p>
          <a:p>
            <a:pPr marL="685800" lvl="1" indent="-228600">
              <a:buAutoNum type="arabicPeriod"/>
            </a:pPr>
            <a:r>
              <a:rPr kumimoji="1" lang="en-US" altLang="ja-JP" baseline="0" dirty="0"/>
              <a:t>w‘</a:t>
            </a:r>
            <a:r>
              <a:rPr kumimoji="1" lang="ja-JP" altLang="en-US" baseline="0" dirty="0"/>
              <a:t>の中央の画素値を</a:t>
            </a:r>
            <a:r>
              <a:rPr kumimoji="1" lang="en-US" altLang="ja-JP" baseline="0" dirty="0"/>
              <a:t>p</a:t>
            </a:r>
            <a:r>
              <a:rPr kumimoji="1" lang="ja-JP" altLang="en-US" baseline="0" dirty="0"/>
              <a:t>に代入</a:t>
            </a:r>
            <a:endParaRPr kumimoji="1" lang="en-US" altLang="ja-JP" baseline="0" dirty="0"/>
          </a:p>
          <a:p>
            <a:pPr marL="685800" lvl="1" indent="-228600">
              <a:buAutoNum type="arabicPeriod"/>
            </a:pPr>
            <a:r>
              <a:rPr kumimoji="1" lang="ja-JP" altLang="en-US" baseline="0" dirty="0"/>
              <a:t>全画素の合成がなされたら終了</a:t>
            </a:r>
            <a:endParaRPr kumimoji="1" lang="en-US" altLang="ja-JP" baseline="0" dirty="0"/>
          </a:p>
          <a:p>
            <a:pPr marL="228600" indent="-228600">
              <a:buAutoNum type="arabicPeriod"/>
            </a:pPr>
            <a:endParaRPr kumimoji="1" lang="en-US" altLang="ja-JP" baseline="0" dirty="0"/>
          </a:p>
          <a:p>
            <a:pPr marL="0" indent="0">
              <a:buNone/>
            </a:pPr>
            <a:endParaRPr kumimoji="1" lang="en-US" altLang="ja-JP" baseline="0" dirty="0"/>
          </a:p>
          <a:p>
            <a:pPr marL="0" indent="0">
              <a:buNone/>
            </a:pPr>
            <a:r>
              <a:rPr kumimoji="1" lang="ja-JP" altLang="en-US" baseline="0" dirty="0"/>
              <a:t>論文の内容を真面目に実装する</a:t>
            </a:r>
            <a:endParaRPr kumimoji="1" lang="en-US" altLang="ja-JP" baseline="0" dirty="0"/>
          </a:p>
          <a:p>
            <a:pPr marL="0" indent="0">
              <a:buNone/>
            </a:pPr>
            <a:endParaRPr kumimoji="1" lang="en-US" altLang="ja-JP" baseline="0" dirty="0"/>
          </a:p>
          <a:p>
            <a:r>
              <a:rPr kumimoji="1" lang="en-US" altLang="ja-JP" baseline="0" dirty="0"/>
              <a:t>0. </a:t>
            </a:r>
            <a:r>
              <a:rPr kumimoji="1" lang="ja-JP" altLang="en-US" baseline="0" dirty="0"/>
              <a:t>画像</a:t>
            </a:r>
            <a:r>
              <a:rPr kumimoji="1" lang="en-US" altLang="ja-JP" baseline="0" dirty="0"/>
              <a:t>I</a:t>
            </a:r>
            <a:r>
              <a:rPr kumimoji="1" lang="ja-JP" altLang="en-US" baseline="0" dirty="0"/>
              <a:t>の中心</a:t>
            </a:r>
            <a:r>
              <a:rPr kumimoji="1" lang="en-US" altLang="ja-JP" baseline="0" dirty="0"/>
              <a:t>3x3</a:t>
            </a:r>
            <a:r>
              <a:rPr kumimoji="1" lang="ja-JP" altLang="en-US" baseline="0" dirty="0"/>
              <a:t>画素をランダムに初期化</a:t>
            </a:r>
            <a:endParaRPr kumimoji="1" lang="en-US" altLang="ja-JP" baseline="0" dirty="0"/>
          </a:p>
          <a:p>
            <a:pPr marL="228600" indent="-228600">
              <a:buAutoNum type="arabicPeriod"/>
            </a:pPr>
            <a:r>
              <a:rPr kumimoji="1" lang="ja-JP" altLang="en-US" baseline="0" dirty="0"/>
              <a:t>以下を繰り返す</a:t>
            </a:r>
            <a:r>
              <a:rPr kumimoji="1" lang="en-US" altLang="ja-JP" baseline="0" dirty="0"/>
              <a:t>  </a:t>
            </a:r>
          </a:p>
          <a:p>
            <a:pPr marL="685800" lvl="1" indent="-228600">
              <a:buAutoNum type="arabicPeriod"/>
            </a:pPr>
            <a:r>
              <a:rPr kumimoji="1" lang="ja-JP" altLang="en-US" baseline="0" dirty="0"/>
              <a:t>既に合成された部分の隣接画素</a:t>
            </a:r>
            <a:r>
              <a:rPr kumimoji="1" lang="en-US" altLang="ja-JP" baseline="0" dirty="0"/>
              <a:t>p</a:t>
            </a:r>
            <a:r>
              <a:rPr kumimoji="1" lang="ja-JP" altLang="en-US" baseline="0" dirty="0"/>
              <a:t>を選択</a:t>
            </a:r>
            <a:endParaRPr kumimoji="1" lang="en-US" altLang="ja-JP" baseline="0" dirty="0"/>
          </a:p>
          <a:p>
            <a:pPr marL="685800" lvl="1" indent="-228600">
              <a:buAutoNum type="arabicPeriod"/>
            </a:pPr>
            <a:r>
              <a:rPr kumimoji="1" lang="en-US" altLang="ja-JP" baseline="0" dirty="0"/>
              <a:t>p</a:t>
            </a:r>
            <a:r>
              <a:rPr kumimoji="1" lang="ja-JP" altLang="en-US" baseline="0" dirty="0"/>
              <a:t>の近傍 </a:t>
            </a:r>
            <a:r>
              <a:rPr kumimoji="1" lang="en-US" altLang="ja-JP" baseline="0" dirty="0"/>
              <a:t>w(p) </a:t>
            </a:r>
            <a:r>
              <a:rPr kumimoji="1" lang="ja-JP" altLang="en-US" baseline="0" dirty="0"/>
              <a:t>と最も似た領域</a:t>
            </a:r>
            <a:r>
              <a:rPr kumimoji="1" lang="en-US" altLang="ja-JP" baseline="0" dirty="0" err="1"/>
              <a:t>w_best</a:t>
            </a:r>
            <a:r>
              <a:rPr kumimoji="1" lang="ja-JP" altLang="en-US" baseline="0" dirty="0"/>
              <a:t>を </a:t>
            </a:r>
            <a:r>
              <a:rPr kumimoji="1" lang="en-US" altLang="ja-JP" baseline="0" dirty="0" err="1"/>
              <a:t>I_smp</a:t>
            </a:r>
            <a:r>
              <a:rPr kumimoji="1" lang="en-US" altLang="ja-JP" baseline="0" dirty="0"/>
              <a:t> </a:t>
            </a:r>
            <a:r>
              <a:rPr kumimoji="1" lang="ja-JP" altLang="en-US" baseline="0" dirty="0"/>
              <a:t>より検索</a:t>
            </a:r>
            <a:endParaRPr kumimoji="1" lang="en-US" altLang="ja-JP" baseline="0" dirty="0"/>
          </a:p>
          <a:p>
            <a:pPr marL="914400" lvl="2" indent="0">
              <a:buNone/>
            </a:pPr>
            <a:r>
              <a:rPr kumimoji="1" lang="en-US" altLang="ja-JP" baseline="0" dirty="0"/>
              <a:t>※</a:t>
            </a:r>
            <a:r>
              <a:rPr kumimoji="1" lang="ja-JP" altLang="en-US" baseline="0" dirty="0"/>
              <a:t>類似度は </a:t>
            </a:r>
            <a:r>
              <a:rPr kumimoji="1" lang="en-US" altLang="ja-JP" baseline="0" dirty="0"/>
              <a:t>SSD</a:t>
            </a:r>
            <a:r>
              <a:rPr kumimoji="1" lang="ja-JP" altLang="en-US" baseline="0" dirty="0"/>
              <a:t>を利用</a:t>
            </a:r>
            <a:endParaRPr kumimoji="1" lang="en-US" altLang="ja-JP" baseline="0" dirty="0"/>
          </a:p>
          <a:p>
            <a:pPr marL="914400" lvl="2" indent="0">
              <a:buNone/>
            </a:pPr>
            <a:r>
              <a:rPr kumimoji="1" lang="en-US" altLang="ja-JP" baseline="0" dirty="0"/>
              <a:t>※w(p)</a:t>
            </a:r>
            <a:r>
              <a:rPr kumimoji="1" lang="ja-JP" altLang="en-US" baseline="0" dirty="0"/>
              <a:t>は一部欠損しており，その部分は無視</a:t>
            </a:r>
            <a:endParaRPr kumimoji="1" lang="en-US" altLang="ja-JP" baseline="0" dirty="0"/>
          </a:p>
          <a:p>
            <a:pPr marL="685800" lvl="1" indent="-228600">
              <a:buAutoNum type="arabicPeriod"/>
            </a:pPr>
            <a:r>
              <a:rPr kumimoji="1" lang="en-US" altLang="ja-JP" baseline="0" dirty="0"/>
              <a:t>d(w(p), w’) &lt;= 1.1 * d(w(p), </a:t>
            </a:r>
            <a:r>
              <a:rPr kumimoji="1" lang="en-US" altLang="ja-JP" baseline="0" dirty="0" err="1"/>
              <a:t>w_best</a:t>
            </a:r>
            <a:r>
              <a:rPr kumimoji="1" lang="en-US" altLang="ja-JP" baseline="0" dirty="0"/>
              <a:t>)</a:t>
            </a:r>
            <a:r>
              <a:rPr kumimoji="1" lang="ja-JP" altLang="en-US" baseline="0" dirty="0"/>
              <a:t>を満たすすべての領域</a:t>
            </a:r>
            <a:r>
              <a:rPr kumimoji="1" lang="en-US" altLang="ja-JP" baseline="0" dirty="0"/>
              <a:t>w’</a:t>
            </a:r>
            <a:r>
              <a:rPr kumimoji="1" lang="ja-JP" altLang="en-US" baseline="0" dirty="0"/>
              <a:t>を</a:t>
            </a:r>
            <a:r>
              <a:rPr kumimoji="1" lang="en-US" altLang="ja-JP" baseline="0" dirty="0" err="1"/>
              <a:t>I_smp</a:t>
            </a:r>
            <a:r>
              <a:rPr kumimoji="1" lang="ja-JP" altLang="en-US" baseline="0" dirty="0"/>
              <a:t>より検索</a:t>
            </a:r>
            <a:endParaRPr kumimoji="1" lang="en-US" altLang="ja-JP" baseline="0" dirty="0"/>
          </a:p>
          <a:p>
            <a:pPr marL="685800" lvl="1" indent="-228600">
              <a:buAutoNum type="arabicPeriod"/>
            </a:pPr>
            <a:r>
              <a:rPr kumimoji="1" lang="ja-JP" altLang="en-US" baseline="0" dirty="0"/>
              <a:t>発見した複数の</a:t>
            </a:r>
            <a:r>
              <a:rPr kumimoji="1" lang="en-US" altLang="ja-JP" baseline="0" dirty="0"/>
              <a:t>w‘</a:t>
            </a:r>
            <a:r>
              <a:rPr kumimoji="1" lang="ja-JP" altLang="en-US" baseline="0" dirty="0"/>
              <a:t>の中央の画素値のヒストグラムを作成し，最も頻度の大きいものを</a:t>
            </a:r>
            <a:r>
              <a:rPr kumimoji="1" lang="en-US" altLang="ja-JP" baseline="0" dirty="0"/>
              <a:t>p</a:t>
            </a:r>
            <a:r>
              <a:rPr kumimoji="1" lang="ja-JP" altLang="en-US" baseline="0" dirty="0"/>
              <a:t>へ代入</a:t>
            </a:r>
            <a:endParaRPr kumimoji="1" lang="en-US" altLang="ja-JP" baseline="0" dirty="0"/>
          </a:p>
          <a:p>
            <a:pPr marL="685800" lvl="1" indent="-228600">
              <a:buAutoNum type="arabicPeriod"/>
            </a:pPr>
            <a:r>
              <a:rPr kumimoji="1" lang="ja-JP" altLang="en-US" baseline="0" dirty="0"/>
              <a:t>全画素の合成がなされたら終了</a:t>
            </a:r>
            <a:endParaRPr kumimoji="1" lang="en-US" altLang="ja-JP" baseline="0" dirty="0"/>
          </a:p>
          <a:p>
            <a:pPr marL="228600" indent="-228600">
              <a:buAutoNum type="arabicPeriod"/>
            </a:pPr>
            <a:endParaRPr kumimoji="1" lang="en-US" altLang="ja-JP" baseline="0" dirty="0"/>
          </a:p>
          <a:p>
            <a:pPr marL="228600" indent="-228600">
              <a:buAutoNum type="arabicPeriod"/>
            </a:pPr>
            <a:endParaRPr kumimoji="1" lang="en-US" altLang="ja-JP" baseline="0" dirty="0"/>
          </a:p>
          <a:p>
            <a:pPr marL="228600" indent="-228600">
              <a:buAutoNum type="arabicPeriod"/>
            </a:pPr>
            <a:endParaRPr kumimoji="1" lang="en-US" altLang="ja-JP" baseline="0" dirty="0"/>
          </a:p>
          <a:p>
            <a:pPr marL="228600" indent="-228600">
              <a:buAutoNum type="arabicPeriod"/>
            </a:pPr>
            <a:endParaRPr kumimoji="1" lang="en-US" altLang="ja-JP" baseline="0" dirty="0"/>
          </a:p>
          <a:p>
            <a:endParaRPr kumimoji="1" lang="en-US" altLang="ja-JP" baseline="0" dirty="0"/>
          </a:p>
          <a:p>
            <a:endParaRPr kumimoji="1" lang="en-US" altLang="ja-JP" baseline="0" dirty="0"/>
          </a:p>
          <a:p>
            <a:endParaRPr kumimoji="1" lang="en-US" altLang="ja-JP" baseline="0" dirty="0"/>
          </a:p>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24</a:t>
            </a:fld>
            <a:endParaRPr kumimoji="1" lang="ja-JP" altLang="en-US"/>
          </a:p>
        </p:txBody>
      </p:sp>
    </p:spTree>
    <p:extLst>
      <p:ext uri="{BB962C8B-B14F-4D97-AF65-F5344CB8AC3E}">
        <p14:creationId xmlns:p14="http://schemas.microsoft.com/office/powerpoint/2010/main" val="4156344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Alexei A. </a:t>
            </a:r>
            <a:r>
              <a:rPr kumimoji="1" lang="en-US" altLang="ja-JP" dirty="0" err="1" smtClean="0"/>
              <a:t>Efros</a:t>
            </a:r>
            <a:r>
              <a:rPr kumimoji="1" lang="en-US" altLang="ja-JP" dirty="0" smtClean="0"/>
              <a:t> and Thomas K. Leung, Texture Synthesis by Non-parametric Sampling, ICCV 1999</a:t>
            </a:r>
          </a:p>
          <a:p>
            <a:r>
              <a:rPr kumimoji="1" lang="ja-JP" altLang="en-US" dirty="0" smtClean="0"/>
              <a:t>画像最適化</a:t>
            </a:r>
            <a:r>
              <a:rPr kumimoji="1" lang="en-US" altLang="ja-JP" dirty="0" smtClean="0"/>
              <a:t>(</a:t>
            </a:r>
            <a:r>
              <a:rPr kumimoji="1" lang="ja-JP" altLang="en-US" dirty="0" smtClean="0"/>
              <a:t>片方向類似度</a:t>
            </a:r>
            <a:r>
              <a:rPr kumimoji="1" lang="en-US" altLang="ja-JP" dirty="0" smtClean="0"/>
              <a:t>)</a:t>
            </a:r>
          </a:p>
          <a:p>
            <a:r>
              <a:rPr kumimoji="1" lang="en-US" altLang="ja-JP" dirty="0" err="1" smtClean="0"/>
              <a:t>Vivek</a:t>
            </a:r>
            <a:r>
              <a:rPr kumimoji="1" lang="en-US" altLang="ja-JP" dirty="0" smtClean="0"/>
              <a:t> </a:t>
            </a:r>
            <a:r>
              <a:rPr kumimoji="1" lang="en-US" altLang="ja-JP" dirty="0" err="1" smtClean="0"/>
              <a:t>Kwatra</a:t>
            </a:r>
            <a:r>
              <a:rPr kumimoji="1" lang="en-US" altLang="ja-JP" dirty="0" smtClean="0"/>
              <a:t> et al. Texture Optimization for Example-based Synthesis, SIGGRAPH 2005</a:t>
            </a:r>
          </a:p>
          <a:p>
            <a:r>
              <a:rPr kumimoji="1" lang="ja-JP" altLang="en-US" dirty="0" smtClean="0"/>
              <a:t>画像最適化</a:t>
            </a:r>
            <a:r>
              <a:rPr kumimoji="1" lang="en-US" altLang="ja-JP" dirty="0" smtClean="0"/>
              <a:t>(</a:t>
            </a:r>
            <a:r>
              <a:rPr kumimoji="1" lang="ja-JP" altLang="en-US" dirty="0" smtClean="0"/>
              <a:t>双方向類似度</a:t>
            </a:r>
            <a:r>
              <a:rPr kumimoji="1" lang="en-US" altLang="ja-JP" dirty="0" smtClean="0"/>
              <a:t>)</a:t>
            </a:r>
          </a:p>
          <a:p>
            <a:r>
              <a:rPr kumimoji="1" lang="en-US" altLang="ja-JP" dirty="0" err="1" smtClean="0"/>
              <a:t>Simakov</a:t>
            </a:r>
            <a:r>
              <a:rPr kumimoji="1" lang="en-US" altLang="ja-JP" dirty="0" smtClean="0"/>
              <a:t> et al. Summarizing Visual Data Using Bidirectional Similarity, CVPR 08.</a:t>
            </a:r>
          </a:p>
          <a:p>
            <a:r>
              <a:rPr kumimoji="1" lang="en-US" altLang="ja-JP" dirty="0" smtClean="0"/>
              <a:t>Wei et al. Inverse texture synthesis, SIGGRAPH 08.</a:t>
            </a:r>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t>Connelly Barnes, et al. </a:t>
            </a:r>
            <a:r>
              <a:rPr lang="en-US" altLang="ja-JP" dirty="0" err="1" smtClean="0"/>
              <a:t>PatchMatch</a:t>
            </a:r>
            <a:r>
              <a:rPr lang="en-US" altLang="ja-JP" dirty="0" smtClean="0"/>
              <a:t>: A Randomized Correspondence Algorithm for Structural Image Editing, SIGGRAPH 2009.</a:t>
            </a:r>
          </a:p>
          <a:p>
            <a:endParaRPr kumimoji="1" lang="en-US" altLang="ja-JP" dirty="0" smtClean="0"/>
          </a:p>
          <a:p>
            <a:endParaRPr kumimoji="1" lang="en-US" altLang="ja-JP" dirty="0" smtClean="0"/>
          </a:p>
          <a:p>
            <a:endParaRPr kumimoji="1" lang="en-US" altLang="ja-JP" dirty="0" smtClean="0"/>
          </a:p>
          <a:p>
            <a:r>
              <a:rPr lang="en-US" altLang="ja-JP" dirty="0" err="1" smtClean="0"/>
              <a:t>PatchMatch</a:t>
            </a:r>
            <a:r>
              <a:rPr lang="en-US" altLang="ja-JP" dirty="0" smtClean="0"/>
              <a:t> algorithm </a:t>
            </a:r>
            <a:r>
              <a:rPr lang="ja-JP" altLang="en-US" dirty="0" smtClean="0"/>
              <a:t>は多様な応用を持つ</a:t>
            </a:r>
            <a:r>
              <a:rPr lang="en-US" altLang="ja-JP" dirty="0" smtClean="0">
                <a:hlinkClick r:id="rId3"/>
              </a:rPr>
              <a:t>https://www.youtube.com/watch?v=fMe19oTz6vk</a:t>
            </a:r>
            <a:endParaRPr lang="en-US" altLang="ja-JP" dirty="0" smtClean="0"/>
          </a:p>
          <a:p>
            <a:endParaRPr lang="en-US" altLang="ja-JP" dirty="0" smtClean="0"/>
          </a:p>
          <a:p>
            <a:r>
              <a:rPr lang="en-US" altLang="ja-JP" dirty="0" smtClean="0"/>
              <a:t>+ Texture synthesis</a:t>
            </a:r>
            <a:r>
              <a:rPr lang="ja-JP" altLang="en-US" dirty="0" smtClean="0"/>
              <a:t> </a:t>
            </a:r>
            <a:r>
              <a:rPr lang="en-US" altLang="ja-JP" dirty="0" smtClean="0"/>
              <a:t>: </a:t>
            </a:r>
            <a:r>
              <a:rPr lang="ja-JP" altLang="en-US" dirty="0" smtClean="0"/>
              <a:t>画像合成 </a:t>
            </a:r>
            <a:endParaRPr lang="en-US" altLang="ja-JP" dirty="0" smtClean="0"/>
          </a:p>
          <a:p>
            <a:r>
              <a:rPr lang="en-US" altLang="ja-JP" dirty="0" smtClean="0"/>
              <a:t>+ Retargeting : </a:t>
            </a:r>
            <a:r>
              <a:rPr lang="ja-JP" altLang="en-US" dirty="0" smtClean="0"/>
              <a:t>アスペクト比変更 </a:t>
            </a:r>
            <a:r>
              <a:rPr lang="en-US" altLang="ja-JP" dirty="0" smtClean="0"/>
              <a:t>2:56</a:t>
            </a:r>
          </a:p>
          <a:p>
            <a:r>
              <a:rPr lang="en-US" altLang="ja-JP" dirty="0" smtClean="0"/>
              <a:t>+ Image in-painting : </a:t>
            </a:r>
            <a:r>
              <a:rPr lang="ja-JP" altLang="en-US" dirty="0" smtClean="0"/>
              <a:t>穴埋め </a:t>
            </a:r>
            <a:r>
              <a:rPr lang="en-US" altLang="ja-JP" dirty="0" smtClean="0"/>
              <a:t>2:23~</a:t>
            </a:r>
          </a:p>
          <a:p>
            <a:r>
              <a:rPr lang="en-US" altLang="ja-JP" dirty="0" smtClean="0"/>
              <a:t>+ Image reshuffling : </a:t>
            </a:r>
            <a:r>
              <a:rPr lang="ja-JP" altLang="en-US" dirty="0" smtClean="0"/>
              <a:t>画像の一部を制約しそれ以外を合成</a:t>
            </a:r>
            <a:r>
              <a:rPr lang="en-US" altLang="ja-JP" dirty="0" smtClean="0"/>
              <a:t>3:53~</a:t>
            </a:r>
          </a:p>
          <a:p>
            <a:endParaRPr lang="en-US" altLang="ja-JP" dirty="0" smtClean="0"/>
          </a:p>
          <a:p>
            <a:endParaRPr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25</a:t>
            </a:fld>
            <a:endParaRPr kumimoji="1" lang="ja-JP" altLang="en-US"/>
          </a:p>
        </p:txBody>
      </p:sp>
    </p:spTree>
    <p:extLst>
      <p:ext uri="{BB962C8B-B14F-4D97-AF65-F5344CB8AC3E}">
        <p14:creationId xmlns:p14="http://schemas.microsoft.com/office/powerpoint/2010/main" val="85295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DP</a:t>
            </a:r>
            <a:r>
              <a:rPr kumimoji="1" lang="ja-JP" altLang="en-US" dirty="0" smtClean="0"/>
              <a:t>好き。</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29</a:t>
            </a:fld>
            <a:endParaRPr kumimoji="1" lang="ja-JP" altLang="en-US"/>
          </a:p>
        </p:txBody>
      </p:sp>
    </p:spTree>
    <p:extLst>
      <p:ext uri="{BB962C8B-B14F-4D97-AF65-F5344CB8AC3E}">
        <p14:creationId xmlns:p14="http://schemas.microsoft.com/office/powerpoint/2010/main" val="153063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38</a:t>
            </a:fld>
            <a:endParaRPr kumimoji="1" lang="ja-JP" altLang="en-US"/>
          </a:p>
        </p:txBody>
      </p:sp>
    </p:spTree>
    <p:extLst>
      <p:ext uri="{BB962C8B-B14F-4D97-AF65-F5344CB8AC3E}">
        <p14:creationId xmlns:p14="http://schemas.microsoft.com/office/powerpoint/2010/main" val="3328049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44</a:t>
            </a:fld>
            <a:endParaRPr kumimoji="1" lang="ja-JP" altLang="en-US"/>
          </a:p>
        </p:txBody>
      </p:sp>
    </p:spTree>
    <p:extLst>
      <p:ext uri="{BB962C8B-B14F-4D97-AF65-F5344CB8AC3E}">
        <p14:creationId xmlns:p14="http://schemas.microsoft.com/office/powerpoint/2010/main" val="4161701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atin typeface="游ゴシック" panose="020B0400000000000000" pitchFamily="50" charset="-128"/>
                <a:ea typeface="游ゴシック" panose="020B0400000000000000" pitchFamily="50" charset="-128"/>
              </a:defRPr>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atin typeface="游ゴシック" panose="020B0400000000000000" pitchFamily="50" charset="-128"/>
                <a:ea typeface="游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lvl1pPr>
              <a:defRPr>
                <a:latin typeface="游ゴシック" panose="020B0400000000000000" pitchFamily="50" charset="-128"/>
                <a:ea typeface="游ゴシック" panose="020B0400000000000000" pitchFamily="50" charset="-128"/>
              </a:defRPr>
            </a:lvl1pPr>
          </a:lstStyle>
          <a:p>
            <a:fld id="{B10875E1-285E-4E62-A15A-65F7A0855A09}" type="datetimeFigureOut">
              <a:rPr lang="ja-JP" altLang="en-US" smtClean="0"/>
              <a:pPr/>
              <a:t>2024/3/30</a:t>
            </a:fld>
            <a:endParaRPr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lvl1pPr>
              <a:defRPr>
                <a:latin typeface="游ゴシック" panose="020B0400000000000000" pitchFamily="50" charset="-128"/>
                <a:ea typeface="游ゴシック" panose="020B0400000000000000" pitchFamily="50" charset="-128"/>
              </a:defRPr>
            </a:lvl1pPr>
          </a:lstStyle>
          <a:p>
            <a:endParaRPr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lvl1pPr>
              <a:defRPr>
                <a:latin typeface="游ゴシック" panose="020B0400000000000000" pitchFamily="50" charset="-128"/>
                <a:ea typeface="游ゴシック" panose="020B0400000000000000" pitchFamily="50" charset="-128"/>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275808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2024/3/30</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132222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2024/3/30</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144780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游ゴシック" panose="020B0400000000000000" pitchFamily="50" charset="-128"/>
                <a:ea typeface="游ゴシック" panose="020B0400000000000000" pitchFamily="50" charset="-128"/>
              </a:defRPr>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lvl1pPr>
              <a:defRPr>
                <a:latin typeface="游ゴシック" panose="020B0400000000000000" pitchFamily="50" charset="-128"/>
                <a:ea typeface="游ゴシック" panose="020B0400000000000000" pitchFamily="50" charset="-128"/>
              </a:defRPr>
            </a:lvl1pPr>
            <a:lvl2pPr>
              <a:defRPr>
                <a:latin typeface="游ゴシック" panose="020B0400000000000000" pitchFamily="50" charset="-128"/>
                <a:ea typeface="游ゴシック" panose="020B0400000000000000" pitchFamily="50" charset="-128"/>
              </a:defRPr>
            </a:lvl2pPr>
            <a:lvl3pPr>
              <a:defRPr>
                <a:latin typeface="游ゴシック" panose="020B0400000000000000" pitchFamily="50" charset="-128"/>
                <a:ea typeface="游ゴシック" panose="020B0400000000000000" pitchFamily="50" charset="-128"/>
              </a:defRPr>
            </a:lvl3pPr>
            <a:lvl4pPr>
              <a:defRPr>
                <a:latin typeface="游ゴシック" panose="020B0400000000000000" pitchFamily="50" charset="-128"/>
                <a:ea typeface="游ゴシック" panose="020B0400000000000000" pitchFamily="50" charset="-128"/>
              </a:defRPr>
            </a:lvl4pPr>
            <a:lvl5pPr>
              <a:defRPr>
                <a:latin typeface="游ゴシック" panose="020B0400000000000000" pitchFamily="50" charset="-128"/>
                <a:ea typeface="游ゴシック" panose="020B0400000000000000"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lvl1pPr>
              <a:defRPr>
                <a:latin typeface="游ゴシック" panose="020B0400000000000000" pitchFamily="50" charset="-128"/>
                <a:ea typeface="游ゴシック" panose="020B0400000000000000" pitchFamily="50" charset="-128"/>
              </a:defRPr>
            </a:lvl1pPr>
          </a:lstStyle>
          <a:p>
            <a:fld id="{B10875E1-285E-4E62-A15A-65F7A0855A09}" type="datetimeFigureOut">
              <a:rPr lang="ja-JP" altLang="en-US" smtClean="0"/>
              <a:pPr/>
              <a:t>2024/3/30</a:t>
            </a:fld>
            <a:endParaRPr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lvl1pPr>
              <a:defRPr>
                <a:latin typeface="游ゴシック" panose="020B0400000000000000" pitchFamily="50" charset="-128"/>
                <a:ea typeface="游ゴシック" panose="020B0400000000000000" pitchFamily="50" charset="-128"/>
              </a:defRPr>
            </a:lvl1pPr>
          </a:lstStyle>
          <a:p>
            <a:endParaRPr lang="ja-JP" altLang="en-US"/>
          </a:p>
        </p:txBody>
      </p:sp>
      <p:sp>
        <p:nvSpPr>
          <p:cNvPr id="6" name="スライド番号プレースホルダー 5"/>
          <p:cNvSpPr>
            <a:spLocks noGrp="1"/>
          </p:cNvSpPr>
          <p:nvPr>
            <p:ph type="sldNum" sz="quarter" idx="12"/>
          </p:nvPr>
        </p:nvSpPr>
        <p:spPr>
          <a:xfrm>
            <a:off x="11372850" y="0"/>
            <a:ext cx="733425" cy="365125"/>
          </a:xfrm>
          <a:prstGeom prst="rect">
            <a:avLst/>
          </a:prstGeom>
        </p:spPr>
        <p:txBody>
          <a:bodyPr/>
          <a:lstStyle>
            <a:lvl1pPr>
              <a:defRPr>
                <a:latin typeface="游ゴシック" panose="020B0400000000000000" pitchFamily="50" charset="-128"/>
                <a:ea typeface="游ゴシック" panose="020B0400000000000000" pitchFamily="50" charset="-128"/>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730085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2024/3/30</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3551074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B10875E1-285E-4E62-A15A-65F7A0855A09}" type="datetimeFigureOut">
              <a:rPr lang="ja-JP" altLang="en-US" smtClean="0"/>
              <a:pPr/>
              <a:t>2024/3/30</a:t>
            </a:fld>
            <a:endParaRPr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endParaRPr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810709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8382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B10875E1-285E-4E62-A15A-65F7A0855A09}" type="datetimeFigureOut">
              <a:rPr lang="ja-JP" altLang="en-US" smtClean="0"/>
              <a:pPr/>
              <a:t>2024/3/30</a:t>
            </a:fld>
            <a:endParaRPr lang="ja-JP" altLang="en-US"/>
          </a:p>
        </p:txBody>
      </p:sp>
      <p:sp>
        <p:nvSpPr>
          <p:cNvPr id="8" name="フッター プレースホルダー 7"/>
          <p:cNvSpPr>
            <a:spLocks noGrp="1"/>
          </p:cNvSpPr>
          <p:nvPr>
            <p:ph type="ftr" sz="quarter" idx="11"/>
          </p:nvPr>
        </p:nvSpPr>
        <p:spPr>
          <a:xfrm>
            <a:off x="4038600" y="6356350"/>
            <a:ext cx="41148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endParaRPr lang="ja-JP" altLang="en-US"/>
          </a:p>
        </p:txBody>
      </p:sp>
      <p:sp>
        <p:nvSpPr>
          <p:cNvPr id="9" name="スライド番号プレースホルダー 8"/>
          <p:cNvSpPr>
            <a:spLocks noGrp="1"/>
          </p:cNvSpPr>
          <p:nvPr>
            <p:ph type="sldNum" sz="quarter" idx="12"/>
          </p:nvPr>
        </p:nvSpPr>
        <p:spPr>
          <a:xfrm>
            <a:off x="86106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967911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2024/3/30</a:t>
            </a:fld>
            <a:endParaRPr kumimoji="1" lang="ja-JP" altLang="en-US"/>
          </a:p>
        </p:txBody>
      </p:sp>
      <p:sp>
        <p:nvSpPr>
          <p:cNvPr id="4" name="フッター プレースホルダー 3"/>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5" name="スライド番号プレースホルダー 4"/>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598613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2024/3/30</a:t>
            </a:fld>
            <a:endParaRPr kumimoji="1" lang="ja-JP" altLang="en-US"/>
          </a:p>
        </p:txBody>
      </p:sp>
      <p:sp>
        <p:nvSpPr>
          <p:cNvPr id="3" name="フッター プレースホルダー 2"/>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4" name="スライド番号プレースホルダー 3"/>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4099480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2024/3/30</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3296709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2024/3/30</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811777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78781" y="365126"/>
            <a:ext cx="11708780" cy="73327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278781" y="1343722"/>
            <a:ext cx="11708780" cy="5296829"/>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正方形/長方形 6"/>
          <p:cNvSpPr/>
          <p:nvPr userDrawn="1"/>
        </p:nvSpPr>
        <p:spPr>
          <a:xfrm>
            <a:off x="-1" y="0"/>
            <a:ext cx="201781" cy="69026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86625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www.youtube.com/watch?v=fMe19oTz6vk" TargetMode="Externa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github.com/TakashiIjiri/PythonOpenCVPractice" TargetMode="External"/><Relationship Id="rId2" Type="http://schemas.openxmlformats.org/officeDocument/2006/relationships/hyperlink" Target="https://takashiijiri.com/classe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youtube.com/watch?v=5Ua4NUKowPU"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220.png"/><Relationship Id="rId7" Type="http://schemas.openxmlformats.org/officeDocument/2006/relationships/image" Target="../media/image1210.png"/><Relationship Id="rId12"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81.png"/><Relationship Id="rId11" Type="http://schemas.openxmlformats.org/officeDocument/2006/relationships/image" Target="../media/image49.png"/><Relationship Id="rId5" Type="http://schemas.openxmlformats.org/officeDocument/2006/relationships/image" Target="../media/image471.png"/><Relationship Id="rId10" Type="http://schemas.openxmlformats.org/officeDocument/2006/relationships/image" Target="../media/image1240.png"/><Relationship Id="rId4" Type="http://schemas.openxmlformats.org/officeDocument/2006/relationships/image" Target="../media/image460.png"/><Relationship Id="rId9" Type="http://schemas.openxmlformats.org/officeDocument/2006/relationships/image" Target="../media/image1230.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7" Type="http://schemas.openxmlformats.org/officeDocument/2006/relationships/image" Target="../media/image1270.png"/><Relationship Id="rId1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81.png"/><Relationship Id="rId11" Type="http://schemas.openxmlformats.org/officeDocument/2006/relationships/image" Target="../media/image1300.png"/><Relationship Id="rId5" Type="http://schemas.openxmlformats.org/officeDocument/2006/relationships/image" Target="../media/image471.png"/><Relationship Id="rId10" Type="http://schemas.openxmlformats.org/officeDocument/2006/relationships/image" Target="../media/image1290.png"/><Relationship Id="rId4" Type="http://schemas.openxmlformats.org/officeDocument/2006/relationships/image" Target="../media/image460.png"/><Relationship Id="rId9" Type="http://schemas.openxmlformats.org/officeDocument/2006/relationships/image" Target="../media/image1280.png"/><Relationship Id="rId14"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1570.png"/><Relationship Id="rId3" Type="http://schemas.openxmlformats.org/officeDocument/2006/relationships/image" Target="../media/image1520.png"/><Relationship Id="rId7" Type="http://schemas.openxmlformats.org/officeDocument/2006/relationships/image" Target="../media/image1560.png"/><Relationship Id="rId12" Type="http://schemas.openxmlformats.org/officeDocument/2006/relationships/image" Target="../media/image1610.png"/><Relationship Id="rId2" Type="http://schemas.openxmlformats.org/officeDocument/2006/relationships/image" Target="../media/image1510.png"/><Relationship Id="rId1" Type="http://schemas.openxmlformats.org/officeDocument/2006/relationships/slideLayout" Target="../slideLayouts/slideLayout2.xml"/><Relationship Id="rId6" Type="http://schemas.openxmlformats.org/officeDocument/2006/relationships/image" Target="../media/image1550.png"/><Relationship Id="rId11" Type="http://schemas.openxmlformats.org/officeDocument/2006/relationships/image" Target="../media/image1600.png"/><Relationship Id="rId5" Type="http://schemas.openxmlformats.org/officeDocument/2006/relationships/image" Target="../media/image1540.png"/><Relationship Id="rId10" Type="http://schemas.openxmlformats.org/officeDocument/2006/relationships/image" Target="../media/image1590.png"/><Relationship Id="rId4" Type="http://schemas.openxmlformats.org/officeDocument/2006/relationships/image" Target="../media/image1530.png"/><Relationship Id="rId9" Type="http://schemas.openxmlformats.org/officeDocument/2006/relationships/image" Target="../media/image158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pPr algn="r"/>
            <a:r>
              <a:rPr kumimoji="1" lang="ja-JP" altLang="en-US" sz="5400" dirty="0">
                <a:latin typeface="游ゴシック" panose="020B0400000000000000" pitchFamily="50" charset="-128"/>
                <a:ea typeface="游ゴシック" panose="020B0400000000000000" pitchFamily="50" charset="-128"/>
              </a:rPr>
              <a:t>コンピュータビジョン</a:t>
            </a:r>
          </a:p>
        </p:txBody>
      </p:sp>
      <p:sp>
        <p:nvSpPr>
          <p:cNvPr id="3" name="サブタイトル 2"/>
          <p:cNvSpPr>
            <a:spLocks noGrp="1"/>
          </p:cNvSpPr>
          <p:nvPr>
            <p:ph type="subTitle" idx="1"/>
          </p:nvPr>
        </p:nvSpPr>
        <p:spPr>
          <a:xfrm>
            <a:off x="1524000" y="3956265"/>
            <a:ext cx="9144000" cy="1655762"/>
          </a:xfrm>
        </p:spPr>
        <p:txBody>
          <a:bodyPr>
            <a:normAutofit/>
          </a:bodyPr>
          <a:lstStyle/>
          <a:p>
            <a:pPr algn="r"/>
            <a:r>
              <a:rPr kumimoji="1" lang="ja-JP" altLang="en-US" sz="2800" dirty="0">
                <a:latin typeface="游ゴシック" panose="020B0400000000000000" pitchFamily="50" charset="-128"/>
                <a:ea typeface="游ゴシック" panose="020B0400000000000000" pitchFamily="50" charset="-128"/>
              </a:rPr>
              <a:t>担当</a:t>
            </a:r>
            <a:r>
              <a:rPr kumimoji="1" lang="en-US" altLang="ja-JP" sz="2800" dirty="0">
                <a:latin typeface="游ゴシック" panose="020B0400000000000000" pitchFamily="50" charset="-128"/>
                <a:ea typeface="游ゴシック" panose="020B0400000000000000" pitchFamily="50" charset="-128"/>
              </a:rPr>
              <a:t>: </a:t>
            </a:r>
            <a:r>
              <a:rPr kumimoji="1" lang="ja-JP" altLang="en-US" sz="2800" dirty="0">
                <a:latin typeface="游ゴシック" panose="020B0400000000000000" pitchFamily="50" charset="-128"/>
                <a:ea typeface="游ゴシック" panose="020B0400000000000000" pitchFamily="50" charset="-128"/>
              </a:rPr>
              <a:t>井尻 敬 </a:t>
            </a:r>
          </a:p>
        </p:txBody>
      </p:sp>
    </p:spTree>
    <p:extLst>
      <p:ext uri="{BB962C8B-B14F-4D97-AF65-F5344CB8AC3E}">
        <p14:creationId xmlns:p14="http://schemas.microsoft.com/office/powerpoint/2010/main" val="3030933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97881" y="365126"/>
            <a:ext cx="10363819" cy="733270"/>
          </a:xfrm>
        </p:spPr>
        <p:txBody>
          <a:bodyPr>
            <a:normAutofit/>
          </a:bodyPr>
          <a:lstStyle/>
          <a:p>
            <a:r>
              <a:rPr lang="ja-JP" altLang="en-US" sz="3200" dirty="0"/>
              <a:t>講義を理解するために前提とする数学知識</a:t>
            </a:r>
            <a:endParaRPr kumimoji="1" lang="ja-JP" altLang="en-US" sz="3200" dirty="0"/>
          </a:p>
        </p:txBody>
      </p:sp>
      <p:sp>
        <p:nvSpPr>
          <p:cNvPr id="3" name="コンテンツ プレースホルダー 2"/>
          <p:cNvSpPr>
            <a:spLocks noGrp="1"/>
          </p:cNvSpPr>
          <p:nvPr>
            <p:ph idx="1"/>
          </p:nvPr>
        </p:nvSpPr>
        <p:spPr>
          <a:xfrm>
            <a:off x="697881" y="1479613"/>
            <a:ext cx="9244772" cy="4527648"/>
          </a:xfrm>
        </p:spPr>
        <p:txBody>
          <a:bodyPr>
            <a:noAutofit/>
          </a:bodyPr>
          <a:lstStyle/>
          <a:p>
            <a:pPr>
              <a:lnSpc>
                <a:spcPct val="100000"/>
              </a:lnSpc>
              <a:spcBef>
                <a:spcPts val="600"/>
              </a:spcBef>
              <a:spcAft>
                <a:spcPts val="600"/>
              </a:spcAft>
            </a:pPr>
            <a:r>
              <a:rPr lang="ja-JP" altLang="en-US" sz="2400" dirty="0"/>
              <a:t>高校までの数学</a:t>
            </a:r>
            <a:endParaRPr lang="en-US" altLang="ja-JP" sz="2400" dirty="0"/>
          </a:p>
          <a:p>
            <a:pPr>
              <a:lnSpc>
                <a:spcPct val="100000"/>
              </a:lnSpc>
              <a:spcBef>
                <a:spcPts val="600"/>
              </a:spcBef>
              <a:spcAft>
                <a:spcPts val="600"/>
              </a:spcAft>
            </a:pPr>
            <a:r>
              <a:rPr lang="ja-JP" altLang="en-US" sz="2400" dirty="0"/>
              <a:t>線形代数全般 </a:t>
            </a:r>
            <a:r>
              <a:rPr lang="en-US" altLang="ja-JP" sz="2400" dirty="0"/>
              <a:t>: </a:t>
            </a:r>
            <a:r>
              <a:rPr lang="ja-JP" altLang="en-US" sz="2400" dirty="0"/>
              <a:t>ベクトル，ベクトルの内積，行列，行列の積，固有値固有ベクトル</a:t>
            </a:r>
            <a:endParaRPr lang="en-US" altLang="ja-JP" sz="2400" dirty="0"/>
          </a:p>
          <a:p>
            <a:pPr>
              <a:lnSpc>
                <a:spcPct val="100000"/>
              </a:lnSpc>
              <a:spcBef>
                <a:spcPts val="600"/>
              </a:spcBef>
              <a:spcAft>
                <a:spcPts val="600"/>
              </a:spcAft>
            </a:pPr>
            <a:r>
              <a:rPr lang="ja-JP" altLang="en-US" sz="2400" dirty="0"/>
              <a:t>最適化数学（主に最急降下法を利用）</a:t>
            </a:r>
            <a:endParaRPr lang="en-US" altLang="ja-JP" sz="2400" dirty="0"/>
          </a:p>
          <a:p>
            <a:pPr>
              <a:lnSpc>
                <a:spcPct val="100000"/>
              </a:lnSpc>
              <a:spcBef>
                <a:spcPts val="600"/>
              </a:spcBef>
              <a:spcAft>
                <a:spcPts val="600"/>
              </a:spcAft>
            </a:pPr>
            <a:r>
              <a:rPr lang="ja-JP" altLang="en-US" sz="2400" dirty="0"/>
              <a:t>畳み込みとフーリエ</a:t>
            </a:r>
            <a:r>
              <a:rPr lang="ja-JP" altLang="en-US" sz="2400" dirty="0" smtClean="0"/>
              <a:t>変換</a:t>
            </a:r>
            <a:endParaRPr lang="en-US" altLang="ja-JP" sz="2400" dirty="0"/>
          </a:p>
          <a:p>
            <a:pPr marL="0" indent="0">
              <a:lnSpc>
                <a:spcPct val="100000"/>
              </a:lnSpc>
              <a:spcBef>
                <a:spcPts val="600"/>
              </a:spcBef>
              <a:spcAft>
                <a:spcPts val="600"/>
              </a:spcAft>
              <a:buNone/>
            </a:pPr>
            <a:r>
              <a:rPr lang="ja-JP" altLang="en-US" sz="2400" dirty="0" smtClean="0"/>
              <a:t>復習</a:t>
            </a:r>
            <a:r>
              <a:rPr lang="ja-JP" altLang="en-US" sz="2400" dirty="0"/>
              <a:t>をお願いします．</a:t>
            </a:r>
            <a:endParaRPr lang="en-US" altLang="ja-JP" sz="2400" dirty="0"/>
          </a:p>
        </p:txBody>
      </p:sp>
    </p:spTree>
    <p:extLst>
      <p:ext uri="{BB962C8B-B14F-4D97-AF65-F5344CB8AC3E}">
        <p14:creationId xmlns:p14="http://schemas.microsoft.com/office/powerpoint/2010/main" val="3345860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5428" y="365126"/>
            <a:ext cx="8217519" cy="733270"/>
          </a:xfrm>
        </p:spPr>
        <p:txBody>
          <a:bodyPr>
            <a:normAutofit/>
          </a:bodyPr>
          <a:lstStyle/>
          <a:p>
            <a:r>
              <a:rPr lang="ja-JP" altLang="en-US" sz="2800" dirty="0"/>
              <a:t>予習 </a:t>
            </a:r>
            <a:r>
              <a:rPr lang="en-US" altLang="ja-JP" sz="2800" dirty="0"/>
              <a:t>2</a:t>
            </a:r>
            <a:r>
              <a:rPr lang="ja-JP" altLang="en-US" sz="2800" dirty="0"/>
              <a:t>週目 </a:t>
            </a:r>
            <a:r>
              <a:rPr lang="en-US" altLang="ja-JP" sz="2800" dirty="0"/>
              <a:t>: </a:t>
            </a:r>
            <a:r>
              <a:rPr lang="ja-JP" altLang="en-US" sz="2800" dirty="0"/>
              <a:t>テンプレートマッチング</a:t>
            </a:r>
            <a:endParaRPr kumimoji="1" lang="ja-JP" altLang="en-US" sz="2800" dirty="0"/>
          </a:p>
        </p:txBody>
      </p:sp>
      <p:sp>
        <p:nvSpPr>
          <p:cNvPr id="3" name="コンテンツ プレースホルダー 2"/>
          <p:cNvSpPr>
            <a:spLocks noGrp="1"/>
          </p:cNvSpPr>
          <p:nvPr>
            <p:ph idx="1"/>
          </p:nvPr>
        </p:nvSpPr>
        <p:spPr>
          <a:xfrm>
            <a:off x="435428" y="1592830"/>
            <a:ext cx="6265817" cy="2711728"/>
          </a:xfrm>
        </p:spPr>
        <p:txBody>
          <a:bodyPr>
            <a:normAutofit/>
          </a:bodyPr>
          <a:lstStyle/>
          <a:p>
            <a:pPr>
              <a:lnSpc>
                <a:spcPct val="100000"/>
              </a:lnSpc>
              <a:spcBef>
                <a:spcPts val="1200"/>
              </a:spcBef>
            </a:pPr>
            <a:r>
              <a:rPr lang="ja-JP" altLang="en-US" sz="2400" dirty="0"/>
              <a:t>入力画像から物体を検出するための手法</a:t>
            </a:r>
            <a:endParaRPr lang="en-US" altLang="ja-JP" sz="2400" dirty="0"/>
          </a:p>
          <a:p>
            <a:pPr>
              <a:lnSpc>
                <a:spcPct val="100000"/>
              </a:lnSpc>
              <a:spcBef>
                <a:spcPts val="1200"/>
              </a:spcBef>
            </a:pPr>
            <a:r>
              <a:rPr lang="ja-JP" altLang="en-US" sz="2400" dirty="0"/>
              <a:t>検出対象の画像（テンプレート）を用意し，入力画像をラスタスキャンし相違度を評価</a:t>
            </a:r>
            <a:endParaRPr lang="en-US" altLang="ja-JP" sz="2400" dirty="0"/>
          </a:p>
          <a:p>
            <a:pPr>
              <a:lnSpc>
                <a:spcPct val="100000"/>
              </a:lnSpc>
              <a:spcBef>
                <a:spcPts val="1200"/>
              </a:spcBef>
            </a:pPr>
            <a:r>
              <a:rPr lang="ja-JP" altLang="en-US" sz="2400" dirty="0"/>
              <a:t>相違度が閾値以下の領域を出力する</a:t>
            </a:r>
            <a:endParaRPr lang="en-US" altLang="ja-JP" sz="2400" dirty="0"/>
          </a:p>
          <a:p>
            <a:pPr>
              <a:lnSpc>
                <a:spcPct val="100000"/>
              </a:lnSpc>
              <a:spcBef>
                <a:spcPts val="1200"/>
              </a:spcBef>
            </a:pPr>
            <a:r>
              <a:rPr lang="ja-JP" altLang="en-US" sz="2400" dirty="0"/>
              <a:t>相違</a:t>
            </a:r>
            <a:r>
              <a:rPr lang="en-US" altLang="ja-JP" sz="2400" dirty="0"/>
              <a:t>(</a:t>
            </a:r>
            <a:r>
              <a:rPr lang="ja-JP" altLang="en-US" sz="2400" dirty="0"/>
              <a:t>類似</a:t>
            </a:r>
            <a:r>
              <a:rPr lang="en-US" altLang="ja-JP" sz="2400" dirty="0"/>
              <a:t>)</a:t>
            </a:r>
            <a:r>
              <a:rPr lang="ja-JP" altLang="en-US" sz="2400" dirty="0"/>
              <a:t>度 </a:t>
            </a:r>
            <a:r>
              <a:rPr lang="en-US" altLang="ja-JP" sz="2400" dirty="0"/>
              <a:t>: SAD, SSD, NCC</a:t>
            </a:r>
            <a:r>
              <a:rPr lang="ja-JP" altLang="en-US" sz="2400" dirty="0"/>
              <a:t>など</a:t>
            </a:r>
            <a:endParaRPr lang="en-US" altLang="ja-JP" sz="2400" dirty="0"/>
          </a:p>
        </p:txBody>
      </p:sp>
      <p:grpSp>
        <p:nvGrpSpPr>
          <p:cNvPr id="13" name="グループ化 12"/>
          <p:cNvGrpSpPr/>
          <p:nvPr/>
        </p:nvGrpSpPr>
        <p:grpSpPr>
          <a:xfrm>
            <a:off x="6796650" y="1506634"/>
            <a:ext cx="5395350" cy="3292356"/>
            <a:chOff x="396240" y="1626870"/>
            <a:chExt cx="5395350" cy="3292356"/>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 y="1626870"/>
              <a:ext cx="3981999" cy="2874104"/>
            </a:xfrm>
            <a:prstGeom prst="rect">
              <a:avLst/>
            </a:prstGeom>
          </p:spPr>
        </p:pic>
        <p:sp>
          <p:nvSpPr>
            <p:cNvPr id="5" name="正方形/長方形 4"/>
            <p:cNvSpPr/>
            <p:nvPr/>
          </p:nvSpPr>
          <p:spPr>
            <a:xfrm>
              <a:off x="1833241" y="4549894"/>
              <a:ext cx="1107996" cy="369332"/>
            </a:xfrm>
            <a:prstGeom prst="rect">
              <a:avLst/>
            </a:prstGeom>
          </p:spPr>
          <p:txBody>
            <a:bodyPr wrap="none">
              <a:spAutoFit/>
            </a:bodyPr>
            <a:lstStyle/>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入力画像</a:t>
              </a:r>
            </a:p>
          </p:txBody>
        </p:sp>
        <p:sp>
          <p:nvSpPr>
            <p:cNvPr id="6" name="正方形/長方形 5"/>
            <p:cNvSpPr/>
            <p:nvPr/>
          </p:nvSpPr>
          <p:spPr>
            <a:xfrm>
              <a:off x="1381760" y="2402840"/>
              <a:ext cx="619760" cy="91440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p:nvPr/>
          </p:nvCxnSpPr>
          <p:spPr>
            <a:xfrm>
              <a:off x="650240" y="1762760"/>
              <a:ext cx="3464560" cy="0"/>
            </a:xfrm>
            <a:prstGeom prst="straightConnector1">
              <a:avLst/>
            </a:prstGeom>
            <a:ln w="476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599440" y="2870200"/>
              <a:ext cx="751840" cy="0"/>
            </a:xfrm>
            <a:prstGeom prst="straightConnector1">
              <a:avLst/>
            </a:prstGeom>
            <a:ln w="476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650240" y="2316480"/>
              <a:ext cx="3464560" cy="0"/>
            </a:xfrm>
            <a:prstGeom prst="straightConnector1">
              <a:avLst/>
            </a:prstGeom>
            <a:ln w="476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0" name="グループ化 9"/>
            <p:cNvGrpSpPr/>
            <p:nvPr/>
          </p:nvGrpSpPr>
          <p:grpSpPr>
            <a:xfrm>
              <a:off x="4375818" y="2512059"/>
              <a:ext cx="1415772" cy="1497390"/>
              <a:chOff x="9234838" y="1935479"/>
              <a:chExt cx="1415772" cy="149739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7070" y="1935479"/>
                <a:ext cx="626201" cy="899161"/>
              </a:xfrm>
              <a:prstGeom prst="rect">
                <a:avLst/>
              </a:prstGeom>
            </p:spPr>
          </p:pic>
          <p:sp>
            <p:nvSpPr>
              <p:cNvPr id="12" name="正方形/長方形 11"/>
              <p:cNvSpPr/>
              <p:nvPr/>
            </p:nvSpPr>
            <p:spPr>
              <a:xfrm>
                <a:off x="9234838" y="2848094"/>
                <a:ext cx="1415772" cy="584775"/>
              </a:xfrm>
              <a:prstGeom prst="rect">
                <a:avLst/>
              </a:prstGeom>
            </p:spPr>
            <p:txBody>
              <a:bodyPr wrap="none">
                <a:spAutoFit/>
              </a:bodyPr>
              <a:lstStyle/>
              <a:p>
                <a:pPr algn="ct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テンプレート</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18" name="コンテンツ プレースホルダー 2"/>
          <p:cNvSpPr txBox="1">
            <a:spLocks/>
          </p:cNvSpPr>
          <p:nvPr/>
        </p:nvSpPr>
        <p:spPr>
          <a:xfrm>
            <a:off x="618308" y="5215045"/>
            <a:ext cx="11023600" cy="14121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b="1" dirty="0">
                <a:latin typeface="游ゴシック" panose="020B0400000000000000" pitchFamily="50" charset="-128"/>
                <a:ea typeface="游ゴシック" panose="020B0400000000000000" pitchFamily="50" charset="-128"/>
              </a:rPr>
              <a:t>サブピクセル精度</a:t>
            </a:r>
            <a:r>
              <a:rPr lang="ja-JP" altLang="en-US" sz="2400" dirty="0">
                <a:latin typeface="游ゴシック" panose="020B0400000000000000" pitchFamily="50" charset="-128"/>
                <a:ea typeface="游ゴシック" panose="020B0400000000000000" pitchFamily="50" charset="-128"/>
              </a:rPr>
              <a:t>で検出するための関数フィッティング</a:t>
            </a:r>
            <a:endParaRPr lang="en-US" altLang="ja-JP" sz="2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2400" b="1" dirty="0">
                <a:latin typeface="游ゴシック" panose="020B0400000000000000" pitchFamily="50" charset="-128"/>
                <a:ea typeface="游ゴシック" panose="020B0400000000000000" pitchFamily="50" charset="-128"/>
              </a:rPr>
              <a:t>高速化</a:t>
            </a:r>
            <a:r>
              <a:rPr lang="ja-JP" altLang="en-US" sz="2400" dirty="0">
                <a:latin typeface="游ゴシック" panose="020B0400000000000000" pitchFamily="50" charset="-128"/>
                <a:ea typeface="游ゴシック" panose="020B0400000000000000" pitchFamily="50" charset="-128"/>
              </a:rPr>
              <a:t>のための残差逐次検定・粗密</a:t>
            </a:r>
            <a:r>
              <a:rPr lang="en-US" altLang="ja-JP" sz="2400" dirty="0">
                <a:latin typeface="游ゴシック" panose="020B0400000000000000" pitchFamily="50" charset="-128"/>
                <a:ea typeface="游ゴシック" panose="020B0400000000000000" pitchFamily="50" charset="-128"/>
              </a:rPr>
              <a:t>(coarse to fine)</a:t>
            </a:r>
            <a:r>
              <a:rPr lang="ja-JP" altLang="en-US" sz="2400" dirty="0">
                <a:latin typeface="游ゴシック" panose="020B0400000000000000" pitchFamily="50" charset="-128"/>
                <a:ea typeface="游ゴシック" panose="020B0400000000000000" pitchFamily="50" charset="-128"/>
              </a:rPr>
              <a:t>探索・</a:t>
            </a:r>
            <a:r>
              <a:rPr lang="en-US" altLang="ja-JP" sz="2400" dirty="0">
                <a:latin typeface="游ゴシック" panose="020B0400000000000000" pitchFamily="50" charset="-128"/>
                <a:ea typeface="游ゴシック" panose="020B0400000000000000" pitchFamily="50" charset="-128"/>
              </a:rPr>
              <a:t>chamfer matching</a:t>
            </a:r>
          </a:p>
        </p:txBody>
      </p:sp>
    </p:spTree>
    <p:extLst>
      <p:ext uri="{BB962C8B-B14F-4D97-AF65-F5344CB8AC3E}">
        <p14:creationId xmlns:p14="http://schemas.microsoft.com/office/powerpoint/2010/main" val="2733843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4771" y="365126"/>
            <a:ext cx="11027651" cy="733270"/>
          </a:xfrm>
        </p:spPr>
        <p:txBody>
          <a:bodyPr>
            <a:normAutofit/>
          </a:bodyPr>
          <a:lstStyle/>
          <a:p>
            <a:r>
              <a:rPr lang="ja-JP" altLang="en-US" sz="3600" dirty="0"/>
              <a:t>予習 </a:t>
            </a:r>
            <a:r>
              <a:rPr lang="en-US" altLang="ja-JP" sz="3600" dirty="0"/>
              <a:t>3</a:t>
            </a:r>
            <a:r>
              <a:rPr lang="ja-JP" altLang="en-US" sz="3600" dirty="0"/>
              <a:t>週目 </a:t>
            </a:r>
            <a:r>
              <a:rPr kumimoji="1" lang="en-US" altLang="ja-JP" sz="3600" dirty="0"/>
              <a:t>: </a:t>
            </a:r>
            <a:r>
              <a:rPr kumimoji="1" lang="ja-JP" altLang="en-US" sz="3600" dirty="0" smtClean="0"/>
              <a:t>特徴ベクトルと</a:t>
            </a:r>
            <a:r>
              <a:rPr kumimoji="1" lang="en-US" altLang="ja-JP" sz="3600" dirty="0" smtClean="0"/>
              <a:t>SIFT</a:t>
            </a:r>
            <a:endParaRPr kumimoji="1" lang="ja-JP" altLang="en-US" sz="3600" dirty="0"/>
          </a:p>
        </p:txBody>
      </p:sp>
      <p:sp>
        <p:nvSpPr>
          <p:cNvPr id="3" name="コンテンツ プレースホルダー 2"/>
          <p:cNvSpPr>
            <a:spLocks noGrp="1"/>
          </p:cNvSpPr>
          <p:nvPr>
            <p:ph idx="1"/>
          </p:nvPr>
        </p:nvSpPr>
        <p:spPr>
          <a:xfrm>
            <a:off x="328209" y="1368435"/>
            <a:ext cx="6146732" cy="5296829"/>
          </a:xfrm>
        </p:spPr>
        <p:txBody>
          <a:bodyPr>
            <a:normAutofit/>
          </a:bodyPr>
          <a:lstStyle/>
          <a:p>
            <a:r>
              <a:rPr kumimoji="1" lang="ja-JP" altLang="en-US" dirty="0"/>
              <a:t>特徴ベクトル</a:t>
            </a:r>
            <a:r>
              <a:rPr lang="ja-JP" altLang="en-US" dirty="0"/>
              <a:t>とは何</a:t>
            </a:r>
            <a:r>
              <a:rPr lang="ja-JP" altLang="en-US" dirty="0" smtClean="0"/>
              <a:t>か</a:t>
            </a:r>
            <a:endParaRPr lang="en-US" altLang="ja-JP" dirty="0"/>
          </a:p>
          <a:p>
            <a:pPr lvl="1"/>
            <a:r>
              <a:rPr kumimoji="1" lang="ja-JP" altLang="en-US" sz="2000" dirty="0"/>
              <a:t>検出された特徴点同士を比較するため，特徴点周囲の局所領域をベクトルの形で表すもの．</a:t>
            </a:r>
            <a:endParaRPr kumimoji="1" lang="en-US" altLang="ja-JP" sz="2000" dirty="0"/>
          </a:p>
          <a:p>
            <a:pPr lvl="1"/>
            <a:r>
              <a:rPr lang="ja-JP" altLang="en-US" sz="2000" dirty="0"/>
              <a:t>特徴ベクトルは，</a:t>
            </a:r>
            <a:r>
              <a:rPr lang="en-US" altLang="ja-JP" sz="2000" dirty="0"/>
              <a:t>SIFT</a:t>
            </a:r>
            <a:r>
              <a:rPr lang="ja-JP" altLang="en-US" sz="2000" dirty="0" err="1"/>
              <a:t>，</a:t>
            </a:r>
            <a:r>
              <a:rPr lang="en-US" altLang="ja-JP" sz="2000" dirty="0"/>
              <a:t>BRIEF, ORB, SURF, AKAZE</a:t>
            </a:r>
            <a:r>
              <a:rPr lang="ja-JP" altLang="en-US" sz="2000" dirty="0"/>
              <a:t>など，沢山の種類がある</a:t>
            </a:r>
            <a:endParaRPr lang="en-US" altLang="ja-JP" sz="2000" dirty="0"/>
          </a:p>
          <a:p>
            <a:pPr lvl="1"/>
            <a:r>
              <a:rPr lang="ja-JP" altLang="en-US" sz="2000" dirty="0"/>
              <a:t>特徴ベクトルは目的や対象画像の依存してよいものを選択すべき</a:t>
            </a:r>
            <a:endParaRPr lang="en-US" altLang="ja-JP" sz="2000" dirty="0"/>
          </a:p>
          <a:p>
            <a:pPr lvl="1"/>
            <a:endParaRPr kumimoji="1" lang="en-US" altLang="ja-JP" sz="2000" dirty="0"/>
          </a:p>
          <a:p>
            <a:r>
              <a:rPr lang="en-US" altLang="ja-JP" dirty="0"/>
              <a:t>SIFT</a:t>
            </a:r>
            <a:r>
              <a:rPr lang="ja-JP" altLang="en-US" dirty="0"/>
              <a:t>特徴</a:t>
            </a:r>
            <a:endParaRPr lang="en-US" altLang="ja-JP" dirty="0"/>
          </a:p>
          <a:p>
            <a:pPr lvl="1"/>
            <a:r>
              <a:rPr kumimoji="1" lang="en-US" altLang="ja-JP" sz="2000" dirty="0" err="1"/>
              <a:t>DoG</a:t>
            </a:r>
            <a:r>
              <a:rPr lang="ja-JP" altLang="en-US" sz="2000" dirty="0"/>
              <a:t>の極値を特徴点として検出</a:t>
            </a:r>
            <a:endParaRPr lang="en-US" altLang="ja-JP" sz="2000" dirty="0"/>
          </a:p>
          <a:p>
            <a:pPr lvl="1"/>
            <a:r>
              <a:rPr kumimoji="1" lang="ja-JP" altLang="en-US" sz="2000" dirty="0"/>
              <a:t>特徴点のスケールに応じた局所領域を考慮</a:t>
            </a:r>
            <a:endParaRPr kumimoji="1" lang="en-US" altLang="ja-JP" sz="2000" dirty="0"/>
          </a:p>
          <a:p>
            <a:pPr lvl="1"/>
            <a:r>
              <a:rPr lang="ja-JP" altLang="en-US" sz="2000" dirty="0"/>
              <a:t>特徴点周囲の勾配方向に沿って局所窓を回転</a:t>
            </a:r>
            <a:endParaRPr lang="en-US" altLang="ja-JP" sz="2000" dirty="0"/>
          </a:p>
          <a:p>
            <a:pPr lvl="1"/>
            <a:r>
              <a:rPr kumimoji="1" lang="ja-JP" altLang="en-US" sz="2000" dirty="0"/>
              <a:t>局所窓を</a:t>
            </a:r>
            <a:r>
              <a:rPr kumimoji="1" lang="en-US" altLang="ja-JP" sz="2000" dirty="0"/>
              <a:t>4</a:t>
            </a:r>
            <a:r>
              <a:rPr kumimoji="1" lang="ja-JP" altLang="en-US" sz="2000" dirty="0"/>
              <a:t>分割し，各領域の勾配ヒストグラムを特徴ベクトルとする</a:t>
            </a:r>
            <a:endParaRPr kumimoji="1" lang="ja-JP" altLang="en-US" dirty="0"/>
          </a:p>
        </p:txBody>
      </p:sp>
      <p:pic>
        <p:nvPicPr>
          <p:cNvPr id="10" name="図 9"/>
          <p:cNvPicPr>
            <a:picLocks noChangeAspect="1"/>
          </p:cNvPicPr>
          <p:nvPr/>
        </p:nvPicPr>
        <p:blipFill>
          <a:blip r:embed="rId3"/>
          <a:stretch>
            <a:fillRect/>
          </a:stretch>
        </p:blipFill>
        <p:spPr>
          <a:xfrm>
            <a:off x="6474941" y="1368435"/>
            <a:ext cx="5405508" cy="3532390"/>
          </a:xfrm>
          <a:prstGeom prst="rect">
            <a:avLst/>
          </a:prstGeom>
        </p:spPr>
      </p:pic>
      <p:sp>
        <p:nvSpPr>
          <p:cNvPr id="4" name="スライド番号プレースホルダー 3"/>
          <p:cNvSpPr>
            <a:spLocks noGrp="1"/>
          </p:cNvSpPr>
          <p:nvPr>
            <p:ph type="sldNum" sz="quarter" idx="12"/>
          </p:nvPr>
        </p:nvSpPr>
        <p:spPr/>
        <p:txBody>
          <a:bodyPr/>
          <a:lstStyle/>
          <a:p>
            <a:fld id="{F35DE295-420C-4265-BE54-AE59FA4027A6}" type="slidenum">
              <a:rPr kumimoji="1" lang="ja-JP" altLang="en-US" smtClean="0"/>
              <a:t>12</a:t>
            </a:fld>
            <a:endParaRPr kumimoji="1" lang="ja-JP" altLang="en-US"/>
          </a:p>
        </p:txBody>
      </p:sp>
    </p:spTree>
    <p:extLst>
      <p:ext uri="{BB962C8B-B14F-4D97-AF65-F5344CB8AC3E}">
        <p14:creationId xmlns:p14="http://schemas.microsoft.com/office/powerpoint/2010/main" val="9653498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83530" y="283483"/>
            <a:ext cx="11473211" cy="733270"/>
          </a:xfrm>
        </p:spPr>
        <p:txBody>
          <a:bodyPr>
            <a:normAutofit/>
          </a:bodyPr>
          <a:lstStyle/>
          <a:p>
            <a:r>
              <a:rPr lang="ja-JP" altLang="en-US" sz="3600" dirty="0"/>
              <a:t>予習 </a:t>
            </a:r>
            <a:r>
              <a:rPr lang="en-US" altLang="ja-JP" sz="3600" dirty="0"/>
              <a:t>4</a:t>
            </a:r>
            <a:r>
              <a:rPr lang="ja-JP" altLang="en-US" sz="3600" dirty="0"/>
              <a:t>週目 </a:t>
            </a:r>
            <a:r>
              <a:rPr lang="en-US" altLang="ja-JP" sz="3600" dirty="0"/>
              <a:t>: </a:t>
            </a:r>
            <a:r>
              <a:rPr lang="ja-JP" altLang="en-US" sz="3600" dirty="0" smtClean="0"/>
              <a:t>領域分割 </a:t>
            </a:r>
            <a:r>
              <a:rPr lang="en-US" altLang="ja-JP" sz="3600" dirty="0" smtClean="0"/>
              <a:t>(</a:t>
            </a:r>
            <a:r>
              <a:rPr lang="ja-JP" altLang="en-US" sz="3600" dirty="0" smtClean="0"/>
              <a:t>下図はグラフカット法</a:t>
            </a:r>
            <a:r>
              <a:rPr lang="en-US" altLang="ja-JP" sz="3600" dirty="0" smtClean="0"/>
              <a:t>)</a:t>
            </a:r>
            <a:endParaRPr kumimoji="1" lang="ja-JP" altLang="en-US" sz="3600" dirty="0"/>
          </a:p>
        </p:txBody>
      </p:sp>
      <p:sp>
        <p:nvSpPr>
          <p:cNvPr id="4" name="コンテンツ プレースホルダー 2"/>
          <p:cNvSpPr>
            <a:spLocks noGrp="1"/>
          </p:cNvSpPr>
          <p:nvPr>
            <p:ph idx="1"/>
          </p:nvPr>
        </p:nvSpPr>
        <p:spPr>
          <a:xfrm>
            <a:off x="826602" y="4848334"/>
            <a:ext cx="10770607" cy="1804924"/>
          </a:xfrm>
        </p:spPr>
        <p:txBody>
          <a:bodyPr>
            <a:noAutofit/>
          </a:bodyPr>
          <a:lstStyle/>
          <a:p>
            <a:pPr marL="0" indent="0">
              <a:buNone/>
            </a:pPr>
            <a:r>
              <a:rPr lang="ja-JP" altLang="en-US" sz="2400" dirty="0"/>
              <a:t>前景・背景に属する画素を適当に入力すると，これを制約に画像を二値化</a:t>
            </a:r>
            <a:endParaRPr lang="en-US" altLang="ja-JP" sz="2400" dirty="0"/>
          </a:p>
          <a:p>
            <a:pPr marL="0" indent="0">
              <a:buNone/>
            </a:pPr>
            <a:r>
              <a:rPr lang="ja-JP" altLang="en-US" sz="2400" dirty="0"/>
              <a:t>二値化をエネルギー最小化問題として定式化し</a:t>
            </a:r>
            <a:r>
              <a:rPr lang="ja-JP" altLang="en-US" sz="2400" dirty="0">
                <a:sym typeface="Wingdings" panose="05000000000000000000" pitchFamily="2" charset="2"/>
              </a:rPr>
              <a:t>、</a:t>
            </a:r>
            <a:r>
              <a:rPr lang="ja-JP" altLang="en-US" sz="2400" dirty="0"/>
              <a:t>フローネットワークの最小カットにより最適解を計算する</a:t>
            </a:r>
            <a:endParaRPr lang="en-US" altLang="ja-JP" sz="2400" dirty="0"/>
          </a:p>
          <a:p>
            <a:pPr marL="0" indent="0">
              <a:buNone/>
            </a:pPr>
            <a:r>
              <a:rPr lang="ja-JP" altLang="en-US" sz="2400" dirty="0"/>
              <a:t>臓器などの塊状領域に対してはかなり強力な領域分割法</a:t>
            </a:r>
          </a:p>
        </p:txBody>
      </p:sp>
      <p:grpSp>
        <p:nvGrpSpPr>
          <p:cNvPr id="12" name="グループ化 11"/>
          <p:cNvGrpSpPr/>
          <p:nvPr/>
        </p:nvGrpSpPr>
        <p:grpSpPr>
          <a:xfrm>
            <a:off x="1564555" y="1279048"/>
            <a:ext cx="3287163" cy="3242099"/>
            <a:chOff x="1884619" y="2816669"/>
            <a:chExt cx="1936448" cy="1909901"/>
          </a:xfrm>
        </p:grpSpPr>
        <p:grpSp>
          <p:nvGrpSpPr>
            <p:cNvPr id="5" name="グループ化 4"/>
            <p:cNvGrpSpPr/>
            <p:nvPr/>
          </p:nvGrpSpPr>
          <p:grpSpPr>
            <a:xfrm>
              <a:off x="1903771" y="3109289"/>
              <a:ext cx="1917296" cy="1617281"/>
              <a:chOff x="100190" y="7480628"/>
              <a:chExt cx="3094742" cy="2610483"/>
            </a:xfrm>
          </p:grpSpPr>
          <p:pic>
            <p:nvPicPr>
              <p:cNvPr id="6" name="Picture 3" descr="C:\Users\takashi\Desktop\neko.bmp"/>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7976" r="1328" b="8792"/>
              <a:stretch/>
            </p:blipFill>
            <p:spPr bwMode="auto">
              <a:xfrm>
                <a:off x="100190" y="7480628"/>
                <a:ext cx="3094742" cy="2610483"/>
              </a:xfrm>
              <a:prstGeom prst="rect">
                <a:avLst/>
              </a:prstGeom>
              <a:noFill/>
              <a:extLst>
                <a:ext uri="{909E8E84-426E-40DD-AFC4-6F175D3DCCD1}">
                  <a14:hiddenFill xmlns:a14="http://schemas.microsoft.com/office/drawing/2010/main">
                    <a:solidFill>
                      <a:srgbClr val="FFFFFF"/>
                    </a:solidFill>
                  </a14:hiddenFill>
                </a:ext>
              </a:extLst>
            </p:spPr>
          </p:pic>
          <p:sp>
            <p:nvSpPr>
              <p:cNvPr id="7" name="フリーフォーム 6"/>
              <p:cNvSpPr/>
              <p:nvPr/>
            </p:nvSpPr>
            <p:spPr>
              <a:xfrm>
                <a:off x="1010303" y="8638951"/>
                <a:ext cx="1396800" cy="435438"/>
              </a:xfrm>
              <a:custGeom>
                <a:avLst/>
                <a:gdLst>
                  <a:gd name="connsiteX0" fmla="*/ 0 w 847725"/>
                  <a:gd name="connsiteY0" fmla="*/ 200025 h 200025"/>
                  <a:gd name="connsiteX1" fmla="*/ 19050 w 847725"/>
                  <a:gd name="connsiteY1" fmla="*/ 171450 h 200025"/>
                  <a:gd name="connsiteX2" fmla="*/ 44450 w 847725"/>
                  <a:gd name="connsiteY2" fmla="*/ 142875 h 200025"/>
                  <a:gd name="connsiteX3" fmla="*/ 69850 w 847725"/>
                  <a:gd name="connsiteY3" fmla="*/ 127000 h 200025"/>
                  <a:gd name="connsiteX4" fmla="*/ 85725 w 847725"/>
                  <a:gd name="connsiteY4" fmla="*/ 117475 h 200025"/>
                  <a:gd name="connsiteX5" fmla="*/ 107950 w 847725"/>
                  <a:gd name="connsiteY5" fmla="*/ 111125 h 200025"/>
                  <a:gd name="connsiteX6" fmla="*/ 127000 w 847725"/>
                  <a:gd name="connsiteY6" fmla="*/ 107950 h 200025"/>
                  <a:gd name="connsiteX7" fmla="*/ 142875 w 847725"/>
                  <a:gd name="connsiteY7" fmla="*/ 104775 h 200025"/>
                  <a:gd name="connsiteX8" fmla="*/ 171450 w 847725"/>
                  <a:gd name="connsiteY8" fmla="*/ 98425 h 200025"/>
                  <a:gd name="connsiteX9" fmla="*/ 273050 w 847725"/>
                  <a:gd name="connsiteY9" fmla="*/ 95250 h 200025"/>
                  <a:gd name="connsiteX10" fmla="*/ 673100 w 847725"/>
                  <a:gd name="connsiteY10" fmla="*/ 95250 h 200025"/>
                  <a:gd name="connsiteX11" fmla="*/ 704850 w 847725"/>
                  <a:gd name="connsiteY11" fmla="*/ 88900 h 200025"/>
                  <a:gd name="connsiteX12" fmla="*/ 727075 w 847725"/>
                  <a:gd name="connsiteY12" fmla="*/ 85725 h 200025"/>
                  <a:gd name="connsiteX13" fmla="*/ 758825 w 847725"/>
                  <a:gd name="connsiteY13" fmla="*/ 76200 h 200025"/>
                  <a:gd name="connsiteX14" fmla="*/ 777875 w 847725"/>
                  <a:gd name="connsiteY14" fmla="*/ 69850 h 200025"/>
                  <a:gd name="connsiteX15" fmla="*/ 790575 w 847725"/>
                  <a:gd name="connsiteY15" fmla="*/ 60325 h 200025"/>
                  <a:gd name="connsiteX16" fmla="*/ 800100 w 847725"/>
                  <a:gd name="connsiteY16" fmla="*/ 57150 h 200025"/>
                  <a:gd name="connsiteX17" fmla="*/ 806450 w 847725"/>
                  <a:gd name="connsiteY17" fmla="*/ 44450 h 200025"/>
                  <a:gd name="connsiteX18" fmla="*/ 819150 w 847725"/>
                  <a:gd name="connsiteY18" fmla="*/ 31750 h 200025"/>
                  <a:gd name="connsiteX19" fmla="*/ 835025 w 847725"/>
                  <a:gd name="connsiteY19" fmla="*/ 15875 h 200025"/>
                  <a:gd name="connsiteX20" fmla="*/ 847725 w 847725"/>
                  <a:gd name="connsiteY20"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725" h="200025">
                    <a:moveTo>
                      <a:pt x="0" y="200025"/>
                    </a:moveTo>
                    <a:cubicBezTo>
                      <a:pt x="10564" y="173614"/>
                      <a:pt x="229" y="193408"/>
                      <a:pt x="19050" y="171450"/>
                    </a:cubicBezTo>
                    <a:cubicBezTo>
                      <a:pt x="30957" y="157559"/>
                      <a:pt x="21348" y="157314"/>
                      <a:pt x="44450" y="142875"/>
                    </a:cubicBezTo>
                    <a:lnTo>
                      <a:pt x="69850" y="127000"/>
                    </a:lnTo>
                    <a:cubicBezTo>
                      <a:pt x="75106" y="123766"/>
                      <a:pt x="79791" y="119170"/>
                      <a:pt x="85725" y="117475"/>
                    </a:cubicBezTo>
                    <a:cubicBezTo>
                      <a:pt x="93133" y="115358"/>
                      <a:pt x="100443" y="112857"/>
                      <a:pt x="107950" y="111125"/>
                    </a:cubicBezTo>
                    <a:cubicBezTo>
                      <a:pt x="114223" y="109677"/>
                      <a:pt x="120666" y="109102"/>
                      <a:pt x="127000" y="107950"/>
                    </a:cubicBezTo>
                    <a:cubicBezTo>
                      <a:pt x="132309" y="106985"/>
                      <a:pt x="137607" y="105946"/>
                      <a:pt x="142875" y="104775"/>
                    </a:cubicBezTo>
                    <a:cubicBezTo>
                      <a:pt x="149630" y="103274"/>
                      <a:pt x="165123" y="98767"/>
                      <a:pt x="171450" y="98425"/>
                    </a:cubicBezTo>
                    <a:cubicBezTo>
                      <a:pt x="205284" y="96596"/>
                      <a:pt x="239183" y="96308"/>
                      <a:pt x="273050" y="95250"/>
                    </a:cubicBezTo>
                    <a:cubicBezTo>
                      <a:pt x="448555" y="101750"/>
                      <a:pt x="384884" y="100740"/>
                      <a:pt x="673100" y="95250"/>
                    </a:cubicBezTo>
                    <a:cubicBezTo>
                      <a:pt x="686982" y="94986"/>
                      <a:pt x="692325" y="91177"/>
                      <a:pt x="704850" y="88900"/>
                    </a:cubicBezTo>
                    <a:cubicBezTo>
                      <a:pt x="712213" y="87561"/>
                      <a:pt x="719667" y="86783"/>
                      <a:pt x="727075" y="85725"/>
                    </a:cubicBezTo>
                    <a:cubicBezTo>
                      <a:pt x="745501" y="73441"/>
                      <a:pt x="727578" y="83411"/>
                      <a:pt x="758825" y="76200"/>
                    </a:cubicBezTo>
                    <a:cubicBezTo>
                      <a:pt x="765347" y="74695"/>
                      <a:pt x="777875" y="69850"/>
                      <a:pt x="777875" y="69850"/>
                    </a:cubicBezTo>
                    <a:cubicBezTo>
                      <a:pt x="782108" y="66675"/>
                      <a:pt x="785981" y="62950"/>
                      <a:pt x="790575" y="60325"/>
                    </a:cubicBezTo>
                    <a:cubicBezTo>
                      <a:pt x="793481" y="58665"/>
                      <a:pt x="797733" y="59517"/>
                      <a:pt x="800100" y="57150"/>
                    </a:cubicBezTo>
                    <a:cubicBezTo>
                      <a:pt x="803447" y="53803"/>
                      <a:pt x="803610" y="48236"/>
                      <a:pt x="806450" y="44450"/>
                    </a:cubicBezTo>
                    <a:cubicBezTo>
                      <a:pt x="810042" y="39661"/>
                      <a:pt x="815254" y="36296"/>
                      <a:pt x="819150" y="31750"/>
                    </a:cubicBezTo>
                    <a:cubicBezTo>
                      <a:pt x="833261" y="15287"/>
                      <a:pt x="816681" y="28105"/>
                      <a:pt x="835025" y="15875"/>
                    </a:cubicBezTo>
                    <a:cubicBezTo>
                      <a:pt x="843035" y="3859"/>
                      <a:pt x="838677" y="9048"/>
                      <a:pt x="847725" y="0"/>
                    </a:cubicBezTo>
                  </a:path>
                </a:pathLst>
              </a:custGeom>
              <a:noFill/>
              <a:ln w="120650" cap="rnd">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8" name="フリーフォーム 7"/>
              <p:cNvSpPr/>
              <p:nvPr/>
            </p:nvSpPr>
            <p:spPr>
              <a:xfrm rot="434622">
                <a:off x="482244" y="7832331"/>
                <a:ext cx="1056117" cy="384458"/>
              </a:xfrm>
              <a:custGeom>
                <a:avLst/>
                <a:gdLst>
                  <a:gd name="connsiteX0" fmla="*/ 0 w 787400"/>
                  <a:gd name="connsiteY0" fmla="*/ 286637 h 286637"/>
                  <a:gd name="connsiteX1" fmla="*/ 101600 w 787400"/>
                  <a:gd name="connsiteY1" fmla="*/ 178687 h 286637"/>
                  <a:gd name="connsiteX2" fmla="*/ 139700 w 787400"/>
                  <a:gd name="connsiteY2" fmla="*/ 153287 h 286637"/>
                  <a:gd name="connsiteX3" fmla="*/ 184150 w 787400"/>
                  <a:gd name="connsiteY3" fmla="*/ 115187 h 286637"/>
                  <a:gd name="connsiteX4" fmla="*/ 203200 w 787400"/>
                  <a:gd name="connsiteY4" fmla="*/ 108837 h 286637"/>
                  <a:gd name="connsiteX5" fmla="*/ 241300 w 787400"/>
                  <a:gd name="connsiteY5" fmla="*/ 83437 h 286637"/>
                  <a:gd name="connsiteX6" fmla="*/ 292100 w 787400"/>
                  <a:gd name="connsiteY6" fmla="*/ 64387 h 286637"/>
                  <a:gd name="connsiteX7" fmla="*/ 330200 w 787400"/>
                  <a:gd name="connsiteY7" fmla="*/ 58037 h 286637"/>
                  <a:gd name="connsiteX8" fmla="*/ 355600 w 787400"/>
                  <a:gd name="connsiteY8" fmla="*/ 45337 h 286637"/>
                  <a:gd name="connsiteX9" fmla="*/ 374650 w 787400"/>
                  <a:gd name="connsiteY9" fmla="*/ 38987 h 286637"/>
                  <a:gd name="connsiteX10" fmla="*/ 393700 w 787400"/>
                  <a:gd name="connsiteY10" fmla="*/ 26287 h 286637"/>
                  <a:gd name="connsiteX11" fmla="*/ 425450 w 787400"/>
                  <a:gd name="connsiteY11" fmla="*/ 19937 h 286637"/>
                  <a:gd name="connsiteX12" fmla="*/ 450850 w 787400"/>
                  <a:gd name="connsiteY12" fmla="*/ 7237 h 286637"/>
                  <a:gd name="connsiteX13" fmla="*/ 469900 w 787400"/>
                  <a:gd name="connsiteY13" fmla="*/ 887 h 286637"/>
                  <a:gd name="connsiteX14" fmla="*/ 787400 w 787400"/>
                  <a:gd name="connsiteY14" fmla="*/ 887 h 28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7400" h="286637">
                    <a:moveTo>
                      <a:pt x="0" y="286637"/>
                    </a:moveTo>
                    <a:cubicBezTo>
                      <a:pt x="27244" y="253945"/>
                      <a:pt x="71023" y="199072"/>
                      <a:pt x="101600" y="178687"/>
                    </a:cubicBezTo>
                    <a:cubicBezTo>
                      <a:pt x="114300" y="170220"/>
                      <a:pt x="128907" y="164080"/>
                      <a:pt x="139700" y="153287"/>
                    </a:cubicBezTo>
                    <a:cubicBezTo>
                      <a:pt x="154713" y="138274"/>
                      <a:pt x="165143" y="126048"/>
                      <a:pt x="184150" y="115187"/>
                    </a:cubicBezTo>
                    <a:cubicBezTo>
                      <a:pt x="189962" y="111866"/>
                      <a:pt x="197349" y="112088"/>
                      <a:pt x="203200" y="108837"/>
                    </a:cubicBezTo>
                    <a:cubicBezTo>
                      <a:pt x="216543" y="101424"/>
                      <a:pt x="227128" y="89106"/>
                      <a:pt x="241300" y="83437"/>
                    </a:cubicBezTo>
                    <a:cubicBezTo>
                      <a:pt x="247480" y="80965"/>
                      <a:pt x="280901" y="66876"/>
                      <a:pt x="292100" y="64387"/>
                    </a:cubicBezTo>
                    <a:cubicBezTo>
                      <a:pt x="304669" y="61594"/>
                      <a:pt x="317500" y="60154"/>
                      <a:pt x="330200" y="58037"/>
                    </a:cubicBezTo>
                    <a:cubicBezTo>
                      <a:pt x="338667" y="53804"/>
                      <a:pt x="346899" y="49066"/>
                      <a:pt x="355600" y="45337"/>
                    </a:cubicBezTo>
                    <a:cubicBezTo>
                      <a:pt x="361752" y="42700"/>
                      <a:pt x="368663" y="41980"/>
                      <a:pt x="374650" y="38987"/>
                    </a:cubicBezTo>
                    <a:cubicBezTo>
                      <a:pt x="381476" y="35574"/>
                      <a:pt x="386554" y="28967"/>
                      <a:pt x="393700" y="26287"/>
                    </a:cubicBezTo>
                    <a:cubicBezTo>
                      <a:pt x="403806" y="22497"/>
                      <a:pt x="414867" y="22054"/>
                      <a:pt x="425450" y="19937"/>
                    </a:cubicBezTo>
                    <a:cubicBezTo>
                      <a:pt x="433917" y="15704"/>
                      <a:pt x="442149" y="10966"/>
                      <a:pt x="450850" y="7237"/>
                    </a:cubicBezTo>
                    <a:cubicBezTo>
                      <a:pt x="457002" y="4600"/>
                      <a:pt x="463208" y="1013"/>
                      <a:pt x="469900" y="887"/>
                    </a:cubicBezTo>
                    <a:cubicBezTo>
                      <a:pt x="575715" y="-1110"/>
                      <a:pt x="681567" y="887"/>
                      <a:pt x="787400" y="887"/>
                    </a:cubicBezTo>
                  </a:path>
                </a:pathLst>
              </a:custGeom>
              <a:noFill/>
              <a:ln w="120650" cap="rnd" cmpd="sng">
                <a:solidFill>
                  <a:srgbClr val="007C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9" name="フリーフォーム 8"/>
              <p:cNvSpPr/>
              <p:nvPr/>
            </p:nvSpPr>
            <p:spPr>
              <a:xfrm>
                <a:off x="1308399" y="9380648"/>
                <a:ext cx="1396800" cy="380437"/>
              </a:xfrm>
              <a:custGeom>
                <a:avLst/>
                <a:gdLst>
                  <a:gd name="connsiteX0" fmla="*/ 0 w 1041400"/>
                  <a:gd name="connsiteY0" fmla="*/ 247650 h 279463"/>
                  <a:gd name="connsiteX1" fmla="*/ 38100 w 1041400"/>
                  <a:gd name="connsiteY1" fmla="*/ 266700 h 279463"/>
                  <a:gd name="connsiteX2" fmla="*/ 387350 w 1041400"/>
                  <a:gd name="connsiteY2" fmla="*/ 273050 h 279463"/>
                  <a:gd name="connsiteX3" fmla="*/ 425450 w 1041400"/>
                  <a:gd name="connsiteY3" fmla="*/ 260350 h 279463"/>
                  <a:gd name="connsiteX4" fmla="*/ 444500 w 1041400"/>
                  <a:gd name="connsiteY4" fmla="*/ 254000 h 279463"/>
                  <a:gd name="connsiteX5" fmla="*/ 463550 w 1041400"/>
                  <a:gd name="connsiteY5" fmla="*/ 241300 h 279463"/>
                  <a:gd name="connsiteX6" fmla="*/ 488950 w 1041400"/>
                  <a:gd name="connsiteY6" fmla="*/ 234950 h 279463"/>
                  <a:gd name="connsiteX7" fmla="*/ 571500 w 1041400"/>
                  <a:gd name="connsiteY7" fmla="*/ 222250 h 279463"/>
                  <a:gd name="connsiteX8" fmla="*/ 635000 w 1041400"/>
                  <a:gd name="connsiteY8" fmla="*/ 184150 h 279463"/>
                  <a:gd name="connsiteX9" fmla="*/ 692150 w 1041400"/>
                  <a:gd name="connsiteY9" fmla="*/ 146050 h 279463"/>
                  <a:gd name="connsiteX10" fmla="*/ 755650 w 1041400"/>
                  <a:gd name="connsiteY10" fmla="*/ 139700 h 279463"/>
                  <a:gd name="connsiteX11" fmla="*/ 806450 w 1041400"/>
                  <a:gd name="connsiteY11" fmla="*/ 120650 h 279463"/>
                  <a:gd name="connsiteX12" fmla="*/ 850900 w 1041400"/>
                  <a:gd name="connsiteY12" fmla="*/ 114300 h 279463"/>
                  <a:gd name="connsiteX13" fmla="*/ 876300 w 1041400"/>
                  <a:gd name="connsiteY13" fmla="*/ 107950 h 279463"/>
                  <a:gd name="connsiteX14" fmla="*/ 895350 w 1041400"/>
                  <a:gd name="connsiteY14" fmla="*/ 95250 h 279463"/>
                  <a:gd name="connsiteX15" fmla="*/ 920750 w 1041400"/>
                  <a:gd name="connsiteY15" fmla="*/ 82550 h 279463"/>
                  <a:gd name="connsiteX16" fmla="*/ 990600 w 1041400"/>
                  <a:gd name="connsiteY16" fmla="*/ 25400 h 279463"/>
                  <a:gd name="connsiteX17" fmla="*/ 1009650 w 1041400"/>
                  <a:gd name="connsiteY17" fmla="*/ 19050 h 279463"/>
                  <a:gd name="connsiteX18" fmla="*/ 1028700 w 1041400"/>
                  <a:gd name="connsiteY18" fmla="*/ 6350 h 279463"/>
                  <a:gd name="connsiteX19" fmla="*/ 1041400 w 1041400"/>
                  <a:gd name="connsiteY19" fmla="*/ 0 h 27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1400" h="279463">
                    <a:moveTo>
                      <a:pt x="0" y="247650"/>
                    </a:moveTo>
                    <a:cubicBezTo>
                      <a:pt x="12700" y="254000"/>
                      <a:pt x="24107" y="264287"/>
                      <a:pt x="38100" y="266700"/>
                    </a:cubicBezTo>
                    <a:cubicBezTo>
                      <a:pt x="162051" y="288071"/>
                      <a:pt x="259574" y="277043"/>
                      <a:pt x="387350" y="273050"/>
                    </a:cubicBezTo>
                    <a:lnTo>
                      <a:pt x="425450" y="260350"/>
                    </a:lnTo>
                    <a:cubicBezTo>
                      <a:pt x="431800" y="258233"/>
                      <a:pt x="438931" y="257713"/>
                      <a:pt x="444500" y="254000"/>
                    </a:cubicBezTo>
                    <a:cubicBezTo>
                      <a:pt x="450850" y="249767"/>
                      <a:pt x="456535" y="244306"/>
                      <a:pt x="463550" y="241300"/>
                    </a:cubicBezTo>
                    <a:cubicBezTo>
                      <a:pt x="471572" y="237862"/>
                      <a:pt x="480431" y="236843"/>
                      <a:pt x="488950" y="234950"/>
                    </a:cubicBezTo>
                    <a:cubicBezTo>
                      <a:pt x="526352" y="226639"/>
                      <a:pt x="527513" y="227748"/>
                      <a:pt x="571500" y="222250"/>
                    </a:cubicBezTo>
                    <a:cubicBezTo>
                      <a:pt x="633861" y="191069"/>
                      <a:pt x="587213" y="217233"/>
                      <a:pt x="635000" y="184150"/>
                    </a:cubicBezTo>
                    <a:cubicBezTo>
                      <a:pt x="653824" y="171118"/>
                      <a:pt x="669368" y="148328"/>
                      <a:pt x="692150" y="146050"/>
                    </a:cubicBezTo>
                    <a:lnTo>
                      <a:pt x="755650" y="139700"/>
                    </a:lnTo>
                    <a:cubicBezTo>
                      <a:pt x="772583" y="133350"/>
                      <a:pt x="788976" y="125310"/>
                      <a:pt x="806450" y="120650"/>
                    </a:cubicBezTo>
                    <a:cubicBezTo>
                      <a:pt x="820912" y="116794"/>
                      <a:pt x="836174" y="116977"/>
                      <a:pt x="850900" y="114300"/>
                    </a:cubicBezTo>
                    <a:cubicBezTo>
                      <a:pt x="859486" y="112739"/>
                      <a:pt x="867833" y="110067"/>
                      <a:pt x="876300" y="107950"/>
                    </a:cubicBezTo>
                    <a:cubicBezTo>
                      <a:pt x="882650" y="103717"/>
                      <a:pt x="888724" y="99036"/>
                      <a:pt x="895350" y="95250"/>
                    </a:cubicBezTo>
                    <a:cubicBezTo>
                      <a:pt x="903569" y="90554"/>
                      <a:pt x="913047" y="88052"/>
                      <a:pt x="920750" y="82550"/>
                    </a:cubicBezTo>
                    <a:cubicBezTo>
                      <a:pt x="953373" y="59248"/>
                      <a:pt x="935902" y="43633"/>
                      <a:pt x="990600" y="25400"/>
                    </a:cubicBezTo>
                    <a:cubicBezTo>
                      <a:pt x="996950" y="23283"/>
                      <a:pt x="1003663" y="22043"/>
                      <a:pt x="1009650" y="19050"/>
                    </a:cubicBezTo>
                    <a:cubicBezTo>
                      <a:pt x="1016476" y="15637"/>
                      <a:pt x="1022156" y="10277"/>
                      <a:pt x="1028700" y="6350"/>
                    </a:cubicBezTo>
                    <a:cubicBezTo>
                      <a:pt x="1032759" y="3915"/>
                      <a:pt x="1037167" y="2117"/>
                      <a:pt x="1041400" y="0"/>
                    </a:cubicBezTo>
                  </a:path>
                </a:pathLst>
              </a:custGeom>
              <a:noFill/>
              <a:ln w="120650" cap="rnd" cmpd="sng">
                <a:solidFill>
                  <a:srgbClr val="007C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10" name="正方形/長方形 9"/>
            <p:cNvSpPr/>
            <p:nvPr/>
          </p:nvSpPr>
          <p:spPr>
            <a:xfrm>
              <a:off x="1884619" y="2816669"/>
              <a:ext cx="834023" cy="271964"/>
            </a:xfrm>
            <a:prstGeom prst="rect">
              <a:avLst/>
            </a:prstGeom>
          </p:spPr>
          <p:txBody>
            <a:bodyPr wrap="none">
              <a:spAutoFit/>
            </a:bodyPr>
            <a:lstStyle/>
            <a:p>
              <a:pPr algn="ctr"/>
              <a:r>
                <a:rPr lang="ja-JP" altLang="en-US" sz="2400" b="1" dirty="0">
                  <a:solidFill>
                    <a:srgbClr val="FF0000"/>
                  </a:solidFill>
                  <a:latin typeface="游ゴシック" panose="020B0400000000000000" pitchFamily="50" charset="-128"/>
                  <a:ea typeface="游ゴシック" panose="020B0400000000000000" pitchFamily="50" charset="-128"/>
                  <a:cs typeface="メイリオ" panose="020B0604030504040204" pitchFamily="50" charset="-128"/>
                </a:rPr>
                <a:t>前傾制約</a:t>
              </a:r>
            </a:p>
          </p:txBody>
        </p:sp>
        <p:sp>
          <p:nvSpPr>
            <p:cNvPr id="11" name="正方形/長方形 10"/>
            <p:cNvSpPr/>
            <p:nvPr/>
          </p:nvSpPr>
          <p:spPr>
            <a:xfrm>
              <a:off x="2658506" y="2822831"/>
              <a:ext cx="834023" cy="271964"/>
            </a:xfrm>
            <a:prstGeom prst="rect">
              <a:avLst/>
            </a:prstGeom>
          </p:spPr>
          <p:txBody>
            <a:bodyPr wrap="none">
              <a:spAutoFit/>
            </a:bodyPr>
            <a:lstStyle/>
            <a:p>
              <a:pPr algn="ctr"/>
              <a:r>
                <a:rPr lang="ja-JP" altLang="en-US" sz="2400" b="1" dirty="0">
                  <a:solidFill>
                    <a:srgbClr val="0070C0"/>
                  </a:solidFill>
                  <a:latin typeface="游ゴシック" panose="020B0400000000000000" pitchFamily="50" charset="-128"/>
                  <a:ea typeface="游ゴシック" panose="020B0400000000000000" pitchFamily="50" charset="-128"/>
                  <a:cs typeface="メイリオ" panose="020B0604030504040204" pitchFamily="50" charset="-128"/>
                </a:rPr>
                <a:t>背景制約</a:t>
              </a:r>
            </a:p>
          </p:txBody>
        </p:sp>
      </p:grpSp>
      <p:pic>
        <p:nvPicPr>
          <p:cNvPr id="13" name="Picture 2"/>
          <p:cNvPicPr>
            <a:picLocks noChangeAspect="1" noChangeArrowheads="1"/>
          </p:cNvPicPr>
          <p:nvPr/>
        </p:nvPicPr>
        <p:blipFill rotWithShape="1">
          <a:blip r:embed="rId4" cstate="print">
            <a:clrChange>
              <a:clrFrom>
                <a:srgbClr val="0000FF"/>
              </a:clrFrom>
              <a:clrTo>
                <a:srgbClr val="0000FF">
                  <a:alpha val="0"/>
                </a:srgbClr>
              </a:clrTo>
            </a:clrChange>
            <a:extLst>
              <a:ext uri="{BEBA8EAE-BF5A-486C-A8C5-ECC9F3942E4B}">
                <a14:imgProps xmlns:a14="http://schemas.microsoft.com/office/drawing/2010/main">
                  <a14:imgLayer r:embed="rId5">
                    <a14:imgEffect>
                      <a14:backgroundRemoval t="16026" b="82479" l="3632" r="94231"/>
                    </a14:imgEffect>
                    <a14:imgEffect>
                      <a14:brightnessContrast bright="20000"/>
                    </a14:imgEffect>
                  </a14:imgLayer>
                </a14:imgProps>
              </a:ext>
              <a:ext uri="{28A0092B-C50C-407E-A947-70E740481C1C}">
                <a14:useLocalDpi xmlns:a14="http://schemas.microsoft.com/office/drawing/2010/main" val="0"/>
              </a:ext>
            </a:extLst>
          </a:blip>
          <a:srcRect t="7949" r="1561" b="9094"/>
          <a:stretch/>
        </p:blipFill>
        <p:spPr bwMode="auto">
          <a:xfrm>
            <a:off x="6623808" y="1751173"/>
            <a:ext cx="3231392" cy="2732195"/>
          </a:xfrm>
          <a:prstGeom prst="rect">
            <a:avLst/>
          </a:prstGeom>
          <a:noFill/>
          <a:ln>
            <a:noFill/>
          </a:ln>
        </p:spPr>
      </p:pic>
      <p:sp>
        <p:nvSpPr>
          <p:cNvPr id="14" name="右矢印 13"/>
          <p:cNvSpPr/>
          <p:nvPr/>
        </p:nvSpPr>
        <p:spPr>
          <a:xfrm>
            <a:off x="5405809" y="2737318"/>
            <a:ext cx="806097" cy="882147"/>
          </a:xfrm>
          <a:prstGeom prst="rightArrow">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a:xfrm>
            <a:off x="11597209" y="100920"/>
            <a:ext cx="2743200" cy="365125"/>
          </a:xfrm>
        </p:spPr>
        <p:txBody>
          <a:bodyPr/>
          <a:lstStyle/>
          <a:p>
            <a:fld id="{F35DE295-420C-4265-BE54-AE59FA4027A6}" type="slidenum">
              <a:rPr lang="ja-JP" altLang="en-US" smtClean="0"/>
              <a:pPr/>
              <a:t>13</a:t>
            </a:fld>
            <a:endParaRPr lang="ja-JP" altLang="en-US" dirty="0"/>
          </a:p>
        </p:txBody>
      </p:sp>
    </p:spTree>
    <p:extLst>
      <p:ext uri="{BB962C8B-B14F-4D97-AF65-F5344CB8AC3E}">
        <p14:creationId xmlns:p14="http://schemas.microsoft.com/office/powerpoint/2010/main" val="34321629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9585" y="283483"/>
            <a:ext cx="11473211" cy="733270"/>
          </a:xfrm>
        </p:spPr>
        <p:txBody>
          <a:bodyPr>
            <a:normAutofit/>
          </a:bodyPr>
          <a:lstStyle/>
          <a:p>
            <a:r>
              <a:rPr kumimoji="1" lang="ja-JP" altLang="en-US" sz="3600" dirty="0"/>
              <a:t>予習 </a:t>
            </a:r>
            <a:r>
              <a:rPr kumimoji="1" lang="en-US" altLang="ja-JP" sz="3600" dirty="0"/>
              <a:t>5</a:t>
            </a:r>
            <a:r>
              <a:rPr kumimoji="1" lang="ja-JP" altLang="en-US" sz="3600" dirty="0"/>
              <a:t>週目 </a:t>
            </a:r>
            <a:r>
              <a:rPr kumimoji="1" lang="en-US" altLang="ja-JP" sz="3600" dirty="0"/>
              <a:t>: </a:t>
            </a:r>
            <a:r>
              <a:rPr kumimoji="1" lang="ja-JP" altLang="en-US" sz="3600" dirty="0"/>
              <a:t>オプティカルフロー</a:t>
            </a:r>
          </a:p>
        </p:txBody>
      </p:sp>
      <p:sp>
        <p:nvSpPr>
          <p:cNvPr id="3" name="コンテンツ プレースホルダー 2"/>
          <p:cNvSpPr>
            <a:spLocks noGrp="1"/>
          </p:cNvSpPr>
          <p:nvPr>
            <p:ph idx="1"/>
          </p:nvPr>
        </p:nvSpPr>
        <p:spPr>
          <a:xfrm>
            <a:off x="839586" y="1235953"/>
            <a:ext cx="10897986" cy="2287455"/>
          </a:xfrm>
        </p:spPr>
        <p:txBody>
          <a:bodyPr>
            <a:normAutofit/>
          </a:bodyPr>
          <a:lstStyle/>
          <a:p>
            <a:r>
              <a:rPr kumimoji="1" lang="en-US" altLang="ja-JP" sz="2400" dirty="0">
                <a:latin typeface="游ゴシック" panose="020B0400000000000000" pitchFamily="50" charset="-128"/>
                <a:ea typeface="游ゴシック" panose="020B0400000000000000" pitchFamily="50" charset="-128"/>
              </a:rPr>
              <a:t>2</a:t>
            </a:r>
            <a:r>
              <a:rPr kumimoji="1" lang="ja-JP" altLang="en-US" sz="2400" dirty="0">
                <a:latin typeface="游ゴシック" panose="020B0400000000000000" pitchFamily="50" charset="-128"/>
                <a:ea typeface="游ゴシック" panose="020B0400000000000000" pitchFamily="50" charset="-128"/>
              </a:rPr>
              <a:t>枚の画像内におけるあ</a:t>
            </a:r>
            <a:r>
              <a:rPr lang="ja-JP" altLang="en-US" sz="2400" dirty="0">
                <a:latin typeface="游ゴシック" panose="020B0400000000000000" pitchFamily="50" charset="-128"/>
                <a:ea typeface="游ゴシック" panose="020B0400000000000000" pitchFamily="50" charset="-128"/>
              </a:rPr>
              <a:t>る</a:t>
            </a:r>
            <a:r>
              <a:rPr kumimoji="1" lang="ja-JP" altLang="en-US" sz="2400" dirty="0">
                <a:latin typeface="游ゴシック" panose="020B0400000000000000" pitchFamily="50" charset="-128"/>
                <a:ea typeface="游ゴシック" panose="020B0400000000000000" pitchFamily="50" charset="-128"/>
              </a:rPr>
              <a:t>物体の移動量をベクトルとして表現したもの</a:t>
            </a:r>
            <a:endParaRPr kumimoji="1" lang="en-US" altLang="ja-JP" sz="2400"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動画内の</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物体追跡</a:t>
            </a:r>
            <a:r>
              <a:rPr lang="en-US" altLang="ja-JP" sz="2400" dirty="0">
                <a:latin typeface="游ゴシック" panose="020B0400000000000000" pitchFamily="50" charset="-128"/>
                <a:ea typeface="游ゴシック" panose="020B0400000000000000" pitchFamily="50" charset="-128"/>
              </a:rPr>
              <a:t>』</a:t>
            </a:r>
            <a:r>
              <a:rPr lang="ja-JP" altLang="en-US" sz="2400" dirty="0">
                <a:latin typeface="游ゴシック" panose="020B0400000000000000" pitchFamily="50" charset="-128"/>
                <a:ea typeface="游ゴシック" panose="020B0400000000000000" pitchFamily="50" charset="-128"/>
              </a:rPr>
              <a:t>や</a:t>
            </a:r>
            <a:r>
              <a:rPr lang="en-US" altLang="ja-JP" sz="2400"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物体の動きの解析</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などに利用される</a:t>
            </a:r>
            <a:endParaRPr kumimoji="1" lang="en-US" altLang="ja-JP" sz="2400"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ブロックマッチング法，</a:t>
            </a:r>
            <a:r>
              <a:rPr lang="en-US" altLang="ja-JP" sz="2400" dirty="0">
                <a:latin typeface="游ゴシック" panose="020B0400000000000000" pitchFamily="50" charset="-128"/>
                <a:ea typeface="游ゴシック" panose="020B0400000000000000" pitchFamily="50" charset="-128"/>
              </a:rPr>
              <a:t>Lucas-</a:t>
            </a:r>
            <a:r>
              <a:rPr lang="en-US" altLang="ja-JP" sz="2400" dirty="0" err="1">
                <a:latin typeface="游ゴシック" panose="020B0400000000000000" pitchFamily="50" charset="-128"/>
                <a:ea typeface="游ゴシック" panose="020B0400000000000000" pitchFamily="50" charset="-128"/>
              </a:rPr>
              <a:t>Kanade</a:t>
            </a:r>
            <a:r>
              <a:rPr lang="ja-JP" altLang="en-US" sz="2400" dirty="0">
                <a:latin typeface="游ゴシック" panose="020B0400000000000000" pitchFamily="50" charset="-128"/>
                <a:ea typeface="游ゴシック" panose="020B0400000000000000" pitchFamily="50" charset="-128"/>
              </a:rPr>
              <a:t>法など</a:t>
            </a:r>
            <a:r>
              <a:rPr lang="en-US" altLang="ja-JP" sz="2400" dirty="0">
                <a:latin typeface="游ゴシック" panose="020B0400000000000000" pitchFamily="50" charset="-128"/>
                <a:ea typeface="游ゴシック" panose="020B0400000000000000" pitchFamily="50" charset="-128"/>
              </a:rPr>
              <a:t>	</a:t>
            </a:r>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14</a:t>
            </a:fld>
            <a:endParaRPr lang="ja-JP" altLang="en-US"/>
          </a:p>
        </p:txBody>
      </p:sp>
      <p:sp>
        <p:nvSpPr>
          <p:cNvPr id="5" name="正方形/長方形 4"/>
          <p:cNvSpPr/>
          <p:nvPr/>
        </p:nvSpPr>
        <p:spPr>
          <a:xfrm>
            <a:off x="9627325" y="104503"/>
            <a:ext cx="2564675" cy="2873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OpticalFlowvis.py</a:t>
            </a:r>
            <a:endPar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6" name="グループ化 25"/>
          <p:cNvGrpSpPr/>
          <p:nvPr/>
        </p:nvGrpSpPr>
        <p:grpSpPr>
          <a:xfrm>
            <a:off x="967120" y="3319501"/>
            <a:ext cx="1427276" cy="2764361"/>
            <a:chOff x="11737454" y="38685"/>
            <a:chExt cx="2358885" cy="4568708"/>
          </a:xfrm>
        </p:grpSpPr>
        <p:sp>
          <p:nvSpPr>
            <p:cNvPr id="16" name="正方形/長方形 15"/>
            <p:cNvSpPr/>
            <p:nvPr/>
          </p:nvSpPr>
          <p:spPr>
            <a:xfrm>
              <a:off x="11737454" y="38685"/>
              <a:ext cx="2358767" cy="2115719"/>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12217593" y="1302709"/>
              <a:ext cx="699247" cy="423867"/>
              <a:chOff x="7383661" y="2842911"/>
              <a:chExt cx="699247" cy="423867"/>
            </a:xfrm>
            <a:solidFill>
              <a:schemeClr val="accent2">
                <a:lumMod val="60000"/>
                <a:lumOff val="40000"/>
              </a:schemeClr>
            </a:solidFill>
          </p:grpSpPr>
          <p:sp>
            <p:nvSpPr>
              <p:cNvPr id="18" name="正方形/長方形 17"/>
              <p:cNvSpPr/>
              <p:nvPr/>
            </p:nvSpPr>
            <p:spPr>
              <a:xfrm>
                <a:off x="7383661" y="3020067"/>
                <a:ext cx="699247" cy="2467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7557971" y="2842911"/>
                <a:ext cx="341081" cy="2524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正方形/長方形 19"/>
            <p:cNvSpPr/>
            <p:nvPr/>
          </p:nvSpPr>
          <p:spPr>
            <a:xfrm>
              <a:off x="11737572" y="2491674"/>
              <a:ext cx="2358767" cy="2115719"/>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p:cNvGrpSpPr/>
            <p:nvPr/>
          </p:nvGrpSpPr>
          <p:grpSpPr>
            <a:xfrm>
              <a:off x="12983574" y="3465644"/>
              <a:ext cx="699247" cy="423863"/>
              <a:chOff x="5171120" y="5005846"/>
              <a:chExt cx="699247" cy="423863"/>
            </a:xfrm>
            <a:solidFill>
              <a:schemeClr val="accent2">
                <a:lumMod val="60000"/>
                <a:lumOff val="40000"/>
              </a:schemeClr>
            </a:solidFill>
          </p:grpSpPr>
          <p:sp>
            <p:nvSpPr>
              <p:cNvPr id="22" name="正方形/長方形 21"/>
              <p:cNvSpPr/>
              <p:nvPr/>
            </p:nvSpPr>
            <p:spPr>
              <a:xfrm>
                <a:off x="5171120" y="5183000"/>
                <a:ext cx="699247" cy="246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5345431" y="5005846"/>
                <a:ext cx="341081" cy="2524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3" name="グループ化 32"/>
          <p:cNvGrpSpPr/>
          <p:nvPr/>
        </p:nvGrpSpPr>
        <p:grpSpPr>
          <a:xfrm>
            <a:off x="2790309" y="3615163"/>
            <a:ext cx="3908518" cy="2377105"/>
            <a:chOff x="2098114" y="3863491"/>
            <a:chExt cx="3908518" cy="2377105"/>
          </a:xfrm>
        </p:grpSpPr>
        <p:cxnSp>
          <p:nvCxnSpPr>
            <p:cNvPr id="28" name="直線コネクタ 27"/>
            <p:cNvCxnSpPr/>
            <p:nvPr/>
          </p:nvCxnSpPr>
          <p:spPr>
            <a:xfrm flipV="1">
              <a:off x="2444750" y="4855674"/>
              <a:ext cx="3202316" cy="710382"/>
            </a:xfrm>
            <a:prstGeom prst="line">
              <a:avLst/>
            </a:prstGeom>
            <a:ln>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grpSp>
          <p:nvGrpSpPr>
            <p:cNvPr id="25" name="グループ化 24"/>
            <p:cNvGrpSpPr/>
            <p:nvPr/>
          </p:nvGrpSpPr>
          <p:grpSpPr>
            <a:xfrm>
              <a:off x="3313898" y="3863491"/>
              <a:ext cx="2358767" cy="2115719"/>
              <a:chOff x="4641453" y="3794860"/>
              <a:chExt cx="2358767" cy="2115719"/>
            </a:xfrm>
            <a:scene3d>
              <a:camera prst="isometricLeftDown"/>
              <a:lightRig rig="threePt" dir="t"/>
            </a:scene3d>
          </p:grpSpPr>
          <p:sp>
            <p:nvSpPr>
              <p:cNvPr id="12" name="正方形/長方形 11"/>
              <p:cNvSpPr/>
              <p:nvPr/>
            </p:nvSpPr>
            <p:spPr>
              <a:xfrm>
                <a:off x="4641453" y="3794860"/>
                <a:ext cx="2358767" cy="2115719"/>
              </a:xfrm>
              <a:prstGeom prst="rect">
                <a:avLst/>
              </a:prstGeom>
              <a:solidFill>
                <a:schemeClr val="accent1">
                  <a:alpha val="27000"/>
                </a:schemeClr>
              </a:solidFill>
              <a:sp3d>
                <a:bevelT w="1905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p:cNvGrpSpPr/>
              <p:nvPr/>
            </p:nvGrpSpPr>
            <p:grpSpPr>
              <a:xfrm>
                <a:off x="5866516" y="4744550"/>
                <a:ext cx="699247" cy="423864"/>
                <a:chOff x="5150181" y="4981566"/>
                <a:chExt cx="699247" cy="423864"/>
              </a:xfrm>
              <a:solidFill>
                <a:schemeClr val="accent2">
                  <a:lumMod val="60000"/>
                  <a:lumOff val="40000"/>
                </a:schemeClr>
              </a:solidFill>
            </p:grpSpPr>
            <p:sp>
              <p:nvSpPr>
                <p:cNvPr id="14" name="正方形/長方形 13"/>
                <p:cNvSpPr/>
                <p:nvPr/>
              </p:nvSpPr>
              <p:spPr>
                <a:xfrm>
                  <a:off x="5150181" y="5158720"/>
                  <a:ext cx="699247" cy="2467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324492" y="4981566"/>
                  <a:ext cx="341081" cy="2524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24" name="グループ化 23"/>
            <p:cNvGrpSpPr/>
            <p:nvPr/>
          </p:nvGrpSpPr>
          <p:grpSpPr>
            <a:xfrm>
              <a:off x="2098114" y="4124877"/>
              <a:ext cx="2358767" cy="2115719"/>
              <a:chOff x="2012553" y="3794860"/>
              <a:chExt cx="2358767" cy="2115719"/>
            </a:xfrm>
            <a:solidFill>
              <a:schemeClr val="accent1"/>
            </a:solidFill>
            <a:scene3d>
              <a:camera prst="isometricLeftDown"/>
              <a:lightRig rig="threePt" dir="t"/>
            </a:scene3d>
          </p:grpSpPr>
          <p:sp>
            <p:nvSpPr>
              <p:cNvPr id="11" name="正方形/長方形 10"/>
              <p:cNvSpPr/>
              <p:nvPr/>
            </p:nvSpPr>
            <p:spPr>
              <a:xfrm>
                <a:off x="2012553" y="3794860"/>
                <a:ext cx="2358767" cy="2115719"/>
              </a:xfrm>
              <a:prstGeom prst="rect">
                <a:avLst/>
              </a:prstGeom>
              <a:solidFill>
                <a:schemeClr val="accent1">
                  <a:alpha val="37000"/>
                </a:schemeClr>
              </a:solidFill>
              <a:sp3d>
                <a:bevelT w="1905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2492690" y="5058884"/>
                <a:ext cx="699247" cy="423864"/>
                <a:chOff x="4754877" y="5295900"/>
                <a:chExt cx="699247" cy="423864"/>
              </a:xfrm>
              <a:grpFill/>
            </p:grpSpPr>
            <p:sp>
              <p:nvSpPr>
                <p:cNvPr id="8" name="正方形/長方形 7"/>
                <p:cNvSpPr/>
                <p:nvPr/>
              </p:nvSpPr>
              <p:spPr>
                <a:xfrm>
                  <a:off x="4754877" y="5473054"/>
                  <a:ext cx="699247" cy="24671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929188" y="5295900"/>
                  <a:ext cx="341081" cy="25245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2" name="正方形/長方形 31"/>
            <p:cNvSpPr/>
            <p:nvPr/>
          </p:nvSpPr>
          <p:spPr>
            <a:xfrm rot="20706869">
              <a:off x="5360301" y="4858518"/>
              <a:ext cx="646331"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時間</a:t>
              </a:r>
              <a:endParaRPr lang="ja-JP" altLang="en-US" dirty="0"/>
            </a:p>
          </p:txBody>
        </p:sp>
      </p:grpSp>
      <p:cxnSp>
        <p:nvCxnSpPr>
          <p:cNvPr id="38" name="直線矢印コネクタ 37"/>
          <p:cNvCxnSpPr/>
          <p:nvPr/>
        </p:nvCxnSpPr>
        <p:spPr>
          <a:xfrm flipV="1">
            <a:off x="3577758" y="5179307"/>
            <a:ext cx="679321" cy="174517"/>
          </a:xfrm>
          <a:prstGeom prst="straightConnector1">
            <a:avLst/>
          </a:prstGeom>
          <a:ln w="19050">
            <a:solidFill>
              <a:srgbClr val="FF0000"/>
            </a:solidFill>
            <a:tailEnd type="stealth" w="lg" len="lg"/>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V="1">
            <a:off x="1473128" y="4112723"/>
            <a:ext cx="393224" cy="135229"/>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rot="20408100">
            <a:off x="3569773" y="5235856"/>
            <a:ext cx="955711" cy="261610"/>
          </a:xfrm>
          <a:prstGeom prst="rect">
            <a:avLst/>
          </a:prstGeom>
          <a:scene3d>
            <a:camera prst="isometricLeftDown"/>
            <a:lightRig rig="threePt" dir="t"/>
          </a:scene3d>
        </p:spPr>
        <p:txBody>
          <a:bodyPr wrap="none">
            <a:spAutoFit/>
          </a:bodyPr>
          <a:lstStyle/>
          <a:p>
            <a:r>
              <a:rPr lang="en-US" altLang="ja-JP" sz="1100" dirty="0">
                <a:solidFill>
                  <a:srgbClr val="FF0000"/>
                </a:solidFill>
                <a:latin typeface="游ゴシック" panose="020B0400000000000000" pitchFamily="50" charset="-128"/>
                <a:ea typeface="游ゴシック" panose="020B0400000000000000" pitchFamily="50" charset="-128"/>
              </a:rPr>
              <a:t>Optical flow</a:t>
            </a:r>
            <a:endParaRPr lang="ja-JP" altLang="en-US" sz="1100" dirty="0">
              <a:solidFill>
                <a:srgbClr val="FF0000"/>
              </a:solidFill>
            </a:endParaRPr>
          </a:p>
        </p:txBody>
      </p:sp>
      <p:sp>
        <p:nvSpPr>
          <p:cNvPr id="59" name="正方形/長方形 58"/>
          <p:cNvSpPr/>
          <p:nvPr/>
        </p:nvSpPr>
        <p:spPr>
          <a:xfrm rot="20408100">
            <a:off x="1330402" y="4135340"/>
            <a:ext cx="955711" cy="261610"/>
          </a:xfrm>
          <a:prstGeom prst="rect">
            <a:avLst/>
          </a:prstGeom>
        </p:spPr>
        <p:txBody>
          <a:bodyPr wrap="none">
            <a:spAutoFit/>
          </a:bodyPr>
          <a:lstStyle/>
          <a:p>
            <a:r>
              <a:rPr lang="en-US" altLang="ja-JP" sz="1100" dirty="0">
                <a:solidFill>
                  <a:srgbClr val="FF0000"/>
                </a:solidFill>
                <a:latin typeface="游ゴシック" panose="020B0400000000000000" pitchFamily="50" charset="-128"/>
                <a:ea typeface="游ゴシック" panose="020B0400000000000000" pitchFamily="50" charset="-128"/>
              </a:rPr>
              <a:t>Optical flow</a:t>
            </a:r>
            <a:endParaRPr lang="ja-JP" altLang="en-US" sz="1100" dirty="0">
              <a:solidFill>
                <a:srgbClr val="FF0000"/>
              </a:solidFill>
            </a:endParaRPr>
          </a:p>
        </p:txBody>
      </p:sp>
      <p:pic>
        <p:nvPicPr>
          <p:cNvPr id="60" name="tk 2021-04-20 15-34-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70826" y="3274738"/>
            <a:ext cx="4246679" cy="3040236"/>
          </a:xfrm>
          <a:prstGeom prst="rect">
            <a:avLst/>
          </a:prstGeom>
        </p:spPr>
      </p:pic>
    </p:spTree>
    <p:extLst>
      <p:ext uri="{BB962C8B-B14F-4D97-AF65-F5344CB8AC3E}">
        <p14:creationId xmlns:p14="http://schemas.microsoft.com/office/powerpoint/2010/main" val="18655583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0"/>
                                        </p:tgtEl>
                                      </p:cBhvr>
                                    </p:cmd>
                                  </p:childTnLst>
                                </p:cTn>
                              </p:par>
                            </p:childTnLst>
                          </p:cTn>
                        </p:par>
                      </p:childTnLst>
                    </p:cTn>
                  </p:par>
                </p:childTnLst>
              </p:cTn>
              <p:nextCondLst>
                <p:cond evt="onClick" delay="0">
                  <p:tgtEl>
                    <p:spTgt spid="60"/>
                  </p:tgtEl>
                </p:cond>
              </p:nextCondLst>
            </p:seq>
            <p:video>
              <p:cMediaNode vol="80000">
                <p:cTn id="7" fill="hold" display="0">
                  <p:stCondLst>
                    <p:cond delay="indefinite"/>
                  </p:stCondLst>
                </p:cTn>
                <p:tgtEl>
                  <p:spTgt spid="6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0287" y="621980"/>
            <a:ext cx="10723840" cy="733270"/>
          </a:xfrm>
        </p:spPr>
        <p:txBody>
          <a:bodyPr>
            <a:normAutofit/>
          </a:bodyPr>
          <a:lstStyle/>
          <a:p>
            <a:r>
              <a:rPr lang="ja-JP" altLang="en-US" sz="4000" dirty="0"/>
              <a:t>予習 </a:t>
            </a:r>
            <a:r>
              <a:rPr lang="en-US" altLang="ja-JP" sz="4000" dirty="0"/>
              <a:t>6</a:t>
            </a:r>
            <a:r>
              <a:rPr lang="ja-JP" altLang="en-US" sz="4000" dirty="0"/>
              <a:t>週目 </a:t>
            </a:r>
            <a:r>
              <a:rPr lang="en-US" altLang="ja-JP" sz="4000" dirty="0"/>
              <a:t>: </a:t>
            </a:r>
            <a:r>
              <a:rPr kumimoji="1" lang="ja-JP" altLang="en-US" sz="4000" dirty="0"/>
              <a:t>パターン認識</a:t>
            </a:r>
          </a:p>
        </p:txBody>
      </p:sp>
      <p:sp>
        <p:nvSpPr>
          <p:cNvPr id="3" name="コンテンツ プレースホルダー 2"/>
          <p:cNvSpPr>
            <a:spLocks noGrp="1"/>
          </p:cNvSpPr>
          <p:nvPr>
            <p:ph idx="1"/>
          </p:nvPr>
        </p:nvSpPr>
        <p:spPr>
          <a:xfrm>
            <a:off x="760287" y="1507936"/>
            <a:ext cx="10928279" cy="1812044"/>
          </a:xfrm>
        </p:spPr>
        <p:txBody>
          <a:bodyPr>
            <a:normAutofit/>
          </a:bodyPr>
          <a:lstStyle/>
          <a:p>
            <a:pPr marL="0" indent="0">
              <a:buNone/>
            </a:pPr>
            <a:r>
              <a:rPr kumimoji="1" lang="en-US" altLang="ja-JP" dirty="0"/>
              <a:t>『</a:t>
            </a:r>
            <a:r>
              <a:rPr kumimoji="1" lang="ja-JP" altLang="en-US" dirty="0"/>
              <a:t>データの中の規則性を自動的に見つけ出し</a:t>
            </a:r>
            <a:r>
              <a:rPr lang="ja-JP" altLang="en-US" dirty="0"/>
              <a:t>、その規則性を使ってデータを異なるカテゴリに分類する処理</a:t>
            </a:r>
            <a:r>
              <a:rPr lang="en-US" altLang="ja-JP" dirty="0"/>
              <a:t>』</a:t>
            </a:r>
            <a:r>
              <a:rPr lang="ja-JP" altLang="en-US" dirty="0"/>
              <a:t> </a:t>
            </a:r>
            <a:r>
              <a:rPr lang="en-US" altLang="ja-JP" i="1" dirty="0"/>
              <a:t>(PRML, C.M. Bishop)</a:t>
            </a:r>
          </a:p>
        </p:txBody>
      </p:sp>
      <p:grpSp>
        <p:nvGrpSpPr>
          <p:cNvPr id="13" name="グループ化 12"/>
          <p:cNvGrpSpPr/>
          <p:nvPr/>
        </p:nvGrpSpPr>
        <p:grpSpPr>
          <a:xfrm>
            <a:off x="1821730" y="3414567"/>
            <a:ext cx="7183987" cy="3049022"/>
            <a:chOff x="297730" y="3137477"/>
            <a:chExt cx="7183987" cy="3049022"/>
          </a:xfrm>
        </p:grpSpPr>
        <p:sp>
          <p:nvSpPr>
            <p:cNvPr id="4" name="テキスト ボックス 3"/>
            <p:cNvSpPr txBox="1"/>
            <p:nvPr/>
          </p:nvSpPr>
          <p:spPr>
            <a:xfrm>
              <a:off x="297730" y="3137477"/>
              <a:ext cx="3102131" cy="400110"/>
            </a:xfrm>
            <a:prstGeom prst="rect">
              <a:avLst/>
            </a:prstGeom>
            <a:noFill/>
          </p:spPr>
          <p:txBody>
            <a:bodyPr wrap="none" rtlCol="0">
              <a:spAutoFit/>
            </a:bodyPr>
            <a:lstStyle/>
            <a:p>
              <a:r>
                <a:rPr lang="ja-JP" altLang="en-US" sz="2000" dirty="0"/>
                <a:t>例</a:t>
              </a:r>
              <a:r>
                <a:rPr lang="en-US" altLang="ja-JP" sz="2000" dirty="0"/>
                <a:t>) </a:t>
              </a:r>
              <a:r>
                <a:rPr lang="ja-JP" altLang="en-US" sz="2000" dirty="0"/>
                <a:t>手書き文字画像の認識</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1172"/>
            <a:stretch/>
          </p:blipFill>
          <p:spPr bwMode="auto">
            <a:xfrm>
              <a:off x="947161" y="5538499"/>
              <a:ext cx="425451"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704" r="9800"/>
            <a:stretch/>
          </p:blipFill>
          <p:spPr bwMode="auto">
            <a:xfrm>
              <a:off x="1519672" y="5538499"/>
              <a:ext cx="419100"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r="8917"/>
            <a:stretch/>
          </p:blipFill>
          <p:spPr bwMode="auto">
            <a:xfrm>
              <a:off x="378524" y="5538499"/>
              <a:ext cx="421577"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3127"/>
            <a:stretch/>
          </p:blipFill>
          <p:spPr bwMode="auto">
            <a:xfrm>
              <a:off x="1507299" y="4605049"/>
              <a:ext cx="423863"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4725" r="5039"/>
            <a:stretch/>
          </p:blipFill>
          <p:spPr bwMode="auto">
            <a:xfrm>
              <a:off x="2071687" y="4605049"/>
              <a:ext cx="423863"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5831" y="5533737"/>
              <a:ext cx="407610"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2"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9564" r="8992"/>
            <a:stretch/>
          </p:blipFill>
          <p:spPr bwMode="auto">
            <a:xfrm>
              <a:off x="1514869" y="3671599"/>
              <a:ext cx="419100"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rotWithShape="1">
            <a:blip r:embed="rId9">
              <a:extLst>
                <a:ext uri="{28A0092B-C50C-407E-A947-70E740481C1C}">
                  <a14:useLocalDpi xmlns:a14="http://schemas.microsoft.com/office/drawing/2010/main" val="0"/>
                </a:ext>
              </a:extLst>
            </a:blip>
            <a:srcRect l="9318" r="8680"/>
            <a:stretch/>
          </p:blipFill>
          <p:spPr bwMode="auto">
            <a:xfrm>
              <a:off x="947674" y="4605049"/>
              <a:ext cx="419101"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4" name="Picture 10"/>
            <p:cNvPicPr>
              <a:picLocks noChangeAspect="1" noChangeArrowheads="1"/>
            </p:cNvPicPr>
            <p:nvPr/>
          </p:nvPicPr>
          <p:blipFill rotWithShape="1">
            <a:blip r:embed="rId10">
              <a:extLst>
                <a:ext uri="{28A0092B-C50C-407E-A947-70E740481C1C}">
                  <a14:useLocalDpi xmlns:a14="http://schemas.microsoft.com/office/drawing/2010/main" val="0"/>
                </a:ext>
              </a:extLst>
            </a:blip>
            <a:srcRect l="6044" r="8064"/>
            <a:stretch/>
          </p:blipFill>
          <p:spPr bwMode="auto">
            <a:xfrm>
              <a:off x="378524" y="4605049"/>
              <a:ext cx="428626"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5" name="Picture 11"/>
            <p:cNvPicPr>
              <a:picLocks noChangeAspect="1" noChangeArrowheads="1"/>
            </p:cNvPicPr>
            <p:nvPr/>
          </p:nvPicPr>
          <p:blipFill rotWithShape="1">
            <a:blip r:embed="rId11">
              <a:extLst>
                <a:ext uri="{28A0092B-C50C-407E-A947-70E740481C1C}">
                  <a14:useLocalDpi xmlns:a14="http://schemas.microsoft.com/office/drawing/2010/main" val="0"/>
                </a:ext>
              </a:extLst>
            </a:blip>
            <a:srcRect l="17648" r="5293"/>
            <a:stretch/>
          </p:blipFill>
          <p:spPr bwMode="auto">
            <a:xfrm>
              <a:off x="2079625" y="3671599"/>
              <a:ext cx="415925"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6" name="Picture 12"/>
            <p:cNvPicPr>
              <a:picLocks noChangeAspect="1" noChangeArrowheads="1"/>
            </p:cNvPicPr>
            <p:nvPr/>
          </p:nvPicPr>
          <p:blipFill rotWithShape="1">
            <a:blip r:embed="rId12">
              <a:extLst>
                <a:ext uri="{28A0092B-C50C-407E-A947-70E740481C1C}">
                  <a14:useLocalDpi xmlns:a14="http://schemas.microsoft.com/office/drawing/2010/main" val="0"/>
                </a:ext>
              </a:extLst>
            </a:blip>
            <a:srcRect r="5749"/>
            <a:stretch/>
          </p:blipFill>
          <p:spPr bwMode="auto">
            <a:xfrm>
              <a:off x="378524" y="3671599"/>
              <a:ext cx="416410"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7" name="Picture 13"/>
            <p:cNvPicPr>
              <a:picLocks noChangeAspect="1" noChangeArrowheads="1"/>
            </p:cNvPicPr>
            <p:nvPr/>
          </p:nvPicPr>
          <p:blipFill rotWithShape="1">
            <a:blip r:embed="rId13">
              <a:extLst>
                <a:ext uri="{28A0092B-C50C-407E-A947-70E740481C1C}">
                  <a14:useLocalDpi xmlns:a14="http://schemas.microsoft.com/office/drawing/2010/main" val="0"/>
                </a:ext>
              </a:extLst>
            </a:blip>
            <a:srcRect l="10376" r="11806"/>
            <a:stretch/>
          </p:blipFill>
          <p:spPr bwMode="auto">
            <a:xfrm>
              <a:off x="940589" y="3668423"/>
              <a:ext cx="428625"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右矢印 4"/>
            <p:cNvSpPr/>
            <p:nvPr/>
          </p:nvSpPr>
          <p:spPr>
            <a:xfrm>
              <a:off x="3235036" y="4454236"/>
              <a:ext cx="1309254" cy="817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テキスト ボックス 10"/>
            <p:cNvSpPr txBox="1"/>
            <p:nvPr/>
          </p:nvSpPr>
          <p:spPr>
            <a:xfrm>
              <a:off x="4876800" y="4227919"/>
              <a:ext cx="367408" cy="523220"/>
            </a:xfrm>
            <a:prstGeom prst="rect">
              <a:avLst/>
            </a:prstGeom>
            <a:noFill/>
          </p:spPr>
          <p:txBody>
            <a:bodyPr wrap="none" rtlCol="0">
              <a:spAutoFit/>
            </a:bodyPr>
            <a:lstStyle/>
            <a:p>
              <a:r>
                <a:rPr lang="en-US" altLang="ja-JP" sz="2800" b="1" dirty="0"/>
                <a:t>1</a:t>
              </a:r>
              <a:endParaRPr lang="ja-JP" altLang="en-US" b="1" dirty="0"/>
            </a:p>
          </p:txBody>
        </p:sp>
        <p:sp>
          <p:nvSpPr>
            <p:cNvPr id="36" name="テキスト ボックス 35"/>
            <p:cNvSpPr txBox="1"/>
            <p:nvPr/>
          </p:nvSpPr>
          <p:spPr>
            <a:xfrm>
              <a:off x="4876800" y="5203433"/>
              <a:ext cx="367408" cy="523220"/>
            </a:xfrm>
            <a:prstGeom prst="rect">
              <a:avLst/>
            </a:prstGeom>
            <a:noFill/>
          </p:spPr>
          <p:txBody>
            <a:bodyPr wrap="none" rtlCol="0">
              <a:spAutoFit/>
            </a:bodyPr>
            <a:lstStyle/>
            <a:p>
              <a:r>
                <a:rPr lang="en-US" altLang="ja-JP" sz="2800" b="1" dirty="0"/>
                <a:t>2</a:t>
              </a:r>
              <a:endParaRPr lang="ja-JP" altLang="en-US" b="1" dirty="0"/>
            </a:p>
          </p:txBody>
        </p:sp>
        <p:sp>
          <p:nvSpPr>
            <p:cNvPr id="37" name="テキスト ボックス 36"/>
            <p:cNvSpPr txBox="1"/>
            <p:nvPr/>
          </p:nvSpPr>
          <p:spPr>
            <a:xfrm>
              <a:off x="7114309" y="5203433"/>
              <a:ext cx="367408" cy="523220"/>
            </a:xfrm>
            <a:prstGeom prst="rect">
              <a:avLst/>
            </a:prstGeom>
            <a:noFill/>
          </p:spPr>
          <p:txBody>
            <a:bodyPr wrap="none" rtlCol="0">
              <a:spAutoFit/>
            </a:bodyPr>
            <a:lstStyle/>
            <a:p>
              <a:r>
                <a:rPr lang="en-US" altLang="ja-JP" sz="2800" b="1" dirty="0"/>
                <a:t>4</a:t>
              </a:r>
              <a:endParaRPr lang="ja-JP" altLang="en-US" b="1" dirty="0"/>
            </a:p>
          </p:txBody>
        </p:sp>
        <p:sp>
          <p:nvSpPr>
            <p:cNvPr id="38" name="テキスト ボックス 37"/>
            <p:cNvSpPr txBox="1"/>
            <p:nvPr/>
          </p:nvSpPr>
          <p:spPr>
            <a:xfrm>
              <a:off x="7114309" y="4248700"/>
              <a:ext cx="367408" cy="523220"/>
            </a:xfrm>
            <a:prstGeom prst="rect">
              <a:avLst/>
            </a:prstGeom>
            <a:noFill/>
          </p:spPr>
          <p:txBody>
            <a:bodyPr wrap="none" rtlCol="0">
              <a:spAutoFit/>
            </a:bodyPr>
            <a:lstStyle/>
            <a:p>
              <a:r>
                <a:rPr lang="en-US" altLang="ja-JP" sz="2800" b="1" dirty="0"/>
                <a:t>3</a:t>
              </a:r>
              <a:endParaRPr lang="ja-JP" altLang="en-US" b="1" dirty="0"/>
            </a:p>
          </p:txBody>
        </p:sp>
      </p:grpSp>
      <p:sp>
        <p:nvSpPr>
          <p:cNvPr id="6" name="スライド番号プレースホルダー 5"/>
          <p:cNvSpPr>
            <a:spLocks noGrp="1"/>
          </p:cNvSpPr>
          <p:nvPr>
            <p:ph type="sldNum" sz="quarter" idx="12"/>
          </p:nvPr>
        </p:nvSpPr>
        <p:spPr/>
        <p:txBody>
          <a:bodyPr/>
          <a:lstStyle/>
          <a:p>
            <a:fld id="{F35DE295-420C-4265-BE54-AE59FA4027A6}" type="slidenum">
              <a:rPr kumimoji="1" lang="ja-JP" altLang="en-US" smtClean="0"/>
              <a:t>15</a:t>
            </a:fld>
            <a:endParaRPr kumimoji="1" lang="ja-JP" altLang="en-US"/>
          </a:p>
        </p:txBody>
      </p:sp>
      <p:pic>
        <p:nvPicPr>
          <p:cNvPr id="40" name="Picture 2">
            <a:extLst>
              <a:ext uri="{FF2B5EF4-FFF2-40B4-BE49-F238E27FC236}">
                <a16:creationId xmlns:a16="http://schemas.microsoft.com/office/drawing/2014/main" id="{9A10175B-570A-4FB6-93D5-5D82F614AA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1172"/>
          <a:stretch/>
        </p:blipFill>
        <p:spPr bwMode="auto">
          <a:xfrm>
            <a:off x="7348774" y="4473981"/>
            <a:ext cx="425451"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 name="Picture 7">
            <a:extLst>
              <a:ext uri="{FF2B5EF4-FFF2-40B4-BE49-F238E27FC236}">
                <a16:creationId xmlns:a16="http://schemas.microsoft.com/office/drawing/2014/main" id="{A28E3F31-6A42-45DF-ADB6-AAECF43D3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5764" y="4473981"/>
            <a:ext cx="407610"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2" name="Picture 11">
            <a:extLst>
              <a:ext uri="{FF2B5EF4-FFF2-40B4-BE49-F238E27FC236}">
                <a16:creationId xmlns:a16="http://schemas.microsoft.com/office/drawing/2014/main" id="{85EE12A5-030C-41DA-BE03-0ACFAA67C5D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7648" r="5293"/>
          <a:stretch/>
        </p:blipFill>
        <p:spPr bwMode="auto">
          <a:xfrm>
            <a:off x="6851309" y="4473981"/>
            <a:ext cx="415925"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3" name="Picture 3">
            <a:extLst>
              <a:ext uri="{FF2B5EF4-FFF2-40B4-BE49-F238E27FC236}">
                <a16:creationId xmlns:a16="http://schemas.microsoft.com/office/drawing/2014/main" id="{C3C5CDA6-7A85-4066-8450-97F248E289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04" r="9800"/>
          <a:stretch/>
        </p:blipFill>
        <p:spPr bwMode="auto">
          <a:xfrm>
            <a:off x="7845135" y="5423518"/>
            <a:ext cx="419100"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4" name="Picture 8">
            <a:extLst>
              <a:ext uri="{FF2B5EF4-FFF2-40B4-BE49-F238E27FC236}">
                <a16:creationId xmlns:a16="http://schemas.microsoft.com/office/drawing/2014/main" id="{329201FB-DD58-4F71-AE23-4D3FA635018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564" r="8992"/>
          <a:stretch/>
        </p:blipFill>
        <p:spPr bwMode="auto">
          <a:xfrm>
            <a:off x="7354597" y="5423518"/>
            <a:ext cx="419100"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5" name="Picture 13">
            <a:extLst>
              <a:ext uri="{FF2B5EF4-FFF2-40B4-BE49-F238E27FC236}">
                <a16:creationId xmlns:a16="http://schemas.microsoft.com/office/drawing/2014/main" id="{7A8F4065-A5FD-427A-8335-1CF5C699E5C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0376" r="11806"/>
          <a:stretch/>
        </p:blipFill>
        <p:spPr bwMode="auto">
          <a:xfrm>
            <a:off x="6854534" y="5423518"/>
            <a:ext cx="428625"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6" name="Picture 4">
            <a:extLst>
              <a:ext uri="{FF2B5EF4-FFF2-40B4-BE49-F238E27FC236}">
                <a16:creationId xmlns:a16="http://schemas.microsoft.com/office/drawing/2014/main" id="{F01E482F-B1B8-4878-878F-60FCF34CCA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8917"/>
          <a:stretch/>
        </p:blipFill>
        <p:spPr bwMode="auto">
          <a:xfrm>
            <a:off x="8996049" y="4475713"/>
            <a:ext cx="421577"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7" name="Picture 9">
            <a:extLst>
              <a:ext uri="{FF2B5EF4-FFF2-40B4-BE49-F238E27FC236}">
                <a16:creationId xmlns:a16="http://schemas.microsoft.com/office/drawing/2014/main" id="{B7B0EFDC-8AAC-4584-BDD6-2EA2681B582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318" r="8680"/>
          <a:stretch/>
        </p:blipFill>
        <p:spPr bwMode="auto">
          <a:xfrm>
            <a:off x="9492588" y="4475713"/>
            <a:ext cx="419101"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8" name="Picture 12">
            <a:extLst>
              <a:ext uri="{FF2B5EF4-FFF2-40B4-BE49-F238E27FC236}">
                <a16:creationId xmlns:a16="http://schemas.microsoft.com/office/drawing/2014/main" id="{595BDCCF-AD50-4C43-B3E9-67B5BA3181A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5749"/>
          <a:stretch/>
        </p:blipFill>
        <p:spPr bwMode="auto">
          <a:xfrm>
            <a:off x="9998866" y="4475713"/>
            <a:ext cx="416410"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9" name="Picture 5">
            <a:extLst>
              <a:ext uri="{FF2B5EF4-FFF2-40B4-BE49-F238E27FC236}">
                <a16:creationId xmlns:a16="http://schemas.microsoft.com/office/drawing/2014/main" id="{4FB7FC17-10A3-4728-A6C7-0958FCA2AA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7"/>
          <a:stretch/>
        </p:blipFill>
        <p:spPr bwMode="auto">
          <a:xfrm>
            <a:off x="9491350" y="5423518"/>
            <a:ext cx="423863"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0" name="Picture 6">
            <a:extLst>
              <a:ext uri="{FF2B5EF4-FFF2-40B4-BE49-F238E27FC236}">
                <a16:creationId xmlns:a16="http://schemas.microsoft.com/office/drawing/2014/main" id="{16E6FF16-941B-4033-BA39-E1BB6D4C35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725" r="5039"/>
          <a:stretch/>
        </p:blipFill>
        <p:spPr bwMode="auto">
          <a:xfrm>
            <a:off x="8996049" y="5423518"/>
            <a:ext cx="423863"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 name="Picture 10">
            <a:extLst>
              <a:ext uri="{FF2B5EF4-FFF2-40B4-BE49-F238E27FC236}">
                <a16:creationId xmlns:a16="http://schemas.microsoft.com/office/drawing/2014/main" id="{260B9D0D-29D4-4D66-9377-BB692E4D829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044" r="8064"/>
          <a:stretch/>
        </p:blipFill>
        <p:spPr bwMode="auto">
          <a:xfrm>
            <a:off x="9986650" y="5423518"/>
            <a:ext cx="428626" cy="64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79692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par>
                                <p:cTn id="19" presetID="10"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par>
                                <p:cTn id="25" presetID="10"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10" presetClass="entr" presetSubtype="0"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par>
                                <p:cTn id="31" presetID="10"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par>
                                <p:cTn id="34" presetID="10" presetClass="entr" presetSubtype="0"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par>
                                <p:cTn id="37" presetID="10"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par>
                                <p:cTn id="43" presetID="10"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6281" y="174626"/>
            <a:ext cx="11708780" cy="733270"/>
          </a:xfrm>
        </p:spPr>
        <p:txBody>
          <a:bodyPr>
            <a:normAutofit/>
          </a:bodyPr>
          <a:lstStyle/>
          <a:p>
            <a:r>
              <a:rPr lang="ja-JP" altLang="en-US" sz="3600" dirty="0"/>
              <a:t>予習 </a:t>
            </a:r>
            <a:r>
              <a:rPr lang="en-US" altLang="ja-JP" sz="3600" dirty="0"/>
              <a:t>7</a:t>
            </a:r>
            <a:r>
              <a:rPr lang="ja-JP" altLang="en-US" sz="3600" dirty="0"/>
              <a:t>週目 </a:t>
            </a:r>
            <a:r>
              <a:rPr lang="en-US" altLang="ja-JP" sz="3600" dirty="0"/>
              <a:t>:</a:t>
            </a:r>
            <a:r>
              <a:rPr lang="ja-JP" altLang="en-US" sz="3600" dirty="0"/>
              <a:t> ニューラルネットワーク</a:t>
            </a:r>
            <a:endParaRPr kumimoji="1" lang="ja-JP" altLang="en-US" sz="3600" dirty="0"/>
          </a:p>
        </p:txBody>
      </p:sp>
      <p:sp>
        <p:nvSpPr>
          <p:cNvPr id="3" name="コンテンツ プレースホルダー 2"/>
          <p:cNvSpPr>
            <a:spLocks noGrp="1"/>
          </p:cNvSpPr>
          <p:nvPr>
            <p:ph idx="1"/>
          </p:nvPr>
        </p:nvSpPr>
        <p:spPr>
          <a:xfrm>
            <a:off x="596281" y="1217540"/>
            <a:ext cx="11329019" cy="1208978"/>
          </a:xfrm>
        </p:spPr>
        <p:txBody>
          <a:bodyPr>
            <a:noAutofit/>
          </a:bodyPr>
          <a:lstStyle/>
          <a:p>
            <a:pPr>
              <a:lnSpc>
                <a:spcPct val="100000"/>
              </a:lnSpc>
              <a:spcBef>
                <a:spcPts val="0"/>
              </a:spcBef>
              <a:spcAft>
                <a:spcPts val="600"/>
              </a:spcAft>
            </a:pPr>
            <a:r>
              <a:rPr lang="ja-JP" altLang="en-US" sz="2400" dirty="0"/>
              <a:t>複数のユニット（ニューロン）を層状につないだネットワーク</a:t>
            </a:r>
            <a:endParaRPr kumimoji="1" lang="en-US" altLang="ja-JP" sz="2400" dirty="0"/>
          </a:p>
          <a:p>
            <a:pPr>
              <a:lnSpc>
                <a:spcPct val="100000"/>
              </a:lnSpc>
              <a:spcBef>
                <a:spcPts val="0"/>
              </a:spcBef>
              <a:spcAft>
                <a:spcPts val="600"/>
              </a:spcAft>
            </a:pPr>
            <a:r>
              <a:rPr kumimoji="1" lang="ja-JP" altLang="en-US" sz="2400" dirty="0"/>
              <a:t>入力層</a:t>
            </a:r>
            <a:r>
              <a:rPr lang="ja-JP" altLang="en-US" sz="2400" dirty="0"/>
              <a:t>が</a:t>
            </a:r>
            <a:r>
              <a:rPr kumimoji="1" lang="ja-JP" altLang="en-US" sz="2400" dirty="0"/>
              <a:t>特徴ベクトルを受け取り，</a:t>
            </a:r>
            <a:r>
              <a:rPr lang="ja-JP" altLang="en-US" sz="2400" dirty="0"/>
              <a:t>出力層から識別結果が出力される</a:t>
            </a:r>
            <a:endParaRPr kumimoji="1" lang="en-US" altLang="ja-JP" sz="2400" dirty="0"/>
          </a:p>
        </p:txBody>
      </p:sp>
      <p:sp>
        <p:nvSpPr>
          <p:cNvPr id="20" name="円/楕円 19"/>
          <p:cNvSpPr/>
          <p:nvPr/>
        </p:nvSpPr>
        <p:spPr>
          <a:xfrm>
            <a:off x="907285" y="2305422"/>
            <a:ext cx="511040" cy="51104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2400" dirty="0">
                <a:solidFill>
                  <a:schemeClr val="tx1"/>
                </a:solidFill>
              </a:rPr>
              <a:t>1</a:t>
            </a:r>
            <a:endParaRPr kumimoji="1" lang="ja-JP" altLang="en-US" sz="2400" dirty="0">
              <a:solidFill>
                <a:schemeClr val="tx1"/>
              </a:solidFill>
            </a:endParaRPr>
          </a:p>
        </p:txBody>
      </p:sp>
      <mc:AlternateContent xmlns:mc="http://schemas.openxmlformats.org/markup-compatibility/2006" xmlns:a14="http://schemas.microsoft.com/office/drawing/2010/main">
        <mc:Choice Requires="a14">
          <p:sp>
            <p:nvSpPr>
              <p:cNvPr id="21" name="円/楕円 20"/>
              <p:cNvSpPr/>
              <p:nvPr/>
            </p:nvSpPr>
            <p:spPr>
              <a:xfrm>
                <a:off x="907285" y="2903877"/>
                <a:ext cx="511040" cy="51104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sSub>
                        <m:sSubPr>
                          <m:ctrlPr>
                            <a:rPr lang="en-US" altLang="ja-JP" sz="2400" i="1" smtClean="0">
                              <a:solidFill>
                                <a:schemeClr val="tx1"/>
                              </a:solidFill>
                              <a:latin typeface="Cambria Math" panose="02040503050406030204" pitchFamily="18" charset="0"/>
                            </a:rPr>
                          </m:ctrlPr>
                        </m:sSubPr>
                        <m:e>
                          <m:r>
                            <a:rPr lang="en-US" altLang="ja-JP" sz="2400" i="1">
                              <a:solidFill>
                                <a:schemeClr val="tx1"/>
                              </a:solidFill>
                              <a:latin typeface="Cambria Math" panose="02040503050406030204" pitchFamily="18" charset="0"/>
                            </a:rPr>
                            <m:t>𝑥</m:t>
                          </m:r>
                        </m:e>
                        <m:sub>
                          <m:r>
                            <a:rPr lang="en-US" altLang="ja-JP" sz="2400" b="0" i="1" smtClean="0">
                              <a:solidFill>
                                <a:schemeClr val="tx1"/>
                              </a:solidFill>
                              <a:latin typeface="Cambria Math" panose="02040503050406030204" pitchFamily="18" charset="0"/>
                            </a:rPr>
                            <m:t>1</m:t>
                          </m:r>
                        </m:sub>
                      </m:sSub>
                    </m:oMath>
                  </m:oMathPara>
                </a14:m>
                <a:endParaRPr kumimoji="1" lang="ja-JP" altLang="en-US" sz="2400" dirty="0">
                  <a:solidFill>
                    <a:schemeClr val="tx1"/>
                  </a:solidFill>
                </a:endParaRPr>
              </a:p>
            </p:txBody>
          </p:sp>
        </mc:Choice>
        <mc:Fallback xmlns="">
          <p:sp>
            <p:nvSpPr>
              <p:cNvPr id="21" name="円/楕円 20"/>
              <p:cNvSpPr>
                <a:spLocks noRot="1" noChangeAspect="1" noMove="1" noResize="1" noEditPoints="1" noAdjustHandles="1" noChangeArrowheads="1" noChangeShapeType="1" noTextEdit="1"/>
              </p:cNvSpPr>
              <p:nvPr/>
            </p:nvSpPr>
            <p:spPr>
              <a:xfrm>
                <a:off x="907285" y="2903877"/>
                <a:ext cx="511040" cy="511040"/>
              </a:xfrm>
              <a:prstGeom prst="ellipse">
                <a:avLst/>
              </a:prstGeom>
              <a:blipFill rotWithShape="0">
                <a:blip r:embed="rId2"/>
                <a:stretch>
                  <a:fillRect/>
                </a:stretch>
              </a:blipFill>
              <a:ln w="31750"/>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円/楕円 21"/>
              <p:cNvSpPr/>
              <p:nvPr/>
            </p:nvSpPr>
            <p:spPr>
              <a:xfrm>
                <a:off x="907285" y="3502332"/>
                <a:ext cx="511040" cy="51104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sSub>
                        <m:sSubPr>
                          <m:ctrlPr>
                            <a:rPr lang="en-US" altLang="ja-JP" sz="2400" i="1" smtClean="0">
                              <a:solidFill>
                                <a:schemeClr val="tx1"/>
                              </a:solidFill>
                              <a:latin typeface="Cambria Math" panose="02040503050406030204" pitchFamily="18" charset="0"/>
                            </a:rPr>
                          </m:ctrlPr>
                        </m:sSubPr>
                        <m:e>
                          <m:r>
                            <a:rPr lang="en-US" altLang="ja-JP" sz="2400" i="1">
                              <a:solidFill>
                                <a:schemeClr val="tx1"/>
                              </a:solidFill>
                              <a:latin typeface="Cambria Math" panose="02040503050406030204" pitchFamily="18" charset="0"/>
                            </a:rPr>
                            <m:t>𝑥</m:t>
                          </m:r>
                        </m:e>
                        <m:sub>
                          <m:r>
                            <a:rPr lang="en-US" altLang="ja-JP" sz="2400" b="0" i="1" smtClean="0">
                              <a:solidFill>
                                <a:schemeClr val="tx1"/>
                              </a:solidFill>
                              <a:latin typeface="Cambria Math" panose="02040503050406030204" pitchFamily="18" charset="0"/>
                            </a:rPr>
                            <m:t>2</m:t>
                          </m:r>
                        </m:sub>
                      </m:sSub>
                    </m:oMath>
                  </m:oMathPara>
                </a14:m>
                <a:endParaRPr kumimoji="1" lang="ja-JP" altLang="en-US" sz="2400" dirty="0">
                  <a:solidFill>
                    <a:schemeClr val="tx1"/>
                  </a:solidFill>
                </a:endParaRPr>
              </a:p>
            </p:txBody>
          </p:sp>
        </mc:Choice>
        <mc:Fallback xmlns="">
          <p:sp>
            <p:nvSpPr>
              <p:cNvPr id="22" name="円/楕円 21"/>
              <p:cNvSpPr>
                <a:spLocks noRot="1" noChangeAspect="1" noMove="1" noResize="1" noEditPoints="1" noAdjustHandles="1" noChangeArrowheads="1" noChangeShapeType="1" noTextEdit="1"/>
              </p:cNvSpPr>
              <p:nvPr/>
            </p:nvSpPr>
            <p:spPr>
              <a:xfrm>
                <a:off x="907285" y="3502332"/>
                <a:ext cx="511040" cy="511040"/>
              </a:xfrm>
              <a:prstGeom prst="ellipse">
                <a:avLst/>
              </a:prstGeom>
              <a:blipFill rotWithShape="0">
                <a:blip r:embed="rId3"/>
                <a:stretch>
                  <a:fillRect/>
                </a:stretch>
              </a:blipFill>
              <a:ln w="31750"/>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円/楕円 22"/>
              <p:cNvSpPr/>
              <p:nvPr/>
            </p:nvSpPr>
            <p:spPr>
              <a:xfrm>
                <a:off x="907285" y="4699241"/>
                <a:ext cx="511040" cy="51104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sSub>
                        <m:sSubPr>
                          <m:ctrlPr>
                            <a:rPr lang="en-US" altLang="ja-JP" sz="2400" i="1" smtClean="0">
                              <a:solidFill>
                                <a:schemeClr val="tx1"/>
                              </a:solidFill>
                              <a:latin typeface="Cambria Math" panose="02040503050406030204" pitchFamily="18" charset="0"/>
                            </a:rPr>
                          </m:ctrlPr>
                        </m:sSubPr>
                        <m:e>
                          <m:r>
                            <a:rPr lang="en-US" altLang="ja-JP" sz="2400" i="1">
                              <a:solidFill>
                                <a:schemeClr val="tx1"/>
                              </a:solidFill>
                              <a:latin typeface="Cambria Math" panose="02040503050406030204" pitchFamily="18" charset="0"/>
                            </a:rPr>
                            <m:t>𝑥</m:t>
                          </m:r>
                        </m:e>
                        <m:sub>
                          <m:r>
                            <a:rPr lang="en-US" altLang="ja-JP" sz="2400" b="0" i="1" smtClean="0">
                              <a:solidFill>
                                <a:schemeClr val="tx1"/>
                              </a:solidFill>
                              <a:latin typeface="Cambria Math" panose="02040503050406030204" pitchFamily="18" charset="0"/>
                            </a:rPr>
                            <m:t>4</m:t>
                          </m:r>
                        </m:sub>
                      </m:sSub>
                    </m:oMath>
                  </m:oMathPara>
                </a14:m>
                <a:endParaRPr kumimoji="1" lang="ja-JP" altLang="en-US" sz="2400" dirty="0">
                  <a:solidFill>
                    <a:schemeClr val="tx1"/>
                  </a:solidFill>
                </a:endParaRPr>
              </a:p>
            </p:txBody>
          </p:sp>
        </mc:Choice>
        <mc:Fallback xmlns="">
          <p:sp>
            <p:nvSpPr>
              <p:cNvPr id="23" name="円/楕円 22"/>
              <p:cNvSpPr>
                <a:spLocks noRot="1" noChangeAspect="1" noMove="1" noResize="1" noEditPoints="1" noAdjustHandles="1" noChangeArrowheads="1" noChangeShapeType="1" noTextEdit="1"/>
              </p:cNvSpPr>
              <p:nvPr/>
            </p:nvSpPr>
            <p:spPr>
              <a:xfrm>
                <a:off x="907285" y="4699241"/>
                <a:ext cx="511040" cy="511040"/>
              </a:xfrm>
              <a:prstGeom prst="ellipse">
                <a:avLst/>
              </a:prstGeom>
              <a:blipFill rotWithShape="0">
                <a:blip r:embed="rId4"/>
                <a:stretch>
                  <a:fillRect/>
                </a:stretch>
              </a:blipFill>
              <a:ln w="31750"/>
            </p:spPr>
            <p:txBody>
              <a:bodyPr/>
              <a:lstStyle/>
              <a:p>
                <a:r>
                  <a:rPr lang="ja-JP" altLang="en-US">
                    <a:noFill/>
                  </a:rPr>
                  <a:t> </a:t>
                </a:r>
              </a:p>
            </p:txBody>
          </p:sp>
        </mc:Fallback>
      </mc:AlternateContent>
      <p:sp>
        <p:nvSpPr>
          <p:cNvPr id="6" name="円/楕円 5"/>
          <p:cNvSpPr/>
          <p:nvPr/>
        </p:nvSpPr>
        <p:spPr>
          <a:xfrm>
            <a:off x="3285410" y="2839731"/>
            <a:ext cx="478326" cy="47832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7" name="直線矢印コネクタ 6"/>
          <p:cNvCxnSpPr>
            <a:stCxn id="20" idx="6"/>
            <a:endCxn id="6" idx="2"/>
          </p:cNvCxnSpPr>
          <p:nvPr/>
        </p:nvCxnSpPr>
        <p:spPr>
          <a:xfrm>
            <a:off x="1418325" y="2560942"/>
            <a:ext cx="1867085" cy="51795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a:stCxn id="21" idx="6"/>
            <a:endCxn id="6" idx="2"/>
          </p:cNvCxnSpPr>
          <p:nvPr/>
        </p:nvCxnSpPr>
        <p:spPr>
          <a:xfrm flipV="1">
            <a:off x="1418325" y="3078894"/>
            <a:ext cx="1867085" cy="8050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a:stCxn id="22" idx="6"/>
            <a:endCxn id="6" idx="2"/>
          </p:cNvCxnSpPr>
          <p:nvPr/>
        </p:nvCxnSpPr>
        <p:spPr>
          <a:xfrm flipV="1">
            <a:off x="1418325" y="3078894"/>
            <a:ext cx="1867085" cy="67895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stCxn id="23" idx="6"/>
            <a:endCxn id="6" idx="2"/>
          </p:cNvCxnSpPr>
          <p:nvPr/>
        </p:nvCxnSpPr>
        <p:spPr>
          <a:xfrm flipV="1">
            <a:off x="1418325" y="3078894"/>
            <a:ext cx="1867085" cy="187586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正方形/長方形 10"/>
              <p:cNvSpPr/>
              <p:nvPr/>
            </p:nvSpPr>
            <p:spPr>
              <a:xfrm>
                <a:off x="2756044" y="2943759"/>
                <a:ext cx="389915" cy="310726"/>
              </a:xfrm>
              <a:prstGeom prst="rect">
                <a:avLst/>
              </a:prstGeom>
              <a:solidFill>
                <a:schemeClr val="accent1">
                  <a:alpha val="42000"/>
                </a:schemeClr>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Sup>
                        <m:sSubSupPr>
                          <m:ctrlPr>
                            <a:rPr lang="en-US" altLang="ja-JP" sz="2000" b="1" i="1" smtClean="0">
                              <a:latin typeface="Cambria Math" panose="02040503050406030204" pitchFamily="18" charset="0"/>
                            </a:rPr>
                          </m:ctrlPr>
                        </m:sSubSupPr>
                        <m:e>
                          <m:r>
                            <a:rPr lang="en-US" altLang="ja-JP" sz="2000" b="1" smtClean="0">
                              <a:latin typeface="Cambria Math" panose="02040503050406030204" pitchFamily="18" charset="0"/>
                            </a:rPr>
                            <m:t>𝐰</m:t>
                          </m:r>
                        </m:e>
                        <m:sub>
                          <m:r>
                            <a:rPr lang="en-US" altLang="ja-JP" sz="2000" b="0" i="1" smtClean="0">
                              <a:latin typeface="Cambria Math" panose="02040503050406030204" pitchFamily="18" charset="0"/>
                            </a:rPr>
                            <m:t>1</m:t>
                          </m:r>
                        </m:sub>
                        <m:sup>
                          <m:r>
                            <a:rPr lang="en-US" altLang="ja-JP" sz="2000" b="0" i="1" smtClean="0">
                              <a:latin typeface="Cambria Math" panose="02040503050406030204" pitchFamily="18" charset="0"/>
                            </a:rPr>
                            <m:t>1</m:t>
                          </m:r>
                        </m:sup>
                      </m:sSubSup>
                    </m:oMath>
                  </m:oMathPara>
                </a14:m>
                <a:endParaRPr lang="ja-JP" altLang="en-US" sz="2000" dirty="0"/>
              </a:p>
            </p:txBody>
          </p:sp>
        </mc:Choice>
        <mc:Fallback xmlns="">
          <p:sp>
            <p:nvSpPr>
              <p:cNvPr id="11" name="正方形/長方形 10"/>
              <p:cNvSpPr>
                <a:spLocks noRot="1" noChangeAspect="1" noMove="1" noResize="1" noEditPoints="1" noAdjustHandles="1" noChangeArrowheads="1" noChangeShapeType="1" noTextEdit="1"/>
              </p:cNvSpPr>
              <p:nvPr/>
            </p:nvSpPr>
            <p:spPr>
              <a:xfrm>
                <a:off x="2756044" y="2943759"/>
                <a:ext cx="389915" cy="310726"/>
              </a:xfrm>
              <a:prstGeom prst="rect">
                <a:avLst/>
              </a:prstGeom>
              <a:blipFill rotWithShape="0">
                <a:blip r:embed="rId5"/>
                <a:stretch>
                  <a:fillRect l="-9375" r="-6250" b="-17647"/>
                </a:stretch>
              </a:blipFill>
            </p:spPr>
            <p:txBody>
              <a:bodyPr/>
              <a:lstStyle/>
              <a:p>
                <a:r>
                  <a:rPr lang="ja-JP" altLang="en-US">
                    <a:noFill/>
                  </a:rPr>
                  <a:t> </a:t>
                </a:r>
              </a:p>
            </p:txBody>
          </p:sp>
        </mc:Fallback>
      </mc:AlternateContent>
      <p:sp>
        <p:nvSpPr>
          <p:cNvPr id="39" name="円/楕円 38"/>
          <p:cNvSpPr/>
          <p:nvPr/>
        </p:nvSpPr>
        <p:spPr>
          <a:xfrm>
            <a:off x="3285410" y="3544581"/>
            <a:ext cx="478326" cy="47832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0" name="直線矢印コネクタ 39"/>
          <p:cNvCxnSpPr>
            <a:stCxn id="20" idx="6"/>
            <a:endCxn id="39" idx="2"/>
          </p:cNvCxnSpPr>
          <p:nvPr/>
        </p:nvCxnSpPr>
        <p:spPr>
          <a:xfrm>
            <a:off x="1418325" y="2560942"/>
            <a:ext cx="1867085" cy="122280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stCxn id="21" idx="6"/>
            <a:endCxn id="39" idx="2"/>
          </p:cNvCxnSpPr>
          <p:nvPr/>
        </p:nvCxnSpPr>
        <p:spPr>
          <a:xfrm>
            <a:off x="1418325" y="3159397"/>
            <a:ext cx="1867085" cy="62434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a:stCxn id="22" idx="6"/>
            <a:endCxn id="39" idx="2"/>
          </p:cNvCxnSpPr>
          <p:nvPr/>
        </p:nvCxnSpPr>
        <p:spPr>
          <a:xfrm>
            <a:off x="1418325" y="3757852"/>
            <a:ext cx="1867085" cy="2589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23" idx="6"/>
            <a:endCxn id="39" idx="2"/>
          </p:cNvCxnSpPr>
          <p:nvPr/>
        </p:nvCxnSpPr>
        <p:spPr>
          <a:xfrm flipV="1">
            <a:off x="1418325" y="3783744"/>
            <a:ext cx="1867085" cy="117101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正方形/長方形 43"/>
              <p:cNvSpPr/>
              <p:nvPr/>
            </p:nvSpPr>
            <p:spPr>
              <a:xfrm>
                <a:off x="2756044" y="3629559"/>
                <a:ext cx="395428" cy="311367"/>
              </a:xfrm>
              <a:prstGeom prst="rect">
                <a:avLst/>
              </a:prstGeom>
              <a:solidFill>
                <a:schemeClr val="accent1">
                  <a:alpha val="42000"/>
                </a:schemeClr>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Sup>
                        <m:sSubSupPr>
                          <m:ctrlPr>
                            <a:rPr lang="en-US" altLang="ja-JP" sz="2000" b="1" i="1" smtClean="0">
                              <a:latin typeface="Cambria Math" panose="02040503050406030204" pitchFamily="18" charset="0"/>
                            </a:rPr>
                          </m:ctrlPr>
                        </m:sSubSupPr>
                        <m:e>
                          <m:r>
                            <a:rPr lang="en-US" altLang="ja-JP" sz="2000" b="1" smtClean="0">
                              <a:latin typeface="Cambria Math" panose="02040503050406030204" pitchFamily="18" charset="0"/>
                            </a:rPr>
                            <m:t>𝐰</m:t>
                          </m:r>
                        </m:e>
                        <m:sub>
                          <m:r>
                            <a:rPr lang="en-US" altLang="ja-JP" sz="2000" b="0" i="0" smtClean="0">
                              <a:latin typeface="Cambria Math" panose="02040503050406030204" pitchFamily="18" charset="0"/>
                            </a:rPr>
                            <m:t>1</m:t>
                          </m:r>
                        </m:sub>
                        <m:sup>
                          <m:r>
                            <a:rPr lang="en-US" altLang="ja-JP" sz="2000" b="0" i="1" smtClean="0">
                              <a:latin typeface="Cambria Math" panose="02040503050406030204" pitchFamily="18" charset="0"/>
                            </a:rPr>
                            <m:t>2</m:t>
                          </m:r>
                        </m:sup>
                      </m:sSubSup>
                    </m:oMath>
                  </m:oMathPara>
                </a14:m>
                <a:endParaRPr lang="ja-JP" altLang="en-US" sz="2000" dirty="0"/>
              </a:p>
            </p:txBody>
          </p:sp>
        </mc:Choice>
        <mc:Fallback xmlns="">
          <p:sp>
            <p:nvSpPr>
              <p:cNvPr id="44" name="正方形/長方形 43"/>
              <p:cNvSpPr>
                <a:spLocks noRot="1" noChangeAspect="1" noMove="1" noResize="1" noEditPoints="1" noAdjustHandles="1" noChangeArrowheads="1" noChangeShapeType="1" noTextEdit="1"/>
              </p:cNvSpPr>
              <p:nvPr/>
            </p:nvSpPr>
            <p:spPr>
              <a:xfrm>
                <a:off x="2756044" y="3629559"/>
                <a:ext cx="395428" cy="311367"/>
              </a:xfrm>
              <a:prstGeom prst="rect">
                <a:avLst/>
              </a:prstGeom>
              <a:blipFill rotWithShape="0">
                <a:blip r:embed="rId6"/>
                <a:stretch>
                  <a:fillRect l="-9231" t="-1961" r="-7692" b="-17647"/>
                </a:stretch>
              </a:blipFill>
            </p:spPr>
            <p:txBody>
              <a:bodyPr/>
              <a:lstStyle/>
              <a:p>
                <a:r>
                  <a:rPr lang="ja-JP" altLang="en-US">
                    <a:noFill/>
                  </a:rPr>
                  <a:t> </a:t>
                </a:r>
              </a:p>
            </p:txBody>
          </p:sp>
        </mc:Fallback>
      </mc:AlternateContent>
      <p:sp>
        <p:nvSpPr>
          <p:cNvPr id="57" name="円/楕円 56"/>
          <p:cNvSpPr/>
          <p:nvPr/>
        </p:nvSpPr>
        <p:spPr>
          <a:xfrm>
            <a:off x="3285410" y="4265853"/>
            <a:ext cx="478326" cy="47832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8" name="直線矢印コネクタ 57"/>
          <p:cNvCxnSpPr>
            <a:stCxn id="20" idx="6"/>
            <a:endCxn id="57" idx="2"/>
          </p:cNvCxnSpPr>
          <p:nvPr/>
        </p:nvCxnSpPr>
        <p:spPr>
          <a:xfrm>
            <a:off x="1418325" y="2560942"/>
            <a:ext cx="1867085" cy="194407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a:stCxn id="21" idx="6"/>
            <a:endCxn id="57" idx="2"/>
          </p:cNvCxnSpPr>
          <p:nvPr/>
        </p:nvCxnSpPr>
        <p:spPr>
          <a:xfrm>
            <a:off x="1418325" y="3159397"/>
            <a:ext cx="1867085" cy="134561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a:stCxn id="22" idx="6"/>
            <a:endCxn id="57" idx="2"/>
          </p:cNvCxnSpPr>
          <p:nvPr/>
        </p:nvCxnSpPr>
        <p:spPr>
          <a:xfrm>
            <a:off x="1418325" y="3757852"/>
            <a:ext cx="1867085" cy="74716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a:stCxn id="23" idx="6"/>
            <a:endCxn id="57" idx="2"/>
          </p:cNvCxnSpPr>
          <p:nvPr/>
        </p:nvCxnSpPr>
        <p:spPr>
          <a:xfrm flipV="1">
            <a:off x="1418325" y="4505016"/>
            <a:ext cx="1867085" cy="44974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正方形/長方形 61"/>
              <p:cNvSpPr/>
              <p:nvPr/>
            </p:nvSpPr>
            <p:spPr>
              <a:xfrm>
                <a:off x="2756044" y="4347656"/>
                <a:ext cx="395428" cy="312843"/>
              </a:xfrm>
              <a:prstGeom prst="rect">
                <a:avLst/>
              </a:prstGeom>
              <a:solidFill>
                <a:schemeClr val="accent1">
                  <a:alpha val="42000"/>
                </a:schemeClr>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Sup>
                        <m:sSubSupPr>
                          <m:ctrlPr>
                            <a:rPr lang="en-US" altLang="ja-JP" sz="2000" b="1" i="1" smtClean="0">
                              <a:latin typeface="Cambria Math" panose="02040503050406030204" pitchFamily="18" charset="0"/>
                            </a:rPr>
                          </m:ctrlPr>
                        </m:sSubSupPr>
                        <m:e>
                          <m:r>
                            <a:rPr lang="en-US" altLang="ja-JP" sz="2000" b="1" smtClean="0">
                              <a:latin typeface="Cambria Math" panose="02040503050406030204" pitchFamily="18" charset="0"/>
                            </a:rPr>
                            <m:t>𝐰</m:t>
                          </m:r>
                        </m:e>
                        <m:sub>
                          <m:r>
                            <a:rPr lang="en-US" altLang="ja-JP" sz="2000" b="0" i="0" smtClean="0">
                              <a:latin typeface="Cambria Math" panose="02040503050406030204" pitchFamily="18" charset="0"/>
                            </a:rPr>
                            <m:t>1</m:t>
                          </m:r>
                        </m:sub>
                        <m:sup>
                          <m:r>
                            <a:rPr lang="en-US" altLang="ja-JP" sz="2000" b="0" i="1" smtClean="0">
                              <a:latin typeface="Cambria Math" panose="02040503050406030204" pitchFamily="18" charset="0"/>
                            </a:rPr>
                            <m:t>3</m:t>
                          </m:r>
                        </m:sup>
                      </m:sSubSup>
                    </m:oMath>
                  </m:oMathPara>
                </a14:m>
                <a:endParaRPr lang="ja-JP" altLang="en-US" sz="2000" dirty="0"/>
              </a:p>
            </p:txBody>
          </p:sp>
        </mc:Choice>
        <mc:Fallback xmlns="">
          <p:sp>
            <p:nvSpPr>
              <p:cNvPr id="62" name="正方形/長方形 61"/>
              <p:cNvSpPr>
                <a:spLocks noRot="1" noChangeAspect="1" noMove="1" noResize="1" noEditPoints="1" noAdjustHandles="1" noChangeArrowheads="1" noChangeShapeType="1" noTextEdit="1"/>
              </p:cNvSpPr>
              <p:nvPr/>
            </p:nvSpPr>
            <p:spPr>
              <a:xfrm>
                <a:off x="2756044" y="4347656"/>
                <a:ext cx="395428" cy="312843"/>
              </a:xfrm>
              <a:prstGeom prst="rect">
                <a:avLst/>
              </a:prstGeom>
              <a:blipFill rotWithShape="0">
                <a:blip r:embed="rId7"/>
                <a:stretch>
                  <a:fillRect l="-9231" t="-1923" r="-7692" b="-15385"/>
                </a:stretch>
              </a:blipFill>
            </p:spPr>
            <p:txBody>
              <a:bodyPr/>
              <a:lstStyle/>
              <a:p>
                <a:r>
                  <a:rPr lang="ja-JP" altLang="en-US">
                    <a:noFill/>
                  </a:rPr>
                  <a:t> </a:t>
                </a:r>
              </a:p>
            </p:txBody>
          </p:sp>
        </mc:Fallback>
      </mc:AlternateContent>
      <p:sp>
        <p:nvSpPr>
          <p:cNvPr id="89" name="正方形/長方形 88"/>
          <p:cNvSpPr/>
          <p:nvPr/>
        </p:nvSpPr>
        <p:spPr>
          <a:xfrm>
            <a:off x="714519" y="5223956"/>
            <a:ext cx="877163" cy="369332"/>
          </a:xfrm>
          <a:prstGeom prst="rect">
            <a:avLst/>
          </a:prstGeom>
        </p:spPr>
        <p:txBody>
          <a:bodyPr wrap="none">
            <a:sp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入力層</a:t>
            </a:r>
          </a:p>
        </p:txBody>
      </p:sp>
      <p:sp>
        <p:nvSpPr>
          <p:cNvPr id="90" name="正方形/長方形 89"/>
          <p:cNvSpPr/>
          <p:nvPr/>
        </p:nvSpPr>
        <p:spPr>
          <a:xfrm>
            <a:off x="2873728" y="4928681"/>
            <a:ext cx="1338828" cy="646331"/>
          </a:xfrm>
          <a:prstGeom prst="rect">
            <a:avLst/>
          </a:prstGeom>
        </p:spPr>
        <p:txBody>
          <a:bodyPr wrap="none">
            <a:spAutoFit/>
          </a:bodyP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中間層</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（隠れ層）</a:t>
            </a:r>
          </a:p>
        </p:txBody>
      </p:sp>
      <p:sp>
        <p:nvSpPr>
          <p:cNvPr id="103" name="円/楕円 102"/>
          <p:cNvSpPr/>
          <p:nvPr/>
        </p:nvSpPr>
        <p:spPr>
          <a:xfrm>
            <a:off x="5266610" y="2573031"/>
            <a:ext cx="478326" cy="47832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円/楕円 103"/>
          <p:cNvSpPr/>
          <p:nvPr/>
        </p:nvSpPr>
        <p:spPr>
          <a:xfrm>
            <a:off x="5266610" y="3257955"/>
            <a:ext cx="478326" cy="47832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円/楕円 104"/>
          <p:cNvSpPr/>
          <p:nvPr/>
        </p:nvSpPr>
        <p:spPr>
          <a:xfrm>
            <a:off x="5266610" y="3942879"/>
            <a:ext cx="478326" cy="47832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円/楕円 105"/>
          <p:cNvSpPr/>
          <p:nvPr/>
        </p:nvSpPr>
        <p:spPr>
          <a:xfrm>
            <a:off x="5266610" y="4627803"/>
            <a:ext cx="478326" cy="47832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7" name="直線矢印コネクタ 106"/>
          <p:cNvCxnSpPr>
            <a:stCxn id="6" idx="6"/>
            <a:endCxn id="103" idx="2"/>
          </p:cNvCxnSpPr>
          <p:nvPr/>
        </p:nvCxnSpPr>
        <p:spPr>
          <a:xfrm flipV="1">
            <a:off x="3763736" y="2812194"/>
            <a:ext cx="1502874" cy="2667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a:stCxn id="39" idx="6"/>
            <a:endCxn id="103" idx="2"/>
          </p:cNvCxnSpPr>
          <p:nvPr/>
        </p:nvCxnSpPr>
        <p:spPr>
          <a:xfrm flipV="1">
            <a:off x="3763736" y="2812194"/>
            <a:ext cx="1502874" cy="97155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1" name="直線矢印コネクタ 110"/>
          <p:cNvCxnSpPr>
            <a:stCxn id="57" idx="6"/>
            <a:endCxn id="103" idx="2"/>
          </p:cNvCxnSpPr>
          <p:nvPr/>
        </p:nvCxnSpPr>
        <p:spPr>
          <a:xfrm flipV="1">
            <a:off x="3763736" y="2812194"/>
            <a:ext cx="1502874" cy="169282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2" name="直線矢印コネクタ 111"/>
          <p:cNvCxnSpPr>
            <a:stCxn id="6" idx="6"/>
            <a:endCxn id="104" idx="2"/>
          </p:cNvCxnSpPr>
          <p:nvPr/>
        </p:nvCxnSpPr>
        <p:spPr>
          <a:xfrm>
            <a:off x="3763736" y="3078894"/>
            <a:ext cx="1502874" cy="41822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a:stCxn id="39" idx="6"/>
            <a:endCxn id="104" idx="2"/>
          </p:cNvCxnSpPr>
          <p:nvPr/>
        </p:nvCxnSpPr>
        <p:spPr>
          <a:xfrm flipV="1">
            <a:off x="3763736" y="3497118"/>
            <a:ext cx="1502874" cy="28662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2" name="直線矢印コネクタ 121"/>
          <p:cNvCxnSpPr>
            <a:stCxn id="57" idx="6"/>
            <a:endCxn id="104" idx="2"/>
          </p:cNvCxnSpPr>
          <p:nvPr/>
        </p:nvCxnSpPr>
        <p:spPr>
          <a:xfrm flipV="1">
            <a:off x="3763736" y="3497118"/>
            <a:ext cx="1502874" cy="100789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3" name="直線矢印コネクタ 122"/>
          <p:cNvCxnSpPr>
            <a:stCxn id="6" idx="6"/>
            <a:endCxn id="105" idx="2"/>
          </p:cNvCxnSpPr>
          <p:nvPr/>
        </p:nvCxnSpPr>
        <p:spPr>
          <a:xfrm>
            <a:off x="3763736" y="3078894"/>
            <a:ext cx="1502874" cy="110314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4" name="直線矢印コネクタ 123"/>
          <p:cNvCxnSpPr>
            <a:stCxn id="39" idx="6"/>
            <a:endCxn id="105" idx="2"/>
          </p:cNvCxnSpPr>
          <p:nvPr/>
        </p:nvCxnSpPr>
        <p:spPr>
          <a:xfrm>
            <a:off x="3763736" y="3783744"/>
            <a:ext cx="1502874" cy="39829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1" name="直線矢印コネクタ 130"/>
          <p:cNvCxnSpPr>
            <a:stCxn id="57" idx="6"/>
            <a:endCxn id="105" idx="2"/>
          </p:cNvCxnSpPr>
          <p:nvPr/>
        </p:nvCxnSpPr>
        <p:spPr>
          <a:xfrm flipV="1">
            <a:off x="3763736" y="4182042"/>
            <a:ext cx="1502874" cy="32297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a:stCxn id="6" idx="6"/>
            <a:endCxn id="106" idx="2"/>
          </p:cNvCxnSpPr>
          <p:nvPr/>
        </p:nvCxnSpPr>
        <p:spPr>
          <a:xfrm>
            <a:off x="3763736" y="3078894"/>
            <a:ext cx="1502874" cy="178807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a:stCxn id="39" idx="6"/>
            <a:endCxn id="106" idx="2"/>
          </p:cNvCxnSpPr>
          <p:nvPr/>
        </p:nvCxnSpPr>
        <p:spPr>
          <a:xfrm>
            <a:off x="3763736" y="3783744"/>
            <a:ext cx="1502874" cy="108322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a:stCxn id="57" idx="6"/>
            <a:endCxn id="106" idx="2"/>
          </p:cNvCxnSpPr>
          <p:nvPr/>
        </p:nvCxnSpPr>
        <p:spPr>
          <a:xfrm>
            <a:off x="3763736" y="4505016"/>
            <a:ext cx="1502874" cy="36195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6" name="正方形/長方形 145"/>
              <p:cNvSpPr/>
              <p:nvPr/>
            </p:nvSpPr>
            <p:spPr>
              <a:xfrm>
                <a:off x="4813444" y="2667534"/>
                <a:ext cx="389915" cy="311239"/>
              </a:xfrm>
              <a:prstGeom prst="rect">
                <a:avLst/>
              </a:prstGeom>
              <a:solidFill>
                <a:schemeClr val="accent1">
                  <a:alpha val="42000"/>
                </a:schemeClr>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Sup>
                        <m:sSubSupPr>
                          <m:ctrlPr>
                            <a:rPr lang="en-US" altLang="ja-JP" sz="2000" b="1" i="1" smtClean="0">
                              <a:latin typeface="Cambria Math" panose="02040503050406030204" pitchFamily="18" charset="0"/>
                            </a:rPr>
                          </m:ctrlPr>
                        </m:sSubSupPr>
                        <m:e>
                          <m:r>
                            <a:rPr lang="en-US" altLang="ja-JP" sz="2000" b="1" smtClean="0">
                              <a:latin typeface="Cambria Math" panose="02040503050406030204" pitchFamily="18" charset="0"/>
                            </a:rPr>
                            <m:t>𝐰</m:t>
                          </m:r>
                        </m:e>
                        <m:sub>
                          <m:r>
                            <a:rPr lang="en-US" altLang="ja-JP" sz="2000" b="0" i="1" smtClean="0">
                              <a:latin typeface="Cambria Math" panose="02040503050406030204" pitchFamily="18" charset="0"/>
                            </a:rPr>
                            <m:t>2</m:t>
                          </m:r>
                        </m:sub>
                        <m:sup>
                          <m:r>
                            <a:rPr lang="en-US" altLang="ja-JP" sz="2000" b="0" i="1" smtClean="0">
                              <a:latin typeface="Cambria Math" panose="02040503050406030204" pitchFamily="18" charset="0"/>
                            </a:rPr>
                            <m:t>1</m:t>
                          </m:r>
                        </m:sup>
                      </m:sSubSup>
                    </m:oMath>
                  </m:oMathPara>
                </a14:m>
                <a:endParaRPr lang="ja-JP" altLang="en-US" sz="2000" dirty="0"/>
              </a:p>
            </p:txBody>
          </p:sp>
        </mc:Choice>
        <mc:Fallback xmlns="">
          <p:sp>
            <p:nvSpPr>
              <p:cNvPr id="146" name="正方形/長方形 145"/>
              <p:cNvSpPr>
                <a:spLocks noRot="1" noChangeAspect="1" noMove="1" noResize="1" noEditPoints="1" noAdjustHandles="1" noChangeArrowheads="1" noChangeShapeType="1" noTextEdit="1"/>
              </p:cNvSpPr>
              <p:nvPr/>
            </p:nvSpPr>
            <p:spPr>
              <a:xfrm>
                <a:off x="4813444" y="2667534"/>
                <a:ext cx="389915" cy="311239"/>
              </a:xfrm>
              <a:prstGeom prst="rect">
                <a:avLst/>
              </a:prstGeom>
              <a:blipFill rotWithShape="0">
                <a:blip r:embed="rId8"/>
                <a:stretch>
                  <a:fillRect l="-9375" t="-1961" r="-6250" b="-1764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7" name="正方形/長方形 146"/>
              <p:cNvSpPr/>
              <p:nvPr/>
            </p:nvSpPr>
            <p:spPr>
              <a:xfrm>
                <a:off x="4803919" y="3353334"/>
                <a:ext cx="395428" cy="311880"/>
              </a:xfrm>
              <a:prstGeom prst="rect">
                <a:avLst/>
              </a:prstGeom>
              <a:solidFill>
                <a:schemeClr val="accent1">
                  <a:alpha val="42000"/>
                </a:schemeClr>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Sup>
                        <m:sSubSupPr>
                          <m:ctrlPr>
                            <a:rPr lang="en-US" altLang="ja-JP" sz="2000" b="1" i="1" smtClean="0">
                              <a:latin typeface="Cambria Math" panose="02040503050406030204" pitchFamily="18" charset="0"/>
                            </a:rPr>
                          </m:ctrlPr>
                        </m:sSubSupPr>
                        <m:e>
                          <m:r>
                            <a:rPr lang="en-US" altLang="ja-JP" sz="2000" b="1" smtClean="0">
                              <a:latin typeface="Cambria Math" panose="02040503050406030204" pitchFamily="18" charset="0"/>
                            </a:rPr>
                            <m:t>𝐰</m:t>
                          </m:r>
                        </m:e>
                        <m:sub>
                          <m:r>
                            <a:rPr lang="en-US" altLang="ja-JP" sz="2000" b="0" i="0" smtClean="0">
                              <a:latin typeface="Cambria Math" panose="02040503050406030204" pitchFamily="18" charset="0"/>
                            </a:rPr>
                            <m:t>2</m:t>
                          </m:r>
                        </m:sub>
                        <m:sup>
                          <m:r>
                            <a:rPr lang="en-US" altLang="ja-JP" sz="2000" b="0" i="1" smtClean="0">
                              <a:latin typeface="Cambria Math" panose="02040503050406030204" pitchFamily="18" charset="0"/>
                            </a:rPr>
                            <m:t>2</m:t>
                          </m:r>
                        </m:sup>
                      </m:sSubSup>
                    </m:oMath>
                  </m:oMathPara>
                </a14:m>
                <a:endParaRPr lang="ja-JP" altLang="en-US" sz="2000" dirty="0"/>
              </a:p>
            </p:txBody>
          </p:sp>
        </mc:Choice>
        <mc:Fallback xmlns="">
          <p:sp>
            <p:nvSpPr>
              <p:cNvPr id="147" name="正方形/長方形 146"/>
              <p:cNvSpPr>
                <a:spLocks noRot="1" noChangeAspect="1" noMove="1" noResize="1" noEditPoints="1" noAdjustHandles="1" noChangeArrowheads="1" noChangeShapeType="1" noTextEdit="1"/>
              </p:cNvSpPr>
              <p:nvPr/>
            </p:nvSpPr>
            <p:spPr>
              <a:xfrm>
                <a:off x="4803919" y="3353334"/>
                <a:ext cx="395428" cy="311880"/>
              </a:xfrm>
              <a:prstGeom prst="rect">
                <a:avLst/>
              </a:prstGeom>
              <a:blipFill rotWithShape="0">
                <a:blip r:embed="rId9"/>
                <a:stretch>
                  <a:fillRect l="-9231" t="-1961" r="-7692" b="-1960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8" name="正方形/長方形 147"/>
              <p:cNvSpPr/>
              <p:nvPr/>
            </p:nvSpPr>
            <p:spPr>
              <a:xfrm>
                <a:off x="4819794" y="4023806"/>
                <a:ext cx="395428" cy="313484"/>
              </a:xfrm>
              <a:prstGeom prst="rect">
                <a:avLst/>
              </a:prstGeom>
              <a:solidFill>
                <a:schemeClr val="accent1">
                  <a:alpha val="42000"/>
                </a:schemeClr>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Sup>
                        <m:sSubSupPr>
                          <m:ctrlPr>
                            <a:rPr lang="en-US" altLang="ja-JP" sz="2000" b="1" i="1" smtClean="0">
                              <a:latin typeface="Cambria Math" panose="02040503050406030204" pitchFamily="18" charset="0"/>
                            </a:rPr>
                          </m:ctrlPr>
                        </m:sSubSupPr>
                        <m:e>
                          <m:r>
                            <a:rPr lang="en-US" altLang="ja-JP" sz="2000" b="1" smtClean="0">
                              <a:latin typeface="Cambria Math" panose="02040503050406030204" pitchFamily="18" charset="0"/>
                            </a:rPr>
                            <m:t>𝐰</m:t>
                          </m:r>
                        </m:e>
                        <m:sub>
                          <m:r>
                            <a:rPr lang="en-US" altLang="ja-JP" sz="2000" b="0" i="0" smtClean="0">
                              <a:latin typeface="Cambria Math" panose="02040503050406030204" pitchFamily="18" charset="0"/>
                            </a:rPr>
                            <m:t>2</m:t>
                          </m:r>
                        </m:sub>
                        <m:sup>
                          <m:r>
                            <a:rPr lang="en-US" altLang="ja-JP" sz="2000" b="0" i="1" smtClean="0">
                              <a:latin typeface="Cambria Math" panose="02040503050406030204" pitchFamily="18" charset="0"/>
                            </a:rPr>
                            <m:t>3</m:t>
                          </m:r>
                        </m:sup>
                      </m:sSubSup>
                    </m:oMath>
                  </m:oMathPara>
                </a14:m>
                <a:endParaRPr lang="ja-JP" altLang="en-US" sz="2000" dirty="0"/>
              </a:p>
            </p:txBody>
          </p:sp>
        </mc:Choice>
        <mc:Fallback xmlns="">
          <p:sp>
            <p:nvSpPr>
              <p:cNvPr id="148" name="正方形/長方形 147"/>
              <p:cNvSpPr>
                <a:spLocks noRot="1" noChangeAspect="1" noMove="1" noResize="1" noEditPoints="1" noAdjustHandles="1" noChangeArrowheads="1" noChangeShapeType="1" noTextEdit="1"/>
              </p:cNvSpPr>
              <p:nvPr/>
            </p:nvSpPr>
            <p:spPr>
              <a:xfrm>
                <a:off x="4819794" y="4023806"/>
                <a:ext cx="395428" cy="313484"/>
              </a:xfrm>
              <a:prstGeom prst="rect">
                <a:avLst/>
              </a:prstGeom>
              <a:blipFill rotWithShape="0">
                <a:blip r:embed="rId10"/>
                <a:stretch>
                  <a:fillRect l="-9231" t="-1961" r="-6154" b="-1960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9" name="正方形/長方形 148"/>
              <p:cNvSpPr/>
              <p:nvPr/>
            </p:nvSpPr>
            <p:spPr>
              <a:xfrm>
                <a:off x="4819794" y="4623881"/>
                <a:ext cx="395428" cy="313484"/>
              </a:xfrm>
              <a:prstGeom prst="rect">
                <a:avLst/>
              </a:prstGeom>
              <a:solidFill>
                <a:schemeClr val="accent1">
                  <a:alpha val="42000"/>
                </a:schemeClr>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Sup>
                        <m:sSubSupPr>
                          <m:ctrlPr>
                            <a:rPr lang="en-US" altLang="ja-JP" sz="2000" b="1" i="1" smtClean="0">
                              <a:latin typeface="Cambria Math" panose="02040503050406030204" pitchFamily="18" charset="0"/>
                            </a:rPr>
                          </m:ctrlPr>
                        </m:sSubSupPr>
                        <m:e>
                          <m:r>
                            <a:rPr lang="en-US" altLang="ja-JP" sz="2000" b="1" smtClean="0">
                              <a:latin typeface="Cambria Math" panose="02040503050406030204" pitchFamily="18" charset="0"/>
                            </a:rPr>
                            <m:t>𝐰</m:t>
                          </m:r>
                        </m:e>
                        <m:sub>
                          <m:r>
                            <a:rPr lang="en-US" altLang="ja-JP" sz="2000" b="0" i="0" smtClean="0">
                              <a:latin typeface="Cambria Math" panose="02040503050406030204" pitchFamily="18" charset="0"/>
                            </a:rPr>
                            <m:t>2</m:t>
                          </m:r>
                        </m:sub>
                        <m:sup>
                          <m:r>
                            <a:rPr lang="en-US" altLang="ja-JP" sz="2000" b="0" i="1" smtClean="0">
                              <a:latin typeface="Cambria Math" panose="02040503050406030204" pitchFamily="18" charset="0"/>
                            </a:rPr>
                            <m:t>4</m:t>
                          </m:r>
                        </m:sup>
                      </m:sSubSup>
                    </m:oMath>
                  </m:oMathPara>
                </a14:m>
                <a:endParaRPr lang="ja-JP" altLang="en-US" sz="2000" dirty="0"/>
              </a:p>
            </p:txBody>
          </p:sp>
        </mc:Choice>
        <mc:Fallback xmlns="">
          <p:sp>
            <p:nvSpPr>
              <p:cNvPr id="149" name="正方形/長方形 148"/>
              <p:cNvSpPr>
                <a:spLocks noRot="1" noChangeAspect="1" noMove="1" noResize="1" noEditPoints="1" noAdjustHandles="1" noChangeArrowheads="1" noChangeShapeType="1" noTextEdit="1"/>
              </p:cNvSpPr>
              <p:nvPr/>
            </p:nvSpPr>
            <p:spPr>
              <a:xfrm>
                <a:off x="4819794" y="4623881"/>
                <a:ext cx="395428" cy="313484"/>
              </a:xfrm>
              <a:prstGeom prst="rect">
                <a:avLst/>
              </a:prstGeom>
              <a:blipFill rotWithShape="0">
                <a:blip r:embed="rId11"/>
                <a:stretch>
                  <a:fillRect l="-9231" t="-1961" r="-6154" b="-17647"/>
                </a:stretch>
              </a:blipFill>
            </p:spPr>
            <p:txBody>
              <a:bodyPr/>
              <a:lstStyle/>
              <a:p>
                <a:r>
                  <a:rPr lang="ja-JP" altLang="en-US">
                    <a:noFill/>
                  </a:rPr>
                  <a:t> </a:t>
                </a:r>
              </a:p>
            </p:txBody>
          </p:sp>
        </mc:Fallback>
      </mc:AlternateContent>
      <p:sp>
        <p:nvSpPr>
          <p:cNvPr id="150" name="正方形/長方形 149"/>
          <p:cNvSpPr/>
          <p:nvPr/>
        </p:nvSpPr>
        <p:spPr>
          <a:xfrm>
            <a:off x="5064269" y="5093781"/>
            <a:ext cx="877163" cy="369332"/>
          </a:xfrm>
          <a:prstGeom prst="rect">
            <a:avLst/>
          </a:prstGeom>
        </p:spPr>
        <p:txBody>
          <a:bodyPr wrap="none">
            <a:sp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出力層</a:t>
            </a:r>
          </a:p>
        </p:txBody>
      </p:sp>
      <mc:AlternateContent xmlns:mc="http://schemas.openxmlformats.org/markup-compatibility/2006" xmlns:a14="http://schemas.microsoft.com/office/drawing/2010/main">
        <mc:Choice Requires="a14">
          <p:sp>
            <p:nvSpPr>
              <p:cNvPr id="155" name="円/楕円 154"/>
              <p:cNvSpPr/>
              <p:nvPr/>
            </p:nvSpPr>
            <p:spPr>
              <a:xfrm>
                <a:off x="907285" y="4100787"/>
                <a:ext cx="511040" cy="51104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sSub>
                        <m:sSubPr>
                          <m:ctrlPr>
                            <a:rPr lang="en-US" altLang="ja-JP" sz="2400" i="1" smtClean="0">
                              <a:solidFill>
                                <a:schemeClr val="tx1"/>
                              </a:solidFill>
                              <a:latin typeface="Cambria Math" panose="02040503050406030204" pitchFamily="18" charset="0"/>
                            </a:rPr>
                          </m:ctrlPr>
                        </m:sSubPr>
                        <m:e>
                          <m:r>
                            <a:rPr lang="en-US" altLang="ja-JP" sz="2400" i="1">
                              <a:solidFill>
                                <a:schemeClr val="tx1"/>
                              </a:solidFill>
                              <a:latin typeface="Cambria Math" panose="02040503050406030204" pitchFamily="18" charset="0"/>
                            </a:rPr>
                            <m:t>𝑥</m:t>
                          </m:r>
                        </m:e>
                        <m:sub>
                          <m:r>
                            <a:rPr lang="en-US" altLang="ja-JP" sz="2400" b="0" i="1" smtClean="0">
                              <a:solidFill>
                                <a:schemeClr val="tx1"/>
                              </a:solidFill>
                              <a:latin typeface="Cambria Math" panose="02040503050406030204" pitchFamily="18" charset="0"/>
                            </a:rPr>
                            <m:t>3</m:t>
                          </m:r>
                        </m:sub>
                      </m:sSub>
                    </m:oMath>
                  </m:oMathPara>
                </a14:m>
                <a:endParaRPr kumimoji="1" lang="ja-JP" altLang="en-US" sz="2400" dirty="0">
                  <a:solidFill>
                    <a:schemeClr val="tx1"/>
                  </a:solidFill>
                </a:endParaRPr>
              </a:p>
            </p:txBody>
          </p:sp>
        </mc:Choice>
        <mc:Fallback xmlns="">
          <p:sp>
            <p:nvSpPr>
              <p:cNvPr id="155" name="円/楕円 154"/>
              <p:cNvSpPr>
                <a:spLocks noRot="1" noChangeAspect="1" noMove="1" noResize="1" noEditPoints="1" noAdjustHandles="1" noChangeArrowheads="1" noChangeShapeType="1" noTextEdit="1"/>
              </p:cNvSpPr>
              <p:nvPr/>
            </p:nvSpPr>
            <p:spPr>
              <a:xfrm>
                <a:off x="907285" y="4100787"/>
                <a:ext cx="511040" cy="511040"/>
              </a:xfrm>
              <a:prstGeom prst="ellipse">
                <a:avLst/>
              </a:prstGeom>
              <a:blipFill rotWithShape="0">
                <a:blip r:embed="rId12"/>
                <a:stretch>
                  <a:fillRect/>
                </a:stretch>
              </a:blipFill>
              <a:ln w="31750"/>
            </p:spPr>
            <p:txBody>
              <a:bodyPr/>
              <a:lstStyle/>
              <a:p>
                <a:r>
                  <a:rPr lang="ja-JP" altLang="en-US">
                    <a:noFill/>
                  </a:rPr>
                  <a:t> </a:t>
                </a:r>
              </a:p>
            </p:txBody>
          </p:sp>
        </mc:Fallback>
      </mc:AlternateContent>
      <p:cxnSp>
        <p:nvCxnSpPr>
          <p:cNvPr id="156" name="直線矢印コネクタ 155"/>
          <p:cNvCxnSpPr>
            <a:stCxn id="155" idx="6"/>
            <a:endCxn id="6" idx="2"/>
          </p:cNvCxnSpPr>
          <p:nvPr/>
        </p:nvCxnSpPr>
        <p:spPr>
          <a:xfrm flipV="1">
            <a:off x="1418325" y="3078894"/>
            <a:ext cx="1867085" cy="127741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7" name="直線矢印コネクタ 156"/>
          <p:cNvCxnSpPr>
            <a:stCxn id="155" idx="6"/>
            <a:endCxn id="39" idx="2"/>
          </p:cNvCxnSpPr>
          <p:nvPr/>
        </p:nvCxnSpPr>
        <p:spPr>
          <a:xfrm flipV="1">
            <a:off x="1418325" y="3783744"/>
            <a:ext cx="1867085" cy="57256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8" name="直線矢印コネクタ 157"/>
          <p:cNvCxnSpPr>
            <a:stCxn id="155" idx="6"/>
            <a:endCxn id="57" idx="2"/>
          </p:cNvCxnSpPr>
          <p:nvPr/>
        </p:nvCxnSpPr>
        <p:spPr>
          <a:xfrm>
            <a:off x="1418325" y="4356307"/>
            <a:ext cx="1867085" cy="14870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7" name="右中かっこ 166"/>
          <p:cNvSpPr/>
          <p:nvPr/>
        </p:nvSpPr>
        <p:spPr>
          <a:xfrm rot="5400000">
            <a:off x="1993034" y="4517527"/>
            <a:ext cx="331021" cy="2363109"/>
          </a:xfrm>
          <a:prstGeom prst="rightBrace">
            <a:avLst>
              <a:gd name="adj1" fmla="val 36309"/>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8" name="右中かっこ 167"/>
          <p:cNvSpPr/>
          <p:nvPr/>
        </p:nvSpPr>
        <p:spPr>
          <a:xfrm rot="5400000">
            <a:off x="4418733" y="4568327"/>
            <a:ext cx="331021" cy="2261509"/>
          </a:xfrm>
          <a:prstGeom prst="rightBrace">
            <a:avLst>
              <a:gd name="adj1" fmla="val 36309"/>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9" name="正方形/長方形 168"/>
          <p:cNvSpPr/>
          <p:nvPr/>
        </p:nvSpPr>
        <p:spPr>
          <a:xfrm>
            <a:off x="1260619" y="5973256"/>
            <a:ext cx="1800493" cy="646331"/>
          </a:xfrm>
          <a:prstGeom prst="rect">
            <a:avLst/>
          </a:prstGeom>
        </p:spPr>
        <p:txBody>
          <a:bodyPr wrap="none">
            <a:spAutoFit/>
          </a:bodyPr>
          <a:lstStyle/>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入力信号を変換</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特徴抽出</a:t>
            </a:r>
          </a:p>
        </p:txBody>
      </p:sp>
      <p:sp>
        <p:nvSpPr>
          <p:cNvPr id="170" name="正方形/長方形 169"/>
          <p:cNvSpPr/>
          <p:nvPr/>
        </p:nvSpPr>
        <p:spPr>
          <a:xfrm>
            <a:off x="4301500" y="6036756"/>
            <a:ext cx="646331" cy="369332"/>
          </a:xfrm>
          <a:prstGeom prst="rect">
            <a:avLst/>
          </a:prstGeom>
        </p:spPr>
        <p:txBody>
          <a:bodyPr wrap="none">
            <a:spAutoFit/>
          </a:bodyPr>
          <a:lstStyle/>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識別</a:t>
            </a:r>
          </a:p>
        </p:txBody>
      </p:sp>
      <p:sp>
        <p:nvSpPr>
          <p:cNvPr id="63" name="コンテンツ プレースホルダー 2"/>
          <p:cNvSpPr txBox="1">
            <a:spLocks/>
          </p:cNvSpPr>
          <p:nvPr/>
        </p:nvSpPr>
        <p:spPr>
          <a:xfrm>
            <a:off x="6143773" y="4554235"/>
            <a:ext cx="5970396" cy="23109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altLang="ja-JP" sz="1600" dirty="0" smtClean="0"/>
              <a:t>※ </a:t>
            </a:r>
            <a:r>
              <a:rPr lang="ja-JP" altLang="en-US" sz="1600" dirty="0"/>
              <a:t>ここでは</a:t>
            </a:r>
            <a:r>
              <a:rPr lang="ja-JP" altLang="en-US" sz="1600" dirty="0" smtClean="0"/>
              <a:t>ニューラルネットワーク</a:t>
            </a:r>
            <a:r>
              <a:rPr lang="ja-JP" altLang="en-US" sz="1600" dirty="0"/>
              <a:t>の</a:t>
            </a:r>
            <a:r>
              <a:rPr lang="ja-JP" altLang="en-US" sz="1600" dirty="0" smtClean="0"/>
              <a:t>計算法を扱います</a:t>
            </a:r>
            <a:endParaRPr lang="en-US" altLang="ja-JP" sz="1600" dirty="0" smtClean="0"/>
          </a:p>
          <a:p>
            <a:pPr marL="0" indent="0">
              <a:lnSpc>
                <a:spcPct val="100000"/>
              </a:lnSpc>
              <a:spcBef>
                <a:spcPts val="0"/>
              </a:spcBef>
              <a:spcAft>
                <a:spcPts val="600"/>
              </a:spcAft>
              <a:buNone/>
            </a:pPr>
            <a:r>
              <a:rPr lang="en-US" altLang="ja-JP" sz="1600" dirty="0" smtClean="0"/>
              <a:t>※ </a:t>
            </a:r>
            <a:r>
              <a:rPr lang="ja-JP" altLang="en-US" sz="1600" dirty="0" smtClean="0"/>
              <a:t>学習方法（誤差逆伝搬）の詳細、様々な活性化関数、様々な学習方法（</a:t>
            </a:r>
            <a:r>
              <a:rPr lang="en-US" altLang="ja-JP" sz="1600" dirty="0" smtClean="0"/>
              <a:t>Drop out</a:t>
            </a:r>
            <a:r>
              <a:rPr lang="ja-JP" altLang="en-US" sz="1600" dirty="0" err="1" smtClean="0"/>
              <a:t>、</a:t>
            </a:r>
            <a:r>
              <a:rPr lang="ja-JP" altLang="en-US" sz="1600" dirty="0" smtClean="0"/>
              <a:t>バッチ正則化）、様々なネットワーク構造（</a:t>
            </a:r>
            <a:r>
              <a:rPr lang="en-US" altLang="ja-JP" sz="1600" dirty="0" smtClean="0"/>
              <a:t>RNN</a:t>
            </a:r>
            <a:r>
              <a:rPr lang="ja-JP" altLang="en-US" sz="1600" dirty="0" err="1" smtClean="0"/>
              <a:t>、</a:t>
            </a:r>
            <a:r>
              <a:rPr lang="en-US" altLang="ja-JP" sz="1600" dirty="0" smtClean="0"/>
              <a:t>LSTM</a:t>
            </a:r>
            <a:r>
              <a:rPr lang="ja-JP" altLang="en-US" sz="1600" dirty="0" err="1" smtClean="0"/>
              <a:t>、</a:t>
            </a:r>
            <a:r>
              <a:rPr lang="en-US" altLang="ja-JP" sz="1600" dirty="0" smtClean="0"/>
              <a:t>Attention</a:t>
            </a:r>
            <a:r>
              <a:rPr lang="ja-JP" altLang="en-US" sz="1600" dirty="0" smtClean="0"/>
              <a:t>）については扱いません。</a:t>
            </a:r>
            <a:endParaRPr lang="en-US" altLang="ja-JP" sz="1600" dirty="0"/>
          </a:p>
        </p:txBody>
      </p:sp>
      <p:sp>
        <p:nvSpPr>
          <p:cNvPr id="5" name="スライド番号プレースホルダー 4"/>
          <p:cNvSpPr>
            <a:spLocks noGrp="1"/>
          </p:cNvSpPr>
          <p:nvPr>
            <p:ph type="sldNum" sz="quarter" idx="12"/>
          </p:nvPr>
        </p:nvSpPr>
        <p:spPr/>
        <p:txBody>
          <a:bodyPr/>
          <a:lstStyle/>
          <a:p>
            <a:fld id="{F35DE295-420C-4265-BE54-AE59FA4027A6}" type="slidenum">
              <a:rPr kumimoji="1" lang="ja-JP" altLang="en-US" smtClean="0"/>
              <a:t>16</a:t>
            </a:fld>
            <a:endParaRPr kumimoji="1" lang="ja-JP" altLang="en-US"/>
          </a:p>
        </p:txBody>
      </p:sp>
    </p:spTree>
    <p:extLst>
      <p:ext uri="{BB962C8B-B14F-4D97-AF65-F5344CB8AC3E}">
        <p14:creationId xmlns:p14="http://schemas.microsoft.com/office/powerpoint/2010/main" val="293283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5377F4C-25A4-4BA9-B895-DF3F454075D7}"/>
              </a:ext>
            </a:extLst>
          </p:cNvPr>
          <p:cNvPicPr>
            <a:picLocks noChangeAspect="1"/>
          </p:cNvPicPr>
          <p:nvPr/>
        </p:nvPicPr>
        <p:blipFill>
          <a:blip r:embed="rId2"/>
          <a:stretch>
            <a:fillRect/>
          </a:stretch>
        </p:blipFill>
        <p:spPr>
          <a:xfrm>
            <a:off x="5247882" y="2588089"/>
            <a:ext cx="7017817" cy="3819968"/>
          </a:xfrm>
          <a:prstGeom prst="rect">
            <a:avLst/>
          </a:prstGeom>
        </p:spPr>
      </p:pic>
      <p:sp>
        <p:nvSpPr>
          <p:cNvPr id="2" name="タイトル 1"/>
          <p:cNvSpPr>
            <a:spLocks noGrp="1"/>
          </p:cNvSpPr>
          <p:nvPr>
            <p:ph type="title"/>
          </p:nvPr>
        </p:nvSpPr>
        <p:spPr>
          <a:xfrm>
            <a:off x="708768" y="627350"/>
            <a:ext cx="10505333" cy="733270"/>
          </a:xfrm>
        </p:spPr>
        <p:txBody>
          <a:bodyPr>
            <a:normAutofit/>
          </a:bodyPr>
          <a:lstStyle/>
          <a:p>
            <a:r>
              <a:rPr lang="ja-JP" altLang="en-US" sz="3600" dirty="0"/>
              <a:t>予習 </a:t>
            </a:r>
            <a:r>
              <a:rPr lang="en-US" altLang="ja-JP" sz="3600" dirty="0"/>
              <a:t>8</a:t>
            </a:r>
            <a:r>
              <a:rPr lang="ja-JP" altLang="en-US" sz="3600" dirty="0"/>
              <a:t>週目 </a:t>
            </a:r>
            <a:r>
              <a:rPr lang="en-US" altLang="ja-JP" sz="3600" dirty="0"/>
              <a:t>: </a:t>
            </a:r>
            <a:r>
              <a:rPr kumimoji="1" lang="ja-JP" altLang="en-US" sz="3600" dirty="0"/>
              <a:t>主成分分析</a:t>
            </a:r>
            <a:r>
              <a:rPr lang="ja-JP" altLang="en-US" sz="3600" dirty="0"/>
              <a:t>とオートエンコーダ</a:t>
            </a:r>
            <a:endParaRPr kumimoji="1" lang="ja-JP" altLang="en-US" sz="3600" dirty="0"/>
          </a:p>
        </p:txBody>
      </p:sp>
      <p:sp>
        <p:nvSpPr>
          <p:cNvPr id="4" name="スライド番号プレースホルダー 3"/>
          <p:cNvSpPr>
            <a:spLocks noGrp="1"/>
          </p:cNvSpPr>
          <p:nvPr>
            <p:ph type="sldNum" sz="quarter" idx="12"/>
          </p:nvPr>
        </p:nvSpPr>
        <p:spPr>
          <a:xfrm>
            <a:off x="11575116" y="118382"/>
            <a:ext cx="2743200" cy="365125"/>
          </a:xfrm>
        </p:spPr>
        <p:txBody>
          <a:bodyPr/>
          <a:lstStyle/>
          <a:p>
            <a:fld id="{F35DE295-420C-4265-BE54-AE59FA4027A6}" type="slidenum">
              <a:rPr kumimoji="1" lang="ja-JP" altLang="en-US" smtClean="0"/>
              <a:t>17</a:t>
            </a:fld>
            <a:endParaRPr kumimoji="1" lang="ja-JP" altLang="en-US"/>
          </a:p>
        </p:txBody>
      </p:sp>
      <p:grpSp>
        <p:nvGrpSpPr>
          <p:cNvPr id="10" name="グループ化 9">
            <a:extLst>
              <a:ext uri="{FF2B5EF4-FFF2-40B4-BE49-F238E27FC236}">
                <a16:creationId xmlns:a16="http://schemas.microsoft.com/office/drawing/2014/main" id="{270EE57F-4761-4873-A26B-2702E9A9EE8A}"/>
              </a:ext>
            </a:extLst>
          </p:cNvPr>
          <p:cNvGrpSpPr/>
          <p:nvPr/>
        </p:nvGrpSpPr>
        <p:grpSpPr>
          <a:xfrm>
            <a:off x="811866" y="2024757"/>
            <a:ext cx="4192159" cy="3991772"/>
            <a:chOff x="1424870" y="2256628"/>
            <a:chExt cx="4192159" cy="3991772"/>
          </a:xfrm>
        </p:grpSpPr>
        <p:grpSp>
          <p:nvGrpSpPr>
            <p:cNvPr id="27" name="グループ化 26"/>
            <p:cNvGrpSpPr/>
            <p:nvPr/>
          </p:nvGrpSpPr>
          <p:grpSpPr>
            <a:xfrm>
              <a:off x="1424870" y="2256628"/>
              <a:ext cx="4192159" cy="3991772"/>
              <a:chOff x="1984604" y="2250495"/>
              <a:chExt cx="4671130" cy="4447848"/>
            </a:xfrm>
          </p:grpSpPr>
          <p:pic>
            <p:nvPicPr>
              <p:cNvPr id="13" name="図 12"/>
              <p:cNvPicPr>
                <a:picLocks noChangeAspect="1"/>
              </p:cNvPicPr>
              <p:nvPr/>
            </p:nvPicPr>
            <p:blipFill>
              <a:blip r:embed="rId3"/>
              <a:stretch>
                <a:fillRect/>
              </a:stretch>
            </p:blipFill>
            <p:spPr>
              <a:xfrm>
                <a:off x="2058341" y="2538996"/>
                <a:ext cx="4597393" cy="3833682"/>
              </a:xfrm>
              <a:prstGeom prst="rect">
                <a:avLst/>
              </a:prstGeom>
            </p:spPr>
          </p:pic>
          <p:sp>
            <p:nvSpPr>
              <p:cNvPr id="25" name="正方形/長方形 24"/>
              <p:cNvSpPr/>
              <p:nvPr/>
            </p:nvSpPr>
            <p:spPr>
              <a:xfrm>
                <a:off x="6005062" y="6329011"/>
                <a:ext cx="646331" cy="369332"/>
              </a:xfrm>
              <a:prstGeom prst="rect">
                <a:avLst/>
              </a:prstGeom>
            </p:spPr>
            <p:txBody>
              <a:bodyPr wrap="none">
                <a:sp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数学</a:t>
                </a:r>
                <a:endParaRPr lang="ja-JP" altLang="en-US" b="1" dirty="0"/>
              </a:p>
            </p:txBody>
          </p:sp>
          <p:sp>
            <p:nvSpPr>
              <p:cNvPr id="26" name="正方形/長方形 25"/>
              <p:cNvSpPr/>
              <p:nvPr/>
            </p:nvSpPr>
            <p:spPr>
              <a:xfrm>
                <a:off x="1984604" y="2250495"/>
                <a:ext cx="646331" cy="369332"/>
              </a:xfrm>
              <a:prstGeom prst="rect">
                <a:avLst/>
              </a:prstGeom>
            </p:spPr>
            <p:txBody>
              <a:bodyPr wrap="none">
                <a:sp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社会</a:t>
                </a:r>
                <a:endParaRPr lang="ja-JP" altLang="en-US" b="1" dirty="0"/>
              </a:p>
            </p:txBody>
          </p:sp>
        </p:grpSp>
        <p:cxnSp>
          <p:nvCxnSpPr>
            <p:cNvPr id="20" name="直線コネクタ 19"/>
            <p:cNvCxnSpPr>
              <a:cxnSpLocks/>
            </p:cNvCxnSpPr>
            <p:nvPr/>
          </p:nvCxnSpPr>
          <p:spPr>
            <a:xfrm flipV="1">
              <a:off x="2954586" y="2742149"/>
              <a:ext cx="2293296" cy="22932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6" name="図 15"/>
          <p:cNvPicPr>
            <a:picLocks noChangeAspect="1"/>
          </p:cNvPicPr>
          <p:nvPr/>
        </p:nvPicPr>
        <p:blipFill rotWithShape="1">
          <a:blip r:embed="rId4"/>
          <a:srcRect r="39948"/>
          <a:stretch/>
        </p:blipFill>
        <p:spPr>
          <a:xfrm>
            <a:off x="-2012681" y="1876259"/>
            <a:ext cx="1053532" cy="3847999"/>
          </a:xfrm>
          <a:prstGeom prst="rect">
            <a:avLst/>
          </a:prstGeom>
        </p:spPr>
      </p:pic>
    </p:spTree>
    <p:extLst>
      <p:ext uri="{BB962C8B-B14F-4D97-AF65-F5344CB8AC3E}">
        <p14:creationId xmlns:p14="http://schemas.microsoft.com/office/powerpoint/2010/main" val="2728738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1D119A-DBA2-40E3-A039-6F50A42D3906}"/>
              </a:ext>
            </a:extLst>
          </p:cNvPr>
          <p:cNvSpPr>
            <a:spLocks noGrp="1"/>
          </p:cNvSpPr>
          <p:nvPr>
            <p:ph type="title"/>
          </p:nvPr>
        </p:nvSpPr>
        <p:spPr>
          <a:xfrm>
            <a:off x="663245" y="365126"/>
            <a:ext cx="11708780" cy="733270"/>
          </a:xfrm>
        </p:spPr>
        <p:txBody>
          <a:bodyPr/>
          <a:lstStyle/>
          <a:p>
            <a:r>
              <a:rPr kumimoji="1" lang="ja-JP" altLang="en-US" dirty="0"/>
              <a:t>画像処理技術に関連する研究紹介 </a:t>
            </a:r>
          </a:p>
        </p:txBody>
      </p:sp>
      <p:sp>
        <p:nvSpPr>
          <p:cNvPr id="3" name="コンテンツ プレースホルダー 2">
            <a:extLst>
              <a:ext uri="{FF2B5EF4-FFF2-40B4-BE49-F238E27FC236}">
                <a16:creationId xmlns:a16="http://schemas.microsoft.com/office/drawing/2014/main" id="{64639328-B856-48E7-8776-BDF71905DBA6}"/>
              </a:ext>
            </a:extLst>
          </p:cNvPr>
          <p:cNvSpPr>
            <a:spLocks noGrp="1"/>
          </p:cNvSpPr>
          <p:nvPr>
            <p:ph idx="1"/>
          </p:nvPr>
        </p:nvSpPr>
        <p:spPr>
          <a:xfrm>
            <a:off x="663245" y="1544783"/>
            <a:ext cx="10600500" cy="4177144"/>
          </a:xfrm>
        </p:spPr>
        <p:txBody>
          <a:bodyPr>
            <a:normAutofit/>
          </a:bodyPr>
          <a:lstStyle/>
          <a:p>
            <a:pPr marL="0" indent="0">
              <a:buNone/>
            </a:pPr>
            <a:r>
              <a:rPr lang="ja-JP" altLang="en-US" sz="2400" dirty="0"/>
              <a:t>目的 </a:t>
            </a:r>
            <a:endParaRPr lang="en-US" altLang="ja-JP" sz="2400" dirty="0"/>
          </a:p>
          <a:p>
            <a:r>
              <a:rPr lang="ja-JP" altLang="en-US" sz="2400" dirty="0" smtClean="0"/>
              <a:t>学術論文にふれる</a:t>
            </a:r>
            <a:endParaRPr lang="en-US" altLang="ja-JP" sz="2400" dirty="0" smtClean="0"/>
          </a:p>
          <a:p>
            <a:r>
              <a:rPr lang="ja-JP" altLang="en-US" sz="2400" dirty="0" smtClean="0"/>
              <a:t>プログラミング課題（発展）を知る</a:t>
            </a:r>
            <a:endParaRPr lang="en-US" altLang="ja-JP" sz="2400" dirty="0"/>
          </a:p>
          <a:p>
            <a:r>
              <a:rPr lang="ja-JP" altLang="en-US" sz="2400" dirty="0" smtClean="0"/>
              <a:t>深層学習の応用例を知る</a:t>
            </a:r>
            <a:endParaRPr lang="en-US" altLang="ja-JP" sz="2400" dirty="0"/>
          </a:p>
          <a:p>
            <a:pPr marL="0" indent="0">
              <a:buNone/>
            </a:pPr>
            <a:endParaRPr lang="en-US" altLang="ja-JP" sz="2400" dirty="0"/>
          </a:p>
          <a:p>
            <a:pPr marL="0" indent="0">
              <a:buNone/>
            </a:pPr>
            <a:r>
              <a:rPr lang="en-US" altLang="ja-JP" sz="2400" dirty="0"/>
              <a:t>Contents</a:t>
            </a:r>
          </a:p>
          <a:p>
            <a:pPr>
              <a:lnSpc>
                <a:spcPct val="120000"/>
              </a:lnSpc>
            </a:pPr>
            <a:r>
              <a:rPr lang="en-US" altLang="ja-JP" sz="2200" dirty="0"/>
              <a:t>Texture Synthesis by Non-parametric Sampling, ICCV 1999</a:t>
            </a:r>
          </a:p>
          <a:p>
            <a:r>
              <a:rPr kumimoji="1" lang="en-US" altLang="ja-JP" sz="2400" dirty="0" smtClean="0"/>
              <a:t>Seam </a:t>
            </a:r>
            <a:r>
              <a:rPr kumimoji="1" lang="en-US" altLang="ja-JP" sz="2400" dirty="0"/>
              <a:t>Carving </a:t>
            </a:r>
            <a:endParaRPr kumimoji="1" lang="en-US" altLang="ja-JP" sz="2400" dirty="0" smtClean="0"/>
          </a:p>
          <a:p>
            <a:r>
              <a:rPr lang="en-US" altLang="ja-JP" sz="2400" dirty="0" smtClean="0"/>
              <a:t>CNN</a:t>
            </a:r>
            <a:r>
              <a:rPr lang="ja-JP" altLang="en-US" sz="2400" dirty="0" smtClean="0"/>
              <a:t>による</a:t>
            </a:r>
            <a:r>
              <a:rPr lang="en-US" altLang="ja-JP" sz="2400" dirty="0" smtClean="0"/>
              <a:t>Image in-painting</a:t>
            </a:r>
            <a:endParaRPr kumimoji="1" lang="en-US" altLang="ja-JP" sz="2400" dirty="0"/>
          </a:p>
        </p:txBody>
      </p:sp>
    </p:spTree>
    <p:extLst>
      <p:ext uri="{BB962C8B-B14F-4D97-AF65-F5344CB8AC3E}">
        <p14:creationId xmlns:p14="http://schemas.microsoft.com/office/powerpoint/2010/main" val="3197291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8781" y="5257800"/>
            <a:ext cx="11708780" cy="2514600"/>
          </a:xfrm>
        </p:spPr>
        <p:txBody>
          <a:bodyPr>
            <a:normAutofit/>
          </a:bodyPr>
          <a:lstStyle/>
          <a:p>
            <a:pPr algn="r"/>
            <a:r>
              <a:rPr kumimoji="1" lang="ja-JP" altLang="en-US" b="1" dirty="0"/>
              <a:t>テクスチャ合成</a:t>
            </a:r>
            <a:r>
              <a:rPr lang="en-US" altLang="ja-JP" b="1" dirty="0"/>
              <a:t/>
            </a:r>
            <a:br>
              <a:rPr lang="en-US" altLang="ja-JP" b="1" dirty="0"/>
            </a:br>
            <a:r>
              <a:rPr lang="en-US" altLang="ja-JP" b="1" dirty="0"/>
              <a:t/>
            </a:r>
            <a:br>
              <a:rPr lang="en-US" altLang="ja-JP" b="1" dirty="0"/>
            </a:br>
            <a:endParaRPr kumimoji="1" lang="ja-JP" altLang="en-US" b="1" dirty="0"/>
          </a:p>
        </p:txBody>
      </p:sp>
    </p:spTree>
    <p:extLst>
      <p:ext uri="{BB962C8B-B14F-4D97-AF65-F5344CB8AC3E}">
        <p14:creationId xmlns:p14="http://schemas.microsoft.com/office/powerpoint/2010/main" val="1276340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76621" y="285750"/>
            <a:ext cx="10765139" cy="6572250"/>
          </a:xfrm>
        </p:spPr>
        <p:txBody>
          <a:bodyPr>
            <a:normAutofit/>
          </a:bodyPr>
          <a:lstStyle/>
          <a:p>
            <a:pPr marL="0" indent="0">
              <a:lnSpc>
                <a:spcPct val="100000"/>
              </a:lnSpc>
              <a:spcBef>
                <a:spcPts val="600"/>
              </a:spcBef>
              <a:buNone/>
            </a:pPr>
            <a:r>
              <a:rPr lang="ja-JP" altLang="en-US" sz="2400" b="1" dirty="0"/>
              <a:t>○ 講義の概要</a:t>
            </a:r>
            <a:r>
              <a:rPr lang="en-US" altLang="ja-JP" sz="2400" b="1" dirty="0"/>
              <a:t>: </a:t>
            </a:r>
          </a:p>
          <a:p>
            <a:pPr marL="0" indent="0">
              <a:lnSpc>
                <a:spcPct val="100000"/>
              </a:lnSpc>
              <a:spcBef>
                <a:spcPts val="600"/>
              </a:spcBef>
              <a:buNone/>
            </a:pPr>
            <a:r>
              <a:rPr lang="ja-JP" altLang="en-US" sz="1600" dirty="0"/>
              <a:t>　画像処理は，産業・自然科学・エンタテインメントなど，多種多様な分野の発展に関わる非常に重要な技術です．</a:t>
            </a:r>
            <a:r>
              <a:rPr lang="en-US" altLang="ja-JP" sz="1600" dirty="0"/>
              <a:t>2</a:t>
            </a:r>
            <a:r>
              <a:rPr lang="ja-JP" altLang="en-US" sz="1600" dirty="0"/>
              <a:t>年生時のデジタルメディア処理では，画像処理の基本である</a:t>
            </a:r>
            <a:r>
              <a:rPr lang="en-US" altLang="ja-JP" sz="1600" dirty="0"/>
              <a:t>『</a:t>
            </a:r>
            <a:r>
              <a:rPr lang="ja-JP" altLang="en-US" sz="1600" dirty="0"/>
              <a:t>画像データ構造・画像撮影方法・各種フィルタ・拡大縮小・補間</a:t>
            </a:r>
            <a:r>
              <a:rPr lang="en-US" altLang="ja-JP" sz="1600" dirty="0"/>
              <a:t>』</a:t>
            </a:r>
            <a:r>
              <a:rPr lang="ja-JP" altLang="en-US" sz="1600" dirty="0"/>
              <a:t>などについて紹介しました．この内容をさらに発展させ，</a:t>
            </a:r>
            <a:r>
              <a:rPr lang="ja-JP" altLang="en-US" sz="1600" b="1" u="sng" dirty="0"/>
              <a:t>本コンピュータビジョンでは，計算機が画像を認識する手法</a:t>
            </a:r>
            <a:r>
              <a:rPr lang="ja-JP" altLang="en-US" sz="1600" dirty="0"/>
              <a:t>について紹介します．具体的には，画像から目的部分を切り抜く領域分割，画像の特徴を計算機が理解できる形で記述する特徴抽出，および，抽出した特徴を用いて画像を識別するパターン認識について解説します．また，講義後半では，深層学習を用いた画像処理についても紹介します．</a:t>
            </a:r>
          </a:p>
          <a:p>
            <a:pPr marL="0" indent="0">
              <a:lnSpc>
                <a:spcPct val="100000"/>
              </a:lnSpc>
              <a:spcBef>
                <a:spcPts val="600"/>
              </a:spcBef>
              <a:buNone/>
            </a:pPr>
            <a:r>
              <a:rPr lang="ja-JP" altLang="en-US" sz="1600" dirty="0"/>
              <a:t>　本講義にて解説する技術に関して，コーディング可能な深さで理解できるよう，ソースコードを交えながら詳細な技術解説を行ないます．また，</a:t>
            </a:r>
            <a:r>
              <a:rPr lang="en-US" altLang="ja-JP" sz="1600" dirty="0"/>
              <a:t>Python</a:t>
            </a:r>
            <a:r>
              <a:rPr lang="ja-JP" altLang="en-US" sz="1600" dirty="0"/>
              <a:t>を用いたプログラミング演習を通して画像処理手法のより深い理解を目指します．講義資料は井尻の</a:t>
            </a:r>
            <a:r>
              <a:rPr lang="en-US" altLang="ja-JP" sz="1600" dirty="0"/>
              <a:t>web page </a:t>
            </a:r>
            <a:r>
              <a:rPr lang="ja-JP" altLang="en-US" sz="1600" dirty="0"/>
              <a:t>（</a:t>
            </a:r>
            <a:r>
              <a:rPr lang="en-US" altLang="ja-JP" sz="1600" dirty="0"/>
              <a:t>takashiijiri.com</a:t>
            </a:r>
            <a:r>
              <a:rPr lang="ja-JP" altLang="en-US" sz="1600" dirty="0"/>
              <a:t>）に事前にアップロードします．</a:t>
            </a:r>
          </a:p>
          <a:p>
            <a:pPr marL="0" indent="0">
              <a:lnSpc>
                <a:spcPct val="100000"/>
              </a:lnSpc>
              <a:spcBef>
                <a:spcPts val="600"/>
              </a:spcBef>
              <a:buNone/>
            </a:pPr>
            <a:endParaRPr lang="en-US" altLang="ja-JP" sz="1600" dirty="0"/>
          </a:p>
          <a:p>
            <a:pPr marL="0" indent="0">
              <a:lnSpc>
                <a:spcPct val="100000"/>
              </a:lnSpc>
              <a:spcBef>
                <a:spcPts val="600"/>
              </a:spcBef>
              <a:buNone/>
            </a:pPr>
            <a:r>
              <a:rPr lang="ja-JP" altLang="en-US" sz="2400" b="1" dirty="0"/>
              <a:t>○ 達成目標 </a:t>
            </a:r>
            <a:r>
              <a:rPr lang="en-US" altLang="ja-JP" sz="2400" b="1" dirty="0"/>
              <a:t>: </a:t>
            </a:r>
            <a:endParaRPr lang="en-US" altLang="ja-JP" sz="1800" dirty="0"/>
          </a:p>
          <a:p>
            <a:pPr marL="342900" indent="-342900">
              <a:lnSpc>
                <a:spcPct val="100000"/>
              </a:lnSpc>
              <a:spcBef>
                <a:spcPts val="600"/>
              </a:spcBef>
              <a:buAutoNum type="arabicPeriod"/>
            </a:pPr>
            <a:r>
              <a:rPr lang="ja-JP" altLang="en-US" sz="1800" dirty="0"/>
              <a:t>領域分割 </a:t>
            </a:r>
            <a:r>
              <a:rPr lang="en-US" altLang="ja-JP" sz="1800" dirty="0"/>
              <a:t>– </a:t>
            </a:r>
            <a:r>
              <a:rPr lang="ja-JP" altLang="en-US" sz="1800" dirty="0"/>
              <a:t>画像の領域分割法について主要なアルゴリズムを説明・実装できる</a:t>
            </a:r>
            <a:endParaRPr lang="en-US" altLang="ja-JP" sz="1800" dirty="0"/>
          </a:p>
          <a:p>
            <a:pPr marL="342900" indent="-342900">
              <a:lnSpc>
                <a:spcPct val="100000"/>
              </a:lnSpc>
              <a:spcBef>
                <a:spcPts val="600"/>
              </a:spcBef>
              <a:buAutoNum type="arabicPeriod"/>
            </a:pPr>
            <a:r>
              <a:rPr lang="ja-JP" altLang="en-US" sz="1800" dirty="0"/>
              <a:t>特徴抽出 </a:t>
            </a:r>
            <a:r>
              <a:rPr lang="en-US" altLang="ja-JP" sz="1800" dirty="0"/>
              <a:t>– </a:t>
            </a:r>
            <a:r>
              <a:rPr lang="ja-JP" altLang="en-US" sz="1800" dirty="0"/>
              <a:t>画像認識に必要な特徴抽出の基礎を説明・実装できる</a:t>
            </a:r>
            <a:endParaRPr lang="en-US" altLang="ja-JP" sz="1800" dirty="0"/>
          </a:p>
          <a:p>
            <a:pPr marL="342900" indent="-342900">
              <a:lnSpc>
                <a:spcPct val="100000"/>
              </a:lnSpc>
              <a:spcBef>
                <a:spcPts val="600"/>
              </a:spcBef>
              <a:buAutoNum type="arabicPeriod"/>
            </a:pPr>
            <a:r>
              <a:rPr lang="ja-JP" altLang="en-US" sz="1800" dirty="0"/>
              <a:t>パタレコ </a:t>
            </a:r>
            <a:r>
              <a:rPr lang="en-US" altLang="ja-JP" sz="1800" dirty="0"/>
              <a:t>– </a:t>
            </a:r>
            <a:r>
              <a:rPr lang="ja-JP" altLang="en-US" sz="1800" dirty="0"/>
              <a:t>画像に対するパターン認識（顔認識など）の基礎やアルゴリズムを説明・実装できる</a:t>
            </a:r>
            <a:endParaRPr lang="en-US" altLang="ja-JP" sz="1800" dirty="0"/>
          </a:p>
          <a:p>
            <a:pPr marL="342900" indent="-342900">
              <a:lnSpc>
                <a:spcPct val="100000"/>
              </a:lnSpc>
              <a:spcBef>
                <a:spcPts val="600"/>
              </a:spcBef>
              <a:buAutoNum type="arabicPeriod"/>
            </a:pPr>
            <a:endParaRPr lang="en-US" altLang="ja-JP" sz="1800" dirty="0"/>
          </a:p>
          <a:p>
            <a:pPr marL="0" indent="0">
              <a:lnSpc>
                <a:spcPct val="100000"/>
              </a:lnSpc>
              <a:spcBef>
                <a:spcPts val="600"/>
              </a:spcBef>
              <a:buNone/>
            </a:pPr>
            <a:r>
              <a:rPr lang="ja-JP" altLang="en-US" sz="2400" b="1" dirty="0"/>
              <a:t>○ 成績評価：</a:t>
            </a:r>
            <a:endParaRPr lang="en-US" altLang="ja-JP" sz="1800" strike="sngStrike" dirty="0"/>
          </a:p>
          <a:p>
            <a:pPr marL="0" indent="0">
              <a:lnSpc>
                <a:spcPct val="100000"/>
              </a:lnSpc>
              <a:spcBef>
                <a:spcPts val="600"/>
              </a:spcBef>
              <a:buNone/>
            </a:pPr>
            <a:r>
              <a:rPr lang="ja-JP" altLang="en-US" sz="1800" dirty="0" smtClean="0"/>
              <a:t>毎回の小テスト（</a:t>
            </a:r>
            <a:r>
              <a:rPr lang="en-US" altLang="ja-JP" sz="1800" dirty="0"/>
              <a:t>5</a:t>
            </a:r>
            <a:r>
              <a:rPr lang="en-US" altLang="ja-JP" sz="1800" dirty="0" smtClean="0"/>
              <a:t>0</a:t>
            </a:r>
            <a:r>
              <a:rPr lang="en-US" altLang="ja-JP" sz="1800" dirty="0"/>
              <a:t>%</a:t>
            </a:r>
            <a:r>
              <a:rPr lang="ja-JP" altLang="en-US" sz="1800" dirty="0"/>
              <a:t>），プログラミング課題</a:t>
            </a:r>
            <a:r>
              <a:rPr lang="ja-JP" altLang="en-US" sz="1800" dirty="0" smtClean="0"/>
              <a:t>（</a:t>
            </a:r>
            <a:r>
              <a:rPr lang="en-US" altLang="ja-JP" sz="1800" dirty="0" smtClean="0"/>
              <a:t>50%</a:t>
            </a:r>
            <a:r>
              <a:rPr lang="ja-JP" altLang="en-US" sz="1800" dirty="0" smtClean="0"/>
              <a:t>）に</a:t>
            </a:r>
            <a:r>
              <a:rPr lang="ja-JP" altLang="en-US" sz="1800" dirty="0"/>
              <a:t>基づき評価します．</a:t>
            </a:r>
            <a:endParaRPr lang="en-US" altLang="ja-JP" sz="1800" strike="sngStrike" dirty="0"/>
          </a:p>
        </p:txBody>
      </p:sp>
    </p:spTree>
    <p:extLst>
      <p:ext uri="{BB962C8B-B14F-4D97-AF65-F5344CB8AC3E}">
        <p14:creationId xmlns:p14="http://schemas.microsoft.com/office/powerpoint/2010/main" val="3211997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78781" y="331341"/>
            <a:ext cx="10646394" cy="2539999"/>
          </a:xfrm>
        </p:spPr>
        <p:txBody>
          <a:bodyPr>
            <a:normAutofit/>
          </a:bodyPr>
          <a:lstStyle/>
          <a:p>
            <a:r>
              <a:rPr kumimoji="1" lang="ja-JP" altLang="en-US" sz="2400" b="1" dirty="0"/>
              <a:t>テクスチャとは</a:t>
            </a:r>
            <a:r>
              <a:rPr kumimoji="1" lang="ja-JP" altLang="en-US" sz="2400" dirty="0"/>
              <a:t>，ここでは</a:t>
            </a:r>
            <a:r>
              <a:rPr kumimoji="1" lang="en-US" altLang="ja-JP" sz="2400" dirty="0"/>
              <a:t>『</a:t>
            </a:r>
            <a:r>
              <a:rPr kumimoji="1" lang="ja-JP" altLang="en-US" sz="2400" dirty="0"/>
              <a:t>物体表面に現れる模様</a:t>
            </a:r>
            <a:r>
              <a:rPr kumimoji="1" lang="en-US" altLang="ja-JP" sz="2400" dirty="0"/>
              <a:t>』</a:t>
            </a:r>
            <a:r>
              <a:rPr kumimoji="1" lang="ja-JP" altLang="en-US" sz="2400" dirty="0"/>
              <a:t>のことを指す</a:t>
            </a:r>
            <a:endParaRPr kumimoji="1" lang="en-US" altLang="ja-JP" sz="2400" dirty="0"/>
          </a:p>
          <a:p>
            <a:pPr marL="0" indent="0">
              <a:buNone/>
            </a:pPr>
            <a:r>
              <a:rPr lang="en-US" altLang="ja-JP" sz="2400" dirty="0"/>
              <a:t>※</a:t>
            </a:r>
            <a:r>
              <a:rPr lang="ja-JP" altLang="en-US" sz="2400" dirty="0"/>
              <a:t>分野によっては，触感・手触り・歯ざわりなどもテクスチャと呼ばれる</a:t>
            </a:r>
            <a:endParaRPr lang="en-US" altLang="ja-JP" sz="2400" dirty="0"/>
          </a:p>
          <a:p>
            <a:pPr marL="0" indent="0">
              <a:buNone/>
            </a:pPr>
            <a:endParaRPr kumimoji="1" lang="en-US" altLang="ja-JP" sz="1200" dirty="0"/>
          </a:p>
          <a:p>
            <a:r>
              <a:rPr lang="ja-JP" altLang="en-US" sz="2400" b="1" dirty="0"/>
              <a:t>テクスチャ合成とは，</a:t>
            </a:r>
            <a:r>
              <a:rPr kumimoji="1" lang="ja-JP" altLang="en-US" sz="2400" dirty="0"/>
              <a:t>例となるテクスチャから新たなテクスチャを生成する技術のこと．</a:t>
            </a:r>
            <a:endParaRPr kumimoji="1" lang="en-US" altLang="ja-JP" sz="2400" dirty="0"/>
          </a:p>
          <a:p>
            <a:pPr lvl="1"/>
            <a:endParaRPr kumimoji="1" lang="en-US" altLang="ja-JP" sz="2000" dirty="0"/>
          </a:p>
          <a:p>
            <a:endParaRPr kumimoji="1" lang="ja-JP" altLang="en-US" sz="2400" dirty="0"/>
          </a:p>
        </p:txBody>
      </p:sp>
      <p:sp>
        <p:nvSpPr>
          <p:cNvPr id="4" name="テキスト ボックス 3"/>
          <p:cNvSpPr txBox="1"/>
          <p:nvPr/>
        </p:nvSpPr>
        <p:spPr>
          <a:xfrm>
            <a:off x="435703" y="6381664"/>
            <a:ext cx="5032147"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小さなテクスチャから大きなテクスチャを生成</a:t>
            </a:r>
          </a:p>
        </p:txBody>
      </p:sp>
      <p:sp>
        <p:nvSpPr>
          <p:cNvPr id="6" name="テキスト ボックス 5"/>
          <p:cNvSpPr txBox="1"/>
          <p:nvPr/>
        </p:nvSpPr>
        <p:spPr>
          <a:xfrm>
            <a:off x="8630356" y="6287911"/>
            <a:ext cx="1569660"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画像リサイズ</a:t>
            </a:r>
          </a:p>
        </p:txBody>
      </p:sp>
      <p:pic>
        <p:nvPicPr>
          <p:cNvPr id="2" name="図 1"/>
          <p:cNvPicPr>
            <a:picLocks noChangeAspect="1"/>
          </p:cNvPicPr>
          <p:nvPr/>
        </p:nvPicPr>
        <p:blipFill>
          <a:blip r:embed="rId3"/>
          <a:stretch>
            <a:fillRect/>
          </a:stretch>
        </p:blipFill>
        <p:spPr>
          <a:xfrm>
            <a:off x="539276" y="2888441"/>
            <a:ext cx="5394595" cy="3463821"/>
          </a:xfrm>
          <a:prstGeom prst="rect">
            <a:avLst/>
          </a:prstGeom>
        </p:spPr>
      </p:pic>
      <p:sp>
        <p:nvSpPr>
          <p:cNvPr id="7" name="テキスト ボックス 6"/>
          <p:cNvSpPr txBox="1"/>
          <p:nvPr/>
        </p:nvSpPr>
        <p:spPr>
          <a:xfrm>
            <a:off x="2400690" y="2636515"/>
            <a:ext cx="3612784" cy="307777"/>
          </a:xfrm>
          <a:prstGeom prst="rect">
            <a:avLst/>
          </a:prstGeom>
          <a:noFill/>
        </p:spPr>
        <p:txBody>
          <a:bodyPr wrap="none" rtlCol="0">
            <a:spAutoFit/>
          </a:bodyPr>
          <a:lstStyle/>
          <a:p>
            <a:r>
              <a:rPr lang="ja-JP" altLang="en-US" sz="1400" dirty="0">
                <a:latin typeface="メイリオ" panose="020B0604030504040204" pitchFamily="50" charset="-128"/>
                <a:ea typeface="メイリオ" panose="020B0604030504040204" pitchFamily="50" charset="-128"/>
              </a:rPr>
              <a:t>図は</a:t>
            </a:r>
            <a:r>
              <a:rPr lang="en-US" altLang="ja-JP" sz="1400" dirty="0">
                <a:latin typeface="メイリオ" panose="020B0604030504040204" pitchFamily="50" charset="-128"/>
                <a:ea typeface="メイリオ" panose="020B0604030504040204" pitchFamily="50" charset="-128"/>
              </a:rPr>
              <a:t>[</a:t>
            </a:r>
            <a:r>
              <a:rPr kumimoji="1" lang="en-US" altLang="ja-JP" sz="1400" dirty="0" err="1">
                <a:latin typeface="メイリオ" panose="020B0604030504040204" pitchFamily="50" charset="-128"/>
                <a:ea typeface="メイリオ" panose="020B0604030504040204" pitchFamily="50" charset="-128"/>
              </a:rPr>
              <a:t>Kwatra</a:t>
            </a:r>
            <a:r>
              <a:rPr kumimoji="1" lang="en-US" altLang="ja-JP" sz="1400" dirty="0">
                <a:latin typeface="メイリオ" panose="020B0604030504040204" pitchFamily="50" charset="-128"/>
                <a:ea typeface="メイリオ" panose="020B0604030504040204" pitchFamily="50" charset="-128"/>
              </a:rPr>
              <a:t> et al SIGGRAPH 2005]</a:t>
            </a:r>
            <a:r>
              <a:rPr kumimoji="1" lang="ja-JP" altLang="en-US" sz="1400" dirty="0">
                <a:latin typeface="メイリオ" panose="020B0604030504040204" pitchFamily="50" charset="-128"/>
                <a:ea typeface="メイリオ" panose="020B0604030504040204" pitchFamily="50" charset="-128"/>
              </a:rPr>
              <a:t>より</a:t>
            </a:r>
          </a:p>
        </p:txBody>
      </p:sp>
      <p:pic>
        <p:nvPicPr>
          <p:cNvPr id="5" name="図 4"/>
          <p:cNvPicPr>
            <a:picLocks noChangeAspect="1"/>
          </p:cNvPicPr>
          <p:nvPr/>
        </p:nvPicPr>
        <p:blipFill>
          <a:blip r:embed="rId4"/>
          <a:stretch>
            <a:fillRect/>
          </a:stretch>
        </p:blipFill>
        <p:spPr>
          <a:xfrm>
            <a:off x="6548437" y="3334358"/>
            <a:ext cx="3342592" cy="2521402"/>
          </a:xfrm>
          <a:prstGeom prst="rect">
            <a:avLst/>
          </a:prstGeom>
        </p:spPr>
      </p:pic>
      <p:pic>
        <p:nvPicPr>
          <p:cNvPr id="8" name="図 7"/>
          <p:cNvPicPr>
            <a:picLocks noChangeAspect="1"/>
          </p:cNvPicPr>
          <p:nvPr/>
        </p:nvPicPr>
        <p:blipFill>
          <a:blip r:embed="rId5"/>
          <a:stretch>
            <a:fillRect/>
          </a:stretch>
        </p:blipFill>
        <p:spPr>
          <a:xfrm>
            <a:off x="10358336" y="4084705"/>
            <a:ext cx="1295399" cy="1006247"/>
          </a:xfrm>
          <a:prstGeom prst="rect">
            <a:avLst/>
          </a:prstGeom>
        </p:spPr>
      </p:pic>
      <p:sp>
        <p:nvSpPr>
          <p:cNvPr id="9" name="正方形/長方形 8"/>
          <p:cNvSpPr/>
          <p:nvPr/>
        </p:nvSpPr>
        <p:spPr>
          <a:xfrm>
            <a:off x="8666291" y="2727253"/>
            <a:ext cx="3525709" cy="307777"/>
          </a:xfrm>
          <a:prstGeom prst="rect">
            <a:avLst/>
          </a:prstGeom>
        </p:spPr>
        <p:txBody>
          <a:bodyPr wrap="none">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画像は</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err="1">
                <a:latin typeface="メイリオ" panose="020B0604030504040204" pitchFamily="50" charset="-128"/>
                <a:ea typeface="メイリオ" panose="020B0604030504040204" pitchFamily="50" charset="-128"/>
                <a:cs typeface="メイリオ" panose="020B0604030504040204" pitchFamily="50" charset="-128"/>
              </a:rPr>
              <a:t>Simakov</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et al. CVPR 2008]</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より</a:t>
            </a:r>
          </a:p>
        </p:txBody>
      </p:sp>
    </p:spTree>
    <p:extLst>
      <p:ext uri="{BB962C8B-B14F-4D97-AF65-F5344CB8AC3E}">
        <p14:creationId xmlns:p14="http://schemas.microsoft.com/office/powerpoint/2010/main" val="2764508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72298" y="4073693"/>
            <a:ext cx="11708780" cy="2871191"/>
          </a:xfrm>
        </p:spPr>
        <p:txBody>
          <a:bodyPr>
            <a:normAutofit/>
          </a:bodyPr>
          <a:lstStyle/>
          <a:p>
            <a:r>
              <a:rPr kumimoji="1" lang="en-US" altLang="ja-JP" dirty="0"/>
              <a:t>ICCV 1999</a:t>
            </a:r>
            <a:r>
              <a:rPr lang="ja-JP" altLang="en-US" dirty="0"/>
              <a:t> </a:t>
            </a:r>
            <a:endParaRPr kumimoji="1" lang="en-US" altLang="ja-JP" dirty="0"/>
          </a:p>
          <a:p>
            <a:pPr marL="0" indent="0">
              <a:buNone/>
            </a:pPr>
            <a:r>
              <a:rPr kumimoji="1" lang="ja-JP" altLang="en-US" sz="2400" b="1" dirty="0"/>
              <a:t>背景</a:t>
            </a:r>
            <a:r>
              <a:rPr kumimoji="1" lang="ja-JP" altLang="en-US" sz="2400" dirty="0"/>
              <a:t> </a:t>
            </a:r>
            <a:r>
              <a:rPr kumimoji="1" lang="en-US" altLang="ja-JP" sz="2400" dirty="0"/>
              <a:t>:</a:t>
            </a:r>
            <a:r>
              <a:rPr lang="ja-JP" altLang="en-US" sz="2400" dirty="0"/>
              <a:t> 幅広い応用があるため</a:t>
            </a:r>
            <a:r>
              <a:rPr lang="en-US" altLang="ja-JP" sz="2400" dirty="0"/>
              <a:t>『</a:t>
            </a:r>
            <a:r>
              <a:rPr kumimoji="1" lang="ja-JP" altLang="en-US" sz="2400" dirty="0"/>
              <a:t>テクスチャ合成</a:t>
            </a:r>
            <a:r>
              <a:rPr kumimoji="1" lang="en-US" altLang="ja-JP" sz="2400" dirty="0"/>
              <a:t>』</a:t>
            </a:r>
            <a:r>
              <a:rPr kumimoji="1" lang="ja-JP" altLang="en-US" sz="2400" dirty="0"/>
              <a:t>は需要の高い技術．</a:t>
            </a:r>
            <a:endParaRPr kumimoji="1" lang="en-US" altLang="ja-JP" sz="2400" dirty="0"/>
          </a:p>
          <a:p>
            <a:pPr marL="0" indent="0">
              <a:buNone/>
            </a:pPr>
            <a:r>
              <a:rPr lang="ja-JP" altLang="en-US" sz="2400" b="1" dirty="0"/>
              <a:t>課題</a:t>
            </a:r>
            <a:r>
              <a:rPr lang="ja-JP" altLang="en-US" sz="2400" dirty="0"/>
              <a:t> </a:t>
            </a:r>
            <a:r>
              <a:rPr lang="en-US" altLang="ja-JP" sz="2400" dirty="0"/>
              <a:t>:</a:t>
            </a:r>
            <a:r>
              <a:rPr lang="ja-JP" altLang="en-US" sz="2400" dirty="0"/>
              <a:t> 当時既存のテクスチャ合成技術は，</a:t>
            </a:r>
            <a:r>
              <a:rPr lang="en-US" altLang="ja-JP" sz="2400" dirty="0"/>
              <a:t>Markov random</a:t>
            </a:r>
            <a:r>
              <a:rPr lang="ja-JP" altLang="en-US" sz="2400" dirty="0"/>
              <a:t> </a:t>
            </a:r>
            <a:r>
              <a:rPr lang="en-US" altLang="ja-JP" sz="2400" dirty="0"/>
              <a:t>field</a:t>
            </a:r>
            <a:r>
              <a:rPr lang="ja-JP" altLang="en-US" sz="2400" dirty="0"/>
              <a:t>や周波数解析に基づくものだったが，多様なテクスチャに対してよい合成は難しかった．</a:t>
            </a:r>
            <a:endParaRPr lang="en-US" altLang="ja-JP" sz="2400" dirty="0"/>
          </a:p>
          <a:p>
            <a:pPr marL="0" indent="0">
              <a:buNone/>
            </a:pPr>
            <a:r>
              <a:rPr lang="ja-JP" altLang="en-US" sz="2400" b="1" dirty="0"/>
              <a:t>提案</a:t>
            </a:r>
            <a:r>
              <a:rPr lang="ja-JP" altLang="en-US" sz="2400" dirty="0"/>
              <a:t> </a:t>
            </a:r>
            <a:r>
              <a:rPr lang="en-US" altLang="ja-JP" sz="2400" dirty="0"/>
              <a:t>: </a:t>
            </a:r>
            <a:r>
              <a:rPr lang="ja-JP" altLang="en-US" sz="2400" dirty="0"/>
              <a:t>中心から徐々に合成を進めるアルゴリズムを提案．新しい画素値を埋めるときに入力画像から似た近傍領域を持つ画素をサンプリングする</a:t>
            </a:r>
            <a:endParaRPr kumimoji="1" lang="en-US" altLang="ja-JP" sz="2400" dirty="0"/>
          </a:p>
        </p:txBody>
      </p:sp>
      <p:pic>
        <p:nvPicPr>
          <p:cNvPr id="4" name="図 3"/>
          <p:cNvPicPr>
            <a:picLocks noChangeAspect="1"/>
          </p:cNvPicPr>
          <p:nvPr/>
        </p:nvPicPr>
        <p:blipFill rotWithShape="1">
          <a:blip r:embed="rId2"/>
          <a:srcRect l="11933" t="25481" r="19138" b="36741"/>
          <a:stretch/>
        </p:blipFill>
        <p:spPr>
          <a:xfrm>
            <a:off x="372298" y="121919"/>
            <a:ext cx="10689429" cy="3850006"/>
          </a:xfrm>
          <a:prstGeom prst="rect">
            <a:avLst/>
          </a:prstGeom>
        </p:spPr>
      </p:pic>
      <p:sp>
        <p:nvSpPr>
          <p:cNvPr id="5" name="テキスト ボックス 4">
            <a:extLst>
              <a:ext uri="{FF2B5EF4-FFF2-40B4-BE49-F238E27FC236}">
                <a16:creationId xmlns:a16="http://schemas.microsoft.com/office/drawing/2014/main" id="{0BD10764-5AD6-4E6B-B964-D074533D88FE}"/>
              </a:ext>
            </a:extLst>
          </p:cNvPr>
          <p:cNvSpPr txBox="1"/>
          <p:nvPr/>
        </p:nvSpPr>
        <p:spPr>
          <a:xfrm>
            <a:off x="8432137" y="2904142"/>
            <a:ext cx="3648941" cy="954107"/>
          </a:xfrm>
          <a:prstGeom prst="rect">
            <a:avLst/>
          </a:prstGeom>
          <a:noFill/>
        </p:spPr>
        <p:txBody>
          <a:bodyPr wrap="square" rtlCol="0">
            <a:spAutoFit/>
          </a:bodyPr>
          <a:lstStyle/>
          <a:p>
            <a:r>
              <a:rPr kumimoji="1" lang="en-US" altLang="ja-JP" sz="1400" dirty="0">
                <a:latin typeface="游ゴシック" panose="020B0400000000000000" pitchFamily="50" charset="-128"/>
                <a:ea typeface="游ゴシック" panose="020B0400000000000000" pitchFamily="50" charset="-128"/>
              </a:rPr>
              <a:t>20</a:t>
            </a:r>
            <a:r>
              <a:rPr kumimoji="1" lang="ja-JP" altLang="en-US" sz="1400" dirty="0">
                <a:latin typeface="游ゴシック" panose="020B0400000000000000" pitchFamily="50" charset="-128"/>
                <a:ea typeface="游ゴシック" panose="020B0400000000000000" pitchFamily="50" charset="-128"/>
              </a:rPr>
              <a:t>年前に出たとても有名な論文です．</a:t>
            </a:r>
            <a:endParaRPr kumimoji="1" lang="en-US" altLang="ja-JP" sz="1400" dirty="0">
              <a:latin typeface="游ゴシック" panose="020B0400000000000000" pitchFamily="50" charset="-128"/>
              <a:ea typeface="游ゴシック" panose="020B0400000000000000" pitchFamily="50" charset="-128"/>
            </a:endParaRPr>
          </a:p>
          <a:p>
            <a:r>
              <a:rPr kumimoji="1" lang="ja-JP" altLang="en-US" sz="1400" dirty="0">
                <a:latin typeface="游ゴシック" panose="020B0400000000000000" pitchFamily="50" charset="-128"/>
                <a:ea typeface="游ゴシック" panose="020B0400000000000000" pitchFamily="50" charset="-128"/>
              </a:rPr>
              <a:t>論文の実装と聞くと難しそうに感じるかもしれませんが実装自体はとても簡単です．</a:t>
            </a:r>
            <a:endParaRPr kumimoji="1"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卒</a:t>
            </a:r>
            <a:r>
              <a:rPr lang="ja-JP" altLang="en-US" sz="1400" dirty="0" smtClean="0">
                <a:latin typeface="游ゴシック" panose="020B0400000000000000" pitchFamily="50" charset="-128"/>
                <a:ea typeface="游ゴシック" panose="020B0400000000000000" pitchFamily="50" charset="-128"/>
              </a:rPr>
              <a:t>研</a:t>
            </a:r>
            <a:r>
              <a:rPr lang="ja-JP" altLang="en-US" sz="1400" dirty="0">
                <a:latin typeface="游ゴシック" panose="020B0400000000000000" pitchFamily="50" charset="-128"/>
                <a:ea typeface="游ゴシック" panose="020B0400000000000000" pitchFamily="50" charset="-128"/>
              </a:rPr>
              <a:t>では</a:t>
            </a:r>
            <a:r>
              <a:rPr lang="ja-JP" altLang="en-US" sz="1400" dirty="0" smtClean="0">
                <a:latin typeface="游ゴシック" panose="020B0400000000000000" pitchFamily="50" charset="-128"/>
                <a:ea typeface="游ゴシック" panose="020B0400000000000000" pitchFamily="50" charset="-128"/>
              </a:rPr>
              <a:t>既存</a:t>
            </a:r>
            <a:r>
              <a:rPr lang="ja-JP" altLang="en-US" sz="1400" dirty="0">
                <a:latin typeface="游ゴシック" panose="020B0400000000000000" pitchFamily="50" charset="-128"/>
                <a:ea typeface="游ゴシック" panose="020B0400000000000000" pitchFamily="50" charset="-128"/>
              </a:rPr>
              <a:t>手法の</a:t>
            </a:r>
            <a:r>
              <a:rPr lang="ja-JP" altLang="en-US" sz="1400" dirty="0" smtClean="0">
                <a:latin typeface="游ゴシック" panose="020B0400000000000000" pitchFamily="50" charset="-128"/>
                <a:ea typeface="游ゴシック" panose="020B0400000000000000" pitchFamily="50" charset="-128"/>
              </a:rPr>
              <a:t>実装も大切</a:t>
            </a:r>
            <a:r>
              <a:rPr lang="ja-JP" altLang="en-US" sz="1400" dirty="0">
                <a:latin typeface="游ゴシック" panose="020B0400000000000000" pitchFamily="50" charset="-128"/>
                <a:ea typeface="游ゴシック" panose="020B0400000000000000" pitchFamily="50" charset="-128"/>
              </a:rPr>
              <a:t>になります</a:t>
            </a:r>
            <a:endParaRPr kumimoji="1" lang="ja-JP" altLang="en-US" sz="1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185359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9847" y="365126"/>
            <a:ext cx="11267714" cy="733270"/>
          </a:xfrm>
        </p:spPr>
        <p:txBody>
          <a:bodyPr>
            <a:normAutofit/>
          </a:bodyPr>
          <a:lstStyle/>
          <a:p>
            <a:r>
              <a:rPr kumimoji="1" lang="ja-JP" altLang="en-US" dirty="0"/>
              <a:t>実装例 </a:t>
            </a:r>
            <a:r>
              <a:rPr kumimoji="1" lang="en-US" altLang="ja-JP" dirty="0"/>
              <a:t>– </a:t>
            </a:r>
            <a:r>
              <a:rPr kumimoji="1" lang="ja-JP" altLang="en-US" sz="2400" dirty="0"/>
              <a:t>プログラミング課題として出題</a:t>
            </a:r>
            <a:r>
              <a:rPr lang="ja-JP" altLang="en-US" sz="2400" dirty="0"/>
              <a:t>する予定</a:t>
            </a:r>
            <a:endParaRPr kumimoji="1" lang="ja-JP" altLang="en-US" dirty="0"/>
          </a:p>
        </p:txBody>
      </p:sp>
      <p:grpSp>
        <p:nvGrpSpPr>
          <p:cNvPr id="19" name="グループ化 18"/>
          <p:cNvGrpSpPr/>
          <p:nvPr/>
        </p:nvGrpSpPr>
        <p:grpSpPr>
          <a:xfrm>
            <a:off x="2179637" y="1355637"/>
            <a:ext cx="7650163" cy="5192800"/>
            <a:chOff x="1404937" y="652462"/>
            <a:chExt cx="8929327" cy="6061075"/>
          </a:xfrm>
        </p:grpSpPr>
        <p:pic>
          <p:nvPicPr>
            <p:cNvPr id="13" name="図 12"/>
            <p:cNvPicPr>
              <a:picLocks noChangeAspect="1"/>
            </p:cNvPicPr>
            <p:nvPr/>
          </p:nvPicPr>
          <p:blipFill>
            <a:blip r:embed="rId2"/>
            <a:stretch>
              <a:fillRect/>
            </a:stretch>
          </p:blipFill>
          <p:spPr>
            <a:xfrm>
              <a:off x="4471987" y="652462"/>
              <a:ext cx="2795227" cy="2911475"/>
            </a:xfrm>
            <a:prstGeom prst="rect">
              <a:avLst/>
            </a:prstGeom>
          </p:spPr>
        </p:pic>
        <p:pic>
          <p:nvPicPr>
            <p:cNvPr id="14" name="図 13"/>
            <p:cNvPicPr>
              <a:picLocks noChangeAspect="1"/>
            </p:cNvPicPr>
            <p:nvPr/>
          </p:nvPicPr>
          <p:blipFill>
            <a:blip r:embed="rId3"/>
            <a:stretch>
              <a:fillRect/>
            </a:stretch>
          </p:blipFill>
          <p:spPr>
            <a:xfrm>
              <a:off x="7539037" y="652462"/>
              <a:ext cx="2795227" cy="2911475"/>
            </a:xfrm>
            <a:prstGeom prst="rect">
              <a:avLst/>
            </a:prstGeom>
          </p:spPr>
        </p:pic>
        <p:pic>
          <p:nvPicPr>
            <p:cNvPr id="15" name="図 14"/>
            <p:cNvPicPr>
              <a:picLocks noChangeAspect="1"/>
            </p:cNvPicPr>
            <p:nvPr/>
          </p:nvPicPr>
          <p:blipFill>
            <a:blip r:embed="rId4"/>
            <a:stretch>
              <a:fillRect/>
            </a:stretch>
          </p:blipFill>
          <p:spPr>
            <a:xfrm>
              <a:off x="4471987" y="3802062"/>
              <a:ext cx="2795227" cy="2911475"/>
            </a:xfrm>
            <a:prstGeom prst="rect">
              <a:avLst/>
            </a:prstGeom>
          </p:spPr>
        </p:pic>
        <p:pic>
          <p:nvPicPr>
            <p:cNvPr id="16" name="図 15"/>
            <p:cNvPicPr>
              <a:picLocks noChangeAspect="1"/>
            </p:cNvPicPr>
            <p:nvPr/>
          </p:nvPicPr>
          <p:blipFill>
            <a:blip r:embed="rId5"/>
            <a:stretch>
              <a:fillRect/>
            </a:stretch>
          </p:blipFill>
          <p:spPr>
            <a:xfrm>
              <a:off x="1404937" y="3802062"/>
              <a:ext cx="2795227" cy="2911475"/>
            </a:xfrm>
            <a:prstGeom prst="rect">
              <a:avLst/>
            </a:prstGeom>
          </p:spPr>
        </p:pic>
        <p:pic>
          <p:nvPicPr>
            <p:cNvPr id="18" name="図 17"/>
            <p:cNvPicPr>
              <a:picLocks noChangeAspect="1"/>
            </p:cNvPicPr>
            <p:nvPr/>
          </p:nvPicPr>
          <p:blipFill>
            <a:blip r:embed="rId6"/>
            <a:stretch>
              <a:fillRect/>
            </a:stretch>
          </p:blipFill>
          <p:spPr>
            <a:xfrm>
              <a:off x="7539037" y="3802062"/>
              <a:ext cx="2795227" cy="2911475"/>
            </a:xfrm>
            <a:prstGeom prst="rect">
              <a:avLst/>
            </a:prstGeom>
          </p:spPr>
        </p:pic>
      </p:grpSp>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5901" y="2030389"/>
            <a:ext cx="1054100" cy="1054100"/>
          </a:xfrm>
          <a:prstGeom prst="rect">
            <a:avLst/>
          </a:prstGeom>
        </p:spPr>
      </p:pic>
      <p:sp>
        <p:nvSpPr>
          <p:cNvPr id="21" name="正方形/長方形 20"/>
          <p:cNvSpPr/>
          <p:nvPr/>
        </p:nvSpPr>
        <p:spPr>
          <a:xfrm>
            <a:off x="2628902" y="3066534"/>
            <a:ext cx="1380506" cy="523220"/>
          </a:xfrm>
          <a:prstGeom prst="rect">
            <a:avLst/>
          </a:prstGeom>
        </p:spPr>
        <p:txBody>
          <a:bodyPr wrap="none">
            <a:spAutoFit/>
          </a:bodyPr>
          <a:lstStyle/>
          <a:p>
            <a:r>
              <a:rPr lang="en-US" altLang="ja-JP" sz="2800" dirty="0">
                <a:latin typeface="游ゴシック" panose="020B0400000000000000" pitchFamily="50" charset="-128"/>
                <a:ea typeface="游ゴシック" panose="020B0400000000000000" pitchFamily="50" charset="-128"/>
              </a:rPr>
              <a:t>sample</a:t>
            </a:r>
            <a:endParaRPr lang="ja-JP" altLang="en-US" sz="28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813418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385868" y="1912982"/>
                <a:ext cx="7013469" cy="3921760"/>
              </a:xfrm>
              <a:solidFill>
                <a:schemeClr val="accent4">
                  <a:lumMod val="20000"/>
                  <a:lumOff val="80000"/>
                </a:schemeClr>
              </a:solidFill>
            </p:spPr>
            <p:txBody>
              <a:bodyPr>
                <a:normAutofit/>
              </a:bodyPr>
              <a:lstStyle/>
              <a:p>
                <a:pPr marL="0" indent="0">
                  <a:lnSpc>
                    <a:spcPct val="100000"/>
                  </a:lnSpc>
                  <a:spcBef>
                    <a:spcPts val="600"/>
                  </a:spcBef>
                  <a:buNone/>
                </a:pPr>
                <a:r>
                  <a:rPr lang="ja-JP" altLang="en-US" sz="2400" b="1" dirty="0"/>
                  <a:t>入力</a:t>
                </a:r>
                <a:r>
                  <a:rPr lang="ja-JP" altLang="en-US" sz="2400" dirty="0"/>
                  <a:t> </a:t>
                </a:r>
                <a:r>
                  <a:rPr lang="en-US" altLang="ja-JP" sz="2400" dirty="0"/>
                  <a:t>: </a:t>
                </a:r>
                <a:r>
                  <a:rPr lang="ja-JP" altLang="en-US" sz="2400" dirty="0"/>
                  <a:t>サンプル画像 </a:t>
                </a:r>
                <a:r>
                  <a:rPr lang="en-US" altLang="ja-JP" sz="2400" i="1" dirty="0" err="1"/>
                  <a:t>I</a:t>
                </a:r>
                <a:r>
                  <a:rPr lang="en-US" altLang="ja-JP" sz="2400" i="1" baseline="-25000" dirty="0" err="1"/>
                  <a:t>smp</a:t>
                </a:r>
                <a:r>
                  <a:rPr lang="ja-JP" altLang="en-US" sz="2400" dirty="0" err="1"/>
                  <a:t>，</a:t>
                </a:r>
                <a:r>
                  <a:rPr lang="ja-JP" altLang="en-US" sz="2400" dirty="0"/>
                  <a:t>窓サイズ</a:t>
                </a:r>
                <a:r>
                  <a:rPr lang="en-US" altLang="ja-JP" sz="2400" i="1" dirty="0"/>
                  <a:t>k</a:t>
                </a:r>
              </a:p>
              <a:p>
                <a:pPr marL="0" indent="0">
                  <a:lnSpc>
                    <a:spcPct val="100000"/>
                  </a:lnSpc>
                  <a:spcBef>
                    <a:spcPts val="600"/>
                  </a:spcBef>
                  <a:buNone/>
                </a:pPr>
                <a:r>
                  <a:rPr lang="ja-JP" altLang="en-US" sz="2400" b="1" dirty="0"/>
                  <a:t>出力</a:t>
                </a:r>
                <a:r>
                  <a:rPr lang="ja-JP" altLang="en-US" sz="2400" dirty="0"/>
                  <a:t> </a:t>
                </a:r>
                <a:r>
                  <a:rPr lang="en-US" altLang="ja-JP" sz="2400" dirty="0"/>
                  <a:t>: </a:t>
                </a:r>
                <a:r>
                  <a:rPr lang="ja-JP" altLang="en-US" sz="2400" dirty="0"/>
                  <a:t>合成画像 </a:t>
                </a:r>
                <a:r>
                  <a:rPr lang="en-US" altLang="ja-JP" sz="2400" i="1" dirty="0"/>
                  <a:t>I</a:t>
                </a:r>
                <a:r>
                  <a:rPr lang="en-US" altLang="ja-JP" sz="2400" dirty="0"/>
                  <a:t> </a:t>
                </a:r>
              </a:p>
              <a:p>
                <a:pPr marL="0" indent="0">
                  <a:lnSpc>
                    <a:spcPct val="100000"/>
                  </a:lnSpc>
                  <a:spcBef>
                    <a:spcPts val="600"/>
                  </a:spcBef>
                  <a:buNone/>
                </a:pPr>
                <a:endParaRPr lang="en-US" altLang="ja-JP" sz="700" dirty="0"/>
              </a:p>
              <a:p>
                <a:pPr marL="457200" indent="-457200">
                  <a:lnSpc>
                    <a:spcPct val="100000"/>
                  </a:lnSpc>
                  <a:spcBef>
                    <a:spcPts val="600"/>
                  </a:spcBef>
                  <a:buAutoNum type="arabicPeriod"/>
                </a:pPr>
                <a:r>
                  <a:rPr lang="ja-JP" altLang="en-US" sz="2400" dirty="0"/>
                  <a:t>画像</a:t>
                </a:r>
                <a:r>
                  <a:rPr lang="en-US" altLang="ja-JP" sz="2400" i="1" dirty="0"/>
                  <a:t>I </a:t>
                </a:r>
                <a:r>
                  <a:rPr lang="ja-JP" altLang="en-US" sz="2400" dirty="0"/>
                  <a:t>の中心</a:t>
                </a:r>
                <a:r>
                  <a:rPr lang="en-US" altLang="ja-JP" sz="2400" dirty="0"/>
                  <a:t>3x3</a:t>
                </a:r>
                <a:r>
                  <a:rPr lang="ja-JP" altLang="en-US" sz="2400" dirty="0"/>
                  <a:t>画素をランダム初期化</a:t>
                </a:r>
                <a:endParaRPr lang="en-US" altLang="ja-JP" sz="2400" dirty="0"/>
              </a:p>
              <a:p>
                <a:pPr marL="457200" indent="-457200">
                  <a:lnSpc>
                    <a:spcPct val="100000"/>
                  </a:lnSpc>
                  <a:spcBef>
                    <a:spcPts val="600"/>
                  </a:spcBef>
                  <a:buAutoNum type="arabicPeriod"/>
                </a:pPr>
                <a:r>
                  <a:rPr lang="ja-JP" altLang="en-US" sz="2400" dirty="0"/>
                  <a:t>以下を繰り返す</a:t>
                </a:r>
                <a:r>
                  <a:rPr lang="en-US" altLang="ja-JP" sz="2400" dirty="0"/>
                  <a:t>  </a:t>
                </a:r>
              </a:p>
              <a:p>
                <a:pPr marL="457200" lvl="1" indent="0">
                  <a:lnSpc>
                    <a:spcPct val="100000"/>
                  </a:lnSpc>
                  <a:spcBef>
                    <a:spcPts val="600"/>
                  </a:spcBef>
                  <a:buNone/>
                </a:pPr>
                <a:r>
                  <a:rPr lang="en-US" altLang="ja-JP" sz="2000" dirty="0"/>
                  <a:t>2.1 </a:t>
                </a:r>
                <a:r>
                  <a:rPr lang="ja-JP" altLang="en-US" sz="2000" dirty="0"/>
                  <a:t>既合成部分の隣接画素 </a:t>
                </a:r>
                <a:r>
                  <a:rPr lang="en-US" altLang="ja-JP" sz="2000" i="1" dirty="0"/>
                  <a:t>p</a:t>
                </a:r>
                <a:r>
                  <a:rPr lang="en-US" altLang="ja-JP" sz="2000" dirty="0"/>
                  <a:t> </a:t>
                </a:r>
                <a:r>
                  <a:rPr lang="ja-JP" altLang="en-US" sz="2000" dirty="0"/>
                  <a:t>を選択</a:t>
                </a:r>
                <a:endParaRPr lang="en-US" altLang="ja-JP" sz="2000" dirty="0"/>
              </a:p>
              <a:p>
                <a:pPr marL="457200" lvl="1" indent="0">
                  <a:lnSpc>
                    <a:spcPct val="100000"/>
                  </a:lnSpc>
                  <a:spcBef>
                    <a:spcPts val="600"/>
                  </a:spcBef>
                  <a:buNone/>
                </a:pPr>
                <a:r>
                  <a:rPr lang="en-US" altLang="ja-JP" sz="2000" dirty="0"/>
                  <a:t>2.2 </a:t>
                </a:r>
                <a:r>
                  <a:rPr lang="en-US" altLang="ja-JP" sz="2000" i="1" dirty="0"/>
                  <a:t>p</a:t>
                </a:r>
                <a:r>
                  <a:rPr lang="ja-JP" altLang="en-US" sz="2000" dirty="0"/>
                  <a:t>の近傍 </a:t>
                </a:r>
                <a:r>
                  <a:rPr lang="en-US" altLang="ja-JP" sz="2000" i="1" dirty="0"/>
                  <a:t>w</a:t>
                </a:r>
                <a:r>
                  <a:rPr lang="en-US" altLang="ja-JP" sz="2000" dirty="0"/>
                  <a:t>(</a:t>
                </a:r>
                <a:r>
                  <a:rPr lang="en-US" altLang="ja-JP" sz="2000" i="1" dirty="0"/>
                  <a:t>p</a:t>
                </a:r>
                <a:r>
                  <a:rPr lang="en-US" altLang="ja-JP" sz="2000" dirty="0"/>
                  <a:t>) </a:t>
                </a:r>
                <a:r>
                  <a:rPr lang="ja-JP" altLang="en-US" sz="2000" dirty="0"/>
                  <a:t>と最も似た領域 </a:t>
                </a: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𝑤</m:t>
                        </m:r>
                      </m:e>
                      <m:sub>
                        <m:r>
                          <a:rPr lang="en-US" altLang="ja-JP" sz="2000" i="1">
                            <a:latin typeface="Cambria Math" panose="02040503050406030204" pitchFamily="18" charset="0"/>
                          </a:rPr>
                          <m:t>𝑏𝑒𝑠𝑡</m:t>
                        </m:r>
                      </m:sub>
                    </m:sSub>
                  </m:oMath>
                </a14:m>
                <a:r>
                  <a:rPr lang="ja-JP" altLang="en-US" sz="2000" dirty="0"/>
                  <a:t> を </a:t>
                </a:r>
                <a:r>
                  <a:rPr lang="en-US" altLang="ja-JP" sz="2000" i="1" dirty="0" err="1"/>
                  <a:t>I</a:t>
                </a:r>
                <a:r>
                  <a:rPr lang="en-US" altLang="ja-JP" sz="2000" i="1" baseline="-25000" dirty="0" err="1"/>
                  <a:t>smp</a:t>
                </a:r>
                <a:r>
                  <a:rPr lang="en-US" altLang="ja-JP" sz="2000" dirty="0"/>
                  <a:t> </a:t>
                </a:r>
                <a:r>
                  <a:rPr lang="ja-JP" altLang="en-US" sz="2000" dirty="0"/>
                  <a:t>より検索</a:t>
                </a:r>
                <a:endParaRPr lang="en-US" altLang="ja-JP" sz="1800" dirty="0"/>
              </a:p>
              <a:p>
                <a:pPr marL="457200" lvl="1" indent="0">
                  <a:lnSpc>
                    <a:spcPct val="100000"/>
                  </a:lnSpc>
                  <a:spcBef>
                    <a:spcPts val="600"/>
                  </a:spcBef>
                  <a:buNone/>
                </a:pPr>
                <a:r>
                  <a:rPr lang="en-US" altLang="ja-JP" sz="2000" dirty="0"/>
                  <a:t>2.3 </a:t>
                </a: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𝑤</m:t>
                        </m:r>
                      </m:e>
                      <m:sub>
                        <m:r>
                          <a:rPr lang="en-US" altLang="ja-JP" sz="2000" i="1">
                            <a:latin typeface="Cambria Math" panose="02040503050406030204" pitchFamily="18" charset="0"/>
                          </a:rPr>
                          <m:t>𝑏𝑒𝑠𝑡</m:t>
                        </m:r>
                      </m:sub>
                    </m:sSub>
                  </m:oMath>
                </a14:m>
                <a:r>
                  <a:rPr lang="ja-JP" altLang="en-US" sz="2000" dirty="0"/>
                  <a:t>の中央画素値を </a:t>
                </a:r>
                <a:r>
                  <a:rPr lang="en-US" altLang="ja-JP" sz="2000" i="1" dirty="0"/>
                  <a:t>p</a:t>
                </a:r>
                <a:r>
                  <a:rPr lang="en-US" altLang="ja-JP" sz="2000" dirty="0"/>
                  <a:t> </a:t>
                </a:r>
                <a:r>
                  <a:rPr lang="ja-JP" altLang="en-US" sz="2000" dirty="0"/>
                  <a:t>に代入</a:t>
                </a:r>
                <a:endParaRPr lang="en-US" altLang="ja-JP" sz="2000" dirty="0"/>
              </a:p>
              <a:p>
                <a:pPr marL="457200" lvl="1" indent="0">
                  <a:lnSpc>
                    <a:spcPct val="100000"/>
                  </a:lnSpc>
                  <a:spcBef>
                    <a:spcPts val="600"/>
                  </a:spcBef>
                  <a:buNone/>
                </a:pPr>
                <a:r>
                  <a:rPr lang="en-US" altLang="ja-JP" sz="2000" dirty="0"/>
                  <a:t>2.4 </a:t>
                </a:r>
                <a:r>
                  <a:rPr lang="ja-JP" altLang="en-US" sz="2000" dirty="0"/>
                  <a:t>全画素の合成がなされたら終了</a:t>
                </a:r>
                <a:endParaRPr lang="en-US" altLang="ja-JP" sz="2000" dirty="0"/>
              </a:p>
              <a:p>
                <a:pPr marL="457200" lvl="1" indent="0">
                  <a:lnSpc>
                    <a:spcPct val="100000"/>
                  </a:lnSpc>
                  <a:spcBef>
                    <a:spcPts val="600"/>
                  </a:spcBef>
                  <a:buNone/>
                </a:pPr>
                <a:endParaRPr kumimoji="1" lang="en-US" altLang="ja-JP" sz="1800" dirty="0"/>
              </a:p>
              <a:p>
                <a:pPr marL="457200" lvl="1" indent="0">
                  <a:lnSpc>
                    <a:spcPct val="100000"/>
                  </a:lnSpc>
                  <a:spcBef>
                    <a:spcPts val="600"/>
                  </a:spcBef>
                  <a:buNone/>
                </a:pPr>
                <a:endParaRPr lang="en-US" altLang="ja-JP" sz="1800" dirty="0"/>
              </a:p>
              <a:p>
                <a:pPr marL="457200" lvl="1" indent="0">
                  <a:lnSpc>
                    <a:spcPct val="100000"/>
                  </a:lnSpc>
                  <a:spcBef>
                    <a:spcPts val="600"/>
                  </a:spcBef>
                  <a:buNone/>
                </a:pPr>
                <a:endParaRPr kumimoji="1" lang="en-US" altLang="ja-JP" sz="1800" dirty="0"/>
              </a:p>
              <a:p>
                <a:pPr marL="457200" lvl="1" indent="0">
                  <a:lnSpc>
                    <a:spcPct val="100000"/>
                  </a:lnSpc>
                  <a:spcBef>
                    <a:spcPts val="600"/>
                  </a:spcBef>
                  <a:buNone/>
                </a:pPr>
                <a:endParaRPr lang="en-US" altLang="ja-JP" sz="1800" dirty="0"/>
              </a:p>
              <a:p>
                <a:pPr marL="457200" lvl="1" indent="0">
                  <a:lnSpc>
                    <a:spcPct val="100000"/>
                  </a:lnSpc>
                  <a:spcBef>
                    <a:spcPts val="600"/>
                  </a:spcBef>
                  <a:buNone/>
                </a:pPr>
                <a:endParaRPr kumimoji="1" lang="ja-JP" altLang="en-US" sz="1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385868" y="1912982"/>
                <a:ext cx="7013469" cy="3921760"/>
              </a:xfrm>
              <a:blipFill>
                <a:blip r:embed="rId3"/>
                <a:stretch>
                  <a:fillRect l="-1477" t="-1244" r="-608"/>
                </a:stretch>
              </a:blipFill>
            </p:spPr>
            <p:txBody>
              <a:bodyPr/>
              <a:lstStyle/>
              <a:p>
                <a:r>
                  <a:rPr lang="ja-JP" altLang="en-US">
                    <a:noFill/>
                  </a:rPr>
                  <a:t> </a:t>
                </a:r>
              </a:p>
            </p:txBody>
          </p:sp>
        </mc:Fallback>
      </mc:AlternateContent>
      <p:sp>
        <p:nvSpPr>
          <p:cNvPr id="4" name="正方形/長方形 3"/>
          <p:cNvSpPr/>
          <p:nvPr/>
        </p:nvSpPr>
        <p:spPr>
          <a:xfrm>
            <a:off x="371354" y="229579"/>
            <a:ext cx="6102017" cy="646331"/>
          </a:xfrm>
          <a:prstGeom prst="rect">
            <a:avLst/>
          </a:prstGeom>
        </p:spPr>
        <p:txBody>
          <a:bodyPr wrap="square">
            <a:spAutoFit/>
          </a:bodyPr>
          <a:lstStyle/>
          <a:p>
            <a:r>
              <a:rPr lang="ja-JP" altLang="en-US" sz="3600" dirty="0">
                <a:latin typeface="游ゴシック" panose="020B0400000000000000" pitchFamily="50" charset="-128"/>
                <a:ea typeface="游ゴシック" panose="020B0400000000000000" pitchFamily="50" charset="-128"/>
                <a:cs typeface="メイリオ" panose="020B0604030504040204" pitchFamily="50" charset="-128"/>
              </a:rPr>
              <a:t>アルゴリズム </a:t>
            </a:r>
            <a:r>
              <a:rPr lang="en-US" altLang="ja-JP" sz="36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3600" dirty="0">
                <a:latin typeface="游ゴシック" panose="020B0400000000000000" pitchFamily="50" charset="-128"/>
                <a:ea typeface="游ゴシック" panose="020B0400000000000000" pitchFamily="50" charset="-128"/>
                <a:cs typeface="メイリオ" panose="020B0604030504040204" pitchFamily="50" charset="-128"/>
              </a:rPr>
              <a:t>簡易版</a:t>
            </a:r>
            <a:r>
              <a:rPr lang="en-US" altLang="ja-JP" sz="3600" dirty="0">
                <a:latin typeface="游ゴシック" panose="020B0400000000000000" pitchFamily="50" charset="-128"/>
                <a:ea typeface="游ゴシック" panose="020B0400000000000000" pitchFamily="50" charset="-128"/>
                <a:cs typeface="メイリオ" panose="020B0604030504040204" pitchFamily="50" charset="-128"/>
              </a:rPr>
              <a:t>)</a:t>
            </a:r>
            <a:endParaRPr lang="ja-JP" altLang="en-US" sz="3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正方形/長方形 5"/>
          <p:cNvSpPr/>
          <p:nvPr/>
        </p:nvSpPr>
        <p:spPr>
          <a:xfrm>
            <a:off x="8238369" y="2126343"/>
            <a:ext cx="2031325" cy="461665"/>
          </a:xfrm>
          <a:prstGeom prst="rect">
            <a:avLst/>
          </a:prstGeom>
        </p:spPr>
        <p:txBody>
          <a:bodyPr wrap="none">
            <a:spAutoFit/>
          </a:bodyPr>
          <a:lstStyle/>
          <a:p>
            <a:r>
              <a:rPr lang="ja-JP" altLang="en-US" sz="2400" dirty="0">
                <a:latin typeface="游ゴシック" panose="020B0400000000000000" pitchFamily="50" charset="-128"/>
                <a:ea typeface="游ゴシック" panose="020B0400000000000000" pitchFamily="50" charset="-128"/>
              </a:rPr>
              <a:t>サンプル画像</a:t>
            </a:r>
          </a:p>
        </p:txBody>
      </p:sp>
      <p:sp>
        <p:nvSpPr>
          <p:cNvPr id="7" name="正方形/長方形 6"/>
          <p:cNvSpPr/>
          <p:nvPr/>
        </p:nvSpPr>
        <p:spPr>
          <a:xfrm>
            <a:off x="8291709" y="6193135"/>
            <a:ext cx="2031325" cy="461665"/>
          </a:xfrm>
          <a:prstGeom prst="rect">
            <a:avLst/>
          </a:prstGeom>
        </p:spPr>
        <p:txBody>
          <a:bodyPr wrap="none">
            <a:spAutoFit/>
          </a:bodyPr>
          <a:lstStyle/>
          <a:p>
            <a:r>
              <a:rPr lang="ja-JP" altLang="en-US" sz="2400" dirty="0">
                <a:latin typeface="游ゴシック" panose="020B0400000000000000" pitchFamily="50" charset="-128"/>
                <a:ea typeface="游ゴシック" panose="020B0400000000000000" pitchFamily="50" charset="-128"/>
              </a:rPr>
              <a:t>合成中の画像</a:t>
            </a:r>
          </a:p>
        </p:txBody>
      </p:sp>
      <p:sp>
        <p:nvSpPr>
          <p:cNvPr id="8" name="コンテンツ プレースホルダー 2"/>
          <p:cNvSpPr txBox="1">
            <a:spLocks/>
          </p:cNvSpPr>
          <p:nvPr/>
        </p:nvSpPr>
        <p:spPr>
          <a:xfrm>
            <a:off x="371354" y="1275330"/>
            <a:ext cx="5794274" cy="5244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latin typeface="游ゴシック" panose="020B0400000000000000" pitchFamily="50" charset="-128"/>
                <a:ea typeface="游ゴシック" panose="020B0400000000000000" pitchFamily="50" charset="-128"/>
              </a:rPr>
              <a:t>中央からテクスチャ</a:t>
            </a:r>
            <a:r>
              <a:rPr lang="ja-JP" altLang="en-US" sz="2400" dirty="0" smtClean="0">
                <a:latin typeface="游ゴシック" panose="020B0400000000000000" pitchFamily="50" charset="-128"/>
                <a:ea typeface="游ゴシック" panose="020B0400000000000000" pitchFamily="50" charset="-128"/>
              </a:rPr>
              <a:t>を</a:t>
            </a:r>
            <a:r>
              <a:rPr lang="ja-JP" altLang="en-US" sz="2400" dirty="0">
                <a:latin typeface="游ゴシック" panose="020B0400000000000000" pitchFamily="50" charset="-128"/>
                <a:ea typeface="游ゴシック" panose="020B0400000000000000" pitchFamily="50" charset="-128"/>
              </a:rPr>
              <a:t>成長</a:t>
            </a:r>
            <a:r>
              <a:rPr lang="ja-JP" altLang="en-US" sz="2400" dirty="0" smtClean="0">
                <a:latin typeface="游ゴシック" panose="020B0400000000000000" pitchFamily="50" charset="-128"/>
                <a:ea typeface="游ゴシック" panose="020B0400000000000000" pitchFamily="50" charset="-128"/>
              </a:rPr>
              <a:t>させる</a:t>
            </a:r>
            <a:endParaRPr lang="en-US" altLang="ja-JP" sz="2400"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9" name="正方形/長方形 8"/>
              <p:cNvSpPr/>
              <p:nvPr/>
            </p:nvSpPr>
            <p:spPr>
              <a:xfrm>
                <a:off x="6821712" y="-1608287"/>
                <a:ext cx="6807201" cy="1282018"/>
              </a:xfrm>
              <a:prstGeom prst="rect">
                <a:avLst/>
              </a:prstGeom>
            </p:spPr>
            <p:txBody>
              <a:bodyPr wrap="square">
                <a:spAutoFit/>
              </a:bodyPr>
              <a:lstStyle/>
              <a:p>
                <a:pPr lvl="2">
                  <a:spcBef>
                    <a:spcPts val="600"/>
                  </a:spcBef>
                </a:pP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𝑤</m:t>
                        </m:r>
                      </m:e>
                      <m:sub>
                        <m:r>
                          <a:rPr lang="en-US" altLang="ja-JP" i="1">
                            <a:latin typeface="Cambria Math" panose="02040503050406030204" pitchFamily="18" charset="0"/>
                          </a:rPr>
                          <m:t>𝑏𝑒𝑠𝑡</m:t>
                        </m:r>
                      </m:sub>
                    </m:sSub>
                    <m:r>
                      <a:rPr lang="en-US" altLang="ja-JP" i="1">
                        <a:latin typeface="Cambria Math" panose="02040503050406030204" pitchFamily="18" charset="0"/>
                      </a:rPr>
                      <m:t>=</m:t>
                    </m:r>
                    <m:func>
                      <m:funcPr>
                        <m:ctrlPr>
                          <a:rPr lang="en-US" altLang="ja-JP" i="1">
                            <a:latin typeface="Cambria Math" panose="02040503050406030204" pitchFamily="18" charset="0"/>
                          </a:rPr>
                        </m:ctrlPr>
                      </m:funcPr>
                      <m:fName>
                        <m:limLow>
                          <m:limLowPr>
                            <m:ctrlPr>
                              <a:rPr lang="en-US" altLang="ja-JP" i="1">
                                <a:latin typeface="Cambria Math" panose="02040503050406030204" pitchFamily="18" charset="0"/>
                              </a:rPr>
                            </m:ctrlPr>
                          </m:limLowPr>
                          <m:e>
                            <m:r>
                              <m:rPr>
                                <m:sty m:val="p"/>
                              </m:rPr>
                              <a:rPr lang="en-US" altLang="ja-JP">
                                <a:latin typeface="Cambria Math" panose="02040503050406030204" pitchFamily="18" charset="0"/>
                              </a:rPr>
                              <m:t>argmin</m:t>
                            </m:r>
                          </m:e>
                          <m:lim>
                            <m:sSup>
                              <m:sSupPr>
                                <m:ctrlPr>
                                  <a:rPr lang="en-US" altLang="ja-JP" i="1">
                                    <a:latin typeface="Cambria Math" panose="02040503050406030204" pitchFamily="18" charset="0"/>
                                  </a:rPr>
                                </m:ctrlPr>
                              </m:sSupPr>
                              <m:e>
                                <m:r>
                                  <a:rPr lang="en-US" altLang="ja-JP" i="1">
                                    <a:latin typeface="Cambria Math" panose="02040503050406030204" pitchFamily="18" charset="0"/>
                                  </a:rPr>
                                  <m:t>𝑤</m:t>
                                </m:r>
                              </m:e>
                              <m:sup>
                                <m:r>
                                  <a:rPr lang="en-US" altLang="ja-JP" i="1">
                                    <a:latin typeface="Cambria Math" panose="02040503050406030204" pitchFamily="18" charset="0"/>
                                  </a:rPr>
                                  <m:t>′</m:t>
                                </m:r>
                              </m:sup>
                            </m:sSup>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i="1">
                                    <a:latin typeface="Cambria Math" panose="02040503050406030204" pitchFamily="18" charset="0"/>
                                  </a:rPr>
                                  <m:t>𝑠𝑚𝑝</m:t>
                                </m:r>
                              </m:sub>
                            </m:sSub>
                          </m:lim>
                        </m:limLow>
                      </m:fName>
                      <m:e>
                        <m:r>
                          <a:rPr lang="en-US" altLang="ja-JP" i="1">
                            <a:latin typeface="Cambria Math" panose="02040503050406030204" pitchFamily="18" charset="0"/>
                          </a:rPr>
                          <m:t>𝑑</m:t>
                        </m:r>
                        <m:d>
                          <m:dPr>
                            <m:ctrlPr>
                              <a:rPr lang="en-US" altLang="ja-JP" i="1">
                                <a:latin typeface="Cambria Math" panose="02040503050406030204" pitchFamily="18" charset="0"/>
                              </a:rPr>
                            </m:ctrlPr>
                          </m:dPr>
                          <m:e>
                            <m:r>
                              <a:rPr lang="en-US" altLang="ja-JP" i="1">
                                <a:latin typeface="Cambria Math" panose="02040503050406030204" pitchFamily="18" charset="0"/>
                              </a:rPr>
                              <m:t>𝑤</m:t>
                            </m:r>
                            <m:d>
                              <m:dPr>
                                <m:ctrlPr>
                                  <a:rPr lang="en-US" altLang="ja-JP" i="1">
                                    <a:latin typeface="Cambria Math" panose="02040503050406030204" pitchFamily="18" charset="0"/>
                                  </a:rPr>
                                </m:ctrlPr>
                              </m:dPr>
                              <m:e>
                                <m:r>
                                  <a:rPr lang="en-US" altLang="ja-JP" i="1">
                                    <a:latin typeface="Cambria Math" panose="02040503050406030204" pitchFamily="18" charset="0"/>
                                  </a:rPr>
                                  <m:t>𝑝</m:t>
                                </m:r>
                              </m:e>
                            </m:d>
                            <m:r>
                              <a:rPr lang="en-US" altLang="ja-JP" i="1">
                                <a:latin typeface="Cambria Math" panose="02040503050406030204" pitchFamily="18" charset="0"/>
                              </a:rPr>
                              <m:t>,</m:t>
                            </m:r>
                            <m:r>
                              <a:rPr lang="en-US" altLang="ja-JP" i="1">
                                <a:latin typeface="Cambria Math" panose="02040503050406030204" pitchFamily="18" charset="0"/>
                              </a:rPr>
                              <m:t>𝑤</m:t>
                            </m:r>
                            <m:r>
                              <a:rPr lang="en-US" altLang="ja-JP" i="1">
                                <a:latin typeface="Cambria Math" panose="02040503050406030204" pitchFamily="18" charset="0"/>
                              </a:rPr>
                              <m:t>′</m:t>
                            </m:r>
                          </m:e>
                        </m:d>
                      </m:e>
                    </m:func>
                  </m:oMath>
                </a14:m>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 </a:t>
                </a:r>
              </a:p>
              <a:p>
                <a:pPr lvl="2">
                  <a:spcBef>
                    <a:spcPts val="600"/>
                  </a:spcBef>
                </a:pP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類似度</a:t>
                </a:r>
                <a14:m>
                  <m:oMath xmlns:m="http://schemas.openxmlformats.org/officeDocument/2006/math">
                    <m:r>
                      <a:rPr lang="en-US" altLang="ja-JP" i="1">
                        <a:latin typeface="Cambria Math" panose="02040503050406030204" pitchFamily="18" charset="0"/>
                      </a:rPr>
                      <m:t>𝑑</m:t>
                    </m:r>
                    <m:d>
                      <m:dPr>
                        <m:ctrlPr>
                          <a:rPr lang="en-US" altLang="ja-JP" i="1">
                            <a:latin typeface="Cambria Math" panose="02040503050406030204" pitchFamily="18" charset="0"/>
                          </a:rPr>
                        </m:ctrlPr>
                      </m:dPr>
                      <m:e>
                        <m:r>
                          <a:rPr lang="en-US" altLang="ja-JP" i="1">
                            <a:latin typeface="Cambria Math" panose="02040503050406030204" pitchFamily="18" charset="0"/>
                          </a:rPr>
                          <m:t>𝑤</m:t>
                        </m:r>
                        <m:d>
                          <m:dPr>
                            <m:ctrlPr>
                              <a:rPr lang="en-US" altLang="ja-JP" i="1">
                                <a:latin typeface="Cambria Math" panose="02040503050406030204" pitchFamily="18" charset="0"/>
                              </a:rPr>
                            </m:ctrlPr>
                          </m:dPr>
                          <m:e>
                            <m:r>
                              <a:rPr lang="en-US" altLang="ja-JP" i="1">
                                <a:latin typeface="Cambria Math" panose="02040503050406030204" pitchFamily="18" charset="0"/>
                              </a:rPr>
                              <m:t>𝑝</m:t>
                            </m:r>
                          </m:e>
                        </m:d>
                        <m:r>
                          <a:rPr lang="en-US" altLang="ja-JP" i="1">
                            <a:latin typeface="Cambria Math" panose="02040503050406030204" pitchFamily="18" charset="0"/>
                          </a:rPr>
                          <m:t>,</m:t>
                        </m:r>
                        <m:r>
                          <a:rPr lang="en-US" altLang="ja-JP" i="1">
                            <a:latin typeface="Cambria Math" panose="02040503050406030204" pitchFamily="18" charset="0"/>
                          </a:rPr>
                          <m:t>𝑤</m:t>
                        </m:r>
                        <m:r>
                          <a:rPr lang="en-US" altLang="ja-JP" i="1">
                            <a:latin typeface="Cambria Math" panose="02040503050406030204" pitchFamily="18" charset="0"/>
                          </a:rPr>
                          <m:t>′</m:t>
                        </m:r>
                      </m:e>
                    </m:d>
                  </m:oMath>
                </a14:m>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には平均二乗誤差</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(SSD)</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を利用</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a:p>
                <a:pPr lvl="2">
                  <a:spcBef>
                    <a:spcPts val="600"/>
                  </a:spcBef>
                </a:pP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14:m>
                  <m:oMath xmlns:m="http://schemas.openxmlformats.org/officeDocument/2006/math">
                    <m:r>
                      <a:rPr lang="en-US" altLang="ja-JP" i="1">
                        <a:latin typeface="Cambria Math" panose="02040503050406030204" pitchFamily="18" charset="0"/>
                      </a:rPr>
                      <m:t>𝑤</m:t>
                    </m:r>
                    <m:d>
                      <m:dPr>
                        <m:ctrlPr>
                          <a:rPr lang="en-US" altLang="ja-JP" i="1">
                            <a:latin typeface="Cambria Math" panose="02040503050406030204" pitchFamily="18" charset="0"/>
                          </a:rPr>
                        </m:ctrlPr>
                      </m:dPr>
                      <m:e>
                        <m:r>
                          <a:rPr lang="en-US" altLang="ja-JP" i="1">
                            <a:latin typeface="Cambria Math" panose="02040503050406030204" pitchFamily="18" charset="0"/>
                          </a:rPr>
                          <m:t>𝑝</m:t>
                        </m:r>
                      </m:e>
                    </m:d>
                  </m:oMath>
                </a14:m>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の欠損部分は無視</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9" name="正方形/長方形 8"/>
              <p:cNvSpPr>
                <a:spLocks noRot="1" noChangeAspect="1" noMove="1" noResize="1" noEditPoints="1" noAdjustHandles="1" noChangeArrowheads="1" noChangeShapeType="1" noTextEdit="1"/>
              </p:cNvSpPr>
              <p:nvPr/>
            </p:nvSpPr>
            <p:spPr>
              <a:xfrm>
                <a:off x="6821712" y="-1608287"/>
                <a:ext cx="6807201" cy="1282018"/>
              </a:xfrm>
              <a:prstGeom prst="rect">
                <a:avLst/>
              </a:prstGeom>
              <a:blipFill>
                <a:blip r:embed="rId4"/>
                <a:stretch>
                  <a:fillRect t="-1429" b="-7143"/>
                </a:stretch>
              </a:blipFill>
            </p:spPr>
            <p:txBody>
              <a:bodyPr/>
              <a:lstStyle/>
              <a:p>
                <a:r>
                  <a:rPr lang="ja-JP" altLang="en-US">
                    <a:noFill/>
                  </a:rPr>
                  <a:t> </a:t>
                </a:r>
              </a:p>
            </p:txBody>
          </p:sp>
        </mc:Fallback>
      </mc:AlternateContent>
      <p:sp>
        <p:nvSpPr>
          <p:cNvPr id="11" name="正方形/長方形 10"/>
          <p:cNvSpPr/>
          <p:nvPr/>
        </p:nvSpPr>
        <p:spPr>
          <a:xfrm>
            <a:off x="342598" y="6270172"/>
            <a:ext cx="4459875" cy="461665"/>
          </a:xfrm>
          <a:prstGeom prst="rect">
            <a:avLst/>
          </a:prstGeom>
        </p:spPr>
        <p:txBody>
          <a:bodyPr wrap="none">
            <a:spAutoFit/>
          </a:bodyPr>
          <a:lstStyle/>
          <a:p>
            <a:r>
              <a:rPr lang="ja-JP" altLang="en-US" sz="2400" dirty="0">
                <a:latin typeface="游ゴシック" panose="020B0400000000000000" pitchFamily="50" charset="-128"/>
                <a:ea typeface="游ゴシック" panose="020B0400000000000000" pitchFamily="50" charset="-128"/>
              </a:rPr>
              <a:t>本当はもう少し複雑  </a:t>
            </a:r>
            <a:r>
              <a:rPr lang="en-US" altLang="ja-JP" sz="2400" dirty="0">
                <a:latin typeface="游ゴシック" panose="020B0400000000000000" pitchFamily="50" charset="-128"/>
                <a:ea typeface="游ゴシック" panose="020B0400000000000000" pitchFamily="50" charset="-128"/>
              </a:rPr>
              <a:t>(</a:t>
            </a:r>
            <a:r>
              <a:rPr lang="ja-JP" altLang="en-US" sz="2400" dirty="0">
                <a:latin typeface="游ゴシック" panose="020B0400000000000000" pitchFamily="50" charset="-128"/>
                <a:ea typeface="游ゴシック" panose="020B0400000000000000" pitchFamily="50" charset="-128"/>
              </a:rPr>
              <a:t>次頁へ</a:t>
            </a:r>
            <a:r>
              <a:rPr lang="en-US" altLang="ja-JP" sz="2400" dirty="0">
                <a:latin typeface="游ゴシック" panose="020B0400000000000000" pitchFamily="50" charset="-128"/>
                <a:ea typeface="游ゴシック" panose="020B0400000000000000" pitchFamily="50" charset="-128"/>
              </a:rPr>
              <a:t>) </a:t>
            </a:r>
            <a:endParaRPr lang="ja-JP" altLang="en-US" sz="2400" dirty="0">
              <a:latin typeface="游ゴシック" panose="020B0400000000000000" pitchFamily="50" charset="-128"/>
              <a:ea typeface="游ゴシック" panose="020B0400000000000000" pitchFamily="50" charset="-128"/>
            </a:endParaRPr>
          </a:p>
        </p:txBody>
      </p:sp>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0101" y="417489"/>
            <a:ext cx="1650999" cy="1650999"/>
          </a:xfrm>
          <a:prstGeom prst="rect">
            <a:avLst/>
          </a:prstGeom>
          <a:noFill/>
          <a:ln>
            <a:noFill/>
          </a:ln>
        </p:spPr>
      </p:pic>
      <p:pic>
        <p:nvPicPr>
          <p:cNvPr id="13" name="図 12"/>
          <p:cNvPicPr>
            <a:picLocks noChangeAspect="1"/>
          </p:cNvPicPr>
          <p:nvPr/>
        </p:nvPicPr>
        <p:blipFill>
          <a:blip r:embed="rId6"/>
          <a:stretch>
            <a:fillRect/>
          </a:stretch>
        </p:blipFill>
        <p:spPr>
          <a:xfrm>
            <a:off x="7704137" y="2825317"/>
            <a:ext cx="3201988" cy="3335153"/>
          </a:xfrm>
          <a:prstGeom prst="rect">
            <a:avLst/>
          </a:prstGeom>
          <a:solidFill>
            <a:schemeClr val="bg1">
              <a:lumMod val="85000"/>
            </a:schemeClr>
          </a:solidFill>
        </p:spPr>
      </p:pic>
      <p:grpSp>
        <p:nvGrpSpPr>
          <p:cNvPr id="30" name="グループ化 29"/>
          <p:cNvGrpSpPr/>
          <p:nvPr/>
        </p:nvGrpSpPr>
        <p:grpSpPr>
          <a:xfrm>
            <a:off x="9963150" y="3349109"/>
            <a:ext cx="1012250" cy="523220"/>
            <a:chOff x="9963150" y="3082409"/>
            <a:chExt cx="1012250" cy="523220"/>
          </a:xfrm>
        </p:grpSpPr>
        <p:sp>
          <p:nvSpPr>
            <p:cNvPr id="2" name="正方形/長方形 1"/>
            <p:cNvSpPr/>
            <p:nvPr/>
          </p:nvSpPr>
          <p:spPr>
            <a:xfrm>
              <a:off x="9963150" y="3467100"/>
              <a:ext cx="106680" cy="10668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正方形/長方形 15"/>
            <p:cNvSpPr/>
            <p:nvPr/>
          </p:nvSpPr>
          <p:spPr>
            <a:xfrm>
              <a:off x="10582344" y="3082409"/>
              <a:ext cx="393056" cy="523220"/>
            </a:xfrm>
            <a:prstGeom prst="rect">
              <a:avLst/>
            </a:prstGeom>
          </p:spPr>
          <p:txBody>
            <a:bodyPr wrap="none">
              <a:spAutoFit/>
            </a:bodyPr>
            <a:lstStyle/>
            <a:p>
              <a:r>
                <a:rPr lang="en-US" altLang="ja-JP" sz="2800" i="1" dirty="0">
                  <a:latin typeface="游ゴシック" panose="020B0400000000000000" pitchFamily="50" charset="-128"/>
                  <a:ea typeface="游ゴシック" panose="020B0400000000000000" pitchFamily="50" charset="-128"/>
                </a:rPr>
                <a:t>p</a:t>
              </a:r>
              <a:endParaRPr lang="ja-JP" altLang="en-US" sz="2800" dirty="0">
                <a:latin typeface="游ゴシック" panose="020B0400000000000000" pitchFamily="50" charset="-128"/>
                <a:ea typeface="游ゴシック" panose="020B0400000000000000" pitchFamily="50" charset="-128"/>
              </a:endParaRPr>
            </a:p>
          </p:txBody>
        </p:sp>
        <p:cxnSp>
          <p:nvCxnSpPr>
            <p:cNvPr id="18" name="直線コネクタ 17"/>
            <p:cNvCxnSpPr>
              <a:stCxn id="2" idx="3"/>
            </p:cNvCxnSpPr>
            <p:nvPr/>
          </p:nvCxnSpPr>
          <p:spPr>
            <a:xfrm flipV="1">
              <a:off x="10069830" y="3400425"/>
              <a:ext cx="612458" cy="120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p:cNvGrpSpPr/>
          <p:nvPr/>
        </p:nvGrpSpPr>
        <p:grpSpPr>
          <a:xfrm>
            <a:off x="9627870" y="2796659"/>
            <a:ext cx="1905375" cy="1356241"/>
            <a:chOff x="9627870" y="2529959"/>
            <a:chExt cx="1905375" cy="1356241"/>
          </a:xfrm>
        </p:grpSpPr>
        <p:sp>
          <p:nvSpPr>
            <p:cNvPr id="14" name="正方形/長方形 13"/>
            <p:cNvSpPr/>
            <p:nvPr/>
          </p:nvSpPr>
          <p:spPr>
            <a:xfrm>
              <a:off x="9627870" y="3139440"/>
              <a:ext cx="746760" cy="746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正方形/長方形 14"/>
            <p:cNvSpPr/>
            <p:nvPr/>
          </p:nvSpPr>
          <p:spPr>
            <a:xfrm>
              <a:off x="10582344" y="2529959"/>
              <a:ext cx="950901" cy="523220"/>
            </a:xfrm>
            <a:prstGeom prst="rect">
              <a:avLst/>
            </a:prstGeom>
          </p:spPr>
          <p:txBody>
            <a:bodyPr wrap="none">
              <a:spAutoFit/>
            </a:bodyPr>
            <a:lstStyle/>
            <a:p>
              <a:r>
                <a:rPr lang="en-US" altLang="ja-JP" sz="2800" i="1" dirty="0">
                  <a:latin typeface="游ゴシック" panose="020B0400000000000000" pitchFamily="50" charset="-128"/>
                  <a:ea typeface="游ゴシック" panose="020B0400000000000000" pitchFamily="50" charset="-128"/>
                </a:rPr>
                <a:t>w</a:t>
              </a:r>
              <a:r>
                <a:rPr lang="en-US" altLang="ja-JP" sz="2800" dirty="0">
                  <a:latin typeface="游ゴシック" panose="020B0400000000000000" pitchFamily="50" charset="-128"/>
                  <a:ea typeface="游ゴシック" panose="020B0400000000000000" pitchFamily="50" charset="-128"/>
                </a:rPr>
                <a:t>(</a:t>
              </a:r>
              <a:r>
                <a:rPr lang="en-US" altLang="ja-JP" sz="2800" i="1" dirty="0">
                  <a:latin typeface="游ゴシック" panose="020B0400000000000000" pitchFamily="50" charset="-128"/>
                  <a:ea typeface="游ゴシック" panose="020B0400000000000000" pitchFamily="50" charset="-128"/>
                </a:rPr>
                <a:t>p</a:t>
              </a:r>
              <a:r>
                <a:rPr lang="en-US" altLang="ja-JP" sz="2800" dirty="0">
                  <a:latin typeface="游ゴシック" panose="020B0400000000000000" pitchFamily="50" charset="-128"/>
                  <a:ea typeface="游ゴシック" panose="020B0400000000000000" pitchFamily="50" charset="-128"/>
                </a:rPr>
                <a:t>)</a:t>
              </a:r>
              <a:endParaRPr lang="ja-JP" altLang="en-US" sz="2800" dirty="0">
                <a:latin typeface="游ゴシック" panose="020B0400000000000000" pitchFamily="50" charset="-128"/>
                <a:ea typeface="游ゴシック" panose="020B0400000000000000" pitchFamily="50" charset="-128"/>
              </a:endParaRPr>
            </a:p>
          </p:txBody>
        </p:sp>
        <p:cxnSp>
          <p:nvCxnSpPr>
            <p:cNvPr id="19" name="直線コネクタ 18"/>
            <p:cNvCxnSpPr>
              <a:stCxn id="14" idx="0"/>
            </p:cNvCxnSpPr>
            <p:nvPr/>
          </p:nvCxnSpPr>
          <p:spPr>
            <a:xfrm flipV="1">
              <a:off x="10001250" y="2847975"/>
              <a:ext cx="681038" cy="291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グループ化 28"/>
          <p:cNvGrpSpPr/>
          <p:nvPr/>
        </p:nvGrpSpPr>
        <p:grpSpPr>
          <a:xfrm>
            <a:off x="8510270" y="503283"/>
            <a:ext cx="3541707" cy="1428932"/>
            <a:chOff x="8510270" y="236583"/>
            <a:chExt cx="3541707" cy="1428932"/>
          </a:xfrm>
        </p:grpSpPr>
        <p:sp>
          <p:nvSpPr>
            <p:cNvPr id="23" name="正方形/長方形 22"/>
            <p:cNvSpPr/>
            <p:nvPr/>
          </p:nvSpPr>
          <p:spPr>
            <a:xfrm>
              <a:off x="8510270" y="918755"/>
              <a:ext cx="746760" cy="746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正方形/長方形 23"/>
            <p:cNvSpPr/>
            <p:nvPr/>
          </p:nvSpPr>
          <p:spPr>
            <a:xfrm>
              <a:off x="8757013" y="468812"/>
              <a:ext cx="746760" cy="746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5" name="正方形/長方形 24"/>
            <p:cNvSpPr/>
            <p:nvPr/>
          </p:nvSpPr>
          <p:spPr>
            <a:xfrm>
              <a:off x="9076327" y="817155"/>
              <a:ext cx="746760" cy="746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正方形/長方形 25"/>
            <p:cNvSpPr/>
            <p:nvPr/>
          </p:nvSpPr>
          <p:spPr>
            <a:xfrm>
              <a:off x="9250498" y="236583"/>
              <a:ext cx="746760" cy="746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8" name="正方形/長方形 27"/>
            <p:cNvSpPr/>
            <p:nvPr/>
          </p:nvSpPr>
          <p:spPr>
            <a:xfrm>
              <a:off x="10328428" y="698499"/>
              <a:ext cx="1723549" cy="830997"/>
            </a:xfrm>
            <a:prstGeom prst="rect">
              <a:avLst/>
            </a:prstGeom>
          </p:spPr>
          <p:txBody>
            <a:bodyPr wrap="none">
              <a:spAutoFit/>
            </a:bodyPr>
            <a:lstStyle/>
            <a:p>
              <a:r>
                <a:rPr lang="ja-JP" altLang="en-US" sz="2400" dirty="0">
                  <a:latin typeface="游ゴシック" panose="020B0400000000000000" pitchFamily="50" charset="-128"/>
                  <a:ea typeface="游ゴシック" panose="020B0400000000000000" pitchFamily="50" charset="-128"/>
                </a:rPr>
                <a:t>近傍が似た</a:t>
              </a:r>
              <a:endParaRPr lang="en-US" altLang="ja-JP" sz="2400"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画素を検索</a:t>
              </a:r>
            </a:p>
          </p:txBody>
        </p:sp>
      </p:grpSp>
      <p:sp>
        <p:nvSpPr>
          <p:cNvPr id="32" name="フリーフォーム 31"/>
          <p:cNvSpPr/>
          <p:nvPr/>
        </p:nvSpPr>
        <p:spPr>
          <a:xfrm>
            <a:off x="9969500" y="1244600"/>
            <a:ext cx="546978" cy="2489200"/>
          </a:xfrm>
          <a:custGeom>
            <a:avLst/>
            <a:gdLst>
              <a:gd name="connsiteX0" fmla="*/ 0 w 546978"/>
              <a:gd name="connsiteY0" fmla="*/ 0 h 2489200"/>
              <a:gd name="connsiteX1" fmla="*/ 546100 w 546978"/>
              <a:gd name="connsiteY1" fmla="*/ 1079500 h 2489200"/>
              <a:gd name="connsiteX2" fmla="*/ 101600 w 546978"/>
              <a:gd name="connsiteY2" fmla="*/ 2489200 h 2489200"/>
            </a:gdLst>
            <a:ahLst/>
            <a:cxnLst>
              <a:cxn ang="0">
                <a:pos x="connsiteX0" y="connsiteY0"/>
              </a:cxn>
              <a:cxn ang="0">
                <a:pos x="connsiteX1" y="connsiteY1"/>
              </a:cxn>
              <a:cxn ang="0">
                <a:pos x="connsiteX2" y="connsiteY2"/>
              </a:cxn>
            </a:cxnLst>
            <a:rect l="l" t="t" r="r" b="b"/>
            <a:pathLst>
              <a:path w="546978" h="2489200">
                <a:moveTo>
                  <a:pt x="0" y="0"/>
                </a:moveTo>
                <a:cubicBezTo>
                  <a:pt x="264583" y="332316"/>
                  <a:pt x="529167" y="664633"/>
                  <a:pt x="546100" y="1079500"/>
                </a:cubicBezTo>
                <a:cubicBezTo>
                  <a:pt x="563033" y="1494367"/>
                  <a:pt x="332316" y="1991783"/>
                  <a:pt x="101600" y="2489200"/>
                </a:cubicBezTo>
              </a:path>
            </a:pathLst>
          </a:custGeom>
          <a:noFill/>
          <a:ln w="2857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817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502784" y="1484132"/>
                <a:ext cx="6635295" cy="5073318"/>
              </a:xfrm>
              <a:solidFill>
                <a:schemeClr val="accent4">
                  <a:lumMod val="20000"/>
                  <a:lumOff val="80000"/>
                </a:schemeClr>
              </a:solidFill>
            </p:spPr>
            <p:txBody>
              <a:bodyPr>
                <a:normAutofit/>
              </a:bodyPr>
              <a:lstStyle/>
              <a:p>
                <a:pPr marL="0" indent="0">
                  <a:lnSpc>
                    <a:spcPct val="100000"/>
                  </a:lnSpc>
                  <a:spcBef>
                    <a:spcPts val="600"/>
                  </a:spcBef>
                  <a:buNone/>
                </a:pPr>
                <a:r>
                  <a:rPr lang="ja-JP" altLang="en-US" sz="2400" dirty="0"/>
                  <a:t>入力 </a:t>
                </a:r>
                <a:r>
                  <a:rPr lang="en-US" altLang="ja-JP" sz="2400" dirty="0"/>
                  <a:t>: </a:t>
                </a:r>
                <a:r>
                  <a:rPr lang="ja-JP" altLang="en-US" sz="2400" dirty="0"/>
                  <a:t>サンプル画像 </a:t>
                </a:r>
                <a:r>
                  <a:rPr lang="en-US" altLang="ja-JP" sz="2400" i="1" dirty="0" err="1"/>
                  <a:t>I</a:t>
                </a:r>
                <a:r>
                  <a:rPr lang="en-US" altLang="ja-JP" sz="2400" i="1" baseline="-25000" dirty="0" err="1"/>
                  <a:t>smp</a:t>
                </a:r>
                <a:r>
                  <a:rPr lang="en-US" altLang="ja-JP" sz="2400" dirty="0"/>
                  <a:t> </a:t>
                </a:r>
                <a:r>
                  <a:rPr lang="ja-JP" altLang="en-US" sz="2400" dirty="0" err="1"/>
                  <a:t>，</a:t>
                </a:r>
                <a:r>
                  <a:rPr lang="ja-JP" altLang="en-US" sz="2400" dirty="0"/>
                  <a:t>近傍サイズ</a:t>
                </a:r>
                <a:r>
                  <a:rPr lang="en-US" altLang="ja-JP" sz="2400" i="1" dirty="0"/>
                  <a:t>k</a:t>
                </a:r>
              </a:p>
              <a:p>
                <a:pPr marL="0" indent="0">
                  <a:lnSpc>
                    <a:spcPct val="100000"/>
                  </a:lnSpc>
                  <a:spcBef>
                    <a:spcPts val="600"/>
                  </a:spcBef>
                  <a:buNone/>
                </a:pPr>
                <a:r>
                  <a:rPr lang="ja-JP" altLang="en-US" sz="2400" dirty="0"/>
                  <a:t>出力 </a:t>
                </a:r>
                <a:r>
                  <a:rPr lang="en-US" altLang="ja-JP" sz="2400" dirty="0"/>
                  <a:t>: </a:t>
                </a:r>
                <a:r>
                  <a:rPr lang="ja-JP" altLang="en-US" sz="2400" dirty="0"/>
                  <a:t>合成画像 </a:t>
                </a:r>
                <a:r>
                  <a:rPr lang="en-US" altLang="ja-JP" sz="2400" i="1" dirty="0"/>
                  <a:t>I</a:t>
                </a:r>
                <a:r>
                  <a:rPr lang="en-US" altLang="ja-JP" sz="2400" dirty="0"/>
                  <a:t> </a:t>
                </a:r>
              </a:p>
              <a:p>
                <a:pPr marL="0" indent="0">
                  <a:lnSpc>
                    <a:spcPct val="100000"/>
                  </a:lnSpc>
                  <a:spcBef>
                    <a:spcPts val="600"/>
                  </a:spcBef>
                  <a:buNone/>
                </a:pPr>
                <a:endParaRPr lang="en-US" altLang="ja-JP" sz="700" dirty="0"/>
              </a:p>
              <a:p>
                <a:pPr marL="457200" indent="-457200">
                  <a:lnSpc>
                    <a:spcPct val="100000"/>
                  </a:lnSpc>
                  <a:spcBef>
                    <a:spcPts val="600"/>
                  </a:spcBef>
                  <a:buAutoNum type="arabicPeriod"/>
                </a:pPr>
                <a:r>
                  <a:rPr lang="ja-JP" altLang="en-US" sz="2400" dirty="0"/>
                  <a:t>画像</a:t>
                </a:r>
                <a:r>
                  <a:rPr lang="en-US" altLang="ja-JP" sz="2400" i="1" dirty="0"/>
                  <a:t>I </a:t>
                </a:r>
                <a:r>
                  <a:rPr lang="ja-JP" altLang="en-US" sz="2400" dirty="0"/>
                  <a:t>の中心</a:t>
                </a:r>
                <a:r>
                  <a:rPr lang="en-US" altLang="ja-JP" sz="2400" dirty="0"/>
                  <a:t>3x3</a:t>
                </a:r>
                <a:r>
                  <a:rPr lang="ja-JP" altLang="en-US" sz="2400" dirty="0"/>
                  <a:t>画素をランダム初期化</a:t>
                </a:r>
                <a:endParaRPr lang="en-US" altLang="ja-JP" sz="2400" dirty="0"/>
              </a:p>
              <a:p>
                <a:pPr marL="457200" indent="-457200">
                  <a:lnSpc>
                    <a:spcPct val="100000"/>
                  </a:lnSpc>
                  <a:spcBef>
                    <a:spcPts val="600"/>
                  </a:spcBef>
                  <a:buAutoNum type="arabicPeriod"/>
                </a:pPr>
                <a:r>
                  <a:rPr lang="ja-JP" altLang="en-US" sz="2400" dirty="0"/>
                  <a:t>以下を繰り返す</a:t>
                </a:r>
                <a:r>
                  <a:rPr lang="en-US" altLang="ja-JP" sz="2400" dirty="0"/>
                  <a:t>  </a:t>
                </a:r>
              </a:p>
              <a:p>
                <a:pPr marL="457200" lvl="1" indent="0">
                  <a:lnSpc>
                    <a:spcPct val="100000"/>
                  </a:lnSpc>
                  <a:spcBef>
                    <a:spcPts val="600"/>
                  </a:spcBef>
                  <a:buNone/>
                </a:pPr>
                <a:r>
                  <a:rPr lang="en-US" altLang="ja-JP" sz="1700" dirty="0"/>
                  <a:t>2.1 </a:t>
                </a:r>
                <a:r>
                  <a:rPr lang="ja-JP" altLang="en-US" sz="1700" dirty="0"/>
                  <a:t>既合成部分の隣接画素 </a:t>
                </a:r>
                <a:r>
                  <a:rPr lang="en-US" altLang="ja-JP" sz="1700" i="1" dirty="0"/>
                  <a:t>p</a:t>
                </a:r>
                <a:r>
                  <a:rPr lang="en-US" altLang="ja-JP" sz="1700" dirty="0"/>
                  <a:t> </a:t>
                </a:r>
                <a:r>
                  <a:rPr lang="ja-JP" altLang="en-US" sz="1700" dirty="0"/>
                  <a:t>を選択</a:t>
                </a:r>
                <a:endParaRPr lang="en-US" altLang="ja-JP" sz="1700" dirty="0"/>
              </a:p>
              <a:p>
                <a:pPr marL="457200" lvl="1" indent="0">
                  <a:lnSpc>
                    <a:spcPct val="100000"/>
                  </a:lnSpc>
                  <a:spcBef>
                    <a:spcPts val="600"/>
                  </a:spcBef>
                  <a:buNone/>
                </a:pPr>
                <a:r>
                  <a:rPr lang="en-US" altLang="ja-JP" sz="1700" dirty="0"/>
                  <a:t>2.2 </a:t>
                </a:r>
                <a:r>
                  <a:rPr lang="en-US" altLang="ja-JP" sz="1700" i="1" dirty="0"/>
                  <a:t>p</a:t>
                </a:r>
                <a:r>
                  <a:rPr lang="ja-JP" altLang="en-US" sz="1700" dirty="0"/>
                  <a:t>の近傍 </a:t>
                </a:r>
                <a:r>
                  <a:rPr lang="en-US" altLang="ja-JP" sz="1700" i="1" dirty="0"/>
                  <a:t>w</a:t>
                </a:r>
                <a:r>
                  <a:rPr lang="en-US" altLang="ja-JP" sz="1700" dirty="0"/>
                  <a:t>(</a:t>
                </a:r>
                <a:r>
                  <a:rPr lang="en-US" altLang="ja-JP" sz="1700" i="1" dirty="0"/>
                  <a:t>p</a:t>
                </a:r>
                <a:r>
                  <a:rPr lang="en-US" altLang="ja-JP" sz="1700" dirty="0"/>
                  <a:t>) </a:t>
                </a:r>
                <a:r>
                  <a:rPr lang="ja-JP" altLang="en-US" sz="1700" dirty="0"/>
                  <a:t>と最も似た領域 </a:t>
                </a:r>
                <a:r>
                  <a:rPr lang="en-US" altLang="ja-JP" sz="1700" i="1" dirty="0" err="1"/>
                  <a:t>w</a:t>
                </a:r>
                <a:r>
                  <a:rPr lang="en-US" altLang="ja-JP" sz="1700" i="1" baseline="-25000" dirty="0" err="1"/>
                  <a:t>best</a:t>
                </a:r>
                <a:r>
                  <a:rPr lang="ja-JP" altLang="en-US" sz="1700" dirty="0"/>
                  <a:t>を </a:t>
                </a:r>
                <a:r>
                  <a:rPr lang="en-US" altLang="ja-JP" sz="1700" i="1" dirty="0" err="1"/>
                  <a:t>I</a:t>
                </a:r>
                <a:r>
                  <a:rPr lang="en-US" altLang="ja-JP" sz="1700" i="1" baseline="-25000" dirty="0" err="1"/>
                  <a:t>smp</a:t>
                </a:r>
                <a:r>
                  <a:rPr lang="en-US" altLang="ja-JP" sz="1700" dirty="0"/>
                  <a:t> </a:t>
                </a:r>
                <a:r>
                  <a:rPr lang="ja-JP" altLang="en-US" sz="1700" dirty="0"/>
                  <a:t>より検索</a:t>
                </a:r>
                <a:endParaRPr lang="en-US" altLang="ja-JP" sz="1700" i="1" dirty="0"/>
              </a:p>
              <a:p>
                <a:pPr marL="457200" lvl="1" indent="0">
                  <a:lnSpc>
                    <a:spcPct val="100000"/>
                  </a:lnSpc>
                  <a:spcBef>
                    <a:spcPts val="600"/>
                  </a:spcBef>
                  <a:buNone/>
                </a:pPr>
                <a:r>
                  <a:rPr lang="en-US" altLang="ja-JP" sz="1700" dirty="0">
                    <a:solidFill>
                      <a:srgbClr val="FF0000"/>
                    </a:solidFill>
                  </a:rPr>
                  <a:t>2.3  </a:t>
                </a:r>
                <a14:m>
                  <m:oMath xmlns:m="http://schemas.openxmlformats.org/officeDocument/2006/math">
                    <m:r>
                      <a:rPr lang="en-US" altLang="ja-JP" sz="1700" i="1">
                        <a:solidFill>
                          <a:srgbClr val="FF0000"/>
                        </a:solidFill>
                        <a:latin typeface="Cambria Math" panose="02040503050406030204" pitchFamily="18" charset="0"/>
                      </a:rPr>
                      <m:t>𝑑</m:t>
                    </m:r>
                    <m:d>
                      <m:dPr>
                        <m:ctrlPr>
                          <a:rPr lang="en-US" altLang="ja-JP" sz="1700" i="1">
                            <a:solidFill>
                              <a:srgbClr val="FF0000"/>
                            </a:solidFill>
                            <a:latin typeface="Cambria Math" panose="02040503050406030204" pitchFamily="18" charset="0"/>
                          </a:rPr>
                        </m:ctrlPr>
                      </m:dPr>
                      <m:e>
                        <m:r>
                          <a:rPr lang="en-US" altLang="ja-JP" sz="1700" i="1">
                            <a:solidFill>
                              <a:srgbClr val="FF0000"/>
                            </a:solidFill>
                            <a:latin typeface="Cambria Math" panose="02040503050406030204" pitchFamily="18" charset="0"/>
                          </a:rPr>
                          <m:t>𝑤</m:t>
                        </m:r>
                        <m:d>
                          <m:dPr>
                            <m:ctrlPr>
                              <a:rPr lang="en-US" altLang="ja-JP" sz="1700" i="1">
                                <a:solidFill>
                                  <a:srgbClr val="FF0000"/>
                                </a:solidFill>
                                <a:latin typeface="Cambria Math" panose="02040503050406030204" pitchFamily="18" charset="0"/>
                              </a:rPr>
                            </m:ctrlPr>
                          </m:dPr>
                          <m:e>
                            <m:r>
                              <a:rPr lang="en-US" altLang="ja-JP" sz="1700" i="1">
                                <a:solidFill>
                                  <a:srgbClr val="FF0000"/>
                                </a:solidFill>
                                <a:latin typeface="Cambria Math" panose="02040503050406030204" pitchFamily="18" charset="0"/>
                              </a:rPr>
                              <m:t>𝑝</m:t>
                            </m:r>
                          </m:e>
                        </m:d>
                        <m:r>
                          <a:rPr lang="en-US" altLang="ja-JP" sz="1700" i="1">
                            <a:solidFill>
                              <a:srgbClr val="FF0000"/>
                            </a:solidFill>
                            <a:latin typeface="Cambria Math" panose="02040503050406030204" pitchFamily="18" charset="0"/>
                          </a:rPr>
                          <m:t>,</m:t>
                        </m:r>
                        <m:r>
                          <a:rPr lang="en-US" altLang="ja-JP" sz="1700" i="1">
                            <a:solidFill>
                              <a:srgbClr val="FF0000"/>
                            </a:solidFill>
                            <a:latin typeface="Cambria Math" panose="02040503050406030204" pitchFamily="18" charset="0"/>
                          </a:rPr>
                          <m:t>𝑤</m:t>
                        </m:r>
                        <m:r>
                          <a:rPr lang="en-US" altLang="ja-JP" sz="1700" i="1">
                            <a:solidFill>
                              <a:srgbClr val="FF0000"/>
                            </a:solidFill>
                            <a:latin typeface="Cambria Math" panose="02040503050406030204" pitchFamily="18" charset="0"/>
                          </a:rPr>
                          <m:t>′</m:t>
                        </m:r>
                      </m:e>
                    </m:d>
                    <m:r>
                      <a:rPr lang="en-US" altLang="ja-JP" sz="1700" b="0" i="0" smtClean="0">
                        <a:solidFill>
                          <a:srgbClr val="FF0000"/>
                        </a:solidFill>
                        <a:latin typeface="Cambria Math" panose="02040503050406030204" pitchFamily="18" charset="0"/>
                      </a:rPr>
                      <m:t>≤</m:t>
                    </m:r>
                    <m:r>
                      <a:rPr lang="en-US" altLang="ja-JP" sz="1700" b="0" i="1" smtClean="0">
                        <a:solidFill>
                          <a:srgbClr val="FF0000"/>
                        </a:solidFill>
                        <a:latin typeface="Cambria Math" panose="02040503050406030204" pitchFamily="18" charset="0"/>
                      </a:rPr>
                      <m:t>1.1∗</m:t>
                    </m:r>
                    <m:r>
                      <a:rPr lang="en-US" altLang="ja-JP" sz="1700" i="1">
                        <a:solidFill>
                          <a:srgbClr val="FF0000"/>
                        </a:solidFill>
                        <a:latin typeface="Cambria Math" panose="02040503050406030204" pitchFamily="18" charset="0"/>
                      </a:rPr>
                      <m:t>𝑑</m:t>
                    </m:r>
                    <m:d>
                      <m:dPr>
                        <m:ctrlPr>
                          <a:rPr lang="en-US" altLang="ja-JP" sz="1700" i="1">
                            <a:solidFill>
                              <a:srgbClr val="FF0000"/>
                            </a:solidFill>
                            <a:latin typeface="Cambria Math" panose="02040503050406030204" pitchFamily="18" charset="0"/>
                          </a:rPr>
                        </m:ctrlPr>
                      </m:dPr>
                      <m:e>
                        <m:r>
                          <a:rPr lang="en-US" altLang="ja-JP" sz="1700" i="1">
                            <a:solidFill>
                              <a:srgbClr val="FF0000"/>
                            </a:solidFill>
                            <a:latin typeface="Cambria Math" panose="02040503050406030204" pitchFamily="18" charset="0"/>
                          </a:rPr>
                          <m:t>𝑤</m:t>
                        </m:r>
                        <m:d>
                          <m:dPr>
                            <m:ctrlPr>
                              <a:rPr lang="en-US" altLang="ja-JP" sz="1700" i="1">
                                <a:solidFill>
                                  <a:srgbClr val="FF0000"/>
                                </a:solidFill>
                                <a:latin typeface="Cambria Math" panose="02040503050406030204" pitchFamily="18" charset="0"/>
                              </a:rPr>
                            </m:ctrlPr>
                          </m:dPr>
                          <m:e>
                            <m:r>
                              <a:rPr lang="en-US" altLang="ja-JP" sz="1700" i="1">
                                <a:solidFill>
                                  <a:srgbClr val="FF0000"/>
                                </a:solidFill>
                                <a:latin typeface="Cambria Math" panose="02040503050406030204" pitchFamily="18" charset="0"/>
                              </a:rPr>
                              <m:t>𝑝</m:t>
                            </m:r>
                          </m:e>
                        </m:d>
                        <m:r>
                          <a:rPr lang="en-US" altLang="ja-JP" sz="1700" i="1">
                            <a:solidFill>
                              <a:srgbClr val="FF0000"/>
                            </a:solidFill>
                            <a:latin typeface="Cambria Math" panose="02040503050406030204" pitchFamily="18" charset="0"/>
                          </a:rPr>
                          <m:t>,</m:t>
                        </m:r>
                        <m:sSub>
                          <m:sSubPr>
                            <m:ctrlPr>
                              <a:rPr lang="en-US" altLang="ja-JP" sz="1700" b="0" i="1" smtClean="0">
                                <a:solidFill>
                                  <a:srgbClr val="FF0000"/>
                                </a:solidFill>
                                <a:latin typeface="Cambria Math" panose="02040503050406030204" pitchFamily="18" charset="0"/>
                              </a:rPr>
                            </m:ctrlPr>
                          </m:sSubPr>
                          <m:e>
                            <m:r>
                              <a:rPr lang="en-US" altLang="ja-JP" sz="1700" i="1">
                                <a:solidFill>
                                  <a:srgbClr val="FF0000"/>
                                </a:solidFill>
                                <a:latin typeface="Cambria Math" panose="02040503050406030204" pitchFamily="18" charset="0"/>
                              </a:rPr>
                              <m:t>𝑤</m:t>
                            </m:r>
                          </m:e>
                          <m:sub>
                            <m:r>
                              <a:rPr lang="en-US" altLang="ja-JP" sz="1700" b="0" i="1" smtClean="0">
                                <a:solidFill>
                                  <a:srgbClr val="FF0000"/>
                                </a:solidFill>
                                <a:latin typeface="Cambria Math" panose="02040503050406030204" pitchFamily="18" charset="0"/>
                              </a:rPr>
                              <m:t>𝑏𝑒𝑠𝑡</m:t>
                            </m:r>
                          </m:sub>
                        </m:sSub>
                      </m:e>
                    </m:d>
                  </m:oMath>
                </a14:m>
                <a:r>
                  <a:rPr lang="en-US" altLang="ja-JP" sz="1700" dirty="0">
                    <a:solidFill>
                      <a:srgbClr val="FF0000"/>
                    </a:solidFill>
                  </a:rPr>
                  <a:t> </a:t>
                </a:r>
                <a:r>
                  <a:rPr lang="ja-JP" altLang="en-US" sz="1700" dirty="0">
                    <a:solidFill>
                      <a:srgbClr val="FF0000"/>
                    </a:solidFill>
                  </a:rPr>
                  <a:t>を満たすすべての　</a:t>
                </a:r>
                <a:endParaRPr lang="en-US" altLang="ja-JP" sz="1700" dirty="0">
                  <a:solidFill>
                    <a:srgbClr val="FF0000"/>
                  </a:solidFill>
                </a:endParaRPr>
              </a:p>
              <a:p>
                <a:pPr marL="457200" lvl="1" indent="0">
                  <a:lnSpc>
                    <a:spcPct val="100000"/>
                  </a:lnSpc>
                  <a:spcBef>
                    <a:spcPts val="600"/>
                  </a:spcBef>
                  <a:buNone/>
                </a:pPr>
                <a:r>
                  <a:rPr lang="ja-JP" altLang="en-US" sz="1700" dirty="0">
                    <a:solidFill>
                      <a:srgbClr val="FF0000"/>
                    </a:solidFill>
                  </a:rPr>
                  <a:t>　　</a:t>
                </a:r>
                <a14:m>
                  <m:oMath xmlns:m="http://schemas.openxmlformats.org/officeDocument/2006/math">
                    <m:r>
                      <a:rPr lang="en-US" altLang="ja-JP" sz="1700" i="1">
                        <a:solidFill>
                          <a:srgbClr val="FF0000"/>
                        </a:solidFill>
                        <a:latin typeface="Cambria Math" panose="02040503050406030204" pitchFamily="18" charset="0"/>
                      </a:rPr>
                      <m:t>𝑤</m:t>
                    </m:r>
                    <m:r>
                      <a:rPr lang="en-US" altLang="ja-JP" sz="1700" i="1">
                        <a:solidFill>
                          <a:srgbClr val="FF0000"/>
                        </a:solidFill>
                        <a:latin typeface="Cambria Math" panose="02040503050406030204" pitchFamily="18" charset="0"/>
                      </a:rPr>
                      <m:t>′</m:t>
                    </m:r>
                  </m:oMath>
                </a14:m>
                <a:r>
                  <a:rPr lang="ja-JP" altLang="en-US" sz="1700" dirty="0">
                    <a:solidFill>
                      <a:srgbClr val="FF0000"/>
                    </a:solidFill>
                  </a:rPr>
                  <a:t>を</a:t>
                </a:r>
                <a:r>
                  <a:rPr lang="en-US" altLang="ja-JP" sz="1700" i="1" dirty="0">
                    <a:solidFill>
                      <a:srgbClr val="FF0000"/>
                    </a:solidFill>
                  </a:rPr>
                  <a:t>I</a:t>
                </a:r>
                <a:r>
                  <a:rPr lang="en-US" altLang="ja-JP" sz="1700" i="1" baseline="-25000" dirty="0">
                    <a:solidFill>
                      <a:srgbClr val="FF0000"/>
                    </a:solidFill>
                  </a:rPr>
                  <a:t>smp</a:t>
                </a:r>
                <a:r>
                  <a:rPr lang="en-US" altLang="ja-JP" sz="1700" dirty="0">
                    <a:solidFill>
                      <a:srgbClr val="FF0000"/>
                    </a:solidFill>
                  </a:rPr>
                  <a:t> </a:t>
                </a:r>
                <a:r>
                  <a:rPr lang="ja-JP" altLang="en-US" sz="1700" dirty="0">
                    <a:solidFill>
                      <a:srgbClr val="FF0000"/>
                    </a:solidFill>
                  </a:rPr>
                  <a:t>より検索</a:t>
                </a:r>
                <a:endParaRPr lang="en-US" altLang="ja-JP" sz="1700" dirty="0">
                  <a:solidFill>
                    <a:srgbClr val="FF0000"/>
                  </a:solidFill>
                </a:endParaRPr>
              </a:p>
              <a:p>
                <a:pPr marL="457200" lvl="1" indent="0">
                  <a:lnSpc>
                    <a:spcPct val="100000"/>
                  </a:lnSpc>
                  <a:spcBef>
                    <a:spcPts val="600"/>
                  </a:spcBef>
                  <a:buNone/>
                </a:pPr>
                <a:r>
                  <a:rPr lang="en-US" altLang="ja-JP" sz="1700" dirty="0">
                    <a:solidFill>
                      <a:srgbClr val="FF0000"/>
                    </a:solidFill>
                  </a:rPr>
                  <a:t>2.4 </a:t>
                </a:r>
                <a:r>
                  <a:rPr lang="ja-JP" altLang="en-US" sz="1700" dirty="0">
                    <a:solidFill>
                      <a:srgbClr val="FF0000"/>
                    </a:solidFill>
                  </a:rPr>
                  <a:t>発見した</a:t>
                </a:r>
                <a14:m>
                  <m:oMath xmlns:m="http://schemas.openxmlformats.org/officeDocument/2006/math">
                    <m:r>
                      <a:rPr lang="ja-JP" altLang="en-US" sz="1700" i="1" dirty="0" smtClean="0">
                        <a:solidFill>
                          <a:srgbClr val="FF0000"/>
                        </a:solidFill>
                        <a:latin typeface="Cambria Math" panose="02040503050406030204" pitchFamily="18" charset="0"/>
                      </a:rPr>
                      <m:t>複数の</m:t>
                    </m:r>
                    <m:r>
                      <a:rPr lang="en-US" altLang="ja-JP" sz="1700" i="1">
                        <a:solidFill>
                          <a:srgbClr val="FF0000"/>
                        </a:solidFill>
                        <a:latin typeface="Cambria Math" panose="02040503050406030204" pitchFamily="18" charset="0"/>
                      </a:rPr>
                      <m:t>𝑤</m:t>
                    </m:r>
                    <m:r>
                      <a:rPr lang="en-US" altLang="ja-JP" sz="1700" i="1">
                        <a:solidFill>
                          <a:srgbClr val="FF0000"/>
                        </a:solidFill>
                        <a:latin typeface="Cambria Math" panose="02040503050406030204" pitchFamily="18" charset="0"/>
                      </a:rPr>
                      <m:t>′</m:t>
                    </m:r>
                  </m:oMath>
                </a14:m>
                <a:r>
                  <a:rPr lang="ja-JP" altLang="en-US" sz="1700" dirty="0">
                    <a:solidFill>
                      <a:srgbClr val="FF0000"/>
                    </a:solidFill>
                  </a:rPr>
                  <a:t>の中央画素値からヒストグラムを作成</a:t>
                </a:r>
                <a:endParaRPr lang="en-US" altLang="ja-JP" sz="1700" dirty="0">
                  <a:solidFill>
                    <a:srgbClr val="FF0000"/>
                  </a:solidFill>
                </a:endParaRPr>
              </a:p>
              <a:p>
                <a:pPr marL="457200" lvl="1" indent="0">
                  <a:lnSpc>
                    <a:spcPct val="100000"/>
                  </a:lnSpc>
                  <a:spcBef>
                    <a:spcPts val="600"/>
                  </a:spcBef>
                  <a:buNone/>
                </a:pPr>
                <a:r>
                  <a:rPr lang="ja-JP" altLang="en-US" sz="1700" dirty="0">
                    <a:solidFill>
                      <a:srgbClr val="FF0000"/>
                    </a:solidFill>
                  </a:rPr>
                  <a:t>　　し，最も頻度が高いものを </a:t>
                </a:r>
                <a:r>
                  <a:rPr lang="en-US" altLang="ja-JP" sz="1700" i="1" dirty="0">
                    <a:solidFill>
                      <a:srgbClr val="FF0000"/>
                    </a:solidFill>
                  </a:rPr>
                  <a:t>p</a:t>
                </a:r>
                <a:r>
                  <a:rPr lang="en-US" altLang="ja-JP" sz="1700" dirty="0">
                    <a:solidFill>
                      <a:srgbClr val="FF0000"/>
                    </a:solidFill>
                  </a:rPr>
                  <a:t> </a:t>
                </a:r>
                <a:r>
                  <a:rPr lang="ja-JP" altLang="en-US" sz="1700" dirty="0">
                    <a:solidFill>
                      <a:srgbClr val="FF0000"/>
                    </a:solidFill>
                  </a:rPr>
                  <a:t>に代入</a:t>
                </a:r>
                <a:endParaRPr lang="en-US" altLang="ja-JP" sz="1700" dirty="0">
                  <a:solidFill>
                    <a:srgbClr val="FF0000"/>
                  </a:solidFill>
                </a:endParaRPr>
              </a:p>
              <a:p>
                <a:pPr marL="457200" lvl="1" indent="0">
                  <a:lnSpc>
                    <a:spcPct val="100000"/>
                  </a:lnSpc>
                  <a:spcBef>
                    <a:spcPts val="600"/>
                  </a:spcBef>
                  <a:buNone/>
                </a:pPr>
                <a:r>
                  <a:rPr lang="en-US" altLang="ja-JP" sz="1700" dirty="0"/>
                  <a:t>2.4 </a:t>
                </a:r>
                <a:r>
                  <a:rPr lang="ja-JP" altLang="en-US" sz="1700" dirty="0"/>
                  <a:t>全画素の合成がなされたら終了</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502784" y="1484132"/>
                <a:ext cx="6635295" cy="5073318"/>
              </a:xfrm>
              <a:blipFill>
                <a:blip r:embed="rId3"/>
                <a:stretch>
                  <a:fillRect l="-1561" t="-960"/>
                </a:stretch>
              </a:blipFill>
            </p:spPr>
            <p:txBody>
              <a:bodyPr/>
              <a:lstStyle/>
              <a:p>
                <a:r>
                  <a:rPr lang="ja-JP" altLang="en-US">
                    <a:noFill/>
                  </a:rPr>
                  <a:t> </a:t>
                </a:r>
              </a:p>
            </p:txBody>
          </p:sp>
        </mc:Fallback>
      </mc:AlternateContent>
      <p:sp>
        <p:nvSpPr>
          <p:cNvPr id="9" name="正方形/長方形 8"/>
          <p:cNvSpPr/>
          <p:nvPr/>
        </p:nvSpPr>
        <p:spPr>
          <a:xfrm>
            <a:off x="371354" y="229579"/>
            <a:ext cx="6102017" cy="646331"/>
          </a:xfrm>
          <a:prstGeom prst="rect">
            <a:avLst/>
          </a:prstGeom>
        </p:spPr>
        <p:txBody>
          <a:bodyPr wrap="square">
            <a:spAutoFit/>
          </a:body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アルゴリズム </a:t>
            </a:r>
          </a:p>
        </p:txBody>
      </p:sp>
      <p:sp>
        <p:nvSpPr>
          <p:cNvPr id="10" name="正方形/長方形 9"/>
          <p:cNvSpPr/>
          <p:nvPr/>
        </p:nvSpPr>
        <p:spPr>
          <a:xfrm>
            <a:off x="8238369" y="2126343"/>
            <a:ext cx="2031325"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rPr>
              <a:t>サンプル画像</a:t>
            </a:r>
          </a:p>
        </p:txBody>
      </p:sp>
      <p:sp>
        <p:nvSpPr>
          <p:cNvPr id="11" name="正方形/長方形 10"/>
          <p:cNvSpPr/>
          <p:nvPr/>
        </p:nvSpPr>
        <p:spPr>
          <a:xfrm>
            <a:off x="8291709" y="6193135"/>
            <a:ext cx="2031325"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rPr>
              <a:t>合成中の画像</a:t>
            </a:r>
          </a:p>
        </p:txBody>
      </p:sp>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0101" y="417489"/>
            <a:ext cx="1650999" cy="1650999"/>
          </a:xfrm>
          <a:prstGeom prst="rect">
            <a:avLst/>
          </a:prstGeom>
          <a:noFill/>
          <a:ln>
            <a:noFill/>
          </a:ln>
        </p:spPr>
      </p:pic>
      <p:pic>
        <p:nvPicPr>
          <p:cNvPr id="14" name="図 13"/>
          <p:cNvPicPr>
            <a:picLocks noChangeAspect="1"/>
          </p:cNvPicPr>
          <p:nvPr/>
        </p:nvPicPr>
        <p:blipFill>
          <a:blip r:embed="rId5"/>
          <a:stretch>
            <a:fillRect/>
          </a:stretch>
        </p:blipFill>
        <p:spPr>
          <a:xfrm>
            <a:off x="7704137" y="2825317"/>
            <a:ext cx="3201988" cy="3335153"/>
          </a:xfrm>
          <a:prstGeom prst="rect">
            <a:avLst/>
          </a:prstGeom>
          <a:solidFill>
            <a:schemeClr val="bg1">
              <a:lumMod val="85000"/>
            </a:schemeClr>
          </a:solidFill>
        </p:spPr>
      </p:pic>
      <p:grpSp>
        <p:nvGrpSpPr>
          <p:cNvPr id="15" name="グループ化 14"/>
          <p:cNvGrpSpPr/>
          <p:nvPr/>
        </p:nvGrpSpPr>
        <p:grpSpPr>
          <a:xfrm>
            <a:off x="9963150" y="3349109"/>
            <a:ext cx="988206" cy="523220"/>
            <a:chOff x="9963150" y="3082409"/>
            <a:chExt cx="988206" cy="523220"/>
          </a:xfrm>
        </p:grpSpPr>
        <p:sp>
          <p:nvSpPr>
            <p:cNvPr id="16" name="正方形/長方形 15"/>
            <p:cNvSpPr/>
            <p:nvPr/>
          </p:nvSpPr>
          <p:spPr>
            <a:xfrm>
              <a:off x="9963150" y="3467100"/>
              <a:ext cx="106680" cy="10668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0582344" y="3082409"/>
              <a:ext cx="369012" cy="523220"/>
            </a:xfrm>
            <a:prstGeom prst="rect">
              <a:avLst/>
            </a:prstGeom>
          </p:spPr>
          <p:txBody>
            <a:bodyPr wrap="none">
              <a:spAutoFit/>
            </a:bodyPr>
            <a:lstStyle/>
            <a:p>
              <a:r>
                <a:rPr lang="en-US" altLang="ja-JP" sz="2800" i="1" dirty="0"/>
                <a:t>p</a:t>
              </a:r>
              <a:endParaRPr lang="ja-JP" altLang="en-US" sz="2800" dirty="0"/>
            </a:p>
          </p:txBody>
        </p:sp>
        <p:cxnSp>
          <p:nvCxnSpPr>
            <p:cNvPr id="18" name="直線コネクタ 17"/>
            <p:cNvCxnSpPr>
              <a:stCxn id="16" idx="3"/>
            </p:cNvCxnSpPr>
            <p:nvPr/>
          </p:nvCxnSpPr>
          <p:spPr>
            <a:xfrm flipV="1">
              <a:off x="10069830" y="3400425"/>
              <a:ext cx="612458" cy="120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p:cNvGrpSpPr/>
          <p:nvPr/>
        </p:nvGrpSpPr>
        <p:grpSpPr>
          <a:xfrm>
            <a:off x="9627870" y="2796659"/>
            <a:ext cx="1797975" cy="1356241"/>
            <a:chOff x="9627870" y="2529959"/>
            <a:chExt cx="1797975" cy="1356241"/>
          </a:xfrm>
        </p:grpSpPr>
        <p:sp>
          <p:nvSpPr>
            <p:cNvPr id="20" name="正方形/長方形 19"/>
            <p:cNvSpPr/>
            <p:nvPr/>
          </p:nvSpPr>
          <p:spPr>
            <a:xfrm>
              <a:off x="9627870" y="3139440"/>
              <a:ext cx="746760" cy="746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0582344" y="2529959"/>
              <a:ext cx="843501" cy="523220"/>
            </a:xfrm>
            <a:prstGeom prst="rect">
              <a:avLst/>
            </a:prstGeom>
          </p:spPr>
          <p:txBody>
            <a:bodyPr wrap="none">
              <a:spAutoFit/>
            </a:bodyPr>
            <a:lstStyle/>
            <a:p>
              <a:r>
                <a:rPr lang="en-US" altLang="ja-JP" sz="2800" i="1" dirty="0"/>
                <a:t>w</a:t>
              </a:r>
              <a:r>
                <a:rPr lang="en-US" altLang="ja-JP" sz="2800" dirty="0"/>
                <a:t>(</a:t>
              </a:r>
              <a:r>
                <a:rPr lang="en-US" altLang="ja-JP" sz="2800" i="1" dirty="0"/>
                <a:t>p</a:t>
              </a:r>
              <a:r>
                <a:rPr lang="en-US" altLang="ja-JP" sz="2800" dirty="0"/>
                <a:t>)</a:t>
              </a:r>
              <a:endParaRPr lang="ja-JP" altLang="en-US" sz="2800" dirty="0"/>
            </a:p>
          </p:txBody>
        </p:sp>
        <p:cxnSp>
          <p:nvCxnSpPr>
            <p:cNvPr id="22" name="直線コネクタ 21"/>
            <p:cNvCxnSpPr>
              <a:stCxn id="20" idx="0"/>
            </p:cNvCxnSpPr>
            <p:nvPr/>
          </p:nvCxnSpPr>
          <p:spPr>
            <a:xfrm flipV="1">
              <a:off x="10001250" y="2847975"/>
              <a:ext cx="681038" cy="291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グループ化 22"/>
          <p:cNvGrpSpPr/>
          <p:nvPr/>
        </p:nvGrpSpPr>
        <p:grpSpPr>
          <a:xfrm>
            <a:off x="8510270" y="503283"/>
            <a:ext cx="3541707" cy="1428932"/>
            <a:chOff x="8510270" y="236583"/>
            <a:chExt cx="3541707" cy="1428932"/>
          </a:xfrm>
        </p:grpSpPr>
        <p:sp>
          <p:nvSpPr>
            <p:cNvPr id="24" name="正方形/長方形 23"/>
            <p:cNvSpPr/>
            <p:nvPr/>
          </p:nvSpPr>
          <p:spPr>
            <a:xfrm>
              <a:off x="8510270" y="918755"/>
              <a:ext cx="746760" cy="746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8757013" y="468812"/>
              <a:ext cx="746760" cy="746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9076327" y="817155"/>
              <a:ext cx="746760" cy="746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9250498" y="236583"/>
              <a:ext cx="746760" cy="746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10328428" y="698499"/>
              <a:ext cx="1723549" cy="830997"/>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rPr>
                <a:t>近傍が似た</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画素を検索</a:t>
              </a:r>
            </a:p>
          </p:txBody>
        </p:sp>
      </p:grpSp>
      <p:sp>
        <p:nvSpPr>
          <p:cNvPr id="29" name="フリーフォーム 28"/>
          <p:cNvSpPr/>
          <p:nvPr/>
        </p:nvSpPr>
        <p:spPr>
          <a:xfrm>
            <a:off x="9969500" y="1244600"/>
            <a:ext cx="546978" cy="2489200"/>
          </a:xfrm>
          <a:custGeom>
            <a:avLst/>
            <a:gdLst>
              <a:gd name="connsiteX0" fmla="*/ 0 w 546978"/>
              <a:gd name="connsiteY0" fmla="*/ 0 h 2489200"/>
              <a:gd name="connsiteX1" fmla="*/ 546100 w 546978"/>
              <a:gd name="connsiteY1" fmla="*/ 1079500 h 2489200"/>
              <a:gd name="connsiteX2" fmla="*/ 101600 w 546978"/>
              <a:gd name="connsiteY2" fmla="*/ 2489200 h 2489200"/>
            </a:gdLst>
            <a:ahLst/>
            <a:cxnLst>
              <a:cxn ang="0">
                <a:pos x="connsiteX0" y="connsiteY0"/>
              </a:cxn>
              <a:cxn ang="0">
                <a:pos x="connsiteX1" y="connsiteY1"/>
              </a:cxn>
              <a:cxn ang="0">
                <a:pos x="connsiteX2" y="connsiteY2"/>
              </a:cxn>
            </a:cxnLst>
            <a:rect l="l" t="t" r="r" b="b"/>
            <a:pathLst>
              <a:path w="546978" h="2489200">
                <a:moveTo>
                  <a:pt x="0" y="0"/>
                </a:moveTo>
                <a:cubicBezTo>
                  <a:pt x="264583" y="332316"/>
                  <a:pt x="529167" y="664633"/>
                  <a:pt x="546100" y="1079500"/>
                </a:cubicBezTo>
                <a:cubicBezTo>
                  <a:pt x="563033" y="1494367"/>
                  <a:pt x="332316" y="1991783"/>
                  <a:pt x="101600" y="2489200"/>
                </a:cubicBezTo>
              </a:path>
            </a:pathLst>
          </a:custGeom>
          <a:noFill/>
          <a:ln w="2857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33416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7356" y="266166"/>
            <a:ext cx="11708780" cy="733270"/>
          </a:xfrm>
        </p:spPr>
        <p:txBody>
          <a:bodyPr/>
          <a:lstStyle/>
          <a:p>
            <a:pPr algn="ctr"/>
            <a:r>
              <a:rPr kumimoji="1" lang="en-US" altLang="ja-JP" dirty="0" smtClean="0"/>
              <a:t>Texture</a:t>
            </a:r>
            <a:r>
              <a:rPr kumimoji="1" lang="ja-JP" altLang="en-US" dirty="0" smtClean="0"/>
              <a:t>合成技術</a:t>
            </a:r>
            <a:endParaRPr kumimoji="1" lang="ja-JP" altLang="en-US" dirty="0"/>
          </a:p>
        </p:txBody>
      </p:sp>
      <p:sp>
        <p:nvSpPr>
          <p:cNvPr id="3" name="コンテンツ プレースホルダー 2"/>
          <p:cNvSpPr>
            <a:spLocks noGrp="1"/>
          </p:cNvSpPr>
          <p:nvPr>
            <p:ph idx="1"/>
          </p:nvPr>
        </p:nvSpPr>
        <p:spPr>
          <a:xfrm>
            <a:off x="174006" y="5328874"/>
            <a:ext cx="3131169" cy="1297505"/>
          </a:xfrm>
        </p:spPr>
        <p:txBody>
          <a:bodyPr>
            <a:normAutofit/>
          </a:bodyPr>
          <a:lstStyle/>
          <a:p>
            <a:pPr marL="0" indent="0">
              <a:lnSpc>
                <a:spcPct val="120000"/>
              </a:lnSpc>
              <a:spcBef>
                <a:spcPts val="0"/>
              </a:spcBef>
              <a:buNone/>
            </a:pPr>
            <a:r>
              <a:rPr lang="ja-JP" altLang="en-US" sz="2400" dirty="0" smtClean="0"/>
              <a:t>似たパッチを検索し中心画素をコピー</a:t>
            </a:r>
            <a:endParaRPr kumimoji="1" lang="ja-JP" altLang="en-US" sz="2400" dirty="0"/>
          </a:p>
        </p:txBody>
      </p:sp>
      <p:pic>
        <p:nvPicPr>
          <p:cNvPr id="11" name="図 10"/>
          <p:cNvPicPr>
            <a:picLocks noChangeAspect="1"/>
          </p:cNvPicPr>
          <p:nvPr/>
        </p:nvPicPr>
        <p:blipFill>
          <a:blip r:embed="rId3"/>
          <a:stretch>
            <a:fillRect/>
          </a:stretch>
        </p:blipFill>
        <p:spPr>
          <a:xfrm>
            <a:off x="539747" y="1244981"/>
            <a:ext cx="2399685" cy="4069969"/>
          </a:xfrm>
          <a:prstGeom prst="rect">
            <a:avLst/>
          </a:prstGeom>
        </p:spPr>
      </p:pic>
      <p:sp>
        <p:nvSpPr>
          <p:cNvPr id="13" name="コンテンツ プレースホルダー 2"/>
          <p:cNvSpPr txBox="1">
            <a:spLocks/>
          </p:cNvSpPr>
          <p:nvPr/>
        </p:nvSpPr>
        <p:spPr>
          <a:xfrm>
            <a:off x="3210934" y="5332584"/>
            <a:ext cx="5238750" cy="129750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0"/>
              </a:spcBef>
              <a:buNone/>
            </a:pPr>
            <a:r>
              <a:rPr lang="ja-JP" altLang="en-US" sz="2400" dirty="0" smtClean="0"/>
              <a:t>似たパッチを検索しパッチをコピー</a:t>
            </a:r>
            <a:endParaRPr lang="en-US" altLang="ja-JP" sz="2400" dirty="0" smtClean="0"/>
          </a:p>
          <a:p>
            <a:pPr marL="0" indent="0">
              <a:lnSpc>
                <a:spcPct val="120000"/>
              </a:lnSpc>
              <a:spcBef>
                <a:spcPts val="0"/>
              </a:spcBef>
              <a:buNone/>
            </a:pPr>
            <a:r>
              <a:rPr lang="ja-JP" altLang="en-US" sz="2400" dirty="0" smtClean="0"/>
              <a:t>片方向・双方向の検索手法あり</a:t>
            </a:r>
            <a:endParaRPr lang="en-US" altLang="ja-JP" sz="2400" dirty="0" smtClean="0"/>
          </a:p>
          <a:p>
            <a:pPr marL="0" indent="0">
              <a:lnSpc>
                <a:spcPct val="120000"/>
              </a:lnSpc>
              <a:spcBef>
                <a:spcPts val="0"/>
              </a:spcBef>
              <a:buNone/>
            </a:pPr>
            <a:r>
              <a:rPr lang="en-US" altLang="ja-JP" sz="2400" dirty="0" err="1" smtClean="0"/>
              <a:t>Kwatra</a:t>
            </a:r>
            <a:r>
              <a:rPr lang="ja-JP" altLang="en-US" sz="2400" dirty="0"/>
              <a:t> </a:t>
            </a:r>
            <a:r>
              <a:rPr lang="en-US" altLang="ja-JP" sz="2400" dirty="0" smtClean="0"/>
              <a:t>2005/</a:t>
            </a:r>
            <a:r>
              <a:rPr lang="en-US" altLang="ja-JP" sz="2400" dirty="0" err="1" smtClean="0"/>
              <a:t>Simakov</a:t>
            </a:r>
            <a:r>
              <a:rPr lang="en-US" altLang="ja-JP" sz="2400" dirty="0" smtClean="0"/>
              <a:t> 2008</a:t>
            </a:r>
          </a:p>
        </p:txBody>
      </p:sp>
      <p:pic>
        <p:nvPicPr>
          <p:cNvPr id="22" name="図 21"/>
          <p:cNvPicPr>
            <a:picLocks noChangeAspect="1"/>
          </p:cNvPicPr>
          <p:nvPr/>
        </p:nvPicPr>
        <p:blipFill>
          <a:blip r:embed="rId4"/>
          <a:stretch>
            <a:fillRect/>
          </a:stretch>
        </p:blipFill>
        <p:spPr>
          <a:xfrm>
            <a:off x="3015614" y="1986077"/>
            <a:ext cx="5073648" cy="3490798"/>
          </a:xfrm>
          <a:prstGeom prst="rect">
            <a:avLst/>
          </a:prstGeom>
        </p:spPr>
      </p:pic>
      <p:sp>
        <p:nvSpPr>
          <p:cNvPr id="23" name="コンテンツ プレースホルダー 2"/>
          <p:cNvSpPr txBox="1">
            <a:spLocks/>
          </p:cNvSpPr>
          <p:nvPr/>
        </p:nvSpPr>
        <p:spPr>
          <a:xfrm>
            <a:off x="8449684" y="5332584"/>
            <a:ext cx="3566452" cy="12975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0"/>
              </a:spcBef>
              <a:buNone/>
            </a:pPr>
            <a:r>
              <a:rPr lang="ja-JP" altLang="en-US" sz="2400" dirty="0" smtClean="0"/>
              <a:t>高速な類似パッチ検索による実時間画像生成</a:t>
            </a:r>
            <a:r>
              <a:rPr lang="en-US" altLang="ja-JP" sz="1400" dirty="0">
                <a:hlinkClick r:id="rId5"/>
              </a:rPr>
              <a:t>https://www.youtube.com/watch?v=fMe19oTz6vk</a:t>
            </a:r>
            <a:endParaRPr lang="en-US" altLang="ja-JP" sz="2400" dirty="0"/>
          </a:p>
          <a:p>
            <a:pPr marL="0" indent="0">
              <a:lnSpc>
                <a:spcPct val="120000"/>
              </a:lnSpc>
              <a:spcBef>
                <a:spcPts val="0"/>
              </a:spcBef>
              <a:buNone/>
            </a:pPr>
            <a:endParaRPr lang="en-US" altLang="ja-JP" sz="2400" dirty="0" smtClean="0"/>
          </a:p>
        </p:txBody>
      </p:sp>
      <p:grpSp>
        <p:nvGrpSpPr>
          <p:cNvPr id="26" name="グループ化 25"/>
          <p:cNvGrpSpPr/>
          <p:nvPr/>
        </p:nvGrpSpPr>
        <p:grpSpPr>
          <a:xfrm>
            <a:off x="8237157" y="2564537"/>
            <a:ext cx="3954843" cy="2381949"/>
            <a:chOff x="5915024" y="1842133"/>
            <a:chExt cx="5880101" cy="3541506"/>
          </a:xfrm>
        </p:grpSpPr>
        <p:pic>
          <p:nvPicPr>
            <p:cNvPr id="24" name="図 23"/>
            <p:cNvPicPr>
              <a:picLocks noChangeAspect="1"/>
            </p:cNvPicPr>
            <p:nvPr/>
          </p:nvPicPr>
          <p:blipFill rotWithShape="1">
            <a:blip r:embed="rId6">
              <a:extLst>
                <a:ext uri="{28A0092B-C50C-407E-A947-70E740481C1C}">
                  <a14:useLocalDpi xmlns:a14="http://schemas.microsoft.com/office/drawing/2010/main" val="0"/>
                </a:ext>
              </a:extLst>
            </a:blip>
            <a:srcRect r="45465"/>
            <a:stretch/>
          </p:blipFill>
          <p:spPr>
            <a:xfrm>
              <a:off x="5915024" y="1842133"/>
              <a:ext cx="5880101" cy="1770753"/>
            </a:xfrm>
            <a:prstGeom prst="rect">
              <a:avLst/>
            </a:prstGeom>
          </p:spPr>
        </p:pic>
        <p:pic>
          <p:nvPicPr>
            <p:cNvPr id="25" name="図 24"/>
            <p:cNvPicPr>
              <a:picLocks noChangeAspect="1"/>
            </p:cNvPicPr>
            <p:nvPr/>
          </p:nvPicPr>
          <p:blipFill rotWithShape="1">
            <a:blip r:embed="rId6">
              <a:extLst>
                <a:ext uri="{28A0092B-C50C-407E-A947-70E740481C1C}">
                  <a14:useLocalDpi xmlns:a14="http://schemas.microsoft.com/office/drawing/2010/main" val="0"/>
                </a:ext>
              </a:extLst>
            </a:blip>
            <a:srcRect l="54535"/>
            <a:stretch/>
          </p:blipFill>
          <p:spPr>
            <a:xfrm>
              <a:off x="6034722" y="3612885"/>
              <a:ext cx="4902200" cy="1770754"/>
            </a:xfrm>
            <a:prstGeom prst="rect">
              <a:avLst/>
            </a:prstGeom>
          </p:spPr>
        </p:pic>
      </p:grpSp>
      <p:sp>
        <p:nvSpPr>
          <p:cNvPr id="27" name="コンテンツ プレースホルダー 2"/>
          <p:cNvSpPr txBox="1">
            <a:spLocks/>
          </p:cNvSpPr>
          <p:nvPr/>
        </p:nvSpPr>
        <p:spPr>
          <a:xfrm>
            <a:off x="8187571" y="2178439"/>
            <a:ext cx="3309277" cy="35964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0"/>
              </a:spcBef>
              <a:buNone/>
            </a:pPr>
            <a:r>
              <a:rPr lang="en-US" altLang="ja-JP" sz="1800" dirty="0" err="1" smtClean="0"/>
              <a:t>PatchMatch</a:t>
            </a:r>
            <a:r>
              <a:rPr lang="en-US" altLang="ja-JP" sz="1800" dirty="0" smtClean="0"/>
              <a:t> [Barnes2009]</a:t>
            </a:r>
          </a:p>
        </p:txBody>
      </p:sp>
    </p:spTree>
    <p:extLst>
      <p:ext uri="{BB962C8B-B14F-4D97-AF65-F5344CB8AC3E}">
        <p14:creationId xmlns:p14="http://schemas.microsoft.com/office/powerpoint/2010/main" val="38551512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4031" y="4667249"/>
            <a:ext cx="11708780" cy="1171575"/>
          </a:xfrm>
        </p:spPr>
        <p:txBody>
          <a:bodyPr>
            <a:normAutofit/>
          </a:bodyPr>
          <a:lstStyle/>
          <a:p>
            <a:pPr algn="r"/>
            <a:r>
              <a:rPr kumimoji="1" lang="en-US" altLang="ja-JP" b="1" dirty="0"/>
              <a:t>Seam Carving</a:t>
            </a:r>
            <a:endParaRPr kumimoji="1" lang="ja-JP" altLang="en-US" b="1" dirty="0"/>
          </a:p>
        </p:txBody>
      </p:sp>
    </p:spTree>
    <p:extLst>
      <p:ext uri="{BB962C8B-B14F-4D97-AF65-F5344CB8AC3E}">
        <p14:creationId xmlns:p14="http://schemas.microsoft.com/office/powerpoint/2010/main" val="19637906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52285" y="3943815"/>
            <a:ext cx="11411115" cy="2865422"/>
          </a:xfrm>
        </p:spPr>
        <p:txBody>
          <a:bodyPr>
            <a:noAutofit/>
          </a:bodyPr>
          <a:lstStyle/>
          <a:p>
            <a:pPr marL="0" indent="0">
              <a:buNone/>
            </a:pPr>
            <a:r>
              <a:rPr lang="ja-JP" altLang="en-US" b="1" dirty="0"/>
              <a:t>背景</a:t>
            </a:r>
            <a:r>
              <a:rPr lang="ja-JP" altLang="en-US" dirty="0"/>
              <a:t> </a:t>
            </a:r>
            <a:r>
              <a:rPr lang="en-US" altLang="ja-JP" dirty="0"/>
              <a:t>: </a:t>
            </a:r>
            <a:r>
              <a:rPr lang="ja-JP" altLang="en-US" dirty="0"/>
              <a:t>コンテンツの縦横比を変化させたいことが多くある（</a:t>
            </a:r>
            <a:r>
              <a:rPr lang="en-US" altLang="ja-JP" dirty="0"/>
              <a:t>image retargeting</a:t>
            </a:r>
            <a:r>
              <a:rPr lang="ja-JP" altLang="en-US" dirty="0"/>
              <a:t>と呼ばれる）</a:t>
            </a:r>
            <a:endParaRPr lang="en-US" altLang="ja-JP" dirty="0"/>
          </a:p>
          <a:p>
            <a:pPr marL="0" indent="0">
              <a:buNone/>
            </a:pPr>
            <a:r>
              <a:rPr kumimoji="1" lang="ja-JP" altLang="en-US" b="1" dirty="0"/>
              <a:t>問題</a:t>
            </a:r>
            <a:r>
              <a:rPr kumimoji="1" lang="ja-JP" altLang="en-US" dirty="0"/>
              <a:t> </a:t>
            </a:r>
            <a:r>
              <a:rPr kumimoji="1" lang="en-US" altLang="ja-JP" dirty="0"/>
              <a:t>: </a:t>
            </a:r>
            <a:r>
              <a:rPr kumimoji="1" lang="ja-JP" altLang="en-US" dirty="0"/>
              <a:t>画像の</a:t>
            </a:r>
            <a:r>
              <a:rPr kumimoji="1" lang="en-US" altLang="ja-JP" dirty="0"/>
              <a:t>retargeting</a:t>
            </a:r>
            <a:r>
              <a:rPr kumimoji="1" lang="ja-JP" altLang="en-US" dirty="0"/>
              <a:t>において単純に横方向に伸縮させると，撮影されたものの縦横比も変化してしまう</a:t>
            </a:r>
            <a:endParaRPr kumimoji="1" lang="en-US" altLang="ja-JP" dirty="0"/>
          </a:p>
          <a:p>
            <a:pPr marL="0" indent="0">
              <a:buNone/>
            </a:pPr>
            <a:r>
              <a:rPr lang="ja-JP" altLang="en-US" b="1" dirty="0"/>
              <a:t>提案</a:t>
            </a:r>
            <a:r>
              <a:rPr lang="ja-JP" altLang="en-US" dirty="0"/>
              <a:t> </a:t>
            </a:r>
            <a:r>
              <a:rPr lang="en-US" altLang="ja-JP" dirty="0"/>
              <a:t>: </a:t>
            </a:r>
            <a:r>
              <a:rPr lang="ja-JP" altLang="en-US" dirty="0"/>
              <a:t>画像全体の縦横比を変化させながら映ったものの縦横比を変化させない</a:t>
            </a:r>
            <a:r>
              <a:rPr lang="en-US" altLang="ja-JP" dirty="0"/>
              <a:t>retargeting</a:t>
            </a:r>
            <a:r>
              <a:rPr lang="ja-JP" altLang="en-US" dirty="0"/>
              <a:t>手法</a:t>
            </a:r>
            <a:endParaRPr kumimoji="1" lang="ja-JP" altLang="en-US" dirty="0"/>
          </a:p>
        </p:txBody>
      </p:sp>
      <p:pic>
        <p:nvPicPr>
          <p:cNvPr id="5" name="図 4"/>
          <p:cNvPicPr>
            <a:picLocks noChangeAspect="1"/>
          </p:cNvPicPr>
          <p:nvPr/>
        </p:nvPicPr>
        <p:blipFill rotWithShape="1">
          <a:blip r:embed="rId2"/>
          <a:srcRect l="17500" t="22033" r="20119" b="29835"/>
          <a:stretch/>
        </p:blipFill>
        <p:spPr>
          <a:xfrm>
            <a:off x="1537152" y="116113"/>
            <a:ext cx="9158516" cy="3827702"/>
          </a:xfrm>
          <a:prstGeom prst="rect">
            <a:avLst/>
          </a:prstGeom>
        </p:spPr>
      </p:pic>
    </p:spTree>
    <p:extLst>
      <p:ext uri="{BB962C8B-B14F-4D97-AF65-F5344CB8AC3E}">
        <p14:creationId xmlns:p14="http://schemas.microsoft.com/office/powerpoint/2010/main" val="27804564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7039" y="317500"/>
            <a:ext cx="10127961" cy="733270"/>
          </a:xfrm>
        </p:spPr>
        <p:txBody>
          <a:bodyPr/>
          <a:lstStyle/>
          <a:p>
            <a:r>
              <a:rPr kumimoji="1" lang="ja-JP" altLang="en-US" dirty="0"/>
              <a:t>アイディア</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638010" y="1008080"/>
                <a:ext cx="9982819" cy="5296829"/>
              </a:xfrm>
            </p:spPr>
            <p:txBody>
              <a:bodyPr/>
              <a:lstStyle/>
              <a:p>
                <a:r>
                  <a:rPr kumimoji="1" lang="ja-JP" altLang="en-US" dirty="0"/>
                  <a:t>各画素に重要度を定義（例 </a:t>
                </a:r>
                <a:r>
                  <a:rPr kumimoji="1" lang="en-US" altLang="ja-JP" dirty="0"/>
                  <a:t>:</a:t>
                </a:r>
                <a:r>
                  <a:rPr kumimoji="1" lang="ja-JP" altLang="en-US" dirty="0"/>
                  <a:t> </a:t>
                </a:r>
                <a14:m>
                  <m:oMath xmlns:m="http://schemas.openxmlformats.org/officeDocument/2006/math">
                    <m:sSubSup>
                      <m:sSubSupPr>
                        <m:ctrlPr>
                          <a:rPr lang="en-US" altLang="ja-JP" i="1">
                            <a:latin typeface="Cambria Math" panose="02040503050406030204" pitchFamily="18" charset="0"/>
                          </a:rPr>
                        </m:ctrlPr>
                      </m:sSubSupPr>
                      <m:e>
                        <m:r>
                          <a:rPr lang="en-US" altLang="ja-JP" i="1">
                            <a:latin typeface="Cambria Math" panose="02040503050406030204" pitchFamily="18" charset="0"/>
                          </a:rPr>
                          <m:t>𝐼</m:t>
                        </m:r>
                      </m:e>
                      <m:sub>
                        <m:r>
                          <a:rPr lang="en-US" altLang="ja-JP" i="1">
                            <a:latin typeface="Cambria Math" panose="02040503050406030204" pitchFamily="18" charset="0"/>
                          </a:rPr>
                          <m:t>𝑥</m:t>
                        </m:r>
                      </m:sub>
                      <m:sup>
                        <m:r>
                          <a:rPr lang="en-US" altLang="ja-JP" i="1">
                            <a:latin typeface="Cambria Math" panose="02040503050406030204" pitchFamily="18" charset="0"/>
                          </a:rPr>
                          <m:t>2</m:t>
                        </m:r>
                      </m:sup>
                    </m:sSubSup>
                    <m:r>
                      <a:rPr lang="en-US" altLang="ja-JP" i="1">
                        <a:latin typeface="Cambria Math" panose="02040503050406030204" pitchFamily="18" charset="0"/>
                      </a:rPr>
                      <m:t>+</m:t>
                    </m:r>
                    <m:sSubSup>
                      <m:sSubSupPr>
                        <m:ctrlPr>
                          <a:rPr lang="en-US" altLang="ja-JP" i="1">
                            <a:latin typeface="Cambria Math" panose="02040503050406030204" pitchFamily="18" charset="0"/>
                          </a:rPr>
                        </m:ctrlPr>
                      </m:sSubSupPr>
                      <m:e>
                        <m:r>
                          <a:rPr lang="en-US" altLang="ja-JP" i="1">
                            <a:latin typeface="Cambria Math" panose="02040503050406030204" pitchFamily="18" charset="0"/>
                          </a:rPr>
                          <m:t>𝐼</m:t>
                        </m:r>
                      </m:e>
                      <m:sub>
                        <m:r>
                          <a:rPr lang="en-US" altLang="ja-JP" i="1">
                            <a:latin typeface="Cambria Math" panose="02040503050406030204" pitchFamily="18" charset="0"/>
                          </a:rPr>
                          <m:t>𝑦</m:t>
                        </m:r>
                      </m:sub>
                      <m:sup>
                        <m:r>
                          <a:rPr lang="en-US" altLang="ja-JP" i="1">
                            <a:latin typeface="Cambria Math" panose="02040503050406030204" pitchFamily="18" charset="0"/>
                          </a:rPr>
                          <m:t>2</m:t>
                        </m:r>
                      </m:sup>
                    </m:sSubSup>
                  </m:oMath>
                </a14:m>
                <a:r>
                  <a:rPr kumimoji="1" lang="ja-JP" altLang="en-US" dirty="0"/>
                  <a:t> </a:t>
                </a:r>
                <a:r>
                  <a:rPr kumimoji="1" lang="en-US" altLang="ja-JP" dirty="0"/>
                  <a:t>or </a:t>
                </a:r>
                <a14:m>
                  <m:oMath xmlns:m="http://schemas.openxmlformats.org/officeDocument/2006/math">
                    <m:d>
                      <m:dPr>
                        <m:begChr m:val="|"/>
                        <m:endChr m:val="|"/>
                        <m:ctrlPr>
                          <a:rPr lang="en-US" altLang="ja-JP" b="0" i="1" smtClean="0">
                            <a:latin typeface="Cambria Math" panose="02040503050406030204" pitchFamily="18" charset="0"/>
                          </a:rPr>
                        </m:ctrlPr>
                      </m:dPr>
                      <m:e>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𝐼</m:t>
                            </m:r>
                          </m:e>
                          <m:sub>
                            <m:r>
                              <a:rPr lang="en-US" altLang="ja-JP" b="0" i="1" smtClean="0">
                                <a:latin typeface="Cambria Math" panose="02040503050406030204" pitchFamily="18" charset="0"/>
                              </a:rPr>
                              <m:t>𝑥</m:t>
                            </m:r>
                          </m:sub>
                        </m:sSub>
                      </m:e>
                    </m:d>
                    <m:r>
                      <a:rPr lang="en-US" altLang="ja-JP" i="1">
                        <a:latin typeface="Cambria Math" panose="02040503050406030204" pitchFamily="18" charset="0"/>
                      </a:rPr>
                      <m:t>+</m:t>
                    </m:r>
                    <m:r>
                      <a:rPr lang="en-US" altLang="ja-JP" b="0" i="1" smtClean="0">
                        <a:latin typeface="Cambria Math" panose="02040503050406030204" pitchFamily="18" charset="0"/>
                      </a:rPr>
                      <m:t>|</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𝐼</m:t>
                        </m:r>
                      </m:e>
                      <m:sub>
                        <m:r>
                          <a:rPr lang="en-US" altLang="ja-JP" b="0" i="1" smtClean="0">
                            <a:latin typeface="Cambria Math" panose="02040503050406030204" pitchFamily="18" charset="0"/>
                          </a:rPr>
                          <m:t>𝑦</m:t>
                        </m:r>
                      </m:sub>
                    </m:sSub>
                    <m:r>
                      <a:rPr lang="en-US" altLang="ja-JP" b="0" i="1" smtClean="0">
                        <a:latin typeface="Cambria Math" panose="02040503050406030204" pitchFamily="18" charset="0"/>
                      </a:rPr>
                      <m:t>|</m:t>
                    </m:r>
                  </m:oMath>
                </a14:m>
                <a:r>
                  <a:rPr lang="ja-JP" altLang="en-US" dirty="0"/>
                  <a:t> </a:t>
                </a:r>
                <a:r>
                  <a:rPr kumimoji="1" lang="ja-JP" altLang="en-US" dirty="0"/>
                  <a:t>）</a:t>
                </a:r>
                <a:endParaRPr kumimoji="1" lang="en-US" altLang="ja-JP" dirty="0"/>
              </a:p>
              <a:p>
                <a:r>
                  <a:rPr kumimoji="1" lang="ja-JP" altLang="en-US" dirty="0"/>
                  <a:t>横方向に縮める場合は，以下の条件を満たす</a:t>
                </a:r>
                <a:r>
                  <a:rPr kumimoji="1" lang="en-US" altLang="ja-JP" dirty="0"/>
                  <a:t>seam</a:t>
                </a:r>
                <a:r>
                  <a:rPr kumimoji="1" lang="ja-JP" altLang="en-US" dirty="0"/>
                  <a:t>を計算しそれを間引く</a:t>
                </a:r>
                <a:endParaRPr kumimoji="1" lang="en-US" altLang="ja-JP" dirty="0"/>
              </a:p>
              <a:p>
                <a:pPr lvl="1"/>
                <a:r>
                  <a:rPr lang="ja-JP" altLang="en-US" dirty="0"/>
                  <a:t>画像の上辺から下辺へ画素をひとつずつつないだもの</a:t>
                </a:r>
                <a:endParaRPr lang="en-US" altLang="ja-JP" dirty="0"/>
              </a:p>
              <a:p>
                <a:pPr lvl="1"/>
                <a:r>
                  <a:rPr kumimoji="1" lang="ja-JP" altLang="en-US" dirty="0"/>
                  <a:t>ひとつ下に行く際，一画素分横方向に移動できる</a:t>
                </a:r>
                <a:endParaRPr kumimoji="1" lang="en-US" altLang="ja-JP" dirty="0"/>
              </a:p>
              <a:p>
                <a:pPr lvl="1"/>
                <a:r>
                  <a:rPr lang="ja-JP" altLang="en-US" dirty="0"/>
                  <a:t>重要度の総和が最小となる</a:t>
                </a:r>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638010" y="1008080"/>
                <a:ext cx="9982819" cy="5296829"/>
              </a:xfrm>
              <a:blipFill>
                <a:blip r:embed="rId2"/>
                <a:stretch>
                  <a:fillRect l="-1100" t="-1381"/>
                </a:stretch>
              </a:blipFill>
            </p:spPr>
            <p:txBody>
              <a:bodyPr/>
              <a:lstStyle/>
              <a:p>
                <a:r>
                  <a:rPr lang="ja-JP" altLang="en-US">
                    <a:noFill/>
                  </a:rPr>
                  <a:t> </a:t>
                </a:r>
              </a:p>
            </p:txBody>
          </p:sp>
        </mc:Fallback>
      </mc:AlternateContent>
      <p:pic>
        <p:nvPicPr>
          <p:cNvPr id="5" name="図 4"/>
          <p:cNvPicPr>
            <a:picLocks noChangeAspect="1"/>
          </p:cNvPicPr>
          <p:nvPr/>
        </p:nvPicPr>
        <p:blipFill rotWithShape="1">
          <a:blip r:embed="rId3"/>
          <a:srcRect l="19762" t="36099" r="63810" b="46099"/>
          <a:stretch/>
        </p:blipFill>
        <p:spPr>
          <a:xfrm>
            <a:off x="299810" y="4248089"/>
            <a:ext cx="3512458" cy="2061663"/>
          </a:xfrm>
          <a:prstGeom prst="rect">
            <a:avLst/>
          </a:prstGeom>
        </p:spPr>
      </p:pic>
      <p:sp>
        <p:nvSpPr>
          <p:cNvPr id="6" name="正方形/長方形 5"/>
          <p:cNvSpPr/>
          <p:nvPr/>
        </p:nvSpPr>
        <p:spPr>
          <a:xfrm>
            <a:off x="235426" y="3844350"/>
            <a:ext cx="2031325" cy="461665"/>
          </a:xfrm>
          <a:prstGeom prst="rect">
            <a:avLst/>
          </a:prstGeom>
        </p:spPr>
        <p:txBody>
          <a:bodyPr wrap="none">
            <a:spAutoFit/>
          </a:bodyPr>
          <a:lstStyle/>
          <a:p>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重要度マップ</a:t>
            </a:r>
          </a:p>
        </p:txBody>
      </p:sp>
      <p:sp>
        <p:nvSpPr>
          <p:cNvPr id="7" name="正方形/長方形 6"/>
          <p:cNvSpPr/>
          <p:nvPr/>
        </p:nvSpPr>
        <p:spPr>
          <a:xfrm>
            <a:off x="1959488" y="6275552"/>
            <a:ext cx="1771639"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図は論文より</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endParaRPr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12" name="グループ化 11"/>
          <p:cNvGrpSpPr/>
          <p:nvPr/>
        </p:nvGrpSpPr>
        <p:grpSpPr>
          <a:xfrm>
            <a:off x="4087587" y="4085317"/>
            <a:ext cx="8076641" cy="2086883"/>
            <a:chOff x="4068962" y="4085317"/>
            <a:chExt cx="7147678" cy="1846853"/>
          </a:xfrm>
        </p:grpSpPr>
        <p:pic>
          <p:nvPicPr>
            <p:cNvPr id="10" name="図 9"/>
            <p:cNvPicPr>
              <a:picLocks noChangeAspect="1"/>
            </p:cNvPicPr>
            <p:nvPr/>
          </p:nvPicPr>
          <p:blipFill rotWithShape="1">
            <a:blip r:embed="rId4"/>
            <a:srcRect l="12042" t="65820" r="16782" b="7302"/>
            <a:stretch/>
          </p:blipFill>
          <p:spPr>
            <a:xfrm>
              <a:off x="4068962" y="4085317"/>
              <a:ext cx="3837214" cy="1843315"/>
            </a:xfrm>
            <a:prstGeom prst="rect">
              <a:avLst/>
            </a:prstGeom>
          </p:spPr>
        </p:pic>
        <p:pic>
          <p:nvPicPr>
            <p:cNvPr id="11" name="図 10"/>
            <p:cNvPicPr>
              <a:picLocks noChangeAspect="1"/>
            </p:cNvPicPr>
            <p:nvPr/>
          </p:nvPicPr>
          <p:blipFill rotWithShape="1">
            <a:blip r:embed="rId4"/>
            <a:srcRect l="12692" t="36555" r="27238" b="36555"/>
            <a:stretch/>
          </p:blipFill>
          <p:spPr>
            <a:xfrm>
              <a:off x="7978139" y="4088130"/>
              <a:ext cx="3238501" cy="1844040"/>
            </a:xfrm>
            <a:prstGeom prst="rect">
              <a:avLst/>
            </a:prstGeom>
          </p:spPr>
        </p:pic>
      </p:grpSp>
    </p:spTree>
    <p:extLst>
      <p:ext uri="{BB962C8B-B14F-4D97-AF65-F5344CB8AC3E}">
        <p14:creationId xmlns:p14="http://schemas.microsoft.com/office/powerpoint/2010/main" val="37954435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D3F062-49D8-49E2-8699-E9519BAF766D}"/>
              </a:ext>
            </a:extLst>
          </p:cNvPr>
          <p:cNvSpPr>
            <a:spLocks noGrp="1"/>
          </p:cNvSpPr>
          <p:nvPr>
            <p:ph type="title"/>
          </p:nvPr>
        </p:nvSpPr>
        <p:spPr>
          <a:xfrm>
            <a:off x="278781" y="365126"/>
            <a:ext cx="4324392" cy="733270"/>
          </a:xfrm>
        </p:spPr>
        <p:txBody>
          <a:bodyPr/>
          <a:lstStyle/>
          <a:p>
            <a:r>
              <a:rPr kumimoji="1" lang="ja-JP" altLang="en-US" dirty="0"/>
              <a:t>解きたい問題</a:t>
            </a:r>
          </a:p>
        </p:txBody>
      </p:sp>
      <p:sp>
        <p:nvSpPr>
          <p:cNvPr id="3" name="コンテンツ プレースホルダー 2">
            <a:extLst>
              <a:ext uri="{FF2B5EF4-FFF2-40B4-BE49-F238E27FC236}">
                <a16:creationId xmlns:a16="http://schemas.microsoft.com/office/drawing/2014/main" id="{71CC2C8D-2DFF-4452-A9C1-FD19C337F304}"/>
              </a:ext>
            </a:extLst>
          </p:cNvPr>
          <p:cNvSpPr>
            <a:spLocks noGrp="1"/>
          </p:cNvSpPr>
          <p:nvPr>
            <p:ph idx="1"/>
          </p:nvPr>
        </p:nvSpPr>
        <p:spPr>
          <a:xfrm>
            <a:off x="278781" y="1343723"/>
            <a:ext cx="6641564" cy="3049088"/>
          </a:xfrm>
        </p:spPr>
        <p:txBody>
          <a:bodyPr>
            <a:normAutofit fontScale="92500" lnSpcReduction="10000"/>
          </a:bodyPr>
          <a:lstStyle/>
          <a:p>
            <a:r>
              <a:rPr kumimoji="1" lang="ja-JP" altLang="en-US" sz="2400" dirty="0"/>
              <a:t>サイズ </a:t>
            </a:r>
            <a:r>
              <a:rPr kumimoji="1" lang="en-US" altLang="ja-JP" sz="2400" dirty="0"/>
              <a:t>W x H </a:t>
            </a:r>
            <a:r>
              <a:rPr kumimoji="1" lang="ja-JP" altLang="en-US" sz="2400" dirty="0"/>
              <a:t>の</a:t>
            </a:r>
            <a:r>
              <a:rPr lang="ja-JP" altLang="en-US" sz="2400" dirty="0"/>
              <a:t>画像に対して</a:t>
            </a:r>
            <a:r>
              <a:rPr kumimoji="1" lang="en-US" altLang="ja-JP" sz="2400" dirty="0"/>
              <a:t>『</a:t>
            </a:r>
            <a:r>
              <a:rPr lang="ja-JP" altLang="en-US" sz="2400" dirty="0"/>
              <a:t>通る画素値の総和が最小となる</a:t>
            </a:r>
            <a:r>
              <a:rPr kumimoji="1" lang="en-US" altLang="ja-JP" sz="2400" dirty="0"/>
              <a:t>Seam』</a:t>
            </a:r>
            <a:r>
              <a:rPr kumimoji="1" lang="ja-JP" altLang="en-US" sz="2400" dirty="0"/>
              <a:t>を求めよ</a:t>
            </a:r>
            <a:endParaRPr kumimoji="1" lang="en-US" altLang="ja-JP" sz="2400" dirty="0"/>
          </a:p>
          <a:p>
            <a:r>
              <a:rPr lang="ja-JP" altLang="en-US" sz="2400" dirty="0"/>
              <a:t>ただし</a:t>
            </a:r>
            <a:r>
              <a:rPr lang="en-US" altLang="ja-JP" sz="2400" dirty="0"/>
              <a:t>…</a:t>
            </a:r>
          </a:p>
          <a:p>
            <a:pPr lvl="1"/>
            <a:r>
              <a:rPr lang="en-US" altLang="ja-JP" sz="2000" dirty="0"/>
              <a:t>Seam</a:t>
            </a:r>
            <a:r>
              <a:rPr lang="ja-JP" altLang="en-US" sz="2000" dirty="0"/>
              <a:t>は画素をつなぐものとする</a:t>
            </a:r>
            <a:endParaRPr lang="en-US" altLang="ja-JP" sz="2000" dirty="0"/>
          </a:p>
          <a:p>
            <a:pPr lvl="1"/>
            <a:r>
              <a:rPr lang="en-US" altLang="ja-JP" sz="2000" dirty="0"/>
              <a:t>Seam</a:t>
            </a:r>
            <a:r>
              <a:rPr lang="ja-JP" altLang="en-US" sz="2000" dirty="0"/>
              <a:t>の始点は画像の上端，終点は画像の下端の画素とする</a:t>
            </a:r>
            <a:endParaRPr lang="en-US" altLang="ja-JP" sz="2000" dirty="0"/>
          </a:p>
          <a:p>
            <a:pPr lvl="1"/>
            <a:r>
              <a:rPr kumimoji="1" lang="ja-JP" altLang="en-US" sz="2000" dirty="0"/>
              <a:t>一行分上から下に移動する際，左右に１画素分移動してもよい</a:t>
            </a:r>
            <a:endParaRPr kumimoji="1" lang="en-US" altLang="ja-JP" sz="2000" dirty="0"/>
          </a:p>
          <a:p>
            <a:pPr lvl="1"/>
            <a:endParaRPr kumimoji="1" lang="en-US" altLang="ja-JP" sz="2000" dirty="0"/>
          </a:p>
          <a:p>
            <a:pPr marL="457200" lvl="1" indent="0">
              <a:buNone/>
            </a:pPr>
            <a:r>
              <a:rPr kumimoji="1" lang="en-US" altLang="ja-JP" sz="2000" dirty="0"/>
              <a:t>※</a:t>
            </a:r>
            <a:r>
              <a:rPr kumimoji="1" lang="ja-JP" altLang="en-US" sz="2000" dirty="0"/>
              <a:t>画素にはその画素の重要度が入っている</a:t>
            </a:r>
            <a:endParaRPr kumimoji="1" lang="en-US" altLang="ja-JP" sz="2000" dirty="0"/>
          </a:p>
        </p:txBody>
      </p:sp>
      <p:graphicFrame>
        <p:nvGraphicFramePr>
          <p:cNvPr id="4" name="表 4">
            <a:extLst>
              <a:ext uri="{FF2B5EF4-FFF2-40B4-BE49-F238E27FC236}">
                <a16:creationId xmlns:a16="http://schemas.microsoft.com/office/drawing/2014/main" id="{54073C58-9BBC-4C9F-A7C5-2F9D13AA832C}"/>
              </a:ext>
            </a:extLst>
          </p:cNvPr>
          <p:cNvGraphicFramePr>
            <a:graphicFrameLocks noGrp="1"/>
          </p:cNvGraphicFramePr>
          <p:nvPr>
            <p:extLst>
              <p:ext uri="{D42A27DB-BD31-4B8C-83A1-F6EECF244321}">
                <p14:modId xmlns:p14="http://schemas.microsoft.com/office/powerpoint/2010/main" val="1603990601"/>
              </p:ext>
            </p:extLst>
          </p:nvPr>
        </p:nvGraphicFramePr>
        <p:xfrm>
          <a:off x="7622391" y="1343722"/>
          <a:ext cx="3579010" cy="3049088"/>
        </p:xfrm>
        <a:graphic>
          <a:graphicData uri="http://schemas.openxmlformats.org/drawingml/2006/table">
            <a:tbl>
              <a:tblPr firstRow="1" bandRow="1">
                <a:tableStyleId>{5C22544A-7EE6-4342-B048-85BDC9FD1C3A}</a:tableStyleId>
              </a:tblPr>
              <a:tblGrid>
                <a:gridCol w="357901">
                  <a:extLst>
                    <a:ext uri="{9D8B030D-6E8A-4147-A177-3AD203B41FA5}">
                      <a16:colId xmlns:a16="http://schemas.microsoft.com/office/drawing/2014/main" val="2999863602"/>
                    </a:ext>
                  </a:extLst>
                </a:gridCol>
                <a:gridCol w="357901">
                  <a:extLst>
                    <a:ext uri="{9D8B030D-6E8A-4147-A177-3AD203B41FA5}">
                      <a16:colId xmlns:a16="http://schemas.microsoft.com/office/drawing/2014/main" val="3240028644"/>
                    </a:ext>
                  </a:extLst>
                </a:gridCol>
                <a:gridCol w="357901">
                  <a:extLst>
                    <a:ext uri="{9D8B030D-6E8A-4147-A177-3AD203B41FA5}">
                      <a16:colId xmlns:a16="http://schemas.microsoft.com/office/drawing/2014/main" val="1944298372"/>
                    </a:ext>
                  </a:extLst>
                </a:gridCol>
                <a:gridCol w="357901">
                  <a:extLst>
                    <a:ext uri="{9D8B030D-6E8A-4147-A177-3AD203B41FA5}">
                      <a16:colId xmlns:a16="http://schemas.microsoft.com/office/drawing/2014/main" val="712070913"/>
                    </a:ext>
                  </a:extLst>
                </a:gridCol>
                <a:gridCol w="357901">
                  <a:extLst>
                    <a:ext uri="{9D8B030D-6E8A-4147-A177-3AD203B41FA5}">
                      <a16:colId xmlns:a16="http://schemas.microsoft.com/office/drawing/2014/main" val="3883893399"/>
                    </a:ext>
                  </a:extLst>
                </a:gridCol>
                <a:gridCol w="357901">
                  <a:extLst>
                    <a:ext uri="{9D8B030D-6E8A-4147-A177-3AD203B41FA5}">
                      <a16:colId xmlns:a16="http://schemas.microsoft.com/office/drawing/2014/main" val="4180244277"/>
                    </a:ext>
                  </a:extLst>
                </a:gridCol>
                <a:gridCol w="357901">
                  <a:extLst>
                    <a:ext uri="{9D8B030D-6E8A-4147-A177-3AD203B41FA5}">
                      <a16:colId xmlns:a16="http://schemas.microsoft.com/office/drawing/2014/main" val="2038227032"/>
                    </a:ext>
                  </a:extLst>
                </a:gridCol>
                <a:gridCol w="357901">
                  <a:extLst>
                    <a:ext uri="{9D8B030D-6E8A-4147-A177-3AD203B41FA5}">
                      <a16:colId xmlns:a16="http://schemas.microsoft.com/office/drawing/2014/main" val="4286133522"/>
                    </a:ext>
                  </a:extLst>
                </a:gridCol>
                <a:gridCol w="357901">
                  <a:extLst>
                    <a:ext uri="{9D8B030D-6E8A-4147-A177-3AD203B41FA5}">
                      <a16:colId xmlns:a16="http://schemas.microsoft.com/office/drawing/2014/main" val="2686233830"/>
                    </a:ext>
                  </a:extLst>
                </a:gridCol>
                <a:gridCol w="357901">
                  <a:extLst>
                    <a:ext uri="{9D8B030D-6E8A-4147-A177-3AD203B41FA5}">
                      <a16:colId xmlns:a16="http://schemas.microsoft.com/office/drawing/2014/main" val="987629227"/>
                    </a:ext>
                  </a:extLst>
                </a:gridCol>
              </a:tblGrid>
              <a:tr h="3811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3331800"/>
                  </a:ext>
                </a:extLst>
              </a:tr>
              <a:tr h="3811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6198519"/>
                  </a:ext>
                </a:extLst>
              </a:tr>
              <a:tr h="3811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5397639"/>
                  </a:ext>
                </a:extLst>
              </a:tr>
              <a:tr h="3811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3515398"/>
                  </a:ext>
                </a:extLst>
              </a:tr>
              <a:tr h="3811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365781"/>
                  </a:ext>
                </a:extLst>
              </a:tr>
              <a:tr h="3811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1509387"/>
                  </a:ext>
                </a:extLst>
              </a:tr>
              <a:tr h="3811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8777710"/>
                  </a:ext>
                </a:extLst>
              </a:tr>
              <a:tr h="3811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3735562"/>
                  </a:ext>
                </a:extLst>
              </a:tr>
            </a:tbl>
          </a:graphicData>
        </a:graphic>
      </p:graphicFrame>
      <p:sp>
        <p:nvSpPr>
          <p:cNvPr id="5" name="フリーフォーム: 図形 4">
            <a:extLst>
              <a:ext uri="{FF2B5EF4-FFF2-40B4-BE49-F238E27FC236}">
                <a16:creationId xmlns:a16="http://schemas.microsoft.com/office/drawing/2014/main" id="{8EC0C5D4-03BC-4FD6-AA77-903B9BFF3CDD}"/>
              </a:ext>
            </a:extLst>
          </p:cNvPr>
          <p:cNvSpPr/>
          <p:nvPr/>
        </p:nvSpPr>
        <p:spPr>
          <a:xfrm>
            <a:off x="8164484" y="1551242"/>
            <a:ext cx="701040" cy="2659380"/>
          </a:xfrm>
          <a:custGeom>
            <a:avLst/>
            <a:gdLst>
              <a:gd name="connsiteX0" fmla="*/ 342900 w 701040"/>
              <a:gd name="connsiteY0" fmla="*/ 0 h 2659380"/>
              <a:gd name="connsiteX1" fmla="*/ 342900 w 701040"/>
              <a:gd name="connsiteY1" fmla="*/ 350520 h 2659380"/>
              <a:gd name="connsiteX2" fmla="*/ 701040 w 701040"/>
              <a:gd name="connsiteY2" fmla="*/ 754380 h 2659380"/>
              <a:gd name="connsiteX3" fmla="*/ 701040 w 701040"/>
              <a:gd name="connsiteY3" fmla="*/ 1120140 h 2659380"/>
              <a:gd name="connsiteX4" fmla="*/ 350520 w 701040"/>
              <a:gd name="connsiteY4" fmla="*/ 1516380 h 2659380"/>
              <a:gd name="connsiteX5" fmla="*/ 0 w 701040"/>
              <a:gd name="connsiteY5" fmla="*/ 1897380 h 2659380"/>
              <a:gd name="connsiteX6" fmla="*/ 0 w 701040"/>
              <a:gd name="connsiteY6" fmla="*/ 2293620 h 2659380"/>
              <a:gd name="connsiteX7" fmla="*/ 342900 w 701040"/>
              <a:gd name="connsiteY7" fmla="*/ 2659380 h 265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040" h="2659380">
                <a:moveTo>
                  <a:pt x="342900" y="0"/>
                </a:moveTo>
                <a:lnTo>
                  <a:pt x="342900" y="350520"/>
                </a:lnTo>
                <a:lnTo>
                  <a:pt x="701040" y="754380"/>
                </a:lnTo>
                <a:lnTo>
                  <a:pt x="701040" y="1120140"/>
                </a:lnTo>
                <a:lnTo>
                  <a:pt x="350520" y="1516380"/>
                </a:lnTo>
                <a:lnTo>
                  <a:pt x="0" y="1897380"/>
                </a:lnTo>
                <a:lnTo>
                  <a:pt x="0" y="2293620"/>
                </a:lnTo>
                <a:lnTo>
                  <a:pt x="342900" y="2659380"/>
                </a:lnTo>
              </a:path>
            </a:pathLst>
          </a:custGeom>
          <a:noFill/>
          <a:ln w="38100">
            <a:solidFill>
              <a:srgbClr val="FF0000"/>
            </a:solidFill>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F7390D93-FCDA-4C72-AEEF-A9ECCF331188}"/>
              </a:ext>
            </a:extLst>
          </p:cNvPr>
          <p:cNvSpPr/>
          <p:nvPr/>
        </p:nvSpPr>
        <p:spPr>
          <a:xfrm>
            <a:off x="9597044" y="1520762"/>
            <a:ext cx="678180" cy="2667000"/>
          </a:xfrm>
          <a:custGeom>
            <a:avLst/>
            <a:gdLst>
              <a:gd name="connsiteX0" fmla="*/ 678180 w 678180"/>
              <a:gd name="connsiteY0" fmla="*/ 0 h 2667000"/>
              <a:gd name="connsiteX1" fmla="*/ 342900 w 678180"/>
              <a:gd name="connsiteY1" fmla="*/ 403860 h 2667000"/>
              <a:gd name="connsiteX2" fmla="*/ 0 w 678180"/>
              <a:gd name="connsiteY2" fmla="*/ 792480 h 2667000"/>
              <a:gd name="connsiteX3" fmla="*/ 0 w 678180"/>
              <a:gd name="connsiteY3" fmla="*/ 1158240 h 2667000"/>
              <a:gd name="connsiteX4" fmla="*/ 0 w 678180"/>
              <a:gd name="connsiteY4" fmla="*/ 1531620 h 2667000"/>
              <a:gd name="connsiteX5" fmla="*/ 335280 w 678180"/>
              <a:gd name="connsiteY5" fmla="*/ 1927860 h 2667000"/>
              <a:gd name="connsiteX6" fmla="*/ 335280 w 678180"/>
              <a:gd name="connsiteY6" fmla="*/ 2308860 h 2667000"/>
              <a:gd name="connsiteX7" fmla="*/ 7620 w 678180"/>
              <a:gd name="connsiteY7" fmla="*/ 266700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80" h="2667000">
                <a:moveTo>
                  <a:pt x="678180" y="0"/>
                </a:moveTo>
                <a:lnTo>
                  <a:pt x="342900" y="403860"/>
                </a:lnTo>
                <a:lnTo>
                  <a:pt x="0" y="792480"/>
                </a:lnTo>
                <a:lnTo>
                  <a:pt x="0" y="1158240"/>
                </a:lnTo>
                <a:lnTo>
                  <a:pt x="0" y="1531620"/>
                </a:lnTo>
                <a:lnTo>
                  <a:pt x="335280" y="1927860"/>
                </a:lnTo>
                <a:lnTo>
                  <a:pt x="335280" y="2308860"/>
                </a:lnTo>
                <a:lnTo>
                  <a:pt x="7620" y="2667000"/>
                </a:lnTo>
              </a:path>
            </a:pathLst>
          </a:custGeom>
          <a:noFill/>
          <a:ln w="28575">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2">
            <a:extLst>
              <a:ext uri="{FF2B5EF4-FFF2-40B4-BE49-F238E27FC236}">
                <a16:creationId xmlns:a16="http://schemas.microsoft.com/office/drawing/2014/main" id="{F03B5956-C3C3-4634-BF55-E02AC434F0A4}"/>
              </a:ext>
            </a:extLst>
          </p:cNvPr>
          <p:cNvSpPr txBox="1">
            <a:spLocks/>
          </p:cNvSpPr>
          <p:nvPr/>
        </p:nvSpPr>
        <p:spPr>
          <a:xfrm>
            <a:off x="278780" y="4876632"/>
            <a:ext cx="8586743" cy="17008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游ゴシック" panose="020B0400000000000000" pitchFamily="50" charset="-128"/>
                <a:ea typeface="游ゴシック" panose="020B0400000000000000" pitchFamily="50" charset="-128"/>
              </a:rPr>
              <a:t>Seam</a:t>
            </a:r>
            <a:r>
              <a:rPr lang="ja-JP" altLang="en-US" sz="2400" dirty="0">
                <a:latin typeface="游ゴシック" panose="020B0400000000000000" pitchFamily="50" charset="-128"/>
                <a:ea typeface="游ゴシック" panose="020B0400000000000000" pitchFamily="50" charset="-128"/>
              </a:rPr>
              <a:t>の数は非常に多いので，すべての</a:t>
            </a:r>
            <a:r>
              <a:rPr lang="en-US" altLang="ja-JP" sz="2400" dirty="0">
                <a:latin typeface="游ゴシック" panose="020B0400000000000000" pitchFamily="50" charset="-128"/>
                <a:ea typeface="游ゴシック" panose="020B0400000000000000" pitchFamily="50" charset="-128"/>
              </a:rPr>
              <a:t>seam</a:t>
            </a:r>
            <a:r>
              <a:rPr lang="ja-JP" altLang="en-US" sz="2400" dirty="0">
                <a:latin typeface="游ゴシック" panose="020B0400000000000000" pitchFamily="50" charset="-128"/>
                <a:ea typeface="游ゴシック" panose="020B0400000000000000" pitchFamily="50" charset="-128"/>
              </a:rPr>
              <a:t>を作成し，画素値の総和が最も小さいものを見つけるのは非現実的</a:t>
            </a:r>
            <a:endParaRPr lang="en-US" altLang="ja-JP" sz="2400" dirty="0">
              <a:latin typeface="游ゴシック" panose="020B0400000000000000" pitchFamily="50" charset="-128"/>
              <a:ea typeface="游ゴシック" panose="020B0400000000000000" pitchFamily="50" charset="-128"/>
            </a:endParaRPr>
          </a:p>
          <a:p>
            <a:endParaRPr lang="en-US" altLang="ja-JP" sz="2400" dirty="0">
              <a:latin typeface="游ゴシック" panose="020B0400000000000000" pitchFamily="50" charset="-128"/>
              <a:ea typeface="游ゴシック" panose="020B0400000000000000" pitchFamily="50" charset="-128"/>
            </a:endParaRPr>
          </a:p>
          <a:p>
            <a:pPr marL="0" indent="0">
              <a:buNone/>
            </a:pPr>
            <a:r>
              <a:rPr lang="en-US" altLang="ja-JP" sz="2400" dirty="0">
                <a:latin typeface="游ゴシック" panose="020B0400000000000000" pitchFamily="50" charset="-128"/>
                <a:ea typeface="游ゴシック" panose="020B0400000000000000" pitchFamily="50" charset="-128"/>
                <a:sym typeface="Wingdings" panose="05000000000000000000" pitchFamily="2" charset="2"/>
              </a:rPr>
              <a:t> </a:t>
            </a:r>
            <a:r>
              <a:rPr lang="ja-JP" altLang="en-US" sz="2400" dirty="0">
                <a:latin typeface="游ゴシック" panose="020B0400000000000000" pitchFamily="50" charset="-128"/>
                <a:ea typeface="游ゴシック" panose="020B0400000000000000" pitchFamily="50" charset="-128"/>
                <a:sym typeface="Wingdings" panose="05000000000000000000" pitchFamily="2" charset="2"/>
              </a:rPr>
              <a:t>動的計画法 </a:t>
            </a:r>
            <a:r>
              <a:rPr lang="en-US" altLang="ja-JP" sz="2400" dirty="0">
                <a:latin typeface="游ゴシック" panose="020B0400000000000000" pitchFamily="50" charset="-128"/>
                <a:ea typeface="游ゴシック" panose="020B0400000000000000" pitchFamily="50" charset="-128"/>
                <a:sym typeface="Wingdings" panose="05000000000000000000" pitchFamily="2" charset="2"/>
              </a:rPr>
              <a:t>(Dynamic Programing) </a:t>
            </a:r>
            <a:r>
              <a:rPr lang="ja-JP" altLang="en-US" sz="2400" dirty="0">
                <a:latin typeface="游ゴシック" panose="020B0400000000000000" pitchFamily="50" charset="-128"/>
                <a:ea typeface="游ゴシック" panose="020B0400000000000000" pitchFamily="50" charset="-128"/>
                <a:sym typeface="Wingdings" panose="05000000000000000000" pitchFamily="2" charset="2"/>
              </a:rPr>
              <a:t>が利用できる</a:t>
            </a:r>
            <a:endParaRPr lang="en-US" altLang="ja-JP" sz="2000" dirty="0">
              <a:latin typeface="游ゴシック" panose="020B0400000000000000" pitchFamily="50" charset="-128"/>
              <a:ea typeface="游ゴシック" panose="020B0400000000000000" pitchFamily="50" charset="-128"/>
            </a:endParaRPr>
          </a:p>
        </p:txBody>
      </p:sp>
      <p:sp>
        <p:nvSpPr>
          <p:cNvPr id="10" name="タイトル 1">
            <a:extLst>
              <a:ext uri="{FF2B5EF4-FFF2-40B4-BE49-F238E27FC236}">
                <a16:creationId xmlns:a16="http://schemas.microsoft.com/office/drawing/2014/main" id="{CB02EB98-909A-454D-9C70-D78F60490983}"/>
              </a:ext>
            </a:extLst>
          </p:cNvPr>
          <p:cNvSpPr txBox="1">
            <a:spLocks/>
          </p:cNvSpPr>
          <p:nvPr/>
        </p:nvSpPr>
        <p:spPr>
          <a:xfrm>
            <a:off x="9051251" y="371191"/>
            <a:ext cx="1091586" cy="7332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en-US" altLang="ja-JP" dirty="0"/>
              <a:t>W</a:t>
            </a:r>
            <a:endParaRPr lang="ja-JP" altLang="en-US" dirty="0"/>
          </a:p>
        </p:txBody>
      </p:sp>
      <p:sp>
        <p:nvSpPr>
          <p:cNvPr id="11" name="タイトル 1">
            <a:extLst>
              <a:ext uri="{FF2B5EF4-FFF2-40B4-BE49-F238E27FC236}">
                <a16:creationId xmlns:a16="http://schemas.microsoft.com/office/drawing/2014/main" id="{30C1E598-8A56-49AD-9CC4-7ADC4734DC97}"/>
              </a:ext>
            </a:extLst>
          </p:cNvPr>
          <p:cNvSpPr txBox="1">
            <a:spLocks/>
          </p:cNvSpPr>
          <p:nvPr/>
        </p:nvSpPr>
        <p:spPr>
          <a:xfrm>
            <a:off x="11555458" y="2590497"/>
            <a:ext cx="1091586" cy="7332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en-US" altLang="ja-JP" dirty="0"/>
              <a:t>H</a:t>
            </a:r>
            <a:endParaRPr lang="ja-JP" altLang="en-US" dirty="0"/>
          </a:p>
        </p:txBody>
      </p:sp>
      <p:sp>
        <p:nvSpPr>
          <p:cNvPr id="12" name="右中かっこ 11">
            <a:extLst>
              <a:ext uri="{FF2B5EF4-FFF2-40B4-BE49-F238E27FC236}">
                <a16:creationId xmlns:a16="http://schemas.microsoft.com/office/drawing/2014/main" id="{38E19ED2-5F64-4400-908C-6DCA589A044F}"/>
              </a:ext>
            </a:extLst>
          </p:cNvPr>
          <p:cNvSpPr/>
          <p:nvPr/>
        </p:nvSpPr>
        <p:spPr>
          <a:xfrm rot="16200000">
            <a:off x="9291686" y="-691876"/>
            <a:ext cx="226756" cy="3592674"/>
          </a:xfrm>
          <a:prstGeom prst="rightBrace">
            <a:avLst>
              <a:gd name="adj1" fmla="val 94445"/>
              <a:gd name="adj2" fmla="val 501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右中かっこ 12">
            <a:extLst>
              <a:ext uri="{FF2B5EF4-FFF2-40B4-BE49-F238E27FC236}">
                <a16:creationId xmlns:a16="http://schemas.microsoft.com/office/drawing/2014/main" id="{24516A6F-9E28-41DB-964E-F67E59AB7472}"/>
              </a:ext>
            </a:extLst>
          </p:cNvPr>
          <p:cNvSpPr/>
          <p:nvPr/>
        </p:nvSpPr>
        <p:spPr>
          <a:xfrm>
            <a:off x="11316025" y="1343722"/>
            <a:ext cx="239433" cy="3049088"/>
          </a:xfrm>
          <a:prstGeom prst="rightBrace">
            <a:avLst>
              <a:gd name="adj1" fmla="val 94445"/>
              <a:gd name="adj2" fmla="val 501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0577767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08210" y="152399"/>
            <a:ext cx="11040890" cy="6539345"/>
          </a:xfrm>
        </p:spPr>
        <p:txBody>
          <a:bodyPr>
            <a:normAutofit/>
          </a:bodyPr>
          <a:lstStyle/>
          <a:p>
            <a:pPr marL="0" indent="0">
              <a:buNone/>
            </a:pPr>
            <a:r>
              <a:rPr lang="ja-JP" altLang="en-US" sz="2400" b="1" dirty="0"/>
              <a:t>◯講義資料 </a:t>
            </a:r>
            <a:r>
              <a:rPr lang="en-US" altLang="ja-JP" sz="2400" b="1" dirty="0"/>
              <a:t>:</a:t>
            </a:r>
            <a:r>
              <a:rPr lang="ja-JP" altLang="en-US" sz="2400" b="1" dirty="0"/>
              <a:t> </a:t>
            </a:r>
            <a:endParaRPr lang="en-US" altLang="ja-JP" sz="2400" b="1" dirty="0"/>
          </a:p>
          <a:p>
            <a:pPr marL="0" indent="0">
              <a:buNone/>
            </a:pPr>
            <a:r>
              <a:rPr kumimoji="1" lang="ja-JP" altLang="en-US" sz="1800" dirty="0"/>
              <a:t>講義で紹介した資料・ソースコードは可能な限り</a:t>
            </a:r>
            <a:r>
              <a:rPr kumimoji="1" lang="en-US" altLang="ja-JP" sz="1800" dirty="0"/>
              <a:t>Web</a:t>
            </a:r>
            <a:r>
              <a:rPr kumimoji="1" lang="ja-JP" altLang="en-US" sz="1800" dirty="0"/>
              <a:t>上に公開します．</a:t>
            </a:r>
            <a:endParaRPr kumimoji="1" lang="en-US" altLang="ja-JP" sz="1800" dirty="0"/>
          </a:p>
          <a:p>
            <a:pPr marL="0" indent="0">
              <a:buNone/>
            </a:pPr>
            <a:r>
              <a:rPr lang="en-US" altLang="ja-JP" sz="1800" dirty="0">
                <a:hlinkClick r:id="rId2"/>
              </a:rPr>
              <a:t>https://takashiijiri.com/classes</a:t>
            </a:r>
            <a:endParaRPr lang="en-US" altLang="ja-JP" sz="1800" dirty="0"/>
          </a:p>
          <a:p>
            <a:pPr marL="0" indent="0">
              <a:buNone/>
            </a:pPr>
            <a:r>
              <a:rPr lang="en-US" altLang="ja-JP" sz="1800" dirty="0">
                <a:hlinkClick r:id="rId3"/>
              </a:rPr>
              <a:t>https://github.com/TakashiIjiri/PythonOpenCVPractice</a:t>
            </a:r>
            <a:endParaRPr lang="en-US" altLang="ja-JP" sz="1800" dirty="0"/>
          </a:p>
          <a:p>
            <a:pPr marL="0" indent="0">
              <a:buNone/>
            </a:pPr>
            <a:endParaRPr lang="en-US" altLang="ja-JP" sz="1800" dirty="0"/>
          </a:p>
          <a:p>
            <a:pPr marL="0" indent="0">
              <a:buNone/>
            </a:pPr>
            <a:r>
              <a:rPr lang="ja-JP" altLang="en-US" sz="2400" b="1" dirty="0"/>
              <a:t>◯場所 </a:t>
            </a:r>
            <a:r>
              <a:rPr lang="en-US" altLang="ja-JP" sz="2400" b="1" dirty="0"/>
              <a:t>: </a:t>
            </a:r>
          </a:p>
          <a:p>
            <a:pPr marL="0" indent="0">
              <a:lnSpc>
                <a:spcPct val="100000"/>
              </a:lnSpc>
              <a:spcBef>
                <a:spcPts val="600"/>
              </a:spcBef>
              <a:buNone/>
            </a:pPr>
            <a:r>
              <a:rPr lang="ja-JP" altLang="en-US" sz="2000" dirty="0"/>
              <a:t>豊洲キャンパス</a:t>
            </a:r>
            <a:endParaRPr lang="en-US" altLang="ja-JP" sz="2000" dirty="0"/>
          </a:p>
          <a:p>
            <a:pPr>
              <a:lnSpc>
                <a:spcPct val="100000"/>
              </a:lnSpc>
              <a:spcBef>
                <a:spcPts val="600"/>
              </a:spcBef>
            </a:pPr>
            <a:r>
              <a:rPr lang="ja-JP" altLang="en-US" sz="2000" dirty="0"/>
              <a:t>座学 </a:t>
            </a:r>
            <a:r>
              <a:rPr lang="en-US" altLang="ja-JP" sz="2000" dirty="0"/>
              <a:t>: </a:t>
            </a:r>
            <a:r>
              <a:rPr lang="ja-JP" altLang="en-US" sz="2000" dirty="0" smtClean="0"/>
              <a:t>教室棟 </a:t>
            </a:r>
            <a:r>
              <a:rPr lang="en-US" altLang="ja-JP" sz="2000" dirty="0" smtClean="0"/>
              <a:t>405 </a:t>
            </a:r>
            <a:r>
              <a:rPr lang="ja-JP" altLang="en-US" sz="2000" dirty="0" smtClean="0"/>
              <a:t> </a:t>
            </a:r>
            <a:endParaRPr lang="en-US" altLang="ja-JP" sz="2000" dirty="0"/>
          </a:p>
          <a:p>
            <a:pPr>
              <a:lnSpc>
                <a:spcPct val="100000"/>
              </a:lnSpc>
              <a:spcBef>
                <a:spcPts val="600"/>
              </a:spcBef>
            </a:pPr>
            <a:r>
              <a:rPr lang="ja-JP" altLang="en-US" sz="2000" dirty="0"/>
              <a:t>演習 </a:t>
            </a:r>
            <a:r>
              <a:rPr lang="en-US" altLang="ja-JP" sz="2000" dirty="0"/>
              <a:t>: </a:t>
            </a:r>
            <a:r>
              <a:rPr lang="ja-JP" altLang="en-US" sz="2000" dirty="0" smtClean="0"/>
              <a:t>未定</a:t>
            </a:r>
            <a:endParaRPr lang="en-US" altLang="ja-JP" sz="2000" dirty="0"/>
          </a:p>
          <a:p>
            <a:pPr>
              <a:lnSpc>
                <a:spcPct val="100000"/>
              </a:lnSpc>
              <a:spcBef>
                <a:spcPts val="600"/>
              </a:spcBef>
            </a:pPr>
            <a:endParaRPr lang="en-US" altLang="ja-JP" sz="2000" dirty="0"/>
          </a:p>
          <a:p>
            <a:pPr marL="0" indent="0">
              <a:buNone/>
            </a:pPr>
            <a:r>
              <a:rPr lang="ja-JP" altLang="en-US" sz="2400" b="1" dirty="0" smtClean="0"/>
              <a:t>◯その他</a:t>
            </a:r>
            <a:r>
              <a:rPr lang="ja-JP" altLang="en-US" sz="2400" dirty="0" smtClean="0"/>
              <a:t> </a:t>
            </a:r>
            <a:r>
              <a:rPr lang="en-US" altLang="ja-JP" sz="2400" dirty="0"/>
              <a:t>: </a:t>
            </a:r>
            <a:endParaRPr lang="en-US" altLang="ja-JP" sz="1600" dirty="0" smtClean="0"/>
          </a:p>
          <a:p>
            <a:r>
              <a:rPr lang="ja-JP" altLang="en-US" sz="1600" dirty="0" smtClean="0"/>
              <a:t>あめ</a:t>
            </a:r>
            <a:r>
              <a:rPr lang="ja-JP" altLang="en-US" sz="1600" dirty="0"/>
              <a:t>・がむ・飲み物などはご自由に。お手洗い許可不要。スマホ通話は教室の外で。</a:t>
            </a:r>
            <a:r>
              <a:rPr lang="en-US" altLang="ja-JP" sz="1600" dirty="0"/>
              <a:t> </a:t>
            </a:r>
          </a:p>
          <a:p>
            <a:r>
              <a:rPr lang="ja-JP" altLang="en-US" sz="1600" dirty="0"/>
              <a:t>周囲に迷惑となる程度の私語は控えて下さい（小さな声で教え合うのは</a:t>
            </a:r>
            <a:r>
              <a:rPr lang="en-US" altLang="ja-JP" sz="1600" dirty="0"/>
              <a:t>OK</a:t>
            </a:r>
            <a:r>
              <a:rPr lang="ja-JP" altLang="en-US" sz="1600" dirty="0"/>
              <a:t>）（本学の私担当の講義で私語が問題になったことは無いですが、念の為）</a:t>
            </a:r>
            <a:r>
              <a:rPr lang="ja-JP" altLang="en-US" sz="1600" dirty="0" smtClean="0"/>
              <a:t>。</a:t>
            </a:r>
            <a:endParaRPr lang="en-US" altLang="ja-JP" sz="1600" dirty="0" smtClean="0"/>
          </a:p>
          <a:p>
            <a:r>
              <a:rPr lang="ja-JP" altLang="en-US" sz="1600" dirty="0" smtClean="0"/>
              <a:t>小テストの解答データの共有やコピー、プログラミング課題の解答データの共有やコピーペーストは、カンニングと同等の扱いとするので絶対に行わないでください。（わからない部分の教え合いは奨励します。）</a:t>
            </a:r>
            <a:endParaRPr lang="en-US" altLang="ja-JP" sz="1600" dirty="0" smtClean="0"/>
          </a:p>
        </p:txBody>
      </p:sp>
    </p:spTree>
    <p:extLst>
      <p:ext uri="{BB962C8B-B14F-4D97-AF65-F5344CB8AC3E}">
        <p14:creationId xmlns:p14="http://schemas.microsoft.com/office/powerpoint/2010/main" val="9715062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D3F062-49D8-49E2-8699-E9519BAF766D}"/>
              </a:ext>
            </a:extLst>
          </p:cNvPr>
          <p:cNvSpPr>
            <a:spLocks noGrp="1"/>
          </p:cNvSpPr>
          <p:nvPr>
            <p:ph type="title"/>
          </p:nvPr>
        </p:nvSpPr>
        <p:spPr>
          <a:xfrm>
            <a:off x="278781" y="365126"/>
            <a:ext cx="4324392" cy="733270"/>
          </a:xfrm>
        </p:spPr>
        <p:txBody>
          <a:bodyPr/>
          <a:lstStyle/>
          <a:p>
            <a:r>
              <a:rPr kumimoji="1" lang="ja-JP" altLang="en-US" dirty="0"/>
              <a:t>解き方</a:t>
            </a:r>
          </a:p>
        </p:txBody>
      </p:sp>
      <p:sp>
        <p:nvSpPr>
          <p:cNvPr id="3" name="コンテンツ プレースホルダー 2">
            <a:extLst>
              <a:ext uri="{FF2B5EF4-FFF2-40B4-BE49-F238E27FC236}">
                <a16:creationId xmlns:a16="http://schemas.microsoft.com/office/drawing/2014/main" id="{71CC2C8D-2DFF-4452-A9C1-FD19C337F304}"/>
              </a:ext>
            </a:extLst>
          </p:cNvPr>
          <p:cNvSpPr>
            <a:spLocks noGrp="1"/>
          </p:cNvSpPr>
          <p:nvPr>
            <p:ph idx="1"/>
          </p:nvPr>
        </p:nvSpPr>
        <p:spPr>
          <a:xfrm>
            <a:off x="278781" y="1343722"/>
            <a:ext cx="6641564" cy="5361877"/>
          </a:xfrm>
        </p:spPr>
        <p:txBody>
          <a:bodyPr>
            <a:normAutofit/>
          </a:bodyPr>
          <a:lstStyle/>
          <a:p>
            <a:pPr>
              <a:lnSpc>
                <a:spcPct val="100000"/>
              </a:lnSpc>
              <a:spcBef>
                <a:spcPts val="600"/>
              </a:spcBef>
            </a:pPr>
            <a:r>
              <a:rPr kumimoji="1" lang="ja-JP" altLang="en-US" sz="2400" dirty="0"/>
              <a:t>各画素に以下の情報を書き込む</a:t>
            </a:r>
            <a:endParaRPr kumimoji="1" lang="en-US" altLang="ja-JP" sz="2400" dirty="0"/>
          </a:p>
          <a:p>
            <a:pPr lvl="1">
              <a:lnSpc>
                <a:spcPct val="100000"/>
              </a:lnSpc>
              <a:spcBef>
                <a:spcPts val="600"/>
              </a:spcBef>
            </a:pPr>
            <a:r>
              <a:rPr kumimoji="1" lang="ja-JP" altLang="en-US" sz="1800" dirty="0"/>
              <a:t>その画素に到達する</a:t>
            </a:r>
            <a:r>
              <a:rPr kumimoji="1" lang="en-US" altLang="ja-JP" sz="1800" dirty="0"/>
              <a:t>Seam</a:t>
            </a:r>
            <a:r>
              <a:rPr kumimoji="1" lang="ja-JP" altLang="en-US" sz="1800" dirty="0"/>
              <a:t>の画素値の総和 </a:t>
            </a:r>
            <a:endParaRPr kumimoji="1" lang="en-US" altLang="ja-JP" sz="1800" dirty="0"/>
          </a:p>
          <a:p>
            <a:pPr lvl="1">
              <a:lnSpc>
                <a:spcPct val="100000"/>
              </a:lnSpc>
              <a:spcBef>
                <a:spcPts val="600"/>
              </a:spcBef>
            </a:pPr>
            <a:r>
              <a:rPr lang="ja-JP" altLang="en-US" sz="1800" dirty="0"/>
              <a:t>その画素に到達する直前の画素</a:t>
            </a:r>
            <a:endParaRPr lang="en-US" altLang="ja-JP" sz="1800" dirty="0"/>
          </a:p>
          <a:p>
            <a:pPr>
              <a:lnSpc>
                <a:spcPct val="100000"/>
              </a:lnSpc>
              <a:spcBef>
                <a:spcPts val="600"/>
              </a:spcBef>
            </a:pPr>
            <a:endParaRPr lang="en-US" altLang="ja-JP" sz="2400" dirty="0"/>
          </a:p>
          <a:p>
            <a:pPr>
              <a:lnSpc>
                <a:spcPct val="100000"/>
              </a:lnSpc>
              <a:spcBef>
                <a:spcPts val="600"/>
              </a:spcBef>
            </a:pPr>
            <a:r>
              <a:rPr lang="en-US" altLang="ja-JP" sz="2400" dirty="0"/>
              <a:t>Seam</a:t>
            </a:r>
            <a:r>
              <a:rPr lang="ja-JP" altLang="en-US" sz="2400" dirty="0"/>
              <a:t>の検索アルゴリズム</a:t>
            </a:r>
            <a:endParaRPr lang="en-US" altLang="ja-JP" sz="2400" dirty="0"/>
          </a:p>
          <a:p>
            <a:pPr lvl="1">
              <a:lnSpc>
                <a:spcPct val="100000"/>
              </a:lnSpc>
              <a:spcBef>
                <a:spcPts val="600"/>
              </a:spcBef>
            </a:pPr>
            <a:r>
              <a:rPr lang="en-US" altLang="ja-JP" sz="1800" dirty="0"/>
              <a:t>1</a:t>
            </a:r>
            <a:r>
              <a:rPr lang="ja-JP" altLang="en-US" sz="1800" dirty="0" smtClean="0"/>
              <a:t>行目</a:t>
            </a:r>
            <a:r>
              <a:rPr lang="ja-JP" altLang="en-US" sz="1800" dirty="0"/>
              <a:t>の画素について、その画素値を総和として記入</a:t>
            </a:r>
            <a:endParaRPr lang="en-US" altLang="ja-JP" sz="1800" dirty="0"/>
          </a:p>
          <a:p>
            <a:pPr lvl="1">
              <a:lnSpc>
                <a:spcPct val="100000"/>
              </a:lnSpc>
              <a:spcBef>
                <a:spcPts val="600"/>
              </a:spcBef>
            </a:pPr>
            <a:r>
              <a:rPr lang="en-US" altLang="ja-JP" sz="1800" dirty="0"/>
              <a:t>2</a:t>
            </a:r>
            <a:r>
              <a:rPr lang="ja-JP" altLang="en-US" sz="1800" dirty="0"/>
              <a:t>行目</a:t>
            </a:r>
            <a:r>
              <a:rPr lang="ja-JP" altLang="en-US" sz="1800" dirty="0" smtClean="0"/>
              <a:t>から下端の行まで</a:t>
            </a:r>
            <a:r>
              <a:rPr lang="ja-JP" altLang="en-US" sz="1800" dirty="0"/>
              <a:t>以下を繰り返す</a:t>
            </a:r>
            <a:endParaRPr lang="en-US" altLang="ja-JP" sz="2000" dirty="0"/>
          </a:p>
          <a:p>
            <a:pPr lvl="2">
              <a:lnSpc>
                <a:spcPct val="100000"/>
              </a:lnSpc>
              <a:spcBef>
                <a:spcPts val="600"/>
              </a:spcBef>
            </a:pPr>
            <a:r>
              <a:rPr lang="ja-JP" altLang="en-US" sz="1600" dirty="0"/>
              <a:t>今 </a:t>
            </a:r>
            <a:r>
              <a:rPr lang="en-US" altLang="ja-JP" sz="1600" dirty="0"/>
              <a:t>i-1 </a:t>
            </a:r>
            <a:r>
              <a:rPr lang="ja-JP" altLang="en-US" sz="1600" dirty="0"/>
              <a:t>行目までは計算が終わっているものとする</a:t>
            </a:r>
            <a:endParaRPr lang="en-US" altLang="ja-JP" sz="1600" dirty="0"/>
          </a:p>
          <a:p>
            <a:pPr lvl="2">
              <a:lnSpc>
                <a:spcPct val="100000"/>
              </a:lnSpc>
              <a:spcBef>
                <a:spcPts val="600"/>
              </a:spcBef>
            </a:pPr>
            <a:r>
              <a:rPr lang="en-US" altLang="ja-JP" sz="1600" dirty="0" err="1"/>
              <a:t>i</a:t>
            </a:r>
            <a:r>
              <a:rPr lang="en-US" altLang="ja-JP" sz="1600" dirty="0"/>
              <a:t> </a:t>
            </a:r>
            <a:r>
              <a:rPr lang="ja-JP" altLang="en-US" sz="1600" dirty="0"/>
              <a:t>行目のある画素 </a:t>
            </a:r>
            <a:r>
              <a:rPr lang="en-US" altLang="ja-JP" sz="1600" i="1" dirty="0"/>
              <a:t>p </a:t>
            </a:r>
            <a:r>
              <a:rPr lang="ja-JP" altLang="en-US" sz="1600" dirty="0"/>
              <a:t>に着目する</a:t>
            </a:r>
            <a:endParaRPr lang="en-US" altLang="ja-JP" sz="1600" dirty="0"/>
          </a:p>
          <a:p>
            <a:pPr lvl="2">
              <a:lnSpc>
                <a:spcPct val="100000"/>
              </a:lnSpc>
              <a:spcBef>
                <a:spcPts val="600"/>
              </a:spcBef>
            </a:pPr>
            <a:r>
              <a:rPr lang="en-US" altLang="ja-JP" sz="1600" i="1" dirty="0"/>
              <a:t>p</a:t>
            </a:r>
            <a:r>
              <a:rPr lang="ja-JP" altLang="en-US" sz="1600" dirty="0"/>
              <a:t>の左上，上，右上のうち総和が最小のものを</a:t>
            </a:r>
            <a:r>
              <a:rPr lang="en-US" altLang="ja-JP" sz="1600" i="1" dirty="0"/>
              <a:t>q</a:t>
            </a:r>
            <a:r>
              <a:rPr lang="ja-JP" altLang="en-US" sz="1600" dirty="0"/>
              <a:t>とする</a:t>
            </a:r>
            <a:endParaRPr lang="en-US" altLang="ja-JP" sz="1600" dirty="0"/>
          </a:p>
          <a:p>
            <a:pPr lvl="2">
              <a:lnSpc>
                <a:spcPct val="100000"/>
              </a:lnSpc>
              <a:spcBef>
                <a:spcPts val="600"/>
              </a:spcBef>
            </a:pPr>
            <a:r>
              <a:rPr lang="en-US" altLang="ja-JP" sz="1600" i="1" dirty="0"/>
              <a:t>q</a:t>
            </a:r>
            <a:r>
              <a:rPr lang="ja-JP" altLang="en-US" sz="1600" i="1" dirty="0"/>
              <a:t>までの総和と</a:t>
            </a:r>
            <a:r>
              <a:rPr lang="en-US" altLang="ja-JP" sz="1600" i="1" dirty="0"/>
              <a:t>p</a:t>
            </a:r>
            <a:r>
              <a:rPr lang="ja-JP" altLang="en-US" sz="1600" i="1" dirty="0"/>
              <a:t>の画素値を，</a:t>
            </a:r>
            <a:r>
              <a:rPr lang="en-US" altLang="ja-JP" sz="1600" i="1" dirty="0"/>
              <a:t>p</a:t>
            </a:r>
            <a:r>
              <a:rPr lang="ja-JP" altLang="en-US" sz="1600" i="1" dirty="0"/>
              <a:t>までの総和として記入</a:t>
            </a:r>
            <a:endParaRPr lang="en-US" altLang="ja-JP" sz="1600" i="1" dirty="0"/>
          </a:p>
          <a:p>
            <a:pPr lvl="2">
              <a:lnSpc>
                <a:spcPct val="100000"/>
              </a:lnSpc>
              <a:spcBef>
                <a:spcPts val="600"/>
              </a:spcBef>
            </a:pPr>
            <a:r>
              <a:rPr lang="ja-JP" altLang="en-US" sz="1600" i="1" dirty="0"/>
              <a:t>画素</a:t>
            </a:r>
            <a:r>
              <a:rPr lang="en-US" altLang="ja-JP" sz="1600" i="1" dirty="0"/>
              <a:t>p</a:t>
            </a:r>
            <a:r>
              <a:rPr lang="ja-JP" altLang="en-US" sz="1600" i="1" dirty="0"/>
              <a:t>の直前の画素として，</a:t>
            </a:r>
            <a:r>
              <a:rPr lang="en-US" altLang="ja-JP" sz="1600" i="1" dirty="0"/>
              <a:t>q</a:t>
            </a:r>
            <a:r>
              <a:rPr lang="ja-JP" altLang="en-US" sz="1600" i="1" dirty="0"/>
              <a:t>をマーク</a:t>
            </a:r>
            <a:endParaRPr lang="en-US" altLang="ja-JP" sz="1600" i="1" dirty="0"/>
          </a:p>
          <a:p>
            <a:pPr lvl="1">
              <a:lnSpc>
                <a:spcPct val="100000"/>
              </a:lnSpc>
              <a:spcBef>
                <a:spcPts val="600"/>
              </a:spcBef>
            </a:pPr>
            <a:r>
              <a:rPr lang="en-US" altLang="ja-JP" sz="1800" i="1" dirty="0"/>
              <a:t>H</a:t>
            </a:r>
            <a:r>
              <a:rPr lang="ja-JP" altLang="en-US" sz="1800" i="1" dirty="0"/>
              <a:t>行目において総和が最小の画素から上向きにたどると，</a:t>
            </a:r>
            <a:r>
              <a:rPr lang="en-US" altLang="ja-JP" sz="1800" i="1" dirty="0"/>
              <a:t>Seam</a:t>
            </a:r>
            <a:r>
              <a:rPr lang="ja-JP" altLang="en-US" sz="1800" i="1" dirty="0"/>
              <a:t>が得られる</a:t>
            </a:r>
            <a:endParaRPr lang="en-US" altLang="ja-JP" sz="1800" i="1" dirty="0"/>
          </a:p>
        </p:txBody>
      </p:sp>
      <p:graphicFrame>
        <p:nvGraphicFramePr>
          <p:cNvPr id="14" name="表 4">
            <a:extLst>
              <a:ext uri="{FF2B5EF4-FFF2-40B4-BE49-F238E27FC236}">
                <a16:creationId xmlns:a16="http://schemas.microsoft.com/office/drawing/2014/main" id="{4C15CD88-EAD9-4BB5-BBF6-EF53A6BB35C2}"/>
              </a:ext>
            </a:extLst>
          </p:cNvPr>
          <p:cNvGraphicFramePr>
            <a:graphicFrameLocks noGrp="1"/>
          </p:cNvGraphicFramePr>
          <p:nvPr>
            <p:extLst>
              <p:ext uri="{D42A27DB-BD31-4B8C-83A1-F6EECF244321}">
                <p14:modId xmlns:p14="http://schemas.microsoft.com/office/powerpoint/2010/main" val="3105854398"/>
              </p:ext>
            </p:extLst>
          </p:nvPr>
        </p:nvGraphicFramePr>
        <p:xfrm>
          <a:off x="7497391" y="3136748"/>
          <a:ext cx="3579010" cy="3049088"/>
        </p:xfrm>
        <a:graphic>
          <a:graphicData uri="http://schemas.openxmlformats.org/drawingml/2006/table">
            <a:tbl>
              <a:tblPr firstRow="1" bandRow="1">
                <a:tableStyleId>{5C22544A-7EE6-4342-B048-85BDC9FD1C3A}</a:tableStyleId>
              </a:tblPr>
              <a:tblGrid>
                <a:gridCol w="357901">
                  <a:extLst>
                    <a:ext uri="{9D8B030D-6E8A-4147-A177-3AD203B41FA5}">
                      <a16:colId xmlns:a16="http://schemas.microsoft.com/office/drawing/2014/main" val="2999863602"/>
                    </a:ext>
                  </a:extLst>
                </a:gridCol>
                <a:gridCol w="357901">
                  <a:extLst>
                    <a:ext uri="{9D8B030D-6E8A-4147-A177-3AD203B41FA5}">
                      <a16:colId xmlns:a16="http://schemas.microsoft.com/office/drawing/2014/main" val="3240028644"/>
                    </a:ext>
                  </a:extLst>
                </a:gridCol>
                <a:gridCol w="357901">
                  <a:extLst>
                    <a:ext uri="{9D8B030D-6E8A-4147-A177-3AD203B41FA5}">
                      <a16:colId xmlns:a16="http://schemas.microsoft.com/office/drawing/2014/main" val="1944298372"/>
                    </a:ext>
                  </a:extLst>
                </a:gridCol>
                <a:gridCol w="357901">
                  <a:extLst>
                    <a:ext uri="{9D8B030D-6E8A-4147-A177-3AD203B41FA5}">
                      <a16:colId xmlns:a16="http://schemas.microsoft.com/office/drawing/2014/main" val="712070913"/>
                    </a:ext>
                  </a:extLst>
                </a:gridCol>
                <a:gridCol w="357901">
                  <a:extLst>
                    <a:ext uri="{9D8B030D-6E8A-4147-A177-3AD203B41FA5}">
                      <a16:colId xmlns:a16="http://schemas.microsoft.com/office/drawing/2014/main" val="3883893399"/>
                    </a:ext>
                  </a:extLst>
                </a:gridCol>
                <a:gridCol w="357901">
                  <a:extLst>
                    <a:ext uri="{9D8B030D-6E8A-4147-A177-3AD203B41FA5}">
                      <a16:colId xmlns:a16="http://schemas.microsoft.com/office/drawing/2014/main" val="4180244277"/>
                    </a:ext>
                  </a:extLst>
                </a:gridCol>
                <a:gridCol w="357901">
                  <a:extLst>
                    <a:ext uri="{9D8B030D-6E8A-4147-A177-3AD203B41FA5}">
                      <a16:colId xmlns:a16="http://schemas.microsoft.com/office/drawing/2014/main" val="2038227032"/>
                    </a:ext>
                  </a:extLst>
                </a:gridCol>
                <a:gridCol w="357901">
                  <a:extLst>
                    <a:ext uri="{9D8B030D-6E8A-4147-A177-3AD203B41FA5}">
                      <a16:colId xmlns:a16="http://schemas.microsoft.com/office/drawing/2014/main" val="4286133522"/>
                    </a:ext>
                  </a:extLst>
                </a:gridCol>
                <a:gridCol w="357901">
                  <a:extLst>
                    <a:ext uri="{9D8B030D-6E8A-4147-A177-3AD203B41FA5}">
                      <a16:colId xmlns:a16="http://schemas.microsoft.com/office/drawing/2014/main" val="2686233830"/>
                    </a:ext>
                  </a:extLst>
                </a:gridCol>
                <a:gridCol w="357901">
                  <a:extLst>
                    <a:ext uri="{9D8B030D-6E8A-4147-A177-3AD203B41FA5}">
                      <a16:colId xmlns:a16="http://schemas.microsoft.com/office/drawing/2014/main" val="987629227"/>
                    </a:ext>
                  </a:extLst>
                </a:gridCol>
              </a:tblGrid>
              <a:tr h="3811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3331800"/>
                  </a:ext>
                </a:extLst>
              </a:tr>
              <a:tr h="3811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6198519"/>
                  </a:ext>
                </a:extLst>
              </a:tr>
              <a:tr h="3811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5397639"/>
                  </a:ext>
                </a:extLst>
              </a:tr>
              <a:tr h="3811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3515398"/>
                  </a:ext>
                </a:extLst>
              </a:tr>
              <a:tr h="3811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365781"/>
                  </a:ext>
                </a:extLst>
              </a:tr>
              <a:tr h="3811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1509387"/>
                  </a:ext>
                </a:extLst>
              </a:tr>
              <a:tr h="3811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8777710"/>
                  </a:ext>
                </a:extLst>
              </a:tr>
              <a:tr h="3811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3735562"/>
                  </a:ext>
                </a:extLst>
              </a:tr>
            </a:tbl>
          </a:graphicData>
        </a:graphic>
      </p:graphicFrame>
      <p:graphicFrame>
        <p:nvGraphicFramePr>
          <p:cNvPr id="8" name="表 8">
            <a:extLst>
              <a:ext uri="{FF2B5EF4-FFF2-40B4-BE49-F238E27FC236}">
                <a16:creationId xmlns:a16="http://schemas.microsoft.com/office/drawing/2014/main" id="{97A21BE0-C2D2-4736-AED4-7C0490E818BB}"/>
              </a:ext>
            </a:extLst>
          </p:cNvPr>
          <p:cNvGraphicFramePr>
            <a:graphicFrameLocks noGrp="1"/>
          </p:cNvGraphicFramePr>
          <p:nvPr>
            <p:extLst>
              <p:ext uri="{D42A27DB-BD31-4B8C-83A1-F6EECF244321}">
                <p14:modId xmlns:p14="http://schemas.microsoft.com/office/powerpoint/2010/main" val="1146159341"/>
              </p:ext>
            </p:extLst>
          </p:nvPr>
        </p:nvGraphicFramePr>
        <p:xfrm>
          <a:off x="6677894" y="292719"/>
          <a:ext cx="1821870" cy="1856680"/>
        </p:xfrm>
        <a:graphic>
          <a:graphicData uri="http://schemas.openxmlformats.org/drawingml/2006/table">
            <a:tbl>
              <a:tblPr firstRow="1" bandRow="1">
                <a:tableStyleId>{5C22544A-7EE6-4342-B048-85BDC9FD1C3A}</a:tableStyleId>
              </a:tblPr>
              <a:tblGrid>
                <a:gridCol w="364374">
                  <a:extLst>
                    <a:ext uri="{9D8B030D-6E8A-4147-A177-3AD203B41FA5}">
                      <a16:colId xmlns:a16="http://schemas.microsoft.com/office/drawing/2014/main" val="2070864488"/>
                    </a:ext>
                  </a:extLst>
                </a:gridCol>
                <a:gridCol w="364374">
                  <a:extLst>
                    <a:ext uri="{9D8B030D-6E8A-4147-A177-3AD203B41FA5}">
                      <a16:colId xmlns:a16="http://schemas.microsoft.com/office/drawing/2014/main" val="2683483048"/>
                    </a:ext>
                  </a:extLst>
                </a:gridCol>
                <a:gridCol w="364374">
                  <a:extLst>
                    <a:ext uri="{9D8B030D-6E8A-4147-A177-3AD203B41FA5}">
                      <a16:colId xmlns:a16="http://schemas.microsoft.com/office/drawing/2014/main" val="918227380"/>
                    </a:ext>
                  </a:extLst>
                </a:gridCol>
                <a:gridCol w="364374">
                  <a:extLst>
                    <a:ext uri="{9D8B030D-6E8A-4147-A177-3AD203B41FA5}">
                      <a16:colId xmlns:a16="http://schemas.microsoft.com/office/drawing/2014/main" val="3995751013"/>
                    </a:ext>
                  </a:extLst>
                </a:gridCol>
                <a:gridCol w="364374">
                  <a:extLst>
                    <a:ext uri="{9D8B030D-6E8A-4147-A177-3AD203B41FA5}">
                      <a16:colId xmlns:a16="http://schemas.microsoft.com/office/drawing/2014/main" val="2265607902"/>
                    </a:ext>
                  </a:extLst>
                </a:gridCol>
              </a:tblGrid>
              <a:tr h="3713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080696"/>
                  </a:ext>
                </a:extLst>
              </a:tr>
              <a:tr h="3713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dirty="0"/>
                        <a:t>a</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dirty="0"/>
                        <a:t>b</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dirty="0"/>
                        <a:t>c</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4120430"/>
                  </a:ext>
                </a:extLst>
              </a:tr>
              <a:tr h="3713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dirty="0"/>
                        <a:t>p</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7989182"/>
                  </a:ext>
                </a:extLst>
              </a:tr>
              <a:tr h="3713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7571943"/>
                  </a:ext>
                </a:extLst>
              </a:tr>
              <a:tr h="3713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2952935"/>
                  </a:ext>
                </a:extLst>
              </a:tr>
            </a:tbl>
          </a:graphicData>
        </a:graphic>
      </p:graphicFrame>
      <p:sp>
        <p:nvSpPr>
          <p:cNvPr id="16" name="タイトル 1">
            <a:extLst>
              <a:ext uri="{FF2B5EF4-FFF2-40B4-BE49-F238E27FC236}">
                <a16:creationId xmlns:a16="http://schemas.microsoft.com/office/drawing/2014/main" id="{14D2CBF7-C263-47B4-A654-48FC73E96C1D}"/>
              </a:ext>
            </a:extLst>
          </p:cNvPr>
          <p:cNvSpPr txBox="1">
            <a:spLocks/>
          </p:cNvSpPr>
          <p:nvPr/>
        </p:nvSpPr>
        <p:spPr>
          <a:xfrm>
            <a:off x="6338763" y="2149399"/>
            <a:ext cx="2500132" cy="7332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en-US" altLang="ja-JP" sz="1600" dirty="0"/>
              <a:t>P</a:t>
            </a:r>
            <a:r>
              <a:rPr lang="ja-JP" altLang="en-US" sz="1600" dirty="0"/>
              <a:t>の上の行にある</a:t>
            </a:r>
            <a:r>
              <a:rPr lang="en-US" altLang="ja-JP" sz="1600" dirty="0" err="1"/>
              <a:t>abc</a:t>
            </a:r>
            <a:r>
              <a:rPr lang="ja-JP" altLang="en-US" sz="1600" dirty="0"/>
              <a:t>から総和が最小のものを検索</a:t>
            </a:r>
          </a:p>
        </p:txBody>
      </p:sp>
      <p:graphicFrame>
        <p:nvGraphicFramePr>
          <p:cNvPr id="17" name="表 8">
            <a:extLst>
              <a:ext uri="{FF2B5EF4-FFF2-40B4-BE49-F238E27FC236}">
                <a16:creationId xmlns:a16="http://schemas.microsoft.com/office/drawing/2014/main" id="{7D060277-C71A-49E7-B609-CAA20DD7C006}"/>
              </a:ext>
            </a:extLst>
          </p:cNvPr>
          <p:cNvGraphicFramePr>
            <a:graphicFrameLocks noGrp="1"/>
          </p:cNvGraphicFramePr>
          <p:nvPr>
            <p:extLst>
              <p:ext uri="{D42A27DB-BD31-4B8C-83A1-F6EECF244321}">
                <p14:modId xmlns:p14="http://schemas.microsoft.com/office/powerpoint/2010/main" val="2447043676"/>
              </p:ext>
            </p:extLst>
          </p:nvPr>
        </p:nvGraphicFramePr>
        <p:xfrm>
          <a:off x="9752218" y="292719"/>
          <a:ext cx="1821870" cy="1856680"/>
        </p:xfrm>
        <a:graphic>
          <a:graphicData uri="http://schemas.openxmlformats.org/drawingml/2006/table">
            <a:tbl>
              <a:tblPr firstRow="1" bandRow="1">
                <a:tableStyleId>{5C22544A-7EE6-4342-B048-85BDC9FD1C3A}</a:tableStyleId>
              </a:tblPr>
              <a:tblGrid>
                <a:gridCol w="364374">
                  <a:extLst>
                    <a:ext uri="{9D8B030D-6E8A-4147-A177-3AD203B41FA5}">
                      <a16:colId xmlns:a16="http://schemas.microsoft.com/office/drawing/2014/main" val="2070864488"/>
                    </a:ext>
                  </a:extLst>
                </a:gridCol>
                <a:gridCol w="364374">
                  <a:extLst>
                    <a:ext uri="{9D8B030D-6E8A-4147-A177-3AD203B41FA5}">
                      <a16:colId xmlns:a16="http://schemas.microsoft.com/office/drawing/2014/main" val="2683483048"/>
                    </a:ext>
                  </a:extLst>
                </a:gridCol>
                <a:gridCol w="364374">
                  <a:extLst>
                    <a:ext uri="{9D8B030D-6E8A-4147-A177-3AD203B41FA5}">
                      <a16:colId xmlns:a16="http://schemas.microsoft.com/office/drawing/2014/main" val="918227380"/>
                    </a:ext>
                  </a:extLst>
                </a:gridCol>
                <a:gridCol w="364374">
                  <a:extLst>
                    <a:ext uri="{9D8B030D-6E8A-4147-A177-3AD203B41FA5}">
                      <a16:colId xmlns:a16="http://schemas.microsoft.com/office/drawing/2014/main" val="3995751013"/>
                    </a:ext>
                  </a:extLst>
                </a:gridCol>
                <a:gridCol w="364374">
                  <a:extLst>
                    <a:ext uri="{9D8B030D-6E8A-4147-A177-3AD203B41FA5}">
                      <a16:colId xmlns:a16="http://schemas.microsoft.com/office/drawing/2014/main" val="2265607902"/>
                    </a:ext>
                  </a:extLst>
                </a:gridCol>
              </a:tblGrid>
              <a:tr h="3713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080696"/>
                  </a:ext>
                </a:extLst>
              </a:tr>
              <a:tr h="3713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dirty="0"/>
                        <a:t>q</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4120430"/>
                  </a:ext>
                </a:extLst>
              </a:tr>
              <a:tr h="3713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dirty="0"/>
                        <a:t>p</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7989182"/>
                  </a:ext>
                </a:extLst>
              </a:tr>
              <a:tr h="3713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7571943"/>
                  </a:ext>
                </a:extLst>
              </a:tr>
              <a:tr h="3713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2952935"/>
                  </a:ext>
                </a:extLst>
              </a:tr>
            </a:tbl>
          </a:graphicData>
        </a:graphic>
      </p:graphicFrame>
      <p:sp>
        <p:nvSpPr>
          <p:cNvPr id="18" name="タイトル 1">
            <a:extLst>
              <a:ext uri="{FF2B5EF4-FFF2-40B4-BE49-F238E27FC236}">
                <a16:creationId xmlns:a16="http://schemas.microsoft.com/office/drawing/2014/main" id="{90180F03-F2A0-4688-B0A8-7D9C41A6EB2F}"/>
              </a:ext>
            </a:extLst>
          </p:cNvPr>
          <p:cNvSpPr txBox="1">
            <a:spLocks/>
          </p:cNvSpPr>
          <p:nvPr/>
        </p:nvSpPr>
        <p:spPr>
          <a:xfrm>
            <a:off x="9413087" y="2149399"/>
            <a:ext cx="2500132" cy="7332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sz="1600" dirty="0"/>
              <a:t>発見した画素をマークし，</a:t>
            </a:r>
            <a:r>
              <a:rPr lang="en-US" altLang="ja-JP" sz="1600" dirty="0"/>
              <a:t>p</a:t>
            </a:r>
            <a:r>
              <a:rPr lang="ja-JP" altLang="en-US" sz="1600" dirty="0"/>
              <a:t>の総和を更新</a:t>
            </a:r>
          </a:p>
        </p:txBody>
      </p:sp>
      <p:cxnSp>
        <p:nvCxnSpPr>
          <p:cNvPr id="20" name="直線矢印コネクタ 19">
            <a:extLst>
              <a:ext uri="{FF2B5EF4-FFF2-40B4-BE49-F238E27FC236}">
                <a16:creationId xmlns:a16="http://schemas.microsoft.com/office/drawing/2014/main" id="{0522AF5A-1BD3-41C1-873B-7108C9513570}"/>
              </a:ext>
            </a:extLst>
          </p:cNvPr>
          <p:cNvCxnSpPr>
            <a:cxnSpLocks/>
          </p:cNvCxnSpPr>
          <p:nvPr/>
        </p:nvCxnSpPr>
        <p:spPr>
          <a:xfrm>
            <a:off x="10385425" y="908050"/>
            <a:ext cx="212725" cy="2540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楕円 22">
            <a:extLst>
              <a:ext uri="{FF2B5EF4-FFF2-40B4-BE49-F238E27FC236}">
                <a16:creationId xmlns:a16="http://schemas.microsoft.com/office/drawing/2014/main" id="{A5404851-7718-428D-816F-A319BF3EE9EB}"/>
              </a:ext>
            </a:extLst>
          </p:cNvPr>
          <p:cNvSpPr/>
          <p:nvPr/>
        </p:nvSpPr>
        <p:spPr>
          <a:xfrm>
            <a:off x="6920345" y="581891"/>
            <a:ext cx="1246910" cy="5165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タイトル 1">
            <a:extLst>
              <a:ext uri="{FF2B5EF4-FFF2-40B4-BE49-F238E27FC236}">
                <a16:creationId xmlns:a16="http://schemas.microsoft.com/office/drawing/2014/main" id="{DB38BCBE-A955-461E-B41E-C476916D228F}"/>
              </a:ext>
            </a:extLst>
          </p:cNvPr>
          <p:cNvSpPr txBox="1">
            <a:spLocks/>
          </p:cNvSpPr>
          <p:nvPr/>
        </p:nvSpPr>
        <p:spPr>
          <a:xfrm>
            <a:off x="7497391" y="6213763"/>
            <a:ext cx="3678073" cy="7332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sz="1600" dirty="0"/>
              <a:t>一番下の行の総和最小の画素から上向きにたどる</a:t>
            </a:r>
          </a:p>
        </p:txBody>
      </p:sp>
      <p:sp>
        <p:nvSpPr>
          <p:cNvPr id="25" name="楕円 24">
            <a:extLst>
              <a:ext uri="{FF2B5EF4-FFF2-40B4-BE49-F238E27FC236}">
                <a16:creationId xmlns:a16="http://schemas.microsoft.com/office/drawing/2014/main" id="{6B495815-52B3-40F0-B617-E55B53F19899}"/>
              </a:ext>
            </a:extLst>
          </p:cNvPr>
          <p:cNvSpPr/>
          <p:nvPr/>
        </p:nvSpPr>
        <p:spPr>
          <a:xfrm>
            <a:off x="8499764" y="5697258"/>
            <a:ext cx="498763" cy="5165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図形 25">
            <a:extLst>
              <a:ext uri="{FF2B5EF4-FFF2-40B4-BE49-F238E27FC236}">
                <a16:creationId xmlns:a16="http://schemas.microsoft.com/office/drawing/2014/main" id="{BE779A0E-DDFD-4785-B6E1-EFC60C26DD4C}"/>
              </a:ext>
            </a:extLst>
          </p:cNvPr>
          <p:cNvSpPr/>
          <p:nvPr/>
        </p:nvSpPr>
        <p:spPr>
          <a:xfrm>
            <a:off x="8398625" y="3380219"/>
            <a:ext cx="701040" cy="2659380"/>
          </a:xfrm>
          <a:custGeom>
            <a:avLst/>
            <a:gdLst>
              <a:gd name="connsiteX0" fmla="*/ 342900 w 701040"/>
              <a:gd name="connsiteY0" fmla="*/ 0 h 2659380"/>
              <a:gd name="connsiteX1" fmla="*/ 342900 w 701040"/>
              <a:gd name="connsiteY1" fmla="*/ 350520 h 2659380"/>
              <a:gd name="connsiteX2" fmla="*/ 701040 w 701040"/>
              <a:gd name="connsiteY2" fmla="*/ 754380 h 2659380"/>
              <a:gd name="connsiteX3" fmla="*/ 701040 w 701040"/>
              <a:gd name="connsiteY3" fmla="*/ 1120140 h 2659380"/>
              <a:gd name="connsiteX4" fmla="*/ 350520 w 701040"/>
              <a:gd name="connsiteY4" fmla="*/ 1516380 h 2659380"/>
              <a:gd name="connsiteX5" fmla="*/ 0 w 701040"/>
              <a:gd name="connsiteY5" fmla="*/ 1897380 h 2659380"/>
              <a:gd name="connsiteX6" fmla="*/ 0 w 701040"/>
              <a:gd name="connsiteY6" fmla="*/ 2293620 h 2659380"/>
              <a:gd name="connsiteX7" fmla="*/ 342900 w 701040"/>
              <a:gd name="connsiteY7" fmla="*/ 2659380 h 265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040" h="2659380">
                <a:moveTo>
                  <a:pt x="342900" y="0"/>
                </a:moveTo>
                <a:lnTo>
                  <a:pt x="342900" y="350520"/>
                </a:lnTo>
                <a:lnTo>
                  <a:pt x="701040" y="754380"/>
                </a:lnTo>
                <a:lnTo>
                  <a:pt x="701040" y="1120140"/>
                </a:lnTo>
                <a:lnTo>
                  <a:pt x="350520" y="1516380"/>
                </a:lnTo>
                <a:lnTo>
                  <a:pt x="0" y="1897380"/>
                </a:lnTo>
                <a:lnTo>
                  <a:pt x="0" y="2293620"/>
                </a:lnTo>
                <a:lnTo>
                  <a:pt x="342900" y="2659380"/>
                </a:lnTo>
              </a:path>
            </a:pathLst>
          </a:custGeom>
          <a:noFill/>
          <a:ln w="38100">
            <a:solidFill>
              <a:srgbClr val="FF0000"/>
            </a:solidFill>
            <a:headEnd type="stealth"/>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5731520" y="1023497"/>
            <a:ext cx="960519" cy="369332"/>
          </a:xfrm>
          <a:prstGeom prst="rect">
            <a:avLst/>
          </a:prstGeom>
        </p:spPr>
        <p:txBody>
          <a:bodyPr wrap="none">
            <a:spAutoFit/>
          </a:bodyPr>
          <a:lstStyle/>
          <a:p>
            <a:r>
              <a:rPr lang="en-US" altLang="ja-JP" dirty="0" err="1"/>
              <a:t>i</a:t>
            </a:r>
            <a:r>
              <a:rPr lang="en-US" altLang="ja-JP" dirty="0"/>
              <a:t> </a:t>
            </a:r>
            <a:r>
              <a:rPr lang="ja-JP" altLang="en-US" dirty="0"/>
              <a:t>行目→</a:t>
            </a:r>
          </a:p>
        </p:txBody>
      </p:sp>
      <p:sp>
        <p:nvSpPr>
          <p:cNvPr id="15" name="正方形/長方形 14"/>
          <p:cNvSpPr/>
          <p:nvPr/>
        </p:nvSpPr>
        <p:spPr>
          <a:xfrm>
            <a:off x="8791699" y="1023497"/>
            <a:ext cx="960519" cy="369332"/>
          </a:xfrm>
          <a:prstGeom prst="rect">
            <a:avLst/>
          </a:prstGeom>
        </p:spPr>
        <p:txBody>
          <a:bodyPr wrap="none">
            <a:spAutoFit/>
          </a:bodyPr>
          <a:lstStyle/>
          <a:p>
            <a:r>
              <a:rPr lang="en-US" altLang="ja-JP" dirty="0" err="1"/>
              <a:t>i</a:t>
            </a:r>
            <a:r>
              <a:rPr lang="en-US" altLang="ja-JP" dirty="0"/>
              <a:t> </a:t>
            </a:r>
            <a:r>
              <a:rPr lang="ja-JP" altLang="en-US" dirty="0"/>
              <a:t>行目→</a:t>
            </a:r>
          </a:p>
        </p:txBody>
      </p:sp>
    </p:spTree>
    <p:extLst>
      <p:ext uri="{BB962C8B-B14F-4D97-AF65-F5344CB8AC3E}">
        <p14:creationId xmlns:p14="http://schemas.microsoft.com/office/powerpoint/2010/main" val="107713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実装例 </a:t>
            </a:r>
            <a:r>
              <a:rPr lang="en-US" altLang="ja-JP" dirty="0"/>
              <a:t>– </a:t>
            </a:r>
            <a:r>
              <a:rPr lang="ja-JP" altLang="en-US" dirty="0"/>
              <a:t>プログラミング課題として出題します</a:t>
            </a:r>
            <a:endParaRPr kumimoji="1" lang="ja-JP" altLang="en-US" dirty="0"/>
          </a:p>
        </p:txBody>
      </p:sp>
      <p:pic>
        <p:nvPicPr>
          <p:cNvPr id="4" name="図 3"/>
          <p:cNvPicPr>
            <a:picLocks noChangeAspect="1"/>
          </p:cNvPicPr>
          <p:nvPr/>
        </p:nvPicPr>
        <p:blipFill>
          <a:blip r:embed="rId2"/>
          <a:stretch>
            <a:fillRect/>
          </a:stretch>
        </p:blipFill>
        <p:spPr>
          <a:xfrm>
            <a:off x="375955" y="1400027"/>
            <a:ext cx="4018245" cy="5111444"/>
          </a:xfrm>
          <a:prstGeom prst="rect">
            <a:avLst/>
          </a:prstGeom>
        </p:spPr>
      </p:pic>
      <p:pic>
        <p:nvPicPr>
          <p:cNvPr id="5" name="図 4"/>
          <p:cNvPicPr>
            <a:picLocks noChangeAspect="1"/>
          </p:cNvPicPr>
          <p:nvPr/>
        </p:nvPicPr>
        <p:blipFill>
          <a:blip r:embed="rId3"/>
          <a:stretch>
            <a:fillRect/>
          </a:stretch>
        </p:blipFill>
        <p:spPr>
          <a:xfrm>
            <a:off x="4492223" y="1384300"/>
            <a:ext cx="4032920" cy="5105400"/>
          </a:xfrm>
          <a:prstGeom prst="rect">
            <a:avLst/>
          </a:prstGeom>
        </p:spPr>
      </p:pic>
    </p:spTree>
    <p:extLst>
      <p:ext uri="{BB962C8B-B14F-4D97-AF65-F5344CB8AC3E}">
        <p14:creationId xmlns:p14="http://schemas.microsoft.com/office/powerpoint/2010/main" val="7863589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78445" y="6267450"/>
            <a:ext cx="11708780" cy="928610"/>
          </a:xfrm>
        </p:spPr>
        <p:txBody>
          <a:bodyPr/>
          <a:lstStyle/>
          <a:p>
            <a:pPr marL="0" indent="0">
              <a:buNone/>
            </a:pPr>
            <a:r>
              <a:rPr kumimoji="1" lang="ja-JP" altLang="en-US" dirty="0"/>
              <a:t>画像</a:t>
            </a:r>
            <a:r>
              <a:rPr lang="ja-JP" altLang="en-US" dirty="0"/>
              <a:t>補完を行なう深層学習の</a:t>
            </a:r>
            <a:r>
              <a:rPr lang="ja-JP" altLang="en-US" dirty="0" smtClean="0"/>
              <a:t>枠組み</a:t>
            </a:r>
            <a:r>
              <a:rPr lang="ja-JP" altLang="en-US" dirty="0"/>
              <a:t>の</a:t>
            </a:r>
            <a:r>
              <a:rPr lang="ja-JP" altLang="en-US" dirty="0" smtClean="0"/>
              <a:t>提案</a:t>
            </a:r>
            <a:r>
              <a:rPr lang="ja-JP" altLang="en-US" dirty="0"/>
              <a:t>　</a:t>
            </a:r>
            <a:r>
              <a:rPr kumimoji="1" lang="en-US" altLang="ja-JP" dirty="0" smtClean="0"/>
              <a:t>SIGGRPH </a:t>
            </a:r>
            <a:r>
              <a:rPr kumimoji="1" lang="en-US" altLang="ja-JP" dirty="0"/>
              <a:t>2017</a:t>
            </a:r>
          </a:p>
          <a:p>
            <a:pPr marL="0" indent="0">
              <a:buNone/>
            </a:pPr>
            <a:endParaRPr kumimoji="1" lang="ja-JP" altLang="en-US" dirty="0"/>
          </a:p>
        </p:txBody>
      </p:sp>
      <p:pic>
        <p:nvPicPr>
          <p:cNvPr id="4" name="図 3"/>
          <p:cNvPicPr>
            <a:picLocks noChangeAspect="1"/>
          </p:cNvPicPr>
          <p:nvPr/>
        </p:nvPicPr>
        <p:blipFill rotWithShape="1">
          <a:blip r:embed="rId2"/>
          <a:srcRect l="23329" t="18639" r="22410" b="26214"/>
          <a:stretch/>
        </p:blipFill>
        <p:spPr>
          <a:xfrm>
            <a:off x="278780" y="90032"/>
            <a:ext cx="9798670" cy="5807472"/>
          </a:xfrm>
          <a:prstGeom prst="rect">
            <a:avLst/>
          </a:prstGeom>
        </p:spPr>
      </p:pic>
    </p:spTree>
    <p:extLst>
      <p:ext uri="{BB962C8B-B14F-4D97-AF65-F5344CB8AC3E}">
        <p14:creationId xmlns:p14="http://schemas.microsoft.com/office/powerpoint/2010/main" val="21862240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研究背景と目的</a:t>
            </a:r>
          </a:p>
        </p:txBody>
      </p:sp>
      <p:sp>
        <p:nvSpPr>
          <p:cNvPr id="3" name="コンテンツ プレースホルダー 2"/>
          <p:cNvSpPr>
            <a:spLocks noGrp="1"/>
          </p:cNvSpPr>
          <p:nvPr>
            <p:ph idx="1"/>
          </p:nvPr>
        </p:nvSpPr>
        <p:spPr/>
        <p:txBody>
          <a:bodyPr>
            <a:normAutofit fontScale="85000" lnSpcReduction="20000"/>
          </a:bodyPr>
          <a:lstStyle/>
          <a:p>
            <a:pPr marL="0" indent="0">
              <a:buNone/>
            </a:pPr>
            <a:r>
              <a:rPr kumimoji="1" lang="ja-JP" altLang="en-US" b="1" dirty="0">
                <a:latin typeface="游ゴシック" panose="020B0400000000000000" pitchFamily="50" charset="-128"/>
                <a:ea typeface="游ゴシック" panose="020B0400000000000000" pitchFamily="50" charset="-128"/>
              </a:rPr>
              <a:t>研究背景</a:t>
            </a:r>
            <a:endParaRPr kumimoji="1" lang="en-US" altLang="ja-JP" b="1" dirty="0">
              <a:latin typeface="游ゴシック" panose="020B0400000000000000" pitchFamily="50" charset="-128"/>
              <a:ea typeface="游ゴシック" panose="020B0400000000000000" pitchFamily="50" charset="-128"/>
            </a:endParaRPr>
          </a:p>
          <a:p>
            <a:r>
              <a:rPr kumimoji="1" lang="en-US" altLang="ja-JP" sz="2600" dirty="0">
                <a:latin typeface="游ゴシック" panose="020B0400000000000000" pitchFamily="50" charset="-128"/>
                <a:ea typeface="游ゴシック" panose="020B0400000000000000" pitchFamily="50" charset="-128"/>
              </a:rPr>
              <a:t>Image Completion</a:t>
            </a:r>
            <a:r>
              <a:rPr kumimoji="1" lang="ja-JP" altLang="en-US" sz="2600" dirty="0">
                <a:latin typeface="游ゴシック" panose="020B0400000000000000" pitchFamily="50" charset="-128"/>
                <a:ea typeface="游ゴシック" panose="020B0400000000000000" pitchFamily="50" charset="-128"/>
              </a:rPr>
              <a:t>は非常に大きな需要を持つ課題</a:t>
            </a:r>
            <a:endParaRPr kumimoji="1" lang="en-US" altLang="ja-JP" sz="2600" dirty="0">
              <a:latin typeface="游ゴシック" panose="020B0400000000000000" pitchFamily="50" charset="-128"/>
              <a:ea typeface="游ゴシック" panose="020B0400000000000000" pitchFamily="50" charset="-128"/>
            </a:endParaRPr>
          </a:p>
          <a:p>
            <a:pPr lvl="1"/>
            <a:r>
              <a:rPr kumimoji="1" lang="en-US" altLang="ja-JP" sz="2200" dirty="0">
                <a:latin typeface="游ゴシック" panose="020B0400000000000000" pitchFamily="50" charset="-128"/>
                <a:ea typeface="游ゴシック" panose="020B0400000000000000" pitchFamily="50" charset="-128"/>
              </a:rPr>
              <a:t>Image completion : </a:t>
            </a:r>
            <a:r>
              <a:rPr kumimoji="1" lang="ja-JP" altLang="en-US" sz="2200" dirty="0">
                <a:latin typeface="游ゴシック" panose="020B0400000000000000" pitchFamily="50" charset="-128"/>
                <a:ea typeface="游ゴシック" panose="020B0400000000000000" pitchFamily="50" charset="-128"/>
              </a:rPr>
              <a:t>画像の一部を異なる画像</a:t>
            </a:r>
            <a:r>
              <a:rPr lang="ja-JP" altLang="en-US" sz="2200" dirty="0">
                <a:latin typeface="游ゴシック" panose="020B0400000000000000" pitchFamily="50" charset="-128"/>
                <a:ea typeface="游ゴシック" panose="020B0400000000000000" pitchFamily="50" charset="-128"/>
              </a:rPr>
              <a:t>埋める</a:t>
            </a:r>
            <a:r>
              <a:rPr kumimoji="1" lang="ja-JP" altLang="en-US" sz="2200" dirty="0">
                <a:latin typeface="游ゴシック" panose="020B0400000000000000" pitchFamily="50" charset="-128"/>
                <a:ea typeface="游ゴシック" panose="020B0400000000000000" pitchFamily="50" charset="-128"/>
              </a:rPr>
              <a:t>手法の総称</a:t>
            </a:r>
            <a:endParaRPr lang="en-US" altLang="ja-JP" sz="2200" dirty="0">
              <a:latin typeface="游ゴシック" panose="020B0400000000000000" pitchFamily="50" charset="-128"/>
              <a:ea typeface="游ゴシック" panose="020B0400000000000000" pitchFamily="50" charset="-128"/>
            </a:endParaRPr>
          </a:p>
          <a:p>
            <a:pPr lvl="1"/>
            <a:r>
              <a:rPr lang="ja-JP" altLang="en-US" sz="2200" dirty="0">
                <a:latin typeface="游ゴシック" panose="020B0400000000000000" pitchFamily="50" charset="-128"/>
                <a:ea typeface="游ゴシック" panose="020B0400000000000000" pitchFamily="50" charset="-128"/>
              </a:rPr>
              <a:t>応用先 </a:t>
            </a:r>
            <a:r>
              <a:rPr lang="en-US" altLang="ja-JP" sz="2200" dirty="0">
                <a:latin typeface="游ゴシック" panose="020B0400000000000000" pitchFamily="50" charset="-128"/>
                <a:ea typeface="游ゴシック" panose="020B0400000000000000" pitchFamily="50" charset="-128"/>
                <a:sym typeface="Wingdings" panose="05000000000000000000" pitchFamily="2" charset="2"/>
              </a:rPr>
              <a:t> </a:t>
            </a:r>
            <a:r>
              <a:rPr kumimoji="1" lang="ja-JP" altLang="en-US" sz="2200" dirty="0">
                <a:latin typeface="游ゴシック" panose="020B0400000000000000" pitchFamily="50" charset="-128"/>
                <a:ea typeface="游ゴシック" panose="020B0400000000000000" pitchFamily="50" charset="-128"/>
              </a:rPr>
              <a:t>不要なコンテンツの除去 </a:t>
            </a:r>
            <a:r>
              <a:rPr kumimoji="1" lang="en-US" altLang="ja-JP" sz="2200" dirty="0">
                <a:latin typeface="游ゴシック" panose="020B0400000000000000" pitchFamily="50" charset="-128"/>
                <a:ea typeface="游ゴシック" panose="020B0400000000000000" pitchFamily="50" charset="-128"/>
              </a:rPr>
              <a:t>/ </a:t>
            </a:r>
            <a:r>
              <a:rPr lang="ja-JP" altLang="en-US" sz="2200" dirty="0">
                <a:latin typeface="游ゴシック" panose="020B0400000000000000" pitchFamily="50" charset="-128"/>
                <a:ea typeface="游ゴシック" panose="020B0400000000000000" pitchFamily="50" charset="-128"/>
              </a:rPr>
              <a:t>汚れの除去</a:t>
            </a:r>
            <a:endParaRPr lang="en-US" altLang="ja-JP" sz="2200" dirty="0">
              <a:latin typeface="游ゴシック" panose="020B0400000000000000" pitchFamily="50" charset="-128"/>
              <a:ea typeface="游ゴシック" panose="020B0400000000000000" pitchFamily="50" charset="-128"/>
            </a:endParaRPr>
          </a:p>
          <a:p>
            <a:pPr lvl="1"/>
            <a:endParaRPr lang="en-US" altLang="ja-JP" sz="2200" dirty="0">
              <a:latin typeface="游ゴシック" panose="020B0400000000000000" pitchFamily="50" charset="-128"/>
              <a:ea typeface="游ゴシック" panose="020B0400000000000000" pitchFamily="50" charset="-128"/>
            </a:endParaRPr>
          </a:p>
          <a:p>
            <a:pPr marL="0" indent="0">
              <a:buNone/>
            </a:pPr>
            <a:r>
              <a:rPr lang="ja-JP" altLang="en-US" sz="2600" b="1" dirty="0">
                <a:latin typeface="游ゴシック" panose="020B0400000000000000" pitchFamily="50" charset="-128"/>
                <a:ea typeface="游ゴシック" panose="020B0400000000000000" pitchFamily="50" charset="-128"/>
              </a:rPr>
              <a:t>課題と目的</a:t>
            </a:r>
            <a:r>
              <a:rPr lang="ja-JP" altLang="en-US" sz="2600" dirty="0">
                <a:latin typeface="游ゴシック" panose="020B0400000000000000" pitchFamily="50" charset="-128"/>
                <a:ea typeface="游ゴシック" panose="020B0400000000000000" pitchFamily="50" charset="-128"/>
              </a:rPr>
              <a:t> </a:t>
            </a:r>
            <a:r>
              <a:rPr lang="en-US" altLang="ja-JP" sz="2600" dirty="0">
                <a:latin typeface="游ゴシック" panose="020B0400000000000000" pitchFamily="50" charset="-128"/>
                <a:ea typeface="游ゴシック" panose="020B0400000000000000" pitchFamily="50" charset="-128"/>
              </a:rPr>
              <a:t> </a:t>
            </a:r>
          </a:p>
          <a:p>
            <a:pPr lvl="1"/>
            <a:r>
              <a:rPr lang="ja-JP" altLang="en-US" sz="2200" dirty="0">
                <a:latin typeface="游ゴシック" panose="020B0400000000000000" pitchFamily="50" charset="-128"/>
                <a:ea typeface="游ゴシック" panose="020B0400000000000000" pitchFamily="50" charset="-128"/>
              </a:rPr>
              <a:t>既存手法はテクスチャ合成（画像の一部をコピペ）によるもの</a:t>
            </a:r>
            <a:endParaRPr lang="en-US" altLang="ja-JP" sz="2200" dirty="0">
              <a:latin typeface="游ゴシック" panose="020B0400000000000000" pitchFamily="50" charset="-128"/>
              <a:ea typeface="游ゴシック" panose="020B0400000000000000" pitchFamily="50" charset="-128"/>
            </a:endParaRPr>
          </a:p>
          <a:p>
            <a:pPr lvl="1"/>
            <a:r>
              <a:rPr lang="ja-JP" altLang="en-US" sz="2200" dirty="0">
                <a:latin typeface="游ゴシック" panose="020B0400000000000000" pitchFamily="50" charset="-128"/>
                <a:ea typeface="游ゴシック" panose="020B0400000000000000" pitchFamily="50" charset="-128"/>
              </a:rPr>
              <a:t>精度や速度に課題有り</a:t>
            </a:r>
            <a:endParaRPr lang="en-US" altLang="ja-JP" sz="2200" dirty="0">
              <a:latin typeface="游ゴシック" panose="020B0400000000000000" pitchFamily="50" charset="-128"/>
              <a:ea typeface="游ゴシック" panose="020B0400000000000000" pitchFamily="50" charset="-128"/>
            </a:endParaRPr>
          </a:p>
          <a:p>
            <a:pPr marL="457200" lvl="1" indent="0">
              <a:buNone/>
            </a:pPr>
            <a:endParaRPr lang="en-US" altLang="ja-JP" dirty="0">
              <a:latin typeface="游ゴシック" panose="020B0400000000000000" pitchFamily="50" charset="-128"/>
              <a:ea typeface="游ゴシック" panose="020B0400000000000000" pitchFamily="50" charset="-128"/>
            </a:endParaRPr>
          </a:p>
          <a:p>
            <a:pPr marL="0" indent="0">
              <a:buNone/>
            </a:pPr>
            <a:r>
              <a:rPr lang="ja-JP" altLang="en-US" b="1" dirty="0">
                <a:latin typeface="游ゴシック" panose="020B0400000000000000" pitchFamily="50" charset="-128"/>
                <a:ea typeface="游ゴシック" panose="020B0400000000000000" pitchFamily="50" charset="-128"/>
              </a:rPr>
              <a:t>提案</a:t>
            </a:r>
            <a:endParaRPr lang="en-US" altLang="ja-JP" b="1" dirty="0">
              <a:latin typeface="游ゴシック" panose="020B0400000000000000" pitchFamily="50" charset="-128"/>
              <a:ea typeface="游ゴシック" panose="020B0400000000000000" pitchFamily="50" charset="-128"/>
            </a:endParaRPr>
          </a:p>
          <a:p>
            <a:pPr lvl="1"/>
            <a:r>
              <a:rPr lang="en-US" altLang="ja-JP" dirty="0">
                <a:latin typeface="游ゴシック" panose="020B0400000000000000" pitchFamily="50" charset="-128"/>
                <a:ea typeface="游ゴシック" panose="020B0400000000000000" pitchFamily="50" charset="-128"/>
              </a:rPr>
              <a:t>CNN</a:t>
            </a:r>
            <a:r>
              <a:rPr lang="ja-JP" altLang="en-US" dirty="0">
                <a:latin typeface="游ゴシック" panose="020B0400000000000000" pitchFamily="50" charset="-128"/>
                <a:ea typeface="游ゴシック" panose="020B0400000000000000" pitchFamily="50" charset="-128"/>
              </a:rPr>
              <a:t>による新たな</a:t>
            </a:r>
            <a:r>
              <a:rPr lang="en-US" altLang="ja-JP" dirty="0">
                <a:latin typeface="游ゴシック" panose="020B0400000000000000" pitchFamily="50" charset="-128"/>
                <a:ea typeface="游ゴシック" panose="020B0400000000000000" pitchFamily="50" charset="-128"/>
              </a:rPr>
              <a:t>Image Completion</a:t>
            </a:r>
            <a:r>
              <a:rPr lang="ja-JP" altLang="en-US" dirty="0">
                <a:latin typeface="游ゴシック" panose="020B0400000000000000" pitchFamily="50" charset="-128"/>
                <a:ea typeface="游ゴシック" panose="020B0400000000000000" pitchFamily="50" charset="-128"/>
              </a:rPr>
              <a:t>手法を提案</a:t>
            </a:r>
            <a:endParaRPr lang="en-US" altLang="ja-JP" dirty="0">
              <a:latin typeface="游ゴシック" panose="020B0400000000000000" pitchFamily="50" charset="-128"/>
              <a:ea typeface="游ゴシック" panose="020B0400000000000000" pitchFamily="50" charset="-128"/>
            </a:endParaRPr>
          </a:p>
          <a:p>
            <a:pPr lvl="1"/>
            <a:r>
              <a:rPr lang="en-US" altLang="ja-JP" dirty="0">
                <a:latin typeface="游ゴシック" panose="020B0400000000000000" pitchFamily="50" charset="-128"/>
                <a:ea typeface="游ゴシック" panose="020B0400000000000000" pitchFamily="50" charset="-128"/>
              </a:rPr>
              <a:t>3</a:t>
            </a:r>
            <a:r>
              <a:rPr lang="ja-JP" altLang="en-US" dirty="0">
                <a:latin typeface="游ゴシック" panose="020B0400000000000000" pitchFamily="50" charset="-128"/>
                <a:ea typeface="游ゴシック" panose="020B0400000000000000" pitchFamily="50" charset="-128"/>
              </a:rPr>
              <a:t>種のネットワークからなる局所情報と大域情報を考慮した</a:t>
            </a:r>
            <a:r>
              <a:rPr lang="en-US" altLang="ja-JP" dirty="0">
                <a:latin typeface="游ゴシック" panose="020B0400000000000000" pitchFamily="50" charset="-128"/>
                <a:ea typeface="游ゴシック" panose="020B0400000000000000" pitchFamily="50" charset="-128"/>
              </a:rPr>
              <a:t>GAN</a:t>
            </a:r>
            <a:r>
              <a:rPr lang="ja-JP" altLang="en-US" dirty="0">
                <a:latin typeface="游ゴシック" panose="020B0400000000000000" pitchFamily="50" charset="-128"/>
                <a:ea typeface="游ゴシック" panose="020B0400000000000000" pitchFamily="50" charset="-128"/>
              </a:rPr>
              <a:t>型の</a:t>
            </a:r>
            <a:r>
              <a:rPr lang="en-US" altLang="ja-JP" dirty="0">
                <a:latin typeface="游ゴシック" panose="020B0400000000000000" pitchFamily="50" charset="-128"/>
                <a:ea typeface="游ゴシック" panose="020B0400000000000000" pitchFamily="50" charset="-128"/>
              </a:rPr>
              <a:t>CNN</a:t>
            </a:r>
            <a:r>
              <a:rPr lang="ja-JP" altLang="en-US" dirty="0">
                <a:latin typeface="游ゴシック" panose="020B0400000000000000" pitchFamily="50" charset="-128"/>
                <a:ea typeface="游ゴシック" panose="020B0400000000000000" pitchFamily="50" charset="-128"/>
              </a:rPr>
              <a:t>モデルを提案</a:t>
            </a:r>
            <a:endParaRPr lang="en-US" altLang="ja-JP" dirty="0">
              <a:latin typeface="游ゴシック" panose="020B0400000000000000" pitchFamily="50" charset="-128"/>
              <a:ea typeface="游ゴシック" panose="020B0400000000000000" pitchFamily="50" charset="-128"/>
            </a:endParaRPr>
          </a:p>
          <a:p>
            <a:pPr lvl="2"/>
            <a:r>
              <a:rPr lang="en-US" altLang="ja-JP" dirty="0">
                <a:latin typeface="游ゴシック" panose="020B0400000000000000" pitchFamily="50" charset="-128"/>
                <a:ea typeface="游ゴシック" panose="020B0400000000000000" pitchFamily="50" charset="-128"/>
              </a:rPr>
              <a:t>Completion network</a:t>
            </a:r>
          </a:p>
          <a:p>
            <a:pPr lvl="2"/>
            <a:r>
              <a:rPr lang="en-US" altLang="ja-JP" dirty="0">
                <a:latin typeface="游ゴシック" panose="020B0400000000000000" pitchFamily="50" charset="-128"/>
                <a:ea typeface="游ゴシック" panose="020B0400000000000000" pitchFamily="50" charset="-128"/>
              </a:rPr>
              <a:t>Local content discriminator</a:t>
            </a:r>
          </a:p>
          <a:p>
            <a:pPr lvl="2"/>
            <a:r>
              <a:rPr lang="en-US" altLang="ja-JP" dirty="0">
                <a:latin typeface="游ゴシック" panose="020B0400000000000000" pitchFamily="50" charset="-128"/>
                <a:ea typeface="游ゴシック" panose="020B0400000000000000" pitchFamily="50" charset="-128"/>
              </a:rPr>
              <a:t>Global content discriminator </a:t>
            </a:r>
          </a:p>
          <a:p>
            <a:pPr lvl="2"/>
            <a:endParaRPr lang="en-US" altLang="ja-JP" dirty="0">
              <a:latin typeface="游ゴシック" panose="020B0400000000000000" pitchFamily="50" charset="-128"/>
              <a:ea typeface="游ゴシック" panose="020B0400000000000000" pitchFamily="50" charset="-128"/>
            </a:endParaRPr>
          </a:p>
          <a:p>
            <a:pPr marL="0" indent="0">
              <a:buNone/>
            </a:pPr>
            <a:r>
              <a:rPr lang="en-US" altLang="ja-JP" dirty="0">
                <a:latin typeface="游ゴシック" panose="020B0400000000000000" pitchFamily="50" charset="-128"/>
                <a:ea typeface="游ゴシック" panose="020B0400000000000000" pitchFamily="50" charset="-128"/>
                <a:sym typeface="Wingdings" panose="05000000000000000000" pitchFamily="2" charset="2"/>
              </a:rPr>
              <a:t> </a:t>
            </a:r>
            <a:r>
              <a:rPr lang="en-US" altLang="ja-JP" dirty="0">
                <a:latin typeface="游ゴシック" panose="020B0400000000000000" pitchFamily="50" charset="-128"/>
                <a:ea typeface="游ゴシック" panose="020B0400000000000000" pitchFamily="50" charset="-128"/>
                <a:hlinkClick r:id="rId2"/>
              </a:rPr>
              <a:t>https://www.youtube.com/watch?v=5Ua4NUKowPU</a:t>
            </a:r>
            <a:endParaRPr lang="en-US" altLang="ja-JP" dirty="0">
              <a:latin typeface="游ゴシック" panose="020B0400000000000000" pitchFamily="50" charset="-128"/>
              <a:ea typeface="游ゴシック" panose="020B0400000000000000" pitchFamily="50" charset="-128"/>
            </a:endParaRPr>
          </a:p>
          <a:p>
            <a:pPr lvl="1"/>
            <a:endParaRPr lang="en-US" altLang="ja-JP" dirty="0">
              <a:latin typeface="游ゴシック" panose="020B0400000000000000" pitchFamily="50" charset="-128"/>
              <a:ea typeface="游ゴシック" panose="020B0400000000000000" pitchFamily="50" charset="-128"/>
            </a:endParaRPr>
          </a:p>
          <a:p>
            <a:pPr lvl="1"/>
            <a:endParaRPr lang="en-US" altLang="ja-JP" dirty="0">
              <a:latin typeface="游ゴシック" panose="020B0400000000000000" pitchFamily="50" charset="-128"/>
              <a:ea typeface="游ゴシック" panose="020B0400000000000000" pitchFamily="50" charset="-128"/>
            </a:endParaRPr>
          </a:p>
          <a:p>
            <a:pPr lvl="1"/>
            <a:endParaRPr lang="en-US" altLang="ja-JP" dirty="0">
              <a:latin typeface="游ゴシック" panose="020B0400000000000000" pitchFamily="50" charset="-128"/>
              <a:ea typeface="游ゴシック" panose="020B0400000000000000" pitchFamily="50" charset="-128"/>
            </a:endParaRPr>
          </a:p>
          <a:p>
            <a:pPr marL="457200" lvl="1" indent="0">
              <a:buNone/>
            </a:pPr>
            <a:endParaRPr lang="en-US" altLang="ja-JP"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085331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8781" y="5851526"/>
            <a:ext cx="11708780" cy="733270"/>
          </a:xfrm>
        </p:spPr>
        <p:txBody>
          <a:bodyPr/>
          <a:lstStyle/>
          <a:p>
            <a:pPr algn="r"/>
            <a:r>
              <a:rPr kumimoji="1" lang="ja-JP" altLang="en-US" b="1" dirty="0"/>
              <a:t>ニューラルネットワークとは</a:t>
            </a:r>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7564347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3220" y="137199"/>
            <a:ext cx="11708780" cy="733270"/>
          </a:xfrm>
        </p:spPr>
        <p:txBody>
          <a:bodyPr>
            <a:normAutofit/>
          </a:bodyPr>
          <a:lstStyle/>
          <a:p>
            <a:r>
              <a:rPr lang="ja-JP" altLang="en-US" sz="3600" b="1" dirty="0" smtClean="0"/>
              <a:t>ユニット</a:t>
            </a:r>
            <a:endParaRPr kumimoji="1" lang="ja-JP" altLang="en-US" sz="3200" b="1"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83220" y="985385"/>
                <a:ext cx="7315731" cy="2732978"/>
              </a:xfrm>
            </p:spPr>
            <p:txBody>
              <a:bodyPr>
                <a:normAutofit/>
              </a:bodyPr>
              <a:lstStyle/>
              <a:p>
                <a:pPr>
                  <a:lnSpc>
                    <a:spcPct val="120000"/>
                  </a:lnSpc>
                  <a:spcBef>
                    <a:spcPts val="0"/>
                  </a:spcBef>
                  <a:spcAft>
                    <a:spcPts val="600"/>
                  </a:spcAft>
                </a:pPr>
                <a:r>
                  <a:rPr kumimoji="1" lang="ja-JP" altLang="en-US" sz="1800" dirty="0">
                    <a:latin typeface="游ゴシック" panose="020B0400000000000000" pitchFamily="50" charset="-128"/>
                    <a:ea typeface="游ゴシック" panose="020B0400000000000000" pitchFamily="50" charset="-128"/>
                  </a:rPr>
                  <a:t>ニューラルネットワークを構成する最小単位を</a:t>
                </a:r>
                <a:r>
                  <a:rPr kumimoji="1" lang="ja-JP" altLang="en-US" sz="1800" dirty="0" smtClean="0">
                    <a:latin typeface="游ゴシック" panose="020B0400000000000000" pitchFamily="50" charset="-128"/>
                    <a:ea typeface="游ゴシック" panose="020B0400000000000000" pitchFamily="50" charset="-128"/>
                  </a:rPr>
                  <a:t>ユニットと</a:t>
                </a:r>
                <a:r>
                  <a:rPr kumimoji="1" lang="ja-JP" altLang="en-US" sz="1800" dirty="0">
                    <a:latin typeface="游ゴシック" panose="020B0400000000000000" pitchFamily="50" charset="-128"/>
                    <a:ea typeface="游ゴシック" panose="020B0400000000000000" pitchFamily="50" charset="-128"/>
                  </a:rPr>
                  <a:t>呼ぶ</a:t>
                </a:r>
                <a:endParaRPr kumimoji="1" lang="en-US" altLang="ja-JP" sz="1800" dirty="0">
                  <a:latin typeface="游ゴシック" panose="020B0400000000000000" pitchFamily="50" charset="-128"/>
                  <a:ea typeface="游ゴシック" panose="020B0400000000000000" pitchFamily="50" charset="-128"/>
                </a:endParaRPr>
              </a:p>
              <a:p>
                <a:pPr>
                  <a:lnSpc>
                    <a:spcPct val="120000"/>
                  </a:lnSpc>
                  <a:spcBef>
                    <a:spcPts val="0"/>
                  </a:spcBef>
                  <a:spcAft>
                    <a:spcPts val="600"/>
                  </a:spcAft>
                </a:pPr>
                <a:r>
                  <a:rPr kumimoji="1" lang="ja-JP" altLang="en-US" sz="1800" dirty="0">
                    <a:latin typeface="游ゴシック" panose="020B0400000000000000" pitchFamily="50" charset="-128"/>
                    <a:ea typeface="游ゴシック" panose="020B0400000000000000" pitchFamily="50" charset="-128"/>
                  </a:rPr>
                  <a:t>ユニットは，重み係数</a:t>
                </a:r>
                <a14:m>
                  <m:oMath xmlns:m="http://schemas.openxmlformats.org/officeDocument/2006/math">
                    <m:r>
                      <a:rPr lang="en-US" altLang="ja-JP" sz="1800" b="1" i="0">
                        <a:latin typeface="Cambria Math" panose="02040503050406030204" pitchFamily="18" charset="0"/>
                      </a:rPr>
                      <m:t>𝐰</m:t>
                    </m:r>
                    <m:r>
                      <a:rPr lang="ja-JP" altLang="en-US" sz="1800" b="1" i="1" smtClean="0">
                        <a:latin typeface="Cambria Math" panose="02040503050406030204" pitchFamily="18" charset="0"/>
                      </a:rPr>
                      <m:t>と</m:t>
                    </m:r>
                  </m:oMath>
                </a14:m>
                <a:r>
                  <a:rPr kumimoji="1" lang="ja-JP" altLang="en-US" sz="1800" dirty="0">
                    <a:latin typeface="游ゴシック" panose="020B0400000000000000" pitchFamily="50" charset="-128"/>
                    <a:ea typeface="游ゴシック" panose="020B0400000000000000" pitchFamily="50" charset="-128"/>
                  </a:rPr>
                  <a:t>非線形関数</a:t>
                </a:r>
                <a14:m>
                  <m:oMath xmlns:m="http://schemas.openxmlformats.org/officeDocument/2006/math">
                    <m:r>
                      <a:rPr lang="en-US" altLang="ja-JP" sz="1800" i="1" dirty="0">
                        <a:latin typeface="Cambria Math" panose="02040503050406030204" pitchFamily="18" charset="0"/>
                      </a:rPr>
                      <m:t>𝑓</m:t>
                    </m:r>
                  </m:oMath>
                </a14:m>
                <a:r>
                  <a:rPr kumimoji="1" lang="ja-JP" altLang="en-US" sz="1800" dirty="0">
                    <a:latin typeface="游ゴシック" panose="020B0400000000000000" pitchFamily="50" charset="-128"/>
                    <a:ea typeface="游ゴシック" panose="020B0400000000000000" pitchFamily="50" charset="-128"/>
                  </a:rPr>
                  <a:t>を持つ</a:t>
                </a:r>
                <a:endParaRPr lang="en-US" altLang="ja-JP" sz="1400" dirty="0">
                  <a:latin typeface="游ゴシック" panose="020B0400000000000000" pitchFamily="50" charset="-128"/>
                  <a:ea typeface="游ゴシック" panose="020B0400000000000000" pitchFamily="50" charset="-128"/>
                </a:endParaRPr>
              </a:p>
              <a:p>
                <a:pPr>
                  <a:lnSpc>
                    <a:spcPct val="120000"/>
                  </a:lnSpc>
                  <a:spcBef>
                    <a:spcPts val="0"/>
                  </a:spcBef>
                  <a:spcAft>
                    <a:spcPts val="600"/>
                  </a:spcAft>
                </a:pPr>
                <a:r>
                  <a:rPr lang="ja-JP" altLang="en-US" sz="1800" dirty="0">
                    <a:latin typeface="游ゴシック" panose="020B0400000000000000" pitchFamily="50" charset="-128"/>
                    <a:ea typeface="游ゴシック" panose="020B0400000000000000" pitchFamily="50" charset="-128"/>
                  </a:rPr>
                  <a:t>入力信号</a:t>
                </a:r>
                <a14:m>
                  <m:oMath xmlns:m="http://schemas.openxmlformats.org/officeDocument/2006/math">
                    <m:r>
                      <a:rPr lang="en-US" altLang="ja-JP" sz="1800" b="1" smtClean="0">
                        <a:latin typeface="Cambria Math" panose="02040503050406030204" pitchFamily="18" charset="0"/>
                      </a:rPr>
                      <m:t>𝐱</m:t>
                    </m:r>
                  </m:oMath>
                </a14:m>
                <a:r>
                  <a:rPr lang="ja-JP" altLang="en-US" sz="1800" dirty="0">
                    <a:latin typeface="游ゴシック" panose="020B0400000000000000" pitchFamily="50" charset="-128"/>
                    <a:ea typeface="游ゴシック" panose="020B0400000000000000" pitchFamily="50" charset="-128"/>
                  </a:rPr>
                  <a:t>を受け取り，係数との内積</a:t>
                </a:r>
                <a14:m>
                  <m:oMath xmlns:m="http://schemas.openxmlformats.org/officeDocument/2006/math">
                    <m:sSup>
                      <m:sSupPr>
                        <m:ctrlPr>
                          <a:rPr lang="en-US" altLang="ja-JP" sz="1800" i="1" smtClean="0">
                            <a:latin typeface="Cambria Math" panose="02040503050406030204" pitchFamily="18" charset="0"/>
                          </a:rPr>
                        </m:ctrlPr>
                      </m:sSupPr>
                      <m:e>
                        <m:r>
                          <a:rPr lang="en-US" altLang="ja-JP" sz="1800" b="1" i="0">
                            <a:latin typeface="Cambria Math" panose="02040503050406030204" pitchFamily="18" charset="0"/>
                          </a:rPr>
                          <m:t>𝐰</m:t>
                        </m:r>
                      </m:e>
                      <m:sup>
                        <m:r>
                          <a:rPr lang="en-US" altLang="ja-JP" sz="1800" b="0" i="1" smtClean="0">
                            <a:latin typeface="Cambria Math" panose="02040503050406030204" pitchFamily="18" charset="0"/>
                          </a:rPr>
                          <m:t>𝑇</m:t>
                        </m:r>
                      </m:sup>
                    </m:sSup>
                    <m:r>
                      <a:rPr lang="en-US" altLang="ja-JP" sz="1800" b="1" i="0" smtClean="0">
                        <a:latin typeface="Cambria Math" panose="02040503050406030204" pitchFamily="18" charset="0"/>
                      </a:rPr>
                      <m:t>𝐱</m:t>
                    </m:r>
                  </m:oMath>
                </a14:m>
                <a:r>
                  <a:rPr lang="ja-JP" altLang="en-US" sz="1800" dirty="0">
                    <a:latin typeface="游ゴシック" panose="020B0400000000000000" pitchFamily="50" charset="-128"/>
                    <a:ea typeface="游ゴシック" panose="020B0400000000000000" pitchFamily="50" charset="-128"/>
                  </a:rPr>
                  <a:t>を計算し，非線形関数にかけて，</a:t>
                </a:r>
                <a:r>
                  <a:rPr lang="en-US" altLang="ja-JP" sz="1800" dirty="0">
                    <a:latin typeface="游ゴシック" panose="020B0400000000000000" pitchFamily="50" charset="-128"/>
                    <a:ea typeface="游ゴシック" panose="020B0400000000000000" pitchFamily="50" charset="-128"/>
                  </a:rPr>
                  <a:t>[0,1]</a:t>
                </a:r>
                <a:r>
                  <a:rPr lang="ja-JP" altLang="en-US" sz="1800" dirty="0">
                    <a:latin typeface="游ゴシック" panose="020B0400000000000000" pitchFamily="50" charset="-128"/>
                    <a:ea typeface="游ゴシック" panose="020B0400000000000000" pitchFamily="50" charset="-128"/>
                  </a:rPr>
                  <a:t>の実数値を返す</a:t>
                </a:r>
                <a:endParaRPr lang="en-US" altLang="ja-JP" sz="1800" dirty="0">
                  <a:latin typeface="游ゴシック" panose="020B0400000000000000" pitchFamily="50" charset="-128"/>
                  <a:ea typeface="游ゴシック" panose="020B0400000000000000" pitchFamily="50" charset="-128"/>
                </a:endParaRPr>
              </a:p>
              <a:p>
                <a:pPr>
                  <a:lnSpc>
                    <a:spcPct val="120000"/>
                  </a:lnSpc>
                  <a:spcBef>
                    <a:spcPts val="0"/>
                  </a:spcBef>
                  <a:spcAft>
                    <a:spcPts val="600"/>
                  </a:spcAft>
                </a:pPr>
                <a:r>
                  <a:rPr lang="ja-JP" altLang="en-US" sz="1800" b="1" dirty="0" smtClean="0">
                    <a:solidFill>
                      <a:srgbClr val="FF0000"/>
                    </a:solidFill>
                    <a:latin typeface="游ゴシック" panose="020B0400000000000000" pitchFamily="50" charset="-128"/>
                    <a:ea typeface="游ゴシック" panose="020B0400000000000000" pitchFamily="50" charset="-128"/>
                  </a:rPr>
                  <a:t>係数</a:t>
                </a:r>
                <a14:m>
                  <m:oMath xmlns:m="http://schemas.openxmlformats.org/officeDocument/2006/math">
                    <m:r>
                      <a:rPr lang="en-US" altLang="ja-JP" sz="1800" b="1">
                        <a:solidFill>
                          <a:srgbClr val="FF0000"/>
                        </a:solidFill>
                        <a:latin typeface="Cambria Math" panose="02040503050406030204" pitchFamily="18" charset="0"/>
                      </a:rPr>
                      <m:t>𝐰</m:t>
                    </m:r>
                  </m:oMath>
                </a14:m>
                <a:r>
                  <a:rPr kumimoji="1" lang="ja-JP" altLang="en-US" sz="1800" b="1" dirty="0">
                    <a:solidFill>
                      <a:srgbClr val="FF0000"/>
                    </a:solidFill>
                    <a:latin typeface="游ゴシック" panose="020B0400000000000000" pitchFamily="50" charset="-128"/>
                    <a:ea typeface="游ゴシック" panose="020B0400000000000000" pitchFamily="50" charset="-128"/>
                  </a:rPr>
                  <a:t>は学習により最適化</a:t>
                </a:r>
                <a:r>
                  <a:rPr kumimoji="1" lang="ja-JP" altLang="en-US" sz="1800" b="1" dirty="0" smtClean="0">
                    <a:solidFill>
                      <a:srgbClr val="FF0000"/>
                    </a:solidFill>
                    <a:latin typeface="游ゴシック" panose="020B0400000000000000" pitchFamily="50" charset="-128"/>
                    <a:ea typeface="游ゴシック" panose="020B0400000000000000" pitchFamily="50" charset="-128"/>
                  </a:rPr>
                  <a:t>する</a:t>
                </a:r>
                <a:endParaRPr kumimoji="1" lang="en-US" altLang="ja-JP" sz="1800" b="1" dirty="0" smtClean="0">
                  <a:solidFill>
                    <a:srgbClr val="FF0000"/>
                  </a:solidFill>
                  <a:latin typeface="游ゴシック" panose="020B0400000000000000" pitchFamily="50" charset="-128"/>
                  <a:ea typeface="游ゴシック" panose="020B0400000000000000" pitchFamily="50" charset="-128"/>
                </a:endParaRPr>
              </a:p>
              <a:p>
                <a:pPr marL="0" indent="0">
                  <a:lnSpc>
                    <a:spcPct val="120000"/>
                  </a:lnSpc>
                  <a:spcBef>
                    <a:spcPts val="0"/>
                  </a:spcBef>
                  <a:spcAft>
                    <a:spcPts val="600"/>
                  </a:spcAft>
                  <a:buNone/>
                </a:pPr>
                <a:r>
                  <a:rPr lang="ja-JP" altLang="en-US" sz="1800" b="1" dirty="0" smtClean="0">
                    <a:solidFill>
                      <a:srgbClr val="FF0000"/>
                    </a:solidFill>
                  </a:rPr>
                  <a:t>訓練</a:t>
                </a:r>
                <a:r>
                  <a:rPr lang="en-US" altLang="ja-JP" sz="1800" b="1" dirty="0" smtClean="0">
                    <a:solidFill>
                      <a:srgbClr val="FF0000"/>
                    </a:solidFill>
                  </a:rPr>
                  <a:t>: </a:t>
                </a:r>
                <a:r>
                  <a:rPr lang="ja-JP" altLang="en-US" sz="1800" b="1" dirty="0" smtClean="0">
                    <a:solidFill>
                      <a:srgbClr val="FF0000"/>
                    </a:solidFill>
                  </a:rPr>
                  <a:t>入出力の組をたくさん用意し、これらを満たすよう重みを調整</a:t>
                </a:r>
                <a:endParaRPr kumimoji="1" lang="ja-JP" altLang="en-US" sz="1800" b="1" dirty="0">
                  <a:solidFill>
                    <a:srgbClr val="FF0000"/>
                  </a:solidFill>
                  <a:latin typeface="游ゴシック" panose="020B0400000000000000" pitchFamily="50" charset="-128"/>
                  <a:ea typeface="游ゴシック" panose="020B0400000000000000"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83220" y="985385"/>
                <a:ext cx="7315731" cy="2732978"/>
              </a:xfrm>
              <a:blipFill>
                <a:blip r:embed="rId2"/>
                <a:stretch>
                  <a:fillRect l="-667"/>
                </a:stretch>
              </a:blipFill>
            </p:spPr>
            <p:txBody>
              <a:bodyPr/>
              <a:lstStyle/>
              <a:p>
                <a:r>
                  <a:rPr lang="ja-JP" altLang="en-US">
                    <a:noFill/>
                  </a:rPr>
                  <a:t> </a:t>
                </a:r>
              </a:p>
            </p:txBody>
          </p:sp>
        </mc:Fallback>
      </mc:AlternateContent>
      <p:grpSp>
        <p:nvGrpSpPr>
          <p:cNvPr id="4" name="グループ化 3"/>
          <p:cNvGrpSpPr/>
          <p:nvPr/>
        </p:nvGrpSpPr>
        <p:grpSpPr>
          <a:xfrm>
            <a:off x="163121" y="3841756"/>
            <a:ext cx="7231964" cy="2904859"/>
            <a:chOff x="1439186" y="926912"/>
            <a:chExt cx="7805142" cy="3135087"/>
          </a:xfrm>
        </p:grpSpPr>
        <p:grpSp>
          <p:nvGrpSpPr>
            <p:cNvPr id="5" name="グループ化 4"/>
            <p:cNvGrpSpPr/>
            <p:nvPr/>
          </p:nvGrpSpPr>
          <p:grpSpPr>
            <a:xfrm>
              <a:off x="2939895" y="926912"/>
              <a:ext cx="551543" cy="3135087"/>
              <a:chOff x="914401" y="1494971"/>
              <a:chExt cx="580571" cy="3300089"/>
            </a:xfrm>
          </p:grpSpPr>
          <p:sp>
            <p:nvSpPr>
              <p:cNvPr id="20" name="円/楕円 19"/>
              <p:cNvSpPr/>
              <p:nvPr/>
            </p:nvSpPr>
            <p:spPr>
              <a:xfrm>
                <a:off x="914401" y="1494971"/>
                <a:ext cx="580571" cy="58057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2400" dirty="0">
                    <a:solidFill>
                      <a:schemeClr val="tx1"/>
                    </a:solidFill>
                  </a:rPr>
                  <a:t>1</a:t>
                </a:r>
                <a:endParaRPr kumimoji="1" lang="ja-JP" altLang="en-US" sz="2400" dirty="0">
                  <a:solidFill>
                    <a:schemeClr val="tx1"/>
                  </a:solidFill>
                </a:endParaRPr>
              </a:p>
            </p:txBody>
          </p:sp>
          <mc:AlternateContent xmlns:mc="http://schemas.openxmlformats.org/markup-compatibility/2006" xmlns:a14="http://schemas.microsoft.com/office/drawing/2010/main">
            <mc:Choice Requires="a14">
              <p:sp>
                <p:nvSpPr>
                  <p:cNvPr id="21" name="円/楕円 20"/>
                  <p:cNvSpPr/>
                  <p:nvPr/>
                </p:nvSpPr>
                <p:spPr>
                  <a:xfrm>
                    <a:off x="914401" y="2197768"/>
                    <a:ext cx="580571" cy="58057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sSub>
                            <m:sSubPr>
                              <m:ctrlPr>
                                <a:rPr lang="en-US" altLang="ja-JP" sz="2400" i="1" smtClean="0">
                                  <a:solidFill>
                                    <a:schemeClr val="tx1"/>
                                  </a:solidFill>
                                  <a:latin typeface="Cambria Math" panose="02040503050406030204" pitchFamily="18" charset="0"/>
                                </a:rPr>
                              </m:ctrlPr>
                            </m:sSubPr>
                            <m:e>
                              <m:r>
                                <a:rPr lang="en-US" altLang="ja-JP" sz="2400" i="1">
                                  <a:solidFill>
                                    <a:schemeClr val="tx1"/>
                                  </a:solidFill>
                                  <a:latin typeface="Cambria Math" panose="02040503050406030204" pitchFamily="18" charset="0"/>
                                </a:rPr>
                                <m:t>𝑥</m:t>
                              </m:r>
                            </m:e>
                            <m:sub>
                              <m:r>
                                <a:rPr lang="en-US" altLang="ja-JP" sz="2400" b="0" i="1" smtClean="0">
                                  <a:solidFill>
                                    <a:schemeClr val="tx1"/>
                                  </a:solidFill>
                                  <a:latin typeface="Cambria Math" panose="02040503050406030204" pitchFamily="18" charset="0"/>
                                </a:rPr>
                                <m:t>1</m:t>
                              </m:r>
                            </m:sub>
                          </m:sSub>
                        </m:oMath>
                      </m:oMathPara>
                    </a14:m>
                    <a:endParaRPr kumimoji="1" lang="ja-JP" altLang="en-US" sz="2400" dirty="0">
                      <a:solidFill>
                        <a:schemeClr val="tx1"/>
                      </a:solidFill>
                    </a:endParaRPr>
                  </a:p>
                </p:txBody>
              </p:sp>
            </mc:Choice>
            <mc:Fallback xmlns="">
              <p:sp>
                <p:nvSpPr>
                  <p:cNvPr id="17" name="円/楕円 16"/>
                  <p:cNvSpPr>
                    <a:spLocks noRot="1" noChangeAspect="1" noMove="1" noResize="1" noEditPoints="1" noAdjustHandles="1" noChangeArrowheads="1" noChangeShapeType="1" noTextEdit="1"/>
                  </p:cNvSpPr>
                  <p:nvPr/>
                </p:nvSpPr>
                <p:spPr>
                  <a:xfrm>
                    <a:off x="914401" y="2197768"/>
                    <a:ext cx="580571" cy="580571"/>
                  </a:xfrm>
                  <a:prstGeom prst="ellipse">
                    <a:avLst/>
                  </a:prstGeom>
                  <a:blipFill rotWithShape="0">
                    <a:blip r:embed="rId4"/>
                    <a:stretch>
                      <a:fillRect/>
                    </a:stretch>
                  </a:blipFill>
                  <a:ln w="31750"/>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円/楕円 21"/>
                  <p:cNvSpPr/>
                  <p:nvPr/>
                </p:nvSpPr>
                <p:spPr>
                  <a:xfrm>
                    <a:off x="914401" y="2900565"/>
                    <a:ext cx="580571" cy="58057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sSub>
                            <m:sSubPr>
                              <m:ctrlPr>
                                <a:rPr lang="en-US" altLang="ja-JP" sz="2400" i="1" smtClean="0">
                                  <a:solidFill>
                                    <a:schemeClr val="tx1"/>
                                  </a:solidFill>
                                  <a:latin typeface="Cambria Math" panose="02040503050406030204" pitchFamily="18" charset="0"/>
                                </a:rPr>
                              </m:ctrlPr>
                            </m:sSubPr>
                            <m:e>
                              <m:r>
                                <a:rPr lang="en-US" altLang="ja-JP" sz="2400" i="1">
                                  <a:solidFill>
                                    <a:schemeClr val="tx1"/>
                                  </a:solidFill>
                                  <a:latin typeface="Cambria Math" panose="02040503050406030204" pitchFamily="18" charset="0"/>
                                </a:rPr>
                                <m:t>𝑥</m:t>
                              </m:r>
                            </m:e>
                            <m:sub>
                              <m:r>
                                <a:rPr lang="en-US" altLang="ja-JP" sz="2400" b="0" i="1" smtClean="0">
                                  <a:solidFill>
                                    <a:schemeClr val="tx1"/>
                                  </a:solidFill>
                                  <a:latin typeface="Cambria Math" panose="02040503050406030204" pitchFamily="18" charset="0"/>
                                </a:rPr>
                                <m:t>2</m:t>
                              </m:r>
                            </m:sub>
                          </m:sSub>
                        </m:oMath>
                      </m:oMathPara>
                    </a14:m>
                    <a:endParaRPr kumimoji="1" lang="ja-JP" altLang="en-US" sz="2400" dirty="0">
                      <a:solidFill>
                        <a:schemeClr val="tx1"/>
                      </a:solidFill>
                    </a:endParaRPr>
                  </a:p>
                </p:txBody>
              </p:sp>
            </mc:Choice>
            <mc:Fallback xmlns="">
              <p:sp>
                <p:nvSpPr>
                  <p:cNvPr id="18" name="円/楕円 17"/>
                  <p:cNvSpPr>
                    <a:spLocks noRot="1" noChangeAspect="1" noMove="1" noResize="1" noEditPoints="1" noAdjustHandles="1" noChangeArrowheads="1" noChangeShapeType="1" noTextEdit="1"/>
                  </p:cNvSpPr>
                  <p:nvPr/>
                </p:nvSpPr>
                <p:spPr>
                  <a:xfrm>
                    <a:off x="914401" y="2900565"/>
                    <a:ext cx="580571" cy="580571"/>
                  </a:xfrm>
                  <a:prstGeom prst="ellipse">
                    <a:avLst/>
                  </a:prstGeom>
                  <a:blipFill rotWithShape="0">
                    <a:blip r:embed="rId5"/>
                    <a:stretch>
                      <a:fillRect/>
                    </a:stretch>
                  </a:blipFill>
                  <a:ln w="31750"/>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円/楕円 22"/>
                  <p:cNvSpPr/>
                  <p:nvPr/>
                </p:nvSpPr>
                <p:spPr>
                  <a:xfrm>
                    <a:off x="914401" y="4214489"/>
                    <a:ext cx="580571" cy="58057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sSub>
                            <m:sSubPr>
                              <m:ctrlPr>
                                <a:rPr lang="en-US" altLang="ja-JP" sz="2400" i="1" smtClean="0">
                                  <a:solidFill>
                                    <a:schemeClr val="tx1"/>
                                  </a:solidFill>
                                  <a:latin typeface="Cambria Math" panose="02040503050406030204" pitchFamily="18" charset="0"/>
                                </a:rPr>
                              </m:ctrlPr>
                            </m:sSubPr>
                            <m:e>
                              <m:r>
                                <a:rPr lang="en-US" altLang="ja-JP" sz="2400" i="1">
                                  <a:solidFill>
                                    <a:schemeClr val="tx1"/>
                                  </a:solidFill>
                                  <a:latin typeface="Cambria Math" panose="02040503050406030204" pitchFamily="18" charset="0"/>
                                </a:rPr>
                                <m:t>𝑥</m:t>
                              </m:r>
                            </m:e>
                            <m:sub>
                              <m:r>
                                <a:rPr lang="en-US" altLang="ja-JP" sz="2400" b="0" i="1" smtClean="0">
                                  <a:solidFill>
                                    <a:schemeClr val="tx1"/>
                                  </a:solidFill>
                                  <a:latin typeface="Cambria Math" panose="02040503050406030204" pitchFamily="18" charset="0"/>
                                </a:rPr>
                                <m:t>𝑑</m:t>
                              </m:r>
                            </m:sub>
                          </m:sSub>
                        </m:oMath>
                      </m:oMathPara>
                    </a14:m>
                    <a:endParaRPr kumimoji="1" lang="ja-JP" altLang="en-US" sz="2400" dirty="0">
                      <a:solidFill>
                        <a:schemeClr val="tx1"/>
                      </a:solidFill>
                    </a:endParaRPr>
                  </a:p>
                </p:txBody>
              </p:sp>
            </mc:Choice>
            <mc:Fallback xmlns="">
              <p:sp>
                <p:nvSpPr>
                  <p:cNvPr id="19" name="円/楕円 18"/>
                  <p:cNvSpPr>
                    <a:spLocks noRot="1" noChangeAspect="1" noMove="1" noResize="1" noEditPoints="1" noAdjustHandles="1" noChangeArrowheads="1" noChangeShapeType="1" noTextEdit="1"/>
                  </p:cNvSpPr>
                  <p:nvPr/>
                </p:nvSpPr>
                <p:spPr>
                  <a:xfrm>
                    <a:off x="914401" y="4214489"/>
                    <a:ext cx="580571" cy="580571"/>
                  </a:xfrm>
                  <a:prstGeom prst="ellipse">
                    <a:avLst/>
                  </a:prstGeom>
                  <a:blipFill rotWithShape="0">
                    <a:blip r:embed="rId6"/>
                    <a:stretch>
                      <a:fillRect/>
                    </a:stretch>
                  </a:blipFill>
                  <a:ln w="31750"/>
                </p:spPr>
                <p:txBody>
                  <a:bodyPr/>
                  <a:lstStyle/>
                  <a:p>
                    <a:r>
                      <a:rPr lang="ja-JP" altLang="en-US">
                        <a:noFill/>
                      </a:rPr>
                      <a:t> </a:t>
                    </a:r>
                  </a:p>
                </p:txBody>
              </p:sp>
            </mc:Fallback>
          </mc:AlternateContent>
        </p:grpSp>
        <p:sp>
          <p:nvSpPr>
            <p:cNvPr id="6" name="円/楕円 5"/>
            <p:cNvSpPr/>
            <p:nvPr/>
          </p:nvSpPr>
          <p:spPr>
            <a:xfrm>
              <a:off x="5465381" y="2153370"/>
              <a:ext cx="740227" cy="740227"/>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p:txBody>
        </p:sp>
        <p:cxnSp>
          <p:nvCxnSpPr>
            <p:cNvPr id="7" name="直線矢印コネクタ 6"/>
            <p:cNvCxnSpPr>
              <a:stCxn id="20" idx="6"/>
              <a:endCxn id="6" idx="2"/>
            </p:cNvCxnSpPr>
            <p:nvPr/>
          </p:nvCxnSpPr>
          <p:spPr>
            <a:xfrm>
              <a:off x="3491438" y="1202684"/>
              <a:ext cx="1973943" cy="13208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a:stCxn id="21" idx="6"/>
              <a:endCxn id="6" idx="2"/>
            </p:cNvCxnSpPr>
            <p:nvPr/>
          </p:nvCxnSpPr>
          <p:spPr>
            <a:xfrm>
              <a:off x="3491438" y="1870342"/>
              <a:ext cx="1973943" cy="65314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a:stCxn id="22" idx="6"/>
              <a:endCxn id="6" idx="2"/>
            </p:cNvCxnSpPr>
            <p:nvPr/>
          </p:nvCxnSpPr>
          <p:spPr>
            <a:xfrm flipV="1">
              <a:off x="3491438" y="2523484"/>
              <a:ext cx="1973943" cy="1451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stCxn id="23" idx="6"/>
              <a:endCxn id="6" idx="2"/>
            </p:cNvCxnSpPr>
            <p:nvPr/>
          </p:nvCxnSpPr>
          <p:spPr>
            <a:xfrm flipV="1">
              <a:off x="3491438" y="2523484"/>
              <a:ext cx="1973943" cy="126274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正方形/長方形 10"/>
                <p:cNvSpPr/>
                <p:nvPr/>
              </p:nvSpPr>
              <p:spPr>
                <a:xfrm>
                  <a:off x="3931175" y="1245764"/>
                  <a:ext cx="662264" cy="4982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𝑤</m:t>
                            </m:r>
                          </m:e>
                          <m:sub>
                            <m:r>
                              <a:rPr lang="en-US" altLang="ja-JP" sz="2400" i="1">
                                <a:latin typeface="Cambria Math" panose="02040503050406030204" pitchFamily="18" charset="0"/>
                              </a:rPr>
                              <m:t>0</m:t>
                            </m:r>
                          </m:sub>
                        </m:sSub>
                      </m:oMath>
                    </m:oMathPara>
                  </a14:m>
                  <a:endParaRPr lang="ja-JP" altLang="en-US" sz="2400" dirty="0"/>
                </a:p>
              </p:txBody>
            </p:sp>
          </mc:Choice>
          <mc:Fallback xmlns="">
            <p:sp>
              <p:nvSpPr>
                <p:cNvPr id="11" name="正方形/長方形 10"/>
                <p:cNvSpPr>
                  <a:spLocks noRot="1" noChangeAspect="1" noMove="1" noResize="1" noEditPoints="1" noAdjustHandles="1" noChangeArrowheads="1" noChangeShapeType="1" noTextEdit="1"/>
                </p:cNvSpPr>
                <p:nvPr/>
              </p:nvSpPr>
              <p:spPr>
                <a:xfrm>
                  <a:off x="3931175" y="1245764"/>
                  <a:ext cx="662264" cy="498255"/>
                </a:xfrm>
                <a:prstGeom prst="rect">
                  <a:avLst/>
                </a:prstGeom>
                <a:blipFill rotWithShape="0">
                  <a:blip r:embed="rId7"/>
                  <a:stretch>
                    <a:fillRect b="-1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正方形/長方形 11"/>
                <p:cNvSpPr/>
                <p:nvPr/>
              </p:nvSpPr>
              <p:spPr>
                <a:xfrm>
                  <a:off x="3931175" y="1725824"/>
                  <a:ext cx="654582" cy="4982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latin typeface="Cambria Math" panose="02040503050406030204" pitchFamily="18" charset="0"/>
                              </a:rPr>
                            </m:ctrlPr>
                          </m:sSubPr>
                          <m:e>
                            <m:r>
                              <a:rPr lang="en-US" altLang="ja-JP" sz="2400" i="1">
                                <a:latin typeface="Cambria Math" panose="02040503050406030204" pitchFamily="18" charset="0"/>
                              </a:rPr>
                              <m:t>𝑤</m:t>
                            </m:r>
                          </m:e>
                          <m:sub>
                            <m:r>
                              <a:rPr lang="en-US" altLang="ja-JP" sz="2400" b="0" i="1" smtClean="0">
                                <a:latin typeface="Cambria Math" panose="02040503050406030204" pitchFamily="18" charset="0"/>
                              </a:rPr>
                              <m:t>1</m:t>
                            </m:r>
                          </m:sub>
                        </m:sSub>
                      </m:oMath>
                    </m:oMathPara>
                  </a14:m>
                  <a:endParaRPr lang="ja-JP" altLang="en-US" sz="2400" dirty="0"/>
                </a:p>
              </p:txBody>
            </p:sp>
          </mc:Choice>
          <mc:Fallback xmlns="">
            <p:sp>
              <p:nvSpPr>
                <p:cNvPr id="12" name="正方形/長方形 11"/>
                <p:cNvSpPr>
                  <a:spLocks noRot="1" noChangeAspect="1" noMove="1" noResize="1" noEditPoints="1" noAdjustHandles="1" noChangeArrowheads="1" noChangeShapeType="1" noTextEdit="1"/>
                </p:cNvSpPr>
                <p:nvPr/>
              </p:nvSpPr>
              <p:spPr>
                <a:xfrm>
                  <a:off x="3931175" y="1725824"/>
                  <a:ext cx="654582" cy="498255"/>
                </a:xfrm>
                <a:prstGeom prst="rect">
                  <a:avLst/>
                </a:prstGeom>
                <a:blipFill rotWithShape="0">
                  <a:blip r:embed="rId8"/>
                  <a:stretch>
                    <a:fillRect b="-1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正方形/長方形 12"/>
                <p:cNvSpPr/>
                <p:nvPr/>
              </p:nvSpPr>
              <p:spPr>
                <a:xfrm>
                  <a:off x="3931175" y="2144924"/>
                  <a:ext cx="662264" cy="4982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latin typeface="Cambria Math" panose="02040503050406030204" pitchFamily="18" charset="0"/>
                              </a:rPr>
                            </m:ctrlPr>
                          </m:sSubPr>
                          <m:e>
                            <m:r>
                              <a:rPr lang="en-US" altLang="ja-JP" sz="2400" i="1">
                                <a:latin typeface="Cambria Math" panose="02040503050406030204" pitchFamily="18" charset="0"/>
                              </a:rPr>
                              <m:t>𝑤</m:t>
                            </m:r>
                          </m:e>
                          <m:sub>
                            <m:r>
                              <a:rPr lang="en-US" altLang="ja-JP" sz="2400" b="0" i="1" smtClean="0">
                                <a:latin typeface="Cambria Math" panose="02040503050406030204" pitchFamily="18" charset="0"/>
                              </a:rPr>
                              <m:t>2</m:t>
                            </m:r>
                          </m:sub>
                        </m:sSub>
                      </m:oMath>
                    </m:oMathPara>
                  </a14:m>
                  <a:endParaRPr lang="ja-JP" altLang="en-US" sz="2400" dirty="0"/>
                </a:p>
              </p:txBody>
            </p:sp>
          </mc:Choice>
          <mc:Fallback xmlns="">
            <p:sp>
              <p:nvSpPr>
                <p:cNvPr id="13" name="正方形/長方形 12"/>
                <p:cNvSpPr>
                  <a:spLocks noRot="1" noChangeAspect="1" noMove="1" noResize="1" noEditPoints="1" noAdjustHandles="1" noChangeArrowheads="1" noChangeShapeType="1" noTextEdit="1"/>
                </p:cNvSpPr>
                <p:nvPr/>
              </p:nvSpPr>
              <p:spPr>
                <a:xfrm>
                  <a:off x="3931175" y="2144924"/>
                  <a:ext cx="662264" cy="498255"/>
                </a:xfrm>
                <a:prstGeom prst="rect">
                  <a:avLst/>
                </a:prstGeom>
                <a:blipFill rotWithShape="0">
                  <a:blip r:embed="rId9"/>
                  <a:stretch>
                    <a:fillRect b="-131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正方形/長方形 13"/>
                <p:cNvSpPr/>
                <p:nvPr/>
              </p:nvSpPr>
              <p:spPr>
                <a:xfrm>
                  <a:off x="3931175" y="2906924"/>
                  <a:ext cx="685516" cy="4982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latin typeface="Cambria Math" panose="02040503050406030204" pitchFamily="18" charset="0"/>
                              </a:rPr>
                            </m:ctrlPr>
                          </m:sSubPr>
                          <m:e>
                            <m:r>
                              <a:rPr lang="en-US" altLang="ja-JP" sz="2400" i="1">
                                <a:latin typeface="Cambria Math" panose="02040503050406030204" pitchFamily="18" charset="0"/>
                              </a:rPr>
                              <m:t>𝑤</m:t>
                            </m:r>
                          </m:e>
                          <m:sub>
                            <m:r>
                              <a:rPr lang="en-US" altLang="ja-JP" sz="2400" b="0" i="1" smtClean="0">
                                <a:latin typeface="Cambria Math" panose="02040503050406030204" pitchFamily="18" charset="0"/>
                              </a:rPr>
                              <m:t>𝑑</m:t>
                            </m:r>
                          </m:sub>
                        </m:sSub>
                      </m:oMath>
                    </m:oMathPara>
                  </a14:m>
                  <a:endParaRPr lang="ja-JP" altLang="en-US" sz="2400" dirty="0"/>
                </a:p>
              </p:txBody>
            </p:sp>
          </mc:Choice>
          <mc:Fallback xmlns="">
            <p:sp>
              <p:nvSpPr>
                <p:cNvPr id="14" name="正方形/長方形 13"/>
                <p:cNvSpPr>
                  <a:spLocks noRot="1" noChangeAspect="1" noMove="1" noResize="1" noEditPoints="1" noAdjustHandles="1" noChangeArrowheads="1" noChangeShapeType="1" noTextEdit="1"/>
                </p:cNvSpPr>
                <p:nvPr/>
              </p:nvSpPr>
              <p:spPr>
                <a:xfrm>
                  <a:off x="3931175" y="2906924"/>
                  <a:ext cx="685516" cy="498255"/>
                </a:xfrm>
                <a:prstGeom prst="rect">
                  <a:avLst/>
                </a:prstGeom>
                <a:blipFill rotWithShape="0">
                  <a:blip r:embed="rId10"/>
                  <a:stretch>
                    <a:fillRect b="-2632"/>
                  </a:stretch>
                </a:blipFill>
              </p:spPr>
              <p:txBody>
                <a:bodyPr/>
                <a:lstStyle/>
                <a:p>
                  <a:r>
                    <a:rPr lang="ja-JP" altLang="en-US">
                      <a:noFill/>
                    </a:rPr>
                    <a:t> </a:t>
                  </a:r>
                </a:p>
              </p:txBody>
            </p:sp>
          </mc:Fallback>
        </mc:AlternateContent>
        <p:cxnSp>
          <p:nvCxnSpPr>
            <p:cNvPr id="15" name="直線矢印コネクタ 14"/>
            <p:cNvCxnSpPr>
              <a:stCxn id="16" idx="2"/>
              <a:endCxn id="6" idx="6"/>
            </p:cNvCxnSpPr>
            <p:nvPr/>
          </p:nvCxnSpPr>
          <p:spPr>
            <a:xfrm flipH="1">
              <a:off x="6205608" y="2523484"/>
              <a:ext cx="279276"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6484884" y="2153370"/>
              <a:ext cx="740227" cy="740227"/>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3200" b="1" i="1" dirty="0">
                <a:solidFill>
                  <a:schemeClr val="tx1"/>
                </a:solidFill>
                <a:latin typeface="Times New Roman" panose="02020603050405020304" pitchFamily="18" charset="0"/>
                <a:ea typeface="メイリオ" panose="020B0604030504040204" pitchFamily="50" charset="-128"/>
                <a:cs typeface="Times New Roman" panose="02020603050405020304" pitchFamily="18" charset="0"/>
              </a:endParaRPr>
            </a:p>
          </p:txBody>
        </p:sp>
        <p:cxnSp>
          <p:nvCxnSpPr>
            <p:cNvPr id="17" name="直線矢印コネクタ 16"/>
            <p:cNvCxnSpPr>
              <a:endCxn id="16" idx="6"/>
            </p:cNvCxnSpPr>
            <p:nvPr/>
          </p:nvCxnSpPr>
          <p:spPr>
            <a:xfrm flipH="1">
              <a:off x="7225111" y="2523484"/>
              <a:ext cx="447503" cy="0"/>
            </a:xfrm>
            <a:prstGeom prst="straightConnector1">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1439186" y="1873624"/>
              <a:ext cx="1527982" cy="1428330"/>
            </a:xfrm>
            <a:prstGeom prst="rect">
              <a:avLst/>
            </a:prstGeom>
          </p:spPr>
          <p:txBody>
            <a:bodyPr wrap="none">
              <a:spAutoFit/>
            </a:bodyPr>
            <a:lstStyle/>
            <a:p>
              <a:pPr algn="ctr"/>
              <a:r>
                <a:rPr lang="ja-JP" altLang="en-US" sz="3200" b="1" dirty="0" smtClean="0">
                  <a:latin typeface="游ゴシック" panose="020B0400000000000000" pitchFamily="50" charset="-128"/>
                  <a:ea typeface="游ゴシック" panose="020B0400000000000000" pitchFamily="50" charset="-128"/>
                </a:rPr>
                <a:t>入力</a:t>
              </a:r>
              <a:endParaRPr lang="en-US" altLang="ja-JP" sz="3200" b="1" dirty="0" smtClean="0">
                <a:latin typeface="游ゴシック" panose="020B0400000000000000" pitchFamily="50" charset="-128"/>
                <a:ea typeface="游ゴシック" panose="020B0400000000000000" pitchFamily="50" charset="-128"/>
              </a:endParaRPr>
            </a:p>
            <a:p>
              <a:pPr algn="ctr"/>
              <a:r>
                <a:rPr lang="en-US" altLang="ja-JP" sz="2400" dirty="0" smtClean="0">
                  <a:latin typeface="游ゴシック" panose="020B0400000000000000" pitchFamily="50" charset="-128"/>
                  <a:ea typeface="游ゴシック" panose="020B0400000000000000" pitchFamily="50" charset="-128"/>
                </a:rPr>
                <a:t>d</a:t>
              </a:r>
              <a:r>
                <a:rPr lang="ja-JP" altLang="en-US" sz="2400" dirty="0" smtClean="0">
                  <a:latin typeface="游ゴシック" panose="020B0400000000000000" pitchFamily="50" charset="-128"/>
                  <a:ea typeface="游ゴシック" panose="020B0400000000000000" pitchFamily="50" charset="-128"/>
                </a:rPr>
                <a:t>次元</a:t>
              </a:r>
              <a:endParaRPr lang="en-US" altLang="ja-JP" sz="2400" dirty="0" smtClean="0">
                <a:latin typeface="游ゴシック" panose="020B0400000000000000" pitchFamily="50" charset="-128"/>
                <a:ea typeface="游ゴシック" panose="020B0400000000000000" pitchFamily="50" charset="-128"/>
              </a:endParaRPr>
            </a:p>
            <a:p>
              <a:pPr algn="ctr"/>
              <a:r>
                <a:rPr lang="ja-JP" altLang="en-US" sz="2400" dirty="0" smtClean="0">
                  <a:latin typeface="游ゴシック" panose="020B0400000000000000" pitchFamily="50" charset="-128"/>
                  <a:ea typeface="游ゴシック" panose="020B0400000000000000" pitchFamily="50" charset="-128"/>
                </a:rPr>
                <a:t>ベクトル</a:t>
              </a:r>
              <a:endParaRPr lang="ja-JP" altLang="en-US" sz="2400" dirty="0">
                <a:latin typeface="游ゴシック" panose="020B0400000000000000" pitchFamily="50" charset="-128"/>
                <a:ea typeface="游ゴシック" panose="020B0400000000000000" pitchFamily="50" charset="-128"/>
              </a:endParaRPr>
            </a:p>
          </p:txBody>
        </p:sp>
        <p:sp>
          <p:nvSpPr>
            <p:cNvPr id="34" name="正方形/長方形 33"/>
            <p:cNvSpPr/>
            <p:nvPr/>
          </p:nvSpPr>
          <p:spPr>
            <a:xfrm>
              <a:off x="7660986" y="2049095"/>
              <a:ext cx="1583342" cy="963292"/>
            </a:xfrm>
            <a:prstGeom prst="rect">
              <a:avLst/>
            </a:prstGeom>
          </p:spPr>
          <p:txBody>
            <a:bodyPr wrap="none">
              <a:spAutoFit/>
            </a:bodyPr>
            <a:lstStyle/>
            <a:p>
              <a:pPr algn="ctr"/>
              <a:r>
                <a:rPr lang="ja-JP" altLang="en-US" sz="3200" b="1" dirty="0" smtClean="0">
                  <a:latin typeface="游ゴシック" panose="020B0400000000000000" pitchFamily="50" charset="-128"/>
                  <a:ea typeface="游ゴシック" panose="020B0400000000000000" pitchFamily="50" charset="-128"/>
                </a:rPr>
                <a:t>出力</a:t>
              </a:r>
              <a:endParaRPr lang="en-US" altLang="ja-JP" sz="3200" b="1" dirty="0">
                <a:latin typeface="游ゴシック" panose="020B0400000000000000" pitchFamily="50" charset="-128"/>
                <a:ea typeface="游ゴシック" panose="020B0400000000000000" pitchFamily="50" charset="-128"/>
              </a:endParaRPr>
            </a:p>
            <a:p>
              <a:pPr algn="ctr"/>
              <a:r>
                <a:rPr lang="ja-JP" altLang="en-US" sz="2000" dirty="0" smtClean="0">
                  <a:latin typeface="游ゴシック" panose="020B0400000000000000" pitchFamily="50" charset="-128"/>
                  <a:ea typeface="游ゴシック" panose="020B0400000000000000" pitchFamily="50" charset="-128"/>
                </a:rPr>
                <a:t>スカラー</a:t>
              </a:r>
              <a:r>
                <a:rPr lang="ja-JP" altLang="en-US" sz="2000" dirty="0">
                  <a:latin typeface="游ゴシック" panose="020B0400000000000000" pitchFamily="50" charset="-128"/>
                  <a:ea typeface="游ゴシック" panose="020B0400000000000000" pitchFamily="50" charset="-128"/>
                </a:rPr>
                <a:t>値</a:t>
              </a:r>
              <a:endParaRPr lang="en-US" altLang="ja-JP" sz="2000" dirty="0" smtClean="0">
                <a:latin typeface="游ゴシック" panose="020B0400000000000000" pitchFamily="50" charset="-128"/>
                <a:ea typeface="游ゴシック" panose="020B0400000000000000" pitchFamily="50" charset="-128"/>
              </a:endParaRPr>
            </a:p>
          </p:txBody>
        </p:sp>
      </p:grpSp>
      <p:sp>
        <p:nvSpPr>
          <p:cNvPr id="27" name="フリーフォーム 26"/>
          <p:cNvSpPr/>
          <p:nvPr/>
        </p:nvSpPr>
        <p:spPr>
          <a:xfrm>
            <a:off x="4876800" y="5088250"/>
            <a:ext cx="625475" cy="452373"/>
          </a:xfrm>
          <a:custGeom>
            <a:avLst/>
            <a:gdLst>
              <a:gd name="connsiteX0" fmla="*/ 0 w 3543300"/>
              <a:gd name="connsiteY0" fmla="*/ 2562225 h 2562225"/>
              <a:gd name="connsiteX1" fmla="*/ 1819275 w 3543300"/>
              <a:gd name="connsiteY1" fmla="*/ 1247775 h 2562225"/>
              <a:gd name="connsiteX2" fmla="*/ 3543300 w 3543300"/>
              <a:gd name="connsiteY2" fmla="*/ 0 h 2562225"/>
              <a:gd name="connsiteX0" fmla="*/ 0 w 3543300"/>
              <a:gd name="connsiteY0" fmla="*/ 2562225 h 2562225"/>
              <a:gd name="connsiteX1" fmla="*/ 1819275 w 3543300"/>
              <a:gd name="connsiteY1" fmla="*/ 1247775 h 2562225"/>
              <a:gd name="connsiteX2" fmla="*/ 3543300 w 3543300"/>
              <a:gd name="connsiteY2" fmla="*/ 0 h 2562225"/>
              <a:gd name="connsiteX0" fmla="*/ 0 w 3543300"/>
              <a:gd name="connsiteY0" fmla="*/ 2562225 h 2562225"/>
              <a:gd name="connsiteX1" fmla="*/ 1819275 w 3543300"/>
              <a:gd name="connsiteY1" fmla="*/ 1247775 h 2562225"/>
              <a:gd name="connsiteX2" fmla="*/ 3543300 w 3543300"/>
              <a:gd name="connsiteY2" fmla="*/ 0 h 2562225"/>
              <a:gd name="connsiteX0" fmla="*/ 0 w 3543300"/>
              <a:gd name="connsiteY0" fmla="*/ 2562225 h 2562483"/>
              <a:gd name="connsiteX1" fmla="*/ 1819275 w 3543300"/>
              <a:gd name="connsiteY1" fmla="*/ 1247775 h 2562483"/>
              <a:gd name="connsiteX2" fmla="*/ 3543300 w 3543300"/>
              <a:gd name="connsiteY2" fmla="*/ 0 h 2562483"/>
              <a:gd name="connsiteX0" fmla="*/ 0 w 3543300"/>
              <a:gd name="connsiteY0" fmla="*/ 2562413 h 2562671"/>
              <a:gd name="connsiteX1" fmla="*/ 1819275 w 3543300"/>
              <a:gd name="connsiteY1" fmla="*/ 1247963 h 2562671"/>
              <a:gd name="connsiteX2" fmla="*/ 3543300 w 3543300"/>
              <a:gd name="connsiteY2" fmla="*/ 188 h 2562671"/>
              <a:gd name="connsiteX0" fmla="*/ 0 w 3543300"/>
              <a:gd name="connsiteY0" fmla="*/ 2562432 h 2562681"/>
              <a:gd name="connsiteX1" fmla="*/ 1819275 w 3543300"/>
              <a:gd name="connsiteY1" fmla="*/ 1247982 h 2562681"/>
              <a:gd name="connsiteX2" fmla="*/ 3543300 w 3543300"/>
              <a:gd name="connsiteY2" fmla="*/ 207 h 2562681"/>
            </a:gdLst>
            <a:ahLst/>
            <a:cxnLst>
              <a:cxn ang="0">
                <a:pos x="connsiteX0" y="connsiteY0"/>
              </a:cxn>
              <a:cxn ang="0">
                <a:pos x="connsiteX1" y="connsiteY1"/>
              </a:cxn>
              <a:cxn ang="0">
                <a:pos x="connsiteX2" y="connsiteY2"/>
              </a:cxn>
            </a:cxnLst>
            <a:rect l="l" t="t" r="r" b="b"/>
            <a:pathLst>
              <a:path w="3543300" h="2562681">
                <a:moveTo>
                  <a:pt x="0" y="2562432"/>
                </a:moveTo>
                <a:cubicBezTo>
                  <a:pt x="1544638" y="2576720"/>
                  <a:pt x="1649326" y="1976572"/>
                  <a:pt x="1819275" y="1247982"/>
                </a:cubicBezTo>
                <a:cubicBezTo>
                  <a:pt x="1979613" y="560595"/>
                  <a:pt x="2039938" y="-12492"/>
                  <a:pt x="3543300" y="20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p:cNvPicPr>
            <a:picLocks noChangeAspect="1"/>
          </p:cNvPicPr>
          <p:nvPr/>
        </p:nvPicPr>
        <p:blipFill>
          <a:blip r:embed="rId11"/>
          <a:stretch>
            <a:fillRect/>
          </a:stretch>
        </p:blipFill>
        <p:spPr>
          <a:xfrm>
            <a:off x="7976833" y="1898521"/>
            <a:ext cx="3848519" cy="2454275"/>
          </a:xfrm>
          <a:prstGeom prst="rect">
            <a:avLst/>
          </a:prstGeom>
        </p:spPr>
      </p:pic>
      <p:sp>
        <p:nvSpPr>
          <p:cNvPr id="29" name="正方形/長方形 28"/>
          <p:cNvSpPr/>
          <p:nvPr/>
        </p:nvSpPr>
        <p:spPr>
          <a:xfrm>
            <a:off x="3801474" y="5720834"/>
            <a:ext cx="800219" cy="461665"/>
          </a:xfrm>
          <a:prstGeom prst="rect">
            <a:avLst/>
          </a:prstGeom>
        </p:spPr>
        <p:txBody>
          <a:bodyPr wrap="none">
            <a:spAutoFit/>
          </a:bodyPr>
          <a:lstStyle/>
          <a:p>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内積</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4665074" y="5708134"/>
            <a:ext cx="1107996" cy="830997"/>
          </a:xfrm>
          <a:prstGeom prst="rect">
            <a:avLst/>
          </a:prstGeom>
        </p:spPr>
        <p:txBody>
          <a:bodyPr wrap="none">
            <a:spAutoFit/>
          </a:bodyPr>
          <a:lstStyle/>
          <a:p>
            <a:pPr algn="ct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非線形</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変換</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9032805" y="4371330"/>
            <a:ext cx="1980029" cy="400110"/>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シグモイド関数</a:t>
            </a:r>
            <a:endParaRPr lang="ja-JP" altLang="en-US" sz="2000" dirty="0"/>
          </a:p>
        </p:txBody>
      </p:sp>
      <mc:AlternateContent xmlns:mc="http://schemas.openxmlformats.org/markup-compatibility/2006" xmlns:a14="http://schemas.microsoft.com/office/drawing/2010/main">
        <mc:Choice Requires="a14">
          <p:sp>
            <p:nvSpPr>
              <p:cNvPr id="32" name="正方形/長方形 31"/>
              <p:cNvSpPr/>
              <p:nvPr/>
            </p:nvSpPr>
            <p:spPr>
              <a:xfrm>
                <a:off x="8093005" y="2098030"/>
                <a:ext cx="1934632" cy="6756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000" i="1" dirty="0" smtClean="0">
                          <a:latin typeface="Cambria Math" panose="02040503050406030204" pitchFamily="18" charset="0"/>
                          <a:ea typeface="メイリオ" panose="020B0604030504040204" pitchFamily="50" charset="-128"/>
                          <a:cs typeface="メイリオ" panose="020B0604030504040204" pitchFamily="50" charset="-128"/>
                        </a:rPr>
                        <m:t>𝑓</m:t>
                      </m:r>
                      <m:d>
                        <m:dPr>
                          <m:ctrlP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ctrlPr>
                        </m:dPr>
                        <m:e>
                          <m: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t>𝑥</m:t>
                          </m:r>
                        </m:e>
                      </m:d>
                      <m: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t>=</m:t>
                      </m:r>
                      <m:f>
                        <m:fPr>
                          <m:ctrlP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ctrlPr>
                        </m:fPr>
                        <m:num>
                          <m: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t>1</m:t>
                          </m:r>
                        </m:num>
                        <m:den>
                          <m: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t>1+</m:t>
                          </m:r>
                          <m:sSup>
                            <m:sSupPr>
                              <m:ctrlP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ctrlPr>
                            </m:sSupPr>
                            <m:e>
                              <m: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t>𝑒</m:t>
                              </m:r>
                            </m:e>
                            <m:sup>
                              <m: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t>−</m:t>
                              </m:r>
                              <m: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t>𝑥</m:t>
                              </m:r>
                            </m:sup>
                          </m:sSup>
                        </m:den>
                      </m:f>
                    </m:oMath>
                  </m:oMathPara>
                </a14:m>
                <a:endParaRPr lang="ja-JP" altLang="en-US" sz="2000" dirty="0"/>
              </a:p>
            </p:txBody>
          </p:sp>
        </mc:Choice>
        <mc:Fallback xmlns="">
          <p:sp>
            <p:nvSpPr>
              <p:cNvPr id="32" name="正方形/長方形 31"/>
              <p:cNvSpPr>
                <a:spLocks noRot="1" noChangeAspect="1" noMove="1" noResize="1" noEditPoints="1" noAdjustHandles="1" noChangeArrowheads="1" noChangeShapeType="1" noTextEdit="1"/>
              </p:cNvSpPr>
              <p:nvPr/>
            </p:nvSpPr>
            <p:spPr>
              <a:xfrm>
                <a:off x="8093005" y="2098030"/>
                <a:ext cx="1934632" cy="675698"/>
              </a:xfrm>
              <a:prstGeom prst="rect">
                <a:avLst/>
              </a:prstGeom>
              <a:blipFill>
                <a:blip r:embed="rId12"/>
                <a:stretch>
                  <a:fillRect/>
                </a:stretch>
              </a:blipFill>
            </p:spPr>
            <p:txBody>
              <a:bodyPr/>
              <a:lstStyle/>
              <a:p>
                <a:r>
                  <a:rPr lang="ja-JP" altLang="en-US">
                    <a:noFill/>
                  </a:rPr>
                  <a:t> </a:t>
                </a:r>
              </a:p>
            </p:txBody>
          </p:sp>
        </mc:Fallback>
      </mc:AlternateContent>
      <p:sp>
        <p:nvSpPr>
          <p:cNvPr id="33" name="正方形/長方形 32"/>
          <p:cNvSpPr/>
          <p:nvPr/>
        </p:nvSpPr>
        <p:spPr>
          <a:xfrm>
            <a:off x="7798951" y="1234430"/>
            <a:ext cx="4120152" cy="707886"/>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非線形変換部分には、シグモイド関数などが利用される</a:t>
            </a:r>
          </a:p>
        </p:txBody>
      </p:sp>
      <p:sp>
        <p:nvSpPr>
          <p:cNvPr id="24" name="スライド番号プレースホルダー 23"/>
          <p:cNvSpPr>
            <a:spLocks noGrp="1"/>
          </p:cNvSpPr>
          <p:nvPr>
            <p:ph type="sldNum" sz="quarter" idx="12"/>
          </p:nvPr>
        </p:nvSpPr>
        <p:spPr/>
        <p:txBody>
          <a:bodyPr/>
          <a:lstStyle/>
          <a:p>
            <a:fld id="{F35DE295-420C-4265-BE54-AE59FA4027A6}" type="slidenum">
              <a:rPr kumimoji="1" lang="ja-JP" altLang="en-US" smtClean="0"/>
              <a:t>35</a:t>
            </a:fld>
            <a:endParaRPr kumimoji="1" lang="ja-JP" altLang="en-US"/>
          </a:p>
        </p:txBody>
      </p:sp>
    </p:spTree>
    <p:extLst>
      <p:ext uri="{BB962C8B-B14F-4D97-AF65-F5344CB8AC3E}">
        <p14:creationId xmlns:p14="http://schemas.microsoft.com/office/powerpoint/2010/main" val="3277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6281" y="310048"/>
            <a:ext cx="11708780" cy="733270"/>
          </a:xfrm>
        </p:spPr>
        <p:txBody>
          <a:bodyPr>
            <a:normAutofit/>
          </a:bodyPr>
          <a:lstStyle/>
          <a:p>
            <a:r>
              <a:rPr lang="ja-JP" altLang="en-US" sz="3200" b="1" dirty="0" smtClean="0"/>
              <a:t>ユニット</a:t>
            </a:r>
            <a:r>
              <a:rPr lang="ja-JP" altLang="en-US" sz="3200" b="1" dirty="0"/>
              <a:t>を並列につなぐ</a:t>
            </a:r>
            <a:endParaRPr kumimoji="1" lang="ja-JP" altLang="en-US" sz="3200" b="1" dirty="0"/>
          </a:p>
        </p:txBody>
      </p:sp>
      <p:sp>
        <p:nvSpPr>
          <p:cNvPr id="3" name="コンテンツ プレースホルダー 2"/>
          <p:cNvSpPr>
            <a:spLocks noGrp="1"/>
          </p:cNvSpPr>
          <p:nvPr>
            <p:ph idx="1"/>
          </p:nvPr>
        </p:nvSpPr>
        <p:spPr>
          <a:xfrm>
            <a:off x="613075" y="1150905"/>
            <a:ext cx="11751373" cy="1208978"/>
          </a:xfrm>
        </p:spPr>
        <p:txBody>
          <a:bodyPr>
            <a:noAutofit/>
          </a:bodyPr>
          <a:lstStyle/>
          <a:p>
            <a:pPr>
              <a:lnSpc>
                <a:spcPct val="120000"/>
              </a:lnSpc>
              <a:spcBef>
                <a:spcPts val="0"/>
              </a:spcBef>
              <a:spcAft>
                <a:spcPts val="600"/>
              </a:spcAft>
            </a:pPr>
            <a:r>
              <a:rPr kumimoji="1" lang="ja-JP" altLang="en-US" sz="2400" dirty="0"/>
              <a:t>ユニットは入力信号が重みと似ているときに大きな値をかえすので</a:t>
            </a:r>
            <a:r>
              <a:rPr kumimoji="1" lang="en-US" altLang="ja-JP" sz="2400" dirty="0"/>
              <a:t>…</a:t>
            </a:r>
          </a:p>
          <a:p>
            <a:pPr>
              <a:lnSpc>
                <a:spcPct val="120000"/>
              </a:lnSpc>
              <a:spcBef>
                <a:spcPts val="0"/>
              </a:spcBef>
              <a:spcAft>
                <a:spcPts val="600"/>
              </a:spcAft>
            </a:pPr>
            <a:r>
              <a:rPr lang="ja-JP" altLang="en-US" sz="2400" dirty="0"/>
              <a:t>複数のユニットを並列に並べたら</a:t>
            </a:r>
            <a:r>
              <a:rPr lang="ja-JP" altLang="en-US" sz="2400" dirty="0" smtClean="0"/>
              <a:t>，ベクトルを出力できる（複数</a:t>
            </a:r>
            <a:r>
              <a:rPr lang="ja-JP" altLang="en-US" sz="2400" dirty="0"/>
              <a:t>クラスを</a:t>
            </a:r>
            <a:r>
              <a:rPr lang="ja-JP" altLang="en-US" sz="2400" dirty="0" smtClean="0"/>
              <a:t>扱える）</a:t>
            </a:r>
            <a:endParaRPr kumimoji="1" lang="en-US" altLang="ja-JP" sz="2400" dirty="0"/>
          </a:p>
          <a:p>
            <a:pPr>
              <a:lnSpc>
                <a:spcPct val="120000"/>
              </a:lnSpc>
              <a:spcBef>
                <a:spcPts val="0"/>
              </a:spcBef>
              <a:spcAft>
                <a:spcPts val="600"/>
              </a:spcAft>
            </a:pPr>
            <a:endParaRPr kumimoji="1" lang="ja-JP" altLang="en-US" sz="2400" b="1" dirty="0"/>
          </a:p>
        </p:txBody>
      </p:sp>
      <p:grpSp>
        <p:nvGrpSpPr>
          <p:cNvPr id="5" name="グループ化 4"/>
          <p:cNvGrpSpPr/>
          <p:nvPr/>
        </p:nvGrpSpPr>
        <p:grpSpPr>
          <a:xfrm>
            <a:off x="546729" y="3409956"/>
            <a:ext cx="511040" cy="2904859"/>
            <a:chOff x="914401" y="1494971"/>
            <a:chExt cx="580571" cy="3300089"/>
          </a:xfrm>
        </p:grpSpPr>
        <p:sp>
          <p:nvSpPr>
            <p:cNvPr id="20" name="円/楕円 19"/>
            <p:cNvSpPr/>
            <p:nvPr/>
          </p:nvSpPr>
          <p:spPr>
            <a:xfrm>
              <a:off x="914401" y="1494971"/>
              <a:ext cx="580571" cy="58057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2400" dirty="0">
                  <a:solidFill>
                    <a:schemeClr val="tx1"/>
                  </a:solidFill>
                </a:rPr>
                <a:t>1</a:t>
              </a:r>
              <a:endParaRPr kumimoji="1" lang="ja-JP" altLang="en-US" sz="2400" dirty="0">
                <a:solidFill>
                  <a:schemeClr val="tx1"/>
                </a:solidFill>
              </a:endParaRPr>
            </a:p>
          </p:txBody>
        </p:sp>
        <mc:AlternateContent xmlns:mc="http://schemas.openxmlformats.org/markup-compatibility/2006" xmlns:a14="http://schemas.microsoft.com/office/drawing/2010/main">
          <mc:Choice Requires="a14">
            <p:sp>
              <p:nvSpPr>
                <p:cNvPr id="21" name="円/楕円 20"/>
                <p:cNvSpPr/>
                <p:nvPr/>
              </p:nvSpPr>
              <p:spPr>
                <a:xfrm>
                  <a:off x="914401" y="2197768"/>
                  <a:ext cx="580571" cy="58057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sSub>
                          <m:sSubPr>
                            <m:ctrlPr>
                              <a:rPr lang="en-US" altLang="ja-JP" sz="2400" i="1" smtClean="0">
                                <a:solidFill>
                                  <a:schemeClr val="tx1"/>
                                </a:solidFill>
                                <a:latin typeface="Cambria Math" panose="02040503050406030204" pitchFamily="18" charset="0"/>
                              </a:rPr>
                            </m:ctrlPr>
                          </m:sSubPr>
                          <m:e>
                            <m:r>
                              <a:rPr lang="en-US" altLang="ja-JP" sz="2400" i="1">
                                <a:solidFill>
                                  <a:schemeClr val="tx1"/>
                                </a:solidFill>
                                <a:latin typeface="Cambria Math" panose="02040503050406030204" pitchFamily="18" charset="0"/>
                              </a:rPr>
                              <m:t>𝑥</m:t>
                            </m:r>
                          </m:e>
                          <m:sub>
                            <m:r>
                              <a:rPr lang="en-US" altLang="ja-JP" sz="2400" b="0" i="1" smtClean="0">
                                <a:solidFill>
                                  <a:schemeClr val="tx1"/>
                                </a:solidFill>
                                <a:latin typeface="Cambria Math" panose="02040503050406030204" pitchFamily="18" charset="0"/>
                              </a:rPr>
                              <m:t>1</m:t>
                            </m:r>
                          </m:sub>
                        </m:sSub>
                      </m:oMath>
                    </m:oMathPara>
                  </a14:m>
                  <a:endParaRPr kumimoji="1" lang="ja-JP" altLang="en-US" sz="2400" dirty="0">
                    <a:solidFill>
                      <a:schemeClr val="tx1"/>
                    </a:solidFill>
                  </a:endParaRPr>
                </a:p>
              </p:txBody>
            </p:sp>
          </mc:Choice>
          <mc:Fallback xmlns="">
            <p:sp>
              <p:nvSpPr>
                <p:cNvPr id="17" name="円/楕円 16"/>
                <p:cNvSpPr>
                  <a:spLocks noRot="1" noChangeAspect="1" noMove="1" noResize="1" noEditPoints="1" noAdjustHandles="1" noChangeArrowheads="1" noChangeShapeType="1" noTextEdit="1"/>
                </p:cNvSpPr>
                <p:nvPr/>
              </p:nvSpPr>
              <p:spPr>
                <a:xfrm>
                  <a:off x="914401" y="2197768"/>
                  <a:ext cx="580571" cy="580571"/>
                </a:xfrm>
                <a:prstGeom prst="ellipse">
                  <a:avLst/>
                </a:prstGeom>
                <a:blipFill rotWithShape="0">
                  <a:blip r:embed="rId4"/>
                  <a:stretch>
                    <a:fillRect/>
                  </a:stretch>
                </a:blipFill>
                <a:ln w="31750"/>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円/楕円 21"/>
                <p:cNvSpPr/>
                <p:nvPr/>
              </p:nvSpPr>
              <p:spPr>
                <a:xfrm>
                  <a:off x="914401" y="2900565"/>
                  <a:ext cx="580571" cy="58057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sSub>
                          <m:sSubPr>
                            <m:ctrlPr>
                              <a:rPr lang="en-US" altLang="ja-JP" sz="2400" i="1" smtClean="0">
                                <a:solidFill>
                                  <a:schemeClr val="tx1"/>
                                </a:solidFill>
                                <a:latin typeface="Cambria Math" panose="02040503050406030204" pitchFamily="18" charset="0"/>
                              </a:rPr>
                            </m:ctrlPr>
                          </m:sSubPr>
                          <m:e>
                            <m:r>
                              <a:rPr lang="en-US" altLang="ja-JP" sz="2400" i="1">
                                <a:solidFill>
                                  <a:schemeClr val="tx1"/>
                                </a:solidFill>
                                <a:latin typeface="Cambria Math" panose="02040503050406030204" pitchFamily="18" charset="0"/>
                              </a:rPr>
                              <m:t>𝑥</m:t>
                            </m:r>
                          </m:e>
                          <m:sub>
                            <m:r>
                              <a:rPr lang="en-US" altLang="ja-JP" sz="2400" b="0" i="1" smtClean="0">
                                <a:solidFill>
                                  <a:schemeClr val="tx1"/>
                                </a:solidFill>
                                <a:latin typeface="Cambria Math" panose="02040503050406030204" pitchFamily="18" charset="0"/>
                              </a:rPr>
                              <m:t>2</m:t>
                            </m:r>
                          </m:sub>
                        </m:sSub>
                      </m:oMath>
                    </m:oMathPara>
                  </a14:m>
                  <a:endParaRPr kumimoji="1" lang="ja-JP" altLang="en-US" sz="2400" dirty="0">
                    <a:solidFill>
                      <a:schemeClr val="tx1"/>
                    </a:solidFill>
                  </a:endParaRPr>
                </a:p>
              </p:txBody>
            </p:sp>
          </mc:Choice>
          <mc:Fallback xmlns="">
            <p:sp>
              <p:nvSpPr>
                <p:cNvPr id="18" name="円/楕円 17"/>
                <p:cNvSpPr>
                  <a:spLocks noRot="1" noChangeAspect="1" noMove="1" noResize="1" noEditPoints="1" noAdjustHandles="1" noChangeArrowheads="1" noChangeShapeType="1" noTextEdit="1"/>
                </p:cNvSpPr>
                <p:nvPr/>
              </p:nvSpPr>
              <p:spPr>
                <a:xfrm>
                  <a:off x="914401" y="2900565"/>
                  <a:ext cx="580571" cy="580571"/>
                </a:xfrm>
                <a:prstGeom prst="ellipse">
                  <a:avLst/>
                </a:prstGeom>
                <a:blipFill rotWithShape="0">
                  <a:blip r:embed="rId5"/>
                  <a:stretch>
                    <a:fillRect/>
                  </a:stretch>
                </a:blipFill>
                <a:ln w="31750"/>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円/楕円 22"/>
                <p:cNvSpPr/>
                <p:nvPr/>
              </p:nvSpPr>
              <p:spPr>
                <a:xfrm>
                  <a:off x="914401" y="4214489"/>
                  <a:ext cx="580571" cy="58057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sSub>
                          <m:sSubPr>
                            <m:ctrlPr>
                              <a:rPr lang="en-US" altLang="ja-JP" sz="2400" i="1" smtClean="0">
                                <a:solidFill>
                                  <a:schemeClr val="tx1"/>
                                </a:solidFill>
                                <a:latin typeface="Cambria Math" panose="02040503050406030204" pitchFamily="18" charset="0"/>
                              </a:rPr>
                            </m:ctrlPr>
                          </m:sSubPr>
                          <m:e>
                            <m:r>
                              <a:rPr lang="en-US" altLang="ja-JP" sz="2400" i="1">
                                <a:solidFill>
                                  <a:schemeClr val="tx1"/>
                                </a:solidFill>
                                <a:latin typeface="Cambria Math" panose="02040503050406030204" pitchFamily="18" charset="0"/>
                              </a:rPr>
                              <m:t>𝑥</m:t>
                            </m:r>
                          </m:e>
                          <m:sub>
                            <m:r>
                              <a:rPr lang="en-US" altLang="ja-JP" sz="2400" b="0" i="1" smtClean="0">
                                <a:solidFill>
                                  <a:schemeClr val="tx1"/>
                                </a:solidFill>
                                <a:latin typeface="Cambria Math" panose="02040503050406030204" pitchFamily="18" charset="0"/>
                              </a:rPr>
                              <m:t>𝑑</m:t>
                            </m:r>
                          </m:sub>
                        </m:sSub>
                      </m:oMath>
                    </m:oMathPara>
                  </a14:m>
                  <a:endParaRPr kumimoji="1" lang="ja-JP" altLang="en-US" sz="2400" dirty="0">
                    <a:solidFill>
                      <a:schemeClr val="tx1"/>
                    </a:solidFill>
                  </a:endParaRPr>
                </a:p>
              </p:txBody>
            </p:sp>
          </mc:Choice>
          <mc:Fallback xmlns="">
            <p:sp>
              <p:nvSpPr>
                <p:cNvPr id="19" name="円/楕円 18"/>
                <p:cNvSpPr>
                  <a:spLocks noRot="1" noChangeAspect="1" noMove="1" noResize="1" noEditPoints="1" noAdjustHandles="1" noChangeArrowheads="1" noChangeShapeType="1" noTextEdit="1"/>
                </p:cNvSpPr>
                <p:nvPr/>
              </p:nvSpPr>
              <p:spPr>
                <a:xfrm>
                  <a:off x="914401" y="4214489"/>
                  <a:ext cx="580571" cy="580571"/>
                </a:xfrm>
                <a:prstGeom prst="ellipse">
                  <a:avLst/>
                </a:prstGeom>
                <a:blipFill rotWithShape="0">
                  <a:blip r:embed="rId6"/>
                  <a:stretch>
                    <a:fillRect/>
                  </a:stretch>
                </a:blipFill>
                <a:ln w="31750"/>
              </p:spPr>
              <p:txBody>
                <a:bodyPr/>
                <a:lstStyle/>
                <a:p>
                  <a:r>
                    <a:rPr lang="ja-JP" altLang="en-US">
                      <a:noFill/>
                    </a:rPr>
                    <a:t> </a:t>
                  </a:r>
                </a:p>
              </p:txBody>
            </p:sp>
          </mc:Fallback>
        </mc:AlternateContent>
      </p:grpSp>
      <p:sp>
        <p:nvSpPr>
          <p:cNvPr id="25" name="正方形/長方形 24"/>
          <p:cNvSpPr/>
          <p:nvPr/>
        </p:nvSpPr>
        <p:spPr>
          <a:xfrm>
            <a:off x="11878850" y="9786203"/>
            <a:ext cx="5278850" cy="830997"/>
          </a:xfrm>
          <a:prstGeom prst="rect">
            <a:avLst/>
          </a:prstGeom>
        </p:spPr>
        <p:txBody>
          <a:bodyPr wrap="square">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非線形変換がないとこのユニットを直列につなぐうまみがあまりないです．さらに深く理解するとこの意味はわかるかと</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37" name="グループ化 36"/>
          <p:cNvGrpSpPr/>
          <p:nvPr/>
        </p:nvGrpSpPr>
        <p:grpSpPr>
          <a:xfrm>
            <a:off x="1057769" y="3060448"/>
            <a:ext cx="4879343" cy="2998847"/>
            <a:chOff x="1331239" y="3060448"/>
            <a:chExt cx="4879343" cy="2998847"/>
          </a:xfrm>
        </p:grpSpPr>
        <p:sp>
          <p:nvSpPr>
            <p:cNvPr id="6" name="円/楕円 5"/>
            <p:cNvSpPr/>
            <p:nvPr/>
          </p:nvSpPr>
          <p:spPr>
            <a:xfrm>
              <a:off x="3160224" y="3060448"/>
              <a:ext cx="685868" cy="685868"/>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p:txBody>
        </p:sp>
        <p:cxnSp>
          <p:nvCxnSpPr>
            <p:cNvPr id="7" name="直線矢印コネクタ 6"/>
            <p:cNvCxnSpPr>
              <a:stCxn id="20" idx="6"/>
              <a:endCxn id="6" idx="2"/>
            </p:cNvCxnSpPr>
            <p:nvPr/>
          </p:nvCxnSpPr>
          <p:spPr>
            <a:xfrm flipV="1">
              <a:off x="1331239" y="3403382"/>
              <a:ext cx="1828985" cy="26209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a:stCxn id="21" idx="6"/>
              <a:endCxn id="6" idx="2"/>
            </p:cNvCxnSpPr>
            <p:nvPr/>
          </p:nvCxnSpPr>
          <p:spPr>
            <a:xfrm flipV="1">
              <a:off x="1331239" y="3403382"/>
              <a:ext cx="1828985" cy="88072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a:stCxn id="22" idx="6"/>
              <a:endCxn id="6" idx="2"/>
            </p:cNvCxnSpPr>
            <p:nvPr/>
          </p:nvCxnSpPr>
          <p:spPr>
            <a:xfrm flipV="1">
              <a:off x="1331239" y="3403382"/>
              <a:ext cx="1828985" cy="149934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stCxn id="23" idx="6"/>
              <a:endCxn id="6" idx="2"/>
            </p:cNvCxnSpPr>
            <p:nvPr/>
          </p:nvCxnSpPr>
          <p:spPr>
            <a:xfrm flipV="1">
              <a:off x="1331239" y="3403382"/>
              <a:ext cx="1828985" cy="265591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正方形/長方形 10"/>
                <p:cNvSpPr/>
                <p:nvPr/>
              </p:nvSpPr>
              <p:spPr>
                <a:xfrm>
                  <a:off x="2297483" y="3095793"/>
                  <a:ext cx="663002" cy="470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2400" b="1" i="1" smtClean="0">
                                <a:latin typeface="Cambria Math" panose="02040503050406030204" pitchFamily="18" charset="0"/>
                              </a:rPr>
                            </m:ctrlPr>
                          </m:sSupPr>
                          <m:e>
                            <m:r>
                              <a:rPr lang="en-US" altLang="ja-JP" sz="2400" b="1" smtClean="0">
                                <a:latin typeface="Cambria Math" panose="02040503050406030204" pitchFamily="18" charset="0"/>
                              </a:rPr>
                              <m:t>𝐰</m:t>
                            </m:r>
                          </m:e>
                          <m:sup>
                            <m:r>
                              <a:rPr lang="en-US" altLang="ja-JP" sz="2400" b="0" i="1" smtClean="0">
                                <a:latin typeface="Cambria Math" panose="02040503050406030204" pitchFamily="18" charset="0"/>
                              </a:rPr>
                              <m:t>1</m:t>
                            </m:r>
                          </m:sup>
                        </m:sSup>
                      </m:oMath>
                    </m:oMathPara>
                  </a14:m>
                  <a:endParaRPr lang="ja-JP" altLang="en-US" sz="2400" dirty="0"/>
                </a:p>
              </p:txBody>
            </p:sp>
          </mc:Choice>
          <mc:Fallback xmlns="">
            <p:sp>
              <p:nvSpPr>
                <p:cNvPr id="11" name="正方形/長方形 10"/>
                <p:cNvSpPr>
                  <a:spLocks noRot="1" noChangeAspect="1" noMove="1" noResize="1" noEditPoints="1" noAdjustHandles="1" noChangeArrowheads="1" noChangeShapeType="1" noTextEdit="1"/>
                </p:cNvSpPr>
                <p:nvPr/>
              </p:nvSpPr>
              <p:spPr>
                <a:xfrm>
                  <a:off x="2297483" y="3095793"/>
                  <a:ext cx="663002" cy="470000"/>
                </a:xfrm>
                <a:prstGeom prst="rect">
                  <a:avLst/>
                </a:prstGeom>
                <a:blipFill rotWithShape="0">
                  <a:blip r:embed="rId7"/>
                  <a:stretch>
                    <a:fillRect/>
                  </a:stretch>
                </a:blipFill>
              </p:spPr>
              <p:txBody>
                <a:bodyPr/>
                <a:lstStyle/>
                <a:p>
                  <a:r>
                    <a:rPr lang="ja-JP" altLang="en-US">
                      <a:noFill/>
                    </a:rPr>
                    <a:t> </a:t>
                  </a:r>
                </a:p>
              </p:txBody>
            </p:sp>
          </mc:Fallback>
        </mc:AlternateContent>
        <p:cxnSp>
          <p:nvCxnSpPr>
            <p:cNvPr id="15" name="直線矢印コネクタ 14"/>
            <p:cNvCxnSpPr/>
            <p:nvPr/>
          </p:nvCxnSpPr>
          <p:spPr>
            <a:xfrm flipH="1">
              <a:off x="3846092" y="3403382"/>
              <a:ext cx="258766"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5160294" y="3094751"/>
              <a:ext cx="1050288" cy="584775"/>
            </a:xfrm>
            <a:prstGeom prst="rect">
              <a:avLst/>
            </a:prstGeom>
          </p:spPr>
          <p:txBody>
            <a:bodyPr wrap="none">
              <a:spAutoFit/>
            </a:bodyPr>
            <a:lstStyle/>
            <a:p>
              <a:r>
                <a:rPr lang="en-US" altLang="ja-JP" sz="3200" dirty="0"/>
                <a:t>[0,1] </a:t>
              </a:r>
              <a:endParaRPr lang="ja-JP" altLang="en-US" sz="3200" dirty="0"/>
            </a:p>
          </p:txBody>
        </p:sp>
        <p:grpSp>
          <p:nvGrpSpPr>
            <p:cNvPr id="36" name="グループ化 35"/>
            <p:cNvGrpSpPr/>
            <p:nvPr/>
          </p:nvGrpSpPr>
          <p:grpSpPr>
            <a:xfrm>
              <a:off x="4104858" y="3060448"/>
              <a:ext cx="1100508" cy="685868"/>
              <a:chOff x="4104858" y="4978148"/>
              <a:chExt cx="1100508" cy="685868"/>
            </a:xfrm>
          </p:grpSpPr>
          <p:sp>
            <p:nvSpPr>
              <p:cNvPr id="16" name="円/楕円 15"/>
              <p:cNvSpPr/>
              <p:nvPr/>
            </p:nvSpPr>
            <p:spPr>
              <a:xfrm>
                <a:off x="4104858" y="4978148"/>
                <a:ext cx="685868" cy="685868"/>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3200" b="1" i="1" dirty="0">
                  <a:solidFill>
                    <a:schemeClr val="tx1"/>
                  </a:solidFill>
                  <a:latin typeface="Times New Roman" panose="02020603050405020304" pitchFamily="18" charset="0"/>
                  <a:ea typeface="メイリオ" panose="020B0604030504040204" pitchFamily="50" charset="-128"/>
                  <a:cs typeface="Times New Roman" panose="02020603050405020304" pitchFamily="18" charset="0"/>
                </a:endParaRPr>
              </a:p>
            </p:txBody>
          </p:sp>
          <p:cxnSp>
            <p:nvCxnSpPr>
              <p:cNvPr id="17" name="直線矢印コネクタ 16"/>
              <p:cNvCxnSpPr>
                <a:endCxn id="16" idx="6"/>
              </p:cNvCxnSpPr>
              <p:nvPr/>
            </p:nvCxnSpPr>
            <p:spPr>
              <a:xfrm flipH="1">
                <a:off x="4790726" y="5321082"/>
                <a:ext cx="414640" cy="0"/>
              </a:xfrm>
              <a:prstGeom prst="straightConnector1">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27" name="フリーフォーム 26"/>
              <p:cNvSpPr/>
              <p:nvPr/>
            </p:nvSpPr>
            <p:spPr>
              <a:xfrm>
                <a:off x="4143375" y="5088250"/>
                <a:ext cx="625475" cy="452373"/>
              </a:xfrm>
              <a:custGeom>
                <a:avLst/>
                <a:gdLst>
                  <a:gd name="connsiteX0" fmla="*/ 0 w 3543300"/>
                  <a:gd name="connsiteY0" fmla="*/ 2562225 h 2562225"/>
                  <a:gd name="connsiteX1" fmla="*/ 1819275 w 3543300"/>
                  <a:gd name="connsiteY1" fmla="*/ 1247775 h 2562225"/>
                  <a:gd name="connsiteX2" fmla="*/ 3543300 w 3543300"/>
                  <a:gd name="connsiteY2" fmla="*/ 0 h 2562225"/>
                  <a:gd name="connsiteX0" fmla="*/ 0 w 3543300"/>
                  <a:gd name="connsiteY0" fmla="*/ 2562225 h 2562225"/>
                  <a:gd name="connsiteX1" fmla="*/ 1819275 w 3543300"/>
                  <a:gd name="connsiteY1" fmla="*/ 1247775 h 2562225"/>
                  <a:gd name="connsiteX2" fmla="*/ 3543300 w 3543300"/>
                  <a:gd name="connsiteY2" fmla="*/ 0 h 2562225"/>
                  <a:gd name="connsiteX0" fmla="*/ 0 w 3543300"/>
                  <a:gd name="connsiteY0" fmla="*/ 2562225 h 2562225"/>
                  <a:gd name="connsiteX1" fmla="*/ 1819275 w 3543300"/>
                  <a:gd name="connsiteY1" fmla="*/ 1247775 h 2562225"/>
                  <a:gd name="connsiteX2" fmla="*/ 3543300 w 3543300"/>
                  <a:gd name="connsiteY2" fmla="*/ 0 h 2562225"/>
                  <a:gd name="connsiteX0" fmla="*/ 0 w 3543300"/>
                  <a:gd name="connsiteY0" fmla="*/ 2562225 h 2562483"/>
                  <a:gd name="connsiteX1" fmla="*/ 1819275 w 3543300"/>
                  <a:gd name="connsiteY1" fmla="*/ 1247775 h 2562483"/>
                  <a:gd name="connsiteX2" fmla="*/ 3543300 w 3543300"/>
                  <a:gd name="connsiteY2" fmla="*/ 0 h 2562483"/>
                  <a:gd name="connsiteX0" fmla="*/ 0 w 3543300"/>
                  <a:gd name="connsiteY0" fmla="*/ 2562413 h 2562671"/>
                  <a:gd name="connsiteX1" fmla="*/ 1819275 w 3543300"/>
                  <a:gd name="connsiteY1" fmla="*/ 1247963 h 2562671"/>
                  <a:gd name="connsiteX2" fmla="*/ 3543300 w 3543300"/>
                  <a:gd name="connsiteY2" fmla="*/ 188 h 2562671"/>
                  <a:gd name="connsiteX0" fmla="*/ 0 w 3543300"/>
                  <a:gd name="connsiteY0" fmla="*/ 2562432 h 2562681"/>
                  <a:gd name="connsiteX1" fmla="*/ 1819275 w 3543300"/>
                  <a:gd name="connsiteY1" fmla="*/ 1247982 h 2562681"/>
                  <a:gd name="connsiteX2" fmla="*/ 3543300 w 3543300"/>
                  <a:gd name="connsiteY2" fmla="*/ 207 h 2562681"/>
                </a:gdLst>
                <a:ahLst/>
                <a:cxnLst>
                  <a:cxn ang="0">
                    <a:pos x="connsiteX0" y="connsiteY0"/>
                  </a:cxn>
                  <a:cxn ang="0">
                    <a:pos x="connsiteX1" y="connsiteY1"/>
                  </a:cxn>
                  <a:cxn ang="0">
                    <a:pos x="connsiteX2" y="connsiteY2"/>
                  </a:cxn>
                </a:cxnLst>
                <a:rect l="l" t="t" r="r" b="b"/>
                <a:pathLst>
                  <a:path w="3543300" h="2562681">
                    <a:moveTo>
                      <a:pt x="0" y="2562432"/>
                    </a:moveTo>
                    <a:cubicBezTo>
                      <a:pt x="1544638" y="2576720"/>
                      <a:pt x="1649326" y="1976572"/>
                      <a:pt x="1819275" y="1247982"/>
                    </a:cubicBezTo>
                    <a:cubicBezTo>
                      <a:pt x="1979613" y="560595"/>
                      <a:pt x="2039938" y="-12492"/>
                      <a:pt x="3543300" y="20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28" name="図 27"/>
          <p:cNvPicPr>
            <a:picLocks noChangeAspect="1"/>
          </p:cNvPicPr>
          <p:nvPr/>
        </p:nvPicPr>
        <p:blipFill>
          <a:blip r:embed="rId8"/>
          <a:stretch>
            <a:fillRect/>
          </a:stretch>
        </p:blipFill>
        <p:spPr>
          <a:xfrm>
            <a:off x="12636081" y="6245225"/>
            <a:ext cx="3848519" cy="2454275"/>
          </a:xfrm>
          <a:prstGeom prst="rect">
            <a:avLst/>
          </a:prstGeom>
        </p:spPr>
      </p:pic>
      <p:sp>
        <p:nvSpPr>
          <p:cNvPr id="31" name="正方形/長方形 30"/>
          <p:cNvSpPr/>
          <p:nvPr/>
        </p:nvSpPr>
        <p:spPr>
          <a:xfrm>
            <a:off x="13692053" y="8718034"/>
            <a:ext cx="1980029" cy="400110"/>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シグモイド関数</a:t>
            </a:r>
            <a:endParaRPr lang="ja-JP" altLang="en-US" sz="2000" dirty="0"/>
          </a:p>
        </p:txBody>
      </p:sp>
      <mc:AlternateContent xmlns:mc="http://schemas.openxmlformats.org/markup-compatibility/2006" xmlns:a14="http://schemas.microsoft.com/office/drawing/2010/main">
        <mc:Choice Requires="a14">
          <p:sp>
            <p:nvSpPr>
              <p:cNvPr id="32" name="正方形/長方形 31"/>
              <p:cNvSpPr/>
              <p:nvPr/>
            </p:nvSpPr>
            <p:spPr>
              <a:xfrm>
                <a:off x="12752253" y="6444734"/>
                <a:ext cx="1934632" cy="6756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000" i="1" dirty="0" smtClean="0">
                          <a:latin typeface="Cambria Math" panose="02040503050406030204" pitchFamily="18" charset="0"/>
                          <a:ea typeface="メイリオ" panose="020B0604030504040204" pitchFamily="50" charset="-128"/>
                          <a:cs typeface="メイリオ" panose="020B0604030504040204" pitchFamily="50" charset="-128"/>
                        </a:rPr>
                        <m:t>𝑓</m:t>
                      </m:r>
                      <m:d>
                        <m:dPr>
                          <m:ctrlP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ctrlPr>
                        </m:dPr>
                        <m:e>
                          <m: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t>𝑥</m:t>
                          </m:r>
                        </m:e>
                      </m:d>
                      <m: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t>=</m:t>
                      </m:r>
                      <m:f>
                        <m:fPr>
                          <m:ctrlP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ctrlPr>
                        </m:fPr>
                        <m:num>
                          <m: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t>1</m:t>
                          </m:r>
                        </m:num>
                        <m:den>
                          <m: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t>1+</m:t>
                          </m:r>
                          <m:sSup>
                            <m:sSupPr>
                              <m:ctrlP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ctrlPr>
                            </m:sSupPr>
                            <m:e>
                              <m: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t>𝑒</m:t>
                              </m:r>
                            </m:e>
                            <m:sup>
                              <m: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t>−</m:t>
                              </m:r>
                              <m:r>
                                <a:rPr lang="en-US" altLang="ja-JP" sz="2000" b="0" i="1" dirty="0" smtClean="0">
                                  <a:latin typeface="Cambria Math" panose="02040503050406030204" pitchFamily="18" charset="0"/>
                                  <a:ea typeface="メイリオ" panose="020B0604030504040204" pitchFamily="50" charset="-128"/>
                                  <a:cs typeface="メイリオ" panose="020B0604030504040204" pitchFamily="50" charset="-128"/>
                                </a:rPr>
                                <m:t>𝑥</m:t>
                              </m:r>
                            </m:sup>
                          </m:sSup>
                        </m:den>
                      </m:f>
                    </m:oMath>
                  </m:oMathPara>
                </a14:m>
                <a:endParaRPr lang="ja-JP" altLang="en-US" sz="2000" dirty="0"/>
              </a:p>
            </p:txBody>
          </p:sp>
        </mc:Choice>
        <mc:Fallback xmlns="">
          <p:sp>
            <p:nvSpPr>
              <p:cNvPr id="32" name="正方形/長方形 31"/>
              <p:cNvSpPr>
                <a:spLocks noRot="1" noChangeAspect="1" noMove="1" noResize="1" noEditPoints="1" noAdjustHandles="1" noChangeArrowheads="1" noChangeShapeType="1" noTextEdit="1"/>
              </p:cNvSpPr>
              <p:nvPr/>
            </p:nvSpPr>
            <p:spPr>
              <a:xfrm>
                <a:off x="12752253" y="6444734"/>
                <a:ext cx="1934632" cy="675698"/>
              </a:xfrm>
              <a:prstGeom prst="rect">
                <a:avLst/>
              </a:prstGeom>
              <a:blipFill rotWithShape="0">
                <a:blip r:embed="rId9"/>
                <a:stretch>
                  <a:fillRect/>
                </a:stretch>
              </a:blipFill>
            </p:spPr>
            <p:txBody>
              <a:bodyPr/>
              <a:lstStyle/>
              <a:p>
                <a:r>
                  <a:rPr lang="ja-JP" altLang="en-US">
                    <a:noFill/>
                  </a:rPr>
                  <a:t> </a:t>
                </a:r>
              </a:p>
            </p:txBody>
          </p:sp>
        </mc:Fallback>
      </mc:AlternateContent>
      <p:sp>
        <p:nvSpPr>
          <p:cNvPr id="33" name="正方形/長方形 32"/>
          <p:cNvSpPr/>
          <p:nvPr/>
        </p:nvSpPr>
        <p:spPr>
          <a:xfrm>
            <a:off x="12364448" y="5581134"/>
            <a:ext cx="4323352" cy="707886"/>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非線形変換部分には、シグモイド関数などが利用される</a:t>
            </a:r>
          </a:p>
        </p:txBody>
      </p:sp>
      <p:grpSp>
        <p:nvGrpSpPr>
          <p:cNvPr id="38" name="グループ化 37"/>
          <p:cNvGrpSpPr/>
          <p:nvPr/>
        </p:nvGrpSpPr>
        <p:grpSpPr>
          <a:xfrm>
            <a:off x="1057769" y="3665476"/>
            <a:ext cx="4917443" cy="2393819"/>
            <a:chOff x="1293139" y="2217676"/>
            <a:chExt cx="4917443" cy="2393819"/>
          </a:xfrm>
        </p:grpSpPr>
        <p:sp>
          <p:nvSpPr>
            <p:cNvPr id="39" name="円/楕円 38"/>
            <p:cNvSpPr/>
            <p:nvPr/>
          </p:nvSpPr>
          <p:spPr>
            <a:xfrm>
              <a:off x="3160224" y="3060448"/>
              <a:ext cx="685868" cy="685868"/>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p:txBody>
        </p:sp>
        <p:cxnSp>
          <p:nvCxnSpPr>
            <p:cNvPr id="40" name="直線矢印コネクタ 39"/>
            <p:cNvCxnSpPr>
              <a:stCxn id="20" idx="6"/>
              <a:endCxn id="39" idx="2"/>
            </p:cNvCxnSpPr>
            <p:nvPr/>
          </p:nvCxnSpPr>
          <p:spPr>
            <a:xfrm>
              <a:off x="1293139" y="2217676"/>
              <a:ext cx="1867085" cy="118570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stCxn id="21" idx="6"/>
              <a:endCxn id="39" idx="2"/>
            </p:cNvCxnSpPr>
            <p:nvPr/>
          </p:nvCxnSpPr>
          <p:spPr>
            <a:xfrm>
              <a:off x="1293139" y="2836304"/>
              <a:ext cx="1867085" cy="56707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a:stCxn id="22" idx="6"/>
              <a:endCxn id="39" idx="2"/>
            </p:cNvCxnSpPr>
            <p:nvPr/>
          </p:nvCxnSpPr>
          <p:spPr>
            <a:xfrm flipV="1">
              <a:off x="1293139" y="3403382"/>
              <a:ext cx="1867085" cy="5154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23" idx="6"/>
              <a:endCxn id="39" idx="2"/>
            </p:cNvCxnSpPr>
            <p:nvPr/>
          </p:nvCxnSpPr>
          <p:spPr>
            <a:xfrm flipV="1">
              <a:off x="1293139" y="3403382"/>
              <a:ext cx="1867085" cy="120811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正方形/長方形 43"/>
                <p:cNvSpPr/>
                <p:nvPr/>
              </p:nvSpPr>
              <p:spPr>
                <a:xfrm>
                  <a:off x="2564183" y="2905293"/>
                  <a:ext cx="663002" cy="470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2400" b="1" i="1" smtClean="0">
                                <a:latin typeface="Cambria Math" panose="02040503050406030204" pitchFamily="18" charset="0"/>
                              </a:rPr>
                            </m:ctrlPr>
                          </m:sSupPr>
                          <m:e>
                            <m:r>
                              <a:rPr lang="en-US" altLang="ja-JP" sz="2400" b="1" smtClean="0">
                                <a:latin typeface="Cambria Math" panose="02040503050406030204" pitchFamily="18" charset="0"/>
                              </a:rPr>
                              <m:t>𝐰</m:t>
                            </m:r>
                          </m:e>
                          <m:sup>
                            <m:r>
                              <a:rPr lang="en-US" altLang="ja-JP" sz="2400" b="0" i="1" smtClean="0">
                                <a:latin typeface="Cambria Math" panose="02040503050406030204" pitchFamily="18" charset="0"/>
                              </a:rPr>
                              <m:t>2</m:t>
                            </m:r>
                          </m:sup>
                        </m:sSup>
                      </m:oMath>
                    </m:oMathPara>
                  </a14:m>
                  <a:endParaRPr lang="ja-JP" altLang="en-US" sz="2400" dirty="0"/>
                </a:p>
              </p:txBody>
            </p:sp>
          </mc:Choice>
          <mc:Fallback xmlns="">
            <p:sp>
              <p:nvSpPr>
                <p:cNvPr id="44" name="正方形/長方形 43"/>
                <p:cNvSpPr>
                  <a:spLocks noRot="1" noChangeAspect="1" noMove="1" noResize="1" noEditPoints="1" noAdjustHandles="1" noChangeArrowheads="1" noChangeShapeType="1" noTextEdit="1"/>
                </p:cNvSpPr>
                <p:nvPr/>
              </p:nvSpPr>
              <p:spPr>
                <a:xfrm>
                  <a:off x="2564183" y="2905293"/>
                  <a:ext cx="663002" cy="470000"/>
                </a:xfrm>
                <a:prstGeom prst="rect">
                  <a:avLst/>
                </a:prstGeom>
                <a:blipFill rotWithShape="0">
                  <a:blip r:embed="rId10"/>
                  <a:stretch>
                    <a:fillRect/>
                  </a:stretch>
                </a:blipFill>
              </p:spPr>
              <p:txBody>
                <a:bodyPr/>
                <a:lstStyle/>
                <a:p>
                  <a:r>
                    <a:rPr lang="ja-JP" altLang="en-US">
                      <a:noFill/>
                    </a:rPr>
                    <a:t> </a:t>
                  </a:r>
                </a:p>
              </p:txBody>
            </p:sp>
          </mc:Fallback>
        </mc:AlternateContent>
        <p:cxnSp>
          <p:nvCxnSpPr>
            <p:cNvPr id="45" name="直線矢印コネクタ 44"/>
            <p:cNvCxnSpPr/>
            <p:nvPr/>
          </p:nvCxnSpPr>
          <p:spPr>
            <a:xfrm flipH="1">
              <a:off x="3846092" y="3403382"/>
              <a:ext cx="258766"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 name="正方形/長方形 45"/>
            <p:cNvSpPr/>
            <p:nvPr/>
          </p:nvSpPr>
          <p:spPr>
            <a:xfrm>
              <a:off x="5160294" y="3094751"/>
              <a:ext cx="1050288" cy="584775"/>
            </a:xfrm>
            <a:prstGeom prst="rect">
              <a:avLst/>
            </a:prstGeom>
          </p:spPr>
          <p:txBody>
            <a:bodyPr wrap="none">
              <a:spAutoFit/>
            </a:bodyPr>
            <a:lstStyle/>
            <a:p>
              <a:r>
                <a:rPr lang="en-US" altLang="ja-JP" sz="3200" dirty="0"/>
                <a:t>[0,1] </a:t>
              </a:r>
              <a:endParaRPr lang="ja-JP" altLang="en-US" sz="3200" dirty="0"/>
            </a:p>
          </p:txBody>
        </p:sp>
        <p:grpSp>
          <p:nvGrpSpPr>
            <p:cNvPr id="47" name="グループ化 46"/>
            <p:cNvGrpSpPr/>
            <p:nvPr/>
          </p:nvGrpSpPr>
          <p:grpSpPr>
            <a:xfrm>
              <a:off x="4104858" y="3060448"/>
              <a:ext cx="1100508" cy="685868"/>
              <a:chOff x="4104858" y="4978148"/>
              <a:chExt cx="1100508" cy="685868"/>
            </a:xfrm>
          </p:grpSpPr>
          <p:sp>
            <p:nvSpPr>
              <p:cNvPr id="48" name="円/楕円 47"/>
              <p:cNvSpPr/>
              <p:nvPr/>
            </p:nvSpPr>
            <p:spPr>
              <a:xfrm>
                <a:off x="4104858" y="4978148"/>
                <a:ext cx="685868" cy="685868"/>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3200" b="1" i="1" dirty="0">
                  <a:solidFill>
                    <a:schemeClr val="tx1"/>
                  </a:solidFill>
                  <a:latin typeface="Times New Roman" panose="02020603050405020304" pitchFamily="18" charset="0"/>
                  <a:ea typeface="メイリオ" panose="020B0604030504040204" pitchFamily="50" charset="-128"/>
                  <a:cs typeface="Times New Roman" panose="02020603050405020304" pitchFamily="18" charset="0"/>
                </a:endParaRPr>
              </a:p>
            </p:txBody>
          </p:sp>
          <p:cxnSp>
            <p:nvCxnSpPr>
              <p:cNvPr id="49" name="直線矢印コネクタ 48"/>
              <p:cNvCxnSpPr>
                <a:endCxn id="48" idx="6"/>
              </p:cNvCxnSpPr>
              <p:nvPr/>
            </p:nvCxnSpPr>
            <p:spPr>
              <a:xfrm flipH="1">
                <a:off x="4790726" y="5321082"/>
                <a:ext cx="414640" cy="0"/>
              </a:xfrm>
              <a:prstGeom prst="straightConnector1">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50" name="フリーフォーム 49"/>
              <p:cNvSpPr/>
              <p:nvPr/>
            </p:nvSpPr>
            <p:spPr>
              <a:xfrm>
                <a:off x="4143375" y="5088250"/>
                <a:ext cx="625475" cy="452373"/>
              </a:xfrm>
              <a:custGeom>
                <a:avLst/>
                <a:gdLst>
                  <a:gd name="connsiteX0" fmla="*/ 0 w 3543300"/>
                  <a:gd name="connsiteY0" fmla="*/ 2562225 h 2562225"/>
                  <a:gd name="connsiteX1" fmla="*/ 1819275 w 3543300"/>
                  <a:gd name="connsiteY1" fmla="*/ 1247775 h 2562225"/>
                  <a:gd name="connsiteX2" fmla="*/ 3543300 w 3543300"/>
                  <a:gd name="connsiteY2" fmla="*/ 0 h 2562225"/>
                  <a:gd name="connsiteX0" fmla="*/ 0 w 3543300"/>
                  <a:gd name="connsiteY0" fmla="*/ 2562225 h 2562225"/>
                  <a:gd name="connsiteX1" fmla="*/ 1819275 w 3543300"/>
                  <a:gd name="connsiteY1" fmla="*/ 1247775 h 2562225"/>
                  <a:gd name="connsiteX2" fmla="*/ 3543300 w 3543300"/>
                  <a:gd name="connsiteY2" fmla="*/ 0 h 2562225"/>
                  <a:gd name="connsiteX0" fmla="*/ 0 w 3543300"/>
                  <a:gd name="connsiteY0" fmla="*/ 2562225 h 2562225"/>
                  <a:gd name="connsiteX1" fmla="*/ 1819275 w 3543300"/>
                  <a:gd name="connsiteY1" fmla="*/ 1247775 h 2562225"/>
                  <a:gd name="connsiteX2" fmla="*/ 3543300 w 3543300"/>
                  <a:gd name="connsiteY2" fmla="*/ 0 h 2562225"/>
                  <a:gd name="connsiteX0" fmla="*/ 0 w 3543300"/>
                  <a:gd name="connsiteY0" fmla="*/ 2562225 h 2562483"/>
                  <a:gd name="connsiteX1" fmla="*/ 1819275 w 3543300"/>
                  <a:gd name="connsiteY1" fmla="*/ 1247775 h 2562483"/>
                  <a:gd name="connsiteX2" fmla="*/ 3543300 w 3543300"/>
                  <a:gd name="connsiteY2" fmla="*/ 0 h 2562483"/>
                  <a:gd name="connsiteX0" fmla="*/ 0 w 3543300"/>
                  <a:gd name="connsiteY0" fmla="*/ 2562413 h 2562671"/>
                  <a:gd name="connsiteX1" fmla="*/ 1819275 w 3543300"/>
                  <a:gd name="connsiteY1" fmla="*/ 1247963 h 2562671"/>
                  <a:gd name="connsiteX2" fmla="*/ 3543300 w 3543300"/>
                  <a:gd name="connsiteY2" fmla="*/ 188 h 2562671"/>
                  <a:gd name="connsiteX0" fmla="*/ 0 w 3543300"/>
                  <a:gd name="connsiteY0" fmla="*/ 2562432 h 2562681"/>
                  <a:gd name="connsiteX1" fmla="*/ 1819275 w 3543300"/>
                  <a:gd name="connsiteY1" fmla="*/ 1247982 h 2562681"/>
                  <a:gd name="connsiteX2" fmla="*/ 3543300 w 3543300"/>
                  <a:gd name="connsiteY2" fmla="*/ 207 h 2562681"/>
                </a:gdLst>
                <a:ahLst/>
                <a:cxnLst>
                  <a:cxn ang="0">
                    <a:pos x="connsiteX0" y="connsiteY0"/>
                  </a:cxn>
                  <a:cxn ang="0">
                    <a:pos x="connsiteX1" y="connsiteY1"/>
                  </a:cxn>
                  <a:cxn ang="0">
                    <a:pos x="connsiteX2" y="connsiteY2"/>
                  </a:cxn>
                </a:cxnLst>
                <a:rect l="l" t="t" r="r" b="b"/>
                <a:pathLst>
                  <a:path w="3543300" h="2562681">
                    <a:moveTo>
                      <a:pt x="0" y="2562432"/>
                    </a:moveTo>
                    <a:cubicBezTo>
                      <a:pt x="1544638" y="2576720"/>
                      <a:pt x="1649326" y="1976572"/>
                      <a:pt x="1819275" y="1247982"/>
                    </a:cubicBezTo>
                    <a:cubicBezTo>
                      <a:pt x="1979613" y="560595"/>
                      <a:pt x="2039938" y="-12492"/>
                      <a:pt x="3543300" y="20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56" name="グループ化 55"/>
          <p:cNvGrpSpPr/>
          <p:nvPr/>
        </p:nvGrpSpPr>
        <p:grpSpPr>
          <a:xfrm>
            <a:off x="1057769" y="3665476"/>
            <a:ext cx="4917443" cy="3047289"/>
            <a:chOff x="1293139" y="772504"/>
            <a:chExt cx="4917443" cy="3047289"/>
          </a:xfrm>
        </p:grpSpPr>
        <p:sp>
          <p:nvSpPr>
            <p:cNvPr id="57" name="円/楕円 56"/>
            <p:cNvSpPr/>
            <p:nvPr/>
          </p:nvSpPr>
          <p:spPr>
            <a:xfrm>
              <a:off x="3160224" y="3060448"/>
              <a:ext cx="685868" cy="685868"/>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p:txBody>
        </p:sp>
        <p:cxnSp>
          <p:nvCxnSpPr>
            <p:cNvPr id="58" name="直線矢印コネクタ 57"/>
            <p:cNvCxnSpPr>
              <a:stCxn id="20" idx="6"/>
              <a:endCxn id="57" idx="2"/>
            </p:cNvCxnSpPr>
            <p:nvPr/>
          </p:nvCxnSpPr>
          <p:spPr>
            <a:xfrm>
              <a:off x="1293139" y="772504"/>
              <a:ext cx="1867085" cy="263087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a:stCxn id="21" idx="6"/>
              <a:endCxn id="57" idx="2"/>
            </p:cNvCxnSpPr>
            <p:nvPr/>
          </p:nvCxnSpPr>
          <p:spPr>
            <a:xfrm>
              <a:off x="1293139" y="1391132"/>
              <a:ext cx="1867085" cy="201225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a:stCxn id="22" idx="6"/>
              <a:endCxn id="57" idx="2"/>
            </p:cNvCxnSpPr>
            <p:nvPr/>
          </p:nvCxnSpPr>
          <p:spPr>
            <a:xfrm>
              <a:off x="1293139" y="2009759"/>
              <a:ext cx="1867085" cy="139362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a:stCxn id="23" idx="6"/>
              <a:endCxn id="57" idx="2"/>
            </p:cNvCxnSpPr>
            <p:nvPr/>
          </p:nvCxnSpPr>
          <p:spPr>
            <a:xfrm>
              <a:off x="1293139" y="3166323"/>
              <a:ext cx="1867085" cy="23705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正方形/長方形 61"/>
                <p:cNvSpPr/>
                <p:nvPr/>
              </p:nvSpPr>
              <p:spPr>
                <a:xfrm>
                  <a:off x="2513383" y="3349793"/>
                  <a:ext cx="663002" cy="470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2400" b="1" i="1" smtClean="0">
                                <a:latin typeface="Cambria Math" panose="02040503050406030204" pitchFamily="18" charset="0"/>
                              </a:rPr>
                            </m:ctrlPr>
                          </m:sSupPr>
                          <m:e>
                            <m:r>
                              <a:rPr lang="en-US" altLang="ja-JP" sz="2400" b="1" smtClean="0">
                                <a:latin typeface="Cambria Math" panose="02040503050406030204" pitchFamily="18" charset="0"/>
                              </a:rPr>
                              <m:t>𝐰</m:t>
                            </m:r>
                          </m:e>
                          <m:sup>
                            <m:r>
                              <a:rPr lang="en-US" altLang="ja-JP" sz="2400" b="0" i="1" smtClean="0">
                                <a:latin typeface="Cambria Math" panose="02040503050406030204" pitchFamily="18" charset="0"/>
                              </a:rPr>
                              <m:t>3</m:t>
                            </m:r>
                          </m:sup>
                        </m:sSup>
                      </m:oMath>
                    </m:oMathPara>
                  </a14:m>
                  <a:endParaRPr lang="ja-JP" altLang="en-US" sz="2400" dirty="0"/>
                </a:p>
              </p:txBody>
            </p:sp>
          </mc:Choice>
          <mc:Fallback xmlns="">
            <p:sp>
              <p:nvSpPr>
                <p:cNvPr id="62" name="正方形/長方形 61"/>
                <p:cNvSpPr>
                  <a:spLocks noRot="1" noChangeAspect="1" noMove="1" noResize="1" noEditPoints="1" noAdjustHandles="1" noChangeArrowheads="1" noChangeShapeType="1" noTextEdit="1"/>
                </p:cNvSpPr>
                <p:nvPr/>
              </p:nvSpPr>
              <p:spPr>
                <a:xfrm>
                  <a:off x="2513383" y="3349793"/>
                  <a:ext cx="663002" cy="470000"/>
                </a:xfrm>
                <a:prstGeom prst="rect">
                  <a:avLst/>
                </a:prstGeom>
                <a:blipFill rotWithShape="0">
                  <a:blip r:embed="rId11"/>
                  <a:stretch>
                    <a:fillRect/>
                  </a:stretch>
                </a:blipFill>
              </p:spPr>
              <p:txBody>
                <a:bodyPr/>
                <a:lstStyle/>
                <a:p>
                  <a:r>
                    <a:rPr lang="ja-JP" altLang="en-US">
                      <a:noFill/>
                    </a:rPr>
                    <a:t> </a:t>
                  </a:r>
                </a:p>
              </p:txBody>
            </p:sp>
          </mc:Fallback>
        </mc:AlternateContent>
        <p:cxnSp>
          <p:nvCxnSpPr>
            <p:cNvPr id="63" name="直線矢印コネクタ 62"/>
            <p:cNvCxnSpPr/>
            <p:nvPr/>
          </p:nvCxnSpPr>
          <p:spPr>
            <a:xfrm flipH="1">
              <a:off x="3846092" y="3403382"/>
              <a:ext cx="258766"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4" name="正方形/長方形 63"/>
            <p:cNvSpPr/>
            <p:nvPr/>
          </p:nvSpPr>
          <p:spPr>
            <a:xfrm>
              <a:off x="5160294" y="3094751"/>
              <a:ext cx="1050288" cy="584775"/>
            </a:xfrm>
            <a:prstGeom prst="rect">
              <a:avLst/>
            </a:prstGeom>
          </p:spPr>
          <p:txBody>
            <a:bodyPr wrap="none">
              <a:spAutoFit/>
            </a:bodyPr>
            <a:lstStyle/>
            <a:p>
              <a:r>
                <a:rPr lang="en-US" altLang="ja-JP" sz="3200" dirty="0"/>
                <a:t>[0,1] </a:t>
              </a:r>
              <a:endParaRPr lang="ja-JP" altLang="en-US" sz="3200" dirty="0"/>
            </a:p>
          </p:txBody>
        </p:sp>
        <p:grpSp>
          <p:nvGrpSpPr>
            <p:cNvPr id="65" name="グループ化 64"/>
            <p:cNvGrpSpPr/>
            <p:nvPr/>
          </p:nvGrpSpPr>
          <p:grpSpPr>
            <a:xfrm>
              <a:off x="4104858" y="3060448"/>
              <a:ext cx="1100508" cy="685868"/>
              <a:chOff x="4104858" y="4978148"/>
              <a:chExt cx="1100508" cy="685868"/>
            </a:xfrm>
          </p:grpSpPr>
          <p:sp>
            <p:nvSpPr>
              <p:cNvPr id="66" name="円/楕円 65"/>
              <p:cNvSpPr/>
              <p:nvPr/>
            </p:nvSpPr>
            <p:spPr>
              <a:xfrm>
                <a:off x="4104858" y="4978148"/>
                <a:ext cx="685868" cy="685868"/>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3200" b="1" i="1" dirty="0">
                  <a:solidFill>
                    <a:schemeClr val="tx1"/>
                  </a:solidFill>
                  <a:latin typeface="Times New Roman" panose="02020603050405020304" pitchFamily="18" charset="0"/>
                  <a:ea typeface="メイリオ" panose="020B0604030504040204" pitchFamily="50" charset="-128"/>
                  <a:cs typeface="Times New Roman" panose="02020603050405020304" pitchFamily="18" charset="0"/>
                </a:endParaRPr>
              </a:p>
            </p:txBody>
          </p:sp>
          <p:cxnSp>
            <p:nvCxnSpPr>
              <p:cNvPr id="67" name="直線矢印コネクタ 66"/>
              <p:cNvCxnSpPr>
                <a:endCxn id="66" idx="6"/>
              </p:cNvCxnSpPr>
              <p:nvPr/>
            </p:nvCxnSpPr>
            <p:spPr>
              <a:xfrm flipH="1">
                <a:off x="4790726" y="5321082"/>
                <a:ext cx="414640" cy="0"/>
              </a:xfrm>
              <a:prstGeom prst="straightConnector1">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68" name="フリーフォーム 67"/>
              <p:cNvSpPr/>
              <p:nvPr/>
            </p:nvSpPr>
            <p:spPr>
              <a:xfrm>
                <a:off x="4143375" y="5088250"/>
                <a:ext cx="625475" cy="452373"/>
              </a:xfrm>
              <a:custGeom>
                <a:avLst/>
                <a:gdLst>
                  <a:gd name="connsiteX0" fmla="*/ 0 w 3543300"/>
                  <a:gd name="connsiteY0" fmla="*/ 2562225 h 2562225"/>
                  <a:gd name="connsiteX1" fmla="*/ 1819275 w 3543300"/>
                  <a:gd name="connsiteY1" fmla="*/ 1247775 h 2562225"/>
                  <a:gd name="connsiteX2" fmla="*/ 3543300 w 3543300"/>
                  <a:gd name="connsiteY2" fmla="*/ 0 h 2562225"/>
                  <a:gd name="connsiteX0" fmla="*/ 0 w 3543300"/>
                  <a:gd name="connsiteY0" fmla="*/ 2562225 h 2562225"/>
                  <a:gd name="connsiteX1" fmla="*/ 1819275 w 3543300"/>
                  <a:gd name="connsiteY1" fmla="*/ 1247775 h 2562225"/>
                  <a:gd name="connsiteX2" fmla="*/ 3543300 w 3543300"/>
                  <a:gd name="connsiteY2" fmla="*/ 0 h 2562225"/>
                  <a:gd name="connsiteX0" fmla="*/ 0 w 3543300"/>
                  <a:gd name="connsiteY0" fmla="*/ 2562225 h 2562225"/>
                  <a:gd name="connsiteX1" fmla="*/ 1819275 w 3543300"/>
                  <a:gd name="connsiteY1" fmla="*/ 1247775 h 2562225"/>
                  <a:gd name="connsiteX2" fmla="*/ 3543300 w 3543300"/>
                  <a:gd name="connsiteY2" fmla="*/ 0 h 2562225"/>
                  <a:gd name="connsiteX0" fmla="*/ 0 w 3543300"/>
                  <a:gd name="connsiteY0" fmla="*/ 2562225 h 2562483"/>
                  <a:gd name="connsiteX1" fmla="*/ 1819275 w 3543300"/>
                  <a:gd name="connsiteY1" fmla="*/ 1247775 h 2562483"/>
                  <a:gd name="connsiteX2" fmla="*/ 3543300 w 3543300"/>
                  <a:gd name="connsiteY2" fmla="*/ 0 h 2562483"/>
                  <a:gd name="connsiteX0" fmla="*/ 0 w 3543300"/>
                  <a:gd name="connsiteY0" fmla="*/ 2562413 h 2562671"/>
                  <a:gd name="connsiteX1" fmla="*/ 1819275 w 3543300"/>
                  <a:gd name="connsiteY1" fmla="*/ 1247963 h 2562671"/>
                  <a:gd name="connsiteX2" fmla="*/ 3543300 w 3543300"/>
                  <a:gd name="connsiteY2" fmla="*/ 188 h 2562671"/>
                  <a:gd name="connsiteX0" fmla="*/ 0 w 3543300"/>
                  <a:gd name="connsiteY0" fmla="*/ 2562432 h 2562681"/>
                  <a:gd name="connsiteX1" fmla="*/ 1819275 w 3543300"/>
                  <a:gd name="connsiteY1" fmla="*/ 1247982 h 2562681"/>
                  <a:gd name="connsiteX2" fmla="*/ 3543300 w 3543300"/>
                  <a:gd name="connsiteY2" fmla="*/ 207 h 2562681"/>
                </a:gdLst>
                <a:ahLst/>
                <a:cxnLst>
                  <a:cxn ang="0">
                    <a:pos x="connsiteX0" y="connsiteY0"/>
                  </a:cxn>
                  <a:cxn ang="0">
                    <a:pos x="connsiteX1" y="connsiteY1"/>
                  </a:cxn>
                  <a:cxn ang="0">
                    <a:pos x="connsiteX2" y="connsiteY2"/>
                  </a:cxn>
                </a:cxnLst>
                <a:rect l="l" t="t" r="r" b="b"/>
                <a:pathLst>
                  <a:path w="3543300" h="2562681">
                    <a:moveTo>
                      <a:pt x="0" y="2562432"/>
                    </a:moveTo>
                    <a:cubicBezTo>
                      <a:pt x="1544638" y="2576720"/>
                      <a:pt x="1649326" y="1976572"/>
                      <a:pt x="1819275" y="1247982"/>
                    </a:cubicBezTo>
                    <a:cubicBezTo>
                      <a:pt x="1979613" y="560595"/>
                      <a:pt x="2039938" y="-12492"/>
                      <a:pt x="3543300" y="20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78" name="グループ化 77"/>
          <p:cNvGrpSpPr/>
          <p:nvPr/>
        </p:nvGrpSpPr>
        <p:grpSpPr>
          <a:xfrm>
            <a:off x="6088013" y="3222793"/>
            <a:ext cx="6134052" cy="3340200"/>
            <a:chOff x="6361483" y="3222793"/>
            <a:chExt cx="6134052" cy="3340200"/>
          </a:xfrm>
        </p:grpSpPr>
        <mc:AlternateContent xmlns:mc="http://schemas.openxmlformats.org/markup-compatibility/2006" xmlns:a14="http://schemas.microsoft.com/office/drawing/2010/main">
          <mc:Choice Requires="a14">
            <p:sp>
              <p:nvSpPr>
                <p:cNvPr id="75" name="正方形/長方形 74"/>
                <p:cNvSpPr/>
                <p:nvPr/>
              </p:nvSpPr>
              <p:spPr>
                <a:xfrm>
                  <a:off x="6361483" y="3222793"/>
                  <a:ext cx="6122638" cy="461665"/>
                </a:xfrm>
                <a:prstGeom prst="rect">
                  <a:avLst/>
                </a:prstGeom>
              </p:spPr>
              <p:txBody>
                <a:bodyPr wrap="none">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入力</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ベクトル</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が</a:t>
                  </a:r>
                  <a14:m>
                    <m:oMath xmlns:m="http://schemas.openxmlformats.org/officeDocument/2006/math">
                      <m:sSup>
                        <m:sSupPr>
                          <m:ctrlPr>
                            <a:rPr lang="en-US" altLang="ja-JP" sz="2400" b="1" i="1" smtClean="0">
                              <a:latin typeface="Cambria Math" panose="02040503050406030204" pitchFamily="18" charset="0"/>
                            </a:rPr>
                          </m:ctrlPr>
                        </m:sSupPr>
                        <m:e>
                          <m:r>
                            <a:rPr lang="en-US" altLang="ja-JP" sz="2400" b="1" smtClean="0">
                              <a:latin typeface="Cambria Math" panose="02040503050406030204" pitchFamily="18" charset="0"/>
                            </a:rPr>
                            <m:t>𝐰</m:t>
                          </m:r>
                        </m:e>
                        <m:sup>
                          <m:r>
                            <a:rPr lang="en-US" altLang="ja-JP" sz="2400" b="0" i="1" smtClean="0">
                              <a:latin typeface="Cambria Math" panose="02040503050406030204" pitchFamily="18" charset="0"/>
                            </a:rPr>
                            <m:t>1</m:t>
                          </m:r>
                        </m:sup>
                      </m:sSup>
                    </m:oMath>
                  </a14:m>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に似てるとき大きい値に</a:t>
                  </a:r>
                </a:p>
              </p:txBody>
            </p:sp>
          </mc:Choice>
          <mc:Fallback xmlns="">
            <p:sp>
              <p:nvSpPr>
                <p:cNvPr id="75" name="正方形/長方形 74"/>
                <p:cNvSpPr>
                  <a:spLocks noRot="1" noChangeAspect="1" noMove="1" noResize="1" noEditPoints="1" noAdjustHandles="1" noChangeArrowheads="1" noChangeShapeType="1" noTextEdit="1"/>
                </p:cNvSpPr>
                <p:nvPr/>
              </p:nvSpPr>
              <p:spPr>
                <a:xfrm>
                  <a:off x="6361483" y="3222793"/>
                  <a:ext cx="6122638" cy="461665"/>
                </a:xfrm>
                <a:prstGeom prst="rect">
                  <a:avLst/>
                </a:prstGeom>
                <a:blipFill>
                  <a:blip r:embed="rId12"/>
                  <a:stretch>
                    <a:fillRect l="-1594" t="-8000" r="-598" b="-3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6" name="正方形/長方形 75"/>
                <p:cNvSpPr/>
                <p:nvPr/>
              </p:nvSpPr>
              <p:spPr>
                <a:xfrm>
                  <a:off x="6361483" y="4670593"/>
                  <a:ext cx="6134052" cy="470000"/>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入力ベクトルが</a:t>
                  </a:r>
                  <a14:m>
                    <m:oMath xmlns:m="http://schemas.openxmlformats.org/officeDocument/2006/math">
                      <m:sSup>
                        <m:sSupPr>
                          <m:ctrlPr>
                            <a:rPr lang="en-US" altLang="ja-JP" sz="2400" b="1" i="1" smtClean="0">
                              <a:latin typeface="Cambria Math" panose="02040503050406030204" pitchFamily="18" charset="0"/>
                            </a:rPr>
                          </m:ctrlPr>
                        </m:sSupPr>
                        <m:e>
                          <m:r>
                            <a:rPr lang="en-US" altLang="ja-JP" sz="2400" b="1" smtClean="0">
                              <a:latin typeface="Cambria Math" panose="02040503050406030204" pitchFamily="18" charset="0"/>
                            </a:rPr>
                            <m:t>𝐰</m:t>
                          </m:r>
                        </m:e>
                        <m:sup>
                          <m:r>
                            <a:rPr lang="en-US" altLang="ja-JP" sz="2400" b="1" i="0" smtClean="0">
                              <a:latin typeface="Cambria Math" panose="02040503050406030204" pitchFamily="18" charset="0"/>
                            </a:rPr>
                            <m:t>𝟐</m:t>
                          </m:r>
                        </m:sup>
                      </m:sSup>
                    </m:oMath>
                  </a14:m>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に似てるとき大きい値に</a:t>
                  </a:r>
                </a:p>
              </p:txBody>
            </p:sp>
          </mc:Choice>
          <mc:Fallback xmlns="">
            <p:sp>
              <p:nvSpPr>
                <p:cNvPr id="76" name="正方形/長方形 75"/>
                <p:cNvSpPr>
                  <a:spLocks noRot="1" noChangeAspect="1" noMove="1" noResize="1" noEditPoints="1" noAdjustHandles="1" noChangeArrowheads="1" noChangeShapeType="1" noTextEdit="1"/>
                </p:cNvSpPr>
                <p:nvPr/>
              </p:nvSpPr>
              <p:spPr>
                <a:xfrm>
                  <a:off x="6361483" y="4670593"/>
                  <a:ext cx="6134052" cy="470000"/>
                </a:xfrm>
                <a:prstGeom prst="rect">
                  <a:avLst/>
                </a:prstGeom>
                <a:blipFill>
                  <a:blip r:embed="rId13"/>
                  <a:stretch>
                    <a:fillRect l="-1590" t="-6494" r="-596" b="-3116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7" name="正方形/長方形 76"/>
                <p:cNvSpPr/>
                <p:nvPr/>
              </p:nvSpPr>
              <p:spPr>
                <a:xfrm>
                  <a:off x="6361483" y="6092993"/>
                  <a:ext cx="6134052" cy="470000"/>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入力ベクトルが</a:t>
                  </a:r>
                  <a14:m>
                    <m:oMath xmlns:m="http://schemas.openxmlformats.org/officeDocument/2006/math">
                      <m:sSup>
                        <m:sSupPr>
                          <m:ctrlPr>
                            <a:rPr lang="en-US" altLang="ja-JP" sz="2400" b="1" i="1" smtClean="0">
                              <a:latin typeface="Cambria Math" panose="02040503050406030204" pitchFamily="18" charset="0"/>
                            </a:rPr>
                          </m:ctrlPr>
                        </m:sSupPr>
                        <m:e>
                          <m:r>
                            <a:rPr lang="en-US" altLang="ja-JP" sz="2400" b="1" smtClean="0">
                              <a:latin typeface="Cambria Math" panose="02040503050406030204" pitchFamily="18" charset="0"/>
                            </a:rPr>
                            <m:t>𝐰</m:t>
                          </m:r>
                        </m:e>
                        <m:sup>
                          <m:r>
                            <a:rPr lang="en-US" altLang="ja-JP" sz="2400" b="1" i="0" smtClean="0">
                              <a:latin typeface="Cambria Math" panose="02040503050406030204" pitchFamily="18" charset="0"/>
                            </a:rPr>
                            <m:t>𝟑</m:t>
                          </m:r>
                        </m:sup>
                      </m:sSup>
                    </m:oMath>
                  </a14:m>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に似てるとき大きい値に</a:t>
                  </a:r>
                </a:p>
              </p:txBody>
            </p:sp>
          </mc:Choice>
          <mc:Fallback xmlns="">
            <p:sp>
              <p:nvSpPr>
                <p:cNvPr id="77" name="正方形/長方形 76"/>
                <p:cNvSpPr>
                  <a:spLocks noRot="1" noChangeAspect="1" noMove="1" noResize="1" noEditPoints="1" noAdjustHandles="1" noChangeArrowheads="1" noChangeShapeType="1" noTextEdit="1"/>
                </p:cNvSpPr>
                <p:nvPr/>
              </p:nvSpPr>
              <p:spPr>
                <a:xfrm>
                  <a:off x="6361483" y="6092993"/>
                  <a:ext cx="6134052" cy="470000"/>
                </a:xfrm>
                <a:prstGeom prst="rect">
                  <a:avLst/>
                </a:prstGeom>
                <a:blipFill>
                  <a:blip r:embed="rId14"/>
                  <a:stretch>
                    <a:fillRect l="-1590" t="-6494" r="-596" b="-31169"/>
                  </a:stretch>
                </a:blipFill>
              </p:spPr>
              <p:txBody>
                <a:bodyPr/>
                <a:lstStyle/>
                <a:p>
                  <a:r>
                    <a:rPr lang="ja-JP" altLang="en-US">
                      <a:noFill/>
                    </a:rPr>
                    <a:t> </a:t>
                  </a:r>
                </a:p>
              </p:txBody>
            </p:sp>
          </mc:Fallback>
        </mc:AlternateContent>
      </p:grpSp>
      <p:sp>
        <p:nvSpPr>
          <p:cNvPr id="12" name="スライド番号プレースホルダー 11"/>
          <p:cNvSpPr>
            <a:spLocks noGrp="1"/>
          </p:cNvSpPr>
          <p:nvPr>
            <p:ph type="sldNum" sz="quarter" idx="12"/>
          </p:nvPr>
        </p:nvSpPr>
        <p:spPr/>
        <p:txBody>
          <a:bodyPr/>
          <a:lstStyle/>
          <a:p>
            <a:fld id="{F35DE295-420C-4265-BE54-AE59FA4027A6}" type="slidenum">
              <a:rPr kumimoji="1" lang="ja-JP" altLang="en-US" smtClean="0"/>
              <a:t>36</a:t>
            </a:fld>
            <a:endParaRPr kumimoji="1" lang="ja-JP" altLang="en-US"/>
          </a:p>
        </p:txBody>
      </p:sp>
    </p:spTree>
    <p:extLst>
      <p:ext uri="{BB962C8B-B14F-4D97-AF65-F5344CB8AC3E}">
        <p14:creationId xmlns:p14="http://schemas.microsoft.com/office/powerpoint/2010/main" val="72055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4519" y="126783"/>
            <a:ext cx="11708780" cy="733270"/>
          </a:xfrm>
        </p:spPr>
        <p:txBody>
          <a:bodyPr>
            <a:normAutofit/>
          </a:bodyPr>
          <a:lstStyle/>
          <a:p>
            <a:r>
              <a:rPr lang="ja-JP" altLang="en-US" sz="3200" dirty="0" smtClean="0"/>
              <a:t>ユニット</a:t>
            </a:r>
            <a:r>
              <a:rPr lang="ja-JP" altLang="en-US" sz="3200" dirty="0"/>
              <a:t>を直列につなぐ</a:t>
            </a:r>
            <a:endParaRPr kumimoji="1" lang="ja-JP" altLang="en-US" sz="3200" dirty="0"/>
          </a:p>
        </p:txBody>
      </p:sp>
      <p:sp>
        <p:nvSpPr>
          <p:cNvPr id="3" name="コンテンツ プレースホルダー 2"/>
          <p:cNvSpPr>
            <a:spLocks noGrp="1"/>
          </p:cNvSpPr>
          <p:nvPr>
            <p:ph idx="1"/>
          </p:nvPr>
        </p:nvSpPr>
        <p:spPr>
          <a:xfrm>
            <a:off x="596281" y="796626"/>
            <a:ext cx="11329019" cy="1208978"/>
          </a:xfrm>
        </p:spPr>
        <p:txBody>
          <a:bodyPr>
            <a:noAutofit/>
          </a:bodyPr>
          <a:lstStyle/>
          <a:p>
            <a:pPr>
              <a:lnSpc>
                <a:spcPct val="120000"/>
              </a:lnSpc>
              <a:spcBef>
                <a:spcPts val="0"/>
              </a:spcBef>
              <a:spcAft>
                <a:spcPts val="600"/>
              </a:spcAft>
            </a:pPr>
            <a:r>
              <a:rPr lang="ja-JP" altLang="en-US" sz="2400" dirty="0"/>
              <a:t>入力層と出力層の間に中間層をはさみこむ</a:t>
            </a:r>
            <a:endParaRPr lang="en-US" altLang="ja-JP" sz="2400" dirty="0"/>
          </a:p>
          <a:p>
            <a:pPr>
              <a:lnSpc>
                <a:spcPct val="120000"/>
              </a:lnSpc>
              <a:spcBef>
                <a:spcPts val="0"/>
              </a:spcBef>
              <a:spcAft>
                <a:spcPts val="600"/>
              </a:spcAft>
            </a:pPr>
            <a:r>
              <a:rPr lang="ja-JP" altLang="en-US" sz="2400" dirty="0" smtClean="0"/>
              <a:t>入力ベクトルを</a:t>
            </a:r>
            <a:r>
              <a:rPr lang="ja-JP" altLang="en-US" sz="2400" dirty="0"/>
              <a:t>識別しやすい形に変換してから識別する</a:t>
            </a:r>
            <a:endParaRPr lang="en-US" altLang="ja-JP" sz="2400" dirty="0"/>
          </a:p>
          <a:p>
            <a:pPr marL="0" indent="0">
              <a:lnSpc>
                <a:spcPct val="120000"/>
              </a:lnSpc>
              <a:spcBef>
                <a:spcPts val="0"/>
              </a:spcBef>
              <a:spcAft>
                <a:spcPts val="600"/>
              </a:spcAft>
              <a:buNone/>
            </a:pPr>
            <a:r>
              <a:rPr lang="en-US" altLang="ja-JP" sz="2400" dirty="0"/>
              <a:t>  </a:t>
            </a:r>
            <a:r>
              <a:rPr lang="en-US" altLang="ja-JP" sz="2400" dirty="0">
                <a:sym typeface="Wingdings" panose="05000000000000000000" pitchFamily="2" charset="2"/>
              </a:rPr>
              <a:t> </a:t>
            </a:r>
            <a:r>
              <a:rPr lang="ja-JP" altLang="en-US" sz="2400" dirty="0">
                <a:sym typeface="Wingdings" panose="05000000000000000000" pitchFamily="2" charset="2"/>
              </a:rPr>
              <a:t>線形分離不可能な問題にも対応できる</a:t>
            </a:r>
            <a:endParaRPr lang="en-US" altLang="ja-JP" sz="2400" dirty="0"/>
          </a:p>
          <a:p>
            <a:pPr>
              <a:lnSpc>
                <a:spcPct val="120000"/>
              </a:lnSpc>
              <a:spcBef>
                <a:spcPts val="0"/>
              </a:spcBef>
              <a:spcAft>
                <a:spcPts val="600"/>
              </a:spcAft>
            </a:pPr>
            <a:endParaRPr kumimoji="1" lang="en-US" altLang="ja-JP" sz="2400" dirty="0"/>
          </a:p>
        </p:txBody>
      </p:sp>
      <p:sp>
        <p:nvSpPr>
          <p:cNvPr id="20" name="円/楕円 19"/>
          <p:cNvSpPr/>
          <p:nvPr/>
        </p:nvSpPr>
        <p:spPr>
          <a:xfrm>
            <a:off x="907285" y="2537651"/>
            <a:ext cx="511040" cy="51104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2400" dirty="0">
                <a:solidFill>
                  <a:schemeClr val="tx1"/>
                </a:solidFill>
              </a:rPr>
              <a:t>1</a:t>
            </a:r>
            <a:endParaRPr kumimoji="1" lang="ja-JP" altLang="en-US" sz="2400" dirty="0">
              <a:solidFill>
                <a:schemeClr val="tx1"/>
              </a:solidFill>
            </a:endParaRPr>
          </a:p>
        </p:txBody>
      </p:sp>
      <mc:AlternateContent xmlns:mc="http://schemas.openxmlformats.org/markup-compatibility/2006" xmlns:a14="http://schemas.microsoft.com/office/drawing/2010/main">
        <mc:Choice Requires="a14">
          <p:sp>
            <p:nvSpPr>
              <p:cNvPr id="21" name="円/楕円 20"/>
              <p:cNvSpPr/>
              <p:nvPr/>
            </p:nvSpPr>
            <p:spPr>
              <a:xfrm>
                <a:off x="907285" y="3136106"/>
                <a:ext cx="511040" cy="51104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sSub>
                        <m:sSubPr>
                          <m:ctrlPr>
                            <a:rPr lang="en-US" altLang="ja-JP" sz="2400" i="1" smtClean="0">
                              <a:solidFill>
                                <a:schemeClr val="tx1"/>
                              </a:solidFill>
                              <a:latin typeface="Cambria Math" panose="02040503050406030204" pitchFamily="18" charset="0"/>
                            </a:rPr>
                          </m:ctrlPr>
                        </m:sSubPr>
                        <m:e>
                          <m:r>
                            <a:rPr lang="en-US" altLang="ja-JP" sz="2400" i="1">
                              <a:solidFill>
                                <a:schemeClr val="tx1"/>
                              </a:solidFill>
                              <a:latin typeface="Cambria Math" panose="02040503050406030204" pitchFamily="18" charset="0"/>
                            </a:rPr>
                            <m:t>𝑥</m:t>
                          </m:r>
                        </m:e>
                        <m:sub>
                          <m:r>
                            <a:rPr lang="en-US" altLang="ja-JP" sz="2400" b="0" i="1" smtClean="0">
                              <a:solidFill>
                                <a:schemeClr val="tx1"/>
                              </a:solidFill>
                              <a:latin typeface="Cambria Math" panose="02040503050406030204" pitchFamily="18" charset="0"/>
                            </a:rPr>
                            <m:t>1</m:t>
                          </m:r>
                        </m:sub>
                      </m:sSub>
                    </m:oMath>
                  </m:oMathPara>
                </a14:m>
                <a:endParaRPr kumimoji="1" lang="ja-JP" altLang="en-US" sz="2400" dirty="0">
                  <a:solidFill>
                    <a:schemeClr val="tx1"/>
                  </a:solidFill>
                </a:endParaRPr>
              </a:p>
            </p:txBody>
          </p:sp>
        </mc:Choice>
        <mc:Fallback xmlns="">
          <p:sp>
            <p:nvSpPr>
              <p:cNvPr id="21" name="円/楕円 20"/>
              <p:cNvSpPr>
                <a:spLocks noRot="1" noChangeAspect="1" noMove="1" noResize="1" noEditPoints="1" noAdjustHandles="1" noChangeArrowheads="1" noChangeShapeType="1" noTextEdit="1"/>
              </p:cNvSpPr>
              <p:nvPr/>
            </p:nvSpPr>
            <p:spPr>
              <a:xfrm>
                <a:off x="907285" y="3136106"/>
                <a:ext cx="511040" cy="511040"/>
              </a:xfrm>
              <a:prstGeom prst="ellipse">
                <a:avLst/>
              </a:prstGeom>
              <a:blipFill rotWithShape="0">
                <a:blip r:embed="rId2"/>
                <a:stretch>
                  <a:fillRect/>
                </a:stretch>
              </a:blipFill>
              <a:ln w="31750"/>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円/楕円 21"/>
              <p:cNvSpPr/>
              <p:nvPr/>
            </p:nvSpPr>
            <p:spPr>
              <a:xfrm>
                <a:off x="907285" y="3734561"/>
                <a:ext cx="511040" cy="51104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sSub>
                        <m:sSubPr>
                          <m:ctrlPr>
                            <a:rPr lang="en-US" altLang="ja-JP" sz="2400" i="1" smtClean="0">
                              <a:solidFill>
                                <a:schemeClr val="tx1"/>
                              </a:solidFill>
                              <a:latin typeface="Cambria Math" panose="02040503050406030204" pitchFamily="18" charset="0"/>
                            </a:rPr>
                          </m:ctrlPr>
                        </m:sSubPr>
                        <m:e>
                          <m:r>
                            <a:rPr lang="en-US" altLang="ja-JP" sz="2400" i="1">
                              <a:solidFill>
                                <a:schemeClr val="tx1"/>
                              </a:solidFill>
                              <a:latin typeface="Cambria Math" panose="02040503050406030204" pitchFamily="18" charset="0"/>
                            </a:rPr>
                            <m:t>𝑥</m:t>
                          </m:r>
                        </m:e>
                        <m:sub>
                          <m:r>
                            <a:rPr lang="en-US" altLang="ja-JP" sz="2400" b="0" i="1" smtClean="0">
                              <a:solidFill>
                                <a:schemeClr val="tx1"/>
                              </a:solidFill>
                              <a:latin typeface="Cambria Math" panose="02040503050406030204" pitchFamily="18" charset="0"/>
                            </a:rPr>
                            <m:t>2</m:t>
                          </m:r>
                        </m:sub>
                      </m:sSub>
                    </m:oMath>
                  </m:oMathPara>
                </a14:m>
                <a:endParaRPr kumimoji="1" lang="ja-JP" altLang="en-US" sz="2400" dirty="0">
                  <a:solidFill>
                    <a:schemeClr val="tx1"/>
                  </a:solidFill>
                </a:endParaRPr>
              </a:p>
            </p:txBody>
          </p:sp>
        </mc:Choice>
        <mc:Fallback xmlns="">
          <p:sp>
            <p:nvSpPr>
              <p:cNvPr id="22" name="円/楕円 21"/>
              <p:cNvSpPr>
                <a:spLocks noRot="1" noChangeAspect="1" noMove="1" noResize="1" noEditPoints="1" noAdjustHandles="1" noChangeArrowheads="1" noChangeShapeType="1" noTextEdit="1"/>
              </p:cNvSpPr>
              <p:nvPr/>
            </p:nvSpPr>
            <p:spPr>
              <a:xfrm>
                <a:off x="907285" y="3734561"/>
                <a:ext cx="511040" cy="511040"/>
              </a:xfrm>
              <a:prstGeom prst="ellipse">
                <a:avLst/>
              </a:prstGeom>
              <a:blipFill rotWithShape="0">
                <a:blip r:embed="rId3"/>
                <a:stretch>
                  <a:fillRect/>
                </a:stretch>
              </a:blipFill>
              <a:ln w="31750"/>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円/楕円 22"/>
              <p:cNvSpPr/>
              <p:nvPr/>
            </p:nvSpPr>
            <p:spPr>
              <a:xfrm>
                <a:off x="907285" y="4931470"/>
                <a:ext cx="511040" cy="51104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sSub>
                        <m:sSubPr>
                          <m:ctrlPr>
                            <a:rPr lang="en-US" altLang="ja-JP" sz="2400" i="1" smtClean="0">
                              <a:solidFill>
                                <a:schemeClr val="tx1"/>
                              </a:solidFill>
                              <a:latin typeface="Cambria Math" panose="02040503050406030204" pitchFamily="18" charset="0"/>
                            </a:rPr>
                          </m:ctrlPr>
                        </m:sSubPr>
                        <m:e>
                          <m:r>
                            <a:rPr lang="en-US" altLang="ja-JP" sz="2400" i="1">
                              <a:solidFill>
                                <a:schemeClr val="tx1"/>
                              </a:solidFill>
                              <a:latin typeface="Cambria Math" panose="02040503050406030204" pitchFamily="18" charset="0"/>
                            </a:rPr>
                            <m:t>𝑥</m:t>
                          </m:r>
                        </m:e>
                        <m:sub>
                          <m:r>
                            <a:rPr lang="en-US" altLang="ja-JP" sz="2400" b="0" i="1" smtClean="0">
                              <a:solidFill>
                                <a:schemeClr val="tx1"/>
                              </a:solidFill>
                              <a:latin typeface="Cambria Math" panose="02040503050406030204" pitchFamily="18" charset="0"/>
                            </a:rPr>
                            <m:t>4</m:t>
                          </m:r>
                        </m:sub>
                      </m:sSub>
                    </m:oMath>
                  </m:oMathPara>
                </a14:m>
                <a:endParaRPr kumimoji="1" lang="ja-JP" altLang="en-US" sz="2400" dirty="0">
                  <a:solidFill>
                    <a:schemeClr val="tx1"/>
                  </a:solidFill>
                </a:endParaRPr>
              </a:p>
            </p:txBody>
          </p:sp>
        </mc:Choice>
        <mc:Fallback xmlns="">
          <p:sp>
            <p:nvSpPr>
              <p:cNvPr id="23" name="円/楕円 22"/>
              <p:cNvSpPr>
                <a:spLocks noRot="1" noChangeAspect="1" noMove="1" noResize="1" noEditPoints="1" noAdjustHandles="1" noChangeArrowheads="1" noChangeShapeType="1" noTextEdit="1"/>
              </p:cNvSpPr>
              <p:nvPr/>
            </p:nvSpPr>
            <p:spPr>
              <a:xfrm>
                <a:off x="907285" y="4931470"/>
                <a:ext cx="511040" cy="511040"/>
              </a:xfrm>
              <a:prstGeom prst="ellipse">
                <a:avLst/>
              </a:prstGeom>
              <a:blipFill rotWithShape="0">
                <a:blip r:embed="rId4"/>
                <a:stretch>
                  <a:fillRect/>
                </a:stretch>
              </a:blipFill>
              <a:ln w="31750"/>
            </p:spPr>
            <p:txBody>
              <a:bodyPr/>
              <a:lstStyle/>
              <a:p>
                <a:r>
                  <a:rPr lang="ja-JP" altLang="en-US">
                    <a:noFill/>
                  </a:rPr>
                  <a:t> </a:t>
                </a:r>
              </a:p>
            </p:txBody>
          </p:sp>
        </mc:Fallback>
      </mc:AlternateContent>
      <p:sp>
        <p:nvSpPr>
          <p:cNvPr id="6" name="円/楕円 5"/>
          <p:cNvSpPr/>
          <p:nvPr/>
        </p:nvSpPr>
        <p:spPr>
          <a:xfrm>
            <a:off x="3285410" y="3071960"/>
            <a:ext cx="478326" cy="47832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7" name="直線矢印コネクタ 6"/>
          <p:cNvCxnSpPr>
            <a:stCxn id="20" idx="6"/>
            <a:endCxn id="6" idx="2"/>
          </p:cNvCxnSpPr>
          <p:nvPr/>
        </p:nvCxnSpPr>
        <p:spPr>
          <a:xfrm>
            <a:off x="1418325" y="2793171"/>
            <a:ext cx="1867085" cy="51795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a:stCxn id="21" idx="6"/>
            <a:endCxn id="6" idx="2"/>
          </p:cNvCxnSpPr>
          <p:nvPr/>
        </p:nvCxnSpPr>
        <p:spPr>
          <a:xfrm flipV="1">
            <a:off x="1418325" y="3311123"/>
            <a:ext cx="1867085" cy="8050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a:stCxn id="22" idx="6"/>
            <a:endCxn id="6" idx="2"/>
          </p:cNvCxnSpPr>
          <p:nvPr/>
        </p:nvCxnSpPr>
        <p:spPr>
          <a:xfrm flipV="1">
            <a:off x="1418325" y="3311123"/>
            <a:ext cx="1867085" cy="67895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stCxn id="23" idx="6"/>
            <a:endCxn id="6" idx="2"/>
          </p:cNvCxnSpPr>
          <p:nvPr/>
        </p:nvCxnSpPr>
        <p:spPr>
          <a:xfrm flipV="1">
            <a:off x="1418325" y="3311123"/>
            <a:ext cx="1867085" cy="187586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正方形/長方形 10"/>
              <p:cNvSpPr/>
              <p:nvPr/>
            </p:nvSpPr>
            <p:spPr>
              <a:xfrm>
                <a:off x="2756044" y="3175988"/>
                <a:ext cx="389915" cy="310726"/>
              </a:xfrm>
              <a:prstGeom prst="rect">
                <a:avLst/>
              </a:prstGeom>
              <a:solidFill>
                <a:schemeClr val="accent1">
                  <a:alpha val="42000"/>
                </a:schemeClr>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Sup>
                        <m:sSubSupPr>
                          <m:ctrlPr>
                            <a:rPr lang="en-US" altLang="ja-JP" sz="2000" b="1" i="1" smtClean="0">
                              <a:latin typeface="Cambria Math" panose="02040503050406030204" pitchFamily="18" charset="0"/>
                            </a:rPr>
                          </m:ctrlPr>
                        </m:sSubSupPr>
                        <m:e>
                          <m:r>
                            <a:rPr lang="en-US" altLang="ja-JP" sz="2000" b="1" smtClean="0">
                              <a:latin typeface="Cambria Math" panose="02040503050406030204" pitchFamily="18" charset="0"/>
                            </a:rPr>
                            <m:t>𝐰</m:t>
                          </m:r>
                        </m:e>
                        <m:sub>
                          <m:r>
                            <a:rPr lang="en-US" altLang="ja-JP" sz="2000" b="0" i="1" smtClean="0">
                              <a:latin typeface="Cambria Math" panose="02040503050406030204" pitchFamily="18" charset="0"/>
                            </a:rPr>
                            <m:t>1</m:t>
                          </m:r>
                        </m:sub>
                        <m:sup>
                          <m:r>
                            <a:rPr lang="en-US" altLang="ja-JP" sz="2000" b="0" i="1" smtClean="0">
                              <a:latin typeface="Cambria Math" panose="02040503050406030204" pitchFamily="18" charset="0"/>
                            </a:rPr>
                            <m:t>1</m:t>
                          </m:r>
                        </m:sup>
                      </m:sSubSup>
                    </m:oMath>
                  </m:oMathPara>
                </a14:m>
                <a:endParaRPr lang="ja-JP" altLang="en-US" sz="2000" dirty="0"/>
              </a:p>
            </p:txBody>
          </p:sp>
        </mc:Choice>
        <mc:Fallback xmlns="">
          <p:sp>
            <p:nvSpPr>
              <p:cNvPr id="11" name="正方形/長方形 10"/>
              <p:cNvSpPr>
                <a:spLocks noRot="1" noChangeAspect="1" noMove="1" noResize="1" noEditPoints="1" noAdjustHandles="1" noChangeArrowheads="1" noChangeShapeType="1" noTextEdit="1"/>
              </p:cNvSpPr>
              <p:nvPr/>
            </p:nvSpPr>
            <p:spPr>
              <a:xfrm>
                <a:off x="2756044" y="3175988"/>
                <a:ext cx="389915" cy="310726"/>
              </a:xfrm>
              <a:prstGeom prst="rect">
                <a:avLst/>
              </a:prstGeom>
              <a:blipFill rotWithShape="0">
                <a:blip r:embed="rId5"/>
                <a:stretch>
                  <a:fillRect l="-9375" r="-6250" b="-17647"/>
                </a:stretch>
              </a:blipFill>
            </p:spPr>
            <p:txBody>
              <a:bodyPr/>
              <a:lstStyle/>
              <a:p>
                <a:r>
                  <a:rPr lang="ja-JP" altLang="en-US">
                    <a:noFill/>
                  </a:rPr>
                  <a:t> </a:t>
                </a:r>
              </a:p>
            </p:txBody>
          </p:sp>
        </mc:Fallback>
      </mc:AlternateContent>
      <p:sp>
        <p:nvSpPr>
          <p:cNvPr id="39" name="円/楕円 38"/>
          <p:cNvSpPr/>
          <p:nvPr/>
        </p:nvSpPr>
        <p:spPr>
          <a:xfrm>
            <a:off x="3285410" y="3776810"/>
            <a:ext cx="478326" cy="47832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0" name="直線矢印コネクタ 39"/>
          <p:cNvCxnSpPr>
            <a:stCxn id="20" idx="6"/>
            <a:endCxn id="39" idx="2"/>
          </p:cNvCxnSpPr>
          <p:nvPr/>
        </p:nvCxnSpPr>
        <p:spPr>
          <a:xfrm>
            <a:off x="1418325" y="2793171"/>
            <a:ext cx="1867085" cy="122280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stCxn id="21" idx="6"/>
            <a:endCxn id="39" idx="2"/>
          </p:cNvCxnSpPr>
          <p:nvPr/>
        </p:nvCxnSpPr>
        <p:spPr>
          <a:xfrm>
            <a:off x="1418325" y="3391626"/>
            <a:ext cx="1867085" cy="62434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a:stCxn id="22" idx="6"/>
            <a:endCxn id="39" idx="2"/>
          </p:cNvCxnSpPr>
          <p:nvPr/>
        </p:nvCxnSpPr>
        <p:spPr>
          <a:xfrm>
            <a:off x="1418325" y="3990081"/>
            <a:ext cx="1867085" cy="2589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23" idx="6"/>
            <a:endCxn id="39" idx="2"/>
          </p:cNvCxnSpPr>
          <p:nvPr/>
        </p:nvCxnSpPr>
        <p:spPr>
          <a:xfrm flipV="1">
            <a:off x="1418325" y="4015973"/>
            <a:ext cx="1867085" cy="117101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正方形/長方形 43"/>
              <p:cNvSpPr/>
              <p:nvPr/>
            </p:nvSpPr>
            <p:spPr>
              <a:xfrm>
                <a:off x="2756044" y="3861788"/>
                <a:ext cx="395428" cy="311367"/>
              </a:xfrm>
              <a:prstGeom prst="rect">
                <a:avLst/>
              </a:prstGeom>
              <a:solidFill>
                <a:schemeClr val="accent1">
                  <a:alpha val="42000"/>
                </a:schemeClr>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Sup>
                        <m:sSubSupPr>
                          <m:ctrlPr>
                            <a:rPr lang="en-US" altLang="ja-JP" sz="2000" b="1" i="1" smtClean="0">
                              <a:latin typeface="Cambria Math" panose="02040503050406030204" pitchFamily="18" charset="0"/>
                            </a:rPr>
                          </m:ctrlPr>
                        </m:sSubSupPr>
                        <m:e>
                          <m:r>
                            <a:rPr lang="en-US" altLang="ja-JP" sz="2000" b="1" smtClean="0">
                              <a:latin typeface="Cambria Math" panose="02040503050406030204" pitchFamily="18" charset="0"/>
                            </a:rPr>
                            <m:t>𝐰</m:t>
                          </m:r>
                        </m:e>
                        <m:sub>
                          <m:r>
                            <a:rPr lang="en-US" altLang="ja-JP" sz="2000" b="0" i="0" smtClean="0">
                              <a:latin typeface="Cambria Math" panose="02040503050406030204" pitchFamily="18" charset="0"/>
                            </a:rPr>
                            <m:t>1</m:t>
                          </m:r>
                        </m:sub>
                        <m:sup>
                          <m:r>
                            <a:rPr lang="en-US" altLang="ja-JP" sz="2000" b="0" i="1" smtClean="0">
                              <a:latin typeface="Cambria Math" panose="02040503050406030204" pitchFamily="18" charset="0"/>
                            </a:rPr>
                            <m:t>2</m:t>
                          </m:r>
                        </m:sup>
                      </m:sSubSup>
                    </m:oMath>
                  </m:oMathPara>
                </a14:m>
                <a:endParaRPr lang="ja-JP" altLang="en-US" sz="2000" dirty="0"/>
              </a:p>
            </p:txBody>
          </p:sp>
        </mc:Choice>
        <mc:Fallback xmlns="">
          <p:sp>
            <p:nvSpPr>
              <p:cNvPr id="44" name="正方形/長方形 43"/>
              <p:cNvSpPr>
                <a:spLocks noRot="1" noChangeAspect="1" noMove="1" noResize="1" noEditPoints="1" noAdjustHandles="1" noChangeArrowheads="1" noChangeShapeType="1" noTextEdit="1"/>
              </p:cNvSpPr>
              <p:nvPr/>
            </p:nvSpPr>
            <p:spPr>
              <a:xfrm>
                <a:off x="2756044" y="3861788"/>
                <a:ext cx="395428" cy="311367"/>
              </a:xfrm>
              <a:prstGeom prst="rect">
                <a:avLst/>
              </a:prstGeom>
              <a:blipFill rotWithShape="0">
                <a:blip r:embed="rId6"/>
                <a:stretch>
                  <a:fillRect l="-9231" t="-1923" r="-7692" b="-15385"/>
                </a:stretch>
              </a:blipFill>
            </p:spPr>
            <p:txBody>
              <a:bodyPr/>
              <a:lstStyle/>
              <a:p>
                <a:r>
                  <a:rPr lang="ja-JP" altLang="en-US">
                    <a:noFill/>
                  </a:rPr>
                  <a:t> </a:t>
                </a:r>
              </a:p>
            </p:txBody>
          </p:sp>
        </mc:Fallback>
      </mc:AlternateContent>
      <p:sp>
        <p:nvSpPr>
          <p:cNvPr id="57" name="円/楕円 56"/>
          <p:cNvSpPr/>
          <p:nvPr/>
        </p:nvSpPr>
        <p:spPr>
          <a:xfrm>
            <a:off x="3285410" y="4498082"/>
            <a:ext cx="478326" cy="47832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8" name="直線矢印コネクタ 57"/>
          <p:cNvCxnSpPr>
            <a:stCxn id="20" idx="6"/>
            <a:endCxn id="57" idx="2"/>
          </p:cNvCxnSpPr>
          <p:nvPr/>
        </p:nvCxnSpPr>
        <p:spPr>
          <a:xfrm>
            <a:off x="1418325" y="2793171"/>
            <a:ext cx="1867085" cy="194407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a:stCxn id="21" idx="6"/>
            <a:endCxn id="57" idx="2"/>
          </p:cNvCxnSpPr>
          <p:nvPr/>
        </p:nvCxnSpPr>
        <p:spPr>
          <a:xfrm>
            <a:off x="1418325" y="3391626"/>
            <a:ext cx="1867085" cy="134561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a:stCxn id="22" idx="6"/>
            <a:endCxn id="57" idx="2"/>
          </p:cNvCxnSpPr>
          <p:nvPr/>
        </p:nvCxnSpPr>
        <p:spPr>
          <a:xfrm>
            <a:off x="1418325" y="3990081"/>
            <a:ext cx="1867085" cy="74716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a:stCxn id="23" idx="6"/>
            <a:endCxn id="57" idx="2"/>
          </p:cNvCxnSpPr>
          <p:nvPr/>
        </p:nvCxnSpPr>
        <p:spPr>
          <a:xfrm flipV="1">
            <a:off x="1418325" y="4737245"/>
            <a:ext cx="1867085" cy="44974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正方形/長方形 61"/>
              <p:cNvSpPr/>
              <p:nvPr/>
            </p:nvSpPr>
            <p:spPr>
              <a:xfrm>
                <a:off x="2756044" y="4579885"/>
                <a:ext cx="395428" cy="312843"/>
              </a:xfrm>
              <a:prstGeom prst="rect">
                <a:avLst/>
              </a:prstGeom>
              <a:solidFill>
                <a:schemeClr val="accent1">
                  <a:alpha val="42000"/>
                </a:schemeClr>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Sup>
                        <m:sSubSupPr>
                          <m:ctrlPr>
                            <a:rPr lang="en-US" altLang="ja-JP" sz="2000" b="1" i="1" smtClean="0">
                              <a:latin typeface="Cambria Math" panose="02040503050406030204" pitchFamily="18" charset="0"/>
                            </a:rPr>
                          </m:ctrlPr>
                        </m:sSubSupPr>
                        <m:e>
                          <m:r>
                            <a:rPr lang="en-US" altLang="ja-JP" sz="2000" b="1" smtClean="0">
                              <a:latin typeface="Cambria Math" panose="02040503050406030204" pitchFamily="18" charset="0"/>
                            </a:rPr>
                            <m:t>𝐰</m:t>
                          </m:r>
                        </m:e>
                        <m:sub>
                          <m:r>
                            <a:rPr lang="en-US" altLang="ja-JP" sz="2000" b="0" i="0" smtClean="0">
                              <a:latin typeface="Cambria Math" panose="02040503050406030204" pitchFamily="18" charset="0"/>
                            </a:rPr>
                            <m:t>1</m:t>
                          </m:r>
                        </m:sub>
                        <m:sup>
                          <m:r>
                            <a:rPr lang="en-US" altLang="ja-JP" sz="2000" b="0" i="1" smtClean="0">
                              <a:latin typeface="Cambria Math" panose="02040503050406030204" pitchFamily="18" charset="0"/>
                            </a:rPr>
                            <m:t>3</m:t>
                          </m:r>
                        </m:sup>
                      </m:sSubSup>
                    </m:oMath>
                  </m:oMathPara>
                </a14:m>
                <a:endParaRPr lang="ja-JP" altLang="en-US" sz="2000" dirty="0"/>
              </a:p>
            </p:txBody>
          </p:sp>
        </mc:Choice>
        <mc:Fallback xmlns="">
          <p:sp>
            <p:nvSpPr>
              <p:cNvPr id="62" name="正方形/長方形 61"/>
              <p:cNvSpPr>
                <a:spLocks noRot="1" noChangeAspect="1" noMove="1" noResize="1" noEditPoints="1" noAdjustHandles="1" noChangeArrowheads="1" noChangeShapeType="1" noTextEdit="1"/>
              </p:cNvSpPr>
              <p:nvPr/>
            </p:nvSpPr>
            <p:spPr>
              <a:xfrm>
                <a:off x="2756044" y="4579885"/>
                <a:ext cx="395428" cy="312843"/>
              </a:xfrm>
              <a:prstGeom prst="rect">
                <a:avLst/>
              </a:prstGeom>
              <a:blipFill rotWithShape="0">
                <a:blip r:embed="rId7"/>
                <a:stretch>
                  <a:fillRect l="-9231" t="-1923" r="-7692" b="-15385"/>
                </a:stretch>
              </a:blipFill>
            </p:spPr>
            <p:txBody>
              <a:bodyPr/>
              <a:lstStyle/>
              <a:p>
                <a:r>
                  <a:rPr lang="ja-JP" altLang="en-US">
                    <a:noFill/>
                  </a:rPr>
                  <a:t> </a:t>
                </a:r>
              </a:p>
            </p:txBody>
          </p:sp>
        </mc:Fallback>
      </mc:AlternateContent>
      <p:sp>
        <p:nvSpPr>
          <p:cNvPr id="89" name="正方形/長方形 88"/>
          <p:cNvSpPr/>
          <p:nvPr/>
        </p:nvSpPr>
        <p:spPr>
          <a:xfrm>
            <a:off x="714519" y="5456185"/>
            <a:ext cx="877163" cy="369332"/>
          </a:xfrm>
          <a:prstGeom prst="rect">
            <a:avLst/>
          </a:prstGeom>
        </p:spPr>
        <p:txBody>
          <a:bodyPr wrap="none">
            <a:sp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入力層</a:t>
            </a:r>
          </a:p>
        </p:txBody>
      </p:sp>
      <p:sp>
        <p:nvSpPr>
          <p:cNvPr id="90" name="正方形/長方形 89"/>
          <p:cNvSpPr/>
          <p:nvPr/>
        </p:nvSpPr>
        <p:spPr>
          <a:xfrm>
            <a:off x="2873728" y="5160910"/>
            <a:ext cx="1338828" cy="646331"/>
          </a:xfrm>
          <a:prstGeom prst="rect">
            <a:avLst/>
          </a:prstGeom>
        </p:spPr>
        <p:txBody>
          <a:bodyPr wrap="none">
            <a:spAutoFit/>
          </a:bodyP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中間層</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（隠れ層）</a:t>
            </a:r>
          </a:p>
        </p:txBody>
      </p:sp>
      <p:sp>
        <p:nvSpPr>
          <p:cNvPr id="103" name="円/楕円 102"/>
          <p:cNvSpPr/>
          <p:nvPr/>
        </p:nvSpPr>
        <p:spPr>
          <a:xfrm>
            <a:off x="5266610" y="2805260"/>
            <a:ext cx="478326" cy="47832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円/楕円 103"/>
          <p:cNvSpPr/>
          <p:nvPr/>
        </p:nvSpPr>
        <p:spPr>
          <a:xfrm>
            <a:off x="5266610" y="3490184"/>
            <a:ext cx="478326" cy="47832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円/楕円 104"/>
          <p:cNvSpPr/>
          <p:nvPr/>
        </p:nvSpPr>
        <p:spPr>
          <a:xfrm>
            <a:off x="5266610" y="4175108"/>
            <a:ext cx="478326" cy="47832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円/楕円 105"/>
          <p:cNvSpPr/>
          <p:nvPr/>
        </p:nvSpPr>
        <p:spPr>
          <a:xfrm>
            <a:off x="5266610" y="4860032"/>
            <a:ext cx="478326" cy="47832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7" name="直線矢印コネクタ 106"/>
          <p:cNvCxnSpPr>
            <a:stCxn id="6" idx="6"/>
            <a:endCxn id="103" idx="2"/>
          </p:cNvCxnSpPr>
          <p:nvPr/>
        </p:nvCxnSpPr>
        <p:spPr>
          <a:xfrm flipV="1">
            <a:off x="3763736" y="3044423"/>
            <a:ext cx="1502874" cy="2667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a:stCxn id="39" idx="6"/>
            <a:endCxn id="103" idx="2"/>
          </p:cNvCxnSpPr>
          <p:nvPr/>
        </p:nvCxnSpPr>
        <p:spPr>
          <a:xfrm flipV="1">
            <a:off x="3763736" y="3044423"/>
            <a:ext cx="1502874" cy="97155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1" name="直線矢印コネクタ 110"/>
          <p:cNvCxnSpPr>
            <a:stCxn id="57" idx="6"/>
            <a:endCxn id="103" idx="2"/>
          </p:cNvCxnSpPr>
          <p:nvPr/>
        </p:nvCxnSpPr>
        <p:spPr>
          <a:xfrm flipV="1">
            <a:off x="3763736" y="3044423"/>
            <a:ext cx="1502874" cy="169282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2" name="直線矢印コネクタ 111"/>
          <p:cNvCxnSpPr>
            <a:stCxn id="6" idx="6"/>
            <a:endCxn id="104" idx="2"/>
          </p:cNvCxnSpPr>
          <p:nvPr/>
        </p:nvCxnSpPr>
        <p:spPr>
          <a:xfrm>
            <a:off x="3763736" y="3311123"/>
            <a:ext cx="1502874" cy="41822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a:stCxn id="39" idx="6"/>
            <a:endCxn id="104" idx="2"/>
          </p:cNvCxnSpPr>
          <p:nvPr/>
        </p:nvCxnSpPr>
        <p:spPr>
          <a:xfrm flipV="1">
            <a:off x="3763736" y="3729347"/>
            <a:ext cx="1502874" cy="28662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2" name="直線矢印コネクタ 121"/>
          <p:cNvCxnSpPr>
            <a:stCxn id="57" idx="6"/>
            <a:endCxn id="104" idx="2"/>
          </p:cNvCxnSpPr>
          <p:nvPr/>
        </p:nvCxnSpPr>
        <p:spPr>
          <a:xfrm flipV="1">
            <a:off x="3763736" y="3729347"/>
            <a:ext cx="1502874" cy="100789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3" name="直線矢印コネクタ 122"/>
          <p:cNvCxnSpPr>
            <a:stCxn id="6" idx="6"/>
            <a:endCxn id="105" idx="2"/>
          </p:cNvCxnSpPr>
          <p:nvPr/>
        </p:nvCxnSpPr>
        <p:spPr>
          <a:xfrm>
            <a:off x="3763736" y="3311123"/>
            <a:ext cx="1502874" cy="110314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4" name="直線矢印コネクタ 123"/>
          <p:cNvCxnSpPr>
            <a:stCxn id="39" idx="6"/>
            <a:endCxn id="105" idx="2"/>
          </p:cNvCxnSpPr>
          <p:nvPr/>
        </p:nvCxnSpPr>
        <p:spPr>
          <a:xfrm>
            <a:off x="3763736" y="4015973"/>
            <a:ext cx="1502874" cy="39829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1" name="直線矢印コネクタ 130"/>
          <p:cNvCxnSpPr>
            <a:stCxn id="57" idx="6"/>
            <a:endCxn id="105" idx="2"/>
          </p:cNvCxnSpPr>
          <p:nvPr/>
        </p:nvCxnSpPr>
        <p:spPr>
          <a:xfrm flipV="1">
            <a:off x="3763736" y="4414271"/>
            <a:ext cx="1502874" cy="32297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a:stCxn id="6" idx="6"/>
            <a:endCxn id="106" idx="2"/>
          </p:cNvCxnSpPr>
          <p:nvPr/>
        </p:nvCxnSpPr>
        <p:spPr>
          <a:xfrm>
            <a:off x="3763736" y="3311123"/>
            <a:ext cx="1502874" cy="178807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a:stCxn id="39" idx="6"/>
            <a:endCxn id="106" idx="2"/>
          </p:cNvCxnSpPr>
          <p:nvPr/>
        </p:nvCxnSpPr>
        <p:spPr>
          <a:xfrm>
            <a:off x="3763736" y="4015973"/>
            <a:ext cx="1502874" cy="108322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a:stCxn id="57" idx="6"/>
            <a:endCxn id="106" idx="2"/>
          </p:cNvCxnSpPr>
          <p:nvPr/>
        </p:nvCxnSpPr>
        <p:spPr>
          <a:xfrm>
            <a:off x="3763736" y="4737245"/>
            <a:ext cx="1502874" cy="36195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6" name="正方形/長方形 145"/>
              <p:cNvSpPr/>
              <p:nvPr/>
            </p:nvSpPr>
            <p:spPr>
              <a:xfrm>
                <a:off x="4813444" y="2899763"/>
                <a:ext cx="389915" cy="311239"/>
              </a:xfrm>
              <a:prstGeom prst="rect">
                <a:avLst/>
              </a:prstGeom>
              <a:solidFill>
                <a:schemeClr val="accent1">
                  <a:alpha val="42000"/>
                </a:schemeClr>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Sup>
                        <m:sSubSupPr>
                          <m:ctrlPr>
                            <a:rPr lang="en-US" altLang="ja-JP" sz="2000" b="1" i="1" smtClean="0">
                              <a:latin typeface="Cambria Math" panose="02040503050406030204" pitchFamily="18" charset="0"/>
                            </a:rPr>
                          </m:ctrlPr>
                        </m:sSubSupPr>
                        <m:e>
                          <m:r>
                            <a:rPr lang="en-US" altLang="ja-JP" sz="2000" b="1" smtClean="0">
                              <a:latin typeface="Cambria Math" panose="02040503050406030204" pitchFamily="18" charset="0"/>
                            </a:rPr>
                            <m:t>𝐰</m:t>
                          </m:r>
                        </m:e>
                        <m:sub>
                          <m:r>
                            <a:rPr lang="en-US" altLang="ja-JP" sz="2000" b="0" i="1" smtClean="0">
                              <a:latin typeface="Cambria Math" panose="02040503050406030204" pitchFamily="18" charset="0"/>
                            </a:rPr>
                            <m:t>2</m:t>
                          </m:r>
                        </m:sub>
                        <m:sup>
                          <m:r>
                            <a:rPr lang="en-US" altLang="ja-JP" sz="2000" b="0" i="1" smtClean="0">
                              <a:latin typeface="Cambria Math" panose="02040503050406030204" pitchFamily="18" charset="0"/>
                            </a:rPr>
                            <m:t>1</m:t>
                          </m:r>
                        </m:sup>
                      </m:sSubSup>
                    </m:oMath>
                  </m:oMathPara>
                </a14:m>
                <a:endParaRPr lang="ja-JP" altLang="en-US" sz="2000" dirty="0"/>
              </a:p>
            </p:txBody>
          </p:sp>
        </mc:Choice>
        <mc:Fallback xmlns="">
          <p:sp>
            <p:nvSpPr>
              <p:cNvPr id="146" name="正方形/長方形 145"/>
              <p:cNvSpPr>
                <a:spLocks noRot="1" noChangeAspect="1" noMove="1" noResize="1" noEditPoints="1" noAdjustHandles="1" noChangeArrowheads="1" noChangeShapeType="1" noTextEdit="1"/>
              </p:cNvSpPr>
              <p:nvPr/>
            </p:nvSpPr>
            <p:spPr>
              <a:xfrm>
                <a:off x="4813444" y="2899763"/>
                <a:ext cx="389915" cy="311239"/>
              </a:xfrm>
              <a:prstGeom prst="rect">
                <a:avLst/>
              </a:prstGeom>
              <a:blipFill rotWithShape="0">
                <a:blip r:embed="rId8"/>
                <a:stretch>
                  <a:fillRect l="-9375" t="-1961" r="-6250" b="-1764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7" name="正方形/長方形 146"/>
              <p:cNvSpPr/>
              <p:nvPr/>
            </p:nvSpPr>
            <p:spPr>
              <a:xfrm>
                <a:off x="4803919" y="3585563"/>
                <a:ext cx="395428" cy="311880"/>
              </a:xfrm>
              <a:prstGeom prst="rect">
                <a:avLst/>
              </a:prstGeom>
              <a:solidFill>
                <a:schemeClr val="accent1">
                  <a:alpha val="42000"/>
                </a:schemeClr>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Sup>
                        <m:sSubSupPr>
                          <m:ctrlPr>
                            <a:rPr lang="en-US" altLang="ja-JP" sz="2000" b="1" i="1" smtClean="0">
                              <a:latin typeface="Cambria Math" panose="02040503050406030204" pitchFamily="18" charset="0"/>
                            </a:rPr>
                          </m:ctrlPr>
                        </m:sSubSupPr>
                        <m:e>
                          <m:r>
                            <a:rPr lang="en-US" altLang="ja-JP" sz="2000" b="1" smtClean="0">
                              <a:latin typeface="Cambria Math" panose="02040503050406030204" pitchFamily="18" charset="0"/>
                            </a:rPr>
                            <m:t>𝐰</m:t>
                          </m:r>
                        </m:e>
                        <m:sub>
                          <m:r>
                            <a:rPr lang="en-US" altLang="ja-JP" sz="2000" b="0" i="0" smtClean="0">
                              <a:latin typeface="Cambria Math" panose="02040503050406030204" pitchFamily="18" charset="0"/>
                            </a:rPr>
                            <m:t>2</m:t>
                          </m:r>
                        </m:sub>
                        <m:sup>
                          <m:r>
                            <a:rPr lang="en-US" altLang="ja-JP" sz="2000" b="0" i="1" smtClean="0">
                              <a:latin typeface="Cambria Math" panose="02040503050406030204" pitchFamily="18" charset="0"/>
                            </a:rPr>
                            <m:t>2</m:t>
                          </m:r>
                        </m:sup>
                      </m:sSubSup>
                    </m:oMath>
                  </m:oMathPara>
                </a14:m>
                <a:endParaRPr lang="ja-JP" altLang="en-US" sz="2000" dirty="0"/>
              </a:p>
            </p:txBody>
          </p:sp>
        </mc:Choice>
        <mc:Fallback xmlns="">
          <p:sp>
            <p:nvSpPr>
              <p:cNvPr id="147" name="正方形/長方形 146"/>
              <p:cNvSpPr>
                <a:spLocks noRot="1" noChangeAspect="1" noMove="1" noResize="1" noEditPoints="1" noAdjustHandles="1" noChangeArrowheads="1" noChangeShapeType="1" noTextEdit="1"/>
              </p:cNvSpPr>
              <p:nvPr/>
            </p:nvSpPr>
            <p:spPr>
              <a:xfrm>
                <a:off x="4803919" y="3585563"/>
                <a:ext cx="395428" cy="311880"/>
              </a:xfrm>
              <a:prstGeom prst="rect">
                <a:avLst/>
              </a:prstGeom>
              <a:blipFill rotWithShape="0">
                <a:blip r:embed="rId9"/>
                <a:stretch>
                  <a:fillRect l="-9231" t="-1961" r="-7692" b="-1960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8" name="正方形/長方形 147"/>
              <p:cNvSpPr/>
              <p:nvPr/>
            </p:nvSpPr>
            <p:spPr>
              <a:xfrm>
                <a:off x="4819794" y="4256035"/>
                <a:ext cx="395428" cy="313484"/>
              </a:xfrm>
              <a:prstGeom prst="rect">
                <a:avLst/>
              </a:prstGeom>
              <a:solidFill>
                <a:schemeClr val="accent1">
                  <a:alpha val="42000"/>
                </a:schemeClr>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Sup>
                        <m:sSubSupPr>
                          <m:ctrlPr>
                            <a:rPr lang="en-US" altLang="ja-JP" sz="2000" b="1" i="1" smtClean="0">
                              <a:latin typeface="Cambria Math" panose="02040503050406030204" pitchFamily="18" charset="0"/>
                            </a:rPr>
                          </m:ctrlPr>
                        </m:sSubSupPr>
                        <m:e>
                          <m:r>
                            <a:rPr lang="en-US" altLang="ja-JP" sz="2000" b="1" smtClean="0">
                              <a:latin typeface="Cambria Math" panose="02040503050406030204" pitchFamily="18" charset="0"/>
                            </a:rPr>
                            <m:t>𝐰</m:t>
                          </m:r>
                        </m:e>
                        <m:sub>
                          <m:r>
                            <a:rPr lang="en-US" altLang="ja-JP" sz="2000" b="0" i="0" smtClean="0">
                              <a:latin typeface="Cambria Math" panose="02040503050406030204" pitchFamily="18" charset="0"/>
                            </a:rPr>
                            <m:t>2</m:t>
                          </m:r>
                        </m:sub>
                        <m:sup>
                          <m:r>
                            <a:rPr lang="en-US" altLang="ja-JP" sz="2000" b="0" i="1" smtClean="0">
                              <a:latin typeface="Cambria Math" panose="02040503050406030204" pitchFamily="18" charset="0"/>
                            </a:rPr>
                            <m:t>3</m:t>
                          </m:r>
                        </m:sup>
                      </m:sSubSup>
                    </m:oMath>
                  </m:oMathPara>
                </a14:m>
                <a:endParaRPr lang="ja-JP" altLang="en-US" sz="2000" dirty="0"/>
              </a:p>
            </p:txBody>
          </p:sp>
        </mc:Choice>
        <mc:Fallback xmlns="">
          <p:sp>
            <p:nvSpPr>
              <p:cNvPr id="148" name="正方形/長方形 147"/>
              <p:cNvSpPr>
                <a:spLocks noRot="1" noChangeAspect="1" noMove="1" noResize="1" noEditPoints="1" noAdjustHandles="1" noChangeArrowheads="1" noChangeShapeType="1" noTextEdit="1"/>
              </p:cNvSpPr>
              <p:nvPr/>
            </p:nvSpPr>
            <p:spPr>
              <a:xfrm>
                <a:off x="4819794" y="4256035"/>
                <a:ext cx="395428" cy="313484"/>
              </a:xfrm>
              <a:prstGeom prst="rect">
                <a:avLst/>
              </a:prstGeom>
              <a:blipFill rotWithShape="0">
                <a:blip r:embed="rId10"/>
                <a:stretch>
                  <a:fillRect l="-9231" t="-1923" r="-6154" b="-1730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9" name="正方形/長方形 148"/>
              <p:cNvSpPr/>
              <p:nvPr/>
            </p:nvSpPr>
            <p:spPr>
              <a:xfrm>
                <a:off x="4819794" y="4856110"/>
                <a:ext cx="395428" cy="313484"/>
              </a:xfrm>
              <a:prstGeom prst="rect">
                <a:avLst/>
              </a:prstGeom>
              <a:solidFill>
                <a:schemeClr val="accent1">
                  <a:alpha val="42000"/>
                </a:schemeClr>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Sup>
                        <m:sSubSupPr>
                          <m:ctrlPr>
                            <a:rPr lang="en-US" altLang="ja-JP" sz="2000" b="1" i="1" smtClean="0">
                              <a:latin typeface="Cambria Math" panose="02040503050406030204" pitchFamily="18" charset="0"/>
                            </a:rPr>
                          </m:ctrlPr>
                        </m:sSubSupPr>
                        <m:e>
                          <m:r>
                            <a:rPr lang="en-US" altLang="ja-JP" sz="2000" b="1" smtClean="0">
                              <a:latin typeface="Cambria Math" panose="02040503050406030204" pitchFamily="18" charset="0"/>
                            </a:rPr>
                            <m:t>𝐰</m:t>
                          </m:r>
                        </m:e>
                        <m:sub>
                          <m:r>
                            <a:rPr lang="en-US" altLang="ja-JP" sz="2000" b="0" i="0" smtClean="0">
                              <a:latin typeface="Cambria Math" panose="02040503050406030204" pitchFamily="18" charset="0"/>
                            </a:rPr>
                            <m:t>2</m:t>
                          </m:r>
                        </m:sub>
                        <m:sup>
                          <m:r>
                            <a:rPr lang="en-US" altLang="ja-JP" sz="2000" b="0" i="1" smtClean="0">
                              <a:latin typeface="Cambria Math" panose="02040503050406030204" pitchFamily="18" charset="0"/>
                            </a:rPr>
                            <m:t>4</m:t>
                          </m:r>
                        </m:sup>
                      </m:sSubSup>
                    </m:oMath>
                  </m:oMathPara>
                </a14:m>
                <a:endParaRPr lang="ja-JP" altLang="en-US" sz="2000" dirty="0"/>
              </a:p>
            </p:txBody>
          </p:sp>
        </mc:Choice>
        <mc:Fallback xmlns="">
          <p:sp>
            <p:nvSpPr>
              <p:cNvPr id="149" name="正方形/長方形 148"/>
              <p:cNvSpPr>
                <a:spLocks noRot="1" noChangeAspect="1" noMove="1" noResize="1" noEditPoints="1" noAdjustHandles="1" noChangeArrowheads="1" noChangeShapeType="1" noTextEdit="1"/>
              </p:cNvSpPr>
              <p:nvPr/>
            </p:nvSpPr>
            <p:spPr>
              <a:xfrm>
                <a:off x="4819794" y="4856110"/>
                <a:ext cx="395428" cy="313484"/>
              </a:xfrm>
              <a:prstGeom prst="rect">
                <a:avLst/>
              </a:prstGeom>
              <a:blipFill rotWithShape="0">
                <a:blip r:embed="rId11"/>
                <a:stretch>
                  <a:fillRect l="-9231" t="-1961" r="-6154" b="-17647"/>
                </a:stretch>
              </a:blipFill>
            </p:spPr>
            <p:txBody>
              <a:bodyPr/>
              <a:lstStyle/>
              <a:p>
                <a:r>
                  <a:rPr lang="ja-JP" altLang="en-US">
                    <a:noFill/>
                  </a:rPr>
                  <a:t> </a:t>
                </a:r>
              </a:p>
            </p:txBody>
          </p:sp>
        </mc:Fallback>
      </mc:AlternateContent>
      <p:sp>
        <p:nvSpPr>
          <p:cNvPr id="150" name="正方形/長方形 149"/>
          <p:cNvSpPr/>
          <p:nvPr/>
        </p:nvSpPr>
        <p:spPr>
          <a:xfrm>
            <a:off x="5064269" y="5326010"/>
            <a:ext cx="877163" cy="369332"/>
          </a:xfrm>
          <a:prstGeom prst="rect">
            <a:avLst/>
          </a:prstGeom>
        </p:spPr>
        <p:txBody>
          <a:bodyPr wrap="none">
            <a:sp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出力層</a:t>
            </a:r>
          </a:p>
        </p:txBody>
      </p:sp>
      <p:sp>
        <p:nvSpPr>
          <p:cNvPr id="151" name="正方形/長方形 150"/>
          <p:cNvSpPr/>
          <p:nvPr/>
        </p:nvSpPr>
        <p:spPr>
          <a:xfrm>
            <a:off x="5971412" y="3352356"/>
            <a:ext cx="6118988" cy="2169825"/>
          </a:xfrm>
          <a:prstGeom prst="rect">
            <a:avLst/>
          </a:prstGeom>
        </p:spPr>
        <p:txBody>
          <a:bodyPr wrap="square">
            <a:spAutoFit/>
          </a:bodyPr>
          <a:lstStyle/>
          <a:p>
            <a:pPr>
              <a:spcBef>
                <a:spcPts val="600"/>
              </a:spcBef>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左図では非線形関数を省略（実際は計算）</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600"/>
              </a:spcBef>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重み係数が未知数で，これを教師データから学習する</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600"/>
              </a:spcBef>
            </a:pP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sym typeface="Wingdings" panose="05000000000000000000" pitchFamily="2" charset="2"/>
              </a:rPr>
              <a:t></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左図では </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sym typeface="Wingdings" panose="05000000000000000000" pitchFamily="2" charset="2"/>
              </a:rPr>
              <a:t>5*3 + 3*4 = 27</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sym typeface="Wingdings" panose="05000000000000000000" pitchFamily="2" charset="2"/>
              </a:rPr>
              <a:t>個の未知数</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600"/>
              </a:spcBef>
            </a:pPr>
            <a:endPar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155" name="円/楕円 154"/>
              <p:cNvSpPr/>
              <p:nvPr/>
            </p:nvSpPr>
            <p:spPr>
              <a:xfrm>
                <a:off x="907285" y="4333016"/>
                <a:ext cx="511040" cy="51104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14:m>
                  <m:oMathPara xmlns:m="http://schemas.openxmlformats.org/officeDocument/2006/math">
                    <m:oMathParaPr>
                      <m:jc m:val="centerGroup"/>
                    </m:oMathParaPr>
                    <m:oMath xmlns:m="http://schemas.openxmlformats.org/officeDocument/2006/math">
                      <m:sSub>
                        <m:sSubPr>
                          <m:ctrlPr>
                            <a:rPr lang="en-US" altLang="ja-JP" sz="2400" i="1" smtClean="0">
                              <a:solidFill>
                                <a:schemeClr val="tx1"/>
                              </a:solidFill>
                              <a:latin typeface="Cambria Math" panose="02040503050406030204" pitchFamily="18" charset="0"/>
                            </a:rPr>
                          </m:ctrlPr>
                        </m:sSubPr>
                        <m:e>
                          <m:r>
                            <a:rPr lang="en-US" altLang="ja-JP" sz="2400" i="1">
                              <a:solidFill>
                                <a:schemeClr val="tx1"/>
                              </a:solidFill>
                              <a:latin typeface="Cambria Math" panose="02040503050406030204" pitchFamily="18" charset="0"/>
                            </a:rPr>
                            <m:t>𝑥</m:t>
                          </m:r>
                        </m:e>
                        <m:sub>
                          <m:r>
                            <a:rPr lang="en-US" altLang="ja-JP" sz="2400" b="0" i="1" smtClean="0">
                              <a:solidFill>
                                <a:schemeClr val="tx1"/>
                              </a:solidFill>
                              <a:latin typeface="Cambria Math" panose="02040503050406030204" pitchFamily="18" charset="0"/>
                            </a:rPr>
                            <m:t>3</m:t>
                          </m:r>
                        </m:sub>
                      </m:sSub>
                    </m:oMath>
                  </m:oMathPara>
                </a14:m>
                <a:endParaRPr kumimoji="1" lang="ja-JP" altLang="en-US" sz="2400" dirty="0">
                  <a:solidFill>
                    <a:schemeClr val="tx1"/>
                  </a:solidFill>
                </a:endParaRPr>
              </a:p>
            </p:txBody>
          </p:sp>
        </mc:Choice>
        <mc:Fallback xmlns="">
          <p:sp>
            <p:nvSpPr>
              <p:cNvPr id="155" name="円/楕円 154"/>
              <p:cNvSpPr>
                <a:spLocks noRot="1" noChangeAspect="1" noMove="1" noResize="1" noEditPoints="1" noAdjustHandles="1" noChangeArrowheads="1" noChangeShapeType="1" noTextEdit="1"/>
              </p:cNvSpPr>
              <p:nvPr/>
            </p:nvSpPr>
            <p:spPr>
              <a:xfrm>
                <a:off x="907285" y="4333016"/>
                <a:ext cx="511040" cy="511040"/>
              </a:xfrm>
              <a:prstGeom prst="ellipse">
                <a:avLst/>
              </a:prstGeom>
              <a:blipFill rotWithShape="0">
                <a:blip r:embed="rId12"/>
                <a:stretch>
                  <a:fillRect/>
                </a:stretch>
              </a:blipFill>
              <a:ln w="31750"/>
            </p:spPr>
            <p:txBody>
              <a:bodyPr/>
              <a:lstStyle/>
              <a:p>
                <a:r>
                  <a:rPr lang="ja-JP" altLang="en-US">
                    <a:noFill/>
                  </a:rPr>
                  <a:t> </a:t>
                </a:r>
              </a:p>
            </p:txBody>
          </p:sp>
        </mc:Fallback>
      </mc:AlternateContent>
      <p:cxnSp>
        <p:nvCxnSpPr>
          <p:cNvPr id="156" name="直線矢印コネクタ 155"/>
          <p:cNvCxnSpPr>
            <a:stCxn id="155" idx="6"/>
            <a:endCxn id="6" idx="2"/>
          </p:cNvCxnSpPr>
          <p:nvPr/>
        </p:nvCxnSpPr>
        <p:spPr>
          <a:xfrm flipV="1">
            <a:off x="1418325" y="3311123"/>
            <a:ext cx="1867085" cy="127741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7" name="直線矢印コネクタ 156"/>
          <p:cNvCxnSpPr>
            <a:stCxn id="155" idx="6"/>
            <a:endCxn id="39" idx="2"/>
          </p:cNvCxnSpPr>
          <p:nvPr/>
        </p:nvCxnSpPr>
        <p:spPr>
          <a:xfrm flipV="1">
            <a:off x="1418325" y="4015973"/>
            <a:ext cx="1867085" cy="57256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8" name="直線矢印コネクタ 157"/>
          <p:cNvCxnSpPr>
            <a:stCxn id="155" idx="6"/>
            <a:endCxn id="57" idx="2"/>
          </p:cNvCxnSpPr>
          <p:nvPr/>
        </p:nvCxnSpPr>
        <p:spPr>
          <a:xfrm>
            <a:off x="1418325" y="4588536"/>
            <a:ext cx="1867085" cy="14870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7" name="右中かっこ 166"/>
          <p:cNvSpPr/>
          <p:nvPr/>
        </p:nvSpPr>
        <p:spPr>
          <a:xfrm rot="5400000">
            <a:off x="1993034" y="4749756"/>
            <a:ext cx="331021" cy="2363109"/>
          </a:xfrm>
          <a:prstGeom prst="rightBrace">
            <a:avLst>
              <a:gd name="adj1" fmla="val 36309"/>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8" name="右中かっこ 167"/>
          <p:cNvSpPr/>
          <p:nvPr/>
        </p:nvSpPr>
        <p:spPr>
          <a:xfrm rot="5400000">
            <a:off x="4418733" y="4800556"/>
            <a:ext cx="331021" cy="2261509"/>
          </a:xfrm>
          <a:prstGeom prst="rightBrace">
            <a:avLst>
              <a:gd name="adj1" fmla="val 36309"/>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9" name="正方形/長方形 168"/>
          <p:cNvSpPr/>
          <p:nvPr/>
        </p:nvSpPr>
        <p:spPr>
          <a:xfrm>
            <a:off x="1260619" y="6205485"/>
            <a:ext cx="1800493" cy="646331"/>
          </a:xfrm>
          <a:prstGeom prst="rect">
            <a:avLst/>
          </a:prstGeom>
        </p:spPr>
        <p:txBody>
          <a:bodyPr wrap="none">
            <a:spAutoFit/>
          </a:bodyPr>
          <a:lstStyle/>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入力信号を変換</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（特徴抽出）</a:t>
            </a:r>
          </a:p>
        </p:txBody>
      </p:sp>
      <p:sp>
        <p:nvSpPr>
          <p:cNvPr id="170" name="正方形/長方形 169"/>
          <p:cNvSpPr/>
          <p:nvPr/>
        </p:nvSpPr>
        <p:spPr>
          <a:xfrm>
            <a:off x="4301500" y="6268985"/>
            <a:ext cx="646331" cy="369332"/>
          </a:xfrm>
          <a:prstGeom prst="rect">
            <a:avLst/>
          </a:prstGeom>
        </p:spPr>
        <p:txBody>
          <a:bodyPr wrap="none">
            <a:spAutoFit/>
          </a:bodyPr>
          <a:lstStyle/>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識別</a:t>
            </a:r>
          </a:p>
        </p:txBody>
      </p:sp>
      <p:sp>
        <p:nvSpPr>
          <p:cNvPr id="5" name="スライド番号プレースホルダー 4"/>
          <p:cNvSpPr>
            <a:spLocks noGrp="1"/>
          </p:cNvSpPr>
          <p:nvPr>
            <p:ph type="sldNum" sz="quarter" idx="12"/>
          </p:nvPr>
        </p:nvSpPr>
        <p:spPr/>
        <p:txBody>
          <a:bodyPr/>
          <a:lstStyle/>
          <a:p>
            <a:fld id="{F35DE295-420C-4265-BE54-AE59FA4027A6}" type="slidenum">
              <a:rPr kumimoji="1" lang="ja-JP" altLang="en-US" smtClean="0"/>
              <a:t>37</a:t>
            </a:fld>
            <a:endParaRPr kumimoji="1" lang="ja-JP" altLang="en-US"/>
          </a:p>
        </p:txBody>
      </p:sp>
    </p:spTree>
    <p:extLst>
      <p:ext uri="{BB962C8B-B14F-4D97-AF65-F5344CB8AC3E}">
        <p14:creationId xmlns:p14="http://schemas.microsoft.com/office/powerpoint/2010/main" val="31588032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正方形/長方形 115"/>
          <p:cNvSpPr/>
          <p:nvPr/>
        </p:nvSpPr>
        <p:spPr>
          <a:xfrm>
            <a:off x="5387340" y="4930140"/>
            <a:ext cx="2011680" cy="1844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583581" y="365126"/>
            <a:ext cx="11100419" cy="733270"/>
          </a:xfrm>
        </p:spPr>
        <p:txBody>
          <a:bodyPr>
            <a:normAutofit/>
          </a:bodyPr>
          <a:lstStyle/>
          <a:p>
            <a:r>
              <a:rPr kumimoji="1" lang="ja-JP" altLang="en-US" sz="4000" dirty="0"/>
              <a:t>深層学習 </a:t>
            </a:r>
            <a:r>
              <a:rPr kumimoji="1" lang="en-US" altLang="ja-JP" sz="4000" dirty="0"/>
              <a:t>: Deep learning</a:t>
            </a:r>
            <a:endParaRPr kumimoji="1" lang="ja-JP" altLang="en-US" sz="4000" dirty="0"/>
          </a:p>
        </p:txBody>
      </p:sp>
      <p:sp>
        <p:nvSpPr>
          <p:cNvPr id="3" name="コンテンツ プレースホルダー 2"/>
          <p:cNvSpPr>
            <a:spLocks noGrp="1"/>
          </p:cNvSpPr>
          <p:nvPr>
            <p:ph idx="1"/>
          </p:nvPr>
        </p:nvSpPr>
        <p:spPr>
          <a:xfrm>
            <a:off x="365867" y="1300179"/>
            <a:ext cx="11826133" cy="1355935"/>
          </a:xfrm>
        </p:spPr>
        <p:txBody>
          <a:bodyPr/>
          <a:lstStyle/>
          <a:p>
            <a:r>
              <a:rPr kumimoji="1" lang="en-US" altLang="ja-JP" dirty="0"/>
              <a:t>7</a:t>
            </a:r>
            <a:r>
              <a:rPr lang="ja-JP" altLang="en-US" dirty="0"/>
              <a:t>層</a:t>
            </a:r>
            <a:r>
              <a:rPr kumimoji="1" lang="ja-JP" altLang="en-US" dirty="0"/>
              <a:t> </a:t>
            </a:r>
            <a:r>
              <a:rPr kumimoji="1" lang="en-US" altLang="ja-JP" dirty="0"/>
              <a:t>~ 20</a:t>
            </a:r>
            <a:r>
              <a:rPr lang="ja-JP" altLang="en-US" dirty="0"/>
              <a:t>層</a:t>
            </a:r>
            <a:r>
              <a:rPr kumimoji="1" lang="ja-JP" altLang="en-US" dirty="0"/>
              <a:t>など，多層構造を持つニューラルネットワークのこと</a:t>
            </a:r>
            <a:endParaRPr kumimoji="1" lang="en-US" altLang="ja-JP" dirty="0"/>
          </a:p>
          <a:p>
            <a:r>
              <a:rPr lang="ja-JP" altLang="en-US" dirty="0"/>
              <a:t>特徴抽出を繰り返し，最後に識別を行なう（最近は違うものも多い）</a:t>
            </a:r>
            <a:endParaRPr kumimoji="1" lang="en-US" altLang="ja-JP" dirty="0"/>
          </a:p>
          <a:p>
            <a:endParaRPr kumimoji="1" lang="ja-JP" altLang="en-US" dirty="0"/>
          </a:p>
        </p:txBody>
      </p:sp>
      <p:grpSp>
        <p:nvGrpSpPr>
          <p:cNvPr id="25" name="グループ化 24"/>
          <p:cNvGrpSpPr/>
          <p:nvPr/>
        </p:nvGrpSpPr>
        <p:grpSpPr>
          <a:xfrm>
            <a:off x="1288143" y="2309587"/>
            <a:ext cx="9222014" cy="2539998"/>
            <a:chOff x="1770743" y="2728687"/>
            <a:chExt cx="9222014" cy="2539998"/>
          </a:xfrm>
        </p:grpSpPr>
        <p:sp>
          <p:nvSpPr>
            <p:cNvPr id="4" name="正方形/長方形 3"/>
            <p:cNvSpPr/>
            <p:nvPr/>
          </p:nvSpPr>
          <p:spPr>
            <a:xfrm>
              <a:off x="1770743" y="3222172"/>
              <a:ext cx="391885" cy="1553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入力層</a:t>
              </a:r>
              <a:endParaRPr kumimoji="1" lang="ja-JP" altLang="en-US" dirty="0">
                <a:solidFill>
                  <a:schemeClr val="tx1"/>
                </a:solidFill>
              </a:endParaRPr>
            </a:p>
          </p:txBody>
        </p:sp>
        <p:sp>
          <p:nvSpPr>
            <p:cNvPr id="5" name="正方形/長方形 4"/>
            <p:cNvSpPr/>
            <p:nvPr/>
          </p:nvSpPr>
          <p:spPr>
            <a:xfrm>
              <a:off x="2752272" y="2728687"/>
              <a:ext cx="391885" cy="25399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733801" y="3222172"/>
              <a:ext cx="391885" cy="1553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715330" y="3004459"/>
              <a:ext cx="391885" cy="19884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696859" y="3222172"/>
              <a:ext cx="391885" cy="1553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7659917" y="3425373"/>
              <a:ext cx="391885" cy="11466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678388" y="3432630"/>
              <a:ext cx="391885" cy="11321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8641446" y="3135087"/>
              <a:ext cx="391885" cy="17271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0600872" y="3410859"/>
              <a:ext cx="391885" cy="11756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出力層</a:t>
              </a:r>
            </a:p>
          </p:txBody>
        </p:sp>
        <p:cxnSp>
          <p:nvCxnSpPr>
            <p:cNvPr id="15" name="直線コネクタ 14"/>
            <p:cNvCxnSpPr>
              <a:stCxn id="4" idx="3"/>
              <a:endCxn id="5" idx="1"/>
            </p:cNvCxnSpPr>
            <p:nvPr/>
          </p:nvCxnSpPr>
          <p:spPr>
            <a:xfrm>
              <a:off x="2162628" y="3998686"/>
              <a:ext cx="589644" cy="0"/>
            </a:xfrm>
            <a:prstGeom prst="line">
              <a:avLst/>
            </a:prstGeom>
            <a:ln w="38100">
              <a:solidFill>
                <a:schemeClr val="tx1"/>
              </a:solidFill>
              <a:headEnd w="lg" len="sm"/>
              <a:tailEnd type="stealth" w="lg" len="lg"/>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143703" y="3998686"/>
              <a:ext cx="589644" cy="0"/>
            </a:xfrm>
            <a:prstGeom prst="line">
              <a:avLst/>
            </a:prstGeom>
            <a:ln w="38100">
              <a:solidFill>
                <a:schemeClr val="tx1"/>
              </a:solidFill>
              <a:headEnd w="lg" len="sm"/>
              <a:tailEnd type="stealth" w="lg" len="lg"/>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4134303" y="3998686"/>
              <a:ext cx="589644" cy="0"/>
            </a:xfrm>
            <a:prstGeom prst="line">
              <a:avLst/>
            </a:prstGeom>
            <a:ln w="38100">
              <a:solidFill>
                <a:schemeClr val="tx1"/>
              </a:solidFill>
              <a:headEnd w="lg" len="sm"/>
              <a:tailEnd type="stealth" w="lg" len="lg"/>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5115378" y="3998686"/>
              <a:ext cx="589644" cy="0"/>
            </a:xfrm>
            <a:prstGeom prst="line">
              <a:avLst/>
            </a:prstGeom>
            <a:ln w="38100">
              <a:solidFill>
                <a:schemeClr val="tx1"/>
              </a:solidFill>
              <a:headEnd w="lg" len="sm"/>
              <a:tailEnd type="stealth" w="lg" len="lg"/>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6086928" y="3998686"/>
              <a:ext cx="589644" cy="0"/>
            </a:xfrm>
            <a:prstGeom prst="line">
              <a:avLst/>
            </a:prstGeom>
            <a:ln w="38100">
              <a:solidFill>
                <a:schemeClr val="tx1"/>
              </a:solidFill>
              <a:headEnd w="lg" len="sm"/>
              <a:tailEnd type="stealth" w="lg" len="lg"/>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7096578" y="3998686"/>
              <a:ext cx="589644" cy="0"/>
            </a:xfrm>
            <a:prstGeom prst="line">
              <a:avLst/>
            </a:prstGeom>
            <a:ln w="38100">
              <a:solidFill>
                <a:schemeClr val="tx1"/>
              </a:solidFill>
              <a:headEnd w="lg" len="sm"/>
              <a:tailEnd type="stealth" w="lg" len="lg"/>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8068128" y="3998686"/>
              <a:ext cx="589644" cy="0"/>
            </a:xfrm>
            <a:prstGeom prst="line">
              <a:avLst/>
            </a:prstGeom>
            <a:ln w="38100">
              <a:solidFill>
                <a:schemeClr val="tx1"/>
              </a:solidFill>
              <a:headEnd w="lg" len="sm"/>
              <a:tailEnd type="stealth" w="lg" len="lg"/>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10023928" y="3998686"/>
              <a:ext cx="589644" cy="0"/>
            </a:xfrm>
            <a:prstGeom prst="line">
              <a:avLst/>
            </a:prstGeom>
            <a:ln w="38100">
              <a:solidFill>
                <a:schemeClr val="tx1"/>
              </a:solidFill>
              <a:headEnd w="lg" len="sm"/>
              <a:tailEnd type="stealth" w="lg" len="lg"/>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9619346" y="3135087"/>
              <a:ext cx="391885" cy="17271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p:cNvCxnSpPr/>
            <p:nvPr/>
          </p:nvCxnSpPr>
          <p:spPr>
            <a:xfrm>
              <a:off x="9046028" y="3998686"/>
              <a:ext cx="589644" cy="0"/>
            </a:xfrm>
            <a:prstGeom prst="line">
              <a:avLst/>
            </a:prstGeom>
            <a:ln w="38100">
              <a:solidFill>
                <a:schemeClr val="tx1"/>
              </a:solidFill>
              <a:headEnd w="lg" len="sm"/>
              <a:tailEnd type="stealth" w="lg" len="lg"/>
            </a:ln>
          </p:spPr>
          <p:style>
            <a:lnRef idx="1">
              <a:schemeClr val="accent1"/>
            </a:lnRef>
            <a:fillRef idx="0">
              <a:schemeClr val="accent1"/>
            </a:fillRef>
            <a:effectRef idx="0">
              <a:schemeClr val="accent1"/>
            </a:effectRef>
            <a:fontRef idx="minor">
              <a:schemeClr val="tx1"/>
            </a:fontRef>
          </p:style>
        </p:cxnSp>
      </p:grpSp>
      <p:grpSp>
        <p:nvGrpSpPr>
          <p:cNvPr id="115" name="グループ化 114"/>
          <p:cNvGrpSpPr/>
          <p:nvPr/>
        </p:nvGrpSpPr>
        <p:grpSpPr>
          <a:xfrm>
            <a:off x="5562600" y="5090161"/>
            <a:ext cx="1676290" cy="1535430"/>
            <a:chOff x="5128260" y="5155371"/>
            <a:chExt cx="1546863" cy="1416879"/>
          </a:xfrm>
        </p:grpSpPr>
        <p:sp>
          <p:nvSpPr>
            <p:cNvPr id="69" name="円/楕円 68"/>
            <p:cNvSpPr/>
            <p:nvPr/>
          </p:nvSpPr>
          <p:spPr>
            <a:xfrm>
              <a:off x="5761936" y="5320384"/>
              <a:ext cx="283117" cy="283117"/>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円/楕円 74"/>
            <p:cNvSpPr/>
            <p:nvPr/>
          </p:nvSpPr>
          <p:spPr>
            <a:xfrm>
              <a:off x="5761936" y="5737578"/>
              <a:ext cx="283117" cy="283117"/>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円/楕円 80"/>
            <p:cNvSpPr/>
            <p:nvPr/>
          </p:nvSpPr>
          <p:spPr>
            <a:xfrm>
              <a:off x="5761936" y="6164492"/>
              <a:ext cx="283117" cy="283117"/>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14" name="グループ化 113"/>
            <p:cNvGrpSpPr/>
            <p:nvPr/>
          </p:nvGrpSpPr>
          <p:grpSpPr>
            <a:xfrm>
              <a:off x="6045055" y="5304085"/>
              <a:ext cx="630068" cy="1216200"/>
              <a:chOff x="6045053" y="5304085"/>
              <a:chExt cx="889538" cy="1216200"/>
            </a:xfrm>
          </p:grpSpPr>
          <p:cxnSp>
            <p:nvCxnSpPr>
              <p:cNvPr id="92" name="直線矢印コネクタ 91"/>
              <p:cNvCxnSpPr>
                <a:stCxn id="69" idx="6"/>
              </p:cNvCxnSpPr>
              <p:nvPr/>
            </p:nvCxnSpPr>
            <p:spPr>
              <a:xfrm flipV="1">
                <a:off x="6045053" y="5304085"/>
                <a:ext cx="889537" cy="15785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a:stCxn id="75" idx="6"/>
              </p:cNvCxnSpPr>
              <p:nvPr/>
            </p:nvCxnSpPr>
            <p:spPr>
              <a:xfrm flipV="1">
                <a:off x="6045054" y="5304085"/>
                <a:ext cx="889537" cy="575051"/>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a:stCxn id="81" idx="6"/>
              </p:cNvCxnSpPr>
              <p:nvPr/>
            </p:nvCxnSpPr>
            <p:spPr>
              <a:xfrm flipV="1">
                <a:off x="6045054" y="5304085"/>
                <a:ext cx="889537" cy="100196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5" name="直線矢印コネクタ 94"/>
              <p:cNvCxnSpPr>
                <a:stCxn id="69" idx="6"/>
              </p:cNvCxnSpPr>
              <p:nvPr/>
            </p:nvCxnSpPr>
            <p:spPr>
              <a:xfrm>
                <a:off x="6045054" y="5461942"/>
                <a:ext cx="889537" cy="24754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6" name="直線矢印コネクタ 95"/>
              <p:cNvCxnSpPr>
                <a:stCxn id="75" idx="6"/>
              </p:cNvCxnSpPr>
              <p:nvPr/>
            </p:nvCxnSpPr>
            <p:spPr>
              <a:xfrm flipV="1">
                <a:off x="6045054" y="5709485"/>
                <a:ext cx="889537" cy="169651"/>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7" name="直線矢印コネクタ 96"/>
              <p:cNvCxnSpPr>
                <a:stCxn id="81" idx="6"/>
              </p:cNvCxnSpPr>
              <p:nvPr/>
            </p:nvCxnSpPr>
            <p:spPr>
              <a:xfrm flipV="1">
                <a:off x="6045054" y="5709485"/>
                <a:ext cx="889537" cy="59656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8" name="直線矢印コネクタ 97"/>
              <p:cNvCxnSpPr>
                <a:stCxn id="69" idx="6"/>
              </p:cNvCxnSpPr>
              <p:nvPr/>
            </p:nvCxnSpPr>
            <p:spPr>
              <a:xfrm>
                <a:off x="6045054" y="5461942"/>
                <a:ext cx="889537" cy="65294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9" name="直線矢印コネクタ 98"/>
              <p:cNvCxnSpPr>
                <a:stCxn id="75" idx="6"/>
              </p:cNvCxnSpPr>
              <p:nvPr/>
            </p:nvCxnSpPr>
            <p:spPr>
              <a:xfrm>
                <a:off x="6045054" y="5879136"/>
                <a:ext cx="889537" cy="23574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0" name="直線矢印コネクタ 99"/>
              <p:cNvCxnSpPr>
                <a:stCxn id="81" idx="6"/>
              </p:cNvCxnSpPr>
              <p:nvPr/>
            </p:nvCxnSpPr>
            <p:spPr>
              <a:xfrm flipV="1">
                <a:off x="6045054" y="6114885"/>
                <a:ext cx="889537" cy="19116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1" name="直線矢印コネクタ 100"/>
              <p:cNvCxnSpPr>
                <a:stCxn id="69" idx="6"/>
              </p:cNvCxnSpPr>
              <p:nvPr/>
            </p:nvCxnSpPr>
            <p:spPr>
              <a:xfrm>
                <a:off x="6045054" y="5461942"/>
                <a:ext cx="889537" cy="105834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2" name="直線矢印コネクタ 101"/>
              <p:cNvCxnSpPr>
                <a:stCxn id="75" idx="6"/>
              </p:cNvCxnSpPr>
              <p:nvPr/>
            </p:nvCxnSpPr>
            <p:spPr>
              <a:xfrm>
                <a:off x="6045054" y="5879136"/>
                <a:ext cx="889537" cy="64114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a:stCxn id="81" idx="6"/>
              </p:cNvCxnSpPr>
              <p:nvPr/>
            </p:nvCxnSpPr>
            <p:spPr>
              <a:xfrm>
                <a:off x="6045054" y="6306050"/>
                <a:ext cx="889537" cy="21423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13" name="グループ化 112"/>
            <p:cNvGrpSpPr/>
            <p:nvPr/>
          </p:nvGrpSpPr>
          <p:grpSpPr>
            <a:xfrm>
              <a:off x="5128260" y="5155371"/>
              <a:ext cx="633676" cy="1416879"/>
              <a:chOff x="4656826" y="5155371"/>
              <a:chExt cx="1105110" cy="1416879"/>
            </a:xfrm>
          </p:grpSpPr>
          <p:cxnSp>
            <p:nvCxnSpPr>
              <p:cNvPr id="70" name="直線矢印コネクタ 69"/>
              <p:cNvCxnSpPr>
                <a:endCxn id="69" idx="2"/>
              </p:cNvCxnSpPr>
              <p:nvPr/>
            </p:nvCxnSpPr>
            <p:spPr>
              <a:xfrm>
                <a:off x="4656826" y="5155371"/>
                <a:ext cx="1105110" cy="306571"/>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a:endCxn id="69" idx="2"/>
              </p:cNvCxnSpPr>
              <p:nvPr/>
            </p:nvCxnSpPr>
            <p:spPr>
              <a:xfrm flipV="1">
                <a:off x="4656826" y="5461942"/>
                <a:ext cx="1105110" cy="4764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a:endCxn id="69" idx="2"/>
              </p:cNvCxnSpPr>
              <p:nvPr/>
            </p:nvCxnSpPr>
            <p:spPr>
              <a:xfrm flipV="1">
                <a:off x="4656826" y="5461942"/>
                <a:ext cx="1105110" cy="40186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a:endCxn id="69" idx="2"/>
              </p:cNvCxnSpPr>
              <p:nvPr/>
            </p:nvCxnSpPr>
            <p:spPr>
              <a:xfrm flipV="1">
                <a:off x="4656826" y="5461942"/>
                <a:ext cx="1105110" cy="111030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a:endCxn id="75" idx="2"/>
              </p:cNvCxnSpPr>
              <p:nvPr/>
            </p:nvCxnSpPr>
            <p:spPr>
              <a:xfrm>
                <a:off x="4656826" y="5155371"/>
                <a:ext cx="1105110" cy="72376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a:endCxn id="75" idx="2"/>
              </p:cNvCxnSpPr>
              <p:nvPr/>
            </p:nvCxnSpPr>
            <p:spPr>
              <a:xfrm>
                <a:off x="4656826" y="5509591"/>
                <a:ext cx="1105110" cy="36954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a:endCxn id="75" idx="2"/>
              </p:cNvCxnSpPr>
              <p:nvPr/>
            </p:nvCxnSpPr>
            <p:spPr>
              <a:xfrm>
                <a:off x="4656826" y="5863811"/>
                <a:ext cx="1105110" cy="1532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a:endCxn id="75" idx="2"/>
              </p:cNvCxnSpPr>
              <p:nvPr/>
            </p:nvCxnSpPr>
            <p:spPr>
              <a:xfrm flipV="1">
                <a:off x="4656826" y="5879136"/>
                <a:ext cx="1105110" cy="6931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a:endCxn id="81" idx="2"/>
              </p:cNvCxnSpPr>
              <p:nvPr/>
            </p:nvCxnSpPr>
            <p:spPr>
              <a:xfrm>
                <a:off x="4656826" y="5155371"/>
                <a:ext cx="1105110" cy="115067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a:endCxn id="81" idx="2"/>
              </p:cNvCxnSpPr>
              <p:nvPr/>
            </p:nvCxnSpPr>
            <p:spPr>
              <a:xfrm>
                <a:off x="4656826" y="5509591"/>
                <a:ext cx="1105110" cy="79645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a:endCxn id="81" idx="2"/>
              </p:cNvCxnSpPr>
              <p:nvPr/>
            </p:nvCxnSpPr>
            <p:spPr>
              <a:xfrm>
                <a:off x="4656826" y="5863811"/>
                <a:ext cx="1105110" cy="44223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a:endCxn id="81" idx="2"/>
              </p:cNvCxnSpPr>
              <p:nvPr/>
            </p:nvCxnSpPr>
            <p:spPr>
              <a:xfrm flipV="1">
                <a:off x="4656826" y="6306050"/>
                <a:ext cx="1105110" cy="26620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8" name="直線矢印コネクタ 107"/>
              <p:cNvCxnSpPr>
                <a:endCxn id="69" idx="2"/>
              </p:cNvCxnSpPr>
              <p:nvPr/>
            </p:nvCxnSpPr>
            <p:spPr>
              <a:xfrm flipV="1">
                <a:off x="4656826" y="5461942"/>
                <a:ext cx="1105110" cy="75608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9" name="直線矢印コネクタ 108"/>
              <p:cNvCxnSpPr>
                <a:endCxn id="75" idx="2"/>
              </p:cNvCxnSpPr>
              <p:nvPr/>
            </p:nvCxnSpPr>
            <p:spPr>
              <a:xfrm flipV="1">
                <a:off x="4656826" y="5879136"/>
                <a:ext cx="1105110" cy="33889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a:endCxn id="81" idx="2"/>
              </p:cNvCxnSpPr>
              <p:nvPr/>
            </p:nvCxnSpPr>
            <p:spPr>
              <a:xfrm>
                <a:off x="4656826" y="6218031"/>
                <a:ext cx="1105110" cy="8801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cxnSp>
        <p:nvCxnSpPr>
          <p:cNvPr id="118" name="直線矢印コネクタ 117"/>
          <p:cNvCxnSpPr>
            <a:stCxn id="116" idx="0"/>
            <a:endCxn id="10" idx="2"/>
          </p:cNvCxnSpPr>
          <p:nvPr/>
        </p:nvCxnSpPr>
        <p:spPr>
          <a:xfrm flipH="1" flipV="1">
            <a:off x="6391731" y="4145642"/>
            <a:ext cx="1449" cy="784498"/>
          </a:xfrm>
          <a:prstGeom prst="straightConnector1">
            <a:avLst/>
          </a:prstGeom>
          <a:ln w="476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4" name="スライド番号プレースホルダー 13"/>
          <p:cNvSpPr>
            <a:spLocks noGrp="1"/>
          </p:cNvSpPr>
          <p:nvPr>
            <p:ph type="sldNum" sz="quarter" idx="12"/>
          </p:nvPr>
        </p:nvSpPr>
        <p:spPr/>
        <p:txBody>
          <a:bodyPr/>
          <a:lstStyle/>
          <a:p>
            <a:fld id="{F35DE295-420C-4265-BE54-AE59FA4027A6}" type="slidenum">
              <a:rPr kumimoji="1" lang="ja-JP" altLang="en-US" smtClean="0"/>
              <a:t>38</a:t>
            </a:fld>
            <a:endParaRPr kumimoji="1" lang="ja-JP" altLang="en-US"/>
          </a:p>
        </p:txBody>
      </p:sp>
    </p:spTree>
    <p:extLst>
      <p:ext uri="{BB962C8B-B14F-4D97-AF65-F5344CB8AC3E}">
        <p14:creationId xmlns:p14="http://schemas.microsoft.com/office/powerpoint/2010/main" val="36175139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3220" y="199374"/>
            <a:ext cx="11708780" cy="733270"/>
          </a:xfrm>
        </p:spPr>
        <p:txBody>
          <a:bodyPr/>
          <a:lstStyle/>
          <a:p>
            <a:r>
              <a:rPr kumimoji="1" lang="en-US" altLang="ja-JP" dirty="0"/>
              <a:t>Convolutional Neural Network</a:t>
            </a:r>
            <a:endParaRPr kumimoji="1" lang="ja-JP" altLang="en-US" dirty="0"/>
          </a:p>
        </p:txBody>
      </p:sp>
      <p:sp>
        <p:nvSpPr>
          <p:cNvPr id="3" name="コンテンツ プレースホルダー 2"/>
          <p:cNvSpPr>
            <a:spLocks noGrp="1"/>
          </p:cNvSpPr>
          <p:nvPr>
            <p:ph idx="1"/>
          </p:nvPr>
        </p:nvSpPr>
        <p:spPr>
          <a:xfrm>
            <a:off x="483220" y="1023216"/>
            <a:ext cx="11708780" cy="1880858"/>
          </a:xfrm>
        </p:spPr>
        <p:txBody>
          <a:bodyPr>
            <a:normAutofit/>
          </a:bodyPr>
          <a:lstStyle/>
          <a:p>
            <a:r>
              <a:rPr kumimoji="1" lang="ja-JP" altLang="en-US" dirty="0"/>
              <a:t>主に画像データに対して用いられる</a:t>
            </a:r>
            <a:r>
              <a:rPr kumimoji="1" lang="en-US" altLang="ja-JP" dirty="0"/>
              <a:t>Neural Network</a:t>
            </a:r>
            <a:r>
              <a:rPr kumimoji="1" lang="ja-JP" altLang="en-US" dirty="0"/>
              <a:t>の一種</a:t>
            </a:r>
            <a:endParaRPr kumimoji="1" lang="en-US" altLang="ja-JP" dirty="0"/>
          </a:p>
          <a:p>
            <a:r>
              <a:rPr lang="ja-JP" altLang="en-US" dirty="0" smtClean="0"/>
              <a:t>畳み込み（線形フィルタ）で入力画像を出力画像に変換</a:t>
            </a:r>
            <a:endParaRPr lang="en-US" altLang="ja-JP" dirty="0" smtClean="0"/>
          </a:p>
          <a:p>
            <a:r>
              <a:rPr kumimoji="1" lang="ja-JP" altLang="en-US" dirty="0" smtClean="0"/>
              <a:t>フィルタの重みが変数で、これを訓練データより調整する</a:t>
            </a:r>
            <a:endParaRPr kumimoji="1" lang="ja-JP" altLang="en-US" dirty="0"/>
          </a:p>
        </p:txBody>
      </p:sp>
      <p:sp>
        <p:nvSpPr>
          <p:cNvPr id="4" name="スライド番号プレースホルダー 3"/>
          <p:cNvSpPr>
            <a:spLocks noGrp="1"/>
          </p:cNvSpPr>
          <p:nvPr>
            <p:ph type="sldNum" sz="quarter" idx="12"/>
          </p:nvPr>
        </p:nvSpPr>
        <p:spPr/>
        <p:txBody>
          <a:bodyPr/>
          <a:lstStyle/>
          <a:p>
            <a:fld id="{F35DE295-420C-4265-BE54-AE59FA4027A6}" type="slidenum">
              <a:rPr kumimoji="1" lang="ja-JP" altLang="en-US" smtClean="0"/>
              <a:t>39</a:t>
            </a:fld>
            <a:endParaRPr kumimoji="1" lang="ja-JP" altLang="en-US"/>
          </a:p>
        </p:txBody>
      </p:sp>
      <p:grpSp>
        <p:nvGrpSpPr>
          <p:cNvPr id="85" name="グループ化 84"/>
          <p:cNvGrpSpPr/>
          <p:nvPr/>
        </p:nvGrpSpPr>
        <p:grpSpPr>
          <a:xfrm>
            <a:off x="2154031" y="3382828"/>
            <a:ext cx="1653209" cy="3012449"/>
            <a:chOff x="2994991" y="1543878"/>
            <a:chExt cx="3763618" cy="6858000"/>
          </a:xfrm>
        </p:grpSpPr>
        <p:grpSp>
          <p:nvGrpSpPr>
            <p:cNvPr id="44" name="グループ化 43"/>
            <p:cNvGrpSpPr/>
            <p:nvPr/>
          </p:nvGrpSpPr>
          <p:grpSpPr>
            <a:xfrm>
              <a:off x="2994991" y="5314121"/>
              <a:ext cx="3763618" cy="3087757"/>
              <a:chOff x="2994991" y="5314121"/>
              <a:chExt cx="3763618" cy="3087757"/>
            </a:xfrm>
          </p:grpSpPr>
          <p:sp>
            <p:nvSpPr>
              <p:cNvPr id="8" name="円/楕円 7"/>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グループ化 44"/>
            <p:cNvGrpSpPr/>
            <p:nvPr/>
          </p:nvGrpSpPr>
          <p:grpSpPr>
            <a:xfrm>
              <a:off x="2994991" y="4560074"/>
              <a:ext cx="3763618" cy="3087757"/>
              <a:chOff x="2994991" y="5314121"/>
              <a:chExt cx="3763618" cy="3087757"/>
            </a:xfrm>
          </p:grpSpPr>
          <p:sp>
            <p:nvSpPr>
              <p:cNvPr id="46" name="円/楕円 45"/>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グループ化 52"/>
            <p:cNvGrpSpPr/>
            <p:nvPr/>
          </p:nvGrpSpPr>
          <p:grpSpPr>
            <a:xfrm>
              <a:off x="2994991" y="3806025"/>
              <a:ext cx="3763618" cy="3087757"/>
              <a:chOff x="2994991" y="5314121"/>
              <a:chExt cx="3763618" cy="3087757"/>
            </a:xfrm>
          </p:grpSpPr>
          <p:sp>
            <p:nvSpPr>
              <p:cNvPr id="54" name="円/楕円 53"/>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1" name="グループ化 60"/>
            <p:cNvGrpSpPr/>
            <p:nvPr/>
          </p:nvGrpSpPr>
          <p:grpSpPr>
            <a:xfrm>
              <a:off x="2994991" y="3051976"/>
              <a:ext cx="3763618" cy="3087757"/>
              <a:chOff x="2994991" y="5314121"/>
              <a:chExt cx="3763618" cy="3087757"/>
            </a:xfrm>
          </p:grpSpPr>
          <p:sp>
            <p:nvSpPr>
              <p:cNvPr id="62" name="円/楕円 61"/>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3944731" y="6763025"/>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3469861" y="7125251"/>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67"/>
              <p:cNvSpPr/>
              <p:nvPr/>
            </p:nvSpPr>
            <p:spPr>
              <a:xfrm>
                <a:off x="2994991" y="7487478"/>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9" name="グループ化 68"/>
            <p:cNvGrpSpPr/>
            <p:nvPr/>
          </p:nvGrpSpPr>
          <p:grpSpPr>
            <a:xfrm>
              <a:off x="2994991" y="2297927"/>
              <a:ext cx="3763618" cy="3087757"/>
              <a:chOff x="2994991" y="5314121"/>
              <a:chExt cx="3763618" cy="3087757"/>
            </a:xfrm>
          </p:grpSpPr>
          <p:sp>
            <p:nvSpPr>
              <p:cNvPr id="70" name="円/楕円 69"/>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円/楕円 71"/>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円/楕円 72"/>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円/楕円 73"/>
              <p:cNvSpPr/>
              <p:nvPr/>
            </p:nvSpPr>
            <p:spPr>
              <a:xfrm>
                <a:off x="3944731" y="6763025"/>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74"/>
              <p:cNvSpPr/>
              <p:nvPr/>
            </p:nvSpPr>
            <p:spPr>
              <a:xfrm>
                <a:off x="3469861" y="7125251"/>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75"/>
              <p:cNvSpPr/>
              <p:nvPr/>
            </p:nvSpPr>
            <p:spPr>
              <a:xfrm>
                <a:off x="2994991" y="7487478"/>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7" name="グループ化 76"/>
            <p:cNvGrpSpPr/>
            <p:nvPr/>
          </p:nvGrpSpPr>
          <p:grpSpPr>
            <a:xfrm>
              <a:off x="2994991" y="1543878"/>
              <a:ext cx="3763618" cy="3087757"/>
              <a:chOff x="2994991" y="5314121"/>
              <a:chExt cx="3763618" cy="3087757"/>
            </a:xfrm>
          </p:grpSpPr>
          <p:sp>
            <p:nvSpPr>
              <p:cNvPr id="78" name="円/楕円 77"/>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円/楕円 78"/>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円/楕円 79"/>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80"/>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81"/>
              <p:cNvSpPr/>
              <p:nvPr/>
            </p:nvSpPr>
            <p:spPr>
              <a:xfrm>
                <a:off x="3944731" y="6763025"/>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82"/>
              <p:cNvSpPr/>
              <p:nvPr/>
            </p:nvSpPr>
            <p:spPr>
              <a:xfrm>
                <a:off x="3469861" y="7125251"/>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p:nvPr/>
            </p:nvSpPr>
            <p:spPr>
              <a:xfrm>
                <a:off x="2994991" y="7487478"/>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aphicFrame>
        <p:nvGraphicFramePr>
          <p:cNvPr id="136" name="表 135"/>
          <p:cNvGraphicFramePr>
            <a:graphicFrameLocks noGrp="1"/>
          </p:cNvGraphicFramePr>
          <p:nvPr>
            <p:extLst>
              <p:ext uri="{D42A27DB-BD31-4B8C-83A1-F6EECF244321}">
                <p14:modId xmlns:p14="http://schemas.microsoft.com/office/powerpoint/2010/main" val="1292243209"/>
              </p:ext>
            </p:extLst>
          </p:nvPr>
        </p:nvGraphicFramePr>
        <p:xfrm>
          <a:off x="4264708" y="2739865"/>
          <a:ext cx="1334049" cy="1215153"/>
        </p:xfrm>
        <a:graphic>
          <a:graphicData uri="http://schemas.openxmlformats.org/drawingml/2006/table">
            <a:tbl>
              <a:tblPr firstRow="1" bandRow="1">
                <a:tableStyleId>{5C22544A-7EE6-4342-B048-85BDC9FD1C3A}</a:tableStyleId>
              </a:tblPr>
              <a:tblGrid>
                <a:gridCol w="444683">
                  <a:extLst>
                    <a:ext uri="{9D8B030D-6E8A-4147-A177-3AD203B41FA5}">
                      <a16:colId xmlns:a16="http://schemas.microsoft.com/office/drawing/2014/main" val="20000"/>
                    </a:ext>
                  </a:extLst>
                </a:gridCol>
                <a:gridCol w="444683">
                  <a:extLst>
                    <a:ext uri="{9D8B030D-6E8A-4147-A177-3AD203B41FA5}">
                      <a16:colId xmlns:a16="http://schemas.microsoft.com/office/drawing/2014/main" val="20001"/>
                    </a:ext>
                  </a:extLst>
                </a:gridCol>
                <a:gridCol w="444683">
                  <a:extLst>
                    <a:ext uri="{9D8B030D-6E8A-4147-A177-3AD203B41FA5}">
                      <a16:colId xmlns:a16="http://schemas.microsoft.com/office/drawing/2014/main" val="20002"/>
                    </a:ext>
                  </a:extLst>
                </a:gridCol>
              </a:tblGrid>
              <a:tr h="405051">
                <a:tc>
                  <a:txBody>
                    <a:bodyPr/>
                    <a:lstStyle/>
                    <a:p>
                      <a:pPr algn="ctr"/>
                      <a:r>
                        <a:rPr kumimoji="1" lang="en-US" altLang="ja-JP" sz="2400" b="1" dirty="0">
                          <a:solidFill>
                            <a:schemeClr val="tx1"/>
                          </a:solidFill>
                        </a:rPr>
                        <a:t>a</a:t>
                      </a:r>
                      <a:endParaRPr kumimoji="1" lang="ja-JP" altLang="en-US" sz="24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400" b="1" dirty="0">
                          <a:solidFill>
                            <a:schemeClr val="tx1"/>
                          </a:solidFill>
                        </a:rPr>
                        <a:t>b</a:t>
                      </a:r>
                      <a:endParaRPr kumimoji="1" lang="ja-JP" altLang="en-US" sz="24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400" b="1" dirty="0">
                          <a:solidFill>
                            <a:schemeClr val="tx1"/>
                          </a:solidFill>
                        </a:rPr>
                        <a:t>c</a:t>
                      </a:r>
                      <a:endParaRPr kumimoji="1" lang="ja-JP" altLang="en-US" sz="24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5051">
                <a:tc>
                  <a:txBody>
                    <a:bodyPr/>
                    <a:lstStyle/>
                    <a:p>
                      <a:pPr algn="ctr"/>
                      <a:r>
                        <a:rPr kumimoji="1" lang="en-US" altLang="ja-JP" sz="2400" b="1" dirty="0">
                          <a:solidFill>
                            <a:schemeClr val="tx1"/>
                          </a:solidFill>
                        </a:rPr>
                        <a:t>d</a:t>
                      </a:r>
                      <a:endParaRPr kumimoji="1" lang="ja-JP" altLang="en-US" sz="24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400" b="1" dirty="0">
                          <a:solidFill>
                            <a:schemeClr val="tx1"/>
                          </a:solidFill>
                        </a:rPr>
                        <a:t>e</a:t>
                      </a:r>
                      <a:endParaRPr kumimoji="1" lang="ja-JP" altLang="en-US" sz="24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400" b="1" dirty="0">
                          <a:solidFill>
                            <a:schemeClr val="tx1"/>
                          </a:solidFill>
                        </a:rPr>
                        <a:t>f</a:t>
                      </a:r>
                      <a:endParaRPr kumimoji="1" lang="ja-JP" altLang="en-US" sz="24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5051">
                <a:tc>
                  <a:txBody>
                    <a:bodyPr/>
                    <a:lstStyle/>
                    <a:p>
                      <a:pPr algn="ctr"/>
                      <a:r>
                        <a:rPr kumimoji="1" lang="en-US" altLang="ja-JP" sz="2400" b="1" dirty="0">
                          <a:solidFill>
                            <a:schemeClr val="tx1"/>
                          </a:solidFill>
                        </a:rPr>
                        <a:t>g</a:t>
                      </a:r>
                      <a:endParaRPr kumimoji="1" lang="ja-JP" altLang="en-US" sz="24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400" b="1" dirty="0">
                          <a:solidFill>
                            <a:schemeClr val="tx1"/>
                          </a:solidFill>
                        </a:rPr>
                        <a:t>h</a:t>
                      </a:r>
                      <a:endParaRPr kumimoji="1" lang="ja-JP" altLang="en-US" sz="24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400" b="1" dirty="0" err="1">
                          <a:solidFill>
                            <a:schemeClr val="tx1"/>
                          </a:solidFill>
                        </a:rPr>
                        <a:t>i</a:t>
                      </a:r>
                      <a:endParaRPr kumimoji="1" lang="ja-JP" altLang="en-US" sz="24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pSp>
        <p:nvGrpSpPr>
          <p:cNvPr id="164" name="グループ化 163"/>
          <p:cNvGrpSpPr/>
          <p:nvPr/>
        </p:nvGrpSpPr>
        <p:grpSpPr>
          <a:xfrm>
            <a:off x="2356592" y="4220103"/>
            <a:ext cx="5435055" cy="1031472"/>
            <a:chOff x="2454091" y="4169304"/>
            <a:chExt cx="5435055" cy="1031472"/>
          </a:xfrm>
        </p:grpSpPr>
        <p:cxnSp>
          <p:nvCxnSpPr>
            <p:cNvPr id="138" name="直線コネクタ 137"/>
            <p:cNvCxnSpPr>
              <a:stCxn id="84" idx="6"/>
              <a:endCxn id="105" idx="6"/>
            </p:cNvCxnSpPr>
            <p:nvPr/>
          </p:nvCxnSpPr>
          <p:spPr>
            <a:xfrm>
              <a:off x="2454091" y="4487528"/>
              <a:ext cx="5323930" cy="172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a:stCxn id="83" idx="6"/>
              <a:endCxn id="105" idx="6"/>
            </p:cNvCxnSpPr>
            <p:nvPr/>
          </p:nvCxnSpPr>
          <p:spPr>
            <a:xfrm>
              <a:off x="2662683" y="4328416"/>
              <a:ext cx="5115338" cy="331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a:stCxn id="82" idx="6"/>
              <a:endCxn id="105" idx="6"/>
            </p:cNvCxnSpPr>
            <p:nvPr/>
          </p:nvCxnSpPr>
          <p:spPr>
            <a:xfrm>
              <a:off x="2871274" y="4169304"/>
              <a:ext cx="4906747" cy="4903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a:stCxn id="76" idx="6"/>
            </p:cNvCxnSpPr>
            <p:nvPr/>
          </p:nvCxnSpPr>
          <p:spPr>
            <a:xfrm flipV="1">
              <a:off x="2555691" y="4710440"/>
              <a:ext cx="5323930" cy="159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a:stCxn id="75" idx="6"/>
            </p:cNvCxnSpPr>
            <p:nvPr/>
          </p:nvCxnSpPr>
          <p:spPr>
            <a:xfrm>
              <a:off x="2764283" y="4710440"/>
              <a:ext cx="51153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a:stCxn id="74" idx="6"/>
            </p:cNvCxnSpPr>
            <p:nvPr/>
          </p:nvCxnSpPr>
          <p:spPr>
            <a:xfrm>
              <a:off x="2972874" y="4551328"/>
              <a:ext cx="4906747" cy="159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p:cNvCxnSpPr>
              <a:stCxn id="68" idx="6"/>
            </p:cNvCxnSpPr>
            <p:nvPr/>
          </p:nvCxnSpPr>
          <p:spPr>
            <a:xfrm flipV="1">
              <a:off x="2555691" y="4710441"/>
              <a:ext cx="5333455" cy="4903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a:stCxn id="67" idx="6"/>
            </p:cNvCxnSpPr>
            <p:nvPr/>
          </p:nvCxnSpPr>
          <p:spPr>
            <a:xfrm flipV="1">
              <a:off x="2764283" y="4710441"/>
              <a:ext cx="5124863" cy="331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p:cNvCxnSpPr>
              <a:stCxn id="66" idx="6"/>
            </p:cNvCxnSpPr>
            <p:nvPr/>
          </p:nvCxnSpPr>
          <p:spPr>
            <a:xfrm flipV="1">
              <a:off x="2972874" y="4710441"/>
              <a:ext cx="4916272" cy="1721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グループ化 85"/>
          <p:cNvGrpSpPr/>
          <p:nvPr/>
        </p:nvGrpSpPr>
        <p:grpSpPr>
          <a:xfrm>
            <a:off x="7269369" y="3382828"/>
            <a:ext cx="1653209" cy="3012449"/>
            <a:chOff x="2994991" y="1543878"/>
            <a:chExt cx="3763618" cy="6858000"/>
          </a:xfrm>
        </p:grpSpPr>
        <p:grpSp>
          <p:nvGrpSpPr>
            <p:cNvPr id="87" name="グループ化 86"/>
            <p:cNvGrpSpPr/>
            <p:nvPr/>
          </p:nvGrpSpPr>
          <p:grpSpPr>
            <a:xfrm>
              <a:off x="2994991" y="5314121"/>
              <a:ext cx="3763618" cy="3087757"/>
              <a:chOff x="2994991" y="5314121"/>
              <a:chExt cx="3763618" cy="3087757"/>
            </a:xfrm>
          </p:grpSpPr>
          <p:sp>
            <p:nvSpPr>
              <p:cNvPr id="128" name="円/楕円 127"/>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円/楕円 128"/>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円/楕円 129"/>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円/楕円 130"/>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円/楕円 131"/>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円/楕円 132"/>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円/楕円 133"/>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8" name="グループ化 87"/>
            <p:cNvGrpSpPr/>
            <p:nvPr/>
          </p:nvGrpSpPr>
          <p:grpSpPr>
            <a:xfrm>
              <a:off x="2994991" y="4560074"/>
              <a:ext cx="3763618" cy="3087757"/>
              <a:chOff x="2994991" y="5314121"/>
              <a:chExt cx="3763618" cy="3087757"/>
            </a:xfrm>
          </p:grpSpPr>
          <p:sp>
            <p:nvSpPr>
              <p:cNvPr id="121" name="円/楕円 120"/>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円/楕円 121"/>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円/楕円 122"/>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円/楕円 123"/>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円/楕円 124"/>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円/楕円 125"/>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円/楕円 126"/>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9" name="グループ化 88"/>
            <p:cNvGrpSpPr/>
            <p:nvPr/>
          </p:nvGrpSpPr>
          <p:grpSpPr>
            <a:xfrm>
              <a:off x="2994991" y="3806025"/>
              <a:ext cx="3763618" cy="3087757"/>
              <a:chOff x="2994991" y="5314121"/>
              <a:chExt cx="3763618" cy="3087757"/>
            </a:xfrm>
          </p:grpSpPr>
          <p:sp>
            <p:nvSpPr>
              <p:cNvPr id="114" name="円/楕円 113"/>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円/楕円 114"/>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円/楕円 115"/>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円/楕円 116"/>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円/楕円 117"/>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円/楕円 118"/>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円/楕円 119"/>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0" name="グループ化 89"/>
            <p:cNvGrpSpPr/>
            <p:nvPr/>
          </p:nvGrpSpPr>
          <p:grpSpPr>
            <a:xfrm>
              <a:off x="2994991" y="3051976"/>
              <a:ext cx="3763618" cy="3087757"/>
              <a:chOff x="2994991" y="5314121"/>
              <a:chExt cx="3763618" cy="3087757"/>
            </a:xfrm>
          </p:grpSpPr>
          <p:sp>
            <p:nvSpPr>
              <p:cNvPr id="107" name="円/楕円 106"/>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円/楕円 107"/>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円/楕円 108"/>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円/楕円 109"/>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円/楕円 110"/>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楕円 111"/>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円/楕円 112"/>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1" name="グループ化 90"/>
            <p:cNvGrpSpPr/>
            <p:nvPr/>
          </p:nvGrpSpPr>
          <p:grpSpPr>
            <a:xfrm>
              <a:off x="2994991" y="2297927"/>
              <a:ext cx="3763618" cy="3087757"/>
              <a:chOff x="2994991" y="5314121"/>
              <a:chExt cx="3763618" cy="3087757"/>
            </a:xfrm>
          </p:grpSpPr>
          <p:sp>
            <p:nvSpPr>
              <p:cNvPr id="100" name="円/楕円 99"/>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円/楕円 100"/>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円/楕円 101"/>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円/楕円 102"/>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円/楕円 103"/>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円/楕円 104"/>
              <p:cNvSpPr/>
              <p:nvPr/>
            </p:nvSpPr>
            <p:spPr>
              <a:xfrm>
                <a:off x="3469861" y="7125251"/>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円/楕円 105"/>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2" name="グループ化 91"/>
            <p:cNvGrpSpPr/>
            <p:nvPr/>
          </p:nvGrpSpPr>
          <p:grpSpPr>
            <a:xfrm>
              <a:off x="2994991" y="1543878"/>
              <a:ext cx="3763618" cy="3087757"/>
              <a:chOff x="2994991" y="5314121"/>
              <a:chExt cx="3763618" cy="3087757"/>
            </a:xfrm>
          </p:grpSpPr>
          <p:sp>
            <p:nvSpPr>
              <p:cNvPr id="93" name="円/楕円 92"/>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円/楕円 93"/>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円/楕円 94"/>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95"/>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円/楕円 96"/>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円/楕円 97"/>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円/楕円 98"/>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65" name="正方形/長方形 164"/>
          <p:cNvSpPr/>
          <p:nvPr/>
        </p:nvSpPr>
        <p:spPr>
          <a:xfrm>
            <a:off x="5711524" y="3155781"/>
            <a:ext cx="2351926" cy="369332"/>
          </a:xfrm>
          <a:prstGeom prst="rect">
            <a:avLst/>
          </a:prstGeom>
        </p:spPr>
        <p:txBody>
          <a:bodyPr wrap="none">
            <a:spAutoFit/>
          </a:bodyPr>
          <a:lstStyle/>
          <a:p>
            <a:r>
              <a:rPr lang="en-US" altLang="ja-JP" dirty="0"/>
              <a:t>3x3 </a:t>
            </a:r>
            <a:r>
              <a:rPr lang="ja-JP" altLang="en-US" dirty="0"/>
              <a:t>のカーネルの場合</a:t>
            </a:r>
          </a:p>
        </p:txBody>
      </p:sp>
    </p:spTree>
    <p:extLst>
      <p:ext uri="{BB962C8B-B14F-4D97-AF65-F5344CB8AC3E}">
        <p14:creationId xmlns:p14="http://schemas.microsoft.com/office/powerpoint/2010/main" val="7350174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62501" y="1173166"/>
            <a:ext cx="7036419" cy="733270"/>
          </a:xfrm>
        </p:spPr>
        <p:txBody>
          <a:bodyPr/>
          <a:lstStyle/>
          <a:p>
            <a:r>
              <a:rPr kumimoji="1" lang="ja-JP" altLang="en-US" dirty="0"/>
              <a:t>参考書</a:t>
            </a:r>
          </a:p>
        </p:txBody>
      </p:sp>
      <p:sp>
        <p:nvSpPr>
          <p:cNvPr id="3" name="コンテンツ プレースホルダー 2"/>
          <p:cNvSpPr>
            <a:spLocks noGrp="1"/>
          </p:cNvSpPr>
          <p:nvPr>
            <p:ph idx="1"/>
          </p:nvPr>
        </p:nvSpPr>
        <p:spPr>
          <a:xfrm>
            <a:off x="4762501" y="2039921"/>
            <a:ext cx="6871780" cy="4114800"/>
          </a:xfrm>
        </p:spPr>
        <p:txBody>
          <a:bodyPr>
            <a:normAutofit/>
          </a:bodyPr>
          <a:lstStyle/>
          <a:p>
            <a:r>
              <a:rPr lang="en-US" altLang="ja-JP" sz="2000" dirty="0"/>
              <a:t>CG-Arts</a:t>
            </a:r>
            <a:r>
              <a:rPr lang="ja-JP" altLang="en-US" sz="2000" dirty="0"/>
              <a:t>協会（画像情報教育進行委員会）</a:t>
            </a:r>
            <a:endParaRPr lang="en-US" altLang="ja-JP" sz="2000" dirty="0"/>
          </a:p>
          <a:p>
            <a:r>
              <a:rPr lang="ja-JP" altLang="en-US" sz="2000" dirty="0"/>
              <a:t>ディジタル画像処理</a:t>
            </a:r>
            <a:r>
              <a:rPr lang="en-US" altLang="ja-JP" sz="2000" dirty="0"/>
              <a:t>[</a:t>
            </a:r>
            <a:r>
              <a:rPr lang="ja-JP" altLang="en-US" sz="2000" dirty="0"/>
              <a:t>改訂新版</a:t>
            </a:r>
            <a:r>
              <a:rPr lang="en-US" altLang="ja-JP" sz="2000" dirty="0"/>
              <a:t>] </a:t>
            </a:r>
            <a:r>
              <a:rPr lang="ja-JP" altLang="en-US" sz="2000" dirty="0"/>
              <a:t>大型本</a:t>
            </a:r>
            <a:endParaRPr lang="en-US" altLang="ja-JP" sz="2000" dirty="0"/>
          </a:p>
          <a:p>
            <a:endParaRPr lang="en-US" altLang="ja-JP" sz="2000" dirty="0"/>
          </a:p>
          <a:p>
            <a:r>
              <a:rPr lang="ja-JP" altLang="en-US" sz="2000" dirty="0"/>
              <a:t>日本語で読める画像処理の教科書です</a:t>
            </a:r>
            <a:endParaRPr lang="en-US" altLang="ja-JP" sz="2000" dirty="0"/>
          </a:p>
          <a:p>
            <a:r>
              <a:rPr lang="ja-JP" altLang="en-US" sz="2000" dirty="0"/>
              <a:t>画像や例が多く入門者には最適だと思います</a:t>
            </a:r>
            <a:endParaRPr lang="en-US" altLang="ja-JP" sz="2000" dirty="0"/>
          </a:p>
          <a:p>
            <a:endParaRPr lang="en-US" altLang="ja-JP" sz="2000" dirty="0"/>
          </a:p>
          <a:p>
            <a:r>
              <a:rPr lang="ja-JP" altLang="en-US" sz="2000" dirty="0"/>
              <a:t>網羅性が非常に高い反面，初学者にとっては説明が少ない部分もある</a:t>
            </a:r>
            <a:r>
              <a:rPr lang="en-US" altLang="ja-JP" sz="2000" dirty="0"/>
              <a:t>  </a:t>
            </a:r>
            <a:r>
              <a:rPr lang="en-US" altLang="ja-JP" sz="2000" dirty="0">
                <a:sym typeface="Wingdings" panose="05000000000000000000" pitchFamily="2" charset="2"/>
              </a:rPr>
              <a:t> </a:t>
            </a:r>
            <a:r>
              <a:rPr lang="ja-JP" altLang="en-US" sz="2000" dirty="0">
                <a:sym typeface="Wingdings" panose="05000000000000000000" pitchFamily="2" charset="2"/>
              </a:rPr>
              <a:t>講義中に丁寧に解説します</a:t>
            </a:r>
            <a:endParaRPr lang="en-US" altLang="ja-JP" sz="2000" dirty="0">
              <a:sym typeface="Wingdings" panose="05000000000000000000" pitchFamily="2" charset="2"/>
            </a:endParaRPr>
          </a:p>
          <a:p>
            <a:endParaRPr lang="en-US" altLang="ja-JP" sz="2000" dirty="0">
              <a:sym typeface="Wingdings" panose="05000000000000000000" pitchFamily="2" charset="2"/>
            </a:endParaRPr>
          </a:p>
          <a:p>
            <a:pPr marL="0" indent="0">
              <a:buNone/>
            </a:pPr>
            <a:r>
              <a:rPr lang="en-US" altLang="ja-JP" sz="2000" dirty="0">
                <a:solidFill>
                  <a:srgbClr val="FF0000"/>
                </a:solidFill>
                <a:sym typeface="Wingdings" panose="05000000000000000000" pitchFamily="2" charset="2"/>
              </a:rPr>
              <a:t>※</a:t>
            </a:r>
            <a:r>
              <a:rPr lang="ja-JP" altLang="en-US" sz="2000" dirty="0">
                <a:solidFill>
                  <a:srgbClr val="FF0000"/>
                </a:solidFill>
                <a:sym typeface="Wingdings" panose="05000000000000000000" pitchFamily="2" charset="2"/>
              </a:rPr>
              <a:t>基本的に、スライド資料を中心に講義を進めます</a:t>
            </a:r>
            <a:endParaRPr lang="en-US" altLang="ja-JP" sz="2000" dirty="0">
              <a:solidFill>
                <a:srgbClr val="FF0000"/>
              </a:solidFill>
            </a:endParaRPr>
          </a:p>
        </p:txBody>
      </p:sp>
      <p:pic>
        <p:nvPicPr>
          <p:cNvPr id="4" name="Picture 2" descr="https://images-na.ssl-images-amazon.com/images/I/518ivcD2crL._SX348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621" y="720431"/>
            <a:ext cx="3984225" cy="5680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4333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3220" y="199374"/>
            <a:ext cx="11708780" cy="733270"/>
          </a:xfrm>
        </p:spPr>
        <p:txBody>
          <a:bodyPr/>
          <a:lstStyle/>
          <a:p>
            <a:r>
              <a:rPr kumimoji="1" lang="en-US" altLang="ja-JP" dirty="0"/>
              <a:t>Convolutional Neural Network</a:t>
            </a:r>
            <a:endParaRPr kumimoji="1" lang="ja-JP" altLang="en-US" dirty="0"/>
          </a:p>
        </p:txBody>
      </p:sp>
      <p:sp>
        <p:nvSpPr>
          <p:cNvPr id="3" name="コンテンツ プレースホルダー 2"/>
          <p:cNvSpPr>
            <a:spLocks noGrp="1"/>
          </p:cNvSpPr>
          <p:nvPr>
            <p:ph idx="1"/>
          </p:nvPr>
        </p:nvSpPr>
        <p:spPr>
          <a:xfrm>
            <a:off x="483220" y="1023216"/>
            <a:ext cx="11708780" cy="882061"/>
          </a:xfrm>
        </p:spPr>
        <p:txBody>
          <a:bodyPr>
            <a:normAutofit/>
          </a:bodyPr>
          <a:lstStyle/>
          <a:p>
            <a:r>
              <a:rPr lang="ja-JP" altLang="en-US" dirty="0"/>
              <a:t>線形</a:t>
            </a:r>
            <a:r>
              <a:rPr lang="ja-JP" altLang="en-US" dirty="0" smtClean="0"/>
              <a:t>フィルタを</a:t>
            </a:r>
            <a:r>
              <a:rPr lang="en-US" altLang="ja-JP" dirty="0" smtClean="0"/>
              <a:t>4</a:t>
            </a:r>
            <a:r>
              <a:rPr lang="ja-JP" altLang="en-US" dirty="0" smtClean="0"/>
              <a:t>個用意すると</a:t>
            </a:r>
            <a:r>
              <a:rPr lang="en-US" altLang="ja-JP" dirty="0" smtClean="0"/>
              <a:t>4</a:t>
            </a:r>
            <a:r>
              <a:rPr lang="ja-JP" altLang="en-US" dirty="0" smtClean="0"/>
              <a:t>枚の画像が出力される </a:t>
            </a:r>
            <a:r>
              <a:rPr lang="en-US" altLang="ja-JP" dirty="0" smtClean="0">
                <a:sym typeface="Wingdings" panose="05000000000000000000" pitchFamily="2" charset="2"/>
              </a:rPr>
              <a:t> channel</a:t>
            </a:r>
            <a:r>
              <a:rPr lang="ja-JP" altLang="en-US" dirty="0" smtClean="0">
                <a:sym typeface="Wingdings" panose="05000000000000000000" pitchFamily="2" charset="2"/>
              </a:rPr>
              <a:t>方向に積み重ねて表現される</a:t>
            </a:r>
            <a:endParaRPr lang="en-US" altLang="ja-JP" dirty="0" smtClean="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F35DE295-420C-4265-BE54-AE59FA4027A6}" type="slidenum">
              <a:rPr kumimoji="1" lang="ja-JP" altLang="en-US" smtClean="0"/>
              <a:t>40</a:t>
            </a:fld>
            <a:endParaRPr kumimoji="1" lang="ja-JP" altLang="en-US"/>
          </a:p>
        </p:txBody>
      </p:sp>
      <p:grpSp>
        <p:nvGrpSpPr>
          <p:cNvPr id="85" name="グループ化 84"/>
          <p:cNvGrpSpPr/>
          <p:nvPr/>
        </p:nvGrpSpPr>
        <p:grpSpPr>
          <a:xfrm>
            <a:off x="483220" y="3547037"/>
            <a:ext cx="1653209" cy="3012449"/>
            <a:chOff x="2994991" y="1543878"/>
            <a:chExt cx="3763618" cy="6858000"/>
          </a:xfrm>
        </p:grpSpPr>
        <p:grpSp>
          <p:nvGrpSpPr>
            <p:cNvPr id="44" name="グループ化 43"/>
            <p:cNvGrpSpPr/>
            <p:nvPr/>
          </p:nvGrpSpPr>
          <p:grpSpPr>
            <a:xfrm>
              <a:off x="2994991" y="5314121"/>
              <a:ext cx="3763618" cy="3087757"/>
              <a:chOff x="2994991" y="5314121"/>
              <a:chExt cx="3763618" cy="3087757"/>
            </a:xfrm>
          </p:grpSpPr>
          <p:sp>
            <p:nvSpPr>
              <p:cNvPr id="8" name="円/楕円 7"/>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グループ化 44"/>
            <p:cNvGrpSpPr/>
            <p:nvPr/>
          </p:nvGrpSpPr>
          <p:grpSpPr>
            <a:xfrm>
              <a:off x="2994991" y="4560074"/>
              <a:ext cx="3763618" cy="3087757"/>
              <a:chOff x="2994991" y="5314121"/>
              <a:chExt cx="3763618" cy="3087757"/>
            </a:xfrm>
          </p:grpSpPr>
          <p:sp>
            <p:nvSpPr>
              <p:cNvPr id="46" name="円/楕円 45"/>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グループ化 52"/>
            <p:cNvGrpSpPr/>
            <p:nvPr/>
          </p:nvGrpSpPr>
          <p:grpSpPr>
            <a:xfrm>
              <a:off x="2994991" y="3806025"/>
              <a:ext cx="3763618" cy="3087757"/>
              <a:chOff x="2994991" y="5314121"/>
              <a:chExt cx="3763618" cy="3087757"/>
            </a:xfrm>
          </p:grpSpPr>
          <p:sp>
            <p:nvSpPr>
              <p:cNvPr id="54" name="円/楕円 53"/>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1" name="グループ化 60"/>
            <p:cNvGrpSpPr/>
            <p:nvPr/>
          </p:nvGrpSpPr>
          <p:grpSpPr>
            <a:xfrm>
              <a:off x="2994991" y="3051976"/>
              <a:ext cx="3763618" cy="3087757"/>
              <a:chOff x="2994991" y="5314121"/>
              <a:chExt cx="3763618" cy="3087757"/>
            </a:xfrm>
          </p:grpSpPr>
          <p:sp>
            <p:nvSpPr>
              <p:cNvPr id="62" name="円/楕円 61"/>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3944731" y="6763025"/>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3469861" y="7125251"/>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67"/>
              <p:cNvSpPr/>
              <p:nvPr/>
            </p:nvSpPr>
            <p:spPr>
              <a:xfrm>
                <a:off x="2994991" y="7487478"/>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9" name="グループ化 68"/>
            <p:cNvGrpSpPr/>
            <p:nvPr/>
          </p:nvGrpSpPr>
          <p:grpSpPr>
            <a:xfrm>
              <a:off x="2994991" y="2297927"/>
              <a:ext cx="3763618" cy="3087757"/>
              <a:chOff x="2994991" y="5314121"/>
              <a:chExt cx="3763618" cy="3087757"/>
            </a:xfrm>
          </p:grpSpPr>
          <p:sp>
            <p:nvSpPr>
              <p:cNvPr id="70" name="円/楕円 69"/>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円/楕円 71"/>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円/楕円 72"/>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円/楕円 73"/>
              <p:cNvSpPr/>
              <p:nvPr/>
            </p:nvSpPr>
            <p:spPr>
              <a:xfrm>
                <a:off x="3944731" y="6763025"/>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74"/>
              <p:cNvSpPr/>
              <p:nvPr/>
            </p:nvSpPr>
            <p:spPr>
              <a:xfrm>
                <a:off x="3469861" y="7125251"/>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75"/>
              <p:cNvSpPr/>
              <p:nvPr/>
            </p:nvSpPr>
            <p:spPr>
              <a:xfrm>
                <a:off x="2994991" y="7487478"/>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7" name="グループ化 76"/>
            <p:cNvGrpSpPr/>
            <p:nvPr/>
          </p:nvGrpSpPr>
          <p:grpSpPr>
            <a:xfrm>
              <a:off x="2994991" y="1543878"/>
              <a:ext cx="3763618" cy="3087757"/>
              <a:chOff x="2994991" y="5314121"/>
              <a:chExt cx="3763618" cy="3087757"/>
            </a:xfrm>
          </p:grpSpPr>
          <p:sp>
            <p:nvSpPr>
              <p:cNvPr id="78" name="円/楕円 77"/>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円/楕円 78"/>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円/楕円 79"/>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80"/>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81"/>
              <p:cNvSpPr/>
              <p:nvPr/>
            </p:nvSpPr>
            <p:spPr>
              <a:xfrm>
                <a:off x="3944731" y="6763025"/>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82"/>
              <p:cNvSpPr/>
              <p:nvPr/>
            </p:nvSpPr>
            <p:spPr>
              <a:xfrm>
                <a:off x="3469861" y="7125251"/>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p:nvPr/>
            </p:nvSpPr>
            <p:spPr>
              <a:xfrm>
                <a:off x="2994991" y="7487478"/>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86" name="グループ化 85"/>
          <p:cNvGrpSpPr/>
          <p:nvPr/>
        </p:nvGrpSpPr>
        <p:grpSpPr>
          <a:xfrm>
            <a:off x="3574530" y="3410142"/>
            <a:ext cx="1653209" cy="3012449"/>
            <a:chOff x="2994991" y="1543878"/>
            <a:chExt cx="3763618" cy="6858000"/>
          </a:xfrm>
        </p:grpSpPr>
        <p:grpSp>
          <p:nvGrpSpPr>
            <p:cNvPr id="87" name="グループ化 86"/>
            <p:cNvGrpSpPr/>
            <p:nvPr/>
          </p:nvGrpSpPr>
          <p:grpSpPr>
            <a:xfrm>
              <a:off x="2994991" y="5314121"/>
              <a:ext cx="3763618" cy="3087757"/>
              <a:chOff x="2994991" y="5314121"/>
              <a:chExt cx="3763618" cy="3087757"/>
            </a:xfrm>
          </p:grpSpPr>
          <p:sp>
            <p:nvSpPr>
              <p:cNvPr id="128" name="円/楕円 127"/>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円/楕円 128"/>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円/楕円 129"/>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円/楕円 130"/>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円/楕円 131"/>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円/楕円 132"/>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円/楕円 133"/>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8" name="グループ化 87"/>
            <p:cNvGrpSpPr/>
            <p:nvPr/>
          </p:nvGrpSpPr>
          <p:grpSpPr>
            <a:xfrm>
              <a:off x="2994991" y="4560074"/>
              <a:ext cx="3763618" cy="3087757"/>
              <a:chOff x="2994991" y="5314121"/>
              <a:chExt cx="3763618" cy="3087757"/>
            </a:xfrm>
          </p:grpSpPr>
          <p:sp>
            <p:nvSpPr>
              <p:cNvPr id="121" name="円/楕円 120"/>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円/楕円 121"/>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円/楕円 122"/>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円/楕円 123"/>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円/楕円 124"/>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円/楕円 125"/>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円/楕円 126"/>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9" name="グループ化 88"/>
            <p:cNvGrpSpPr/>
            <p:nvPr/>
          </p:nvGrpSpPr>
          <p:grpSpPr>
            <a:xfrm>
              <a:off x="2994991" y="3806025"/>
              <a:ext cx="3763618" cy="3087757"/>
              <a:chOff x="2994991" y="5314121"/>
              <a:chExt cx="3763618" cy="3087757"/>
            </a:xfrm>
          </p:grpSpPr>
          <p:sp>
            <p:nvSpPr>
              <p:cNvPr id="114" name="円/楕円 113"/>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円/楕円 114"/>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円/楕円 115"/>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円/楕円 116"/>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円/楕円 117"/>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円/楕円 118"/>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円/楕円 119"/>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0" name="グループ化 89"/>
            <p:cNvGrpSpPr/>
            <p:nvPr/>
          </p:nvGrpSpPr>
          <p:grpSpPr>
            <a:xfrm>
              <a:off x="2994991" y="3051976"/>
              <a:ext cx="3763618" cy="3087757"/>
              <a:chOff x="2994991" y="5314121"/>
              <a:chExt cx="3763618" cy="3087757"/>
            </a:xfrm>
          </p:grpSpPr>
          <p:sp>
            <p:nvSpPr>
              <p:cNvPr id="107" name="円/楕円 106"/>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円/楕円 107"/>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円/楕円 108"/>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円/楕円 109"/>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円/楕円 110"/>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楕円 111"/>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円/楕円 112"/>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1" name="グループ化 90"/>
            <p:cNvGrpSpPr/>
            <p:nvPr/>
          </p:nvGrpSpPr>
          <p:grpSpPr>
            <a:xfrm>
              <a:off x="2994991" y="2297927"/>
              <a:ext cx="3763618" cy="3087757"/>
              <a:chOff x="2994991" y="5314121"/>
              <a:chExt cx="3763618" cy="3087757"/>
            </a:xfrm>
          </p:grpSpPr>
          <p:sp>
            <p:nvSpPr>
              <p:cNvPr id="100" name="円/楕円 99"/>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円/楕円 100"/>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円/楕円 101"/>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円/楕円 102"/>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円/楕円 103"/>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円/楕円 104"/>
              <p:cNvSpPr/>
              <p:nvPr/>
            </p:nvSpPr>
            <p:spPr>
              <a:xfrm>
                <a:off x="3469861" y="7125251"/>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円/楕円 105"/>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2" name="グループ化 91"/>
            <p:cNvGrpSpPr/>
            <p:nvPr/>
          </p:nvGrpSpPr>
          <p:grpSpPr>
            <a:xfrm>
              <a:off x="2994991" y="1543878"/>
              <a:ext cx="3763618" cy="3087757"/>
              <a:chOff x="2994991" y="5314121"/>
              <a:chExt cx="3763618" cy="3087757"/>
            </a:xfrm>
          </p:grpSpPr>
          <p:sp>
            <p:nvSpPr>
              <p:cNvPr id="93" name="円/楕円 92"/>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円/楕円 93"/>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円/楕円 94"/>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95"/>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円/楕円 96"/>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円/楕円 97"/>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円/楕円 98"/>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65" name="正方形/長方形 164"/>
          <p:cNvSpPr/>
          <p:nvPr/>
        </p:nvSpPr>
        <p:spPr>
          <a:xfrm>
            <a:off x="1860852" y="2213437"/>
            <a:ext cx="2465740"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3x3 </a:t>
            </a:r>
            <a:r>
              <a:rPr lang="ja-JP" altLang="en-US" dirty="0">
                <a:latin typeface="游ゴシック" panose="020B0400000000000000" pitchFamily="50" charset="-128"/>
                <a:ea typeface="游ゴシック" panose="020B0400000000000000" pitchFamily="50" charset="-128"/>
              </a:rPr>
              <a:t>のカーネルの場合</a:t>
            </a:r>
          </a:p>
        </p:txBody>
      </p:sp>
      <p:graphicFrame>
        <p:nvGraphicFramePr>
          <p:cNvPr id="135" name="表 134"/>
          <p:cNvGraphicFramePr>
            <a:graphicFrameLocks noGrp="1"/>
          </p:cNvGraphicFramePr>
          <p:nvPr>
            <p:extLst>
              <p:ext uri="{D42A27DB-BD31-4B8C-83A1-F6EECF244321}">
                <p14:modId xmlns:p14="http://schemas.microsoft.com/office/powerpoint/2010/main" val="2011648337"/>
              </p:ext>
            </p:extLst>
          </p:nvPr>
        </p:nvGraphicFramePr>
        <p:xfrm>
          <a:off x="1649849" y="2662432"/>
          <a:ext cx="653292" cy="595068"/>
        </p:xfrm>
        <a:graphic>
          <a:graphicData uri="http://schemas.openxmlformats.org/drawingml/2006/table">
            <a:tbl>
              <a:tblPr firstRow="1" bandRow="1">
                <a:tableStyleId>{5C22544A-7EE6-4342-B048-85BDC9FD1C3A}</a:tableStyleId>
              </a:tblPr>
              <a:tblGrid>
                <a:gridCol w="217764">
                  <a:extLst>
                    <a:ext uri="{9D8B030D-6E8A-4147-A177-3AD203B41FA5}">
                      <a16:colId xmlns:a16="http://schemas.microsoft.com/office/drawing/2014/main" val="20000"/>
                    </a:ext>
                  </a:extLst>
                </a:gridCol>
                <a:gridCol w="217764">
                  <a:extLst>
                    <a:ext uri="{9D8B030D-6E8A-4147-A177-3AD203B41FA5}">
                      <a16:colId xmlns:a16="http://schemas.microsoft.com/office/drawing/2014/main" val="20001"/>
                    </a:ext>
                  </a:extLst>
                </a:gridCol>
                <a:gridCol w="217764">
                  <a:extLst>
                    <a:ext uri="{9D8B030D-6E8A-4147-A177-3AD203B41FA5}">
                      <a16:colId xmlns:a16="http://schemas.microsoft.com/office/drawing/2014/main" val="20002"/>
                    </a:ext>
                  </a:extLst>
                </a:gridCol>
              </a:tblGrid>
              <a:tr h="198356">
                <a:tc>
                  <a:txBody>
                    <a:bodyPr/>
                    <a:lstStyle/>
                    <a:p>
                      <a:pPr algn="ctr"/>
                      <a:r>
                        <a:rPr kumimoji="1" lang="en-US" altLang="ja-JP" sz="1100" b="1" dirty="0">
                          <a:solidFill>
                            <a:schemeClr val="tx1"/>
                          </a:solidFill>
                        </a:rPr>
                        <a:t>a</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b</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c</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98356">
                <a:tc>
                  <a:txBody>
                    <a:bodyPr/>
                    <a:lstStyle/>
                    <a:p>
                      <a:pPr algn="ctr"/>
                      <a:r>
                        <a:rPr kumimoji="1" lang="en-US" altLang="ja-JP" sz="1100" b="1" dirty="0">
                          <a:solidFill>
                            <a:schemeClr val="tx1"/>
                          </a:solidFill>
                        </a:rPr>
                        <a:t>d</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e</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f</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8356">
                <a:tc>
                  <a:txBody>
                    <a:bodyPr/>
                    <a:lstStyle/>
                    <a:p>
                      <a:pPr algn="ctr"/>
                      <a:r>
                        <a:rPr kumimoji="1" lang="en-US" altLang="ja-JP" sz="1100" b="1" dirty="0">
                          <a:solidFill>
                            <a:schemeClr val="tx1"/>
                          </a:solidFill>
                        </a:rPr>
                        <a:t>g</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h</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err="1">
                          <a:solidFill>
                            <a:schemeClr val="tx1"/>
                          </a:solidFill>
                        </a:rPr>
                        <a:t>i</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141" name="表 140"/>
          <p:cNvGraphicFramePr>
            <a:graphicFrameLocks noGrp="1"/>
          </p:cNvGraphicFramePr>
          <p:nvPr>
            <p:extLst>
              <p:ext uri="{D42A27DB-BD31-4B8C-83A1-F6EECF244321}">
                <p14:modId xmlns:p14="http://schemas.microsoft.com/office/powerpoint/2010/main" val="2122934312"/>
              </p:ext>
            </p:extLst>
          </p:nvPr>
        </p:nvGraphicFramePr>
        <p:xfrm>
          <a:off x="2440430" y="2766931"/>
          <a:ext cx="653292" cy="595068"/>
        </p:xfrm>
        <a:graphic>
          <a:graphicData uri="http://schemas.openxmlformats.org/drawingml/2006/table">
            <a:tbl>
              <a:tblPr firstRow="1" bandRow="1">
                <a:tableStyleId>{5C22544A-7EE6-4342-B048-85BDC9FD1C3A}</a:tableStyleId>
              </a:tblPr>
              <a:tblGrid>
                <a:gridCol w="217764">
                  <a:extLst>
                    <a:ext uri="{9D8B030D-6E8A-4147-A177-3AD203B41FA5}">
                      <a16:colId xmlns:a16="http://schemas.microsoft.com/office/drawing/2014/main" val="20000"/>
                    </a:ext>
                  </a:extLst>
                </a:gridCol>
                <a:gridCol w="217764">
                  <a:extLst>
                    <a:ext uri="{9D8B030D-6E8A-4147-A177-3AD203B41FA5}">
                      <a16:colId xmlns:a16="http://schemas.microsoft.com/office/drawing/2014/main" val="20001"/>
                    </a:ext>
                  </a:extLst>
                </a:gridCol>
                <a:gridCol w="217764">
                  <a:extLst>
                    <a:ext uri="{9D8B030D-6E8A-4147-A177-3AD203B41FA5}">
                      <a16:colId xmlns:a16="http://schemas.microsoft.com/office/drawing/2014/main" val="20002"/>
                    </a:ext>
                  </a:extLst>
                </a:gridCol>
              </a:tblGrid>
              <a:tr h="198356">
                <a:tc>
                  <a:txBody>
                    <a:bodyPr/>
                    <a:lstStyle/>
                    <a:p>
                      <a:pPr algn="ctr"/>
                      <a:r>
                        <a:rPr kumimoji="1" lang="en-US" altLang="ja-JP" sz="1100" b="1" dirty="0">
                          <a:solidFill>
                            <a:schemeClr val="tx1"/>
                          </a:solidFill>
                        </a:rPr>
                        <a:t>a</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b</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c</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98356">
                <a:tc>
                  <a:txBody>
                    <a:bodyPr/>
                    <a:lstStyle/>
                    <a:p>
                      <a:pPr algn="ctr"/>
                      <a:r>
                        <a:rPr kumimoji="1" lang="en-US" altLang="ja-JP" sz="1100" b="1" dirty="0">
                          <a:solidFill>
                            <a:schemeClr val="tx1"/>
                          </a:solidFill>
                        </a:rPr>
                        <a:t>d</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e</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f</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8356">
                <a:tc>
                  <a:txBody>
                    <a:bodyPr/>
                    <a:lstStyle/>
                    <a:p>
                      <a:pPr algn="ctr"/>
                      <a:r>
                        <a:rPr kumimoji="1" lang="en-US" altLang="ja-JP" sz="1100" b="1" dirty="0">
                          <a:solidFill>
                            <a:schemeClr val="tx1"/>
                          </a:solidFill>
                        </a:rPr>
                        <a:t>g</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h</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err="1">
                          <a:solidFill>
                            <a:schemeClr val="tx1"/>
                          </a:solidFill>
                        </a:rPr>
                        <a:t>i</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142" name="表 141"/>
          <p:cNvGraphicFramePr>
            <a:graphicFrameLocks noGrp="1"/>
          </p:cNvGraphicFramePr>
          <p:nvPr>
            <p:extLst>
              <p:ext uri="{D42A27DB-BD31-4B8C-83A1-F6EECF244321}">
                <p14:modId xmlns:p14="http://schemas.microsoft.com/office/powerpoint/2010/main" val="4132217988"/>
              </p:ext>
            </p:extLst>
          </p:nvPr>
        </p:nvGraphicFramePr>
        <p:xfrm>
          <a:off x="3231011" y="2851159"/>
          <a:ext cx="653292" cy="595068"/>
        </p:xfrm>
        <a:graphic>
          <a:graphicData uri="http://schemas.openxmlformats.org/drawingml/2006/table">
            <a:tbl>
              <a:tblPr firstRow="1" bandRow="1">
                <a:tableStyleId>{5C22544A-7EE6-4342-B048-85BDC9FD1C3A}</a:tableStyleId>
              </a:tblPr>
              <a:tblGrid>
                <a:gridCol w="217764">
                  <a:extLst>
                    <a:ext uri="{9D8B030D-6E8A-4147-A177-3AD203B41FA5}">
                      <a16:colId xmlns:a16="http://schemas.microsoft.com/office/drawing/2014/main" val="20000"/>
                    </a:ext>
                  </a:extLst>
                </a:gridCol>
                <a:gridCol w="217764">
                  <a:extLst>
                    <a:ext uri="{9D8B030D-6E8A-4147-A177-3AD203B41FA5}">
                      <a16:colId xmlns:a16="http://schemas.microsoft.com/office/drawing/2014/main" val="20001"/>
                    </a:ext>
                  </a:extLst>
                </a:gridCol>
                <a:gridCol w="217764">
                  <a:extLst>
                    <a:ext uri="{9D8B030D-6E8A-4147-A177-3AD203B41FA5}">
                      <a16:colId xmlns:a16="http://schemas.microsoft.com/office/drawing/2014/main" val="20002"/>
                    </a:ext>
                  </a:extLst>
                </a:gridCol>
              </a:tblGrid>
              <a:tr h="198356">
                <a:tc>
                  <a:txBody>
                    <a:bodyPr/>
                    <a:lstStyle/>
                    <a:p>
                      <a:pPr algn="ctr"/>
                      <a:r>
                        <a:rPr kumimoji="1" lang="en-US" altLang="ja-JP" sz="1100" b="1" dirty="0">
                          <a:solidFill>
                            <a:schemeClr val="tx1"/>
                          </a:solidFill>
                        </a:rPr>
                        <a:t>a</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b</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c</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98356">
                <a:tc>
                  <a:txBody>
                    <a:bodyPr/>
                    <a:lstStyle/>
                    <a:p>
                      <a:pPr algn="ctr"/>
                      <a:r>
                        <a:rPr kumimoji="1" lang="en-US" altLang="ja-JP" sz="1100" b="1" dirty="0">
                          <a:solidFill>
                            <a:schemeClr val="tx1"/>
                          </a:solidFill>
                        </a:rPr>
                        <a:t>d</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e</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f</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8356">
                <a:tc>
                  <a:txBody>
                    <a:bodyPr/>
                    <a:lstStyle/>
                    <a:p>
                      <a:pPr algn="ctr"/>
                      <a:r>
                        <a:rPr kumimoji="1" lang="en-US" altLang="ja-JP" sz="1100" b="1" dirty="0">
                          <a:solidFill>
                            <a:schemeClr val="tx1"/>
                          </a:solidFill>
                        </a:rPr>
                        <a:t>g</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h</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err="1">
                          <a:solidFill>
                            <a:schemeClr val="tx1"/>
                          </a:solidFill>
                        </a:rPr>
                        <a:t>i</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pSp>
        <p:nvGrpSpPr>
          <p:cNvPr id="144" name="グループ化 143"/>
          <p:cNvGrpSpPr/>
          <p:nvPr/>
        </p:nvGrpSpPr>
        <p:grpSpPr>
          <a:xfrm>
            <a:off x="3991713" y="3410142"/>
            <a:ext cx="1653209" cy="3012449"/>
            <a:chOff x="2994991" y="1543878"/>
            <a:chExt cx="3763618" cy="6858000"/>
          </a:xfrm>
        </p:grpSpPr>
        <p:grpSp>
          <p:nvGrpSpPr>
            <p:cNvPr id="145" name="グループ化 144"/>
            <p:cNvGrpSpPr/>
            <p:nvPr/>
          </p:nvGrpSpPr>
          <p:grpSpPr>
            <a:xfrm>
              <a:off x="2994991" y="5314121"/>
              <a:ext cx="3763618" cy="3087757"/>
              <a:chOff x="2994991" y="5314121"/>
              <a:chExt cx="3763618" cy="3087757"/>
            </a:xfrm>
          </p:grpSpPr>
          <p:sp>
            <p:nvSpPr>
              <p:cNvPr id="194" name="円/楕円 127"/>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円/楕円 128"/>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円/楕円 129"/>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円/楕円 130"/>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円/楕円 131"/>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円/楕円 132"/>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円/楕円 133"/>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6" name="グループ化 145"/>
            <p:cNvGrpSpPr/>
            <p:nvPr/>
          </p:nvGrpSpPr>
          <p:grpSpPr>
            <a:xfrm>
              <a:off x="2994991" y="4560074"/>
              <a:ext cx="3763618" cy="3087757"/>
              <a:chOff x="2994991" y="5314121"/>
              <a:chExt cx="3763618" cy="3087757"/>
            </a:xfrm>
          </p:grpSpPr>
          <p:sp>
            <p:nvSpPr>
              <p:cNvPr id="187" name="円/楕円 120"/>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円/楕円 121"/>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円/楕円 122"/>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円/楕円 123"/>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円/楕円 124"/>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円/楕円 125"/>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円/楕円 126"/>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7" name="グループ化 146"/>
            <p:cNvGrpSpPr/>
            <p:nvPr/>
          </p:nvGrpSpPr>
          <p:grpSpPr>
            <a:xfrm>
              <a:off x="2994991" y="3806025"/>
              <a:ext cx="3763618" cy="3087757"/>
              <a:chOff x="2994991" y="5314121"/>
              <a:chExt cx="3763618" cy="3087757"/>
            </a:xfrm>
          </p:grpSpPr>
          <p:sp>
            <p:nvSpPr>
              <p:cNvPr id="180" name="円/楕円 113"/>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円/楕円 114"/>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円/楕円 115"/>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円/楕円 116"/>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円/楕円 117"/>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円/楕円 118"/>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円/楕円 119"/>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1" name="グループ化 150"/>
            <p:cNvGrpSpPr/>
            <p:nvPr/>
          </p:nvGrpSpPr>
          <p:grpSpPr>
            <a:xfrm>
              <a:off x="2994991" y="3051976"/>
              <a:ext cx="3763618" cy="3087757"/>
              <a:chOff x="2994991" y="5314121"/>
              <a:chExt cx="3763618" cy="3087757"/>
            </a:xfrm>
          </p:grpSpPr>
          <p:sp>
            <p:nvSpPr>
              <p:cNvPr id="173" name="円/楕円 106"/>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円/楕円 107"/>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円/楕円 108"/>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円/楕円 109"/>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円/楕円 110"/>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円/楕円 111"/>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円/楕円 112"/>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2" name="グループ化 151"/>
            <p:cNvGrpSpPr/>
            <p:nvPr/>
          </p:nvGrpSpPr>
          <p:grpSpPr>
            <a:xfrm>
              <a:off x="2994991" y="2297927"/>
              <a:ext cx="3763618" cy="3087757"/>
              <a:chOff x="2994991" y="5314121"/>
              <a:chExt cx="3763618" cy="3087757"/>
            </a:xfrm>
          </p:grpSpPr>
          <p:sp>
            <p:nvSpPr>
              <p:cNvPr id="166" name="円/楕円 99"/>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円/楕円 100"/>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円/楕円 101"/>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円/楕円 102"/>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円/楕円 103"/>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円/楕円 104"/>
              <p:cNvSpPr/>
              <p:nvPr/>
            </p:nvSpPr>
            <p:spPr>
              <a:xfrm>
                <a:off x="3469861" y="7125251"/>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円/楕円 105"/>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3" name="グループ化 152"/>
            <p:cNvGrpSpPr/>
            <p:nvPr/>
          </p:nvGrpSpPr>
          <p:grpSpPr>
            <a:xfrm>
              <a:off x="2994991" y="1543878"/>
              <a:ext cx="3763618" cy="3087757"/>
              <a:chOff x="2994991" y="5314121"/>
              <a:chExt cx="3763618" cy="3087757"/>
            </a:xfrm>
          </p:grpSpPr>
          <p:sp>
            <p:nvSpPr>
              <p:cNvPr id="154" name="円/楕円 92"/>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円/楕円 93"/>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円/楕円 94"/>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円/楕円 95"/>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円/楕円 96"/>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円/楕円 97"/>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円/楕円 98"/>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201" name="グループ化 200"/>
          <p:cNvGrpSpPr/>
          <p:nvPr/>
        </p:nvGrpSpPr>
        <p:grpSpPr>
          <a:xfrm>
            <a:off x="4386856" y="3410142"/>
            <a:ext cx="1653209" cy="3012449"/>
            <a:chOff x="2994991" y="1543878"/>
            <a:chExt cx="3763618" cy="6858000"/>
          </a:xfrm>
        </p:grpSpPr>
        <p:grpSp>
          <p:nvGrpSpPr>
            <p:cNvPr id="202" name="グループ化 201"/>
            <p:cNvGrpSpPr/>
            <p:nvPr/>
          </p:nvGrpSpPr>
          <p:grpSpPr>
            <a:xfrm>
              <a:off x="2994991" y="5314121"/>
              <a:ext cx="3763618" cy="3087757"/>
              <a:chOff x="2994991" y="5314121"/>
              <a:chExt cx="3763618" cy="3087757"/>
            </a:xfrm>
          </p:grpSpPr>
          <p:sp>
            <p:nvSpPr>
              <p:cNvPr id="243" name="円/楕円 127"/>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4" name="円/楕円 128"/>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円/楕円 129"/>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 name="円/楕円 130"/>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 name="円/楕円 131"/>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8" name="円/楕円 132"/>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9" name="円/楕円 133"/>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3" name="グループ化 202"/>
            <p:cNvGrpSpPr/>
            <p:nvPr/>
          </p:nvGrpSpPr>
          <p:grpSpPr>
            <a:xfrm>
              <a:off x="2994991" y="4560074"/>
              <a:ext cx="3763618" cy="3087757"/>
              <a:chOff x="2994991" y="5314121"/>
              <a:chExt cx="3763618" cy="3087757"/>
            </a:xfrm>
          </p:grpSpPr>
          <p:sp>
            <p:nvSpPr>
              <p:cNvPr id="236" name="円/楕円 120"/>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円/楕円 121"/>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8" name="円/楕円 122"/>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9" name="円/楕円 123"/>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0" name="円/楕円 124"/>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1" name="円/楕円 125"/>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円/楕円 126"/>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4" name="グループ化 203"/>
            <p:cNvGrpSpPr/>
            <p:nvPr/>
          </p:nvGrpSpPr>
          <p:grpSpPr>
            <a:xfrm>
              <a:off x="2994991" y="3806025"/>
              <a:ext cx="3763618" cy="3087757"/>
              <a:chOff x="2994991" y="5314121"/>
              <a:chExt cx="3763618" cy="3087757"/>
            </a:xfrm>
          </p:grpSpPr>
          <p:sp>
            <p:nvSpPr>
              <p:cNvPr id="229" name="円/楕円 113"/>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円/楕円 114"/>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円/楕円 115"/>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2" name="円/楕円 116"/>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3" name="円/楕円 117"/>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4" name="円/楕円 118"/>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5" name="円/楕円 119"/>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5" name="グループ化 204"/>
            <p:cNvGrpSpPr/>
            <p:nvPr/>
          </p:nvGrpSpPr>
          <p:grpSpPr>
            <a:xfrm>
              <a:off x="2994991" y="3051976"/>
              <a:ext cx="3763618" cy="3087757"/>
              <a:chOff x="2994991" y="5314121"/>
              <a:chExt cx="3763618" cy="3087757"/>
            </a:xfrm>
          </p:grpSpPr>
          <p:sp>
            <p:nvSpPr>
              <p:cNvPr id="222" name="円/楕円 106"/>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円/楕円 107"/>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円/楕円 108"/>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円/楕円 109"/>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円/楕円 110"/>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 name="円/楕円 111"/>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円/楕円 112"/>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6" name="グループ化 205"/>
            <p:cNvGrpSpPr/>
            <p:nvPr/>
          </p:nvGrpSpPr>
          <p:grpSpPr>
            <a:xfrm>
              <a:off x="2994991" y="2297927"/>
              <a:ext cx="3763618" cy="3087757"/>
              <a:chOff x="2994991" y="5314121"/>
              <a:chExt cx="3763618" cy="3087757"/>
            </a:xfrm>
          </p:grpSpPr>
          <p:sp>
            <p:nvSpPr>
              <p:cNvPr id="215" name="円/楕円 99"/>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円/楕円 100"/>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円/楕円 101"/>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円/楕円 102"/>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円/楕円 103"/>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0" name="円/楕円 104"/>
              <p:cNvSpPr/>
              <p:nvPr/>
            </p:nvSpPr>
            <p:spPr>
              <a:xfrm>
                <a:off x="3469861" y="7125251"/>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円/楕円 105"/>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7" name="グループ化 206"/>
            <p:cNvGrpSpPr/>
            <p:nvPr/>
          </p:nvGrpSpPr>
          <p:grpSpPr>
            <a:xfrm>
              <a:off x="2994991" y="1543878"/>
              <a:ext cx="3763618" cy="3087757"/>
              <a:chOff x="2994991" y="5314121"/>
              <a:chExt cx="3763618" cy="3087757"/>
            </a:xfrm>
          </p:grpSpPr>
          <p:sp>
            <p:nvSpPr>
              <p:cNvPr id="208" name="円/楕円 92"/>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円/楕円 93"/>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円/楕円 94"/>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円/楕円 95"/>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円/楕円 96"/>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円/楕円 97"/>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円/楕円 98"/>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5" name="右矢印 4"/>
          <p:cNvSpPr/>
          <p:nvPr/>
        </p:nvSpPr>
        <p:spPr>
          <a:xfrm>
            <a:off x="2487254" y="4472855"/>
            <a:ext cx="655320" cy="713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50" name="表 249"/>
          <p:cNvGraphicFramePr>
            <a:graphicFrameLocks noGrp="1"/>
          </p:cNvGraphicFramePr>
          <p:nvPr>
            <p:extLst>
              <p:ext uri="{D42A27DB-BD31-4B8C-83A1-F6EECF244321}">
                <p14:modId xmlns:p14="http://schemas.microsoft.com/office/powerpoint/2010/main" val="1550526576"/>
              </p:ext>
            </p:extLst>
          </p:nvPr>
        </p:nvGraphicFramePr>
        <p:xfrm>
          <a:off x="4021592" y="2942426"/>
          <a:ext cx="653292" cy="595068"/>
        </p:xfrm>
        <a:graphic>
          <a:graphicData uri="http://schemas.openxmlformats.org/drawingml/2006/table">
            <a:tbl>
              <a:tblPr firstRow="1" bandRow="1">
                <a:tableStyleId>{5C22544A-7EE6-4342-B048-85BDC9FD1C3A}</a:tableStyleId>
              </a:tblPr>
              <a:tblGrid>
                <a:gridCol w="217764">
                  <a:extLst>
                    <a:ext uri="{9D8B030D-6E8A-4147-A177-3AD203B41FA5}">
                      <a16:colId xmlns:a16="http://schemas.microsoft.com/office/drawing/2014/main" val="20000"/>
                    </a:ext>
                  </a:extLst>
                </a:gridCol>
                <a:gridCol w="217764">
                  <a:extLst>
                    <a:ext uri="{9D8B030D-6E8A-4147-A177-3AD203B41FA5}">
                      <a16:colId xmlns:a16="http://schemas.microsoft.com/office/drawing/2014/main" val="20001"/>
                    </a:ext>
                  </a:extLst>
                </a:gridCol>
                <a:gridCol w="217764">
                  <a:extLst>
                    <a:ext uri="{9D8B030D-6E8A-4147-A177-3AD203B41FA5}">
                      <a16:colId xmlns:a16="http://schemas.microsoft.com/office/drawing/2014/main" val="20002"/>
                    </a:ext>
                  </a:extLst>
                </a:gridCol>
              </a:tblGrid>
              <a:tr h="198356">
                <a:tc>
                  <a:txBody>
                    <a:bodyPr/>
                    <a:lstStyle/>
                    <a:p>
                      <a:pPr algn="ctr"/>
                      <a:r>
                        <a:rPr kumimoji="1" lang="en-US" altLang="ja-JP" sz="1100" b="1" dirty="0">
                          <a:solidFill>
                            <a:schemeClr val="tx1"/>
                          </a:solidFill>
                        </a:rPr>
                        <a:t>a</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b</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c</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98356">
                <a:tc>
                  <a:txBody>
                    <a:bodyPr/>
                    <a:lstStyle/>
                    <a:p>
                      <a:pPr algn="ctr"/>
                      <a:r>
                        <a:rPr kumimoji="1" lang="en-US" altLang="ja-JP" sz="1100" b="1" dirty="0">
                          <a:solidFill>
                            <a:schemeClr val="tx1"/>
                          </a:solidFill>
                        </a:rPr>
                        <a:t>d</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e</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f</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8356">
                <a:tc>
                  <a:txBody>
                    <a:bodyPr/>
                    <a:lstStyle/>
                    <a:p>
                      <a:pPr algn="ctr"/>
                      <a:r>
                        <a:rPr kumimoji="1" lang="en-US" altLang="ja-JP" sz="1100" b="1" dirty="0">
                          <a:solidFill>
                            <a:schemeClr val="tx1"/>
                          </a:solidFill>
                        </a:rPr>
                        <a:t>g</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a:solidFill>
                            <a:schemeClr val="tx1"/>
                          </a:solidFill>
                        </a:rPr>
                        <a:t>h</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err="1">
                          <a:solidFill>
                            <a:schemeClr val="tx1"/>
                          </a:solidFill>
                        </a:rPr>
                        <a:t>i</a:t>
                      </a:r>
                      <a:endParaRPr kumimoji="1" lang="ja-JP" altLang="en-US" sz="1100" b="1"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pSp>
        <p:nvGrpSpPr>
          <p:cNvPr id="251" name="グループ化 250"/>
          <p:cNvGrpSpPr/>
          <p:nvPr/>
        </p:nvGrpSpPr>
        <p:grpSpPr>
          <a:xfrm>
            <a:off x="4789266" y="3410142"/>
            <a:ext cx="1653209" cy="3012449"/>
            <a:chOff x="2994991" y="1543878"/>
            <a:chExt cx="3763618" cy="6858000"/>
          </a:xfrm>
        </p:grpSpPr>
        <p:grpSp>
          <p:nvGrpSpPr>
            <p:cNvPr id="252" name="グループ化 251"/>
            <p:cNvGrpSpPr/>
            <p:nvPr/>
          </p:nvGrpSpPr>
          <p:grpSpPr>
            <a:xfrm>
              <a:off x="2994991" y="5314121"/>
              <a:ext cx="3763618" cy="3087757"/>
              <a:chOff x="2994991" y="5314121"/>
              <a:chExt cx="3763618" cy="3087757"/>
            </a:xfrm>
          </p:grpSpPr>
          <p:sp>
            <p:nvSpPr>
              <p:cNvPr id="293" name="円/楕円 127"/>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円/楕円 128"/>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5" name="円/楕円 129"/>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6" name="円/楕円 130"/>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7" name="円/楕円 131"/>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8" name="円/楕円 132"/>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9" name="円/楕円 133"/>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3" name="グループ化 252"/>
            <p:cNvGrpSpPr/>
            <p:nvPr/>
          </p:nvGrpSpPr>
          <p:grpSpPr>
            <a:xfrm>
              <a:off x="2994991" y="4560074"/>
              <a:ext cx="3763618" cy="3087757"/>
              <a:chOff x="2994991" y="5314121"/>
              <a:chExt cx="3763618" cy="3087757"/>
            </a:xfrm>
          </p:grpSpPr>
          <p:sp>
            <p:nvSpPr>
              <p:cNvPr id="286" name="円/楕円 120"/>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7" name="円/楕円 121"/>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8" name="円/楕円 122"/>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9" name="円/楕円 123"/>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0" name="円/楕円 124"/>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円/楕円 125"/>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円/楕円 126"/>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4" name="グループ化 253"/>
            <p:cNvGrpSpPr/>
            <p:nvPr/>
          </p:nvGrpSpPr>
          <p:grpSpPr>
            <a:xfrm>
              <a:off x="2994991" y="3806025"/>
              <a:ext cx="3763618" cy="3087757"/>
              <a:chOff x="2994991" y="5314121"/>
              <a:chExt cx="3763618" cy="3087757"/>
            </a:xfrm>
          </p:grpSpPr>
          <p:sp>
            <p:nvSpPr>
              <p:cNvPr id="279" name="円/楕円 113"/>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0" name="円/楕円 114"/>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円/楕円 115"/>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円/楕円 116"/>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3" name="円/楕円 117"/>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4" name="円/楕円 118"/>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5" name="円/楕円 119"/>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5" name="グループ化 254"/>
            <p:cNvGrpSpPr/>
            <p:nvPr/>
          </p:nvGrpSpPr>
          <p:grpSpPr>
            <a:xfrm>
              <a:off x="2994991" y="3051976"/>
              <a:ext cx="3763618" cy="3087757"/>
              <a:chOff x="2994991" y="5314121"/>
              <a:chExt cx="3763618" cy="3087757"/>
            </a:xfrm>
          </p:grpSpPr>
          <p:sp>
            <p:nvSpPr>
              <p:cNvPr id="272" name="円/楕円 106"/>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円/楕円 107"/>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4" name="円/楕円 108"/>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5" name="円/楕円 109"/>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円/楕円 110"/>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円/楕円 111"/>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円/楕円 112"/>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6" name="グループ化 255"/>
            <p:cNvGrpSpPr/>
            <p:nvPr/>
          </p:nvGrpSpPr>
          <p:grpSpPr>
            <a:xfrm>
              <a:off x="2994991" y="2297927"/>
              <a:ext cx="3763618" cy="3087757"/>
              <a:chOff x="2994991" y="5314121"/>
              <a:chExt cx="3763618" cy="3087757"/>
            </a:xfrm>
          </p:grpSpPr>
          <p:sp>
            <p:nvSpPr>
              <p:cNvPr id="265" name="円/楕円 99"/>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円/楕円 100"/>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円/楕円 101"/>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円/楕円 102"/>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円/楕円 103"/>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0" name="円/楕円 104"/>
              <p:cNvSpPr/>
              <p:nvPr/>
            </p:nvSpPr>
            <p:spPr>
              <a:xfrm>
                <a:off x="3469861" y="7125251"/>
                <a:ext cx="9144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円/楕円 105"/>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7" name="グループ化 256"/>
            <p:cNvGrpSpPr/>
            <p:nvPr/>
          </p:nvGrpSpPr>
          <p:grpSpPr>
            <a:xfrm>
              <a:off x="2994991" y="1543878"/>
              <a:ext cx="3763618" cy="3087757"/>
              <a:chOff x="2994991" y="5314121"/>
              <a:chExt cx="3763618" cy="3087757"/>
            </a:xfrm>
          </p:grpSpPr>
          <p:sp>
            <p:nvSpPr>
              <p:cNvPr id="258" name="円/楕円 92"/>
              <p:cNvSpPr/>
              <p:nvPr/>
            </p:nvSpPr>
            <p:spPr>
              <a:xfrm>
                <a:off x="5844209" y="531412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 name="円/楕円 93"/>
              <p:cNvSpPr/>
              <p:nvPr/>
            </p:nvSpPr>
            <p:spPr>
              <a:xfrm>
                <a:off x="5369341" y="5676347"/>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円/楕円 94"/>
              <p:cNvSpPr/>
              <p:nvPr/>
            </p:nvSpPr>
            <p:spPr>
              <a:xfrm>
                <a:off x="4894471" y="6038573"/>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 name="円/楕円 95"/>
              <p:cNvSpPr/>
              <p:nvPr/>
            </p:nvSpPr>
            <p:spPr>
              <a:xfrm>
                <a:off x="4419601" y="6400799"/>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円/楕円 96"/>
              <p:cNvSpPr/>
              <p:nvPr/>
            </p:nvSpPr>
            <p:spPr>
              <a:xfrm>
                <a:off x="3944731" y="6763025"/>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円/楕円 97"/>
              <p:cNvSpPr/>
              <p:nvPr/>
            </p:nvSpPr>
            <p:spPr>
              <a:xfrm>
                <a:off x="3469861" y="7125251"/>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円/楕円 98"/>
              <p:cNvSpPr/>
              <p:nvPr/>
            </p:nvSpPr>
            <p:spPr>
              <a:xfrm>
                <a:off x="2994991" y="7487478"/>
                <a:ext cx="914400" cy="914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00" name="正方形/長方形 299"/>
          <p:cNvSpPr/>
          <p:nvPr/>
        </p:nvSpPr>
        <p:spPr>
          <a:xfrm>
            <a:off x="7224097" y="2539647"/>
            <a:ext cx="3491527" cy="646331"/>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論文などで</a:t>
            </a:r>
            <a:r>
              <a:rPr lang="ja-JP" altLang="en-US" dirty="0" smtClean="0">
                <a:latin typeface="游ゴシック" panose="020B0400000000000000" pitchFamily="50" charset="-128"/>
                <a:ea typeface="游ゴシック" panose="020B0400000000000000" pitchFamily="50" charset="-128"/>
              </a:rPr>
              <a:t>は</a:t>
            </a:r>
            <a:r>
              <a:rPr lang="ja-JP" altLang="en-US" dirty="0">
                <a:latin typeface="游ゴシック" panose="020B0400000000000000" pitchFamily="50" charset="-128"/>
                <a:ea typeface="游ゴシック" panose="020B0400000000000000" pitchFamily="50" charset="-128"/>
              </a:rPr>
              <a:t>以下のよう</a:t>
            </a:r>
            <a:r>
              <a:rPr lang="ja-JP" altLang="en-US" dirty="0" smtClean="0">
                <a:latin typeface="游ゴシック" panose="020B0400000000000000" pitchFamily="50" charset="-128"/>
                <a:ea typeface="游ゴシック" panose="020B0400000000000000" pitchFamily="50" charset="-128"/>
              </a:rPr>
              <a:t>に表記される事が多い</a:t>
            </a:r>
            <a:endParaRPr lang="ja-JP" altLang="en-US" dirty="0">
              <a:latin typeface="游ゴシック" panose="020B0400000000000000" pitchFamily="50" charset="-128"/>
              <a:ea typeface="游ゴシック" panose="020B0400000000000000" pitchFamily="50" charset="-128"/>
            </a:endParaRPr>
          </a:p>
        </p:txBody>
      </p:sp>
      <p:sp>
        <p:nvSpPr>
          <p:cNvPr id="6" name="直方体 5"/>
          <p:cNvSpPr/>
          <p:nvPr/>
        </p:nvSpPr>
        <p:spPr>
          <a:xfrm>
            <a:off x="7364534" y="3361998"/>
            <a:ext cx="1006144" cy="2923400"/>
          </a:xfrm>
          <a:prstGeom prst="cube">
            <a:avLst>
              <a:gd name="adj" fmla="val 899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1" name="直方体 300"/>
          <p:cNvSpPr/>
          <p:nvPr/>
        </p:nvSpPr>
        <p:spPr>
          <a:xfrm>
            <a:off x="9931481" y="3361999"/>
            <a:ext cx="1304258" cy="2923400"/>
          </a:xfrm>
          <a:prstGeom prst="cube">
            <a:avLst>
              <a:gd name="adj" fmla="val 6914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2" name="右矢印 301"/>
          <p:cNvSpPr/>
          <p:nvPr/>
        </p:nvSpPr>
        <p:spPr>
          <a:xfrm>
            <a:off x="8742685" y="4472855"/>
            <a:ext cx="655320" cy="713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3" name="正方形/長方形 302"/>
          <p:cNvSpPr/>
          <p:nvPr/>
        </p:nvSpPr>
        <p:spPr>
          <a:xfrm>
            <a:off x="7617250" y="5987246"/>
            <a:ext cx="1114569" cy="369332"/>
          </a:xfrm>
          <a:prstGeom prst="rect">
            <a:avLst/>
          </a:prstGeom>
        </p:spPr>
        <p:txBody>
          <a:bodyPr wrap="square">
            <a:spAutoFit/>
          </a:bodyPr>
          <a:lstStyle/>
          <a:p>
            <a:r>
              <a:rPr lang="en-US" altLang="ja-JP" dirty="0" smtClean="0">
                <a:latin typeface="游ゴシック" panose="020B0400000000000000" pitchFamily="50" charset="-128"/>
                <a:ea typeface="游ゴシック" panose="020B0400000000000000" pitchFamily="50" charset="-128"/>
              </a:rPr>
              <a:t>64x64x1</a:t>
            </a:r>
            <a:endParaRPr lang="ja-JP" altLang="en-US" dirty="0">
              <a:latin typeface="游ゴシック" panose="020B0400000000000000" pitchFamily="50" charset="-128"/>
              <a:ea typeface="游ゴシック" panose="020B0400000000000000" pitchFamily="50" charset="-128"/>
            </a:endParaRPr>
          </a:p>
        </p:txBody>
      </p:sp>
      <p:sp>
        <p:nvSpPr>
          <p:cNvPr id="304" name="正方形/長方形 303"/>
          <p:cNvSpPr/>
          <p:nvPr/>
        </p:nvSpPr>
        <p:spPr>
          <a:xfrm>
            <a:off x="10544286" y="5987246"/>
            <a:ext cx="1114569" cy="369332"/>
          </a:xfrm>
          <a:prstGeom prst="rect">
            <a:avLst/>
          </a:prstGeom>
        </p:spPr>
        <p:txBody>
          <a:bodyPr wrap="square">
            <a:spAutoFit/>
          </a:bodyPr>
          <a:lstStyle/>
          <a:p>
            <a:r>
              <a:rPr lang="en-US" altLang="ja-JP" dirty="0" smtClean="0">
                <a:latin typeface="游ゴシック" panose="020B0400000000000000" pitchFamily="50" charset="-128"/>
                <a:ea typeface="游ゴシック" panose="020B0400000000000000" pitchFamily="50" charset="-128"/>
              </a:rPr>
              <a:t>64x64x4</a:t>
            </a:r>
            <a:endParaRPr lang="ja-JP" altLang="en-US"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0866218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78781" y="4438996"/>
            <a:ext cx="11708780" cy="2344455"/>
          </a:xfrm>
        </p:spPr>
        <p:txBody>
          <a:bodyPr>
            <a:normAutofit/>
          </a:bodyPr>
          <a:lstStyle/>
          <a:p>
            <a:pPr marL="0" indent="0">
              <a:buNone/>
            </a:pPr>
            <a:r>
              <a:rPr lang="en-US" altLang="ja-JP" sz="2400" dirty="0">
                <a:latin typeface="游ゴシック" panose="020B0400000000000000" pitchFamily="50" charset="-128"/>
                <a:ea typeface="游ゴシック" panose="020B0400000000000000" pitchFamily="50" charset="-128"/>
              </a:rPr>
              <a:t>3</a:t>
            </a:r>
            <a:r>
              <a:rPr lang="ja-JP" altLang="en-US" sz="2400" dirty="0">
                <a:latin typeface="游ゴシック" panose="020B0400000000000000" pitchFamily="50" charset="-128"/>
                <a:ea typeface="游ゴシック" panose="020B0400000000000000" pitchFamily="50" charset="-128"/>
              </a:rPr>
              <a:t>種の</a:t>
            </a:r>
            <a:r>
              <a:rPr lang="en-US" altLang="ja-JP" sz="2400" dirty="0">
                <a:latin typeface="游ゴシック" panose="020B0400000000000000" pitchFamily="50" charset="-128"/>
                <a:ea typeface="游ゴシック" panose="020B0400000000000000" pitchFamily="50" charset="-128"/>
              </a:rPr>
              <a:t>CNN</a:t>
            </a:r>
            <a:r>
              <a:rPr lang="ja-JP" altLang="en-US" sz="2400" dirty="0">
                <a:latin typeface="游ゴシック" panose="020B0400000000000000" pitchFamily="50" charset="-128"/>
                <a:ea typeface="游ゴシック" panose="020B0400000000000000" pitchFamily="50" charset="-128"/>
              </a:rPr>
              <a:t>からなるネットワークモデルを提案する</a:t>
            </a:r>
            <a:endParaRPr lang="en-US" altLang="ja-JP" sz="2400" dirty="0">
              <a:latin typeface="游ゴシック" panose="020B0400000000000000" pitchFamily="50" charset="-128"/>
              <a:ea typeface="游ゴシック" panose="020B0400000000000000" pitchFamily="50" charset="-128"/>
            </a:endParaRPr>
          </a:p>
          <a:p>
            <a:r>
              <a:rPr kumimoji="1" lang="en-US" altLang="ja-JP" sz="2400" b="1" dirty="0">
                <a:latin typeface="游ゴシック" panose="020B0400000000000000" pitchFamily="50" charset="-128"/>
                <a:ea typeface="游ゴシック" panose="020B0400000000000000" pitchFamily="50" charset="-128"/>
              </a:rPr>
              <a:t>Completion Network </a:t>
            </a:r>
            <a:r>
              <a:rPr kumimoji="1" lang="en-US" altLang="ja-JP" sz="2400" dirty="0">
                <a:latin typeface="游ゴシック" panose="020B0400000000000000" pitchFamily="50" charset="-128"/>
                <a:ea typeface="游ゴシック" panose="020B0400000000000000" pitchFamily="50" charset="-128"/>
              </a:rPr>
              <a:t>: FCNN</a:t>
            </a:r>
            <a:r>
              <a:rPr kumimoji="1" lang="ja-JP" altLang="en-US" sz="2400" dirty="0">
                <a:latin typeface="游ゴシック" panose="020B0400000000000000" pitchFamily="50" charset="-128"/>
                <a:ea typeface="游ゴシック" panose="020B0400000000000000" pitchFamily="50" charset="-128"/>
              </a:rPr>
              <a:t>で，画像とマスク画像を入力とし，マスク部分を埋めた画像を出力する</a:t>
            </a:r>
            <a:r>
              <a:rPr kumimoji="1" lang="en-US" altLang="ja-JP" sz="2400" dirty="0">
                <a:latin typeface="游ゴシック" panose="020B0400000000000000" pitchFamily="50" charset="-128"/>
                <a:ea typeface="游ゴシック" panose="020B0400000000000000" pitchFamily="50" charset="-128"/>
              </a:rPr>
              <a:t>. </a:t>
            </a:r>
          </a:p>
          <a:p>
            <a:r>
              <a:rPr lang="en-US" altLang="ja-JP" sz="2400" b="1" dirty="0">
                <a:latin typeface="游ゴシック" panose="020B0400000000000000" pitchFamily="50" charset="-128"/>
                <a:ea typeface="游ゴシック" panose="020B0400000000000000" pitchFamily="50" charset="-128"/>
              </a:rPr>
              <a:t>Global Discriminator </a:t>
            </a:r>
            <a:r>
              <a:rPr lang="en-US" altLang="ja-JP" sz="2400" dirty="0">
                <a:latin typeface="游ゴシック" panose="020B0400000000000000" pitchFamily="50" charset="-128"/>
                <a:ea typeface="游ゴシック" panose="020B0400000000000000" pitchFamily="50" charset="-128"/>
              </a:rPr>
              <a:t>: </a:t>
            </a:r>
            <a:r>
              <a:rPr lang="ja-JP" altLang="en-US" sz="2400" dirty="0">
                <a:latin typeface="游ゴシック" panose="020B0400000000000000" pitchFamily="50" charset="-128"/>
                <a:ea typeface="游ゴシック" panose="020B0400000000000000" pitchFamily="50" charset="-128"/>
              </a:rPr>
              <a:t>画像全体を受け取りそれが，元画像か生成画像かを判定</a:t>
            </a:r>
            <a:endParaRPr lang="en-US" altLang="ja-JP" sz="2400" dirty="0">
              <a:latin typeface="游ゴシック" panose="020B0400000000000000" pitchFamily="50" charset="-128"/>
              <a:ea typeface="游ゴシック" panose="020B0400000000000000" pitchFamily="50" charset="-128"/>
            </a:endParaRPr>
          </a:p>
          <a:p>
            <a:r>
              <a:rPr lang="en-US" altLang="ja-JP" sz="2400" b="1" dirty="0">
                <a:latin typeface="游ゴシック" panose="020B0400000000000000" pitchFamily="50" charset="-128"/>
                <a:ea typeface="游ゴシック" panose="020B0400000000000000" pitchFamily="50" charset="-128"/>
              </a:rPr>
              <a:t>Local Discriminator </a:t>
            </a:r>
            <a:r>
              <a:rPr lang="en-US" altLang="ja-JP" sz="2400" dirty="0">
                <a:latin typeface="游ゴシック" panose="020B0400000000000000" pitchFamily="50" charset="-128"/>
                <a:ea typeface="游ゴシック" panose="020B0400000000000000" pitchFamily="50" charset="-128"/>
              </a:rPr>
              <a:t>:</a:t>
            </a:r>
            <a:r>
              <a:rPr lang="ja-JP" altLang="en-US" sz="2400" dirty="0">
                <a:latin typeface="游ゴシック" panose="020B0400000000000000" pitchFamily="50" charset="-128"/>
                <a:ea typeface="游ゴシック" panose="020B0400000000000000" pitchFamily="50" charset="-128"/>
              </a:rPr>
              <a:t>画像の一部を受け取りそれが，元画像か生成画像かを判定</a:t>
            </a:r>
            <a:endParaRPr kumimoji="1" lang="ja-JP" altLang="en-US" sz="2400" dirty="0">
              <a:latin typeface="游ゴシック" panose="020B0400000000000000" pitchFamily="50" charset="-128"/>
              <a:ea typeface="游ゴシック" panose="020B0400000000000000" pitchFamily="50" charset="-128"/>
            </a:endParaRPr>
          </a:p>
        </p:txBody>
      </p:sp>
      <p:pic>
        <p:nvPicPr>
          <p:cNvPr id="4" name="図 3"/>
          <p:cNvPicPr>
            <a:picLocks noChangeAspect="1"/>
          </p:cNvPicPr>
          <p:nvPr/>
        </p:nvPicPr>
        <p:blipFill rotWithShape="1">
          <a:blip r:embed="rId2"/>
          <a:srcRect l="10238" t="22010" r="8809" b="29947"/>
          <a:stretch/>
        </p:blipFill>
        <p:spPr>
          <a:xfrm>
            <a:off x="319314" y="0"/>
            <a:ext cx="11174077" cy="3730170"/>
          </a:xfrm>
          <a:prstGeom prst="rect">
            <a:avLst/>
          </a:prstGeom>
        </p:spPr>
      </p:pic>
    </p:spTree>
    <p:extLst>
      <p:ext uri="{BB962C8B-B14F-4D97-AF65-F5344CB8AC3E}">
        <p14:creationId xmlns:p14="http://schemas.microsoft.com/office/powerpoint/2010/main" val="18431486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8780" y="593726"/>
            <a:ext cx="11708780" cy="733270"/>
          </a:xfrm>
        </p:spPr>
        <p:txBody>
          <a:bodyPr/>
          <a:lstStyle/>
          <a:p>
            <a:r>
              <a:rPr kumimoji="1" lang="en-US" altLang="ja-JP" dirty="0"/>
              <a:t>Completion Network</a:t>
            </a:r>
            <a:endParaRPr kumimoji="1" lang="ja-JP" altLang="en-US" dirty="0"/>
          </a:p>
        </p:txBody>
      </p:sp>
      <p:sp>
        <p:nvSpPr>
          <p:cNvPr id="3" name="コンテンツ プレースホルダー 2"/>
          <p:cNvSpPr>
            <a:spLocks noGrp="1"/>
          </p:cNvSpPr>
          <p:nvPr>
            <p:ph idx="1"/>
          </p:nvPr>
        </p:nvSpPr>
        <p:spPr>
          <a:xfrm>
            <a:off x="278780" y="2358571"/>
            <a:ext cx="7254134" cy="3823364"/>
          </a:xfrm>
        </p:spPr>
        <p:txBody>
          <a:bodyPr>
            <a:normAutofit/>
          </a:bodyPr>
          <a:lstStyle/>
          <a:p>
            <a:r>
              <a:rPr kumimoji="1" lang="en-US" altLang="ja-JP" dirty="0">
                <a:latin typeface="游ゴシック" panose="020B0400000000000000" pitchFamily="50" charset="-128"/>
                <a:ea typeface="游ゴシック" panose="020B0400000000000000" pitchFamily="50" charset="-128"/>
              </a:rPr>
              <a:t>Fully CNN</a:t>
            </a:r>
          </a:p>
          <a:p>
            <a:pPr lvl="1"/>
            <a:r>
              <a:rPr kumimoji="1" lang="en-US" altLang="ja-JP" dirty="0">
                <a:latin typeface="游ゴシック" panose="020B0400000000000000" pitchFamily="50" charset="-128"/>
                <a:ea typeface="游ゴシック" panose="020B0400000000000000" pitchFamily="50" charset="-128"/>
              </a:rPr>
              <a:t>Input: RGB</a:t>
            </a:r>
            <a:r>
              <a:rPr lang="en-US" altLang="ja-JP" dirty="0">
                <a:latin typeface="游ゴシック" panose="020B0400000000000000" pitchFamily="50" charset="-128"/>
                <a:ea typeface="游ゴシック" panose="020B0400000000000000" pitchFamily="50" charset="-128"/>
              </a:rPr>
              <a:t> image (</a:t>
            </a:r>
            <a:r>
              <a:rPr lang="ja-JP" altLang="en-US" dirty="0">
                <a:latin typeface="游ゴシック" panose="020B0400000000000000" pitchFamily="50" charset="-128"/>
                <a:ea typeface="游ゴシック" panose="020B0400000000000000" pitchFamily="50" charset="-128"/>
              </a:rPr>
              <a:t>欠損有り</a:t>
            </a:r>
            <a:r>
              <a:rPr lang="en-US" altLang="ja-JP" dirty="0">
                <a:latin typeface="游ゴシック" panose="020B0400000000000000" pitchFamily="50" charset="-128"/>
                <a:ea typeface="游ゴシック" panose="020B0400000000000000" pitchFamily="50" charset="-128"/>
              </a:rPr>
              <a:t>)+ binary mask</a:t>
            </a:r>
          </a:p>
          <a:p>
            <a:pPr lvl="1"/>
            <a:r>
              <a:rPr kumimoji="1" lang="en-US" altLang="ja-JP" dirty="0">
                <a:latin typeface="游ゴシック" panose="020B0400000000000000" pitchFamily="50" charset="-128"/>
                <a:ea typeface="游ゴシック" panose="020B0400000000000000" pitchFamily="50" charset="-128"/>
              </a:rPr>
              <a:t>Output: </a:t>
            </a:r>
            <a:r>
              <a:rPr lang="en-US" altLang="ja-JP" dirty="0">
                <a:latin typeface="游ゴシック" panose="020B0400000000000000" pitchFamily="50" charset="-128"/>
                <a:ea typeface="游ゴシック" panose="020B0400000000000000" pitchFamily="50" charset="-128"/>
              </a:rPr>
              <a:t>RBG</a:t>
            </a:r>
            <a:r>
              <a:rPr kumimoji="1" lang="en-US" altLang="ja-JP" dirty="0">
                <a:latin typeface="游ゴシック" panose="020B0400000000000000" pitchFamily="50" charset="-128"/>
                <a:ea typeface="游ゴシック" panose="020B0400000000000000" pitchFamily="50" charset="-128"/>
              </a:rPr>
              <a:t> image</a:t>
            </a:r>
            <a:r>
              <a:rPr kumimoji="1" lang="ja-JP" altLang="en-US" dirty="0">
                <a:latin typeface="游ゴシック" panose="020B0400000000000000" pitchFamily="50" charset="-128"/>
                <a:ea typeface="游ゴシック" panose="020B0400000000000000" pitchFamily="50" charset="-128"/>
              </a:rPr>
              <a:t> </a:t>
            </a:r>
            <a:endParaRPr kumimoji="1" lang="en-US" altLang="ja-JP" dirty="0">
              <a:latin typeface="游ゴシック" panose="020B0400000000000000" pitchFamily="50" charset="-128"/>
              <a:ea typeface="游ゴシック" panose="020B0400000000000000" pitchFamily="50" charset="-128"/>
            </a:endParaRPr>
          </a:p>
          <a:p>
            <a:pPr lvl="1"/>
            <a:r>
              <a:rPr lang="ja-JP" altLang="en-US" sz="1800" dirty="0">
                <a:latin typeface="游ゴシック" panose="020B0400000000000000" pitchFamily="50" charset="-128"/>
                <a:ea typeface="游ゴシック" panose="020B0400000000000000" pitchFamily="50" charset="-128"/>
              </a:rPr>
              <a:t>ただし，実際の出力時には，</a:t>
            </a:r>
            <a:r>
              <a:rPr lang="en-US" altLang="ja-JP" sz="1800" dirty="0">
                <a:latin typeface="游ゴシック" panose="020B0400000000000000" pitchFamily="50" charset="-128"/>
                <a:ea typeface="游ゴシック" panose="020B0400000000000000" pitchFamily="50" charset="-128"/>
              </a:rPr>
              <a:t>mask</a:t>
            </a:r>
            <a:r>
              <a:rPr lang="ja-JP" altLang="en-US" sz="1800" dirty="0">
                <a:latin typeface="游ゴシック" panose="020B0400000000000000" pitchFamily="50" charset="-128"/>
                <a:ea typeface="游ゴシック" panose="020B0400000000000000" pitchFamily="50" charset="-128"/>
              </a:rPr>
              <a:t>以外の部分は</a:t>
            </a:r>
            <a:r>
              <a:rPr lang="en-US" altLang="ja-JP" sz="1800" dirty="0">
                <a:latin typeface="游ゴシック" panose="020B0400000000000000" pitchFamily="50" charset="-128"/>
                <a:ea typeface="游ゴシック" panose="020B0400000000000000" pitchFamily="50" charset="-128"/>
              </a:rPr>
              <a:t>input</a:t>
            </a:r>
            <a:r>
              <a:rPr lang="ja-JP" altLang="en-US" sz="1800" dirty="0">
                <a:latin typeface="游ゴシック" panose="020B0400000000000000" pitchFamily="50" charset="-128"/>
                <a:ea typeface="游ゴシック" panose="020B0400000000000000" pitchFamily="50" charset="-128"/>
              </a:rPr>
              <a:t>画像で置き換える</a:t>
            </a:r>
            <a:endParaRPr kumimoji="1" lang="en-US" altLang="ja-JP" dirty="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基本的</a:t>
            </a:r>
            <a:r>
              <a:rPr kumimoji="1" lang="ja-JP" altLang="en-US" dirty="0">
                <a:latin typeface="游ゴシック" panose="020B0400000000000000" pitchFamily="50" charset="-128"/>
                <a:ea typeface="游ゴシック" panose="020B0400000000000000" pitchFamily="50" charset="-128"/>
              </a:rPr>
              <a:t>に</a:t>
            </a:r>
            <a:r>
              <a:rPr kumimoji="1" lang="en-US" altLang="ja-JP" dirty="0">
                <a:latin typeface="游ゴシック" panose="020B0400000000000000" pitchFamily="50" charset="-128"/>
                <a:ea typeface="游ゴシック" panose="020B0400000000000000" pitchFamily="50" charset="-128"/>
              </a:rPr>
              <a:t>encoder-</a:t>
            </a:r>
            <a:r>
              <a:rPr kumimoji="1" lang="en-US" altLang="ja-JP" dirty="0" err="1">
                <a:latin typeface="游ゴシック" panose="020B0400000000000000" pitchFamily="50" charset="-128"/>
                <a:ea typeface="游ゴシック" panose="020B0400000000000000" pitchFamily="50" charset="-128"/>
              </a:rPr>
              <a:t>decorder</a:t>
            </a:r>
            <a:r>
              <a:rPr kumimoji="1" lang="ja-JP" altLang="en-US" dirty="0">
                <a:latin typeface="游ゴシック" panose="020B0400000000000000" pitchFamily="50" charset="-128"/>
                <a:ea typeface="游ゴシック" panose="020B0400000000000000" pitchFamily="50" charset="-128"/>
              </a:rPr>
              <a:t>形式</a:t>
            </a:r>
            <a:endParaRPr kumimoji="1" lang="en-US" altLang="ja-JP" dirty="0">
              <a:latin typeface="游ゴシック" panose="020B0400000000000000" pitchFamily="50" charset="-128"/>
              <a:ea typeface="游ゴシック" panose="020B0400000000000000" pitchFamily="50" charset="-128"/>
            </a:endParaRPr>
          </a:p>
          <a:p>
            <a:r>
              <a:rPr kumimoji="1" lang="ja-JP" altLang="en-US" dirty="0">
                <a:latin typeface="游ゴシック" panose="020B0400000000000000" pitchFamily="50" charset="-128"/>
                <a:ea typeface="游ゴシック" panose="020B0400000000000000" pitchFamily="50" charset="-128"/>
              </a:rPr>
              <a:t>サイズを小さくする</a:t>
            </a:r>
            <a:r>
              <a:rPr kumimoji="1" lang="en-US" altLang="ja-JP" dirty="0">
                <a:latin typeface="游ゴシック" panose="020B0400000000000000" pitchFamily="50" charset="-128"/>
                <a:ea typeface="游ゴシック" panose="020B0400000000000000" pitchFamily="50" charset="-128"/>
              </a:rPr>
              <a:t>Pooling</a:t>
            </a:r>
            <a:r>
              <a:rPr kumimoji="1" lang="ja-JP" altLang="en-US" dirty="0">
                <a:latin typeface="游ゴシック" panose="020B0400000000000000" pitchFamily="50" charset="-128"/>
                <a:ea typeface="游ゴシック" panose="020B0400000000000000" pitchFamily="50" charset="-128"/>
              </a:rPr>
              <a:t>は</a:t>
            </a:r>
            <a:r>
              <a:rPr kumimoji="1" lang="en-US" altLang="ja-JP" dirty="0">
                <a:latin typeface="游ゴシック" panose="020B0400000000000000" pitchFamily="50" charset="-128"/>
                <a:ea typeface="游ゴシック" panose="020B0400000000000000" pitchFamily="50" charset="-128"/>
              </a:rPr>
              <a:t>2</a:t>
            </a:r>
            <a:r>
              <a:rPr kumimoji="1" lang="ja-JP" altLang="en-US" dirty="0">
                <a:latin typeface="游ゴシック" panose="020B0400000000000000" pitchFamily="50" charset="-128"/>
                <a:ea typeface="游ゴシック" panose="020B0400000000000000" pitchFamily="50" charset="-128"/>
              </a:rPr>
              <a:t>回だけ</a:t>
            </a:r>
            <a:endParaRPr kumimoji="1" lang="en-US" altLang="ja-JP" dirty="0">
              <a:latin typeface="游ゴシック" panose="020B0400000000000000" pitchFamily="50" charset="-128"/>
              <a:ea typeface="游ゴシック" panose="020B0400000000000000" pitchFamily="50" charset="-128"/>
            </a:endParaRPr>
          </a:p>
          <a:p>
            <a:endParaRPr lang="en-US" altLang="ja-JP" dirty="0">
              <a:latin typeface="游ゴシック" panose="020B0400000000000000" pitchFamily="50" charset="-128"/>
              <a:ea typeface="游ゴシック" panose="020B0400000000000000" pitchFamily="50" charset="-128"/>
            </a:endParaRPr>
          </a:p>
          <a:p>
            <a:endParaRPr kumimoji="1" lang="en-US" altLang="ja-JP" dirty="0">
              <a:latin typeface="游ゴシック" panose="020B0400000000000000" pitchFamily="50" charset="-128"/>
              <a:ea typeface="游ゴシック" panose="020B0400000000000000" pitchFamily="50" charset="-128"/>
            </a:endParaRPr>
          </a:p>
          <a:p>
            <a:endParaRPr lang="en-US" altLang="ja-JP" dirty="0">
              <a:latin typeface="游ゴシック" panose="020B0400000000000000" pitchFamily="50" charset="-128"/>
              <a:ea typeface="游ゴシック" panose="020B0400000000000000" pitchFamily="50" charset="-128"/>
            </a:endParaRPr>
          </a:p>
          <a:p>
            <a:endParaRPr kumimoji="1" lang="ja-JP" altLang="en-US" dirty="0">
              <a:latin typeface="游ゴシック" panose="020B0400000000000000" pitchFamily="50" charset="-128"/>
              <a:ea typeface="游ゴシック" panose="020B0400000000000000" pitchFamily="50" charset="-128"/>
            </a:endParaRPr>
          </a:p>
        </p:txBody>
      </p:sp>
      <p:pic>
        <p:nvPicPr>
          <p:cNvPr id="4" name="図 3"/>
          <p:cNvPicPr>
            <a:picLocks noChangeAspect="1"/>
          </p:cNvPicPr>
          <p:nvPr/>
        </p:nvPicPr>
        <p:blipFill rotWithShape="1">
          <a:blip r:embed="rId2"/>
          <a:srcRect l="10238" t="22010" r="42969" b="29947"/>
          <a:stretch/>
        </p:blipFill>
        <p:spPr>
          <a:xfrm>
            <a:off x="7647790" y="0"/>
            <a:ext cx="4339771" cy="2506339"/>
          </a:xfrm>
          <a:prstGeom prst="rect">
            <a:avLst/>
          </a:prstGeom>
        </p:spPr>
      </p:pic>
      <p:pic>
        <p:nvPicPr>
          <p:cNvPr id="6" name="図 5"/>
          <p:cNvPicPr>
            <a:picLocks noChangeAspect="1"/>
          </p:cNvPicPr>
          <p:nvPr/>
        </p:nvPicPr>
        <p:blipFill rotWithShape="1">
          <a:blip r:embed="rId3"/>
          <a:srcRect l="12976" t="22223" r="52857" b="12169"/>
          <a:stretch/>
        </p:blipFill>
        <p:spPr>
          <a:xfrm>
            <a:off x="7821961" y="2242193"/>
            <a:ext cx="4165600" cy="4499429"/>
          </a:xfrm>
          <a:prstGeom prst="rect">
            <a:avLst/>
          </a:prstGeom>
        </p:spPr>
      </p:pic>
    </p:spTree>
    <p:extLst>
      <p:ext uri="{BB962C8B-B14F-4D97-AF65-F5344CB8AC3E}">
        <p14:creationId xmlns:p14="http://schemas.microsoft.com/office/powerpoint/2010/main" val="6463217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Completion Network</a:t>
            </a:r>
            <a:endParaRPr kumimoji="1" lang="ja-JP" altLang="en-US" dirty="0"/>
          </a:p>
        </p:txBody>
      </p:sp>
      <p:sp>
        <p:nvSpPr>
          <p:cNvPr id="3" name="コンテンツ プレースホルダー 2"/>
          <p:cNvSpPr>
            <a:spLocks noGrp="1"/>
          </p:cNvSpPr>
          <p:nvPr>
            <p:ph idx="1"/>
          </p:nvPr>
        </p:nvSpPr>
        <p:spPr>
          <a:xfrm>
            <a:off x="278780" y="1343722"/>
            <a:ext cx="6804191" cy="5514278"/>
          </a:xfrm>
        </p:spPr>
        <p:txBody>
          <a:bodyPr>
            <a:normAutofit/>
          </a:bodyPr>
          <a:lstStyle/>
          <a:p>
            <a:pPr marL="0" indent="0">
              <a:buNone/>
            </a:pPr>
            <a:r>
              <a:rPr kumimoji="1" lang="en-US" altLang="ja-JP" b="1" dirty="0">
                <a:latin typeface="游ゴシック" panose="020B0400000000000000" pitchFamily="50" charset="-128"/>
                <a:ea typeface="游ゴシック" panose="020B0400000000000000" pitchFamily="50" charset="-128"/>
              </a:rPr>
              <a:t>Dilated convolution</a:t>
            </a:r>
            <a:r>
              <a:rPr kumimoji="1" lang="ja-JP" altLang="en-US" b="1" dirty="0">
                <a:latin typeface="游ゴシック" panose="020B0400000000000000" pitchFamily="50" charset="-128"/>
                <a:ea typeface="游ゴシック" panose="020B0400000000000000" pitchFamily="50" charset="-128"/>
              </a:rPr>
              <a:t>を利用</a:t>
            </a:r>
            <a:endParaRPr kumimoji="1" lang="en-US" altLang="ja-JP" b="1" dirty="0">
              <a:latin typeface="游ゴシック" panose="020B0400000000000000" pitchFamily="50" charset="-128"/>
              <a:ea typeface="游ゴシック" panose="020B0400000000000000" pitchFamily="50" charset="-128"/>
            </a:endParaRPr>
          </a:p>
          <a:p>
            <a:endParaRPr lang="en-US" altLang="ja-JP" dirty="0">
              <a:latin typeface="游ゴシック" panose="020B0400000000000000" pitchFamily="50" charset="-128"/>
              <a:ea typeface="游ゴシック" panose="020B0400000000000000" pitchFamily="50" charset="-128"/>
            </a:endParaRPr>
          </a:p>
          <a:p>
            <a:endParaRPr kumimoji="1" lang="en-US" altLang="ja-JP" dirty="0">
              <a:latin typeface="游ゴシック" panose="020B0400000000000000" pitchFamily="50" charset="-128"/>
              <a:ea typeface="游ゴシック" panose="020B0400000000000000" pitchFamily="50" charset="-128"/>
            </a:endParaRPr>
          </a:p>
          <a:p>
            <a:endParaRPr lang="en-US" altLang="ja-JP" dirty="0">
              <a:latin typeface="游ゴシック" panose="020B0400000000000000" pitchFamily="50" charset="-128"/>
              <a:ea typeface="游ゴシック" panose="020B0400000000000000" pitchFamily="50" charset="-128"/>
            </a:endParaRPr>
          </a:p>
          <a:p>
            <a:pPr marL="0" indent="0">
              <a:buNone/>
            </a:pPr>
            <a:r>
              <a:rPr kumimoji="1" lang="en-US" altLang="ja-JP" sz="2000" dirty="0">
                <a:latin typeface="游ゴシック" panose="020B0400000000000000" pitchFamily="50" charset="-128"/>
                <a:ea typeface="游ゴシック" panose="020B0400000000000000" pitchFamily="50" charset="-128"/>
              </a:rPr>
              <a:t>※ kw, </a:t>
            </a:r>
            <a:r>
              <a:rPr kumimoji="1" lang="en-US" altLang="ja-JP" sz="2000" dirty="0" err="1">
                <a:latin typeface="游ゴシック" panose="020B0400000000000000" pitchFamily="50" charset="-128"/>
                <a:ea typeface="游ゴシック" panose="020B0400000000000000" pitchFamily="50" charset="-128"/>
              </a:rPr>
              <a:t>kh</a:t>
            </a:r>
            <a:r>
              <a:rPr kumimoji="1" lang="en-US" altLang="ja-JP" sz="2000" dirty="0">
                <a:latin typeface="游ゴシック" panose="020B0400000000000000" pitchFamily="50" charset="-128"/>
                <a:ea typeface="游ゴシック" panose="020B0400000000000000" pitchFamily="50" charset="-128"/>
              </a:rPr>
              <a:t> : </a:t>
            </a:r>
            <a:r>
              <a:rPr kumimoji="1" lang="ja-JP" altLang="en-US" sz="2000" dirty="0">
                <a:latin typeface="游ゴシック" panose="020B0400000000000000" pitchFamily="50" charset="-128"/>
                <a:ea typeface="游ゴシック" panose="020B0400000000000000" pitchFamily="50" charset="-128"/>
              </a:rPr>
              <a:t>カーネルサイズ，</a:t>
            </a:r>
            <a:r>
              <a:rPr kumimoji="1" lang="en-US" altLang="ja-JP" sz="2000" dirty="0" err="1">
                <a:latin typeface="游ゴシック" panose="020B0400000000000000" pitchFamily="50" charset="-128"/>
                <a:ea typeface="游ゴシック" panose="020B0400000000000000" pitchFamily="50" charset="-128"/>
              </a:rPr>
              <a:t>xuv</a:t>
            </a:r>
            <a:r>
              <a:rPr kumimoji="1" lang="en-US" altLang="ja-JP" sz="2000" dirty="0">
                <a:latin typeface="游ゴシック" panose="020B0400000000000000" pitchFamily="50" charset="-128"/>
                <a:ea typeface="游ゴシック" panose="020B0400000000000000" pitchFamily="50" charset="-128"/>
              </a:rPr>
              <a:t> : input</a:t>
            </a:r>
            <a:r>
              <a:rPr lang="en-US" altLang="ja-JP" sz="2000" dirty="0">
                <a:latin typeface="游ゴシック" panose="020B0400000000000000" pitchFamily="50" charset="-128"/>
                <a:ea typeface="游ゴシック" panose="020B0400000000000000" pitchFamily="50" charset="-128"/>
              </a:rPr>
              <a:t> map, </a:t>
            </a:r>
            <a:r>
              <a:rPr lang="ja-JP" altLang="en-US" sz="2000" dirty="0">
                <a:latin typeface="游ゴシック" panose="020B0400000000000000" pitchFamily="50" charset="-128"/>
                <a:ea typeface="游ゴシック" panose="020B0400000000000000" pitchFamily="50" charset="-128"/>
              </a:rPr>
              <a:t>　　　</a:t>
            </a:r>
            <a:r>
              <a:rPr lang="en-US" altLang="ja-JP" sz="2000" dirty="0">
                <a:latin typeface="游ゴシック" panose="020B0400000000000000" pitchFamily="50" charset="-128"/>
                <a:ea typeface="游ゴシック" panose="020B0400000000000000" pitchFamily="50" charset="-128"/>
              </a:rPr>
              <a:t> </a:t>
            </a:r>
            <a:r>
              <a:rPr lang="en-US" altLang="ja-JP" sz="2000" dirty="0" err="1">
                <a:latin typeface="游ゴシック" panose="020B0400000000000000" pitchFamily="50" charset="-128"/>
                <a:ea typeface="游ゴシック" panose="020B0400000000000000" pitchFamily="50" charset="-128"/>
              </a:rPr>
              <a:t>yuv</a:t>
            </a:r>
            <a:r>
              <a:rPr lang="en-US" altLang="ja-JP" sz="2000" dirty="0">
                <a:latin typeface="游ゴシック" panose="020B0400000000000000" pitchFamily="50" charset="-128"/>
                <a:ea typeface="游ゴシック" panose="020B0400000000000000" pitchFamily="50" charset="-128"/>
              </a:rPr>
              <a:t>: output map, </a:t>
            </a:r>
            <a:r>
              <a:rPr lang="en-US" altLang="ja-JP" sz="2000" dirty="0" err="1">
                <a:latin typeface="游ゴシック" panose="020B0400000000000000" pitchFamily="50" charset="-128"/>
                <a:ea typeface="游ゴシック" panose="020B0400000000000000" pitchFamily="50" charset="-128"/>
              </a:rPr>
              <a:t>Wi,j:kernel</a:t>
            </a:r>
            <a:r>
              <a:rPr lang="en-US" altLang="ja-JP" sz="2000" dirty="0">
                <a:latin typeface="游ゴシック" panose="020B0400000000000000" pitchFamily="50" charset="-128"/>
                <a:ea typeface="游ゴシック" panose="020B0400000000000000" pitchFamily="50" charset="-128"/>
              </a:rPr>
              <a:t>, η:dilation</a:t>
            </a:r>
            <a:r>
              <a:rPr lang="ja-JP" altLang="en-US" sz="2000" dirty="0">
                <a:latin typeface="游ゴシック" panose="020B0400000000000000" pitchFamily="50" charset="-128"/>
                <a:ea typeface="游ゴシック" panose="020B0400000000000000" pitchFamily="50" charset="-128"/>
              </a:rPr>
              <a:t>量</a:t>
            </a:r>
            <a:endParaRPr lang="en-US" altLang="ja-JP" sz="2000" dirty="0">
              <a:latin typeface="游ゴシック" panose="020B0400000000000000" pitchFamily="50" charset="-128"/>
              <a:ea typeface="游ゴシック" panose="020B0400000000000000" pitchFamily="50" charset="-128"/>
            </a:endParaRPr>
          </a:p>
          <a:p>
            <a:pPr marL="0" indent="0">
              <a:buNone/>
            </a:pP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カーネルの影響領域を</a:t>
            </a:r>
            <a:r>
              <a:rPr lang="en-US" altLang="ja-JP" sz="2000" dirty="0">
                <a:latin typeface="游ゴシック" panose="020B0400000000000000" pitchFamily="50" charset="-128"/>
                <a:ea typeface="游ゴシック" panose="020B0400000000000000" pitchFamily="50" charset="-128"/>
              </a:rPr>
              <a:t>η </a:t>
            </a:r>
            <a:r>
              <a:rPr lang="ja-JP" altLang="en-US" sz="2000" dirty="0">
                <a:latin typeface="游ゴシック" panose="020B0400000000000000" pitchFamily="50" charset="-128"/>
                <a:ea typeface="游ゴシック" panose="020B0400000000000000" pitchFamily="50" charset="-128"/>
              </a:rPr>
              <a:t>倍する</a:t>
            </a:r>
            <a:endParaRPr lang="en-US" altLang="ja-JP" sz="2000" dirty="0">
              <a:latin typeface="游ゴシック" panose="020B0400000000000000" pitchFamily="50" charset="-128"/>
              <a:ea typeface="游ゴシック" panose="020B0400000000000000" pitchFamily="50" charset="-128"/>
            </a:endParaRPr>
          </a:p>
          <a:p>
            <a:pPr marL="0" indent="0">
              <a:buNone/>
            </a:pPr>
            <a:r>
              <a:rPr lang="ja-JP" altLang="en-US" sz="2000" dirty="0">
                <a:latin typeface="游ゴシック" panose="020B0400000000000000" pitchFamily="50" charset="-128"/>
                <a:ea typeface="游ゴシック" panose="020B0400000000000000" pitchFamily="50" charset="-128"/>
              </a:rPr>
              <a:t>パラメータの量は同じでより広い領域から情報を集められる </a:t>
            </a:r>
            <a:r>
              <a:rPr lang="en-US" altLang="ja-JP" sz="2000" dirty="0">
                <a:latin typeface="游ゴシック" panose="020B0400000000000000" pitchFamily="50" charset="-128"/>
                <a:ea typeface="游ゴシック" panose="020B0400000000000000" pitchFamily="50" charset="-128"/>
                <a:sym typeface="Wingdings" panose="05000000000000000000" pitchFamily="2" charset="2"/>
              </a:rPr>
              <a:t> image completion</a:t>
            </a:r>
            <a:r>
              <a:rPr lang="ja-JP" altLang="en-US" sz="2000" dirty="0" err="1">
                <a:latin typeface="游ゴシック" panose="020B0400000000000000" pitchFamily="50" charset="-128"/>
                <a:ea typeface="游ゴシック" panose="020B0400000000000000" pitchFamily="50" charset="-128"/>
                <a:sym typeface="Wingdings" panose="05000000000000000000" pitchFamily="2" charset="2"/>
              </a:rPr>
              <a:t>のような</a:t>
            </a:r>
            <a:r>
              <a:rPr lang="ja-JP" altLang="en-US" sz="2000" dirty="0">
                <a:latin typeface="游ゴシック" panose="020B0400000000000000" pitchFamily="50" charset="-128"/>
                <a:ea typeface="游ゴシック" panose="020B0400000000000000" pitchFamily="50" charset="-128"/>
                <a:sym typeface="Wingdings" panose="05000000000000000000" pitchFamily="2" charset="2"/>
              </a:rPr>
              <a:t>タスクには非常に重要</a:t>
            </a:r>
            <a:endParaRPr lang="en-US" altLang="ja-JP" dirty="0">
              <a:latin typeface="游ゴシック" panose="020B0400000000000000" pitchFamily="50" charset="-128"/>
              <a:ea typeface="游ゴシック" panose="020B0400000000000000" pitchFamily="50" charset="-128"/>
            </a:endParaRPr>
          </a:p>
          <a:p>
            <a:pPr marL="0" indent="0">
              <a:buNone/>
            </a:pPr>
            <a:endParaRPr lang="en-US" altLang="ja-JP" dirty="0">
              <a:latin typeface="游ゴシック" panose="020B0400000000000000" pitchFamily="50" charset="-128"/>
              <a:ea typeface="游ゴシック" panose="020B0400000000000000" pitchFamily="50" charset="-128"/>
            </a:endParaRPr>
          </a:p>
          <a:p>
            <a:endParaRPr kumimoji="1" lang="en-US" altLang="ja-JP" dirty="0">
              <a:latin typeface="游ゴシック" panose="020B0400000000000000" pitchFamily="50" charset="-128"/>
              <a:ea typeface="游ゴシック" panose="020B0400000000000000" pitchFamily="50" charset="-128"/>
            </a:endParaRPr>
          </a:p>
          <a:p>
            <a:endParaRPr lang="en-US" altLang="ja-JP" dirty="0">
              <a:latin typeface="游ゴシック" panose="020B0400000000000000" pitchFamily="50" charset="-128"/>
              <a:ea typeface="游ゴシック" panose="020B0400000000000000" pitchFamily="50" charset="-128"/>
            </a:endParaRPr>
          </a:p>
          <a:p>
            <a:endParaRPr kumimoji="1" lang="ja-JP" altLang="en-US" dirty="0">
              <a:latin typeface="游ゴシック" panose="020B0400000000000000" pitchFamily="50" charset="-128"/>
              <a:ea typeface="游ゴシック" panose="020B0400000000000000" pitchFamily="50" charset="-128"/>
            </a:endParaRPr>
          </a:p>
        </p:txBody>
      </p:sp>
      <p:pic>
        <p:nvPicPr>
          <p:cNvPr id="5" name="図 4"/>
          <p:cNvPicPr>
            <a:picLocks noChangeAspect="1"/>
          </p:cNvPicPr>
          <p:nvPr/>
        </p:nvPicPr>
        <p:blipFill rotWithShape="1">
          <a:blip r:embed="rId2"/>
          <a:srcRect l="14405" t="40000" r="50953" b="42646"/>
          <a:stretch/>
        </p:blipFill>
        <p:spPr>
          <a:xfrm>
            <a:off x="725714" y="1857830"/>
            <a:ext cx="4223657" cy="1190171"/>
          </a:xfrm>
          <a:prstGeom prst="rect">
            <a:avLst/>
          </a:prstGeom>
        </p:spPr>
      </p:pic>
      <p:pic>
        <p:nvPicPr>
          <p:cNvPr id="6" name="図 5"/>
          <p:cNvPicPr>
            <a:picLocks noChangeAspect="1"/>
          </p:cNvPicPr>
          <p:nvPr/>
        </p:nvPicPr>
        <p:blipFill rotWithShape="1">
          <a:blip r:embed="rId3"/>
          <a:srcRect l="12976" t="22223" r="52857" b="12169"/>
          <a:stretch/>
        </p:blipFill>
        <p:spPr>
          <a:xfrm>
            <a:off x="7703457" y="2812237"/>
            <a:ext cx="3745593" cy="4045763"/>
          </a:xfrm>
          <a:prstGeom prst="rect">
            <a:avLst/>
          </a:prstGeom>
        </p:spPr>
      </p:pic>
      <p:pic>
        <p:nvPicPr>
          <p:cNvPr id="7" name="図 6"/>
          <p:cNvPicPr>
            <a:picLocks noChangeAspect="1"/>
          </p:cNvPicPr>
          <p:nvPr/>
        </p:nvPicPr>
        <p:blipFill rotWithShape="1">
          <a:blip r:embed="rId4"/>
          <a:srcRect l="52143" t="29444" r="8125" b="21376"/>
          <a:stretch/>
        </p:blipFill>
        <p:spPr>
          <a:xfrm>
            <a:off x="7652657" y="0"/>
            <a:ext cx="3834493" cy="2669784"/>
          </a:xfrm>
          <a:prstGeom prst="rect">
            <a:avLst/>
          </a:prstGeom>
        </p:spPr>
      </p:pic>
      <p:sp>
        <p:nvSpPr>
          <p:cNvPr id="4" name="正方形/長方形 3"/>
          <p:cNvSpPr/>
          <p:nvPr/>
        </p:nvSpPr>
        <p:spPr>
          <a:xfrm>
            <a:off x="11277600" y="0"/>
            <a:ext cx="914400" cy="409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SKIP</a:t>
            </a:r>
            <a:endParaRPr kumimoji="1" lang="ja-JP" altLang="en-US" dirty="0"/>
          </a:p>
        </p:txBody>
      </p:sp>
    </p:spTree>
    <p:extLst>
      <p:ext uri="{BB962C8B-B14F-4D97-AF65-F5344CB8AC3E}">
        <p14:creationId xmlns:p14="http://schemas.microsoft.com/office/powerpoint/2010/main" val="15584200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Context discriminators</a:t>
            </a:r>
            <a:endParaRPr kumimoji="1" lang="ja-JP" altLang="en-US" dirty="0"/>
          </a:p>
        </p:txBody>
      </p:sp>
      <p:sp>
        <p:nvSpPr>
          <p:cNvPr id="3" name="コンテンツ プレースホルダー 2"/>
          <p:cNvSpPr>
            <a:spLocks noGrp="1"/>
          </p:cNvSpPr>
          <p:nvPr>
            <p:ph idx="1"/>
          </p:nvPr>
        </p:nvSpPr>
        <p:spPr>
          <a:xfrm>
            <a:off x="278781" y="1343722"/>
            <a:ext cx="6464919" cy="5296829"/>
          </a:xfrm>
        </p:spPr>
        <p:txBody>
          <a:bodyPr/>
          <a:lstStyle/>
          <a:p>
            <a:r>
              <a:rPr kumimoji="1" lang="en-US" altLang="ja-JP" dirty="0">
                <a:latin typeface="游ゴシック" panose="020B0400000000000000" pitchFamily="50" charset="-128"/>
                <a:ea typeface="游ゴシック" panose="020B0400000000000000" pitchFamily="50" charset="-128"/>
              </a:rPr>
              <a:t>Global discriminator</a:t>
            </a:r>
          </a:p>
          <a:p>
            <a:pPr lvl="1"/>
            <a:r>
              <a:rPr kumimoji="1" lang="en-US" altLang="ja-JP" sz="2000" dirty="0">
                <a:latin typeface="游ゴシック" panose="020B0400000000000000" pitchFamily="50" charset="-128"/>
                <a:ea typeface="游ゴシック" panose="020B0400000000000000" pitchFamily="50" charset="-128"/>
              </a:rPr>
              <a:t>Input </a:t>
            </a:r>
            <a:r>
              <a:rPr lang="ja-JP" altLang="en-US" sz="2000" dirty="0">
                <a:latin typeface="游ゴシック" panose="020B0400000000000000" pitchFamily="50" charset="-128"/>
                <a:ea typeface="游ゴシック" panose="020B0400000000000000" pitchFamily="50" charset="-128"/>
              </a:rPr>
              <a:t>画像全体を</a:t>
            </a:r>
            <a:r>
              <a:rPr lang="en-US" altLang="ja-JP" sz="2000" dirty="0">
                <a:latin typeface="游ゴシック" panose="020B0400000000000000" pitchFamily="50" charset="-128"/>
                <a:ea typeface="游ゴシック" panose="020B0400000000000000" pitchFamily="50" charset="-128"/>
              </a:rPr>
              <a:t>256x256</a:t>
            </a:r>
            <a:r>
              <a:rPr lang="ja-JP" altLang="en-US" sz="2000" dirty="0">
                <a:latin typeface="游ゴシック" panose="020B0400000000000000" pitchFamily="50" charset="-128"/>
                <a:ea typeface="游ゴシック" panose="020B0400000000000000" pitchFamily="50" charset="-128"/>
              </a:rPr>
              <a:t>にスケールしたもの</a:t>
            </a:r>
            <a:endParaRPr lang="en-US" altLang="ja-JP" sz="2000" dirty="0">
              <a:latin typeface="游ゴシック" panose="020B0400000000000000" pitchFamily="50" charset="-128"/>
              <a:ea typeface="游ゴシック" panose="020B0400000000000000" pitchFamily="50" charset="-128"/>
            </a:endParaRPr>
          </a:p>
          <a:p>
            <a:pPr lvl="1"/>
            <a:r>
              <a:rPr kumimoji="1" lang="en-US" altLang="ja-JP" sz="2000" dirty="0">
                <a:latin typeface="游ゴシック" panose="020B0400000000000000" pitchFamily="50" charset="-128"/>
                <a:ea typeface="游ゴシック" panose="020B0400000000000000" pitchFamily="50" charset="-128"/>
              </a:rPr>
              <a:t>Output 1024</a:t>
            </a:r>
            <a:r>
              <a:rPr kumimoji="1" lang="ja-JP" altLang="en-US" sz="2000" dirty="0">
                <a:latin typeface="游ゴシック" panose="020B0400000000000000" pitchFamily="50" charset="-128"/>
                <a:ea typeface="游ゴシック" panose="020B0400000000000000" pitchFamily="50" charset="-128"/>
              </a:rPr>
              <a:t>次元ベクトル</a:t>
            </a:r>
            <a:endParaRPr kumimoji="1" lang="en-US" altLang="ja-JP" sz="2000" dirty="0">
              <a:latin typeface="游ゴシック" panose="020B0400000000000000" pitchFamily="50" charset="-128"/>
              <a:ea typeface="游ゴシック" panose="020B0400000000000000" pitchFamily="50" charset="-128"/>
            </a:endParaRPr>
          </a:p>
          <a:p>
            <a:pPr lvl="1"/>
            <a:endParaRPr lang="en-US" altLang="ja-JP" sz="2000" dirty="0">
              <a:latin typeface="游ゴシック" panose="020B0400000000000000" pitchFamily="50" charset="-128"/>
              <a:ea typeface="游ゴシック" panose="020B0400000000000000" pitchFamily="50" charset="-128"/>
            </a:endParaRPr>
          </a:p>
          <a:p>
            <a:r>
              <a:rPr lang="en-US" altLang="ja-JP" dirty="0">
                <a:latin typeface="游ゴシック" panose="020B0400000000000000" pitchFamily="50" charset="-128"/>
                <a:ea typeface="游ゴシック" panose="020B0400000000000000" pitchFamily="50" charset="-128"/>
              </a:rPr>
              <a:t>Local discriminator </a:t>
            </a:r>
            <a:endParaRPr kumimoji="1" lang="en-US" altLang="ja-JP" dirty="0">
              <a:latin typeface="游ゴシック" panose="020B0400000000000000" pitchFamily="50" charset="-128"/>
              <a:ea typeface="游ゴシック" panose="020B0400000000000000" pitchFamily="50" charset="-128"/>
            </a:endParaRPr>
          </a:p>
          <a:p>
            <a:pPr lvl="1"/>
            <a:r>
              <a:rPr kumimoji="1" lang="en-US" altLang="ja-JP" sz="2000" dirty="0">
                <a:latin typeface="游ゴシック" panose="020B0400000000000000" pitchFamily="50" charset="-128"/>
                <a:ea typeface="游ゴシック" panose="020B0400000000000000" pitchFamily="50" charset="-128"/>
              </a:rPr>
              <a:t>Input </a:t>
            </a:r>
            <a:r>
              <a:rPr kumimoji="1" lang="ja-JP" altLang="en-US" sz="2000" dirty="0">
                <a:latin typeface="游ゴシック" panose="020B0400000000000000" pitchFamily="50" charset="-128"/>
                <a:ea typeface="游ゴシック" panose="020B0400000000000000" pitchFamily="50" charset="-128"/>
              </a:rPr>
              <a:t>画像の</a:t>
            </a:r>
            <a:r>
              <a:rPr kumimoji="1" lang="en-US" altLang="ja-JP" sz="2000" dirty="0">
                <a:latin typeface="游ゴシック" panose="020B0400000000000000" pitchFamily="50" charset="-128"/>
                <a:ea typeface="游ゴシック" panose="020B0400000000000000" pitchFamily="50" charset="-128"/>
              </a:rPr>
              <a:t>patch 128x128</a:t>
            </a:r>
          </a:p>
          <a:p>
            <a:pPr lvl="1"/>
            <a:r>
              <a:rPr kumimoji="1" lang="en-US" altLang="ja-JP" sz="2000" dirty="0">
                <a:latin typeface="游ゴシック" panose="020B0400000000000000" pitchFamily="50" charset="-128"/>
                <a:ea typeface="游ゴシック" panose="020B0400000000000000" pitchFamily="50" charset="-128"/>
              </a:rPr>
              <a:t>Output 1024</a:t>
            </a:r>
            <a:r>
              <a:rPr kumimoji="1" lang="ja-JP" altLang="en-US" sz="2000" dirty="0">
                <a:latin typeface="游ゴシック" panose="020B0400000000000000" pitchFamily="50" charset="-128"/>
                <a:ea typeface="游ゴシック" panose="020B0400000000000000" pitchFamily="50" charset="-128"/>
              </a:rPr>
              <a:t>次元ベクトル</a:t>
            </a:r>
            <a:endParaRPr kumimoji="1" lang="en-US" altLang="ja-JP" sz="2000" dirty="0">
              <a:latin typeface="游ゴシック" panose="020B0400000000000000" pitchFamily="50" charset="-128"/>
              <a:ea typeface="游ゴシック" panose="020B0400000000000000" pitchFamily="50" charset="-128"/>
            </a:endParaRPr>
          </a:p>
          <a:p>
            <a:pPr lvl="1"/>
            <a:r>
              <a:rPr kumimoji="1" lang="ja-JP" altLang="en-US" sz="2000" dirty="0">
                <a:latin typeface="游ゴシック" panose="020B0400000000000000" pitchFamily="50" charset="-128"/>
                <a:ea typeface="游ゴシック" panose="020B0400000000000000" pitchFamily="50" charset="-128"/>
              </a:rPr>
              <a:t>学習時には以下を利用</a:t>
            </a:r>
            <a:endParaRPr kumimoji="1" lang="en-US" altLang="ja-JP" sz="2000" dirty="0">
              <a:latin typeface="游ゴシック" panose="020B0400000000000000" pitchFamily="50" charset="-128"/>
              <a:ea typeface="游ゴシック" panose="020B0400000000000000" pitchFamily="50" charset="-128"/>
            </a:endParaRPr>
          </a:p>
          <a:p>
            <a:pPr lvl="2"/>
            <a:r>
              <a:rPr lang="en-US" altLang="ja-JP" sz="1800" dirty="0">
                <a:latin typeface="游ゴシック" panose="020B0400000000000000" pitchFamily="50" charset="-128"/>
                <a:ea typeface="游ゴシック" panose="020B0400000000000000" pitchFamily="50" charset="-128"/>
              </a:rPr>
              <a:t>fake : mask</a:t>
            </a:r>
            <a:r>
              <a:rPr lang="ja-JP" altLang="en-US" sz="1800" dirty="0">
                <a:latin typeface="游ゴシック" panose="020B0400000000000000" pitchFamily="50" charset="-128"/>
                <a:ea typeface="游ゴシック" panose="020B0400000000000000" pitchFamily="50" charset="-128"/>
              </a:rPr>
              <a:t>の中心を中心とした</a:t>
            </a:r>
            <a:r>
              <a:rPr lang="en-US" altLang="ja-JP" sz="1800" dirty="0">
                <a:latin typeface="游ゴシック" panose="020B0400000000000000" pitchFamily="50" charset="-128"/>
                <a:ea typeface="游ゴシック" panose="020B0400000000000000" pitchFamily="50" charset="-128"/>
              </a:rPr>
              <a:t>128x128 </a:t>
            </a:r>
          </a:p>
          <a:p>
            <a:pPr lvl="2"/>
            <a:r>
              <a:rPr kumimoji="1" lang="en-US" altLang="ja-JP" sz="1800" dirty="0">
                <a:latin typeface="游ゴシック" panose="020B0400000000000000" pitchFamily="50" charset="-128"/>
                <a:ea typeface="游ゴシック" panose="020B0400000000000000" pitchFamily="50" charset="-128"/>
              </a:rPr>
              <a:t>true : </a:t>
            </a:r>
            <a:r>
              <a:rPr kumimoji="1" lang="ja-JP" altLang="en-US" sz="1800" dirty="0">
                <a:latin typeface="游ゴシック" panose="020B0400000000000000" pitchFamily="50" charset="-128"/>
                <a:ea typeface="游ゴシック" panose="020B0400000000000000" pitchFamily="50" charset="-128"/>
              </a:rPr>
              <a:t>ランダムにパッチを選択</a:t>
            </a:r>
            <a:endParaRPr kumimoji="1" lang="en-US" altLang="ja-JP" sz="1800" dirty="0">
              <a:latin typeface="游ゴシック" panose="020B0400000000000000" pitchFamily="50" charset="-128"/>
              <a:ea typeface="游ゴシック" panose="020B0400000000000000" pitchFamily="50" charset="-128"/>
            </a:endParaRPr>
          </a:p>
          <a:p>
            <a:pPr lvl="2"/>
            <a:endParaRPr kumimoji="1"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最終層で</a:t>
            </a:r>
            <a:r>
              <a:rPr lang="en-US" altLang="ja-JP" dirty="0">
                <a:latin typeface="游ゴシック" panose="020B0400000000000000" pitchFamily="50" charset="-128"/>
                <a:ea typeface="游ゴシック" panose="020B0400000000000000" pitchFamily="50" charset="-128"/>
              </a:rPr>
              <a:t>2048</a:t>
            </a:r>
            <a:r>
              <a:rPr lang="ja-JP" altLang="en-US" dirty="0">
                <a:latin typeface="游ゴシック" panose="020B0400000000000000" pitchFamily="50" charset="-128"/>
                <a:ea typeface="游ゴシック" panose="020B0400000000000000" pitchFamily="50" charset="-128"/>
              </a:rPr>
              <a:t>を</a:t>
            </a:r>
            <a:r>
              <a:rPr lang="en-US" altLang="ja-JP" dirty="0">
                <a:latin typeface="游ゴシック" panose="020B0400000000000000" pitchFamily="50" charset="-128"/>
                <a:ea typeface="游ゴシック" panose="020B0400000000000000" pitchFamily="50" charset="-128"/>
              </a:rPr>
              <a:t>1</a:t>
            </a:r>
            <a:r>
              <a:rPr lang="ja-JP" altLang="en-US" dirty="0">
                <a:latin typeface="游ゴシック" panose="020B0400000000000000" pitchFamily="50" charset="-128"/>
                <a:ea typeface="游ゴシック" panose="020B0400000000000000" pitchFamily="50" charset="-128"/>
              </a:rPr>
              <a:t>次元ベクトルに</a:t>
            </a:r>
            <a:endParaRPr kumimoji="1" lang="ja-JP" altLang="en-US" dirty="0">
              <a:latin typeface="游ゴシック" panose="020B0400000000000000" pitchFamily="50" charset="-128"/>
              <a:ea typeface="游ゴシック" panose="020B0400000000000000" pitchFamily="50" charset="-128"/>
            </a:endParaRPr>
          </a:p>
        </p:txBody>
      </p:sp>
      <p:pic>
        <p:nvPicPr>
          <p:cNvPr id="4" name="図 3"/>
          <p:cNvPicPr>
            <a:picLocks noChangeAspect="1"/>
          </p:cNvPicPr>
          <p:nvPr/>
        </p:nvPicPr>
        <p:blipFill rotWithShape="1">
          <a:blip r:embed="rId3"/>
          <a:srcRect l="47811" t="29248" r="8808" b="29947"/>
          <a:stretch/>
        </p:blipFill>
        <p:spPr>
          <a:xfrm>
            <a:off x="7454900" y="124996"/>
            <a:ext cx="4737100" cy="2506380"/>
          </a:xfrm>
          <a:prstGeom prst="rect">
            <a:avLst/>
          </a:prstGeom>
        </p:spPr>
      </p:pic>
      <p:pic>
        <p:nvPicPr>
          <p:cNvPr id="5" name="図 4"/>
          <p:cNvPicPr>
            <a:picLocks noChangeAspect="1"/>
          </p:cNvPicPr>
          <p:nvPr/>
        </p:nvPicPr>
        <p:blipFill rotWithShape="1">
          <a:blip r:embed="rId4"/>
          <a:srcRect l="52812" t="29722" r="7812" b="34722"/>
          <a:stretch/>
        </p:blipFill>
        <p:spPr>
          <a:xfrm>
            <a:off x="7391400" y="3143250"/>
            <a:ext cx="4800600" cy="2438400"/>
          </a:xfrm>
          <a:prstGeom prst="rect">
            <a:avLst/>
          </a:prstGeom>
        </p:spPr>
      </p:pic>
      <p:sp>
        <p:nvSpPr>
          <p:cNvPr id="6" name="正方形/長方形 5"/>
          <p:cNvSpPr/>
          <p:nvPr/>
        </p:nvSpPr>
        <p:spPr>
          <a:xfrm>
            <a:off x="11277600" y="0"/>
            <a:ext cx="914400" cy="409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SKIP</a:t>
            </a:r>
            <a:endParaRPr kumimoji="1" lang="ja-JP" altLang="en-US" dirty="0"/>
          </a:p>
        </p:txBody>
      </p:sp>
    </p:spTree>
    <p:extLst>
      <p:ext uri="{BB962C8B-B14F-4D97-AF65-F5344CB8AC3E}">
        <p14:creationId xmlns:p14="http://schemas.microsoft.com/office/powerpoint/2010/main" val="31883132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Training : Loss function</a:t>
            </a:r>
            <a:endParaRPr kumimoji="1" lang="ja-JP" altLang="en-US" dirty="0"/>
          </a:p>
        </p:txBody>
      </p:sp>
      <p:sp>
        <p:nvSpPr>
          <p:cNvPr id="3" name="コンテンツ プレースホルダー 2"/>
          <p:cNvSpPr>
            <a:spLocks noGrp="1"/>
          </p:cNvSpPr>
          <p:nvPr>
            <p:ph idx="1"/>
          </p:nvPr>
        </p:nvSpPr>
        <p:spPr>
          <a:xfrm>
            <a:off x="278781" y="1064322"/>
            <a:ext cx="11708780" cy="5793678"/>
          </a:xfrm>
        </p:spPr>
        <p:txBody>
          <a:bodyPr>
            <a:normAutofit/>
          </a:bodyPr>
          <a:lstStyle/>
          <a:p>
            <a:pPr marL="0" indent="0">
              <a:buNone/>
            </a:pPr>
            <a:r>
              <a:rPr lang="ja-JP" altLang="en-US" dirty="0">
                <a:latin typeface="游ゴシック" panose="020B0400000000000000" pitchFamily="50" charset="-128"/>
                <a:ea typeface="游ゴシック" panose="020B0400000000000000" pitchFamily="50" charset="-128"/>
              </a:rPr>
              <a:t>二種の</a:t>
            </a:r>
            <a:r>
              <a:rPr lang="en-US" altLang="ja-JP" dirty="0">
                <a:latin typeface="游ゴシック" panose="020B0400000000000000" pitchFamily="50" charset="-128"/>
                <a:ea typeface="游ゴシック" panose="020B0400000000000000" pitchFamily="50" charset="-128"/>
              </a:rPr>
              <a:t>Loss</a:t>
            </a:r>
            <a:r>
              <a:rPr lang="ja-JP" altLang="en-US" dirty="0">
                <a:latin typeface="游ゴシック" panose="020B0400000000000000" pitchFamily="50" charset="-128"/>
                <a:ea typeface="游ゴシック" panose="020B0400000000000000" pitchFamily="50" charset="-128"/>
              </a:rPr>
              <a:t>を考慮</a:t>
            </a:r>
            <a:endParaRPr kumimoji="1" lang="en-US" altLang="ja-JP" dirty="0">
              <a:latin typeface="游ゴシック" panose="020B0400000000000000" pitchFamily="50" charset="-128"/>
              <a:ea typeface="游ゴシック" panose="020B0400000000000000" pitchFamily="50" charset="-128"/>
            </a:endParaRPr>
          </a:p>
          <a:p>
            <a:pPr marL="457200" lvl="1" indent="0">
              <a:buNone/>
            </a:pPr>
            <a:r>
              <a:rPr kumimoji="1" lang="en-US" altLang="ja-JP" b="1" dirty="0">
                <a:solidFill>
                  <a:srgbClr val="FF0000"/>
                </a:solidFill>
                <a:latin typeface="游ゴシック" panose="020B0400000000000000" pitchFamily="50" charset="-128"/>
                <a:ea typeface="游ゴシック" panose="020B0400000000000000" pitchFamily="50" charset="-128"/>
              </a:rPr>
              <a:t>Mean squared error</a:t>
            </a:r>
          </a:p>
          <a:p>
            <a:pPr marL="457200" lvl="1" indent="0">
              <a:buNone/>
            </a:pPr>
            <a:r>
              <a:rPr kumimoji="1" lang="en-US" altLang="ja-JP" sz="4000" dirty="0">
                <a:latin typeface="游ゴシック" panose="020B0400000000000000" pitchFamily="50" charset="-128"/>
                <a:ea typeface="游ゴシック" panose="020B0400000000000000" pitchFamily="50" charset="-128"/>
              </a:rPr>
              <a:t> </a:t>
            </a:r>
          </a:p>
          <a:p>
            <a:pPr marL="457200" lvl="1" indent="0">
              <a:buNone/>
            </a:pP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生成結果と元画像の差がコスト</a:t>
            </a:r>
            <a:endParaRPr lang="en-US" altLang="ja-JP" sz="1600" dirty="0">
              <a:latin typeface="游ゴシック" panose="020B0400000000000000" pitchFamily="50" charset="-128"/>
              <a:ea typeface="游ゴシック" panose="020B0400000000000000" pitchFamily="50" charset="-128"/>
            </a:endParaRPr>
          </a:p>
          <a:p>
            <a:pPr marL="457200" lvl="1" indent="0">
              <a:buNone/>
            </a:pPr>
            <a:endParaRPr lang="en-US" altLang="ja-JP" dirty="0">
              <a:latin typeface="游ゴシック" panose="020B0400000000000000" pitchFamily="50" charset="-128"/>
              <a:ea typeface="游ゴシック" panose="020B0400000000000000" pitchFamily="50" charset="-128"/>
            </a:endParaRPr>
          </a:p>
          <a:p>
            <a:pPr marL="457200" lvl="1" indent="0">
              <a:buNone/>
            </a:pPr>
            <a:r>
              <a:rPr lang="en-US" altLang="ja-JP" b="1" dirty="0">
                <a:solidFill>
                  <a:srgbClr val="FF0000"/>
                </a:solidFill>
                <a:latin typeface="游ゴシック" panose="020B0400000000000000" pitchFamily="50" charset="-128"/>
                <a:ea typeface="游ゴシック" panose="020B0400000000000000" pitchFamily="50" charset="-128"/>
              </a:rPr>
              <a:t>Generative adversarial network loss</a:t>
            </a:r>
          </a:p>
          <a:p>
            <a:pPr marL="457200" lvl="1" indent="0">
              <a:buNone/>
            </a:pPr>
            <a:endParaRPr lang="en-US" altLang="ja-JP" dirty="0">
              <a:latin typeface="游ゴシック" panose="020B0400000000000000" pitchFamily="50" charset="-128"/>
              <a:ea typeface="游ゴシック" panose="020B0400000000000000" pitchFamily="50" charset="-128"/>
            </a:endParaRPr>
          </a:p>
          <a:p>
            <a:pPr marL="457200" lvl="1" indent="0">
              <a:buNone/>
            </a:pPr>
            <a:endParaRPr lang="en-US" altLang="ja-JP" dirty="0">
              <a:latin typeface="游ゴシック" panose="020B0400000000000000" pitchFamily="50" charset="-128"/>
              <a:ea typeface="游ゴシック" panose="020B0400000000000000" pitchFamily="50" charset="-128"/>
            </a:endParaRPr>
          </a:p>
          <a:p>
            <a:pPr marL="0" indent="0">
              <a:buNone/>
            </a:pPr>
            <a:r>
              <a:rPr lang="en-US" altLang="ja-JP" sz="1600" dirty="0">
                <a:latin typeface="游ゴシック" panose="020B0400000000000000" pitchFamily="50" charset="-128"/>
                <a:ea typeface="游ゴシック" panose="020B0400000000000000" pitchFamily="50" charset="-128"/>
              </a:rPr>
              <a:t>       ※true</a:t>
            </a:r>
            <a:r>
              <a:rPr lang="ja-JP" altLang="en-US" sz="1600" dirty="0">
                <a:latin typeface="游ゴシック" panose="020B0400000000000000" pitchFamily="50" charset="-128"/>
                <a:ea typeface="游ゴシック" panose="020B0400000000000000" pitchFamily="50" charset="-128"/>
              </a:rPr>
              <a:t>画像</a:t>
            </a:r>
            <a:r>
              <a:rPr lang="en-US" altLang="ja-JP" sz="1600" dirty="0">
                <a:latin typeface="游ゴシック" panose="020B0400000000000000" pitchFamily="50" charset="-128"/>
                <a:ea typeface="游ゴシック" panose="020B0400000000000000" pitchFamily="50" charset="-128"/>
              </a:rPr>
              <a:t>x</a:t>
            </a:r>
            <a:r>
              <a:rPr lang="ja-JP" altLang="en-US" sz="1600" dirty="0">
                <a:latin typeface="游ゴシック" panose="020B0400000000000000" pitchFamily="50" charset="-128"/>
                <a:ea typeface="游ゴシック" panose="020B0400000000000000" pitchFamily="50" charset="-128"/>
              </a:rPr>
              <a:t>に </a:t>
            </a:r>
            <a:r>
              <a:rPr lang="en-US" altLang="ja-JP" sz="1600" dirty="0">
                <a:latin typeface="游ゴシック" panose="020B0400000000000000" pitchFamily="50" charset="-128"/>
                <a:ea typeface="游ゴシック" panose="020B0400000000000000" pitchFamily="50" charset="-128"/>
              </a:rPr>
              <a:t>D(</a:t>
            </a:r>
            <a:r>
              <a:rPr lang="en-US" altLang="ja-JP" sz="1600" dirty="0" err="1">
                <a:latin typeface="游ゴシック" panose="020B0400000000000000" pitchFamily="50" charset="-128"/>
                <a:ea typeface="游ゴシック" panose="020B0400000000000000" pitchFamily="50" charset="-128"/>
              </a:rPr>
              <a:t>x,Md</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＝１と出力したい</a:t>
            </a:r>
            <a:endParaRPr lang="en-US" altLang="ja-JP" sz="1600" dirty="0">
              <a:latin typeface="游ゴシック" panose="020B0400000000000000" pitchFamily="50" charset="-128"/>
              <a:ea typeface="游ゴシック" panose="020B0400000000000000" pitchFamily="50" charset="-128"/>
            </a:endParaRPr>
          </a:p>
          <a:p>
            <a:pPr marL="0" indent="0">
              <a:buNone/>
            </a:pPr>
            <a:r>
              <a:rPr lang="ja-JP" altLang="en-US" sz="1050" dirty="0">
                <a:latin typeface="游ゴシック" panose="020B0400000000000000" pitchFamily="50" charset="-128"/>
                <a:ea typeface="游ゴシック" panose="020B0400000000000000" pitchFamily="50" charset="-128"/>
              </a:rPr>
              <a:t>　　</a:t>
            </a:r>
            <a:r>
              <a:rPr lang="en-US" altLang="ja-JP" sz="1600" dirty="0">
                <a:latin typeface="游ゴシック" panose="020B0400000000000000" pitchFamily="50" charset="-128"/>
                <a:ea typeface="游ゴシック" panose="020B0400000000000000" pitchFamily="50" charset="-128"/>
              </a:rPr>
              <a:t> </a:t>
            </a:r>
            <a:r>
              <a:rPr lang="ja-JP" altLang="en-US" sz="1600" dirty="0">
                <a:latin typeface="游ゴシック" panose="020B0400000000000000" pitchFamily="50" charset="-128"/>
                <a:ea typeface="游ゴシック" panose="020B0400000000000000" pitchFamily="50" charset="-128"/>
              </a:rPr>
              <a:t>  </a:t>
            </a:r>
            <a:r>
              <a:rPr lang="en-US" altLang="ja-JP" sz="1600" dirty="0">
                <a:latin typeface="游ゴシック" panose="020B0400000000000000" pitchFamily="50" charset="-128"/>
                <a:ea typeface="游ゴシック" panose="020B0400000000000000" pitchFamily="50" charset="-128"/>
              </a:rPr>
              <a:t>※fake</a:t>
            </a:r>
            <a:r>
              <a:rPr lang="ja-JP" altLang="en-US" sz="1600" dirty="0">
                <a:latin typeface="游ゴシック" panose="020B0400000000000000" pitchFamily="50" charset="-128"/>
                <a:ea typeface="游ゴシック" panose="020B0400000000000000" pitchFamily="50" charset="-128"/>
              </a:rPr>
              <a:t>画像</a:t>
            </a:r>
            <a:r>
              <a:rPr lang="en-US" altLang="ja-JP" sz="1600" dirty="0">
                <a:latin typeface="游ゴシック" panose="020B0400000000000000" pitchFamily="50" charset="-128"/>
                <a:ea typeface="游ゴシック" panose="020B0400000000000000" pitchFamily="50" charset="-128"/>
              </a:rPr>
              <a:t>C(</a:t>
            </a:r>
            <a:r>
              <a:rPr lang="en-US" altLang="ja-JP" sz="1600" dirty="0" err="1">
                <a:latin typeface="游ゴシック" panose="020B0400000000000000" pitchFamily="50" charset="-128"/>
                <a:ea typeface="游ゴシック" panose="020B0400000000000000" pitchFamily="50" charset="-128"/>
              </a:rPr>
              <a:t>x,Mc</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に </a:t>
            </a:r>
            <a:r>
              <a:rPr lang="en-US" altLang="ja-JP" sz="1600" dirty="0">
                <a:latin typeface="游ゴシック" panose="020B0400000000000000" pitchFamily="50" charset="-128"/>
                <a:ea typeface="游ゴシック" panose="020B0400000000000000" pitchFamily="50" charset="-128"/>
              </a:rPr>
              <a:t>D(C(</a:t>
            </a:r>
            <a:r>
              <a:rPr lang="en-US" altLang="ja-JP" sz="1600" dirty="0" err="1">
                <a:latin typeface="游ゴシック" panose="020B0400000000000000" pitchFamily="50" charset="-128"/>
                <a:ea typeface="游ゴシック" panose="020B0400000000000000" pitchFamily="50" charset="-128"/>
              </a:rPr>
              <a:t>x,Mc</a:t>
            </a:r>
            <a:r>
              <a:rPr lang="en-US" altLang="ja-JP" sz="1600" dirty="0">
                <a:latin typeface="游ゴシック" panose="020B0400000000000000" pitchFamily="50" charset="-128"/>
                <a:ea typeface="游ゴシック" panose="020B0400000000000000" pitchFamily="50" charset="-128"/>
              </a:rPr>
              <a:t>),Mc)</a:t>
            </a:r>
            <a:r>
              <a:rPr lang="ja-JP" altLang="en-US" sz="1600" dirty="0">
                <a:latin typeface="游ゴシック" panose="020B0400000000000000" pitchFamily="50" charset="-128"/>
                <a:ea typeface="游ゴシック" panose="020B0400000000000000" pitchFamily="50" charset="-128"/>
              </a:rPr>
              <a:t>＝</a:t>
            </a:r>
            <a:r>
              <a:rPr lang="en-US" altLang="ja-JP" sz="1600" dirty="0">
                <a:latin typeface="游ゴシック" panose="020B0400000000000000" pitchFamily="50" charset="-128"/>
                <a:ea typeface="游ゴシック" panose="020B0400000000000000" pitchFamily="50" charset="-128"/>
              </a:rPr>
              <a:t>0</a:t>
            </a:r>
            <a:r>
              <a:rPr lang="ja-JP" altLang="en-US" sz="1600" dirty="0">
                <a:latin typeface="游ゴシック" panose="020B0400000000000000" pitchFamily="50" charset="-128"/>
                <a:ea typeface="游ゴシック" panose="020B0400000000000000" pitchFamily="50" charset="-128"/>
              </a:rPr>
              <a:t>と出力したい</a:t>
            </a:r>
            <a:endParaRPr lang="en-US" altLang="ja-JP" dirty="0">
              <a:latin typeface="游ゴシック" panose="020B0400000000000000" pitchFamily="50" charset="-128"/>
              <a:ea typeface="游ゴシック" panose="020B0400000000000000" pitchFamily="50" charset="-128"/>
            </a:endParaRPr>
          </a:p>
          <a:p>
            <a:pPr marL="0" indent="0">
              <a:buNone/>
            </a:pPr>
            <a:endParaRPr lang="en-US" altLang="ja-JP" dirty="0">
              <a:latin typeface="游ゴシック" panose="020B0400000000000000" pitchFamily="50" charset="-128"/>
              <a:ea typeface="游ゴシック" panose="020B0400000000000000" pitchFamily="50" charset="-128"/>
            </a:endParaRPr>
          </a:p>
          <a:p>
            <a:pPr marL="0" indent="0">
              <a:buNone/>
            </a:pPr>
            <a:r>
              <a:rPr lang="en-US" altLang="ja-JP" sz="1800" i="1" dirty="0">
                <a:latin typeface="游ゴシック" panose="020B0400000000000000" pitchFamily="50" charset="-128"/>
                <a:ea typeface="游ゴシック" panose="020B0400000000000000" pitchFamily="50" charset="-128"/>
              </a:rPr>
              <a:t>C</a:t>
            </a:r>
            <a:r>
              <a:rPr lang="en-US" altLang="ja-JP" sz="1800" dirty="0">
                <a:latin typeface="游ゴシック" panose="020B0400000000000000" pitchFamily="50" charset="-128"/>
                <a:ea typeface="游ゴシック" panose="020B0400000000000000" pitchFamily="50" charset="-128"/>
              </a:rPr>
              <a:t>(</a:t>
            </a:r>
            <a:r>
              <a:rPr lang="en-US" altLang="ja-JP" sz="1800" dirty="0" err="1">
                <a:latin typeface="游ゴシック" panose="020B0400000000000000" pitchFamily="50" charset="-128"/>
                <a:ea typeface="游ゴシック" panose="020B0400000000000000" pitchFamily="50" charset="-128"/>
              </a:rPr>
              <a:t>x,Mc</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 入力画像 </a:t>
            </a:r>
            <a:r>
              <a:rPr lang="en-US" altLang="ja-JP" sz="1800" dirty="0">
                <a:latin typeface="游ゴシック" panose="020B0400000000000000" pitchFamily="50" charset="-128"/>
                <a:ea typeface="游ゴシック" panose="020B0400000000000000" pitchFamily="50" charset="-128"/>
              </a:rPr>
              <a:t>x, </a:t>
            </a:r>
            <a:r>
              <a:rPr lang="ja-JP" altLang="en-US" sz="1800" dirty="0">
                <a:latin typeface="游ゴシック" panose="020B0400000000000000" pitchFamily="50" charset="-128"/>
                <a:ea typeface="游ゴシック" panose="020B0400000000000000" pitchFamily="50" charset="-128"/>
              </a:rPr>
              <a:t>マスク</a:t>
            </a:r>
            <a:r>
              <a:rPr lang="en-US" altLang="ja-JP" sz="1800" dirty="0">
                <a:latin typeface="游ゴシック" panose="020B0400000000000000" pitchFamily="50" charset="-128"/>
                <a:ea typeface="游ゴシック" panose="020B0400000000000000" pitchFamily="50" charset="-128"/>
              </a:rPr>
              <a:t>Mc</a:t>
            </a:r>
            <a:r>
              <a:rPr lang="ja-JP" altLang="en-US" sz="1800" dirty="0">
                <a:latin typeface="游ゴシック" panose="020B0400000000000000" pitchFamily="50" charset="-128"/>
                <a:ea typeface="游ゴシック" panose="020B0400000000000000" pitchFamily="50" charset="-128"/>
              </a:rPr>
              <a:t>に対する</a:t>
            </a:r>
            <a:r>
              <a:rPr lang="en-US" altLang="ja-JP" sz="1800" dirty="0">
                <a:latin typeface="游ゴシック" panose="020B0400000000000000" pitchFamily="50" charset="-128"/>
                <a:ea typeface="游ゴシック" panose="020B0400000000000000" pitchFamily="50" charset="-128"/>
              </a:rPr>
              <a:t>completion network</a:t>
            </a:r>
            <a:r>
              <a:rPr lang="ja-JP" altLang="en-US" sz="1800" dirty="0">
                <a:latin typeface="游ゴシック" panose="020B0400000000000000" pitchFamily="50" charset="-128"/>
                <a:ea typeface="游ゴシック" panose="020B0400000000000000" pitchFamily="50" charset="-128"/>
              </a:rPr>
              <a:t>の出力</a:t>
            </a:r>
            <a:endParaRPr lang="en-US" altLang="ja-JP" sz="1800" dirty="0">
              <a:latin typeface="游ゴシック" panose="020B0400000000000000" pitchFamily="50" charset="-128"/>
              <a:ea typeface="游ゴシック" panose="020B0400000000000000" pitchFamily="50" charset="-128"/>
            </a:endParaRPr>
          </a:p>
          <a:p>
            <a:pPr marL="0" indent="0">
              <a:buNone/>
            </a:pPr>
            <a:r>
              <a:rPr lang="en-US" altLang="ja-JP" sz="1800" dirty="0">
                <a:latin typeface="游ゴシック" panose="020B0400000000000000" pitchFamily="50" charset="-128"/>
                <a:ea typeface="游ゴシック" panose="020B0400000000000000" pitchFamily="50" charset="-128"/>
              </a:rPr>
              <a:t>D(</a:t>
            </a:r>
            <a:r>
              <a:rPr lang="en-US" altLang="ja-JP" sz="1800" dirty="0" err="1">
                <a:latin typeface="游ゴシック" panose="020B0400000000000000" pitchFamily="50" charset="-128"/>
                <a:ea typeface="游ゴシック" panose="020B0400000000000000" pitchFamily="50" charset="-128"/>
              </a:rPr>
              <a:t>x,Md</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入力画像 </a:t>
            </a:r>
            <a:r>
              <a:rPr lang="en-US" altLang="ja-JP" sz="1800" dirty="0">
                <a:latin typeface="游ゴシック" panose="020B0400000000000000" pitchFamily="50" charset="-128"/>
                <a:ea typeface="游ゴシック" panose="020B0400000000000000" pitchFamily="50" charset="-128"/>
              </a:rPr>
              <a:t>x, </a:t>
            </a:r>
            <a:r>
              <a:rPr lang="ja-JP" altLang="en-US" sz="1800" dirty="0">
                <a:latin typeface="游ゴシック" panose="020B0400000000000000" pitchFamily="50" charset="-128"/>
                <a:ea typeface="游ゴシック" panose="020B0400000000000000" pitchFamily="50" charset="-128"/>
              </a:rPr>
              <a:t>マスク</a:t>
            </a:r>
            <a:r>
              <a:rPr lang="en-US" altLang="ja-JP" sz="1800" dirty="0" err="1">
                <a:latin typeface="游ゴシック" panose="020B0400000000000000" pitchFamily="50" charset="-128"/>
                <a:ea typeface="游ゴシック" panose="020B0400000000000000" pitchFamily="50" charset="-128"/>
              </a:rPr>
              <a:t>Md</a:t>
            </a:r>
            <a:r>
              <a:rPr lang="ja-JP" altLang="en-US" sz="1800" dirty="0">
                <a:latin typeface="游ゴシック" panose="020B0400000000000000" pitchFamily="50" charset="-128"/>
                <a:ea typeface="游ゴシック" panose="020B0400000000000000" pitchFamily="50" charset="-128"/>
              </a:rPr>
              <a:t>に対する</a:t>
            </a:r>
            <a:r>
              <a:rPr lang="en-US" altLang="ja-JP" sz="1800" dirty="0">
                <a:latin typeface="游ゴシック" panose="020B0400000000000000" pitchFamily="50" charset="-128"/>
                <a:ea typeface="游ゴシック" panose="020B0400000000000000" pitchFamily="50" charset="-128"/>
              </a:rPr>
              <a:t>discriminator</a:t>
            </a:r>
            <a:r>
              <a:rPr lang="ja-JP" altLang="en-US" sz="1800" dirty="0">
                <a:latin typeface="游ゴシック" panose="020B0400000000000000" pitchFamily="50" charset="-128"/>
                <a:ea typeface="游ゴシック" panose="020B0400000000000000" pitchFamily="50" charset="-128"/>
              </a:rPr>
              <a:t>の出力、</a:t>
            </a:r>
            <a:r>
              <a:rPr lang="en-US" altLang="ja-JP" sz="1800" dirty="0">
                <a:latin typeface="游ゴシック" panose="020B0400000000000000" pitchFamily="50" charset="-128"/>
                <a:ea typeface="游ゴシック" panose="020B0400000000000000" pitchFamily="50" charset="-128"/>
              </a:rPr>
              <a:t>true</a:t>
            </a:r>
            <a:r>
              <a:rPr lang="ja-JP" altLang="en-US" sz="1800" dirty="0" err="1">
                <a:latin typeface="游ゴシック" panose="020B0400000000000000" pitchFamily="50" charset="-128"/>
                <a:ea typeface="游ゴシック" panose="020B0400000000000000" pitchFamily="50" charset="-128"/>
              </a:rPr>
              <a:t>なので</a:t>
            </a:r>
            <a:r>
              <a:rPr lang="ja-JP" altLang="en-US" sz="1800" dirty="0">
                <a:latin typeface="游ゴシック" panose="020B0400000000000000" pitchFamily="50" charset="-128"/>
                <a:ea typeface="游ゴシック" panose="020B0400000000000000" pitchFamily="50" charset="-128"/>
              </a:rPr>
              <a:t>なるべく</a:t>
            </a:r>
            <a:r>
              <a:rPr lang="en-US" altLang="ja-JP" sz="1800" dirty="0">
                <a:latin typeface="游ゴシック" panose="020B0400000000000000" pitchFamily="50" charset="-128"/>
                <a:ea typeface="游ゴシック" panose="020B0400000000000000" pitchFamily="50" charset="-128"/>
              </a:rPr>
              <a:t>1</a:t>
            </a:r>
            <a:r>
              <a:rPr lang="ja-JP" altLang="en-US" sz="1800" dirty="0">
                <a:latin typeface="游ゴシック" panose="020B0400000000000000" pitchFamily="50" charset="-128"/>
                <a:ea typeface="游ゴシック" panose="020B0400000000000000" pitchFamily="50" charset="-128"/>
              </a:rPr>
              <a:t>にしたい</a:t>
            </a:r>
            <a:endParaRPr lang="en-US" altLang="ja-JP" sz="1800" dirty="0">
              <a:latin typeface="游ゴシック" panose="020B0400000000000000" pitchFamily="50" charset="-128"/>
              <a:ea typeface="游ゴシック" panose="020B0400000000000000" pitchFamily="50" charset="-128"/>
            </a:endParaRPr>
          </a:p>
          <a:p>
            <a:pPr marL="0" indent="0">
              <a:buNone/>
            </a:pPr>
            <a:r>
              <a:rPr lang="en-US" altLang="ja-JP" sz="1800" dirty="0">
                <a:latin typeface="游ゴシック" panose="020B0400000000000000" pitchFamily="50" charset="-128"/>
                <a:ea typeface="游ゴシック" panose="020B0400000000000000" pitchFamily="50" charset="-128"/>
              </a:rPr>
              <a:t>D(</a:t>
            </a:r>
            <a:r>
              <a:rPr lang="en-US" altLang="ja-JP" sz="1800" i="1" dirty="0">
                <a:latin typeface="游ゴシック" panose="020B0400000000000000" pitchFamily="50" charset="-128"/>
                <a:ea typeface="游ゴシック" panose="020B0400000000000000" pitchFamily="50" charset="-128"/>
              </a:rPr>
              <a:t>C</a:t>
            </a:r>
            <a:r>
              <a:rPr lang="en-US" altLang="ja-JP" sz="1800" dirty="0">
                <a:latin typeface="游ゴシック" panose="020B0400000000000000" pitchFamily="50" charset="-128"/>
                <a:ea typeface="游ゴシック" panose="020B0400000000000000" pitchFamily="50" charset="-128"/>
              </a:rPr>
              <a:t>(</a:t>
            </a:r>
            <a:r>
              <a:rPr lang="en-US" altLang="ja-JP" sz="1800" dirty="0" err="1">
                <a:latin typeface="游ゴシック" panose="020B0400000000000000" pitchFamily="50" charset="-128"/>
                <a:ea typeface="游ゴシック" panose="020B0400000000000000" pitchFamily="50" charset="-128"/>
              </a:rPr>
              <a:t>x,Mc</a:t>
            </a:r>
            <a:r>
              <a:rPr lang="en-US" altLang="ja-JP" sz="1800" dirty="0">
                <a:latin typeface="游ゴシック" panose="020B0400000000000000" pitchFamily="50" charset="-128"/>
                <a:ea typeface="游ゴシック" panose="020B0400000000000000" pitchFamily="50" charset="-128"/>
              </a:rPr>
              <a:t>),Mc):completion network</a:t>
            </a:r>
            <a:r>
              <a:rPr lang="ja-JP" altLang="en-US" sz="1800" dirty="0">
                <a:latin typeface="游ゴシック" panose="020B0400000000000000" pitchFamily="50" charset="-128"/>
                <a:ea typeface="游ゴシック" panose="020B0400000000000000" pitchFamily="50" charset="-128"/>
              </a:rPr>
              <a:t>の出力に対する</a:t>
            </a:r>
            <a:r>
              <a:rPr lang="en-US" altLang="ja-JP" sz="1800" dirty="0">
                <a:latin typeface="游ゴシック" panose="020B0400000000000000" pitchFamily="50" charset="-128"/>
                <a:ea typeface="游ゴシック" panose="020B0400000000000000" pitchFamily="50" charset="-128"/>
              </a:rPr>
              <a:t>discriminator</a:t>
            </a:r>
            <a:r>
              <a:rPr lang="ja-JP" altLang="en-US" sz="1800" dirty="0">
                <a:latin typeface="游ゴシック" panose="020B0400000000000000" pitchFamily="50" charset="-128"/>
                <a:ea typeface="游ゴシック" panose="020B0400000000000000" pitchFamily="50" charset="-128"/>
              </a:rPr>
              <a:t>の出力、</a:t>
            </a:r>
            <a:r>
              <a:rPr lang="en-US" altLang="ja-JP" sz="1800" dirty="0">
                <a:latin typeface="游ゴシック" panose="020B0400000000000000" pitchFamily="50" charset="-128"/>
                <a:ea typeface="游ゴシック" panose="020B0400000000000000" pitchFamily="50" charset="-128"/>
              </a:rPr>
              <a:t>fake</a:t>
            </a:r>
            <a:r>
              <a:rPr lang="ja-JP" altLang="en-US" sz="1800" dirty="0" err="1">
                <a:latin typeface="游ゴシック" panose="020B0400000000000000" pitchFamily="50" charset="-128"/>
                <a:ea typeface="游ゴシック" panose="020B0400000000000000" pitchFamily="50" charset="-128"/>
              </a:rPr>
              <a:t>なので</a:t>
            </a:r>
            <a:r>
              <a:rPr lang="ja-JP" altLang="en-US" sz="1800" dirty="0">
                <a:latin typeface="游ゴシック" panose="020B0400000000000000" pitchFamily="50" charset="-128"/>
                <a:ea typeface="游ゴシック" panose="020B0400000000000000" pitchFamily="50" charset="-128"/>
              </a:rPr>
              <a:t>なるべく</a:t>
            </a:r>
            <a:r>
              <a:rPr lang="en-US" altLang="ja-JP" sz="1800" dirty="0">
                <a:latin typeface="游ゴシック" panose="020B0400000000000000" pitchFamily="50" charset="-128"/>
                <a:ea typeface="游ゴシック" panose="020B0400000000000000" pitchFamily="50" charset="-128"/>
              </a:rPr>
              <a:t>0</a:t>
            </a:r>
            <a:r>
              <a:rPr lang="ja-JP" altLang="en-US" sz="1800" dirty="0">
                <a:latin typeface="游ゴシック" panose="020B0400000000000000" pitchFamily="50" charset="-128"/>
                <a:ea typeface="游ゴシック" panose="020B0400000000000000" pitchFamily="50" charset="-128"/>
              </a:rPr>
              <a:t>にしたい</a:t>
            </a:r>
            <a:endParaRPr lang="en-US" altLang="ja-JP" sz="1800" dirty="0">
              <a:latin typeface="游ゴシック" panose="020B0400000000000000" pitchFamily="50" charset="-128"/>
              <a:ea typeface="游ゴシック" panose="020B0400000000000000" pitchFamily="50" charset="-128"/>
            </a:endParaRPr>
          </a:p>
          <a:p>
            <a:pPr marL="0" indent="0">
              <a:buNone/>
            </a:pPr>
            <a:endParaRPr lang="en-US" altLang="ja-JP" sz="2400" dirty="0">
              <a:latin typeface="游ゴシック" panose="020B0400000000000000" pitchFamily="50" charset="-128"/>
              <a:ea typeface="游ゴシック" panose="020B0400000000000000" pitchFamily="50" charset="-128"/>
            </a:endParaRPr>
          </a:p>
          <a:p>
            <a:pPr marL="457200" lvl="1" indent="0">
              <a:buNone/>
            </a:pPr>
            <a:endParaRPr lang="en-US" altLang="ja-JP" dirty="0">
              <a:latin typeface="游ゴシック" panose="020B0400000000000000" pitchFamily="50" charset="-128"/>
              <a:ea typeface="游ゴシック" panose="020B0400000000000000" pitchFamily="50" charset="-128"/>
            </a:endParaRPr>
          </a:p>
          <a:p>
            <a:pPr marL="457200" lvl="1" indent="0">
              <a:buNone/>
            </a:pPr>
            <a:endParaRPr lang="en-US" altLang="ja-JP" dirty="0">
              <a:latin typeface="游ゴシック" panose="020B0400000000000000" pitchFamily="50" charset="-128"/>
              <a:ea typeface="游ゴシック" panose="020B0400000000000000" pitchFamily="50" charset="-128"/>
            </a:endParaRPr>
          </a:p>
          <a:p>
            <a:pPr marL="457200" lvl="1" indent="0">
              <a:buNone/>
            </a:pPr>
            <a:endParaRPr lang="en-US" altLang="ja-JP" dirty="0">
              <a:latin typeface="游ゴシック" panose="020B0400000000000000" pitchFamily="50" charset="-128"/>
              <a:ea typeface="游ゴシック" panose="020B0400000000000000" pitchFamily="50" charset="-128"/>
            </a:endParaRPr>
          </a:p>
          <a:p>
            <a:pPr marL="457200" lvl="1" indent="0">
              <a:buNone/>
            </a:pPr>
            <a:endParaRPr lang="en-US" altLang="ja-JP" dirty="0">
              <a:latin typeface="游ゴシック" panose="020B0400000000000000" pitchFamily="50" charset="-128"/>
              <a:ea typeface="游ゴシック" panose="020B0400000000000000" pitchFamily="50" charset="-128"/>
            </a:endParaRPr>
          </a:p>
        </p:txBody>
      </p:sp>
      <p:pic>
        <p:nvPicPr>
          <p:cNvPr id="5" name="図 4"/>
          <p:cNvPicPr>
            <a:picLocks noChangeAspect="1"/>
          </p:cNvPicPr>
          <p:nvPr/>
        </p:nvPicPr>
        <p:blipFill rotWithShape="1">
          <a:blip r:embed="rId3"/>
          <a:srcRect l="59479" t="39630" r="16875" b="55370"/>
          <a:stretch/>
        </p:blipFill>
        <p:spPr>
          <a:xfrm>
            <a:off x="660399" y="1828800"/>
            <a:ext cx="5125155" cy="609600"/>
          </a:xfrm>
          <a:prstGeom prst="rect">
            <a:avLst/>
          </a:prstGeom>
        </p:spPr>
      </p:pic>
      <p:pic>
        <p:nvPicPr>
          <p:cNvPr id="6" name="図 5"/>
          <p:cNvPicPr>
            <a:picLocks noChangeAspect="1"/>
          </p:cNvPicPr>
          <p:nvPr/>
        </p:nvPicPr>
        <p:blipFill rotWithShape="1">
          <a:blip r:embed="rId3"/>
          <a:srcRect l="55417" t="76667" r="11979" b="17592"/>
          <a:stretch/>
        </p:blipFill>
        <p:spPr>
          <a:xfrm>
            <a:off x="774699" y="3479800"/>
            <a:ext cx="7821971" cy="774700"/>
          </a:xfrm>
          <a:prstGeom prst="rect">
            <a:avLst/>
          </a:prstGeom>
        </p:spPr>
      </p:pic>
      <p:sp>
        <p:nvSpPr>
          <p:cNvPr id="8" name="テキスト ボックス 7"/>
          <p:cNvSpPr txBox="1"/>
          <p:nvPr/>
        </p:nvSpPr>
        <p:spPr>
          <a:xfrm>
            <a:off x="8178800" y="279400"/>
            <a:ext cx="718466" cy="369332"/>
          </a:xfrm>
          <a:prstGeom prst="rect">
            <a:avLst/>
          </a:prstGeom>
          <a:noFill/>
        </p:spPr>
        <p:txBody>
          <a:bodyPr wrap="none" rtlCol="0">
            <a:spAutoFit/>
          </a:bodyPr>
          <a:lstStyle/>
          <a:p>
            <a:r>
              <a:rPr kumimoji="1" lang="en-US" altLang="ja-JP" dirty="0"/>
              <a:t>Log x </a:t>
            </a:r>
            <a:endParaRPr kumimoji="1" lang="ja-JP" altLang="en-US" dirty="0"/>
          </a:p>
        </p:txBody>
      </p:sp>
      <p:pic>
        <p:nvPicPr>
          <p:cNvPr id="9" name="図 8"/>
          <p:cNvPicPr>
            <a:picLocks noChangeAspect="1"/>
          </p:cNvPicPr>
          <p:nvPr/>
        </p:nvPicPr>
        <p:blipFill rotWithShape="1">
          <a:blip r:embed="rId4"/>
          <a:srcRect l="25746" t="35185" r="30176" b="27778"/>
          <a:stretch/>
        </p:blipFill>
        <p:spPr>
          <a:xfrm>
            <a:off x="9194799" y="1549400"/>
            <a:ext cx="2514601" cy="1263618"/>
          </a:xfrm>
          <a:prstGeom prst="rect">
            <a:avLst/>
          </a:prstGeom>
        </p:spPr>
      </p:pic>
      <p:sp>
        <p:nvSpPr>
          <p:cNvPr id="10" name="テキスト ボックス 9"/>
          <p:cNvSpPr txBox="1"/>
          <p:nvPr/>
        </p:nvSpPr>
        <p:spPr>
          <a:xfrm>
            <a:off x="8178800" y="1930400"/>
            <a:ext cx="906017" cy="369332"/>
          </a:xfrm>
          <a:prstGeom prst="rect">
            <a:avLst/>
          </a:prstGeom>
          <a:noFill/>
        </p:spPr>
        <p:txBody>
          <a:bodyPr wrap="none" rtlCol="0">
            <a:spAutoFit/>
          </a:bodyPr>
          <a:lstStyle/>
          <a:p>
            <a:r>
              <a:rPr kumimoji="1" lang="en-US" altLang="ja-JP" dirty="0"/>
              <a:t>Log 1-x </a:t>
            </a:r>
            <a:endParaRPr kumimoji="1" lang="ja-JP" altLang="en-US" dirty="0"/>
          </a:p>
        </p:txBody>
      </p:sp>
      <p:pic>
        <p:nvPicPr>
          <p:cNvPr id="12" name="図 11"/>
          <p:cNvPicPr>
            <a:picLocks noChangeAspect="1"/>
          </p:cNvPicPr>
          <p:nvPr/>
        </p:nvPicPr>
        <p:blipFill rotWithShape="1">
          <a:blip r:embed="rId5"/>
          <a:srcRect l="25414" t="34816" r="29622" b="27592"/>
          <a:stretch/>
        </p:blipFill>
        <p:spPr>
          <a:xfrm>
            <a:off x="9182100" y="114300"/>
            <a:ext cx="2552700" cy="1276350"/>
          </a:xfrm>
          <a:prstGeom prst="rect">
            <a:avLst/>
          </a:prstGeom>
        </p:spPr>
      </p:pic>
      <p:sp>
        <p:nvSpPr>
          <p:cNvPr id="11" name="正方形/長方形 10"/>
          <p:cNvSpPr/>
          <p:nvPr/>
        </p:nvSpPr>
        <p:spPr>
          <a:xfrm>
            <a:off x="11277600" y="0"/>
            <a:ext cx="914400" cy="409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SKIP</a:t>
            </a:r>
            <a:endParaRPr kumimoji="1" lang="ja-JP" altLang="en-US" dirty="0"/>
          </a:p>
        </p:txBody>
      </p:sp>
    </p:spTree>
    <p:extLst>
      <p:ext uri="{BB962C8B-B14F-4D97-AF65-F5344CB8AC3E}">
        <p14:creationId xmlns:p14="http://schemas.microsoft.com/office/powerpoint/2010/main" val="41307545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Training : stabilize</a:t>
            </a:r>
            <a:endParaRPr kumimoji="1" lang="ja-JP" altLang="en-US" dirty="0"/>
          </a:p>
        </p:txBody>
      </p:sp>
      <p:sp>
        <p:nvSpPr>
          <p:cNvPr id="3" name="コンテンツ プレースホルダー 2"/>
          <p:cNvSpPr>
            <a:spLocks noGrp="1"/>
          </p:cNvSpPr>
          <p:nvPr>
            <p:ph idx="1"/>
          </p:nvPr>
        </p:nvSpPr>
        <p:spPr>
          <a:xfrm>
            <a:off x="278781" y="986275"/>
            <a:ext cx="10436324" cy="5296829"/>
          </a:xfrm>
        </p:spPr>
        <p:txBody>
          <a:bodyPr>
            <a:normAutofit/>
          </a:bodyPr>
          <a:lstStyle/>
          <a:p>
            <a:r>
              <a:rPr kumimoji="1" lang="en-US" altLang="ja-JP" sz="2400" dirty="0">
                <a:latin typeface="游ゴシック" panose="020B0400000000000000" pitchFamily="50" charset="-128"/>
                <a:ea typeface="游ゴシック" panose="020B0400000000000000" pitchFamily="50" charset="-128"/>
              </a:rPr>
              <a:t>Generator</a:t>
            </a:r>
            <a:r>
              <a:rPr kumimoji="1" lang="ja-JP" altLang="en-US" sz="2400" dirty="0">
                <a:latin typeface="游ゴシック" panose="020B0400000000000000" pitchFamily="50" charset="-128"/>
                <a:ea typeface="游ゴシック" panose="020B0400000000000000" pitchFamily="50" charset="-128"/>
              </a:rPr>
              <a:t>と</a:t>
            </a:r>
            <a:r>
              <a:rPr kumimoji="1" lang="en-US" altLang="ja-JP" sz="2400" dirty="0">
                <a:latin typeface="游ゴシック" panose="020B0400000000000000" pitchFamily="50" charset="-128"/>
                <a:ea typeface="游ゴシック" panose="020B0400000000000000" pitchFamily="50" charset="-128"/>
              </a:rPr>
              <a:t>discriminator</a:t>
            </a:r>
            <a:r>
              <a:rPr lang="ja-JP" altLang="en-US" sz="2400" dirty="0">
                <a:latin typeface="游ゴシック" panose="020B0400000000000000" pitchFamily="50" charset="-128"/>
                <a:ea typeface="游ゴシック" panose="020B0400000000000000" pitchFamily="50" charset="-128"/>
              </a:rPr>
              <a:t>の両方をバランスしながら訓練する必要があるがこれは結構難しい</a:t>
            </a:r>
            <a:endParaRPr lang="en-US" altLang="ja-JP" sz="2400"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以下の手順で訓練を進める</a:t>
            </a:r>
            <a:endParaRPr lang="en-US" altLang="ja-JP" sz="2400" dirty="0">
              <a:latin typeface="游ゴシック" panose="020B0400000000000000" pitchFamily="50" charset="-128"/>
              <a:ea typeface="游ゴシック" panose="020B0400000000000000" pitchFamily="50" charset="-128"/>
            </a:endParaRPr>
          </a:p>
          <a:p>
            <a:pPr lvl="1"/>
            <a:r>
              <a:rPr lang="en-US" altLang="ja-JP" sz="2000" dirty="0">
                <a:latin typeface="游ゴシック" panose="020B0400000000000000" pitchFamily="50" charset="-128"/>
                <a:ea typeface="游ゴシック" panose="020B0400000000000000" pitchFamily="50" charset="-128"/>
              </a:rPr>
              <a:t>1. </a:t>
            </a:r>
            <a:r>
              <a:rPr lang="ja-JP" altLang="en-US" sz="2000" dirty="0">
                <a:latin typeface="游ゴシック" panose="020B0400000000000000" pitchFamily="50" charset="-128"/>
                <a:ea typeface="游ゴシック" panose="020B0400000000000000" pitchFamily="50" charset="-128"/>
              </a:rPr>
              <a:t>先ず</a:t>
            </a:r>
            <a:r>
              <a:rPr lang="en-US" altLang="ja-JP" sz="2000" dirty="0">
                <a:latin typeface="游ゴシック" panose="020B0400000000000000" pitchFamily="50" charset="-128"/>
                <a:ea typeface="游ゴシック" panose="020B0400000000000000" pitchFamily="50" charset="-128"/>
              </a:rPr>
              <a:t>generator</a:t>
            </a:r>
            <a:r>
              <a:rPr lang="ja-JP" altLang="en-US" sz="2000" dirty="0">
                <a:latin typeface="游ゴシック" panose="020B0400000000000000" pitchFamily="50" charset="-128"/>
                <a:ea typeface="游ゴシック" panose="020B0400000000000000" pitchFamily="50" charset="-128"/>
              </a:rPr>
              <a:t>のみを訓練 </a:t>
            </a:r>
            <a:r>
              <a:rPr lang="en-US" altLang="ja-JP" sz="2000" dirty="0">
                <a:latin typeface="游ゴシック" panose="020B0400000000000000" pitchFamily="50" charset="-128"/>
                <a:ea typeface="游ゴシック" panose="020B0400000000000000" pitchFamily="50" charset="-128"/>
              </a:rPr>
              <a:t>(MSE</a:t>
            </a:r>
            <a:r>
              <a:rPr lang="ja-JP" altLang="en-US" sz="2000" dirty="0">
                <a:latin typeface="游ゴシック" panose="020B0400000000000000" pitchFamily="50" charset="-128"/>
                <a:ea typeface="游ゴシック" panose="020B0400000000000000" pitchFamily="50" charset="-128"/>
              </a:rPr>
              <a:t> </a:t>
            </a:r>
            <a:r>
              <a:rPr lang="en-US" altLang="ja-JP" sz="2000" dirty="0">
                <a:latin typeface="游ゴシック" panose="020B0400000000000000" pitchFamily="50" charset="-128"/>
                <a:ea typeface="游ゴシック" panose="020B0400000000000000" pitchFamily="50" charset="-128"/>
              </a:rPr>
              <a:t>Loss</a:t>
            </a:r>
            <a:r>
              <a:rPr lang="ja-JP" altLang="en-US" sz="2000" dirty="0">
                <a:latin typeface="游ゴシック" panose="020B0400000000000000" pitchFamily="50" charset="-128"/>
                <a:ea typeface="游ゴシック" panose="020B0400000000000000" pitchFamily="50" charset="-128"/>
              </a:rPr>
              <a:t>のみを利用</a:t>
            </a:r>
            <a:r>
              <a:rPr lang="en-US" altLang="ja-JP" sz="2000" dirty="0">
                <a:latin typeface="游ゴシック" panose="020B0400000000000000" pitchFamily="50" charset="-128"/>
                <a:ea typeface="游ゴシック" panose="020B0400000000000000" pitchFamily="50" charset="-128"/>
              </a:rPr>
              <a:t>)</a:t>
            </a:r>
          </a:p>
          <a:p>
            <a:pPr lvl="1"/>
            <a:r>
              <a:rPr lang="en-US" altLang="ja-JP" sz="2000" dirty="0">
                <a:latin typeface="游ゴシック" panose="020B0400000000000000" pitchFamily="50" charset="-128"/>
                <a:ea typeface="游ゴシック" panose="020B0400000000000000" pitchFamily="50" charset="-128"/>
              </a:rPr>
              <a:t>2. generator</a:t>
            </a:r>
            <a:r>
              <a:rPr lang="ja-JP" altLang="en-US" sz="2000" dirty="0">
                <a:latin typeface="游ゴシック" panose="020B0400000000000000" pitchFamily="50" charset="-128"/>
                <a:ea typeface="游ゴシック" panose="020B0400000000000000" pitchFamily="50" charset="-128"/>
              </a:rPr>
              <a:t>を</a:t>
            </a:r>
            <a:r>
              <a:rPr lang="en-US" altLang="ja-JP" sz="2000" dirty="0">
                <a:latin typeface="游ゴシック" panose="020B0400000000000000" pitchFamily="50" charset="-128"/>
                <a:ea typeface="游ゴシック" panose="020B0400000000000000" pitchFamily="50" charset="-128"/>
              </a:rPr>
              <a:t>fix</a:t>
            </a:r>
            <a:r>
              <a:rPr lang="ja-JP" altLang="en-US" sz="2000" dirty="0">
                <a:latin typeface="游ゴシック" panose="020B0400000000000000" pitchFamily="50" charset="-128"/>
                <a:ea typeface="游ゴシック" panose="020B0400000000000000" pitchFamily="50" charset="-128"/>
              </a:rPr>
              <a:t>して</a:t>
            </a:r>
            <a:r>
              <a:rPr lang="en-US" altLang="ja-JP" sz="2000" dirty="0">
                <a:latin typeface="游ゴシック" panose="020B0400000000000000" pitchFamily="50" charset="-128"/>
                <a:ea typeface="游ゴシック" panose="020B0400000000000000" pitchFamily="50" charset="-128"/>
              </a:rPr>
              <a:t>discriminator</a:t>
            </a:r>
            <a:r>
              <a:rPr lang="ja-JP" altLang="en-US" sz="2000" dirty="0">
                <a:latin typeface="游ゴシック" panose="020B0400000000000000" pitchFamily="50" charset="-128"/>
                <a:ea typeface="游ゴシック" panose="020B0400000000000000" pitchFamily="50" charset="-128"/>
              </a:rPr>
              <a:t>を訓練 </a:t>
            </a:r>
            <a:r>
              <a:rPr lang="en-US" altLang="ja-JP" sz="2000" dirty="0">
                <a:latin typeface="游ゴシック" panose="020B0400000000000000" pitchFamily="50" charset="-128"/>
                <a:ea typeface="游ゴシック" panose="020B0400000000000000" pitchFamily="50" charset="-128"/>
              </a:rPr>
              <a:t>(GAN loss</a:t>
            </a:r>
            <a:r>
              <a:rPr lang="ja-JP" altLang="en-US" sz="2000" dirty="0">
                <a:latin typeface="游ゴシック" panose="020B0400000000000000" pitchFamily="50" charset="-128"/>
                <a:ea typeface="游ゴシック" panose="020B0400000000000000" pitchFamily="50" charset="-128"/>
              </a:rPr>
              <a:t>のみ</a:t>
            </a:r>
            <a:r>
              <a:rPr lang="en-US" altLang="ja-JP" sz="2000" dirty="0">
                <a:latin typeface="游ゴシック" panose="020B0400000000000000" pitchFamily="50" charset="-128"/>
                <a:ea typeface="游ゴシック" panose="020B0400000000000000" pitchFamily="50" charset="-128"/>
              </a:rPr>
              <a:t>)</a:t>
            </a:r>
          </a:p>
          <a:p>
            <a:pPr lvl="1"/>
            <a:r>
              <a:rPr lang="en-US" altLang="ja-JP" sz="2000" dirty="0">
                <a:latin typeface="游ゴシック" panose="020B0400000000000000" pitchFamily="50" charset="-128"/>
                <a:ea typeface="游ゴシック" panose="020B0400000000000000" pitchFamily="50" charset="-128"/>
              </a:rPr>
              <a:t>3. generator</a:t>
            </a:r>
            <a:r>
              <a:rPr lang="ja-JP" altLang="en-US" sz="2000" dirty="0">
                <a:latin typeface="游ゴシック" panose="020B0400000000000000" pitchFamily="50" charset="-128"/>
                <a:ea typeface="游ゴシック" panose="020B0400000000000000" pitchFamily="50" charset="-128"/>
              </a:rPr>
              <a:t>と</a:t>
            </a:r>
            <a:r>
              <a:rPr lang="en-US" altLang="ja-JP" sz="2000" dirty="0">
                <a:latin typeface="游ゴシック" panose="020B0400000000000000" pitchFamily="50" charset="-128"/>
                <a:ea typeface="游ゴシック" panose="020B0400000000000000" pitchFamily="50" charset="-128"/>
              </a:rPr>
              <a:t>discriminator</a:t>
            </a:r>
            <a:r>
              <a:rPr lang="ja-JP" altLang="en-US" sz="2000" dirty="0">
                <a:latin typeface="游ゴシック" panose="020B0400000000000000" pitchFamily="50" charset="-128"/>
                <a:ea typeface="游ゴシック" panose="020B0400000000000000" pitchFamily="50" charset="-128"/>
              </a:rPr>
              <a:t>を同時に訓練 </a:t>
            </a:r>
            <a:r>
              <a:rPr lang="en-US" altLang="ja-JP" sz="2000" dirty="0">
                <a:latin typeface="游ゴシック" panose="020B0400000000000000" pitchFamily="50" charset="-128"/>
                <a:ea typeface="游ゴシック" panose="020B0400000000000000" pitchFamily="50" charset="-128"/>
              </a:rPr>
              <a:t>(MSE + GAN loss)</a:t>
            </a:r>
          </a:p>
        </p:txBody>
      </p:sp>
      <p:pic>
        <p:nvPicPr>
          <p:cNvPr id="4" name="図 3"/>
          <p:cNvPicPr>
            <a:picLocks noChangeAspect="1"/>
          </p:cNvPicPr>
          <p:nvPr/>
        </p:nvPicPr>
        <p:blipFill rotWithShape="1">
          <a:blip r:embed="rId2"/>
          <a:srcRect l="10238" t="22010" r="8809" b="29947"/>
          <a:stretch/>
        </p:blipFill>
        <p:spPr>
          <a:xfrm>
            <a:off x="701700" y="3282912"/>
            <a:ext cx="10311088" cy="3442084"/>
          </a:xfrm>
          <a:prstGeom prst="rect">
            <a:avLst/>
          </a:prstGeom>
        </p:spPr>
      </p:pic>
      <p:sp>
        <p:nvSpPr>
          <p:cNvPr id="5" name="正方形/長方形 4"/>
          <p:cNvSpPr/>
          <p:nvPr/>
        </p:nvSpPr>
        <p:spPr>
          <a:xfrm>
            <a:off x="11277600" y="0"/>
            <a:ext cx="914400" cy="409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SKIP</a:t>
            </a:r>
            <a:endParaRPr kumimoji="1" lang="ja-JP" altLang="en-US" dirty="0"/>
          </a:p>
        </p:txBody>
      </p:sp>
    </p:spTree>
    <p:extLst>
      <p:ext uri="{BB962C8B-B14F-4D97-AF65-F5344CB8AC3E}">
        <p14:creationId xmlns:p14="http://schemas.microsoft.com/office/powerpoint/2010/main" val="17687754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8781" y="127001"/>
            <a:ext cx="11708780" cy="733270"/>
          </a:xfrm>
        </p:spPr>
        <p:txBody>
          <a:bodyPr/>
          <a:lstStyle/>
          <a:p>
            <a:r>
              <a:rPr kumimoji="1" lang="en-US" altLang="ja-JP" dirty="0" smtClean="0"/>
              <a:t>Training data &amp; Results</a:t>
            </a:r>
            <a:endParaRPr kumimoji="1" lang="ja-JP" altLang="en-US" dirty="0"/>
          </a:p>
        </p:txBody>
      </p:sp>
      <p:sp>
        <p:nvSpPr>
          <p:cNvPr id="3" name="コンテンツ プレースホルダー 2"/>
          <p:cNvSpPr>
            <a:spLocks noGrp="1"/>
          </p:cNvSpPr>
          <p:nvPr>
            <p:ph idx="1"/>
          </p:nvPr>
        </p:nvSpPr>
        <p:spPr>
          <a:xfrm>
            <a:off x="278781" y="991297"/>
            <a:ext cx="11708780" cy="5296829"/>
          </a:xfrm>
        </p:spPr>
        <p:txBody>
          <a:bodyPr>
            <a:noAutofit/>
          </a:bodyPr>
          <a:lstStyle/>
          <a:p>
            <a:r>
              <a:rPr lang="ja-JP" altLang="en-US" sz="2400" dirty="0" smtClean="0"/>
              <a:t>訓練データ作成</a:t>
            </a:r>
            <a:endParaRPr lang="en-US" altLang="ja-JP" sz="2400" dirty="0" smtClean="0"/>
          </a:p>
          <a:p>
            <a:pPr marL="0" indent="0">
              <a:buNone/>
            </a:pPr>
            <a:r>
              <a:rPr lang="en-US" altLang="ja-JP" sz="2400" dirty="0" smtClean="0"/>
              <a:t>1. </a:t>
            </a:r>
            <a:r>
              <a:rPr lang="ja-JP" altLang="en-US" sz="2400" dirty="0" smtClean="0"/>
              <a:t>写真データを用意</a:t>
            </a:r>
            <a:endParaRPr lang="en-US" altLang="ja-JP" sz="2400" dirty="0" smtClean="0"/>
          </a:p>
          <a:p>
            <a:pPr marL="0" indent="0">
              <a:buNone/>
            </a:pPr>
            <a:r>
              <a:rPr lang="en-US" altLang="ja-JP" sz="2400" dirty="0"/>
              <a:t>2</a:t>
            </a:r>
            <a:r>
              <a:rPr lang="en-US" altLang="ja-JP" sz="2400" dirty="0" smtClean="0"/>
              <a:t>. </a:t>
            </a:r>
            <a:r>
              <a:rPr lang="ja-JP" altLang="en-US" sz="2400" dirty="0" smtClean="0"/>
              <a:t>ランダムに</a:t>
            </a:r>
            <a:r>
              <a:rPr lang="en-US" altLang="ja-JP" sz="2400" dirty="0" smtClean="0"/>
              <a:t>scaling</a:t>
            </a:r>
            <a:r>
              <a:rPr lang="ja-JP" altLang="en-US" sz="2400" dirty="0" smtClean="0"/>
              <a:t>して </a:t>
            </a:r>
            <a:r>
              <a:rPr lang="en-US" altLang="ja-JP" sz="2400" dirty="0" smtClean="0"/>
              <a:t>256x256</a:t>
            </a:r>
            <a:r>
              <a:rPr lang="ja-JP" altLang="en-US" sz="2400" dirty="0" smtClean="0"/>
              <a:t>の領域を抽出</a:t>
            </a:r>
            <a:endParaRPr lang="en-US" altLang="ja-JP" sz="2400" dirty="0"/>
          </a:p>
          <a:p>
            <a:pPr marL="0" indent="0">
              <a:buNone/>
            </a:pPr>
            <a:r>
              <a:rPr lang="en-US" altLang="ja-JP" sz="2400" dirty="0" smtClean="0"/>
              <a:t>3</a:t>
            </a:r>
            <a:r>
              <a:rPr lang="en-US" altLang="ja-JP" sz="2400" dirty="0"/>
              <a:t>. </a:t>
            </a:r>
            <a:r>
              <a:rPr lang="ja-JP" altLang="en-US" sz="2400" dirty="0" smtClean="0"/>
              <a:t>ランダムに</a:t>
            </a:r>
            <a:r>
              <a:rPr lang="en-US" altLang="ja-JP" sz="2400" dirty="0" smtClean="0"/>
              <a:t>mask</a:t>
            </a:r>
            <a:r>
              <a:rPr lang="ja-JP" altLang="en-US" sz="2400" dirty="0" smtClean="0"/>
              <a:t>を生成（</a:t>
            </a:r>
            <a:r>
              <a:rPr lang="en-US" altLang="ja-JP" sz="2400" dirty="0" smtClean="0"/>
              <a:t>1</a:t>
            </a:r>
            <a:r>
              <a:rPr lang="ja-JP" altLang="en-US" sz="2400" dirty="0" smtClean="0"/>
              <a:t>辺</a:t>
            </a:r>
            <a:r>
              <a:rPr lang="ja-JP" altLang="en-US" sz="2400" dirty="0"/>
              <a:t>が</a:t>
            </a:r>
            <a:r>
              <a:rPr lang="en-US" altLang="ja-JP" sz="2400" dirty="0"/>
              <a:t>96~128</a:t>
            </a:r>
            <a:r>
              <a:rPr lang="ja-JP" altLang="en-US" sz="2400" dirty="0"/>
              <a:t>の</a:t>
            </a:r>
            <a:r>
              <a:rPr lang="ja-JP" altLang="en-US" sz="2400" dirty="0" smtClean="0"/>
              <a:t>範囲に）</a:t>
            </a:r>
            <a:endParaRPr lang="en-US" altLang="ja-JP" sz="2400" dirty="0" smtClean="0"/>
          </a:p>
          <a:p>
            <a:pPr marL="0" indent="0">
              <a:buNone/>
            </a:pPr>
            <a:endParaRPr lang="en-US" altLang="ja-JP" sz="2400" dirty="0" smtClean="0"/>
          </a:p>
          <a:p>
            <a:pPr marL="0" indent="0">
              <a:buNone/>
            </a:pPr>
            <a:r>
              <a:rPr lang="ja-JP" altLang="en-US" sz="2400" dirty="0" smtClean="0"/>
              <a:t>結果</a:t>
            </a:r>
            <a:r>
              <a:rPr lang="en-US" altLang="ja-JP" sz="2400" dirty="0" smtClean="0"/>
              <a:t>: </a:t>
            </a:r>
            <a:endParaRPr lang="en-US" altLang="ja-JP" sz="2400" dirty="0"/>
          </a:p>
          <a:p>
            <a:r>
              <a:rPr lang="en-US" altLang="ja-JP" sz="2400" dirty="0"/>
              <a:t>Place2 dataset</a:t>
            </a:r>
            <a:r>
              <a:rPr lang="ja-JP" altLang="en-US" sz="2400" dirty="0"/>
              <a:t>（ </a:t>
            </a:r>
            <a:r>
              <a:rPr lang="en-US" altLang="ja-JP" sz="2400" dirty="0"/>
              <a:t>8M</a:t>
            </a:r>
            <a:r>
              <a:rPr lang="ja-JP" altLang="en-US" sz="2400" dirty="0"/>
              <a:t>枚の訓練画像）を用意</a:t>
            </a:r>
            <a:endParaRPr lang="en-US" altLang="ja-JP" sz="2400" dirty="0"/>
          </a:p>
          <a:p>
            <a:r>
              <a:rPr lang="en-US" altLang="ja-JP" sz="2400" dirty="0" smtClean="0"/>
              <a:t>Training </a:t>
            </a:r>
            <a:endParaRPr lang="en-US" altLang="ja-JP" sz="2400" dirty="0"/>
          </a:p>
          <a:p>
            <a:pPr lvl="1"/>
            <a:r>
              <a:rPr lang="en-US" altLang="ja-JP" sz="2000" dirty="0"/>
              <a:t>Completion network only – 90,000 iteration </a:t>
            </a:r>
          </a:p>
          <a:p>
            <a:pPr lvl="1"/>
            <a:r>
              <a:rPr lang="en-US" altLang="ja-JP" sz="2000" dirty="0"/>
              <a:t>discriminator only – 10,000 iteration</a:t>
            </a:r>
          </a:p>
          <a:p>
            <a:pPr lvl="1"/>
            <a:r>
              <a:rPr lang="en-US" altLang="ja-JP" sz="2000" dirty="0"/>
              <a:t>both 500,000 iteration</a:t>
            </a:r>
          </a:p>
          <a:p>
            <a:pPr lvl="1"/>
            <a:r>
              <a:rPr lang="en-US" altLang="ja-JP" sz="2000" dirty="0">
                <a:solidFill>
                  <a:srgbClr val="FF0000"/>
                </a:solidFill>
              </a:rPr>
              <a:t>2 Months</a:t>
            </a:r>
            <a:r>
              <a:rPr lang="en-US" altLang="ja-JP" sz="2000" dirty="0"/>
              <a:t> on </a:t>
            </a:r>
            <a:r>
              <a:rPr lang="en-US" altLang="ja-JP" sz="2000" dirty="0">
                <a:solidFill>
                  <a:srgbClr val="FF0000"/>
                </a:solidFill>
              </a:rPr>
              <a:t>four tesla K80 </a:t>
            </a:r>
            <a:r>
              <a:rPr lang="en-US" altLang="ja-JP" sz="2000" dirty="0"/>
              <a:t>GPUs</a:t>
            </a:r>
          </a:p>
          <a:p>
            <a:r>
              <a:rPr lang="ja-JP" altLang="en-US" sz="2400" dirty="0" smtClean="0"/>
              <a:t>訓練後に画像補完にかかる時間は右図</a:t>
            </a:r>
            <a:endParaRPr lang="en-US" altLang="ja-JP" sz="2400" dirty="0"/>
          </a:p>
        </p:txBody>
      </p:sp>
      <p:pic>
        <p:nvPicPr>
          <p:cNvPr id="4" name="図 3"/>
          <p:cNvPicPr>
            <a:picLocks noChangeAspect="1"/>
          </p:cNvPicPr>
          <p:nvPr/>
        </p:nvPicPr>
        <p:blipFill rotWithShape="1">
          <a:blip r:embed="rId2"/>
          <a:srcRect l="10238" t="22010" r="42969" b="29947"/>
          <a:stretch/>
        </p:blipFill>
        <p:spPr>
          <a:xfrm>
            <a:off x="7752565" y="685800"/>
            <a:ext cx="4339771" cy="2506339"/>
          </a:xfrm>
          <a:prstGeom prst="rect">
            <a:avLst/>
          </a:prstGeom>
        </p:spPr>
      </p:pic>
      <p:pic>
        <p:nvPicPr>
          <p:cNvPr id="5" name="図 4"/>
          <p:cNvPicPr>
            <a:picLocks noChangeAspect="1"/>
          </p:cNvPicPr>
          <p:nvPr/>
        </p:nvPicPr>
        <p:blipFill rotWithShape="1">
          <a:blip r:embed="rId3"/>
          <a:srcRect l="53333" t="33519" r="9896" b="47222"/>
          <a:stretch/>
        </p:blipFill>
        <p:spPr>
          <a:xfrm>
            <a:off x="6289165" y="4680073"/>
            <a:ext cx="5902835" cy="1739079"/>
          </a:xfrm>
          <a:prstGeom prst="rect">
            <a:avLst/>
          </a:prstGeom>
        </p:spPr>
      </p:pic>
    </p:spTree>
    <p:extLst>
      <p:ext uri="{BB962C8B-B14F-4D97-AF65-F5344CB8AC3E}">
        <p14:creationId xmlns:p14="http://schemas.microsoft.com/office/powerpoint/2010/main" val="26609380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User Study</a:t>
            </a:r>
            <a:endParaRPr kumimoji="1" lang="ja-JP" altLang="en-US" dirty="0"/>
          </a:p>
        </p:txBody>
      </p:sp>
      <p:sp>
        <p:nvSpPr>
          <p:cNvPr id="3" name="コンテンツ プレースホルダー 2"/>
          <p:cNvSpPr>
            <a:spLocks noGrp="1"/>
          </p:cNvSpPr>
          <p:nvPr>
            <p:ph idx="1"/>
          </p:nvPr>
        </p:nvSpPr>
        <p:spPr>
          <a:xfrm>
            <a:off x="278781" y="1343722"/>
            <a:ext cx="10841503" cy="5296829"/>
          </a:xfrm>
        </p:spPr>
        <p:txBody>
          <a:bodyPr/>
          <a:lstStyle/>
          <a:p>
            <a:r>
              <a:rPr kumimoji="1" lang="en-US" altLang="ja-JP" dirty="0"/>
              <a:t>10</a:t>
            </a:r>
            <a:r>
              <a:rPr kumimoji="1" lang="ja-JP" altLang="en-US" dirty="0"/>
              <a:t>人の参加者</a:t>
            </a:r>
            <a:endParaRPr kumimoji="1" lang="en-US" altLang="ja-JP" dirty="0"/>
          </a:p>
          <a:p>
            <a:r>
              <a:rPr lang="ja-JP" altLang="en-US" dirty="0"/>
              <a:t>提案法で生成したものとデータセットのセレブの顔画像をみせ，どちらが生成したものかを質問</a:t>
            </a:r>
            <a:endParaRPr lang="en-US" altLang="ja-JP" dirty="0"/>
          </a:p>
          <a:p>
            <a:r>
              <a:rPr kumimoji="1" lang="ja-JP" altLang="en-US" dirty="0"/>
              <a:t>右下図は，</a:t>
            </a:r>
            <a:r>
              <a:rPr kumimoji="1" lang="en-US" altLang="ja-JP" dirty="0"/>
              <a:t>”real”</a:t>
            </a:r>
            <a:r>
              <a:rPr kumimoji="1" lang="ja-JP" altLang="en-US" dirty="0"/>
              <a:t>であると回答された割合</a:t>
            </a:r>
            <a:endParaRPr kumimoji="1" lang="en-US" altLang="ja-JP" dirty="0"/>
          </a:p>
          <a:p>
            <a:endParaRPr lang="en-US" altLang="ja-JP" dirty="0"/>
          </a:p>
          <a:p>
            <a:r>
              <a:rPr kumimoji="1" lang="en-US" altLang="ja-JP" sz="2000" dirty="0"/>
              <a:t>Real </a:t>
            </a:r>
            <a:r>
              <a:rPr kumimoji="1" lang="ja-JP" altLang="en-US" sz="2000" dirty="0"/>
              <a:t>画像 </a:t>
            </a:r>
            <a:r>
              <a:rPr kumimoji="1" lang="en-US" altLang="ja-JP" sz="2000" dirty="0"/>
              <a:t>: 96.5% </a:t>
            </a:r>
            <a:r>
              <a:rPr kumimoji="1" lang="ja-JP" altLang="en-US" sz="2000" dirty="0"/>
              <a:t>が </a:t>
            </a:r>
            <a:r>
              <a:rPr kumimoji="1" lang="en-US" altLang="ja-JP" sz="2000" dirty="0"/>
              <a:t>real</a:t>
            </a:r>
            <a:r>
              <a:rPr kumimoji="1" lang="ja-JP" altLang="en-US" sz="2000" dirty="0"/>
              <a:t>と判断された</a:t>
            </a:r>
            <a:endParaRPr kumimoji="1" lang="en-US" altLang="ja-JP" sz="2000" dirty="0"/>
          </a:p>
          <a:p>
            <a:r>
              <a:rPr lang="ja-JP" altLang="en-US" sz="2000" dirty="0"/>
              <a:t>生成画像 </a:t>
            </a:r>
            <a:r>
              <a:rPr lang="en-US" altLang="ja-JP" sz="2000" dirty="0"/>
              <a:t>: 77.0%</a:t>
            </a:r>
            <a:r>
              <a:rPr lang="ja-JP" altLang="en-US" sz="2000" dirty="0"/>
              <a:t>が</a:t>
            </a:r>
            <a:r>
              <a:rPr lang="en-US" altLang="ja-JP" sz="2000" dirty="0"/>
              <a:t>real</a:t>
            </a:r>
            <a:r>
              <a:rPr lang="ja-JP" altLang="en-US" sz="2000"/>
              <a:t>と判断された</a:t>
            </a:r>
            <a:endParaRPr kumimoji="1" lang="ja-JP" altLang="en-US" sz="2000" dirty="0"/>
          </a:p>
        </p:txBody>
      </p:sp>
      <p:pic>
        <p:nvPicPr>
          <p:cNvPr id="4" name="図 3"/>
          <p:cNvPicPr>
            <a:picLocks noChangeAspect="1"/>
          </p:cNvPicPr>
          <p:nvPr/>
        </p:nvPicPr>
        <p:blipFill rotWithShape="1">
          <a:blip r:embed="rId2"/>
          <a:srcRect l="20000" t="36272" r="50161" b="31900"/>
          <a:stretch/>
        </p:blipFill>
        <p:spPr>
          <a:xfrm>
            <a:off x="6495848" y="3431459"/>
            <a:ext cx="5391352" cy="3234814"/>
          </a:xfrm>
          <a:prstGeom prst="rect">
            <a:avLst/>
          </a:prstGeom>
        </p:spPr>
      </p:pic>
    </p:spTree>
    <p:extLst>
      <p:ext uri="{BB962C8B-B14F-4D97-AF65-F5344CB8AC3E}">
        <p14:creationId xmlns:p14="http://schemas.microsoft.com/office/powerpoint/2010/main" val="22334125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まとめ</a:t>
            </a:r>
          </a:p>
        </p:txBody>
      </p:sp>
      <p:sp>
        <p:nvSpPr>
          <p:cNvPr id="3" name="コンテンツ プレースホルダー 2"/>
          <p:cNvSpPr>
            <a:spLocks noGrp="1"/>
          </p:cNvSpPr>
          <p:nvPr>
            <p:ph idx="1"/>
          </p:nvPr>
        </p:nvSpPr>
        <p:spPr>
          <a:xfrm>
            <a:off x="278781" y="5387965"/>
            <a:ext cx="11708780" cy="1470035"/>
          </a:xfrm>
        </p:spPr>
        <p:txBody>
          <a:bodyPr>
            <a:normAutofit/>
          </a:bodyPr>
          <a:lstStyle/>
          <a:p>
            <a:r>
              <a:rPr kumimoji="1" lang="en-US" altLang="ja-JP" sz="2400" dirty="0">
                <a:latin typeface="游ゴシック" panose="020B0400000000000000" pitchFamily="50" charset="-128"/>
                <a:ea typeface="游ゴシック" panose="020B0400000000000000" pitchFamily="50" charset="-128"/>
              </a:rPr>
              <a:t>Image completion task</a:t>
            </a:r>
            <a:r>
              <a:rPr kumimoji="1" lang="ja-JP" altLang="en-US" sz="2400" dirty="0">
                <a:latin typeface="游ゴシック" panose="020B0400000000000000" pitchFamily="50" charset="-128"/>
                <a:ea typeface="游ゴシック" panose="020B0400000000000000" pitchFamily="50" charset="-128"/>
              </a:rPr>
              <a:t>に非常に良い精度を発揮できる深層学習法を提案した</a:t>
            </a:r>
            <a:endParaRPr kumimoji="1" lang="en-US" altLang="ja-JP" sz="2400" dirty="0">
              <a:latin typeface="游ゴシック" panose="020B0400000000000000" pitchFamily="50" charset="-128"/>
              <a:ea typeface="游ゴシック" panose="020B0400000000000000" pitchFamily="50" charset="-128"/>
            </a:endParaRPr>
          </a:p>
          <a:p>
            <a:r>
              <a:rPr lang="en-US" altLang="ja-JP" sz="2400" dirty="0">
                <a:latin typeface="游ゴシック" panose="020B0400000000000000" pitchFamily="50" charset="-128"/>
                <a:ea typeface="游ゴシック" panose="020B0400000000000000" pitchFamily="50" charset="-128"/>
              </a:rPr>
              <a:t>Globally and locally discriminator</a:t>
            </a:r>
            <a:r>
              <a:rPr lang="ja-JP" altLang="en-US" sz="2400" dirty="0">
                <a:latin typeface="游ゴシック" panose="020B0400000000000000" pitchFamily="50" charset="-128"/>
                <a:ea typeface="游ゴシック" panose="020B0400000000000000" pitchFamily="50" charset="-128"/>
              </a:rPr>
              <a:t>を導入した</a:t>
            </a:r>
            <a:r>
              <a:rPr lang="en-US" altLang="ja-JP" sz="2400" dirty="0">
                <a:latin typeface="游ゴシック" panose="020B0400000000000000" pitchFamily="50" charset="-128"/>
                <a:ea typeface="游ゴシック" panose="020B0400000000000000" pitchFamily="50" charset="-128"/>
              </a:rPr>
              <a:t>network architecture</a:t>
            </a:r>
            <a:r>
              <a:rPr lang="ja-JP" altLang="en-US" sz="2400" dirty="0">
                <a:latin typeface="游ゴシック" panose="020B0400000000000000" pitchFamily="50" charset="-128"/>
                <a:ea typeface="游ゴシック" panose="020B0400000000000000" pitchFamily="50" charset="-128"/>
              </a:rPr>
              <a:t>を提案した</a:t>
            </a:r>
            <a:endParaRPr lang="en-US" altLang="ja-JP" sz="2400"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実際に多様な画像に対して</a:t>
            </a:r>
            <a:r>
              <a:rPr lang="en-US" altLang="ja-JP" sz="2400" dirty="0">
                <a:latin typeface="游ゴシック" panose="020B0400000000000000" pitchFamily="50" charset="-128"/>
                <a:ea typeface="游ゴシック" panose="020B0400000000000000" pitchFamily="50" charset="-128"/>
              </a:rPr>
              <a:t>image completion</a:t>
            </a:r>
            <a:r>
              <a:rPr lang="ja-JP" altLang="en-US" sz="2400" dirty="0">
                <a:latin typeface="游ゴシック" panose="020B0400000000000000" pitchFamily="50" charset="-128"/>
                <a:ea typeface="游ゴシック" panose="020B0400000000000000" pitchFamily="50" charset="-128"/>
              </a:rPr>
              <a:t>を行いその精度を示した</a:t>
            </a:r>
            <a:endParaRPr kumimoji="1" lang="en-US" altLang="ja-JP" sz="2400" dirty="0">
              <a:latin typeface="游ゴシック" panose="020B0400000000000000" pitchFamily="50" charset="-128"/>
              <a:ea typeface="游ゴシック" panose="020B0400000000000000" pitchFamily="50" charset="-128"/>
            </a:endParaRPr>
          </a:p>
        </p:txBody>
      </p:sp>
      <p:pic>
        <p:nvPicPr>
          <p:cNvPr id="4" name="図 3"/>
          <p:cNvPicPr>
            <a:picLocks noChangeAspect="1"/>
          </p:cNvPicPr>
          <p:nvPr/>
        </p:nvPicPr>
        <p:blipFill rotWithShape="1">
          <a:blip r:embed="rId2"/>
          <a:srcRect l="23329" t="18638" r="22410" b="20286"/>
          <a:stretch/>
        </p:blipFill>
        <p:spPr>
          <a:xfrm>
            <a:off x="2224848" y="149629"/>
            <a:ext cx="7816646" cy="5130803"/>
          </a:xfrm>
          <a:prstGeom prst="rect">
            <a:avLst/>
          </a:prstGeom>
        </p:spPr>
      </p:pic>
    </p:spTree>
    <p:extLst>
      <p:ext uri="{BB962C8B-B14F-4D97-AF65-F5344CB8AC3E}">
        <p14:creationId xmlns:p14="http://schemas.microsoft.com/office/powerpoint/2010/main" val="1971615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1681" y="327026"/>
            <a:ext cx="11708780" cy="733270"/>
          </a:xfrm>
        </p:spPr>
        <p:txBody>
          <a:bodyPr>
            <a:normAutofit/>
          </a:bodyPr>
          <a:lstStyle/>
          <a:p>
            <a:r>
              <a:rPr lang="ja-JP" altLang="en-US" sz="3600" dirty="0" smtClean="0"/>
              <a:t>小テストについて</a:t>
            </a:r>
            <a:endParaRPr kumimoji="1" lang="ja-JP" altLang="en-US" sz="3600" dirty="0"/>
          </a:p>
        </p:txBody>
      </p:sp>
      <p:sp>
        <p:nvSpPr>
          <p:cNvPr id="3" name="コンテンツ プレースホルダー 2"/>
          <p:cNvSpPr>
            <a:spLocks noGrp="1"/>
          </p:cNvSpPr>
          <p:nvPr>
            <p:ph idx="1"/>
          </p:nvPr>
        </p:nvSpPr>
        <p:spPr>
          <a:xfrm>
            <a:off x="621681" y="1305622"/>
            <a:ext cx="8522319" cy="5296829"/>
          </a:xfrm>
        </p:spPr>
        <p:txBody>
          <a:bodyPr>
            <a:normAutofit/>
          </a:bodyPr>
          <a:lstStyle/>
          <a:p>
            <a:r>
              <a:rPr kumimoji="1" lang="en-US" altLang="ja-JP" dirty="0" smtClean="0">
                <a:latin typeface="游ゴシック" panose="020B0400000000000000" pitchFamily="50" charset="-128"/>
                <a:ea typeface="游ゴシック" panose="020B0400000000000000" pitchFamily="50" charset="-128"/>
              </a:rPr>
              <a:t>1~</a:t>
            </a:r>
            <a:r>
              <a:rPr lang="en-US" altLang="ja-JP" dirty="0" smtClean="0">
                <a:latin typeface="游ゴシック" panose="020B0400000000000000" pitchFamily="50" charset="-128"/>
                <a:ea typeface="游ゴシック" panose="020B0400000000000000" pitchFamily="50" charset="-128"/>
              </a:rPr>
              <a:t>8</a:t>
            </a:r>
            <a:r>
              <a:rPr lang="ja-JP" altLang="en-US" dirty="0" smtClean="0">
                <a:latin typeface="游ゴシック" panose="020B0400000000000000" pitchFamily="50" charset="-128"/>
                <a:ea typeface="游ゴシック" panose="020B0400000000000000" pitchFamily="50" charset="-128"/>
              </a:rPr>
              <a:t>回目の講義内にて実施</a:t>
            </a:r>
            <a:endParaRPr lang="en-US" altLang="ja-JP" dirty="0" smtClean="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実施方法 </a:t>
            </a:r>
            <a:r>
              <a:rPr lang="en-US" altLang="ja-JP" dirty="0">
                <a:latin typeface="游ゴシック" panose="020B0400000000000000" pitchFamily="50" charset="-128"/>
                <a:ea typeface="游ゴシック" panose="020B0400000000000000" pitchFamily="50" charset="-128"/>
              </a:rPr>
              <a:t>: </a:t>
            </a:r>
            <a:r>
              <a:rPr lang="en-US" altLang="ja-JP" dirty="0" err="1" smtClean="0">
                <a:latin typeface="游ゴシック" panose="020B0400000000000000" pitchFamily="50" charset="-128"/>
                <a:ea typeface="游ゴシック" panose="020B0400000000000000" pitchFamily="50" charset="-128"/>
              </a:rPr>
              <a:t>scombz</a:t>
            </a:r>
            <a:endParaRPr lang="en-US" altLang="ja-JP" dirty="0" smtClean="0">
              <a:latin typeface="游ゴシック" panose="020B0400000000000000" pitchFamily="50" charset="-128"/>
              <a:ea typeface="游ゴシック" panose="020B0400000000000000" pitchFamily="50" charset="-128"/>
            </a:endParaRPr>
          </a:p>
          <a:p>
            <a:r>
              <a:rPr lang="ja-JP" altLang="en-US" dirty="0" smtClean="0">
                <a:latin typeface="游ゴシック" panose="020B0400000000000000" pitchFamily="50" charset="-128"/>
                <a:ea typeface="游ゴシック" panose="020B0400000000000000" pitchFamily="50" charset="-128"/>
              </a:rPr>
              <a:t>解答期間 </a:t>
            </a:r>
            <a:r>
              <a:rPr lang="en-US" altLang="ja-JP" dirty="0" smtClean="0">
                <a:latin typeface="游ゴシック" panose="020B0400000000000000" pitchFamily="50" charset="-128"/>
                <a:ea typeface="游ゴシック" panose="020B0400000000000000" pitchFamily="50" charset="-128"/>
              </a:rPr>
              <a:t>: </a:t>
            </a:r>
            <a:r>
              <a:rPr lang="ja-JP" altLang="en-US" b="1" dirty="0" smtClean="0">
                <a:latin typeface="游ゴシック" panose="020B0400000000000000" pitchFamily="50" charset="-128"/>
                <a:ea typeface="游ゴシック" panose="020B0400000000000000" pitchFamily="50" charset="-128"/>
              </a:rPr>
              <a:t>講義の最後</a:t>
            </a:r>
            <a:r>
              <a:rPr lang="en-US" altLang="ja-JP" b="1" dirty="0" smtClean="0">
                <a:latin typeface="游ゴシック" panose="020B0400000000000000" pitchFamily="50" charset="-128"/>
                <a:ea typeface="游ゴシック" panose="020B0400000000000000" pitchFamily="50" charset="-128"/>
              </a:rPr>
              <a:t>10</a:t>
            </a:r>
            <a:r>
              <a:rPr lang="ja-JP" altLang="en-US" b="1" dirty="0" smtClean="0">
                <a:latin typeface="游ゴシック" panose="020B0400000000000000" pitchFamily="50" charset="-128"/>
                <a:ea typeface="游ゴシック" panose="020B0400000000000000" pitchFamily="50" charset="-128"/>
              </a:rPr>
              <a:t>分 </a:t>
            </a:r>
            <a:r>
              <a:rPr lang="en-US" altLang="ja-JP" b="1" dirty="0" smtClean="0">
                <a:latin typeface="游ゴシック" panose="020B0400000000000000" pitchFamily="50" charset="-128"/>
                <a:ea typeface="游ゴシック" panose="020B0400000000000000" pitchFamily="50" charset="-128"/>
              </a:rPr>
              <a:t>~ 20</a:t>
            </a:r>
            <a:r>
              <a:rPr lang="ja-JP" altLang="en-US" b="1" dirty="0" smtClean="0">
                <a:latin typeface="游ゴシック" panose="020B0400000000000000" pitchFamily="50" charset="-128"/>
                <a:ea typeface="游ゴシック" panose="020B0400000000000000" pitchFamily="50" charset="-128"/>
              </a:rPr>
              <a:t>分</a:t>
            </a:r>
            <a:endParaRPr lang="en-US" altLang="ja-JP" b="1" dirty="0" smtClean="0">
              <a:latin typeface="游ゴシック" panose="020B0400000000000000" pitchFamily="50" charset="-128"/>
              <a:ea typeface="游ゴシック" panose="020B0400000000000000" pitchFamily="50" charset="-128"/>
            </a:endParaRPr>
          </a:p>
          <a:p>
            <a:pPr marL="457200" lvl="1" indent="0">
              <a:buNone/>
            </a:pPr>
            <a:r>
              <a:rPr lang="en-US" altLang="ja-JP" sz="2000" dirty="0" smtClean="0">
                <a:latin typeface="游ゴシック" panose="020B0400000000000000" pitchFamily="50" charset="-128"/>
                <a:ea typeface="游ゴシック" panose="020B0400000000000000" pitchFamily="50" charset="-128"/>
              </a:rPr>
              <a:t>※</a:t>
            </a:r>
            <a:r>
              <a:rPr lang="ja-JP" altLang="en-US" sz="2000" dirty="0" smtClean="0">
                <a:latin typeface="游ゴシック" panose="020B0400000000000000" pitchFamily="50" charset="-128"/>
                <a:ea typeface="游ゴシック" panose="020B0400000000000000" pitchFamily="50" charset="-128"/>
              </a:rPr>
              <a:t>ただし「初回」「</a:t>
            </a:r>
            <a:r>
              <a:rPr lang="ja-JP" altLang="en-US" sz="2000" dirty="0" smtClean="0">
                <a:latin typeface="游ゴシック" panose="020B0400000000000000" pitchFamily="50" charset="-128"/>
                <a:ea typeface="游ゴシック" panose="020B0400000000000000" pitchFamily="50" charset="-128"/>
              </a:rPr>
              <a:t>講義が長引いた場合」「</a:t>
            </a:r>
            <a:r>
              <a:rPr lang="en-US" altLang="ja-JP" sz="2000" dirty="0" err="1" smtClean="0">
                <a:latin typeface="游ゴシック" panose="020B0400000000000000" pitchFamily="50" charset="-128"/>
                <a:ea typeface="游ゴシック" panose="020B0400000000000000" pitchFamily="50" charset="-128"/>
              </a:rPr>
              <a:t>scombz</a:t>
            </a:r>
            <a:r>
              <a:rPr lang="ja-JP" altLang="en-US" sz="2000" dirty="0" smtClean="0">
                <a:latin typeface="游ゴシック" panose="020B0400000000000000" pitchFamily="50" charset="-128"/>
                <a:ea typeface="游ゴシック" panose="020B0400000000000000" pitchFamily="50" charset="-128"/>
              </a:rPr>
              <a:t>のトラブル」「ややこしい計算問題がある回」は解答期間を延長</a:t>
            </a:r>
            <a:r>
              <a:rPr lang="ja-JP" altLang="en-US" sz="2000" dirty="0" smtClean="0">
                <a:latin typeface="游ゴシック" panose="020B0400000000000000" pitchFamily="50" charset="-128"/>
                <a:ea typeface="游ゴシック" panose="020B0400000000000000" pitchFamily="50" charset="-128"/>
              </a:rPr>
              <a:t>します</a:t>
            </a:r>
            <a:endParaRPr lang="en-US" altLang="ja-JP" sz="2000" dirty="0" smtClean="0">
              <a:latin typeface="游ゴシック" panose="020B0400000000000000" pitchFamily="50" charset="-128"/>
              <a:ea typeface="游ゴシック" panose="020B0400000000000000" pitchFamily="50" charset="-128"/>
            </a:endParaRPr>
          </a:p>
          <a:p>
            <a:r>
              <a:rPr lang="ja-JP" altLang="en-US" dirty="0" smtClean="0">
                <a:latin typeface="游ゴシック" panose="020B0400000000000000" pitchFamily="50" charset="-128"/>
                <a:ea typeface="游ゴシック" panose="020B0400000000000000" pitchFamily="50" charset="-128"/>
              </a:rPr>
              <a:t>内容 </a:t>
            </a:r>
            <a:r>
              <a:rPr lang="en-US" altLang="ja-JP" dirty="0" smtClean="0">
                <a:latin typeface="游ゴシック" panose="020B0400000000000000" pitchFamily="50" charset="-128"/>
                <a:ea typeface="游ゴシック" panose="020B0400000000000000" pitchFamily="50" charset="-128"/>
              </a:rPr>
              <a:t>: </a:t>
            </a:r>
          </a:p>
          <a:p>
            <a:pPr lvl="1"/>
            <a:r>
              <a:rPr lang="ja-JP" altLang="en-US" sz="2000" dirty="0">
                <a:latin typeface="游ゴシック" panose="020B0400000000000000" pitchFamily="50" charset="-128"/>
                <a:ea typeface="游ゴシック" panose="020B0400000000000000" pitchFamily="50" charset="-128"/>
              </a:rPr>
              <a:t>その日</a:t>
            </a:r>
            <a:r>
              <a:rPr lang="ja-JP" altLang="en-US" sz="2000" dirty="0" smtClean="0">
                <a:latin typeface="游ゴシック" panose="020B0400000000000000" pitchFamily="50" charset="-128"/>
                <a:ea typeface="游ゴシック" panose="020B0400000000000000" pitchFamily="50" charset="-128"/>
              </a:rPr>
              <a:t>に扱った手法に関する課題</a:t>
            </a:r>
            <a:endParaRPr lang="en-US" altLang="ja-JP" sz="2000" dirty="0" smtClean="0">
              <a:latin typeface="游ゴシック" panose="020B0400000000000000" pitchFamily="50" charset="-128"/>
              <a:ea typeface="游ゴシック" panose="020B0400000000000000" pitchFamily="50" charset="-128"/>
            </a:endParaRPr>
          </a:p>
          <a:p>
            <a:pPr lvl="1"/>
            <a:r>
              <a:rPr lang="ja-JP" altLang="en-US" sz="2000" dirty="0" smtClean="0">
                <a:latin typeface="游ゴシック" panose="020B0400000000000000" pitchFamily="50" charset="-128"/>
                <a:ea typeface="游ゴシック" panose="020B0400000000000000" pitchFamily="50" charset="-128"/>
              </a:rPr>
              <a:t>次回扱う手法に関するごく簡単な課題</a:t>
            </a:r>
            <a:endParaRPr lang="en-US" altLang="ja-JP" sz="2000" dirty="0" smtClean="0">
              <a:latin typeface="游ゴシック" panose="020B0400000000000000" pitchFamily="50" charset="-128"/>
              <a:ea typeface="游ゴシック" panose="020B0400000000000000" pitchFamily="50" charset="-128"/>
            </a:endParaRPr>
          </a:p>
          <a:p>
            <a:pPr marL="0" indent="0">
              <a:buNone/>
            </a:pPr>
            <a:endParaRPr lang="en-US" altLang="ja-JP" sz="2400" dirty="0">
              <a:latin typeface="游ゴシック" panose="020B0400000000000000" pitchFamily="50" charset="-128"/>
              <a:ea typeface="游ゴシック" panose="020B0400000000000000" pitchFamily="50" charset="-128"/>
            </a:endParaRPr>
          </a:p>
          <a:p>
            <a:r>
              <a:rPr lang="ja-JP" altLang="en-US" sz="2400" dirty="0" smtClean="0">
                <a:latin typeface="游ゴシック" panose="020B0400000000000000" pitchFamily="50" charset="-128"/>
                <a:ea typeface="游ゴシック" panose="020B0400000000000000" pitchFamily="50" charset="-128"/>
              </a:rPr>
              <a:t>禁止 </a:t>
            </a:r>
            <a:r>
              <a:rPr lang="en-US" altLang="ja-JP" sz="2400" dirty="0" smtClean="0">
                <a:latin typeface="游ゴシック" panose="020B0400000000000000" pitchFamily="50" charset="-128"/>
                <a:ea typeface="游ゴシック" panose="020B0400000000000000" pitchFamily="50" charset="-128"/>
              </a:rPr>
              <a:t>: </a:t>
            </a:r>
            <a:r>
              <a:rPr lang="ja-JP" altLang="en-US" sz="2400" dirty="0" smtClean="0">
                <a:latin typeface="游ゴシック" panose="020B0400000000000000" pitchFamily="50" charset="-128"/>
                <a:ea typeface="游ゴシック" panose="020B0400000000000000" pitchFamily="50" charset="-128"/>
              </a:rPr>
              <a:t>他者との協力 </a:t>
            </a:r>
            <a:r>
              <a:rPr lang="en-US" altLang="ja-JP" sz="2400" dirty="0" smtClean="0">
                <a:latin typeface="游ゴシック" panose="020B0400000000000000" pitchFamily="50" charset="-128"/>
                <a:ea typeface="游ゴシック" panose="020B0400000000000000" pitchFamily="50" charset="-128"/>
              </a:rPr>
              <a:t>/ </a:t>
            </a:r>
            <a:r>
              <a:rPr lang="ja-JP" altLang="en-US" sz="2400" dirty="0" smtClean="0">
                <a:latin typeface="游ゴシック" panose="020B0400000000000000" pitchFamily="50" charset="-128"/>
                <a:ea typeface="游ゴシック" panose="020B0400000000000000" pitchFamily="50" charset="-128"/>
              </a:rPr>
              <a:t>生成</a:t>
            </a:r>
            <a:r>
              <a:rPr lang="en-US" altLang="ja-JP" sz="2400" dirty="0" smtClean="0">
                <a:latin typeface="游ゴシック" panose="020B0400000000000000" pitchFamily="50" charset="-128"/>
                <a:ea typeface="游ゴシック" panose="020B0400000000000000" pitchFamily="50" charset="-128"/>
              </a:rPr>
              <a:t>AI</a:t>
            </a:r>
          </a:p>
          <a:p>
            <a:r>
              <a:rPr lang="en-US" altLang="ja-JP" sz="2400" dirty="0" smtClean="0">
                <a:latin typeface="游ゴシック" panose="020B0400000000000000" pitchFamily="50" charset="-128"/>
                <a:ea typeface="游ゴシック" panose="020B0400000000000000" pitchFamily="50" charset="-128"/>
              </a:rPr>
              <a:t>OK : </a:t>
            </a:r>
            <a:r>
              <a:rPr lang="ja-JP" altLang="en-US" sz="2400" dirty="0" smtClean="0">
                <a:latin typeface="游ゴシック" panose="020B0400000000000000" pitchFamily="50" charset="-128"/>
                <a:ea typeface="游ゴシック" panose="020B0400000000000000" pitchFamily="50" charset="-128"/>
              </a:rPr>
              <a:t>持ち込み・</a:t>
            </a:r>
            <a:r>
              <a:rPr lang="en-US" altLang="ja-JP" sz="2400" dirty="0" smtClean="0">
                <a:latin typeface="游ゴシック" panose="020B0400000000000000" pitchFamily="50" charset="-128"/>
                <a:ea typeface="游ゴシック" panose="020B0400000000000000" pitchFamily="50" charset="-128"/>
              </a:rPr>
              <a:t>web</a:t>
            </a:r>
            <a:r>
              <a:rPr lang="ja-JP" altLang="en-US" sz="2400" dirty="0" smtClean="0">
                <a:latin typeface="游ゴシック" panose="020B0400000000000000" pitchFamily="50" charset="-128"/>
                <a:ea typeface="游ゴシック" panose="020B0400000000000000" pitchFamily="50" charset="-128"/>
              </a:rPr>
              <a:t>の参照</a:t>
            </a:r>
            <a:endParaRPr lang="en-US" altLang="ja-JP" sz="2400" dirty="0">
              <a:latin typeface="游ゴシック" panose="020B0400000000000000" pitchFamily="50" charset="-128"/>
              <a:ea typeface="游ゴシック" panose="020B0400000000000000" pitchFamily="50" charset="-128"/>
            </a:endParaRPr>
          </a:p>
          <a:p>
            <a:endParaRPr lang="en-US" altLang="ja-JP" sz="2400" dirty="0" smtClean="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1494325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まとめ</a:t>
            </a:r>
          </a:p>
        </p:txBody>
      </p:sp>
      <p:sp>
        <p:nvSpPr>
          <p:cNvPr id="3" name="コンテンツ プレースホルダー 2"/>
          <p:cNvSpPr>
            <a:spLocks noGrp="1"/>
          </p:cNvSpPr>
          <p:nvPr>
            <p:ph idx="1"/>
          </p:nvPr>
        </p:nvSpPr>
        <p:spPr>
          <a:xfrm>
            <a:off x="278781" y="1343722"/>
            <a:ext cx="11708780" cy="5304727"/>
          </a:xfrm>
        </p:spPr>
        <p:txBody>
          <a:bodyPr>
            <a:normAutofit/>
          </a:bodyPr>
          <a:lstStyle/>
          <a:p>
            <a:pPr>
              <a:lnSpc>
                <a:spcPct val="100000"/>
              </a:lnSpc>
              <a:spcBef>
                <a:spcPts val="600"/>
              </a:spcBef>
            </a:pPr>
            <a:r>
              <a:rPr lang="ja-JP" altLang="en-US" dirty="0"/>
              <a:t>本科目の実施方法</a:t>
            </a:r>
            <a:endParaRPr lang="en-US" altLang="ja-JP" dirty="0"/>
          </a:p>
          <a:p>
            <a:pPr lvl="1">
              <a:lnSpc>
                <a:spcPct val="100000"/>
              </a:lnSpc>
              <a:spcBef>
                <a:spcPts val="600"/>
              </a:spcBef>
            </a:pPr>
            <a:r>
              <a:rPr lang="en-US" altLang="ja-JP" dirty="0" smtClean="0"/>
              <a:t>01</a:t>
            </a:r>
            <a:r>
              <a:rPr kumimoji="1" lang="en-US" altLang="ja-JP" dirty="0" smtClean="0"/>
              <a:t>~08</a:t>
            </a:r>
            <a:r>
              <a:rPr kumimoji="1" lang="ja-JP" altLang="en-US" dirty="0" smtClean="0"/>
              <a:t>回目 </a:t>
            </a:r>
            <a:r>
              <a:rPr lang="en-US" altLang="ja-JP" dirty="0"/>
              <a:t>: </a:t>
            </a:r>
            <a:r>
              <a:rPr lang="ja-JP" altLang="en-US" dirty="0" smtClean="0"/>
              <a:t>対面 </a:t>
            </a:r>
            <a:r>
              <a:rPr lang="en-US" altLang="ja-JP" dirty="0" smtClean="0"/>
              <a:t>+ </a:t>
            </a:r>
            <a:r>
              <a:rPr lang="ja-JP" altLang="en-US" dirty="0" smtClean="0"/>
              <a:t>小テスト</a:t>
            </a:r>
            <a:endParaRPr lang="en-US" altLang="ja-JP" dirty="0"/>
          </a:p>
          <a:p>
            <a:pPr lvl="1">
              <a:lnSpc>
                <a:spcPct val="100000"/>
              </a:lnSpc>
              <a:spcBef>
                <a:spcPts val="600"/>
              </a:spcBef>
            </a:pPr>
            <a:r>
              <a:rPr lang="en-US" altLang="ja-JP" dirty="0" smtClean="0"/>
              <a:t>09~14</a:t>
            </a:r>
            <a:r>
              <a:rPr lang="ja-JP" altLang="en-US" dirty="0"/>
              <a:t>回目 </a:t>
            </a:r>
            <a:r>
              <a:rPr lang="en-US" altLang="ja-JP" dirty="0"/>
              <a:t>: </a:t>
            </a:r>
            <a:r>
              <a:rPr lang="ja-JP" altLang="en-US" dirty="0" smtClean="0"/>
              <a:t>プログラミング</a:t>
            </a:r>
            <a:r>
              <a:rPr lang="ja-JP" altLang="en-US" dirty="0"/>
              <a:t>演習</a:t>
            </a:r>
            <a:endParaRPr lang="en-US" altLang="ja-JP" dirty="0"/>
          </a:p>
          <a:p>
            <a:pPr lvl="1">
              <a:lnSpc>
                <a:spcPct val="100000"/>
              </a:lnSpc>
              <a:spcBef>
                <a:spcPts val="600"/>
              </a:spcBef>
            </a:pPr>
            <a:endParaRPr lang="en-US" altLang="ja-JP" dirty="0">
              <a:solidFill>
                <a:prstClr val="black"/>
              </a:solidFill>
            </a:endParaRPr>
          </a:p>
          <a:p>
            <a:pPr lvl="0">
              <a:lnSpc>
                <a:spcPct val="100000"/>
              </a:lnSpc>
              <a:spcBef>
                <a:spcPts val="600"/>
              </a:spcBef>
            </a:pPr>
            <a:r>
              <a:rPr lang="ja-JP" altLang="en-US" dirty="0">
                <a:solidFill>
                  <a:prstClr val="black"/>
                </a:solidFill>
              </a:rPr>
              <a:t>画像処理・画像認識に関する研究紹介</a:t>
            </a:r>
            <a:endParaRPr lang="en-US" altLang="ja-JP" dirty="0">
              <a:solidFill>
                <a:prstClr val="black"/>
              </a:solidFill>
            </a:endParaRPr>
          </a:p>
          <a:p>
            <a:pPr lvl="1">
              <a:lnSpc>
                <a:spcPct val="100000"/>
              </a:lnSpc>
              <a:spcBef>
                <a:spcPts val="600"/>
              </a:spcBef>
            </a:pPr>
            <a:r>
              <a:rPr lang="ja-JP" altLang="en-US" dirty="0">
                <a:solidFill>
                  <a:prstClr val="black"/>
                </a:solidFill>
              </a:rPr>
              <a:t>テクスチャ合成</a:t>
            </a:r>
            <a:endParaRPr lang="en-US" altLang="ja-JP" dirty="0">
              <a:solidFill>
                <a:prstClr val="black"/>
              </a:solidFill>
            </a:endParaRPr>
          </a:p>
          <a:p>
            <a:pPr lvl="1">
              <a:lnSpc>
                <a:spcPct val="100000"/>
              </a:lnSpc>
              <a:spcBef>
                <a:spcPts val="600"/>
              </a:spcBef>
            </a:pPr>
            <a:r>
              <a:rPr lang="ja-JP" altLang="en-US" dirty="0">
                <a:solidFill>
                  <a:prstClr val="black"/>
                </a:solidFill>
              </a:rPr>
              <a:t>シームカービング</a:t>
            </a:r>
            <a:endParaRPr lang="en-US" altLang="ja-JP" dirty="0">
              <a:solidFill>
                <a:prstClr val="black"/>
              </a:solidFill>
            </a:endParaRPr>
          </a:p>
          <a:p>
            <a:pPr lvl="1">
              <a:lnSpc>
                <a:spcPct val="100000"/>
              </a:lnSpc>
              <a:spcBef>
                <a:spcPts val="600"/>
              </a:spcBef>
            </a:pPr>
            <a:r>
              <a:rPr lang="ja-JP" altLang="en-US" dirty="0" smtClean="0">
                <a:solidFill>
                  <a:prstClr val="black"/>
                </a:solidFill>
              </a:rPr>
              <a:t>深層学習による</a:t>
            </a:r>
            <a:r>
              <a:rPr lang="en-US" altLang="ja-JP" dirty="0" smtClean="0">
                <a:solidFill>
                  <a:prstClr val="black"/>
                </a:solidFill>
              </a:rPr>
              <a:t>Image in-painting</a:t>
            </a:r>
          </a:p>
          <a:p>
            <a:pPr marL="457200" lvl="1" indent="0">
              <a:lnSpc>
                <a:spcPct val="100000"/>
              </a:lnSpc>
              <a:spcBef>
                <a:spcPts val="600"/>
              </a:spcBef>
              <a:buNone/>
            </a:pPr>
            <a:endParaRPr lang="en-US" altLang="ja-JP" dirty="0">
              <a:solidFill>
                <a:prstClr val="black"/>
              </a:solidFill>
            </a:endParaRPr>
          </a:p>
          <a:p>
            <a:pPr marL="0" indent="0">
              <a:lnSpc>
                <a:spcPct val="100000"/>
              </a:lnSpc>
              <a:spcBef>
                <a:spcPts val="600"/>
              </a:spcBef>
              <a:buNone/>
            </a:pPr>
            <a:r>
              <a:rPr lang="ja-JP" altLang="en-US" dirty="0">
                <a:solidFill>
                  <a:prstClr val="black"/>
                </a:solidFill>
              </a:rPr>
              <a:t>前期</a:t>
            </a:r>
            <a:r>
              <a:rPr lang="en-US" altLang="ja-JP" dirty="0" smtClean="0">
                <a:solidFill>
                  <a:prstClr val="black"/>
                </a:solidFill>
              </a:rPr>
              <a:t>14</a:t>
            </a:r>
            <a:r>
              <a:rPr lang="ja-JP" altLang="en-US" dirty="0">
                <a:solidFill>
                  <a:prstClr val="black"/>
                </a:solidFill>
              </a:rPr>
              <a:t>週</a:t>
            </a:r>
            <a:r>
              <a:rPr lang="ja-JP" altLang="en-US" dirty="0" smtClean="0">
                <a:solidFill>
                  <a:prstClr val="black"/>
                </a:solidFill>
              </a:rPr>
              <a:t>の</a:t>
            </a:r>
            <a:r>
              <a:rPr lang="ja-JP" altLang="en-US" dirty="0">
                <a:solidFill>
                  <a:prstClr val="black"/>
                </a:solidFill>
              </a:rPr>
              <a:t>間、よろしくおねがいします！</a:t>
            </a:r>
            <a:endParaRPr lang="en-US" altLang="ja-JP" dirty="0"/>
          </a:p>
        </p:txBody>
      </p:sp>
    </p:spTree>
    <p:extLst>
      <p:ext uri="{BB962C8B-B14F-4D97-AF65-F5344CB8AC3E}">
        <p14:creationId xmlns:p14="http://schemas.microsoft.com/office/powerpoint/2010/main" val="265708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01295" y="365126"/>
            <a:ext cx="10984305" cy="733270"/>
          </a:xfrm>
        </p:spPr>
        <p:txBody>
          <a:bodyPr/>
          <a:lstStyle/>
          <a:p>
            <a:r>
              <a:rPr kumimoji="1" lang="ja-JP" altLang="en-US" dirty="0"/>
              <a:t>ある手法を</a:t>
            </a:r>
            <a:r>
              <a:rPr kumimoji="1" lang="en-US" altLang="ja-JP" dirty="0"/>
              <a:t>『</a:t>
            </a:r>
            <a:r>
              <a:rPr kumimoji="1" lang="ja-JP" altLang="en-US" dirty="0"/>
              <a:t>理解する</a:t>
            </a:r>
            <a:r>
              <a:rPr kumimoji="1" lang="en-US" altLang="ja-JP" dirty="0"/>
              <a:t>』</a:t>
            </a:r>
            <a:r>
              <a:rPr kumimoji="1" lang="ja-JP" altLang="en-US" dirty="0"/>
              <a:t>とは？</a:t>
            </a:r>
          </a:p>
        </p:txBody>
      </p:sp>
      <p:sp>
        <p:nvSpPr>
          <p:cNvPr id="3" name="コンテンツ プレースホルダー 2"/>
          <p:cNvSpPr>
            <a:spLocks noGrp="1"/>
          </p:cNvSpPr>
          <p:nvPr>
            <p:ph idx="1"/>
          </p:nvPr>
        </p:nvSpPr>
        <p:spPr>
          <a:xfrm>
            <a:off x="801295" y="1343721"/>
            <a:ext cx="10984305" cy="3983021"/>
          </a:xfrm>
        </p:spPr>
        <p:txBody>
          <a:bodyPr>
            <a:normAutofit/>
          </a:bodyPr>
          <a:lstStyle/>
          <a:p>
            <a:r>
              <a:rPr kumimoji="1" lang="ja-JP" altLang="en-US" dirty="0"/>
              <a:t>教科書をおぼえた </a:t>
            </a:r>
            <a:r>
              <a:rPr kumimoji="1" lang="en-US" altLang="ja-JP" dirty="0"/>
              <a:t>		</a:t>
            </a:r>
            <a:r>
              <a:rPr kumimoji="1" lang="ja-JP" altLang="en-US" dirty="0"/>
              <a:t>　</a:t>
            </a:r>
            <a:r>
              <a:rPr kumimoji="1" lang="en-US" altLang="ja-JP" dirty="0"/>
              <a:t>:</a:t>
            </a:r>
            <a:r>
              <a:rPr kumimoji="1" lang="en-US" altLang="ja-JP" dirty="0">
                <a:sym typeface="Wingdings" panose="05000000000000000000" pitchFamily="2" charset="2"/>
              </a:rPr>
              <a:t> ×</a:t>
            </a:r>
          </a:p>
          <a:p>
            <a:r>
              <a:rPr lang="ja-JP" altLang="en-US" dirty="0">
                <a:sym typeface="Wingdings" panose="05000000000000000000" pitchFamily="2" charset="2"/>
              </a:rPr>
              <a:t>人にその手法を説明できる 　</a:t>
            </a:r>
            <a:r>
              <a:rPr lang="en-US" altLang="ja-JP" dirty="0">
                <a:sym typeface="Wingdings" panose="05000000000000000000" pitchFamily="2" charset="2"/>
              </a:rPr>
              <a:t>: </a:t>
            </a:r>
            <a:r>
              <a:rPr lang="ja-JP" altLang="en-US" dirty="0">
                <a:sym typeface="Wingdings" panose="05000000000000000000" pitchFamily="2" charset="2"/>
              </a:rPr>
              <a:t>△</a:t>
            </a:r>
            <a:endParaRPr lang="en-US" altLang="ja-JP" dirty="0">
              <a:sym typeface="Wingdings" panose="05000000000000000000" pitchFamily="2" charset="2"/>
            </a:endParaRPr>
          </a:p>
          <a:p>
            <a:r>
              <a:rPr kumimoji="1" lang="ja-JP" altLang="en-US" dirty="0">
                <a:sym typeface="Wingdings" panose="05000000000000000000" pitchFamily="2" charset="2"/>
              </a:rPr>
              <a:t>例を挙げて人に説明できる </a:t>
            </a:r>
            <a:r>
              <a:rPr lang="ja-JP" altLang="en-US" dirty="0">
                <a:sym typeface="Wingdings" panose="05000000000000000000" pitchFamily="2" charset="2"/>
              </a:rPr>
              <a:t>　</a:t>
            </a:r>
            <a:r>
              <a:rPr kumimoji="1" lang="en-US" altLang="ja-JP" dirty="0">
                <a:sym typeface="Wingdings" panose="05000000000000000000" pitchFamily="2" charset="2"/>
              </a:rPr>
              <a:t>: </a:t>
            </a:r>
            <a:r>
              <a:rPr kumimoji="1" lang="ja-JP" altLang="en-US" dirty="0">
                <a:sym typeface="Wingdings" panose="05000000000000000000" pitchFamily="2" charset="2"/>
              </a:rPr>
              <a:t>○</a:t>
            </a:r>
            <a:endParaRPr kumimoji="1" lang="en-US" altLang="ja-JP" dirty="0">
              <a:sym typeface="Wingdings" panose="05000000000000000000" pitchFamily="2" charset="2"/>
            </a:endParaRPr>
          </a:p>
          <a:p>
            <a:r>
              <a:rPr lang="ja-JP" altLang="en-US" dirty="0"/>
              <a:t>プログラムとして記述できる</a:t>
            </a:r>
            <a:r>
              <a:rPr kumimoji="1" lang="ja-JP" altLang="en-US" dirty="0"/>
              <a:t> </a:t>
            </a:r>
            <a:r>
              <a:rPr kumimoji="1" lang="en-US" altLang="ja-JP" dirty="0">
                <a:sym typeface="Wingdings" panose="05000000000000000000" pitchFamily="2" charset="2"/>
              </a:rPr>
              <a:t>: </a:t>
            </a:r>
            <a:r>
              <a:rPr kumimoji="1" lang="ja-JP" altLang="en-US" dirty="0">
                <a:sym typeface="Wingdings" panose="05000000000000000000" pitchFamily="2" charset="2"/>
              </a:rPr>
              <a:t>◎</a:t>
            </a:r>
            <a:endParaRPr kumimoji="1" lang="en-US" altLang="ja-JP" dirty="0">
              <a:sym typeface="Wingdings" panose="05000000000000000000" pitchFamily="2" charset="2"/>
            </a:endParaRPr>
          </a:p>
          <a:p>
            <a:endParaRPr lang="en-US" altLang="ja-JP" dirty="0">
              <a:sym typeface="Wingdings" panose="05000000000000000000" pitchFamily="2" charset="2"/>
            </a:endParaRPr>
          </a:p>
          <a:p>
            <a:pPr marL="0" indent="0">
              <a:buNone/>
            </a:pPr>
            <a:r>
              <a:rPr kumimoji="1" lang="en-US" altLang="ja-JP" b="1" dirty="0">
                <a:sym typeface="Wingdings" panose="05000000000000000000" pitchFamily="2" charset="2"/>
              </a:rPr>
              <a:t>  </a:t>
            </a:r>
            <a:r>
              <a:rPr kumimoji="1" lang="ja-JP" altLang="en-US" b="1" dirty="0">
                <a:sym typeface="Wingdings" panose="05000000000000000000" pitchFamily="2" charset="2"/>
              </a:rPr>
              <a:t>コードを書こう！</a:t>
            </a:r>
            <a:endParaRPr kumimoji="1" lang="ja-JP" altLang="en-US" b="1" dirty="0"/>
          </a:p>
        </p:txBody>
      </p:sp>
      <p:sp>
        <p:nvSpPr>
          <p:cNvPr id="5" name="正方形/長方形 4"/>
          <p:cNvSpPr/>
          <p:nvPr/>
        </p:nvSpPr>
        <p:spPr>
          <a:xfrm>
            <a:off x="5956866" y="6027003"/>
            <a:ext cx="6135013" cy="830997"/>
          </a:xfrm>
          <a:prstGeom prst="rect">
            <a:avLst/>
          </a:prstGeom>
        </p:spPr>
        <p:txBody>
          <a:bodyPr wrap="none">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井尻の偏見に基づきます．異論は認めます．</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きちんと理解できていない手法も離散化された数式さえあれば</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　コードに落とせることも結構あります</a:t>
            </a:r>
            <a:r>
              <a:rPr lang="ja-JP" altLang="en-US" sz="1600" dirty="0" err="1">
                <a:latin typeface="游ゴシック" panose="020B0400000000000000" pitchFamily="50" charset="-128"/>
                <a:ea typeface="游ゴシック" panose="020B0400000000000000" pitchFamily="50" charset="-128"/>
                <a:cs typeface="メイリオ" panose="020B0604030504040204" pitchFamily="50" charset="-128"/>
              </a:rPr>
              <a:t>。。</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1994303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84902" y="210747"/>
            <a:ext cx="11708780" cy="733270"/>
          </a:xfrm>
        </p:spPr>
        <p:txBody>
          <a:bodyPr/>
          <a:lstStyle/>
          <a:p>
            <a:r>
              <a:rPr lang="ja-JP" altLang="en-US" dirty="0"/>
              <a:t>ソースコードについて</a:t>
            </a:r>
            <a:endParaRPr kumimoji="1" lang="ja-JP" altLang="en-US" dirty="0"/>
          </a:p>
        </p:txBody>
      </p:sp>
      <p:sp>
        <p:nvSpPr>
          <p:cNvPr id="3" name="コンテンツ プレースホルダー 2"/>
          <p:cNvSpPr>
            <a:spLocks noGrp="1"/>
          </p:cNvSpPr>
          <p:nvPr>
            <p:ph idx="1"/>
          </p:nvPr>
        </p:nvSpPr>
        <p:spPr>
          <a:xfrm>
            <a:off x="584902" y="1189343"/>
            <a:ext cx="11957878" cy="5514278"/>
          </a:xfrm>
        </p:spPr>
        <p:txBody>
          <a:bodyPr>
            <a:normAutofit/>
          </a:bodyPr>
          <a:lstStyle/>
          <a:p>
            <a:pPr>
              <a:lnSpc>
                <a:spcPct val="100000"/>
              </a:lnSpc>
              <a:spcBef>
                <a:spcPts val="600"/>
              </a:spcBef>
              <a:spcAft>
                <a:spcPts val="600"/>
              </a:spcAft>
            </a:pPr>
            <a:r>
              <a:rPr lang="ja-JP" altLang="en-US" sz="2400" dirty="0"/>
              <a:t>本講義紹介する手法はなるべくソースコードも合わせて提供します</a:t>
            </a:r>
            <a:endParaRPr kumimoji="1" lang="en-US" altLang="ja-JP" sz="2400" dirty="0"/>
          </a:p>
          <a:p>
            <a:pPr lvl="1">
              <a:lnSpc>
                <a:spcPct val="100000"/>
              </a:lnSpc>
              <a:spcBef>
                <a:spcPts val="600"/>
              </a:spcBef>
              <a:spcAft>
                <a:spcPts val="600"/>
              </a:spcAft>
            </a:pPr>
            <a:r>
              <a:rPr lang="en-US" altLang="ja-JP" sz="2000" dirty="0"/>
              <a:t>takashiijiri.com/classes</a:t>
            </a:r>
          </a:p>
          <a:p>
            <a:pPr lvl="1">
              <a:lnSpc>
                <a:spcPct val="100000"/>
              </a:lnSpc>
              <a:spcBef>
                <a:spcPts val="600"/>
              </a:spcBef>
              <a:spcAft>
                <a:spcPts val="600"/>
              </a:spcAft>
            </a:pPr>
            <a:r>
              <a:rPr lang="en-US" altLang="ja-JP" sz="2000" dirty="0"/>
              <a:t>github.com/</a:t>
            </a:r>
            <a:r>
              <a:rPr lang="en-US" altLang="ja-JP" sz="2000" dirty="0" err="1"/>
              <a:t>TakashiIjiri</a:t>
            </a:r>
            <a:r>
              <a:rPr lang="en-US" altLang="ja-JP" sz="2000" dirty="0"/>
              <a:t>/</a:t>
            </a:r>
            <a:r>
              <a:rPr lang="en-US" altLang="ja-JP" sz="2000" dirty="0" err="1"/>
              <a:t>PythonOpenCVPractice</a:t>
            </a:r>
            <a:endParaRPr lang="en-US" altLang="ja-JP" sz="1400" dirty="0"/>
          </a:p>
          <a:p>
            <a:pPr>
              <a:lnSpc>
                <a:spcPct val="100000"/>
              </a:lnSpc>
              <a:spcBef>
                <a:spcPts val="600"/>
              </a:spcBef>
              <a:spcAft>
                <a:spcPts val="600"/>
              </a:spcAft>
            </a:pPr>
            <a:r>
              <a:rPr kumimoji="1" lang="en-US" altLang="ja-JP" sz="2400" dirty="0"/>
              <a:t>Python &amp; </a:t>
            </a:r>
            <a:r>
              <a:rPr kumimoji="1" lang="en-US" altLang="ja-JP" sz="2400" dirty="0" err="1"/>
              <a:t>OpenCV</a:t>
            </a:r>
            <a:r>
              <a:rPr lang="ja-JP" altLang="en-US" sz="2400" dirty="0"/>
              <a:t> または </a:t>
            </a:r>
            <a:r>
              <a:rPr lang="en-US" altLang="ja-JP" sz="2400" dirty="0"/>
              <a:t>MFC &amp; C++ </a:t>
            </a:r>
            <a:r>
              <a:rPr kumimoji="1" lang="ja-JP" altLang="en-US" sz="2400" dirty="0"/>
              <a:t>環境で書いてあります</a:t>
            </a:r>
            <a:endParaRPr kumimoji="1" lang="en-US" altLang="ja-JP" dirty="0"/>
          </a:p>
          <a:p>
            <a:pPr>
              <a:lnSpc>
                <a:spcPct val="100000"/>
              </a:lnSpc>
              <a:spcBef>
                <a:spcPts val="600"/>
              </a:spcBef>
              <a:spcAft>
                <a:spcPts val="600"/>
              </a:spcAft>
            </a:pPr>
            <a:r>
              <a:rPr lang="ja-JP" altLang="en-US" sz="2400" dirty="0"/>
              <a:t>インストール方法・コーディングの基本に関する資料も用意します</a:t>
            </a:r>
            <a:endParaRPr lang="en-US" altLang="ja-JP" sz="2400" dirty="0"/>
          </a:p>
          <a:p>
            <a:pPr lvl="1">
              <a:lnSpc>
                <a:spcPct val="100000"/>
              </a:lnSpc>
              <a:spcBef>
                <a:spcPts val="600"/>
              </a:spcBef>
              <a:spcAft>
                <a:spcPts val="600"/>
              </a:spcAft>
            </a:pPr>
            <a:r>
              <a:rPr kumimoji="1" lang="ja-JP" altLang="en-US" sz="2000" dirty="0"/>
              <a:t>ただし詳細は講義中には触れません</a:t>
            </a:r>
            <a:endParaRPr kumimoji="1" lang="en-US" altLang="ja-JP" sz="2000" dirty="0"/>
          </a:p>
          <a:p>
            <a:pPr lvl="1">
              <a:lnSpc>
                <a:spcPct val="100000"/>
              </a:lnSpc>
              <a:spcBef>
                <a:spcPts val="600"/>
              </a:spcBef>
              <a:spcAft>
                <a:spcPts val="600"/>
              </a:spcAft>
            </a:pPr>
            <a:r>
              <a:rPr lang="ja-JP" altLang="en-US" sz="2000" dirty="0"/>
              <a:t>興味のある人だけ自由に勉強を進めて</a:t>
            </a:r>
            <a:r>
              <a:rPr lang="ja-JP" altLang="en-US" sz="2000" dirty="0" smtClean="0"/>
              <a:t>ください</a:t>
            </a:r>
            <a:endParaRPr lang="en-US" altLang="ja-JP" sz="2000" dirty="0"/>
          </a:p>
        </p:txBody>
      </p:sp>
    </p:spTree>
    <p:extLst>
      <p:ext uri="{BB962C8B-B14F-4D97-AF65-F5344CB8AC3E}">
        <p14:creationId xmlns:p14="http://schemas.microsoft.com/office/powerpoint/2010/main" val="18719583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124494"/>
            <a:ext cx="9715500" cy="733270"/>
          </a:xfrm>
        </p:spPr>
        <p:txBody>
          <a:bodyPr>
            <a:normAutofit/>
          </a:bodyPr>
          <a:lstStyle/>
          <a:p>
            <a:r>
              <a:rPr lang="en-US" altLang="ja-JP" sz="3600" b="1" dirty="0"/>
              <a:t>Contents</a:t>
            </a:r>
            <a:endParaRPr kumimoji="1" lang="ja-JP" altLang="en-US" sz="3600" b="1" dirty="0"/>
          </a:p>
        </p:txBody>
      </p:sp>
      <p:sp>
        <p:nvSpPr>
          <p:cNvPr id="3" name="コンテンツ プレースホルダー 2"/>
          <p:cNvSpPr>
            <a:spLocks noGrp="1"/>
          </p:cNvSpPr>
          <p:nvPr>
            <p:ph idx="1"/>
          </p:nvPr>
        </p:nvSpPr>
        <p:spPr>
          <a:xfrm>
            <a:off x="742950" y="848026"/>
            <a:ext cx="11329076" cy="6009974"/>
          </a:xfrm>
        </p:spPr>
        <p:txBody>
          <a:bodyPr>
            <a:normAutofit/>
          </a:bodyPr>
          <a:lstStyle/>
          <a:p>
            <a:pPr marL="0" indent="0">
              <a:lnSpc>
                <a:spcPct val="100000"/>
              </a:lnSpc>
              <a:spcBef>
                <a:spcPts val="600"/>
              </a:spcBef>
              <a:spcAft>
                <a:spcPts val="600"/>
              </a:spcAft>
              <a:buNone/>
            </a:pPr>
            <a:r>
              <a:rPr lang="en-US" altLang="ja-JP" sz="1800" dirty="0"/>
              <a:t>01.   </a:t>
            </a:r>
            <a:r>
              <a:rPr lang="ja-JP" altLang="en-US" sz="1800" dirty="0"/>
              <a:t>序論</a:t>
            </a:r>
            <a:r>
              <a:rPr lang="en-US" altLang="ja-JP" sz="1800" dirty="0"/>
              <a:t>	  	: </a:t>
            </a:r>
            <a:r>
              <a:rPr lang="ja-JP" altLang="en-US" sz="1800" dirty="0"/>
              <a:t>イントロダクション</a:t>
            </a:r>
            <a:endParaRPr lang="en-US" altLang="ja-JP" sz="1800" dirty="0"/>
          </a:p>
          <a:p>
            <a:pPr marL="0" indent="0">
              <a:lnSpc>
                <a:spcPct val="100000"/>
              </a:lnSpc>
              <a:spcBef>
                <a:spcPts val="600"/>
              </a:spcBef>
              <a:spcAft>
                <a:spcPts val="600"/>
              </a:spcAft>
              <a:buNone/>
            </a:pPr>
            <a:r>
              <a:rPr lang="en-US" altLang="ja-JP" sz="1800" dirty="0"/>
              <a:t>02.</a:t>
            </a:r>
            <a:r>
              <a:rPr lang="ja-JP" altLang="en-US" sz="1800" dirty="0"/>
              <a:t>　特徴検出</a:t>
            </a:r>
            <a:r>
              <a:rPr lang="en-US" altLang="ja-JP" sz="1800" dirty="0"/>
              <a:t>1 		: </a:t>
            </a:r>
            <a:r>
              <a:rPr lang="ja-JP" altLang="en-US" sz="1800" dirty="0"/>
              <a:t>テンプレートマッチング、コーナー検出、エッジ検出</a:t>
            </a:r>
            <a:r>
              <a:rPr lang="en-US" altLang="ja-JP" sz="1800" dirty="0"/>
              <a:t>	</a:t>
            </a:r>
          </a:p>
          <a:p>
            <a:pPr marL="0" indent="0">
              <a:lnSpc>
                <a:spcPct val="100000"/>
              </a:lnSpc>
              <a:spcBef>
                <a:spcPts val="600"/>
              </a:spcBef>
              <a:spcAft>
                <a:spcPts val="600"/>
              </a:spcAft>
              <a:buNone/>
            </a:pPr>
            <a:r>
              <a:rPr lang="en-US" altLang="ja-JP" sz="1800" dirty="0"/>
              <a:t>03.   </a:t>
            </a:r>
            <a:r>
              <a:rPr lang="ja-JP" altLang="en-US" sz="1800" dirty="0"/>
              <a:t>特徴検出</a:t>
            </a:r>
            <a:r>
              <a:rPr lang="en-US" altLang="ja-JP" sz="1800" dirty="0"/>
              <a:t>2 		: </a:t>
            </a:r>
            <a:r>
              <a:rPr lang="ja-JP" altLang="en-US" sz="1800" dirty="0"/>
              <a:t>ハフ変換、</a:t>
            </a:r>
            <a:r>
              <a:rPr lang="en-US" altLang="ja-JP" sz="1800" dirty="0"/>
              <a:t> </a:t>
            </a:r>
            <a:r>
              <a:rPr lang="en-US" altLang="ja-JP" sz="1800" dirty="0" err="1"/>
              <a:t>DoG</a:t>
            </a:r>
            <a:r>
              <a:rPr lang="ja-JP" altLang="en-US" sz="1800" dirty="0"/>
              <a:t>，</a:t>
            </a:r>
            <a:r>
              <a:rPr lang="en-US" altLang="ja-JP" sz="1800" dirty="0"/>
              <a:t>SIFT</a:t>
            </a:r>
            <a:r>
              <a:rPr lang="ja-JP" altLang="en-US" sz="1800" dirty="0"/>
              <a:t>特徴</a:t>
            </a:r>
            <a:r>
              <a:rPr lang="en-US" altLang="ja-JP" sz="1800" dirty="0"/>
              <a:t>			</a:t>
            </a:r>
          </a:p>
          <a:p>
            <a:pPr marL="0" indent="0">
              <a:lnSpc>
                <a:spcPct val="100000"/>
              </a:lnSpc>
              <a:spcBef>
                <a:spcPts val="600"/>
              </a:spcBef>
              <a:spcAft>
                <a:spcPts val="600"/>
              </a:spcAft>
              <a:buNone/>
            </a:pPr>
            <a:r>
              <a:rPr lang="en-US" altLang="ja-JP" sz="1800" dirty="0"/>
              <a:t>04.</a:t>
            </a:r>
            <a:r>
              <a:rPr lang="ja-JP" altLang="en-US" sz="1800" dirty="0"/>
              <a:t>　領域分割</a:t>
            </a:r>
            <a:r>
              <a:rPr lang="en-US" altLang="ja-JP" sz="1800" dirty="0"/>
              <a:t>		: </a:t>
            </a:r>
            <a:r>
              <a:rPr lang="ja-JP" altLang="en-US" sz="1800" dirty="0"/>
              <a:t>領域分割とは，閾値法，領域拡張法，グラフカット法</a:t>
            </a:r>
            <a:r>
              <a:rPr lang="en-US" altLang="ja-JP" sz="1800" dirty="0"/>
              <a:t>, 	</a:t>
            </a:r>
          </a:p>
          <a:p>
            <a:pPr marL="0" indent="0">
              <a:lnSpc>
                <a:spcPct val="100000"/>
              </a:lnSpc>
              <a:spcBef>
                <a:spcPts val="600"/>
              </a:spcBef>
              <a:spcAft>
                <a:spcPts val="600"/>
              </a:spcAft>
              <a:buNone/>
            </a:pPr>
            <a:r>
              <a:rPr lang="en-US" altLang="ja-JP" sz="1800" dirty="0"/>
              <a:t>05. </a:t>
            </a:r>
            <a:r>
              <a:rPr lang="ja-JP" altLang="en-US" sz="1800" dirty="0"/>
              <a:t>  オプティカルフロー </a:t>
            </a:r>
            <a:r>
              <a:rPr lang="en-US" altLang="ja-JP" sz="1800" dirty="0"/>
              <a:t>: </a:t>
            </a:r>
            <a:r>
              <a:rPr lang="ja-JP" altLang="en-US" sz="1800" dirty="0"/>
              <a:t>領域分割残り，</a:t>
            </a:r>
            <a:r>
              <a:rPr lang="en-US" altLang="ja-JP" sz="1800" dirty="0"/>
              <a:t>Lucas-</a:t>
            </a:r>
            <a:r>
              <a:rPr lang="en-US" altLang="ja-JP" sz="1800" dirty="0" err="1"/>
              <a:t>Kanade</a:t>
            </a:r>
            <a:r>
              <a:rPr lang="ja-JP" altLang="en-US" sz="1800" dirty="0"/>
              <a:t>法 </a:t>
            </a:r>
            <a:r>
              <a:rPr lang="en-US" altLang="ja-JP" sz="1800" dirty="0"/>
              <a:t>	</a:t>
            </a:r>
          </a:p>
          <a:p>
            <a:pPr marL="0" indent="0">
              <a:lnSpc>
                <a:spcPct val="100000"/>
              </a:lnSpc>
              <a:spcBef>
                <a:spcPts val="600"/>
              </a:spcBef>
              <a:spcAft>
                <a:spcPts val="600"/>
              </a:spcAft>
              <a:buNone/>
            </a:pPr>
            <a:r>
              <a:rPr lang="en-US" altLang="ja-JP" sz="1800" dirty="0"/>
              <a:t>06.</a:t>
            </a:r>
            <a:r>
              <a:rPr kumimoji="1" lang="ja-JP" altLang="en-US" sz="1800" dirty="0"/>
              <a:t>　</a:t>
            </a:r>
            <a:r>
              <a:rPr lang="ja-JP" altLang="en-US" sz="1800" dirty="0"/>
              <a:t>パターン認識基礎</a:t>
            </a:r>
            <a:r>
              <a:rPr lang="en-US" altLang="ja-JP" sz="1800" dirty="0"/>
              <a:t>1	: </a:t>
            </a:r>
            <a:r>
              <a:rPr lang="ja-JP" altLang="en-US" sz="1800" dirty="0"/>
              <a:t>パターン認識概論，サポートベクタマシン</a:t>
            </a:r>
            <a:r>
              <a:rPr kumimoji="1" lang="en-US" altLang="ja-JP" sz="1800" dirty="0"/>
              <a:t>	</a:t>
            </a:r>
          </a:p>
          <a:p>
            <a:pPr marL="0" indent="0">
              <a:lnSpc>
                <a:spcPct val="100000"/>
              </a:lnSpc>
              <a:spcBef>
                <a:spcPts val="600"/>
              </a:spcBef>
              <a:spcAft>
                <a:spcPts val="600"/>
              </a:spcAft>
              <a:buNone/>
            </a:pPr>
            <a:r>
              <a:rPr lang="en-US" altLang="ja-JP" sz="1800" dirty="0"/>
              <a:t>07.</a:t>
            </a:r>
            <a:r>
              <a:rPr lang="ja-JP" altLang="en-US" sz="1800" dirty="0"/>
              <a:t>　パターン認識基礎</a:t>
            </a:r>
            <a:r>
              <a:rPr lang="en-US" altLang="ja-JP" sz="1800" dirty="0"/>
              <a:t>2	: </a:t>
            </a:r>
            <a:r>
              <a:rPr lang="ja-JP" altLang="en-US" sz="1800" dirty="0"/>
              <a:t>ニューラルネットワーク、深層学習</a:t>
            </a:r>
            <a:endParaRPr lang="en-US" altLang="ja-JP" sz="1800" dirty="0"/>
          </a:p>
          <a:p>
            <a:pPr marL="0" indent="0">
              <a:lnSpc>
                <a:spcPct val="100000"/>
              </a:lnSpc>
              <a:spcBef>
                <a:spcPts val="600"/>
              </a:spcBef>
              <a:spcAft>
                <a:spcPts val="600"/>
              </a:spcAft>
              <a:buNone/>
            </a:pPr>
            <a:r>
              <a:rPr lang="en-US" altLang="ja-JP" sz="1800" dirty="0"/>
              <a:t>08.</a:t>
            </a:r>
            <a:r>
              <a:rPr lang="ja-JP" altLang="en-US" sz="1800" dirty="0"/>
              <a:t>　パターン認識基礎</a:t>
            </a:r>
            <a:r>
              <a:rPr lang="en-US" altLang="ja-JP" sz="1800" dirty="0"/>
              <a:t>3	: </a:t>
            </a:r>
            <a:r>
              <a:rPr lang="ja-JP" altLang="en-US" sz="1800" dirty="0"/>
              <a:t>主成分分析</a:t>
            </a:r>
            <a:r>
              <a:rPr lang="en-US" altLang="ja-JP" sz="1800" dirty="0"/>
              <a:t>, </a:t>
            </a:r>
            <a:r>
              <a:rPr lang="ja-JP" altLang="en-US" sz="1800" dirty="0"/>
              <a:t>オートエンコーダ</a:t>
            </a:r>
            <a:endParaRPr lang="en-US" altLang="ja-JP" sz="1800" dirty="0"/>
          </a:p>
          <a:p>
            <a:pPr marL="0" indent="0">
              <a:lnSpc>
                <a:spcPct val="100000"/>
              </a:lnSpc>
              <a:spcBef>
                <a:spcPts val="600"/>
              </a:spcBef>
              <a:spcAft>
                <a:spcPts val="600"/>
              </a:spcAft>
              <a:buNone/>
            </a:pPr>
            <a:r>
              <a:rPr lang="en-US" altLang="ja-JP" sz="1800" dirty="0" smtClean="0">
                <a:solidFill>
                  <a:srgbClr val="0070C0"/>
                </a:solidFill>
              </a:rPr>
              <a:t>09.</a:t>
            </a:r>
            <a:r>
              <a:rPr lang="ja-JP" altLang="en-US" sz="1800" dirty="0">
                <a:solidFill>
                  <a:srgbClr val="0070C0"/>
                </a:solidFill>
              </a:rPr>
              <a:t>　プログラミング演習  </a:t>
            </a:r>
            <a:r>
              <a:rPr lang="en-US" altLang="ja-JP" sz="1800" dirty="0">
                <a:solidFill>
                  <a:srgbClr val="0070C0"/>
                </a:solidFill>
              </a:rPr>
              <a:t>1</a:t>
            </a:r>
            <a:r>
              <a:rPr lang="ja-JP" altLang="en-US" sz="1800" dirty="0">
                <a:solidFill>
                  <a:srgbClr val="0070C0"/>
                </a:solidFill>
              </a:rPr>
              <a:t> </a:t>
            </a:r>
            <a:r>
              <a:rPr lang="en-US" altLang="ja-JP" sz="1800" dirty="0">
                <a:solidFill>
                  <a:srgbClr val="0070C0"/>
                </a:solidFill>
              </a:rPr>
              <a:t>: PC</a:t>
            </a:r>
            <a:r>
              <a:rPr lang="ja-JP" altLang="en-US" sz="1800" dirty="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smtClean="0">
                <a:solidFill>
                  <a:srgbClr val="0070C0"/>
                </a:solidFill>
              </a:rPr>
              <a:t>10</a:t>
            </a:r>
            <a:r>
              <a:rPr lang="en-US" altLang="ja-JP" sz="1800" dirty="0">
                <a:solidFill>
                  <a:srgbClr val="0070C0"/>
                </a:solidFill>
              </a:rPr>
              <a:t>.</a:t>
            </a:r>
            <a:r>
              <a:rPr lang="ja-JP" altLang="en-US" sz="1800" dirty="0">
                <a:solidFill>
                  <a:srgbClr val="0070C0"/>
                </a:solidFill>
              </a:rPr>
              <a:t>　プログラミング演習  </a:t>
            </a:r>
            <a:r>
              <a:rPr lang="en-US" altLang="ja-JP" sz="1800" dirty="0">
                <a:solidFill>
                  <a:srgbClr val="0070C0"/>
                </a:solidFill>
              </a:rPr>
              <a:t>2</a:t>
            </a:r>
            <a:r>
              <a:rPr lang="ja-JP" altLang="en-US" sz="1800" dirty="0" smtClean="0">
                <a:solidFill>
                  <a:srgbClr val="0070C0"/>
                </a:solidFill>
              </a:rPr>
              <a:t> </a:t>
            </a:r>
            <a:r>
              <a:rPr lang="en-US" altLang="ja-JP" sz="1800" dirty="0">
                <a:solidFill>
                  <a:srgbClr val="0070C0"/>
                </a:solidFill>
              </a:rPr>
              <a:t>: PC</a:t>
            </a:r>
            <a:r>
              <a:rPr lang="ja-JP" altLang="en-US" sz="1800" dirty="0" smtClean="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a:solidFill>
                  <a:srgbClr val="0070C0"/>
                </a:solidFill>
              </a:rPr>
              <a:t>11.</a:t>
            </a:r>
            <a:r>
              <a:rPr lang="ja-JP" altLang="en-US" sz="1800" dirty="0">
                <a:solidFill>
                  <a:srgbClr val="0070C0"/>
                </a:solidFill>
              </a:rPr>
              <a:t>　プログラミング演習</a:t>
            </a:r>
            <a:r>
              <a:rPr lang="en-US" altLang="ja-JP" sz="1800" dirty="0">
                <a:solidFill>
                  <a:srgbClr val="0070C0"/>
                </a:solidFill>
              </a:rPr>
              <a:t>  </a:t>
            </a:r>
            <a:r>
              <a:rPr lang="en-US" altLang="ja-JP" sz="1800" dirty="0" smtClean="0">
                <a:solidFill>
                  <a:srgbClr val="0070C0"/>
                </a:solidFill>
              </a:rPr>
              <a:t>3 </a:t>
            </a:r>
            <a:r>
              <a:rPr lang="en-US" altLang="ja-JP" sz="1800" dirty="0">
                <a:solidFill>
                  <a:srgbClr val="0070C0"/>
                </a:solidFill>
              </a:rPr>
              <a:t>: PC</a:t>
            </a:r>
            <a:r>
              <a:rPr lang="ja-JP" altLang="en-US" sz="1800" dirty="0" smtClean="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a:solidFill>
                  <a:srgbClr val="0070C0"/>
                </a:solidFill>
              </a:rPr>
              <a:t>12.   </a:t>
            </a:r>
            <a:r>
              <a:rPr lang="ja-JP" altLang="en-US" sz="1800" dirty="0">
                <a:solidFill>
                  <a:srgbClr val="0070C0"/>
                </a:solidFill>
              </a:rPr>
              <a:t>プログラミング演習  </a:t>
            </a:r>
            <a:r>
              <a:rPr lang="en-US" altLang="ja-JP" sz="1800" dirty="0">
                <a:solidFill>
                  <a:srgbClr val="0070C0"/>
                </a:solidFill>
              </a:rPr>
              <a:t>4</a:t>
            </a:r>
            <a:r>
              <a:rPr lang="en-US" altLang="ja-JP" sz="1800" dirty="0" smtClean="0">
                <a:solidFill>
                  <a:srgbClr val="0070C0"/>
                </a:solidFill>
              </a:rPr>
              <a:t> </a:t>
            </a:r>
            <a:r>
              <a:rPr lang="en-US" altLang="ja-JP" sz="1800" dirty="0">
                <a:solidFill>
                  <a:srgbClr val="0070C0"/>
                </a:solidFill>
              </a:rPr>
              <a:t>: PC</a:t>
            </a:r>
            <a:r>
              <a:rPr lang="ja-JP" altLang="en-US" sz="1800" dirty="0" smtClean="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a:solidFill>
                  <a:srgbClr val="0070C0"/>
                </a:solidFill>
              </a:rPr>
              <a:t>13.</a:t>
            </a:r>
            <a:r>
              <a:rPr lang="ja-JP" altLang="en-US" sz="1800" dirty="0">
                <a:solidFill>
                  <a:srgbClr val="0070C0"/>
                </a:solidFill>
              </a:rPr>
              <a:t>　プログラミング演習  </a:t>
            </a:r>
            <a:r>
              <a:rPr lang="en-US" altLang="ja-JP" sz="1800" dirty="0">
                <a:solidFill>
                  <a:srgbClr val="0070C0"/>
                </a:solidFill>
              </a:rPr>
              <a:t>5</a:t>
            </a:r>
            <a:r>
              <a:rPr lang="en-US" altLang="ja-JP" sz="1800" dirty="0" smtClean="0">
                <a:solidFill>
                  <a:srgbClr val="0070C0"/>
                </a:solidFill>
              </a:rPr>
              <a:t> </a:t>
            </a:r>
            <a:r>
              <a:rPr lang="en-US" altLang="ja-JP" sz="1800" dirty="0">
                <a:solidFill>
                  <a:srgbClr val="0070C0"/>
                </a:solidFill>
              </a:rPr>
              <a:t>: PC</a:t>
            </a:r>
            <a:r>
              <a:rPr lang="ja-JP" altLang="en-US" sz="1800" dirty="0" smtClean="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a:solidFill>
                  <a:srgbClr val="0070C0"/>
                </a:solidFill>
              </a:rPr>
              <a:t>14.</a:t>
            </a:r>
            <a:r>
              <a:rPr lang="ja-JP" altLang="en-US" sz="1800" dirty="0">
                <a:solidFill>
                  <a:srgbClr val="0070C0"/>
                </a:solidFill>
              </a:rPr>
              <a:t>　プログラミング演習  </a:t>
            </a:r>
            <a:r>
              <a:rPr lang="en-US" altLang="ja-JP" sz="1800" dirty="0">
                <a:solidFill>
                  <a:srgbClr val="0070C0"/>
                </a:solidFill>
              </a:rPr>
              <a:t>6</a:t>
            </a:r>
            <a:r>
              <a:rPr lang="en-US" altLang="ja-JP" sz="1800" dirty="0" smtClean="0">
                <a:solidFill>
                  <a:srgbClr val="0070C0"/>
                </a:solidFill>
              </a:rPr>
              <a:t> </a:t>
            </a:r>
            <a:r>
              <a:rPr lang="en-US" altLang="ja-JP" sz="1800" dirty="0">
                <a:solidFill>
                  <a:srgbClr val="0070C0"/>
                </a:solidFill>
              </a:rPr>
              <a:t>: PC</a:t>
            </a:r>
            <a:r>
              <a:rPr lang="ja-JP" altLang="en-US" sz="1800" dirty="0" smtClean="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endParaRPr lang="en-US" altLang="ja-JP" sz="1800" dirty="0"/>
          </a:p>
          <a:p>
            <a:pPr marL="0" indent="0">
              <a:lnSpc>
                <a:spcPct val="100000"/>
              </a:lnSpc>
              <a:spcBef>
                <a:spcPts val="600"/>
              </a:spcBef>
              <a:spcAft>
                <a:spcPts val="600"/>
              </a:spcAft>
              <a:buNone/>
            </a:pPr>
            <a:endParaRPr lang="en-US" altLang="ja-JP" sz="1800" dirty="0"/>
          </a:p>
        </p:txBody>
      </p:sp>
    </p:spTree>
    <p:extLst>
      <p:ext uri="{BB962C8B-B14F-4D97-AF65-F5344CB8AC3E}">
        <p14:creationId xmlns:p14="http://schemas.microsoft.com/office/powerpoint/2010/main" val="38218376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97881" y="365126"/>
            <a:ext cx="10363819" cy="733270"/>
          </a:xfrm>
        </p:spPr>
        <p:txBody>
          <a:bodyPr>
            <a:normAutofit/>
          </a:bodyPr>
          <a:lstStyle/>
          <a:p>
            <a:r>
              <a:rPr lang="ja-JP" altLang="en-US" sz="4000" dirty="0"/>
              <a:t>復習</a:t>
            </a:r>
            <a:r>
              <a:rPr lang="en-US" altLang="ja-JP" sz="4000" dirty="0"/>
              <a:t>: </a:t>
            </a:r>
            <a:r>
              <a:rPr lang="ja-JP" altLang="en-US" sz="3200" dirty="0"/>
              <a:t>ディジタルメディア処理</a:t>
            </a:r>
            <a:endParaRPr kumimoji="1" lang="ja-JP" altLang="en-US" sz="4000" dirty="0"/>
          </a:p>
        </p:txBody>
      </p:sp>
      <p:sp>
        <p:nvSpPr>
          <p:cNvPr id="3" name="コンテンツ プレースホルダー 2"/>
          <p:cNvSpPr>
            <a:spLocks noGrp="1"/>
          </p:cNvSpPr>
          <p:nvPr>
            <p:ph idx="1"/>
          </p:nvPr>
        </p:nvSpPr>
        <p:spPr>
          <a:xfrm>
            <a:off x="697881" y="1286182"/>
            <a:ext cx="10955639" cy="4968812"/>
          </a:xfrm>
        </p:spPr>
        <p:txBody>
          <a:bodyPr>
            <a:normAutofit/>
          </a:bodyPr>
          <a:lstStyle/>
          <a:p>
            <a:pPr marL="0" indent="0">
              <a:buNone/>
            </a:pPr>
            <a:r>
              <a:rPr lang="ja-JP" altLang="en-US" dirty="0"/>
              <a:t>本講義はディジタルメディア処理（</a:t>
            </a:r>
            <a:r>
              <a:rPr lang="en-US" altLang="ja-JP" dirty="0"/>
              <a:t>2</a:t>
            </a:r>
            <a:r>
              <a:rPr lang="ja-JP" altLang="en-US" dirty="0"/>
              <a:t>年後期）の知識を前提とする</a:t>
            </a:r>
            <a:endParaRPr lang="en-US" altLang="ja-JP" dirty="0"/>
          </a:p>
          <a:p>
            <a:r>
              <a:rPr lang="ja-JP" altLang="en-US" dirty="0"/>
              <a:t>画像とは</a:t>
            </a:r>
            <a:endParaRPr lang="en-US" altLang="ja-JP" dirty="0"/>
          </a:p>
          <a:p>
            <a:r>
              <a:rPr lang="ja-JP" altLang="en-US" dirty="0"/>
              <a:t>画像の変形とアファイン変換</a:t>
            </a:r>
            <a:endParaRPr kumimoji="1" lang="en-US" altLang="ja-JP" dirty="0"/>
          </a:p>
          <a:p>
            <a:r>
              <a:rPr kumimoji="1" lang="ja-JP" altLang="en-US" dirty="0"/>
              <a:t>フーリエ変換 </a:t>
            </a:r>
            <a:r>
              <a:rPr kumimoji="1" lang="en-US" altLang="ja-JP" dirty="0"/>
              <a:t>(FFT)</a:t>
            </a:r>
          </a:p>
          <a:p>
            <a:r>
              <a:rPr lang="ja-JP" altLang="en-US" dirty="0"/>
              <a:t>フィルタ処理</a:t>
            </a:r>
            <a:endParaRPr lang="en-US" altLang="ja-JP" dirty="0"/>
          </a:p>
          <a:p>
            <a:r>
              <a:rPr kumimoji="1" lang="ja-JP" altLang="en-US" dirty="0"/>
              <a:t>畳み込み</a:t>
            </a:r>
            <a:endParaRPr kumimoji="1" lang="en-US" altLang="ja-JP" dirty="0"/>
          </a:p>
          <a:p>
            <a:r>
              <a:rPr kumimoji="1" lang="ja-JP" altLang="en-US" dirty="0"/>
              <a:t>逆</a:t>
            </a:r>
            <a:r>
              <a:rPr kumimoji="1" lang="ja-JP" altLang="en-US" dirty="0" smtClean="0"/>
              <a:t>畳み込み</a:t>
            </a:r>
            <a:endParaRPr lang="en-US" altLang="ja-JP" dirty="0"/>
          </a:p>
          <a:p>
            <a:pPr marL="0" indent="0">
              <a:buNone/>
            </a:pPr>
            <a:endParaRPr lang="en-US" altLang="ja-JP" sz="2400" dirty="0" smtClean="0"/>
          </a:p>
          <a:p>
            <a:pPr marL="0" indent="0">
              <a:buNone/>
            </a:pPr>
            <a:r>
              <a:rPr lang="en-US" altLang="ja-JP" sz="2400" dirty="0" smtClean="0"/>
              <a:t>※</a:t>
            </a:r>
            <a:r>
              <a:rPr lang="ja-JP" altLang="en-US" sz="2400" dirty="0"/>
              <a:t>未履修の方は適宜独習してください</a:t>
            </a:r>
            <a:endParaRPr lang="en-US" altLang="ja-JP" sz="2400" dirty="0"/>
          </a:p>
          <a:p>
            <a:pPr marL="0" indent="0">
              <a:buNone/>
            </a:pPr>
            <a:r>
              <a:rPr lang="en-US" altLang="ja-JP" sz="2400" dirty="0"/>
              <a:t>※</a:t>
            </a:r>
            <a:r>
              <a:rPr lang="ja-JP" altLang="en-US" sz="2400" dirty="0"/>
              <a:t>過去資料は</a:t>
            </a:r>
            <a:r>
              <a:rPr lang="en-US" altLang="ja-JP" sz="2400" dirty="0"/>
              <a:t>, http://takashiijiri.com/classes/index.html</a:t>
            </a:r>
          </a:p>
        </p:txBody>
      </p:sp>
    </p:spTree>
    <p:extLst>
      <p:ext uri="{BB962C8B-B14F-4D97-AF65-F5344CB8AC3E}">
        <p14:creationId xmlns:p14="http://schemas.microsoft.com/office/powerpoint/2010/main" val="333089602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9191</TotalTime>
  <Words>3257</Words>
  <Application>Microsoft Office PowerPoint</Application>
  <PresentationFormat>ワイド画面</PresentationFormat>
  <Paragraphs>726</Paragraphs>
  <Slides>50</Slides>
  <Notes>10</Notes>
  <HiddenSlides>0</HiddenSlides>
  <MMClips>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50</vt:i4>
      </vt:variant>
    </vt:vector>
  </HeadingPairs>
  <TitlesOfParts>
    <vt:vector size="59" baseType="lpstr">
      <vt:lpstr>ＭＳ Ｐゴシック</vt:lpstr>
      <vt:lpstr>メイリオ</vt:lpstr>
      <vt:lpstr>游ゴシック</vt:lpstr>
      <vt:lpstr>Arial</vt:lpstr>
      <vt:lpstr>Calibri</vt:lpstr>
      <vt:lpstr>Cambria Math</vt:lpstr>
      <vt:lpstr>Times New Roman</vt:lpstr>
      <vt:lpstr>Wingdings</vt:lpstr>
      <vt:lpstr>Office テーマ</vt:lpstr>
      <vt:lpstr>コンピュータビジョン</vt:lpstr>
      <vt:lpstr>PowerPoint プレゼンテーション</vt:lpstr>
      <vt:lpstr>PowerPoint プレゼンテーション</vt:lpstr>
      <vt:lpstr>参考書</vt:lpstr>
      <vt:lpstr>小テストについて</vt:lpstr>
      <vt:lpstr>ある手法を『理解する』とは？</vt:lpstr>
      <vt:lpstr>ソースコードについて</vt:lpstr>
      <vt:lpstr>Contents</vt:lpstr>
      <vt:lpstr>復習: ディジタルメディア処理</vt:lpstr>
      <vt:lpstr>講義を理解するために前提とする数学知識</vt:lpstr>
      <vt:lpstr>予習 2週目 : テンプレートマッチング</vt:lpstr>
      <vt:lpstr>予習 3週目 : 特徴ベクトルとSIFT</vt:lpstr>
      <vt:lpstr>予習 4週目 : 領域分割 (下図はグラフカット法)</vt:lpstr>
      <vt:lpstr>予習 5週目 : オプティカルフロー</vt:lpstr>
      <vt:lpstr>予習 6週目 : パターン認識</vt:lpstr>
      <vt:lpstr>予習 7週目 : ニューラルネットワーク</vt:lpstr>
      <vt:lpstr>予習 8週目 : 主成分分析とオートエンコーダ</vt:lpstr>
      <vt:lpstr>画像処理技術に関連する研究紹介 </vt:lpstr>
      <vt:lpstr>テクスチャ合成  </vt:lpstr>
      <vt:lpstr>PowerPoint プレゼンテーション</vt:lpstr>
      <vt:lpstr>PowerPoint プレゼンテーション</vt:lpstr>
      <vt:lpstr>実装例 – プログラミング課題として出題する予定</vt:lpstr>
      <vt:lpstr>PowerPoint プレゼンテーション</vt:lpstr>
      <vt:lpstr>PowerPoint プレゼンテーション</vt:lpstr>
      <vt:lpstr>Texture合成技術</vt:lpstr>
      <vt:lpstr>Seam Carving</vt:lpstr>
      <vt:lpstr>PowerPoint プレゼンテーション</vt:lpstr>
      <vt:lpstr>アイディア</vt:lpstr>
      <vt:lpstr>解きたい問題</vt:lpstr>
      <vt:lpstr>解き方</vt:lpstr>
      <vt:lpstr>実装例 – プログラミング課題として出題します</vt:lpstr>
      <vt:lpstr>PowerPoint プレゼンテーション</vt:lpstr>
      <vt:lpstr>研究背景と目的</vt:lpstr>
      <vt:lpstr>ニューラルネットワークとは</vt:lpstr>
      <vt:lpstr>ユニット</vt:lpstr>
      <vt:lpstr>ユニットを並列につなぐ</vt:lpstr>
      <vt:lpstr>ユニットを直列につなぐ</vt:lpstr>
      <vt:lpstr>深層学習 : Deep learning</vt:lpstr>
      <vt:lpstr>Convolutional Neural Network</vt:lpstr>
      <vt:lpstr>Convolutional Neural Network</vt:lpstr>
      <vt:lpstr>PowerPoint プレゼンテーション</vt:lpstr>
      <vt:lpstr>Completion Network</vt:lpstr>
      <vt:lpstr>Completion Network</vt:lpstr>
      <vt:lpstr>Context discriminators</vt:lpstr>
      <vt:lpstr>Training : Loss function</vt:lpstr>
      <vt:lpstr>Training : stabilize</vt:lpstr>
      <vt:lpstr>Training data &amp; Results</vt:lpstr>
      <vt:lpstr>User Study</vt:lpstr>
      <vt:lpstr>まとめ</vt:lpstr>
      <vt:lpstr>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Takashi Ijiri</dc:creator>
  <cp:lastModifiedBy> </cp:lastModifiedBy>
  <cp:revision>304</cp:revision>
  <cp:lastPrinted>2024-03-30T06:27:42Z</cp:lastPrinted>
  <dcterms:created xsi:type="dcterms:W3CDTF">2017-01-19T02:23:36Z</dcterms:created>
  <dcterms:modified xsi:type="dcterms:W3CDTF">2024-03-30T06:27:49Z</dcterms:modified>
</cp:coreProperties>
</file>