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52" r:id="rId2"/>
    <p:sldId id="361" r:id="rId3"/>
    <p:sldId id="359" r:id="rId4"/>
    <p:sldId id="299" r:id="rId5"/>
    <p:sldId id="302" r:id="rId6"/>
    <p:sldId id="303" r:id="rId7"/>
    <p:sldId id="304" r:id="rId8"/>
    <p:sldId id="305" r:id="rId9"/>
    <p:sldId id="311" r:id="rId10"/>
    <p:sldId id="313" r:id="rId11"/>
    <p:sldId id="312" r:id="rId12"/>
    <p:sldId id="314" r:id="rId13"/>
    <p:sldId id="315" r:id="rId14"/>
    <p:sldId id="316" r:id="rId15"/>
    <p:sldId id="319" r:id="rId16"/>
    <p:sldId id="354" r:id="rId17"/>
    <p:sldId id="320" r:id="rId18"/>
    <p:sldId id="322" r:id="rId19"/>
    <p:sldId id="357" r:id="rId20"/>
    <p:sldId id="323" r:id="rId21"/>
    <p:sldId id="325" r:id="rId22"/>
    <p:sldId id="326" r:id="rId23"/>
    <p:sldId id="327" r:id="rId24"/>
    <p:sldId id="324" r:id="rId25"/>
    <p:sldId id="329" r:id="rId26"/>
    <p:sldId id="328" r:id="rId27"/>
    <p:sldId id="330" r:id="rId28"/>
    <p:sldId id="332" r:id="rId29"/>
    <p:sldId id="334" r:id="rId30"/>
    <p:sldId id="335" r:id="rId31"/>
    <p:sldId id="336" r:id="rId32"/>
    <p:sldId id="337" r:id="rId33"/>
    <p:sldId id="338" r:id="rId34"/>
    <p:sldId id="339" r:id="rId35"/>
    <p:sldId id="340" r:id="rId36"/>
    <p:sldId id="358" r:id="rId37"/>
    <p:sldId id="342" r:id="rId38"/>
    <p:sldId id="343" r:id="rId39"/>
    <p:sldId id="344" r:id="rId40"/>
    <p:sldId id="345" r:id="rId41"/>
    <p:sldId id="341" r:id="rId42"/>
    <p:sldId id="346" r:id="rId43"/>
    <p:sldId id="349" r:id="rId44"/>
    <p:sldId id="350" r:id="rId45"/>
    <p:sldId id="351" r:id="rId46"/>
    <p:sldId id="348" r:id="rId47"/>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2" autoAdjust="0"/>
    <p:restoredTop sz="56347" autoAdjust="0"/>
  </p:normalViewPr>
  <p:slideViewPr>
    <p:cSldViewPr snapToGrid="0">
      <p:cViewPr varScale="1">
        <p:scale>
          <a:sx n="92" d="100"/>
          <a:sy n="92" d="100"/>
        </p:scale>
        <p:origin x="2988" y="6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39" tIns="49519" rIns="99039" bIns="4951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39" tIns="49519" rIns="99039" bIns="49519" rtlCol="0"/>
          <a:lstStyle>
            <a:lvl1pPr algn="r">
              <a:defRPr sz="1300"/>
            </a:lvl1pPr>
          </a:lstStyle>
          <a:p>
            <a:fld id="{B5D18E4F-8904-49F0-A966-ED8BC304F0DA}" type="datetimeFigureOut">
              <a:rPr kumimoji="1" lang="ja-JP" altLang="en-US" smtClean="0"/>
              <a:t>2024/3/30</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39" tIns="49519" rIns="99039" bIns="49519"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39" tIns="49519" rIns="99039" bIns="495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8"/>
            <a:ext cx="3076363" cy="513507"/>
          </a:xfrm>
          <a:prstGeom prst="rect">
            <a:avLst/>
          </a:prstGeom>
        </p:spPr>
        <p:txBody>
          <a:bodyPr vert="horz" lIns="99039" tIns="49519" rIns="99039" bIns="4951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8"/>
            <a:ext cx="3076363" cy="513507"/>
          </a:xfrm>
          <a:prstGeom prst="rect">
            <a:avLst/>
          </a:prstGeom>
        </p:spPr>
        <p:txBody>
          <a:bodyPr vert="horz" lIns="99039" tIns="49519" rIns="99039" bIns="49519" rtlCol="0" anchor="b"/>
          <a:lstStyle>
            <a:lvl1pPr algn="r">
              <a:defRPr sz="1300"/>
            </a:lvl1pPr>
          </a:lstStyle>
          <a:p>
            <a:fld id="{315B3230-1262-4AAB-8ECE-8CE048B285BF}" type="slidenum">
              <a:rPr kumimoji="1" lang="ja-JP" altLang="en-US" smtClean="0"/>
              <a:t>‹#›</a:t>
            </a:fld>
            <a:endParaRPr kumimoji="1" lang="ja-JP" altLang="en-US"/>
          </a:p>
        </p:txBody>
      </p:sp>
    </p:spTree>
    <p:extLst>
      <p:ext uri="{BB962C8B-B14F-4D97-AF65-F5344CB8AC3E}">
        <p14:creationId xmlns:p14="http://schemas.microsoft.com/office/powerpoint/2010/main" val="42116623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s.toronto.edu/~fritz/absps/pdp8.pdf" TargetMode="External"/><Relationship Id="rId7" Type="http://schemas.openxmlformats.org/officeDocument/2006/relationships/hyperlink" Target="http://papers.nips.cc/paper/4824-imagenet-classification-with-deep-convolutional-neural-networks.pdf"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crcv.ucf.edu/data/UCF101.php" TargetMode="External"/><Relationship Id="rId5" Type="http://schemas.openxmlformats.org/officeDocument/2006/relationships/hyperlink" Target="http://vis-www.cs.umass.edu/lfw/" TargetMode="External"/><Relationship Id="rId4" Type="http://schemas.openxmlformats.org/officeDocument/2006/relationships/hyperlink" Target="http://www.image-net.org/challenges/LSVRC/201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a:t>
            </a:fld>
            <a:endParaRPr kumimoji="1" lang="ja-JP" altLang="en-US"/>
          </a:p>
        </p:txBody>
      </p:sp>
    </p:spTree>
    <p:extLst>
      <p:ext uri="{BB962C8B-B14F-4D97-AF65-F5344CB8AC3E}">
        <p14:creationId xmlns:p14="http://schemas.microsoft.com/office/powerpoint/2010/main" val="397533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あるニューロンの軸索末端　と　次のニューロンの樹状突起　の間はシナプスで接続される</a:t>
            </a:r>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11</a:t>
            </a:fld>
            <a:endParaRPr kumimoji="1" lang="ja-JP" altLang="en-US"/>
          </a:p>
        </p:txBody>
      </p:sp>
    </p:spTree>
    <p:extLst>
      <p:ext uri="{BB962C8B-B14F-4D97-AF65-F5344CB8AC3E}">
        <p14:creationId xmlns:p14="http://schemas.microsoft.com/office/powerpoint/2010/main" val="389143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25</a:t>
            </a:fld>
            <a:endParaRPr kumimoji="1" lang="ja-JP" altLang="en-US"/>
          </a:p>
        </p:txBody>
      </p:sp>
    </p:spTree>
    <p:extLst>
      <p:ext uri="{BB962C8B-B14F-4D97-AF65-F5344CB8AC3E}">
        <p14:creationId xmlns:p14="http://schemas.microsoft.com/office/powerpoint/2010/main" val="94388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Class</a:t>
            </a:r>
            <a:r>
              <a:rPr kumimoji="1" lang="en-US" altLang="ja-JP" baseline="0" dirty="0"/>
              <a:t> 1 </a:t>
            </a:r>
          </a:p>
          <a:p>
            <a:r>
              <a:rPr kumimoji="1" lang="en-US" altLang="ja-JP" baseline="0" dirty="0"/>
              <a:t>(-1,-1)  </a:t>
            </a:r>
            <a:r>
              <a:rPr kumimoji="1" lang="en-US" altLang="ja-JP" baseline="0" dirty="0">
                <a:sym typeface="Wingdings" panose="05000000000000000000" pitchFamily="2" charset="2"/>
              </a:rPr>
              <a:t> (0.12, 0.27)</a:t>
            </a:r>
            <a:endParaRPr kumimoji="1" lang="en-US" altLang="ja-JP" baseline="0" dirty="0"/>
          </a:p>
          <a:p>
            <a:r>
              <a:rPr kumimoji="1" lang="en-US" altLang="ja-JP" baseline="0" dirty="0"/>
              <a:t>(-1, 0)  </a:t>
            </a:r>
            <a:r>
              <a:rPr kumimoji="1" lang="en-US" altLang="ja-JP" baseline="0" dirty="0">
                <a:sym typeface="Wingdings" panose="05000000000000000000" pitchFamily="2" charset="2"/>
              </a:rPr>
              <a:t> (0.27, 0.27)</a:t>
            </a:r>
            <a:endParaRPr kumimoji="1" lang="en-US" altLang="ja-JP" baseline="0" dirty="0"/>
          </a:p>
          <a:p>
            <a:r>
              <a:rPr kumimoji="1" lang="en-US" altLang="ja-JP" baseline="0" dirty="0"/>
              <a:t>(-1, 1)  </a:t>
            </a:r>
            <a:r>
              <a:rPr kumimoji="1" lang="en-US" altLang="ja-JP" baseline="0" dirty="0">
                <a:sym typeface="Wingdings" panose="05000000000000000000" pitchFamily="2" charset="2"/>
              </a:rPr>
              <a:t> (0.50, 0.27)</a:t>
            </a:r>
            <a:endParaRPr kumimoji="1" lang="en-US" altLang="ja-JP" baseline="0" dirty="0"/>
          </a:p>
          <a:p>
            <a:endParaRPr kumimoji="1" lang="en-US" altLang="ja-JP" baseline="0" dirty="0"/>
          </a:p>
          <a:p>
            <a:r>
              <a:rPr kumimoji="1" lang="en-US" altLang="ja-JP" baseline="0" dirty="0"/>
              <a:t>Class 2</a:t>
            </a:r>
          </a:p>
          <a:p>
            <a:r>
              <a:rPr kumimoji="1" lang="en-US" altLang="ja-JP" baseline="0" dirty="0"/>
              <a:t>( 2,-2) </a:t>
            </a:r>
            <a:r>
              <a:rPr kumimoji="1" lang="en-US" altLang="ja-JP" baseline="0" dirty="0">
                <a:sym typeface="Wingdings" panose="05000000000000000000" pitchFamily="2" charset="2"/>
              </a:rPr>
              <a:t> (  0.5, 0.88)</a:t>
            </a:r>
            <a:endParaRPr kumimoji="1" lang="en-US" altLang="ja-JP" baseline="0" dirty="0"/>
          </a:p>
          <a:p>
            <a:r>
              <a:rPr kumimoji="1" lang="en-US" altLang="ja-JP" baseline="0" dirty="0"/>
              <a:t>( 2, 1) </a:t>
            </a:r>
            <a:r>
              <a:rPr kumimoji="1" lang="en-US" altLang="ja-JP" baseline="0" dirty="0">
                <a:sym typeface="Wingdings" panose="05000000000000000000" pitchFamily="2" charset="2"/>
              </a:rPr>
              <a:t> (  0.95, 0.88 )</a:t>
            </a:r>
            <a:endParaRPr kumimoji="1" lang="en-US" altLang="ja-JP" baseline="0" dirty="0"/>
          </a:p>
          <a:p>
            <a:r>
              <a:rPr kumimoji="1" lang="en-US" altLang="ja-JP" baseline="0" dirty="0"/>
              <a:t>( 0, 3) </a:t>
            </a:r>
            <a:r>
              <a:rPr kumimoji="1" lang="en-US" altLang="ja-JP" baseline="0" dirty="0">
                <a:sym typeface="Wingdings" panose="05000000000000000000" pitchFamily="2" charset="2"/>
              </a:rPr>
              <a:t> (  0.95, 0.5)</a:t>
            </a:r>
            <a:endParaRPr kumimoji="1" lang="en-US" altLang="ja-JP" baseline="0" dirty="0"/>
          </a:p>
          <a:p>
            <a:r>
              <a:rPr kumimoji="1" lang="en-US" altLang="ja-JP" baseline="0" dirty="0"/>
              <a:t>(-3, 3) </a:t>
            </a:r>
            <a:r>
              <a:rPr kumimoji="1" lang="en-US" altLang="ja-JP" baseline="0" dirty="0">
                <a:sym typeface="Wingdings" panose="05000000000000000000" pitchFamily="2" charset="2"/>
              </a:rPr>
              <a:t> (  0.5 , 0.05)</a:t>
            </a:r>
            <a:endParaRPr kumimoji="1" lang="en-US" altLang="ja-JP" baseline="0" dirty="0"/>
          </a:p>
          <a:p>
            <a:endParaRPr kumimoji="1" lang="en-US" altLang="ja-JP" baseline="0" dirty="0"/>
          </a:p>
          <a:p>
            <a:endParaRPr kumimoji="1" lang="en-US" altLang="ja-JP" baseline="0" dirty="0"/>
          </a:p>
          <a:p>
            <a:r>
              <a:rPr kumimoji="1" lang="en-US" altLang="ja-JP" baseline="0" dirty="0"/>
              <a:t>W1 = (1,1)</a:t>
            </a:r>
          </a:p>
          <a:p>
            <a:r>
              <a:rPr kumimoji="1" lang="en-US" altLang="ja-JP" baseline="0" dirty="0"/>
              <a:t>W2 = (1,0)</a:t>
            </a:r>
          </a:p>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35</a:t>
            </a:fld>
            <a:endParaRPr kumimoji="1" lang="ja-JP" altLang="en-US"/>
          </a:p>
        </p:txBody>
      </p:sp>
    </p:spTree>
    <p:extLst>
      <p:ext uri="{BB962C8B-B14F-4D97-AF65-F5344CB8AC3E}">
        <p14:creationId xmlns:p14="http://schemas.microsoft.com/office/powerpoint/2010/main" val="334133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Class</a:t>
            </a:r>
            <a:r>
              <a:rPr kumimoji="1" lang="en-US" altLang="ja-JP" baseline="0" dirty="0"/>
              <a:t> 1 </a:t>
            </a:r>
          </a:p>
          <a:p>
            <a:r>
              <a:rPr kumimoji="1" lang="en-US" altLang="ja-JP" baseline="0" dirty="0"/>
              <a:t>(-1,-1)  </a:t>
            </a:r>
            <a:r>
              <a:rPr kumimoji="1" lang="en-US" altLang="ja-JP" baseline="0" dirty="0">
                <a:sym typeface="Wingdings" panose="05000000000000000000" pitchFamily="2" charset="2"/>
              </a:rPr>
              <a:t> (0.12, 0.27)</a:t>
            </a:r>
            <a:endParaRPr kumimoji="1" lang="en-US" altLang="ja-JP" baseline="0" dirty="0"/>
          </a:p>
          <a:p>
            <a:r>
              <a:rPr kumimoji="1" lang="en-US" altLang="ja-JP" baseline="0" dirty="0"/>
              <a:t>(-1, 0)  </a:t>
            </a:r>
            <a:r>
              <a:rPr kumimoji="1" lang="en-US" altLang="ja-JP" baseline="0" dirty="0">
                <a:sym typeface="Wingdings" panose="05000000000000000000" pitchFamily="2" charset="2"/>
              </a:rPr>
              <a:t> (0.27, 0.27)</a:t>
            </a:r>
            <a:endParaRPr kumimoji="1" lang="en-US" altLang="ja-JP" baseline="0" dirty="0"/>
          </a:p>
          <a:p>
            <a:r>
              <a:rPr kumimoji="1" lang="en-US" altLang="ja-JP" baseline="0" dirty="0"/>
              <a:t>(-1, 1)  </a:t>
            </a:r>
            <a:r>
              <a:rPr kumimoji="1" lang="en-US" altLang="ja-JP" baseline="0" dirty="0">
                <a:sym typeface="Wingdings" panose="05000000000000000000" pitchFamily="2" charset="2"/>
              </a:rPr>
              <a:t> (0.50, 0.27)</a:t>
            </a:r>
            <a:endParaRPr kumimoji="1" lang="en-US" altLang="ja-JP" baseline="0" dirty="0"/>
          </a:p>
          <a:p>
            <a:endParaRPr kumimoji="1" lang="en-US" altLang="ja-JP" baseline="0" dirty="0"/>
          </a:p>
          <a:p>
            <a:r>
              <a:rPr kumimoji="1" lang="en-US" altLang="ja-JP" baseline="0" dirty="0"/>
              <a:t>Class 2</a:t>
            </a:r>
          </a:p>
          <a:p>
            <a:r>
              <a:rPr kumimoji="1" lang="en-US" altLang="ja-JP" baseline="0" dirty="0"/>
              <a:t>( 2,-2) </a:t>
            </a:r>
            <a:r>
              <a:rPr kumimoji="1" lang="en-US" altLang="ja-JP" baseline="0" dirty="0">
                <a:sym typeface="Wingdings" panose="05000000000000000000" pitchFamily="2" charset="2"/>
              </a:rPr>
              <a:t> (  0.5, 0.88)</a:t>
            </a:r>
            <a:endParaRPr kumimoji="1" lang="en-US" altLang="ja-JP" baseline="0" dirty="0"/>
          </a:p>
          <a:p>
            <a:r>
              <a:rPr kumimoji="1" lang="en-US" altLang="ja-JP" baseline="0" dirty="0"/>
              <a:t>( 2, 1) </a:t>
            </a:r>
            <a:r>
              <a:rPr kumimoji="1" lang="en-US" altLang="ja-JP" baseline="0" dirty="0">
                <a:sym typeface="Wingdings" panose="05000000000000000000" pitchFamily="2" charset="2"/>
              </a:rPr>
              <a:t> (  0.95, 0.88 )</a:t>
            </a:r>
            <a:endParaRPr kumimoji="1" lang="en-US" altLang="ja-JP" baseline="0" dirty="0"/>
          </a:p>
          <a:p>
            <a:r>
              <a:rPr kumimoji="1" lang="en-US" altLang="ja-JP" baseline="0" dirty="0"/>
              <a:t>( 0, 3) </a:t>
            </a:r>
            <a:r>
              <a:rPr kumimoji="1" lang="en-US" altLang="ja-JP" baseline="0" dirty="0">
                <a:sym typeface="Wingdings" panose="05000000000000000000" pitchFamily="2" charset="2"/>
              </a:rPr>
              <a:t> (  0.95, 0.5)</a:t>
            </a:r>
            <a:endParaRPr kumimoji="1" lang="en-US" altLang="ja-JP" baseline="0" dirty="0"/>
          </a:p>
          <a:p>
            <a:r>
              <a:rPr kumimoji="1" lang="en-US" altLang="ja-JP" baseline="0" dirty="0"/>
              <a:t>(-3, 3) </a:t>
            </a:r>
            <a:r>
              <a:rPr kumimoji="1" lang="en-US" altLang="ja-JP" baseline="0" dirty="0">
                <a:sym typeface="Wingdings" panose="05000000000000000000" pitchFamily="2" charset="2"/>
              </a:rPr>
              <a:t> (  0.5 , 0.05)</a:t>
            </a:r>
            <a:endParaRPr kumimoji="1" lang="en-US" altLang="ja-JP" baseline="0" dirty="0"/>
          </a:p>
          <a:p>
            <a:endParaRPr kumimoji="1" lang="en-US" altLang="ja-JP" baseline="0" dirty="0"/>
          </a:p>
          <a:p>
            <a:endParaRPr kumimoji="1" lang="en-US" altLang="ja-JP" baseline="0" dirty="0"/>
          </a:p>
          <a:p>
            <a:r>
              <a:rPr kumimoji="1" lang="en-US" altLang="ja-JP" baseline="0" dirty="0"/>
              <a:t>W1 = (1,1)</a:t>
            </a:r>
          </a:p>
          <a:p>
            <a:r>
              <a:rPr kumimoji="1" lang="en-US" altLang="ja-JP" baseline="0" dirty="0"/>
              <a:t>W2 = (1,0)</a:t>
            </a:r>
          </a:p>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36</a:t>
            </a:fld>
            <a:endParaRPr kumimoji="1" lang="ja-JP" altLang="en-US"/>
          </a:p>
        </p:txBody>
      </p:sp>
    </p:spTree>
    <p:extLst>
      <p:ext uri="{BB962C8B-B14F-4D97-AF65-F5344CB8AC3E}">
        <p14:creationId xmlns:p14="http://schemas.microsoft.com/office/powerpoint/2010/main" val="229587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38</a:t>
            </a:fld>
            <a:endParaRPr kumimoji="1" lang="ja-JP" altLang="en-US"/>
          </a:p>
        </p:txBody>
      </p:sp>
    </p:spTree>
    <p:extLst>
      <p:ext uri="{BB962C8B-B14F-4D97-AF65-F5344CB8AC3E}">
        <p14:creationId xmlns:p14="http://schemas.microsoft.com/office/powerpoint/2010/main" val="9638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i="0" dirty="0">
                <a:effectLst/>
              </a:rPr>
              <a:t>パーセプトロンの走りの論文</a:t>
            </a:r>
            <a:endParaRPr kumimoji="1" lang="en-US" altLang="ja-JP" i="0" dirty="0">
              <a:effectLst/>
            </a:endParaRPr>
          </a:p>
          <a:p>
            <a:r>
              <a:rPr lang="en-US" altLang="ja-JP" i="0" dirty="0">
                <a:effectLst/>
              </a:rPr>
              <a:t>Rosenblatt, Frank (1958). “The Perceptron: A Probabilistic Model for Information Storage and Organization in the Brain”. </a:t>
            </a:r>
            <a:r>
              <a:rPr lang="en-US" altLang="ja-JP" i="1" dirty="0">
                <a:effectLst/>
              </a:rPr>
              <a:t>Psychological Review</a:t>
            </a:r>
            <a:r>
              <a:rPr lang="en-US" altLang="ja-JP" i="0" dirty="0">
                <a:effectLst/>
              </a:rPr>
              <a:t> </a:t>
            </a:r>
            <a:r>
              <a:rPr lang="en-US" altLang="ja-JP" b="1" i="0" dirty="0">
                <a:effectLst/>
              </a:rPr>
              <a:t>65</a:t>
            </a:r>
            <a:r>
              <a:rPr lang="en-US" altLang="ja-JP" i="0" dirty="0">
                <a:effectLst/>
              </a:rPr>
              <a:t> (6): 386-408.</a:t>
            </a:r>
          </a:p>
          <a:p>
            <a:endParaRPr kumimoji="1" lang="en-US" altLang="ja-JP" i="0" dirty="0">
              <a:effectLst/>
            </a:endParaRPr>
          </a:p>
          <a:p>
            <a:endParaRPr kumimoji="1" lang="en-US" altLang="ja-JP" dirty="0"/>
          </a:p>
          <a:p>
            <a:r>
              <a:rPr kumimoji="1" lang="ja-JP" altLang="en-US" dirty="0"/>
              <a:t>多層パーセプトロン</a:t>
            </a:r>
            <a:endParaRPr kumimoji="1" lang="en-US" altLang="ja-JP" dirty="0"/>
          </a:p>
          <a:p>
            <a:pPr defTabSz="990388">
              <a:defRPr/>
            </a:pPr>
            <a:r>
              <a:rPr lang="ja-JP" altLang="en-US" b="1" dirty="0">
                <a:hlinkClick r:id="rId3"/>
              </a:rPr>
              <a:t>誤差逆伝播法を紹介</a:t>
            </a:r>
            <a:r>
              <a:rPr lang="en-US" altLang="ja-JP" b="1" dirty="0">
                <a:hlinkClick r:id="rId3"/>
              </a:rPr>
              <a:t>Learning Internal Representations by Error Propagation</a:t>
            </a:r>
            <a:endParaRPr lang="en-US" altLang="ja-JP" b="1" dirty="0"/>
          </a:p>
          <a:p>
            <a:r>
              <a:rPr kumimoji="1" lang="ja-JP" altLang="en-US" dirty="0"/>
              <a:t>日本人も多層パーセプトロンを考えてる　</a:t>
            </a:r>
            <a:r>
              <a:rPr kumimoji="1" lang="en-US" altLang="ja-JP" dirty="0"/>
              <a:t>Fukushima</a:t>
            </a:r>
            <a:r>
              <a:rPr kumimoji="1" lang="ja-JP" altLang="en-US" dirty="0"/>
              <a:t> </a:t>
            </a:r>
            <a:r>
              <a:rPr kumimoji="1" lang="en-US" altLang="ja-JP" dirty="0"/>
              <a:t>and</a:t>
            </a:r>
            <a:r>
              <a:rPr kumimoji="1" lang="ja-JP" altLang="en-US" dirty="0"/>
              <a:t> </a:t>
            </a:r>
            <a:r>
              <a:rPr kumimoji="1" lang="en-US" altLang="ja-JP" dirty="0"/>
              <a:t>Miyake</a:t>
            </a:r>
            <a:r>
              <a:rPr kumimoji="1" lang="ja-JP" altLang="en-US" baseline="0" dirty="0"/>
              <a:t> </a:t>
            </a:r>
            <a:r>
              <a:rPr kumimoji="1" lang="en-US" altLang="ja-JP" baseline="0" dirty="0"/>
              <a:t>: </a:t>
            </a:r>
            <a:r>
              <a:rPr lang="en-US" altLang="ja-JP" dirty="0" err="1"/>
              <a:t>Neocognitron</a:t>
            </a:r>
            <a:endParaRPr lang="en-US" altLang="ja-JP" dirty="0"/>
          </a:p>
          <a:p>
            <a:endParaRPr lang="en-US" altLang="ja-JP" dirty="0"/>
          </a:p>
          <a:p>
            <a:endParaRPr kumimoji="1" lang="en-US" altLang="ja-JP" dirty="0"/>
          </a:p>
          <a:p>
            <a:r>
              <a:rPr kumimoji="1" lang="en-US" altLang="ja-JP" dirty="0"/>
              <a:t>Deep</a:t>
            </a:r>
            <a:r>
              <a:rPr kumimoji="1" lang="ja-JP" altLang="en-US" dirty="0"/>
              <a:t>へ</a:t>
            </a:r>
            <a:endParaRPr kumimoji="1" lang="en-US" altLang="ja-JP" dirty="0"/>
          </a:p>
          <a:p>
            <a:r>
              <a:rPr kumimoji="1" lang="en-US" altLang="ja-JP" dirty="0"/>
              <a:t>https://research.preferred.jp/2012/11/deep-learning/</a:t>
            </a:r>
          </a:p>
          <a:p>
            <a:endParaRPr kumimoji="1" lang="en-US" altLang="ja-JP" dirty="0"/>
          </a:p>
          <a:p>
            <a:endParaRPr lang="en-US" altLang="ja-JP" dirty="0"/>
          </a:p>
          <a:p>
            <a:r>
              <a:rPr lang="en-US" altLang="ja-JP" dirty="0"/>
              <a:t>2006:</a:t>
            </a:r>
            <a:r>
              <a:rPr lang="en-US" altLang="ja-JP" baseline="0" dirty="0"/>
              <a:t> </a:t>
            </a:r>
            <a:r>
              <a:rPr lang="en-US" altLang="ja-JP" dirty="0"/>
              <a:t>Greedy Layer-wise Training : </a:t>
            </a:r>
            <a:r>
              <a:rPr lang="ja-JP" altLang="en-US" dirty="0"/>
              <a:t>オートエンコーダを重ねてそれを初期値にする</a:t>
            </a:r>
            <a:endParaRPr lang="en-US" altLang="ja-JP" dirty="0"/>
          </a:p>
          <a:p>
            <a:r>
              <a:rPr lang="en-US" altLang="ja-JP" dirty="0"/>
              <a:t>[A Fast Learning Algorithm for Deep Belief Nets]</a:t>
            </a:r>
          </a:p>
          <a:p>
            <a:r>
              <a:rPr lang="en-US" altLang="ja-JP" dirty="0"/>
              <a:t>[Hinton  </a:t>
            </a:r>
            <a:r>
              <a:rPr lang="en-US" altLang="ja-JP" dirty="0" err="1"/>
              <a:t>salakhutdinov</a:t>
            </a:r>
            <a:r>
              <a:rPr lang="en-US" altLang="ja-JP" dirty="0"/>
              <a:t>, </a:t>
            </a:r>
            <a:r>
              <a:rPr lang="en-US" altLang="ja-JP" dirty="0"/>
              <a:t>Reducing the Dimensionality of Data with Neural Networks</a:t>
            </a:r>
            <a:r>
              <a:rPr lang="en-US" altLang="ja-JP" dirty="0"/>
              <a:t>]</a:t>
            </a:r>
          </a:p>
          <a:p>
            <a:r>
              <a:rPr lang="en-US" altLang="ja-JP" dirty="0"/>
              <a:t>[Greedy Layer-Wise Training of Deep Networks]</a:t>
            </a:r>
          </a:p>
          <a:p>
            <a:endParaRPr lang="en-US" altLang="ja-JP" dirty="0"/>
          </a:p>
          <a:p>
            <a:r>
              <a:rPr kumimoji="1" lang="en-US" altLang="ja-JP" dirty="0"/>
              <a:t>+ Google</a:t>
            </a:r>
            <a:r>
              <a:rPr kumimoji="1" lang="ja-JP" altLang="en-US" dirty="0"/>
              <a:t>　の猫も基本的にはこの手法</a:t>
            </a:r>
            <a:endParaRPr kumimoji="1" lang="en-US" altLang="ja-JP" dirty="0"/>
          </a:p>
          <a:p>
            <a:r>
              <a:rPr kumimoji="1" lang="en-US" altLang="ja-JP" dirty="0"/>
              <a:t>+ </a:t>
            </a:r>
            <a:r>
              <a:rPr kumimoji="1" lang="ja-JP" altLang="en-US" dirty="0"/>
              <a:t>これを初期値として</a:t>
            </a:r>
            <a:r>
              <a:rPr kumimoji="1" lang="en-US" altLang="ja-JP" dirty="0"/>
              <a:t>back prop</a:t>
            </a:r>
            <a:r>
              <a:rPr kumimoji="1" lang="ja-JP" altLang="en-US" dirty="0"/>
              <a:t>を行なう手法もある</a:t>
            </a:r>
            <a:endParaRPr kumimoji="1" lang="en-US" altLang="ja-JP" dirty="0"/>
          </a:p>
          <a:p>
            <a:endParaRPr kumimoji="1" lang="en-US" altLang="ja-JP" dirty="0"/>
          </a:p>
          <a:p>
            <a:r>
              <a:rPr kumimoji="1" lang="en-US" altLang="ja-JP" dirty="0"/>
              <a:t>Dropout : </a:t>
            </a:r>
          </a:p>
          <a:p>
            <a:r>
              <a:rPr kumimoji="1" lang="en-US" altLang="ja-JP" dirty="0"/>
              <a:t>+ </a:t>
            </a:r>
            <a:r>
              <a:rPr kumimoji="1" lang="ja-JP" altLang="en-US" dirty="0"/>
              <a:t>隠れ層のパラメータのうち</a:t>
            </a:r>
            <a:r>
              <a:rPr kumimoji="1" lang="en-US" altLang="ja-JP" dirty="0"/>
              <a:t>50%</a:t>
            </a:r>
            <a:r>
              <a:rPr kumimoji="1" lang="ja-JP" altLang="en-US" dirty="0"/>
              <a:t>をランダムに隠し，学習する．これにより過学習を防ぐ</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en-US" altLang="ja-JP" dirty="0"/>
              <a:t>ALEXNET</a:t>
            </a:r>
          </a:p>
          <a:p>
            <a:r>
              <a:rPr lang="en-US" altLang="ja-JP" dirty="0"/>
              <a:t>Alex </a:t>
            </a:r>
            <a:r>
              <a:rPr lang="en-US" altLang="ja-JP" dirty="0" err="1"/>
              <a:t>Krizhevsky</a:t>
            </a:r>
            <a:endParaRPr lang="en-US" altLang="ja-JP" dirty="0"/>
          </a:p>
          <a:p>
            <a:r>
              <a:rPr lang="en-US" altLang="ja-JP" dirty="0"/>
              <a:t>University of Toronto</a:t>
            </a:r>
          </a:p>
          <a:p>
            <a:r>
              <a:rPr lang="en-US" altLang="ja-JP" dirty="0"/>
              <a:t>kriz@cs.utoronto.ca</a:t>
            </a:r>
          </a:p>
          <a:p>
            <a:r>
              <a:rPr lang="en-US" altLang="ja-JP" dirty="0"/>
              <a:t>Ilya </a:t>
            </a:r>
            <a:r>
              <a:rPr lang="en-US" altLang="ja-JP" dirty="0" err="1"/>
              <a:t>Sutskever</a:t>
            </a:r>
            <a:endParaRPr lang="en-US" altLang="ja-JP" dirty="0"/>
          </a:p>
          <a:p>
            <a:r>
              <a:rPr lang="en-US" altLang="ja-JP" dirty="0"/>
              <a:t>University of Toronto</a:t>
            </a:r>
          </a:p>
          <a:p>
            <a:r>
              <a:rPr lang="en-US" altLang="ja-JP" dirty="0"/>
              <a:t>ilya@cs.utoronto.ca</a:t>
            </a:r>
          </a:p>
          <a:p>
            <a:r>
              <a:rPr lang="en-US" altLang="ja-JP" dirty="0"/>
              <a:t>Geoffrey E. Hinton</a:t>
            </a:r>
            <a:endParaRPr kumimoji="1" lang="en-US" altLang="ja-JP" dirty="0"/>
          </a:p>
          <a:p>
            <a:r>
              <a:rPr lang="en-US" altLang="ja-JP" dirty="0"/>
              <a:t>ImageNet Classification with Deep Convolutional Neural Networks</a:t>
            </a:r>
          </a:p>
          <a:p>
            <a:endParaRPr kumimoji="1" lang="en-US" altLang="ja-JP" dirty="0"/>
          </a:p>
          <a:p>
            <a:endParaRPr kumimoji="1" lang="en-US" altLang="ja-JP" dirty="0"/>
          </a:p>
          <a:p>
            <a:r>
              <a:rPr lang="ja-JP" altLang="en-US" dirty="0"/>
              <a:t>しかし、近年、</a:t>
            </a:r>
            <a:r>
              <a:rPr lang="en-US" altLang="ja-JP" dirty="0">
                <a:hlinkClick r:id="rId4"/>
              </a:rPr>
              <a:t>ImageNet</a:t>
            </a:r>
            <a:r>
              <a:rPr lang="ja-JP" altLang="en-US" dirty="0">
                <a:hlinkClick r:id="rId4"/>
              </a:rPr>
              <a:t>の大規模画像分類</a:t>
            </a:r>
            <a:r>
              <a:rPr lang="ja-JP" altLang="en-US" dirty="0"/>
              <a:t>、</a:t>
            </a:r>
            <a:r>
              <a:rPr lang="en-US" altLang="ja-JP" dirty="0">
                <a:hlinkClick r:id="rId5"/>
              </a:rPr>
              <a:t>Large Faces in the Wild</a:t>
            </a:r>
            <a:r>
              <a:rPr lang="ja-JP" altLang="en-US" dirty="0">
                <a:hlinkClick r:id="rId5"/>
              </a:rPr>
              <a:t>の顔認識</a:t>
            </a:r>
            <a:r>
              <a:rPr lang="ja-JP" altLang="en-US" dirty="0"/>
              <a:t>および</a:t>
            </a:r>
            <a:r>
              <a:rPr lang="en-US" altLang="ja-JP" dirty="0">
                <a:hlinkClick r:id="rId6"/>
              </a:rPr>
              <a:t>UCF101</a:t>
            </a:r>
            <a:r>
              <a:rPr lang="ja-JP" altLang="en-US" dirty="0">
                <a:hlinkClick r:id="rId6"/>
              </a:rPr>
              <a:t>の行動認識</a:t>
            </a:r>
            <a:r>
              <a:rPr lang="ja-JP" altLang="en-US" dirty="0"/>
              <a:t>にて、</a:t>
            </a:r>
            <a:r>
              <a:rPr lang="en-US" altLang="ja-JP" dirty="0"/>
              <a:t>Deep Learning</a:t>
            </a:r>
            <a:r>
              <a:rPr lang="ja-JP" altLang="en-US" dirty="0"/>
              <a:t>がこれまで主流だったハンドメード特徴量を凌駕し人間と同程度の精度を出して話題になっているのは、教師あり学習の</a:t>
            </a:r>
            <a:r>
              <a:rPr lang="en-US" altLang="ja-JP" dirty="0"/>
              <a:t>Deep Convolutional Neural Network</a:t>
            </a:r>
            <a:r>
              <a:rPr lang="ja-JP" altLang="en-US" dirty="0"/>
              <a:t>（</a:t>
            </a:r>
            <a:r>
              <a:rPr lang="en-US" altLang="ja-JP" dirty="0"/>
              <a:t>Deep CNN</a:t>
            </a:r>
            <a:r>
              <a:rPr lang="ja-JP" altLang="en-US" dirty="0"/>
              <a:t>）であり、残念ながら教師なし学習と教師あり学習の組み合わせによるプレトレーニングとファインチューニングは使われていません。具体的には、</a:t>
            </a:r>
            <a:r>
              <a:rPr lang="en-US" altLang="ja-JP" dirty="0"/>
              <a:t>ImageNet</a:t>
            </a:r>
            <a:r>
              <a:rPr lang="ja-JP" altLang="en-US" dirty="0"/>
              <a:t>は、毎年開催されるコンペティションで、画像を</a:t>
            </a:r>
            <a:r>
              <a:rPr lang="en-US" altLang="ja-JP" dirty="0"/>
              <a:t>1,000</a:t>
            </a:r>
            <a:r>
              <a:rPr lang="ja-JP" altLang="en-US" dirty="0"/>
              <a:t>クラスに分類する分類タスクと、画像上の物体の場所を特定し</a:t>
            </a:r>
            <a:r>
              <a:rPr lang="en-US" altLang="ja-JP" dirty="0"/>
              <a:t>200</a:t>
            </a:r>
            <a:r>
              <a:rPr lang="ja-JP" altLang="en-US" dirty="0"/>
              <a:t>クラスに分類する検出タスクとの２つのタスクがあります。</a:t>
            </a:r>
            <a:r>
              <a:rPr lang="en-US" altLang="ja-JP" dirty="0"/>
              <a:t>2012</a:t>
            </a:r>
            <a:r>
              <a:rPr lang="ja-JP" altLang="en-US" dirty="0"/>
              <a:t>年の</a:t>
            </a:r>
            <a:r>
              <a:rPr lang="en-US" altLang="ja-JP" dirty="0"/>
              <a:t>ImageNet</a:t>
            </a:r>
            <a:r>
              <a:rPr lang="ja-JP" altLang="en-US" dirty="0"/>
              <a:t>の分類タスクにおいて、トロント大学の</a:t>
            </a:r>
            <a:r>
              <a:rPr lang="en-US" altLang="ja-JP" dirty="0">
                <a:hlinkClick r:id="rId7"/>
              </a:rPr>
              <a:t>Hinton</a:t>
            </a:r>
            <a:r>
              <a:rPr lang="ja-JP" altLang="en-US" dirty="0">
                <a:hlinkClick r:id="rId7"/>
              </a:rPr>
              <a:t>のグループによる</a:t>
            </a:r>
            <a:r>
              <a:rPr lang="en-US" altLang="ja-JP" dirty="0">
                <a:hlinkClick r:id="rId7"/>
              </a:rPr>
              <a:t>Deep CNN</a:t>
            </a:r>
            <a:r>
              <a:rPr lang="ja-JP" altLang="en-US" dirty="0"/>
              <a:t>が、それまで全盛であったハンドメード特徴量に</a:t>
            </a:r>
            <a:r>
              <a:rPr lang="en-US" altLang="ja-JP" dirty="0"/>
              <a:t>10%</a:t>
            </a:r>
            <a:r>
              <a:rPr lang="ja-JP" altLang="en-US" dirty="0"/>
              <a:t>以上の大差をつけて優勝しました。そして、</a:t>
            </a:r>
            <a:r>
              <a:rPr lang="en-US" altLang="ja-JP" dirty="0"/>
              <a:t>2013</a:t>
            </a:r>
            <a:r>
              <a:rPr lang="ja-JP" altLang="en-US" dirty="0"/>
              <a:t>年以降は、上位のほとんどが</a:t>
            </a:r>
            <a:r>
              <a:rPr lang="en-US" altLang="ja-JP" dirty="0"/>
              <a:t>Deep CNN</a:t>
            </a:r>
            <a:r>
              <a:rPr lang="ja-JP" altLang="en-US" dirty="0"/>
              <a:t>系の方法となる状況となっています。</a:t>
            </a:r>
            <a:endParaRPr kumimoji="1" lang="en-US" altLang="ja-JP" dirty="0"/>
          </a:p>
          <a:p>
            <a:endParaRPr kumimoji="1" lang="en-US" altLang="ja-JP" dirty="0"/>
          </a:p>
          <a:p>
            <a:r>
              <a:rPr kumimoji="1" lang="en-US" altLang="ja-JP" dirty="0"/>
              <a:t>ImageNet</a:t>
            </a:r>
            <a:r>
              <a:rPr kumimoji="1" lang="en-US" altLang="ja-JP" baseline="0" dirty="0"/>
              <a:t> Large-scale visual recognition challenge</a:t>
            </a:r>
          </a:p>
          <a:p>
            <a:r>
              <a:rPr kumimoji="1" lang="en-US" altLang="ja-JP" baseline="0" dirty="0"/>
              <a:t>ILSVRC 12</a:t>
            </a:r>
          </a:p>
          <a:p>
            <a:r>
              <a:rPr kumimoji="1" lang="ja-JP" altLang="en-US" baseline="0" dirty="0"/>
              <a:t>画像認識</a:t>
            </a:r>
            <a:r>
              <a:rPr kumimoji="1" lang="en-US" altLang="ja-JP" baseline="0" dirty="0"/>
              <a:t>1000 </a:t>
            </a:r>
            <a:r>
              <a:rPr kumimoji="1" lang="ja-JP" altLang="en-US" baseline="0" dirty="0"/>
              <a:t>クラス分類</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39</a:t>
            </a:fld>
            <a:endParaRPr kumimoji="1" lang="ja-JP" altLang="en-US"/>
          </a:p>
        </p:txBody>
      </p:sp>
    </p:spTree>
    <p:extLst>
      <p:ext uri="{BB962C8B-B14F-4D97-AF65-F5344CB8AC3E}">
        <p14:creationId xmlns:p14="http://schemas.microsoft.com/office/powerpoint/2010/main" val="338023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m:t>
                        </m:r>
                        <m:r>
                          <a:rPr lang="en-US" altLang="ja-JP" i="1">
                            <a:latin typeface="Cambria Math" panose="02040503050406030204" pitchFamily="18" charset="0"/>
                          </a:rPr>
                          <m:t>𝐽</m:t>
                        </m:r>
                      </m:num>
                      <m:den>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𝑗</m:t>
                            </m:r>
                          </m:sub>
                        </m:sSub>
                      </m:den>
                    </m:f>
                    <m:r>
                      <a:rPr lang="en-US" altLang="ja-JP" i="1">
                        <a:latin typeface="Cambria Math" panose="02040503050406030204" pitchFamily="18" charset="0"/>
                      </a:rPr>
                      <m:t>=</m:t>
                    </m:r>
                    <m:nary>
                      <m:naryPr>
                        <m:chr m:val="∑"/>
                        <m:supHide m:val="on"/>
                        <m:ctrlPr>
                          <a:rPr lang="en-US" altLang="ja-JP" i="1">
                            <a:latin typeface="Cambria Math" panose="02040503050406030204" pitchFamily="18" charset="0"/>
                          </a:rPr>
                        </m:ctrlPr>
                      </m:naryPr>
                      <m:sub>
                        <m:r>
                          <m:rPr>
                            <m:brk m:alnAt="7"/>
                          </m:rPr>
                          <a:rPr lang="en-US" altLang="ja-JP" i="1">
                            <a:latin typeface="Cambria Math" panose="02040503050406030204" pitchFamily="18" charset="0"/>
                          </a:rPr>
                          <m:t>𝑘</m:t>
                        </m:r>
                      </m:sub>
                      <m:sup/>
                      <m:e>
                        <m:f>
                          <m:fPr>
                            <m:ctrlPr>
                              <a:rPr lang="en-US" altLang="ja-JP" i="1">
                                <a:latin typeface="Cambria Math" panose="02040503050406030204" pitchFamily="18" charset="0"/>
                              </a:rPr>
                            </m:ctrlPr>
                          </m:fPr>
                          <m:num>
                            <m:r>
                              <a:rPr lang="en-US" altLang="ja-JP" i="1">
                                <a:latin typeface="Cambria Math" panose="02040503050406030204" pitchFamily="18" charset="0"/>
                              </a:rPr>
                              <m:t>𝜕</m:t>
                            </m:r>
                            <m:r>
                              <a:rPr lang="en-US" altLang="ja-JP" i="1">
                                <a:latin typeface="Cambria Math" panose="02040503050406030204" pitchFamily="18" charset="0"/>
                              </a:rPr>
                              <m:t>𝐽</m:t>
                            </m:r>
                          </m:num>
                          <m:den>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h</m:t>
                                </m:r>
                              </m:e>
                              <m:sub>
                                <m:r>
                                  <a:rPr lang="en-US" altLang="ja-JP" i="1">
                                    <a:latin typeface="Cambria Math" panose="02040503050406030204" pitchFamily="18" charset="0"/>
                                  </a:rPr>
                                  <m:t>𝑘</m:t>
                                </m:r>
                              </m:sub>
                            </m:sSub>
                          </m:den>
                        </m:f>
                        <m:f>
                          <m:fPr>
                            <m:ctrlPr>
                              <a:rPr lang="en-US" altLang="ja-JP" i="1">
                                <a:latin typeface="Cambria Math" panose="02040503050406030204" pitchFamily="18" charset="0"/>
                              </a:rPr>
                            </m:ctrlPr>
                          </m:fPr>
                          <m:num>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h</m:t>
                                </m:r>
                              </m:e>
                              <m:sub>
                                <m:r>
                                  <a:rPr lang="en-US" altLang="ja-JP" i="1">
                                    <a:latin typeface="Cambria Math" panose="02040503050406030204" pitchFamily="18" charset="0"/>
                                  </a:rPr>
                                  <m:t>𝑘</m:t>
                                </m:r>
                              </m:sub>
                            </m:sSub>
                          </m:num>
                          <m:den>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𝑗</m:t>
                                </m:r>
                              </m:sub>
                            </m:sSub>
                          </m:den>
                        </m:f>
                      </m:e>
                    </m:nary>
                    <m:r>
                      <a:rPr lang="ja-JP" altLang="en-US" i="1">
                        <a:latin typeface="Cambria Math" panose="02040503050406030204" pitchFamily="18" charset="0"/>
                      </a:rPr>
                      <m:t>ここではシグマが</m:t>
                    </m:r>
                  </m:oMath>
                </a14:m>
                <a:r>
                  <a:rPr lang="ja-JP" altLang="en-US" i="1" dirty="0">
                    <a:latin typeface="Cambria Math" panose="02040503050406030204" pitchFamily="18" charset="0"/>
                  </a:rPr>
                  <a:t>　出てくるのに</a:t>
                </a:r>
                <a:endParaRPr lang="en-US" altLang="ja-JP" i="1" dirty="0">
                  <a:latin typeface="Cambria Math" panose="02040503050406030204" pitchFamily="18" charset="0"/>
                </a:endParaRPr>
              </a:p>
              <a:p>
                <a:endParaRPr lang="en-US" altLang="ja-JP" i="1" dirty="0">
                  <a:latin typeface="Cambria Math" panose="02040503050406030204" pitchFamily="18" charset="0"/>
                </a:endParaRPr>
              </a:p>
              <a:p>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m:t>
                        </m:r>
                        <m:r>
                          <a:rPr lang="en-US" altLang="ja-JP" i="1">
                            <a:latin typeface="Cambria Math" panose="02040503050406030204" pitchFamily="18" charset="0"/>
                          </a:rPr>
                          <m:t>𝐽</m:t>
                        </m:r>
                      </m:num>
                      <m:den>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𝑖𝑗</m:t>
                            </m:r>
                          </m:sub>
                        </m:sSub>
                      </m:den>
                    </m:f>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m:t>
                        </m:r>
                        <m:r>
                          <a:rPr lang="en-US" altLang="ja-JP" i="1">
                            <a:latin typeface="Cambria Math" panose="02040503050406030204" pitchFamily="18" charset="0"/>
                          </a:rPr>
                          <m:t>𝐽</m:t>
                        </m:r>
                      </m:num>
                      <m:den>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h</m:t>
                            </m:r>
                          </m:e>
                          <m:sub>
                            <m:r>
                              <a:rPr lang="en-US" altLang="ja-JP" i="1">
                                <a:latin typeface="Cambria Math" panose="02040503050406030204" pitchFamily="18" charset="0"/>
                              </a:rPr>
                              <m:t>𝑗</m:t>
                            </m:r>
                          </m:sub>
                        </m:sSub>
                      </m:den>
                    </m:f>
                    <m:f>
                      <m:fPr>
                        <m:ctrlPr>
                          <a:rPr lang="en-US" altLang="ja-JP" i="1">
                            <a:latin typeface="Cambria Math" panose="02040503050406030204" pitchFamily="18" charset="0"/>
                          </a:rPr>
                        </m:ctrlPr>
                      </m:fPr>
                      <m:num>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h</m:t>
                            </m:r>
                          </m:e>
                          <m:sub>
                            <m:r>
                              <a:rPr lang="en-US" altLang="ja-JP" i="1">
                                <a:latin typeface="Cambria Math" panose="02040503050406030204" pitchFamily="18" charset="0"/>
                              </a:rPr>
                              <m:t>𝑗</m:t>
                            </m:r>
                          </m:sub>
                        </m:sSub>
                      </m:num>
                      <m:den>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𝑖𝑗</m:t>
                            </m:r>
                          </m:sub>
                        </m:sSub>
                      </m:den>
                    </m:f>
                  </m:oMath>
                </a14:m>
                <a:r>
                  <a:rPr kumimoji="1" lang="ja-JP" altLang="en-US" dirty="0"/>
                  <a:t>　ここではシグマが出てこないのなんで？</a:t>
                </a:r>
                <a:r>
                  <a:rPr kumimoji="1" lang="ja-JP" altLang="en-US" baseline="0" dirty="0"/>
                  <a:t> </a:t>
                </a:r>
                <a:r>
                  <a:rPr kumimoji="1" lang="en-US" altLang="ja-JP" baseline="0" dirty="0">
                    <a:sym typeface="Wingdings" panose="05000000000000000000" pitchFamily="2" charset="2"/>
                  </a:rPr>
                  <a:t> </a:t>
                </a:r>
                <a:r>
                  <a:rPr kumimoji="1" lang="en-US" altLang="ja-JP" baseline="0" dirty="0" err="1"/>
                  <a:t>wij</a:t>
                </a:r>
                <a:r>
                  <a:rPr kumimoji="1" lang="ja-JP" altLang="en-US" baseline="0" dirty="0"/>
                  <a:t>と無関係なので</a:t>
                </a:r>
                <a:r>
                  <a:rPr kumimoji="1" lang="en-US" altLang="ja-JP" baseline="0" dirty="0"/>
                  <a:t>(</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h</m:t>
                        </m:r>
                      </m:e>
                      <m:sub>
                        <m:r>
                          <a:rPr lang="en-US" altLang="ja-JP" i="1">
                            <a:latin typeface="Cambria Math" panose="02040503050406030204" pitchFamily="18" charset="0"/>
                          </a:rPr>
                          <m:t>𝑗</m:t>
                        </m:r>
                      </m:sub>
                    </m:sSub>
                  </m:oMath>
                </a14:m>
                <a:r>
                  <a:rPr kumimoji="1" lang="ja-JP" altLang="en-US" baseline="0" dirty="0"/>
                  <a:t>のみが</a:t>
                </a:r>
                <a:r>
                  <a:rPr kumimoji="1" lang="en-US" altLang="ja-JP" baseline="0" dirty="0" err="1"/>
                  <a:t>wij</a:t>
                </a:r>
                <a:r>
                  <a:rPr kumimoji="1" lang="ja-JP" altLang="en-US" baseline="0" dirty="0"/>
                  <a:t>の関数なので</a:t>
                </a:r>
                <a:r>
                  <a:rPr kumimoji="1" lang="en-US" altLang="ja-JP" baseline="0" dirty="0"/>
                  <a:t>)</a:t>
                </a:r>
              </a:p>
              <a:p>
                <a:endParaRPr kumimoji="1" lang="en-US" altLang="ja-JP" dirty="0"/>
              </a:p>
              <a:p>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sz="1200" i="0">
                    <a:latin typeface="Cambria Math" panose="02040503050406030204" pitchFamily="18" charset="0"/>
                  </a:rPr>
                  <a:t>𝜕𝐽</a:t>
                </a:r>
                <a:r>
                  <a:rPr lang="en-US" altLang="ja-JP" sz="1200" i="0" smtClean="0">
                    <a:latin typeface="Cambria Math" panose="02040503050406030204" pitchFamily="18" charset="0"/>
                  </a:rPr>
                  <a:t>/(</a:t>
                </a:r>
                <a:r>
                  <a:rPr lang="en-US" altLang="ja-JP" sz="1200" i="0">
                    <a:latin typeface="Cambria Math" panose="02040503050406030204" pitchFamily="18" charset="0"/>
                  </a:rPr>
                  <a:t>𝜕𝑔_𝑗 </a:t>
                </a:r>
                <a:r>
                  <a:rPr lang="en-US" altLang="ja-JP" sz="1200" i="0" smtClean="0">
                    <a:latin typeface="Cambria Math" panose="02040503050406030204" pitchFamily="18" charset="0"/>
                  </a:rPr>
                  <a:t>)</a:t>
                </a:r>
                <a:r>
                  <a:rPr lang="en-US" altLang="ja-JP" sz="1200" b="0" i="0" smtClean="0">
                    <a:latin typeface="Cambria Math" panose="02040503050406030204" pitchFamily="18" charset="0"/>
                  </a:rPr>
                  <a:t>=∑_𝑘</a:t>
                </a:r>
                <a:r>
                  <a:rPr lang="en-US" altLang="ja-JP" sz="1200" b="0" i="0">
                    <a:latin typeface="Cambria Math" panose="02040503050406030204" pitchFamily="18" charset="0"/>
                  </a:rPr>
                  <a:t>▒</a:t>
                </a:r>
                <a:r>
                  <a:rPr lang="en-US" altLang="ja-JP" sz="1200" b="0" i="0" smtClean="0">
                    <a:latin typeface="Cambria Math" panose="02040503050406030204" pitchFamily="18" charset="0"/>
                  </a:rPr>
                  <a:t>〖</a:t>
                </a:r>
                <a:r>
                  <a:rPr lang="en-US" altLang="ja-JP" sz="1200" i="0">
                    <a:latin typeface="Cambria Math" panose="02040503050406030204" pitchFamily="18" charset="0"/>
                  </a:rPr>
                  <a:t>𝜕𝐽/(𝜕</a:t>
                </a:r>
                <a:r>
                  <a:rPr lang="en-US" altLang="ja-JP" sz="1200" b="0" i="0" smtClean="0">
                    <a:latin typeface="Cambria Math" panose="02040503050406030204" pitchFamily="18" charset="0"/>
                  </a:rPr>
                  <a:t>ℎ</a:t>
                </a:r>
                <a:r>
                  <a:rPr lang="en-US" altLang="ja-JP" sz="1200" b="0" i="0">
                    <a:latin typeface="Cambria Math" panose="02040503050406030204" pitchFamily="18" charset="0"/>
                  </a:rPr>
                  <a:t>_</a:t>
                </a:r>
                <a:r>
                  <a:rPr lang="en-US" altLang="ja-JP" sz="1200" b="0" i="0" smtClean="0">
                    <a:latin typeface="Cambria Math" panose="02040503050406030204" pitchFamily="18" charset="0"/>
                  </a:rPr>
                  <a:t>𝑘 </a:t>
                </a:r>
                <a:r>
                  <a:rPr lang="en-US" altLang="ja-JP" sz="1200" b="0" i="0">
                    <a:latin typeface="Cambria Math" panose="02040503050406030204" pitchFamily="18" charset="0"/>
                  </a:rPr>
                  <a:t>)  (</a:t>
                </a:r>
                <a:r>
                  <a:rPr lang="en-US" altLang="ja-JP" sz="1200" i="0">
                    <a:latin typeface="Cambria Math" panose="02040503050406030204" pitchFamily="18" charset="0"/>
                  </a:rPr>
                  <a:t>𝜕ℎ_𝑘)/(𝜕𝑔_𝑗 )</a:t>
                </a:r>
                <a:r>
                  <a:rPr lang="en-US" altLang="ja-JP" sz="1200" b="0" i="0" smtClean="0">
                    <a:latin typeface="Cambria Math" panose="02040503050406030204" pitchFamily="18" charset="0"/>
                  </a:rPr>
                  <a:t>〗</a:t>
                </a:r>
                <a:r>
                  <a:rPr lang="ja-JP" altLang="en-US" sz="1200" b="0" i="0">
                    <a:latin typeface="Cambria Math" panose="02040503050406030204" pitchFamily="18" charset="0"/>
                  </a:rPr>
                  <a:t> </a:t>
                </a:r>
                <a:r>
                  <a:rPr lang="ja-JP" altLang="en-US" sz="1200" i="0">
                    <a:latin typeface="Cambria Math" panose="02040503050406030204" pitchFamily="18" charset="0"/>
                  </a:rPr>
                  <a:t>ここではシグマが</a:t>
                </a:r>
                <a:r>
                  <a:rPr lang="ja-JP" altLang="en-US" sz="1200" i="1" dirty="0" smtClean="0">
                    <a:latin typeface="Cambria Math" panose="02040503050406030204" pitchFamily="18" charset="0"/>
                  </a:rPr>
                  <a:t>　出てくるのに</a:t>
                </a:r>
                <a:endParaRPr lang="en-US" altLang="ja-JP" sz="1200" i="1" dirty="0" smtClean="0">
                  <a:latin typeface="Cambria Math" panose="02040503050406030204" pitchFamily="18" charset="0"/>
                </a:endParaRPr>
              </a:p>
              <a:p>
                <a:endParaRPr lang="en-US" altLang="ja-JP" sz="1200" i="1" dirty="0" smtClean="0">
                  <a:latin typeface="Cambria Math" panose="02040503050406030204" pitchFamily="18" charset="0"/>
                </a:endParaRPr>
              </a:p>
              <a:p>
                <a:r>
                  <a:rPr lang="en-US" altLang="ja-JP" sz="1200" i="0">
                    <a:latin typeface="Cambria Math" panose="02040503050406030204" pitchFamily="18" charset="0"/>
                  </a:rPr>
                  <a:t>𝜕𝐽</a:t>
                </a:r>
                <a:r>
                  <a:rPr lang="en-US" altLang="ja-JP" sz="1200" i="0" smtClean="0">
                    <a:latin typeface="Cambria Math" panose="02040503050406030204" pitchFamily="18" charset="0"/>
                  </a:rPr>
                  <a:t>/(</a:t>
                </a:r>
                <a:r>
                  <a:rPr lang="en-US" altLang="ja-JP" sz="1200" i="0">
                    <a:latin typeface="Cambria Math" panose="02040503050406030204" pitchFamily="18" charset="0"/>
                  </a:rPr>
                  <a:t>𝜕𝑤_𝑖𝑗 </a:t>
                </a:r>
                <a:r>
                  <a:rPr lang="en-US" altLang="ja-JP" sz="1200" i="0" smtClean="0">
                    <a:latin typeface="Cambria Math" panose="02040503050406030204" pitchFamily="18" charset="0"/>
                  </a:rPr>
                  <a:t>)</a:t>
                </a:r>
                <a:r>
                  <a:rPr lang="en-US" altLang="ja-JP" sz="1200" b="0" i="0" smtClean="0">
                    <a:latin typeface="Cambria Math" panose="02040503050406030204" pitchFamily="18" charset="0"/>
                  </a:rPr>
                  <a:t>=</a:t>
                </a:r>
                <a:r>
                  <a:rPr lang="en-US" altLang="ja-JP" sz="1200" i="0">
                    <a:latin typeface="Cambria Math" panose="02040503050406030204" pitchFamily="18" charset="0"/>
                  </a:rPr>
                  <a:t>𝜕𝐽/(𝜕</a:t>
                </a:r>
                <a:r>
                  <a:rPr lang="en-US" altLang="ja-JP" sz="1200" b="0" i="0" smtClean="0">
                    <a:latin typeface="Cambria Math" panose="02040503050406030204" pitchFamily="18" charset="0"/>
                  </a:rPr>
                  <a:t>ℎ_𝑗 </a:t>
                </a:r>
                <a:r>
                  <a:rPr lang="en-US" altLang="ja-JP" sz="1200" b="0" i="0">
                    <a:latin typeface="Cambria Math" panose="02040503050406030204" pitchFamily="18" charset="0"/>
                  </a:rPr>
                  <a:t>) </a:t>
                </a:r>
                <a:r>
                  <a:rPr lang="en-US" altLang="ja-JP" sz="1200" i="0">
                    <a:latin typeface="Cambria Math" panose="02040503050406030204" pitchFamily="18" charset="0"/>
                  </a:rPr>
                  <a:t> (𝜕ℎ_</a:t>
                </a:r>
                <a:r>
                  <a:rPr lang="en-US" altLang="ja-JP" sz="1200" b="0" i="0" smtClean="0">
                    <a:latin typeface="Cambria Math" panose="02040503050406030204" pitchFamily="18" charset="0"/>
                  </a:rPr>
                  <a:t>𝑗</a:t>
                </a:r>
                <a:r>
                  <a:rPr lang="en-US" altLang="ja-JP" sz="1200" b="0" i="0">
                    <a:latin typeface="Cambria Math" panose="02040503050406030204" pitchFamily="18" charset="0"/>
                  </a:rPr>
                  <a:t>)/(</a:t>
                </a:r>
                <a:r>
                  <a:rPr lang="en-US" altLang="ja-JP" sz="1200" i="0">
                    <a:latin typeface="Cambria Math" panose="02040503050406030204" pitchFamily="18" charset="0"/>
                  </a:rPr>
                  <a:t>𝜕𝑤_𝑖𝑗 )</a:t>
                </a:r>
                <a:r>
                  <a:rPr kumimoji="1" lang="ja-JP" altLang="en-US" dirty="0" smtClean="0"/>
                  <a:t>　ここではシグマが出てこないのなんで？（出てきてるけど、</a:t>
                </a:r>
                <a:r>
                  <a:rPr kumimoji="1" lang="en-US" altLang="ja-JP" baseline="0" dirty="0" smtClean="0"/>
                  <a:t> </a:t>
                </a:r>
                <a:r>
                  <a:rPr kumimoji="1" lang="ja-JP" altLang="en-US" baseline="0" dirty="0" smtClean="0"/>
                  <a:t>結局</a:t>
                </a:r>
                <a:r>
                  <a:rPr kumimoji="1" lang="en-US" altLang="ja-JP" baseline="0" dirty="0" err="1" smtClean="0"/>
                  <a:t>wij</a:t>
                </a:r>
                <a:r>
                  <a:rPr kumimoji="1" lang="ja-JP" altLang="en-US" baseline="0" dirty="0" smtClean="0"/>
                  <a:t>と無関係なのでゼロになってるだけか</a:t>
                </a:r>
                <a:r>
                  <a:rPr kumimoji="1" lang="ja-JP" altLang="en-US" dirty="0" smtClean="0"/>
                  <a:t>）</a:t>
                </a:r>
                <a:endParaRPr kumimoji="1" lang="en-US" altLang="ja-JP" dirty="0" smtClean="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45</a:t>
            </a:fld>
            <a:endParaRPr kumimoji="1" lang="ja-JP" altLang="en-US"/>
          </a:p>
        </p:txBody>
      </p:sp>
    </p:spTree>
    <p:extLst>
      <p:ext uri="{BB962C8B-B14F-4D97-AF65-F5344CB8AC3E}">
        <p14:creationId xmlns:p14="http://schemas.microsoft.com/office/powerpoint/2010/main" val="165947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B2CACD41-BB95-4854-B1AE-F1166D4CE950}" type="datetime1">
              <a:rPr kumimoji="1" lang="ja-JP" altLang="en-US" smtClean="0"/>
              <a:t>2024/3/30</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75808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E9CCF342-0A6E-4C7D-A8D0-E366EDFDB169}" type="datetime1">
              <a:rPr kumimoji="1" lang="ja-JP" altLang="en-US" smtClean="0"/>
              <a:t>2024/3/30</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132222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19F673A0-9AB5-4A53-A162-BC19C19DDCD4}" type="datetime1">
              <a:rPr kumimoji="1" lang="ja-JP" altLang="en-US" smtClean="0"/>
              <a:t>2024/3/30</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144780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118FD6DD-60C4-49D6-8172-443327FCCAC4}" type="datetime1">
              <a:rPr kumimoji="1" lang="ja-JP" altLang="en-US" smtClean="0"/>
              <a:t>2024/3/30</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209062" y="6492875"/>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73008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90682F65-5A62-4747-818C-A355854C9A53}" type="datetime1">
              <a:rPr kumimoji="1" lang="ja-JP" altLang="en-US" smtClean="0"/>
              <a:t>2024/3/30</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355107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83BFF950-C8F9-4D19-8226-1A21BEC6BAF0}" type="datetime1">
              <a:rPr lang="ja-JP" altLang="en-US" smtClean="0"/>
              <a:t>2024/3/30</a:t>
            </a:fld>
            <a:endParaRPr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81070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8382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E82EE88B-8188-4C2F-AFA6-E371CE1BAB59}" type="datetime1">
              <a:rPr lang="ja-JP" altLang="en-US" smtClean="0"/>
              <a:t>2024/3/30</a:t>
            </a:fld>
            <a:endParaRPr lang="ja-JP" altLang="en-US"/>
          </a:p>
        </p:txBody>
      </p:sp>
      <p:sp>
        <p:nvSpPr>
          <p:cNvPr id="8" name="フッター プレースホルダー 7"/>
          <p:cNvSpPr>
            <a:spLocks noGrp="1"/>
          </p:cNvSpPr>
          <p:nvPr>
            <p:ph type="ftr" sz="quarter" idx="11"/>
          </p:nvPr>
        </p:nvSpPr>
        <p:spPr>
          <a:xfrm>
            <a:off x="4038600" y="6356350"/>
            <a:ext cx="41148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9" name="スライド番号プレースホルダー 8"/>
          <p:cNvSpPr>
            <a:spLocks noGrp="1"/>
          </p:cNvSpPr>
          <p:nvPr>
            <p:ph type="sldNum" sz="quarter" idx="12"/>
          </p:nvPr>
        </p:nvSpPr>
        <p:spPr>
          <a:xfrm>
            <a:off x="86106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96791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838200" y="6356350"/>
            <a:ext cx="2743200" cy="365125"/>
          </a:xfrm>
          <a:prstGeom prst="rect">
            <a:avLst/>
          </a:prstGeom>
        </p:spPr>
        <p:txBody>
          <a:bodyPr/>
          <a:lstStyle/>
          <a:p>
            <a:fld id="{5C13D59D-A2E2-4153-894A-F2A745A590E3}" type="datetime1">
              <a:rPr kumimoji="1" lang="ja-JP" altLang="en-US" smtClean="0"/>
              <a:t>2024/3/30</a:t>
            </a:fld>
            <a:endParaRPr kumimoji="1" lang="ja-JP" altLang="en-US"/>
          </a:p>
        </p:txBody>
      </p:sp>
      <p:sp>
        <p:nvSpPr>
          <p:cNvPr id="4" name="フッター プレースホルダー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59861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838200" y="6356350"/>
            <a:ext cx="2743200" cy="365125"/>
          </a:xfrm>
          <a:prstGeom prst="rect">
            <a:avLst/>
          </a:prstGeom>
        </p:spPr>
        <p:txBody>
          <a:bodyPr/>
          <a:lstStyle/>
          <a:p>
            <a:fld id="{9D6E8C27-3452-4080-9688-A828554F169E}" type="datetime1">
              <a:rPr kumimoji="1" lang="ja-JP" altLang="en-US" smtClean="0"/>
              <a:t>2024/3/30</a:t>
            </a:fld>
            <a:endParaRPr kumimoji="1" lang="ja-JP" altLang="en-US"/>
          </a:p>
        </p:txBody>
      </p:sp>
      <p:sp>
        <p:nvSpPr>
          <p:cNvPr id="3" name="フッター プレースホルダー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409948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5E5E8E28-2D67-4FE3-882F-FCA64D89155B}" type="datetime1">
              <a:rPr kumimoji="1" lang="ja-JP" altLang="en-US" smtClean="0"/>
              <a:t>2024/3/30</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329670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7BE2EFCC-EF85-41B5-93B5-4C1992986E87}" type="datetime1">
              <a:rPr kumimoji="1" lang="ja-JP" altLang="en-US" smtClean="0"/>
              <a:t>2024/3/30</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81177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8781" y="365126"/>
            <a:ext cx="11708780" cy="73327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78781" y="1343722"/>
            <a:ext cx="11708780" cy="529682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正方形/長方形 6"/>
          <p:cNvSpPr/>
          <p:nvPr userDrawn="1"/>
        </p:nvSpPr>
        <p:spPr>
          <a:xfrm>
            <a:off x="-1" y="0"/>
            <a:ext cx="201781" cy="6902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8662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6.png"/><Relationship Id="rId7" Type="http://schemas.openxmlformats.org/officeDocument/2006/relationships/image" Target="../media/image4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4.png"/><Relationship Id="rId5" Type="http://schemas.openxmlformats.org/officeDocument/2006/relationships/image" Target="../media/image59.png"/><Relationship Id="rId10" Type="http://schemas.openxmlformats.org/officeDocument/2006/relationships/image" Target="../media/image450.png"/><Relationship Id="rId4" Type="http://schemas.openxmlformats.org/officeDocument/2006/relationships/image" Target="../media/image58.png"/><Relationship Id="rId9"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70.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8.png"/><Relationship Id="rId5" Type="http://schemas.openxmlformats.org/officeDocument/2006/relationships/image" Target="../media/image59.png"/><Relationship Id="rId10" Type="http://schemas.openxmlformats.org/officeDocument/2006/relationships/image" Target="../media/image67.png"/><Relationship Id="rId4" Type="http://schemas.openxmlformats.org/officeDocument/2006/relationships/image" Target="../media/image58.png"/><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image" Target="../media/image98.png"/><Relationship Id="rId16"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103.png"/><Relationship Id="rId5" Type="http://schemas.openxmlformats.org/officeDocument/2006/relationships/image" Target="../media/image47.png"/><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image" Target="../media/image46.png"/><Relationship Id="rId9" Type="http://schemas.openxmlformats.org/officeDocument/2006/relationships/image" Target="../media/image101.png"/><Relationship Id="rId14" Type="http://schemas.openxmlformats.org/officeDocument/2006/relationships/image" Target="../media/image106.png"/></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28.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95.png"/><Relationship Id="rId5" Type="http://schemas.openxmlformats.org/officeDocument/2006/relationships/image" Target="../media/image47.png"/><Relationship Id="rId10" Type="http://schemas.openxmlformats.org/officeDocument/2006/relationships/image" Target="../media/image94.png"/><Relationship Id="rId4" Type="http://schemas.openxmlformats.org/officeDocument/2006/relationships/image" Target="../media/image46.png"/><Relationship Id="rId9" Type="http://schemas.openxmlformats.org/officeDocument/2006/relationships/image" Target="../media/image93.png"/></Relationships>
</file>

<file path=ppt/slides/_rels/slide26.xml.rels><?xml version="1.0" encoding="UTF-8" standalone="yes"?>
<Relationships xmlns="http://schemas.openxmlformats.org/package/2006/relationships"><Relationship Id="rId2" Type="http://schemas.openxmlformats.org/officeDocument/2006/relationships/hyperlink" Target="https://www.slideshare.net/SeiichiUchida/ss-7147958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119.png"/><Relationship Id="rId5" Type="http://schemas.openxmlformats.org/officeDocument/2006/relationships/image" Target="../media/image31.png"/><Relationship Id="rId10" Type="http://schemas.openxmlformats.org/officeDocument/2006/relationships/image" Target="../media/image118.png"/><Relationship Id="rId4" Type="http://schemas.openxmlformats.org/officeDocument/2006/relationships/image" Target="../media/image30.png"/><Relationship Id="rId9" Type="http://schemas.openxmlformats.org/officeDocument/2006/relationships/image" Target="../media/image117.png"/></Relationships>
</file>

<file path=ppt/slides/_rels/slide28.xml.rels><?xml version="1.0" encoding="UTF-8" standalone="yes"?>
<Relationships xmlns="http://schemas.openxmlformats.org/package/2006/relationships"><Relationship Id="rId8" Type="http://schemas.openxmlformats.org/officeDocument/2006/relationships/image" Target="../media/image122.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35.png"/><Relationship Id="rId5" Type="http://schemas.openxmlformats.org/officeDocument/2006/relationships/image" Target="../media/image47.png"/><Relationship Id="rId10" Type="http://schemas.openxmlformats.org/officeDocument/2006/relationships/image" Target="../media/image124.png"/><Relationship Id="rId4" Type="http://schemas.openxmlformats.org/officeDocument/2006/relationships/image" Target="../media/image46.png"/><Relationship Id="rId9" Type="http://schemas.openxmlformats.org/officeDocument/2006/relationships/image" Target="../media/image123.pn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32.png"/><Relationship Id="rId7" Type="http://schemas.openxmlformats.org/officeDocument/2006/relationships/image" Target="../media/image127.png"/><Relationship Id="rId1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130.png"/><Relationship Id="rId5" Type="http://schemas.openxmlformats.org/officeDocument/2006/relationships/image" Target="../media/image47.png"/><Relationship Id="rId10" Type="http://schemas.openxmlformats.org/officeDocument/2006/relationships/image" Target="../media/image129.png"/><Relationship Id="rId4" Type="http://schemas.openxmlformats.org/officeDocument/2006/relationships/image" Target="../media/image46.png"/><Relationship Id="rId9" Type="http://schemas.openxmlformats.org/officeDocument/2006/relationships/image" Target="../media/image128.png"/><Relationship Id="rId14" Type="http://schemas.openxmlformats.org/officeDocument/2006/relationships/image" Target="../media/image1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s>
</file>

<file path=ppt/slides/_rels/slide31.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36.png"/></Relationships>
</file>

<file path=ppt/slides/_rels/slide33.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12" Type="http://schemas.openxmlformats.org/officeDocument/2006/relationships/image" Target="../media/image161.png"/><Relationship Id="rId2" Type="http://schemas.openxmlformats.org/officeDocument/2006/relationships/image" Target="../media/image1510.png"/><Relationship Id="rId1" Type="http://schemas.openxmlformats.org/officeDocument/2006/relationships/slideLayout" Target="../slideLayouts/slideLayout2.xml"/><Relationship Id="rId6" Type="http://schemas.openxmlformats.org/officeDocument/2006/relationships/image" Target="../media/image155.png"/><Relationship Id="rId11" Type="http://schemas.openxmlformats.org/officeDocument/2006/relationships/image" Target="../media/image160.png"/><Relationship Id="rId5" Type="http://schemas.openxmlformats.org/officeDocument/2006/relationships/image" Target="../media/image154.png"/><Relationship Id="rId10" Type="http://schemas.openxmlformats.org/officeDocument/2006/relationships/image" Target="../media/image159.png"/><Relationship Id="rId4" Type="http://schemas.openxmlformats.org/officeDocument/2006/relationships/image" Target="../media/image153.png"/><Relationship Id="rId9" Type="http://schemas.openxmlformats.org/officeDocument/2006/relationships/image" Target="../media/image158.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3" Type="http://schemas.openxmlformats.org/officeDocument/2006/relationships/image" Target="../media/image39.png"/><Relationship Id="rId7" Type="http://schemas.openxmlformats.org/officeDocument/2006/relationships/image" Target="../media/image16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10" Type="http://schemas.openxmlformats.org/officeDocument/2006/relationships/image" Target="../media/image171.png"/><Relationship Id="rId9" Type="http://schemas.openxmlformats.org/officeDocument/2006/relationships/image" Target="../media/image170.png"/></Relationships>
</file>

<file path=ppt/slides/_rels/slide36.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3" Type="http://schemas.openxmlformats.org/officeDocument/2006/relationships/image" Target="../media/image40.png"/><Relationship Id="rId7" Type="http://schemas.openxmlformats.org/officeDocument/2006/relationships/image" Target="../media/image168.png"/><Relationship Id="rId12" Type="http://schemas.openxmlformats.org/officeDocument/2006/relationships/image" Target="../media/image17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66.png"/><Relationship Id="rId10" Type="http://schemas.openxmlformats.org/officeDocument/2006/relationships/image" Target="../media/image171.png"/><Relationship Id="rId4" Type="http://schemas.openxmlformats.org/officeDocument/2006/relationships/image" Target="../media/image39.png"/><Relationship Id="rId9" Type="http://schemas.openxmlformats.org/officeDocument/2006/relationships/image" Target="../media/image170.png"/></Relationships>
</file>

<file path=ppt/slides/_rels/slide37.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6.png"/><Relationship Id="rId7" Type="http://schemas.openxmlformats.org/officeDocument/2006/relationships/image" Target="../media/image180.png"/><Relationship Id="rId12" Type="http://schemas.openxmlformats.org/officeDocument/2006/relationships/image" Target="../media/image185.png"/><Relationship Id="rId2"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image" Target="../media/image179.png"/><Relationship Id="rId11" Type="http://schemas.openxmlformats.org/officeDocument/2006/relationships/image" Target="../media/image184.png"/><Relationship Id="rId5" Type="http://schemas.openxmlformats.org/officeDocument/2006/relationships/image" Target="../media/image178.png"/><Relationship Id="rId10" Type="http://schemas.openxmlformats.org/officeDocument/2006/relationships/image" Target="../media/image183.png"/><Relationship Id="rId4" Type="http://schemas.openxmlformats.org/officeDocument/2006/relationships/image" Target="../media/image177.png"/><Relationship Id="rId9" Type="http://schemas.openxmlformats.org/officeDocument/2006/relationships/image" Target="../media/image18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43.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2.png"/><Relationship Id="rId7" Type="http://schemas.openxmlformats.org/officeDocument/2006/relationships/image" Target="../media/image216.png"/><Relationship Id="rId2"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image" Target="../media/image215.png"/><Relationship Id="rId5" Type="http://schemas.openxmlformats.org/officeDocument/2006/relationships/image" Target="../media/image214.png"/><Relationship Id="rId4" Type="http://schemas.openxmlformats.org/officeDocument/2006/relationships/image" Target="../media/image213.png"/></Relationships>
</file>

<file path=ppt/slides/_rels/slide45.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193.png"/><Relationship Id="rId7" Type="http://schemas.openxmlformats.org/officeDocument/2006/relationships/image" Target="../media/image19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9.png"/><Relationship Id="rId10" Type="http://schemas.openxmlformats.org/officeDocument/2006/relationships/image" Target="../media/image224.png"/><Relationship Id="rId4" Type="http://schemas.openxmlformats.org/officeDocument/2006/relationships/image" Target="../media/image218.png"/><Relationship Id="rId9" Type="http://schemas.openxmlformats.org/officeDocument/2006/relationships/image" Target="../media/image223.png"/></Relationships>
</file>

<file path=ppt/slides/_rels/slide46.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3" Type="http://schemas.openxmlformats.org/officeDocument/2006/relationships/image" Target="../media/image1920.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 Type="http://schemas.openxmlformats.org/officeDocument/2006/relationships/image" Target="../media/image195.png"/><Relationship Id="rId16" Type="http://schemas.openxmlformats.org/officeDocument/2006/relationships/image" Target="../media/image205.png"/><Relationship Id="rId20" Type="http://schemas.openxmlformats.org/officeDocument/2006/relationships/image" Target="../media/image209.png"/><Relationship Id="rId1" Type="http://schemas.openxmlformats.org/officeDocument/2006/relationships/slideLayout" Target="../slideLayouts/slideLayout2.xml"/><Relationship Id="rId6" Type="http://schemas.openxmlformats.org/officeDocument/2006/relationships/image" Target="../media/image1950.png"/><Relationship Id="rId11" Type="http://schemas.openxmlformats.org/officeDocument/2006/relationships/image" Target="../media/image200.png"/><Relationship Id="rId5" Type="http://schemas.openxmlformats.org/officeDocument/2006/relationships/image" Target="../media/image1940.png"/><Relationship Id="rId15" Type="http://schemas.openxmlformats.org/officeDocument/2006/relationships/image" Target="../media/image204.png"/><Relationship Id="rId10" Type="http://schemas.openxmlformats.org/officeDocument/2006/relationships/image" Target="../media/image199.png"/><Relationship Id="rId19" Type="http://schemas.openxmlformats.org/officeDocument/2006/relationships/image" Target="../media/image208.png"/><Relationship Id="rId4" Type="http://schemas.openxmlformats.org/officeDocument/2006/relationships/image" Target="../media/image1930.png"/><Relationship Id="rId9" Type="http://schemas.openxmlformats.org/officeDocument/2006/relationships/image" Target="../media/image198.png"/><Relationship Id="rId14" Type="http://schemas.openxmlformats.org/officeDocument/2006/relationships/image" Target="../media/image203.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lang="ja-JP" altLang="en-US" sz="5400" dirty="0"/>
              <a:t>コンピュータビジョン</a:t>
            </a:r>
            <a:endParaRPr kumimoji="1" lang="ja-JP" altLang="en-US" sz="5400" dirty="0"/>
          </a:p>
        </p:txBody>
      </p:sp>
      <p:sp>
        <p:nvSpPr>
          <p:cNvPr id="3" name="サブタイトル 2"/>
          <p:cNvSpPr>
            <a:spLocks noGrp="1"/>
          </p:cNvSpPr>
          <p:nvPr>
            <p:ph type="subTitle" idx="1"/>
          </p:nvPr>
        </p:nvSpPr>
        <p:spPr>
          <a:xfrm>
            <a:off x="1524000" y="3956265"/>
            <a:ext cx="9144000" cy="1655762"/>
          </a:xfrm>
        </p:spPr>
        <p:txBody>
          <a:bodyPr>
            <a:normAutofit/>
          </a:bodyPr>
          <a:lstStyle/>
          <a:p>
            <a:pPr algn="r"/>
            <a:r>
              <a:rPr kumimoji="1" lang="ja-JP" altLang="en-US" sz="2800" dirty="0"/>
              <a:t>担当</a:t>
            </a:r>
            <a:r>
              <a:rPr kumimoji="1" lang="en-US" altLang="ja-JP" sz="2800" dirty="0"/>
              <a:t>: </a:t>
            </a:r>
            <a:r>
              <a:rPr kumimoji="1" lang="ja-JP" altLang="en-US" sz="2800" dirty="0"/>
              <a:t>井尻 敬 </a:t>
            </a:r>
          </a:p>
        </p:txBody>
      </p:sp>
    </p:spTree>
    <p:extLst>
      <p:ext uri="{BB962C8B-B14F-4D97-AF65-F5344CB8AC3E}">
        <p14:creationId xmlns:p14="http://schemas.microsoft.com/office/powerpoint/2010/main" val="691540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6458" y="313755"/>
            <a:ext cx="10909776" cy="733270"/>
          </a:xfrm>
        </p:spPr>
        <p:txBody>
          <a:bodyPr>
            <a:normAutofit/>
          </a:bodyPr>
          <a:lstStyle/>
          <a:p>
            <a:r>
              <a:rPr kumimoji="1" lang="ja-JP" altLang="en-US" sz="4000" b="1" dirty="0"/>
              <a:t>パーセプトロン </a:t>
            </a:r>
            <a:r>
              <a:rPr kumimoji="1" lang="en-US" altLang="ja-JP" sz="4000" b="1" dirty="0"/>
              <a:t>: </a:t>
            </a:r>
            <a:r>
              <a:rPr lang="ja-JP" altLang="en-US" sz="4000" b="1" dirty="0"/>
              <a:t>問題　</a:t>
            </a:r>
            <a:endParaRPr kumimoji="1" lang="ja-JP" altLang="en-US" sz="4000" b="1"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66458" y="1292350"/>
                <a:ext cx="6226228" cy="5418415"/>
              </a:xfrm>
            </p:spPr>
            <p:txBody>
              <a:bodyPr>
                <a:normAutofit/>
              </a:bodyPr>
              <a:lstStyle/>
              <a:p>
                <a:pPr marL="0" indent="0">
                  <a:buNone/>
                </a:pPr>
                <a:r>
                  <a:rPr kumimoji="1" lang="ja-JP" altLang="en-US" dirty="0" smtClean="0"/>
                  <a:t>簡単な</a:t>
                </a:r>
                <a:r>
                  <a:rPr kumimoji="1" lang="en-US" altLang="ja-JP" dirty="0" smtClean="0"/>
                  <a:t>2</a:t>
                </a:r>
                <a:r>
                  <a:rPr kumimoji="1" lang="ja-JP" altLang="en-US" dirty="0" smtClean="0"/>
                  <a:t>クラス分類問題を考える</a:t>
                </a:r>
                <a:endParaRPr kumimoji="1" lang="en-US" altLang="ja-JP" dirty="0" smtClean="0"/>
              </a:p>
              <a:p>
                <a:endParaRPr lang="en-US" altLang="ja-JP" dirty="0"/>
              </a:p>
              <a:p>
                <a:r>
                  <a:rPr lang="ja-JP" altLang="en-US" dirty="0"/>
                  <a:t>教師データ </a:t>
                </a:r>
                <a:r>
                  <a:rPr lang="en-US" altLang="ja-JP" dirty="0"/>
                  <a:t>: </a:t>
                </a:r>
                <a14:m>
                  <m:oMath xmlns:m="http://schemas.openxmlformats.org/officeDocument/2006/math">
                    <m:d>
                      <m:dPr>
                        <m:ctrlPr>
                          <a:rPr lang="en-US" altLang="ja-JP" i="1">
                            <a:latin typeface="Cambria Math" panose="02040503050406030204" pitchFamily="18" charset="0"/>
                          </a:rPr>
                        </m:ctrlPr>
                      </m:dPr>
                      <m:e>
                        <m:sSub>
                          <m:sSubPr>
                            <m:ctrlPr>
                              <a:rPr lang="en-US" altLang="ja-JP" b="1" i="1">
                                <a:latin typeface="Cambria Math" panose="02040503050406030204" pitchFamily="18" charset="0"/>
                              </a:rPr>
                            </m:ctrlPr>
                          </m:sSubPr>
                          <m:e>
                            <m:r>
                              <a:rPr lang="en-US" altLang="ja-JP" b="1">
                                <a:latin typeface="Cambria Math" panose="02040503050406030204" pitchFamily="18" charset="0"/>
                              </a:rPr>
                              <m:t>𝐱</m:t>
                            </m:r>
                          </m:e>
                          <m:sub>
                            <m:r>
                              <a:rPr lang="en-US" altLang="ja-JP" i="1">
                                <a:latin typeface="Cambria Math" panose="02040503050406030204" pitchFamily="18" charset="0"/>
                              </a:rPr>
                              <m:t>𝑖</m:t>
                            </m:r>
                          </m:sub>
                        </m:sSub>
                        <m:r>
                          <a:rPr lang="en-US" altLang="ja-JP" b="1">
                            <a:latin typeface="Cambria Math" panose="02040503050406030204" pitchFamily="18" charset="0"/>
                          </a:rPr>
                          <m:t>,</m:t>
                        </m:r>
                        <m:sSub>
                          <m:sSubPr>
                            <m:ctrlPr>
                              <a:rPr lang="en-US" altLang="ja-JP" b="1" i="1">
                                <a:latin typeface="Cambria Math" panose="02040503050406030204" pitchFamily="18" charset="0"/>
                              </a:rPr>
                            </m:ctrlPr>
                          </m:sSubPr>
                          <m:e>
                            <m:r>
                              <a:rPr lang="en-US" altLang="ja-JP" b="0" i="1">
                                <a:latin typeface="Cambria Math" panose="02040503050406030204" pitchFamily="18" charset="0"/>
                              </a:rPr>
                              <m:t>𝑏</m:t>
                            </m:r>
                          </m:e>
                          <m:sub>
                            <m:r>
                              <a:rPr lang="en-US" altLang="ja-JP" i="1">
                                <a:latin typeface="Cambria Math" panose="02040503050406030204" pitchFamily="18" charset="0"/>
                              </a:rPr>
                              <m:t>𝑖</m:t>
                            </m:r>
                          </m:sub>
                        </m:sSub>
                      </m:e>
                    </m:d>
                  </m:oMath>
                </a14:m>
                <a:endParaRPr kumimoji="1" lang="en-US" altLang="ja-JP" dirty="0"/>
              </a:p>
              <a:p>
                <a:pPr lvl="1"/>
                <a14:m>
                  <m:oMath xmlns:m="http://schemas.openxmlformats.org/officeDocument/2006/math">
                    <m:r>
                      <a:rPr lang="en-US" altLang="ja-JP" b="1" i="0" smtClean="0">
                        <a:latin typeface="Cambria Math" panose="02040503050406030204" pitchFamily="18" charset="0"/>
                      </a:rPr>
                      <m:t> </m:t>
                    </m:r>
                    <m:sSub>
                      <m:sSubPr>
                        <m:ctrlPr>
                          <a:rPr lang="en-US" altLang="ja-JP" b="1" i="1">
                            <a:latin typeface="Cambria Math" panose="02040503050406030204" pitchFamily="18" charset="0"/>
                          </a:rPr>
                        </m:ctrlPr>
                      </m:sSubPr>
                      <m:e>
                        <m:r>
                          <a:rPr lang="en-US" altLang="ja-JP" b="1">
                            <a:latin typeface="Cambria Math" panose="02040503050406030204" pitchFamily="18" charset="0"/>
                          </a:rPr>
                          <m:t>𝐱</m:t>
                        </m:r>
                      </m:e>
                      <m:sub>
                        <m:r>
                          <a:rPr lang="en-US" altLang="ja-JP" i="1">
                            <a:latin typeface="Cambria Math" panose="02040503050406030204" pitchFamily="18" charset="0"/>
                          </a:rPr>
                          <m:t>𝑖</m:t>
                        </m:r>
                      </m:sub>
                    </m:sSub>
                  </m:oMath>
                </a14:m>
                <a:r>
                  <a:rPr lang="en-US" altLang="ja-JP" dirty="0"/>
                  <a:t> :</a:t>
                </a:r>
                <a:r>
                  <a:rPr lang="en-US" altLang="ja-JP" dirty="0" smtClean="0"/>
                  <a:t> </a:t>
                </a:r>
                <a:r>
                  <a:rPr lang="en-US" altLang="ja-JP" i="1" dirty="0" smtClean="0"/>
                  <a:t>d</a:t>
                </a:r>
                <a:r>
                  <a:rPr lang="ja-JP" altLang="en-US" dirty="0" smtClean="0"/>
                  <a:t>次元の特徴ベクトル</a:t>
                </a:r>
                <a:endParaRPr lang="en-US" altLang="ja-JP" dirty="0" smtClean="0"/>
              </a:p>
              <a:p>
                <a:pPr lvl="1"/>
                <a14:m>
                  <m:oMath xmlns:m="http://schemas.openxmlformats.org/officeDocument/2006/math">
                    <m:sSub>
                      <m:sSubPr>
                        <m:ctrlPr>
                          <a:rPr lang="en-US" altLang="ja-JP" b="1"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𝑖</m:t>
                        </m:r>
                      </m:sub>
                    </m:sSub>
                  </m:oMath>
                </a14:m>
                <a:r>
                  <a:rPr lang="en-US" altLang="ja-JP" dirty="0" smtClean="0"/>
                  <a:t> </a:t>
                </a:r>
                <a:r>
                  <a:rPr lang="ja-JP" altLang="en-US" dirty="0" smtClean="0"/>
                  <a:t>：教師信号</a:t>
                </a:r>
                <a:endParaRPr lang="en-US" altLang="ja-JP" dirty="0"/>
              </a:p>
              <a:p>
                <a:pPr marL="457200" lvl="1" indent="0">
                  <a:buNone/>
                </a:pPr>
                <a:r>
                  <a:rPr lang="ja-JP" altLang="en-US" b="1" dirty="0" smtClean="0"/>
                  <a:t>　</a:t>
                </a:r>
                <a14:m>
                  <m:oMath xmlns:m="http://schemas.openxmlformats.org/officeDocument/2006/math">
                    <m:sSub>
                      <m:sSubPr>
                        <m:ctrlPr>
                          <a:rPr lang="en-US" altLang="ja-JP" b="1"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𝑖</m:t>
                        </m:r>
                      </m:sub>
                    </m:sSub>
                    <m:r>
                      <a:rPr lang="en-US" altLang="ja-JP" b="1" i="1" smtClean="0">
                        <a:latin typeface="Cambria Math" panose="02040503050406030204" pitchFamily="18" charset="0"/>
                      </a:rPr>
                      <m:t>=</m:t>
                    </m:r>
                    <m:d>
                      <m:dPr>
                        <m:begChr m:val="{"/>
                        <m:endChr m:val=""/>
                        <m:ctrlPr>
                          <a:rPr lang="en-US" altLang="ja-JP" b="1" i="1" smtClean="0">
                            <a:latin typeface="Cambria Math" panose="02040503050406030204" pitchFamily="18" charset="0"/>
                          </a:rPr>
                        </m:ctrlPr>
                      </m:dPr>
                      <m:e>
                        <m:m>
                          <m:mPr>
                            <m:mcs>
                              <m:mc>
                                <m:mcPr>
                                  <m:count m:val="1"/>
                                  <m:mcJc m:val="center"/>
                                </m:mcPr>
                              </m:mc>
                            </m:mcs>
                            <m:ctrlPr>
                              <a:rPr lang="en-US" altLang="ja-JP" b="1" i="1">
                                <a:latin typeface="Cambria Math" panose="02040503050406030204" pitchFamily="18" charset="0"/>
                              </a:rPr>
                            </m:ctrlPr>
                          </m:mPr>
                          <m:mr>
                            <m:e>
                              <m:r>
                                <m:rPr>
                                  <m:brk m:alnAt="7"/>
                                </m:rPr>
                                <a:rPr lang="en-US" altLang="ja-JP" b="0" i="1" smtClean="0">
                                  <a:latin typeface="Cambria Math" panose="02040503050406030204" pitchFamily="18" charset="0"/>
                                </a:rPr>
                                <m:t>1</m:t>
                              </m:r>
                              <m:r>
                                <m:rPr>
                                  <m:brk m:alnAt="7"/>
                                </m:rPr>
                                <a:rPr lang="en-US" altLang="ja-JP" b="1" i="1" smtClean="0">
                                  <a:latin typeface="Cambria Math" panose="02040503050406030204" pitchFamily="18" charset="0"/>
                                </a:rPr>
                                <m:t> </m:t>
                              </m:r>
                              <m:r>
                                <a:rPr lang="en-US" altLang="ja-JP" b="1" i="1" smtClean="0">
                                  <a:latin typeface="Cambria Math" panose="02040503050406030204" pitchFamily="18" charset="0"/>
                                </a:rPr>
                                <m:t>    </m:t>
                              </m:r>
                              <m:r>
                                <m:rPr>
                                  <m:sty m:val="p"/>
                                  <m:brk m:alnAt="7"/>
                                </m:rPr>
                                <a:rPr lang="en-US" altLang="ja-JP" b="0" i="0" smtClean="0">
                                  <a:latin typeface="Cambria Math" panose="02040503050406030204" pitchFamily="18" charset="0"/>
                                </a:rPr>
                                <m:t>i</m:t>
                              </m:r>
                              <m:r>
                                <m:rPr>
                                  <m:sty m:val="p"/>
                                </m:rPr>
                                <a:rPr lang="en-US" altLang="ja-JP" b="0" i="0" smtClean="0">
                                  <a:latin typeface="Cambria Math" panose="02040503050406030204" pitchFamily="18" charset="0"/>
                                </a:rPr>
                                <m:t>f</m:t>
                              </m:r>
                              <m:r>
                                <m:rPr>
                                  <m:brk m:alnAt="7"/>
                                </m:rPr>
                                <a:rPr lang="en-US" altLang="ja-JP" b="1" i="1" smtClean="0">
                                  <a:latin typeface="Cambria Math" panose="02040503050406030204" pitchFamily="18" charset="0"/>
                                </a:rPr>
                                <m:t> </m:t>
                              </m:r>
                              <m:r>
                                <a:rPr lang="en-US" altLang="ja-JP" b="1" i="1" smtClean="0">
                                  <a:latin typeface="Cambria Math" panose="02040503050406030204" pitchFamily="18" charset="0"/>
                                </a:rPr>
                                <m:t> </m:t>
                              </m:r>
                              <m:sSub>
                                <m:sSubPr>
                                  <m:ctrlPr>
                                    <a:rPr lang="en-US" altLang="ja-JP" b="1" i="1">
                                      <a:latin typeface="Cambria Math" panose="02040503050406030204" pitchFamily="18" charset="0"/>
                                    </a:rPr>
                                  </m:ctrlPr>
                                </m:sSubPr>
                                <m:e>
                                  <m:r>
                                    <a:rPr lang="en-US" altLang="ja-JP" b="1">
                                      <a:latin typeface="Cambria Math" panose="02040503050406030204" pitchFamily="18" charset="0"/>
                                    </a:rPr>
                                    <m:t>𝐱</m:t>
                                  </m:r>
                                </m:e>
                                <m:sub>
                                  <m:r>
                                    <a:rPr lang="en-US" altLang="ja-JP" i="1">
                                      <a:latin typeface="Cambria Math" panose="02040503050406030204" pitchFamily="18" charset="0"/>
                                    </a:rPr>
                                    <m:t>𝑖</m:t>
                                  </m:r>
                                </m:sub>
                              </m:sSub>
                              <m:r>
                                <a:rPr lang="ja-JP" altLang="en-US" b="0" i="1">
                                  <a:latin typeface="Cambria Math" panose="02040503050406030204" pitchFamily="18" charset="0"/>
                                </a:rPr>
                                <m:t>がクラス</m:t>
                              </m:r>
                              <m:r>
                                <a:rPr lang="en-US" altLang="ja-JP" b="0" i="1" smtClean="0">
                                  <a:latin typeface="Cambria Math" panose="02040503050406030204" pitchFamily="18" charset="0"/>
                                </a:rPr>
                                <m:t>1</m:t>
                              </m:r>
                              <m:r>
                                <a:rPr lang="ja-JP" altLang="en-US" i="1">
                                  <a:latin typeface="Cambria Math" panose="02040503050406030204" pitchFamily="18" charset="0"/>
                                </a:rPr>
                                <m:t>に属する</m:t>
                              </m:r>
                            </m:e>
                          </m:mr>
                          <m:mr>
                            <m:e>
                              <m:r>
                                <a:rPr lang="en-US" altLang="ja-JP" b="0" i="1" smtClean="0">
                                  <a:latin typeface="Cambria Math" panose="02040503050406030204" pitchFamily="18" charset="0"/>
                                </a:rPr>
                                <m:t>0</m:t>
                              </m:r>
                              <m:r>
                                <m:rPr>
                                  <m:brk m:alnAt="7"/>
                                </m:rPr>
                                <a:rPr lang="en-US" altLang="ja-JP" b="1" i="1">
                                  <a:latin typeface="Cambria Math" panose="02040503050406030204" pitchFamily="18" charset="0"/>
                                </a:rPr>
                                <m:t> </m:t>
                              </m:r>
                              <m:r>
                                <a:rPr lang="en-US" altLang="ja-JP" b="1" i="1">
                                  <a:latin typeface="Cambria Math" panose="02040503050406030204" pitchFamily="18" charset="0"/>
                                </a:rPr>
                                <m:t>    </m:t>
                              </m:r>
                              <m:r>
                                <m:rPr>
                                  <m:sty m:val="p"/>
                                  <m:brk m:alnAt="7"/>
                                </m:rPr>
                                <a:rPr lang="en-US" altLang="ja-JP">
                                  <a:latin typeface="Cambria Math" panose="02040503050406030204" pitchFamily="18" charset="0"/>
                                </a:rPr>
                                <m:t>i</m:t>
                              </m:r>
                              <m:r>
                                <m:rPr>
                                  <m:sty m:val="p"/>
                                </m:rPr>
                                <a:rPr lang="en-US" altLang="ja-JP">
                                  <a:latin typeface="Cambria Math" panose="02040503050406030204" pitchFamily="18" charset="0"/>
                                </a:rPr>
                                <m:t>f</m:t>
                              </m:r>
                              <m:r>
                                <m:rPr>
                                  <m:brk m:alnAt="7"/>
                                </m:rPr>
                                <a:rPr lang="en-US" altLang="ja-JP" b="1" i="1">
                                  <a:latin typeface="Cambria Math" panose="02040503050406030204" pitchFamily="18" charset="0"/>
                                </a:rPr>
                                <m:t> </m:t>
                              </m:r>
                              <m:r>
                                <a:rPr lang="en-US" altLang="ja-JP" b="1" i="1">
                                  <a:latin typeface="Cambria Math" panose="02040503050406030204" pitchFamily="18" charset="0"/>
                                </a:rPr>
                                <m:t> </m:t>
                              </m:r>
                              <m:sSub>
                                <m:sSubPr>
                                  <m:ctrlPr>
                                    <a:rPr lang="en-US" altLang="ja-JP" b="1" i="1">
                                      <a:latin typeface="Cambria Math" panose="02040503050406030204" pitchFamily="18" charset="0"/>
                                    </a:rPr>
                                  </m:ctrlPr>
                                </m:sSubPr>
                                <m:e>
                                  <m:r>
                                    <a:rPr lang="en-US" altLang="ja-JP" b="1">
                                      <a:latin typeface="Cambria Math" panose="02040503050406030204" pitchFamily="18" charset="0"/>
                                    </a:rPr>
                                    <m:t>𝐱</m:t>
                                  </m:r>
                                </m:e>
                                <m:sub>
                                  <m:r>
                                    <a:rPr lang="en-US" altLang="ja-JP" i="1">
                                      <a:latin typeface="Cambria Math" panose="02040503050406030204" pitchFamily="18" charset="0"/>
                                    </a:rPr>
                                    <m:t>𝑖</m:t>
                                  </m:r>
                                </m:sub>
                              </m:sSub>
                              <m:r>
                                <a:rPr lang="ja-JP" altLang="en-US" i="1">
                                  <a:latin typeface="Cambria Math" panose="02040503050406030204" pitchFamily="18" charset="0"/>
                                </a:rPr>
                                <m:t>がクラス</m:t>
                              </m:r>
                              <m:r>
                                <a:rPr lang="en-US" altLang="ja-JP" b="0" i="1" smtClean="0">
                                  <a:latin typeface="Cambria Math" panose="02040503050406030204" pitchFamily="18" charset="0"/>
                                </a:rPr>
                                <m:t>2</m:t>
                              </m:r>
                              <m:r>
                                <a:rPr lang="ja-JP" altLang="en-US" i="1">
                                  <a:latin typeface="Cambria Math" panose="02040503050406030204" pitchFamily="18" charset="0"/>
                                </a:rPr>
                                <m:t>に属する</m:t>
                              </m:r>
                            </m:e>
                          </m:mr>
                        </m:m>
                      </m:e>
                    </m:d>
                  </m:oMath>
                </a14:m>
                <a:endParaRPr lang="en-US" altLang="ja-JP" dirty="0" smtClean="0"/>
              </a:p>
              <a:p>
                <a:pPr lvl="1"/>
                <a:r>
                  <a:rPr lang="ja-JP" altLang="en-US" dirty="0" smtClean="0"/>
                  <a:t>クラス数</a:t>
                </a:r>
                <a:r>
                  <a:rPr lang="ja-JP" altLang="en-US" dirty="0"/>
                  <a:t>は２</a:t>
                </a:r>
                <a:endParaRPr lang="en-US" altLang="ja-JP" dirty="0"/>
              </a:p>
              <a:p>
                <a:pPr lvl="1"/>
                <a:r>
                  <a:rPr lang="ja-JP" altLang="en-US" dirty="0"/>
                  <a:t>線形分離可能（超平面で分割可能</a:t>
                </a:r>
                <a:r>
                  <a:rPr lang="ja-JP" altLang="en-US" dirty="0" smtClean="0"/>
                  <a:t>）</a:t>
                </a:r>
                <a:endParaRPr kumimoji="1" lang="en-US" altLang="ja-JP" dirty="0" smtClean="0"/>
              </a:p>
              <a:p>
                <a:r>
                  <a:rPr kumimoji="1" lang="ja-JP" altLang="en-US" dirty="0" smtClean="0"/>
                  <a:t>この下で特徴空間を</a:t>
                </a:r>
                <a:r>
                  <a:rPr kumimoji="1" lang="en-US" altLang="ja-JP" dirty="0" smtClean="0"/>
                  <a:t>2</a:t>
                </a:r>
                <a:r>
                  <a:rPr kumimoji="1" lang="ja-JP" altLang="en-US" dirty="0" smtClean="0"/>
                  <a:t>分割したい</a:t>
                </a:r>
                <a:endParaRPr kumimoji="1"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66458" y="1292350"/>
                <a:ext cx="6226228" cy="5418415"/>
              </a:xfrm>
              <a:blipFill>
                <a:blip r:embed="rId2"/>
                <a:stretch>
                  <a:fillRect l="-2057" t="-1687"/>
                </a:stretch>
              </a:blipFill>
            </p:spPr>
            <p:txBody>
              <a:bodyPr/>
              <a:lstStyle/>
              <a:p>
                <a:r>
                  <a:rPr lang="ja-JP" altLang="en-US">
                    <a:noFill/>
                  </a:rPr>
                  <a:t> </a:t>
                </a:r>
              </a:p>
            </p:txBody>
          </p:sp>
        </mc:Fallback>
      </mc:AlternateContent>
      <p:sp>
        <p:nvSpPr>
          <p:cNvPr id="4" name="正方形/長方形 3"/>
          <p:cNvSpPr/>
          <p:nvPr/>
        </p:nvSpPr>
        <p:spPr>
          <a:xfrm>
            <a:off x="8047373" y="1903032"/>
            <a:ext cx="1596912" cy="400110"/>
          </a:xfrm>
          <a:prstGeom prst="rect">
            <a:avLst/>
          </a:prstGeom>
        </p:spPr>
        <p:txBody>
          <a:bodyPr wrap="none">
            <a:spAutoFit/>
          </a:bodyPr>
          <a:lstStyle/>
          <a:p>
            <a:r>
              <a:rPr lang="ja-JP" altLang="en-US" sz="2000" i="1" dirty="0">
                <a:latin typeface="メイリオ" panose="020B0604030504040204" pitchFamily="50" charset="-128"/>
                <a:ea typeface="メイリオ" panose="020B0604030504040204" pitchFamily="50" charset="-128"/>
                <a:cs typeface="メイリオ" panose="020B0604030504040204" pitchFamily="50" charset="-128"/>
              </a:rPr>
              <a:t>クラス数は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 name="直線矢印コネクタ 4"/>
          <p:cNvCxnSpPr/>
          <p:nvPr/>
        </p:nvCxnSpPr>
        <p:spPr>
          <a:xfrm>
            <a:off x="7559163" y="5158980"/>
            <a:ext cx="3401242"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7559625" y="1944205"/>
            <a:ext cx="0" cy="3242194"/>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8189499" y="5466774"/>
            <a:ext cx="1879041" cy="400110"/>
          </a:xfrm>
          <a:prstGeom prst="rect">
            <a:avLst/>
          </a:prstGeom>
        </p:spPr>
        <p:txBody>
          <a:bodyPr wrap="none">
            <a:spAutoFit/>
          </a:bodyPr>
          <a:lstStyle/>
          <a:p>
            <a:r>
              <a:rPr lang="en-US" altLang="ja-JP" sz="2000" i="1"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sz="2000" i="1" dirty="0">
                <a:latin typeface="メイリオ" panose="020B0604030504040204" pitchFamily="50" charset="-128"/>
                <a:ea typeface="メイリオ" panose="020B0604030504040204" pitchFamily="50" charset="-128"/>
                <a:cs typeface="メイリオ" panose="020B0604030504040204" pitchFamily="50" charset="-128"/>
              </a:rPr>
              <a:t>次元特徴空間</a:t>
            </a:r>
            <a:endParaRPr lang="en-US" altLang="ja-JP" sz="2000" i="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0" name="グループ化 59"/>
          <p:cNvGrpSpPr/>
          <p:nvPr/>
        </p:nvGrpSpPr>
        <p:grpSpPr>
          <a:xfrm>
            <a:off x="7795261" y="2443958"/>
            <a:ext cx="3094858" cy="2360269"/>
            <a:chOff x="8564517" y="1819845"/>
            <a:chExt cx="1996441" cy="1522570"/>
          </a:xfrm>
        </p:grpSpPr>
        <p:sp>
          <p:nvSpPr>
            <p:cNvPr id="8" name="二等辺三角形 7"/>
            <p:cNvSpPr/>
            <p:nvPr/>
          </p:nvSpPr>
          <p:spPr>
            <a:xfrm>
              <a:off x="8709297" y="2247992"/>
              <a:ext cx="138113" cy="11906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a:off x="8564517" y="2568032"/>
              <a:ext cx="138113" cy="11906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a:off x="8953137" y="2552792"/>
              <a:ext cx="138113" cy="11906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p:nvSpPr>
          <p:spPr>
            <a:xfrm>
              <a:off x="8648337" y="2971892"/>
              <a:ext cx="138113" cy="11906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a:off x="9105537" y="2065112"/>
              <a:ext cx="138113" cy="11906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a:off x="9105537" y="2341972"/>
              <a:ext cx="138113" cy="11906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a:off x="9204597" y="2651852"/>
              <a:ext cx="138113" cy="11906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a:off x="9075057" y="2834732"/>
              <a:ext cx="138113" cy="11906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a:off x="9029337" y="3223352"/>
              <a:ext cx="138113" cy="11906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9787527" y="1981770"/>
              <a:ext cx="111443" cy="111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0449515" y="1819845"/>
              <a:ext cx="111443" cy="111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0135190" y="2081783"/>
              <a:ext cx="111443" cy="111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9992315" y="2372295"/>
              <a:ext cx="111443" cy="111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0082803" y="2585020"/>
              <a:ext cx="111443" cy="111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0225677" y="2621532"/>
              <a:ext cx="111443" cy="111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9844678" y="2705670"/>
              <a:ext cx="111443" cy="111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9589090" y="2892995"/>
              <a:ext cx="111443" cy="111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9954215" y="2921570"/>
              <a:ext cx="111443" cy="111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0139953" y="3093020"/>
              <a:ext cx="111443" cy="111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0327277" y="2940620"/>
              <a:ext cx="111443" cy="111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スライド番号プレースホルダー 17"/>
          <p:cNvSpPr>
            <a:spLocks noGrp="1"/>
          </p:cNvSpPr>
          <p:nvPr>
            <p:ph type="sldNum" sz="quarter" idx="12"/>
          </p:nvPr>
        </p:nvSpPr>
        <p:spPr/>
        <p:txBody>
          <a:bodyPr/>
          <a:lstStyle/>
          <a:p>
            <a:fld id="{F35DE295-420C-4265-BE54-AE59FA4027A6}" type="slidenum">
              <a:rPr kumimoji="1" lang="ja-JP" altLang="en-US" smtClean="0"/>
              <a:t>10</a:t>
            </a:fld>
            <a:endParaRPr kumimoji="1" lang="ja-JP" altLang="en-US"/>
          </a:p>
        </p:txBody>
      </p:sp>
    </p:spTree>
    <p:extLst>
      <p:ext uri="{BB962C8B-B14F-4D97-AF65-F5344CB8AC3E}">
        <p14:creationId xmlns:p14="http://schemas.microsoft.com/office/powerpoint/2010/main" val="3156269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6458" y="313755"/>
            <a:ext cx="10909776" cy="733270"/>
          </a:xfrm>
        </p:spPr>
        <p:txBody>
          <a:bodyPr>
            <a:normAutofit/>
          </a:bodyPr>
          <a:lstStyle/>
          <a:p>
            <a:r>
              <a:rPr kumimoji="1" lang="ja-JP" altLang="en-US" sz="4000" b="1" dirty="0"/>
              <a:t>神経細胞（ニューロン）</a:t>
            </a:r>
          </a:p>
        </p:txBody>
      </p:sp>
      <p:sp>
        <p:nvSpPr>
          <p:cNvPr id="61" name="コンテンツ プレースホルダー 60"/>
          <p:cNvSpPr>
            <a:spLocks noGrp="1"/>
          </p:cNvSpPr>
          <p:nvPr>
            <p:ph idx="1"/>
          </p:nvPr>
        </p:nvSpPr>
        <p:spPr>
          <a:xfrm>
            <a:off x="493486" y="4688114"/>
            <a:ext cx="11437257" cy="2278743"/>
          </a:xfrm>
        </p:spPr>
        <p:txBody>
          <a:bodyPr>
            <a:normAutofit/>
          </a:bodyPr>
          <a:lstStyle/>
          <a:p>
            <a:r>
              <a:rPr kumimoji="1" lang="ja-JP" altLang="en-US" sz="2000" dirty="0"/>
              <a:t>神経細胞 </a:t>
            </a:r>
            <a:r>
              <a:rPr kumimoji="1" lang="en-US" altLang="ja-JP" sz="2000" dirty="0"/>
              <a:t>: </a:t>
            </a:r>
            <a:r>
              <a:rPr kumimoji="1" lang="ja-JP" altLang="en-US" sz="2000" dirty="0"/>
              <a:t>神経系を構成する単位</a:t>
            </a:r>
            <a:endParaRPr kumimoji="1" lang="en-US" altLang="ja-JP" sz="2000" dirty="0"/>
          </a:p>
          <a:p>
            <a:r>
              <a:rPr lang="ja-JP" altLang="en-US" sz="2000" dirty="0"/>
              <a:t>樹状突起 </a:t>
            </a:r>
            <a:r>
              <a:rPr lang="en-US" altLang="ja-JP" sz="2000" dirty="0"/>
              <a:t>: </a:t>
            </a:r>
            <a:r>
              <a:rPr lang="ja-JP" altLang="en-US" sz="2000" dirty="0"/>
              <a:t>他の細胞から信号を受け取る（複数ある）</a:t>
            </a:r>
            <a:endParaRPr lang="en-US" altLang="ja-JP" sz="2000" dirty="0"/>
          </a:p>
          <a:p>
            <a:r>
              <a:rPr lang="ja-JP" altLang="en-US" sz="2000" dirty="0"/>
              <a:t>軸索末端 </a:t>
            </a:r>
            <a:r>
              <a:rPr lang="en-US" altLang="ja-JP" sz="2000" dirty="0"/>
              <a:t>: </a:t>
            </a:r>
            <a:r>
              <a:rPr lang="ja-JP" altLang="en-US" sz="2000" dirty="0"/>
              <a:t>他の細胞へ信号を伝達する</a:t>
            </a:r>
            <a:r>
              <a:rPr lang="en-US" altLang="ja-JP" sz="2000" dirty="0"/>
              <a:t> </a:t>
            </a:r>
          </a:p>
          <a:p>
            <a:r>
              <a:rPr kumimoji="1" lang="ja-JP" altLang="en-US" sz="2000" dirty="0"/>
              <a:t>入力される電気信号の総和がある閾値を超えると，軸索を通じて次の細胞へ信号を送る（発火）</a:t>
            </a:r>
            <a:endParaRPr kumimoji="1" lang="en-US" altLang="ja-JP" sz="2000" dirty="0"/>
          </a:p>
          <a:p>
            <a:pPr marL="0" indent="0">
              <a:buNone/>
            </a:pPr>
            <a:r>
              <a:rPr lang="en-US" altLang="ja-JP" sz="2000" dirty="0"/>
              <a:t>※</a:t>
            </a:r>
            <a:r>
              <a:rPr lang="ja-JP" altLang="en-US" sz="2000" dirty="0"/>
              <a:t> これはニューラルネットの説明のとき</a:t>
            </a:r>
            <a:r>
              <a:rPr lang="ja-JP" altLang="en-US" sz="2000" dirty="0" smtClean="0"/>
              <a:t>に良く使われるだいぶ</a:t>
            </a:r>
            <a:r>
              <a:rPr lang="ja-JP" altLang="en-US" sz="2000" dirty="0"/>
              <a:t>簡略化した説明です。</a:t>
            </a:r>
            <a:endParaRPr kumimoji="1" lang="ja-JP" altLang="en-US" sz="2000" dirty="0"/>
          </a:p>
        </p:txBody>
      </p:sp>
      <p:sp>
        <p:nvSpPr>
          <p:cNvPr id="70" name="正方形/長方形 69"/>
          <p:cNvSpPr/>
          <p:nvPr/>
        </p:nvSpPr>
        <p:spPr>
          <a:xfrm>
            <a:off x="9083910" y="4057135"/>
            <a:ext cx="1800493" cy="646331"/>
          </a:xfrm>
          <a:prstGeom prst="rect">
            <a:avLst/>
          </a:prstGeom>
        </p:spPr>
        <p:txBody>
          <a:bodyPr wrap="none">
            <a:spAutoFit/>
          </a:bodyPr>
          <a:lstStyle/>
          <a:p>
            <a:r>
              <a:rPr lang="en-US" altLang="ja-JP" dirty="0"/>
              <a:t>By Quasar </a:t>
            </a:r>
            <a:r>
              <a:rPr lang="en-US" altLang="ja-JP" dirty="0" err="1"/>
              <a:t>Jarosz</a:t>
            </a:r>
            <a:r>
              <a:rPr lang="en-US" altLang="ja-JP" dirty="0"/>
              <a:t> </a:t>
            </a:r>
          </a:p>
          <a:p>
            <a:r>
              <a:rPr lang="en-US" altLang="ja-JP" dirty="0"/>
              <a:t>[CC-BY-SA-3.0]</a:t>
            </a:r>
            <a:endParaRPr lang="ja-JP" altLang="en-US" dirty="0"/>
          </a:p>
        </p:txBody>
      </p:sp>
      <p:pic>
        <p:nvPicPr>
          <p:cNvPr id="71" name="図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572" y="1043177"/>
            <a:ext cx="6778206" cy="3644938"/>
          </a:xfrm>
          <a:prstGeom prst="rect">
            <a:avLst/>
          </a:prstGeom>
        </p:spPr>
      </p:pic>
      <p:sp>
        <p:nvSpPr>
          <p:cNvPr id="72" name="正方形/長方形 71"/>
          <p:cNvSpPr/>
          <p:nvPr/>
        </p:nvSpPr>
        <p:spPr>
          <a:xfrm>
            <a:off x="2799225" y="1052679"/>
            <a:ext cx="1107996"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樹状突起</a:t>
            </a:r>
          </a:p>
        </p:txBody>
      </p:sp>
      <p:sp>
        <p:nvSpPr>
          <p:cNvPr id="73" name="正方形/長方形 72"/>
          <p:cNvSpPr/>
          <p:nvPr/>
        </p:nvSpPr>
        <p:spPr>
          <a:xfrm>
            <a:off x="7516368" y="1342965"/>
            <a:ext cx="1107996"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軸索末端</a:t>
            </a:r>
          </a:p>
        </p:txBody>
      </p:sp>
      <p:sp>
        <p:nvSpPr>
          <p:cNvPr id="74" name="正方形/長方形 73"/>
          <p:cNvSpPr/>
          <p:nvPr/>
        </p:nvSpPr>
        <p:spPr>
          <a:xfrm>
            <a:off x="5223112" y="3012107"/>
            <a:ext cx="800219" cy="461665"/>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軸索</a:t>
            </a:r>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11</a:t>
            </a:fld>
            <a:endParaRPr kumimoji="1" lang="ja-JP" altLang="en-US"/>
          </a:p>
        </p:txBody>
      </p:sp>
    </p:spTree>
    <p:extLst>
      <p:ext uri="{BB962C8B-B14F-4D97-AF65-F5344CB8AC3E}">
        <p14:creationId xmlns:p14="http://schemas.microsoft.com/office/powerpoint/2010/main" val="4290779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9066" y="223485"/>
            <a:ext cx="11245562" cy="733270"/>
          </a:xfrm>
        </p:spPr>
        <p:txBody>
          <a:bodyPr>
            <a:normAutofit/>
          </a:bodyPr>
          <a:lstStyle/>
          <a:p>
            <a:pPr algn="ctr"/>
            <a:r>
              <a:rPr kumimoji="1" lang="ja-JP" altLang="en-US" sz="3600" dirty="0"/>
              <a:t>パーセプトロン </a:t>
            </a:r>
            <a:r>
              <a:rPr lang="en-US" altLang="ja-JP" sz="3600" dirty="0"/>
              <a:t>: </a:t>
            </a:r>
            <a:r>
              <a:rPr lang="ja-JP" altLang="en-US" sz="3600" dirty="0"/>
              <a:t>ニューロンの振る舞いをモデル化</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43443" y="4550980"/>
                <a:ext cx="11245562" cy="2054036"/>
              </a:xfrm>
            </p:spPr>
            <p:txBody>
              <a:bodyPr>
                <a:noAutofit/>
              </a:bodyPr>
              <a:lstStyle/>
              <a:p>
                <a:pPr marL="514350" indent="-514350">
                  <a:lnSpc>
                    <a:spcPct val="100000"/>
                  </a:lnSpc>
                  <a:spcBef>
                    <a:spcPts val="600"/>
                  </a:spcBef>
                  <a:spcAft>
                    <a:spcPts val="600"/>
                  </a:spcAft>
                  <a:buAutoNum type="arabicPeriod"/>
                </a:pPr>
                <a:r>
                  <a:rPr lang="ja-JP" altLang="en-US" sz="2400" dirty="0"/>
                  <a:t>入力信号 </a:t>
                </a:r>
                <a14:m>
                  <m:oMath xmlns:m="http://schemas.openxmlformats.org/officeDocument/2006/math">
                    <m:r>
                      <a:rPr lang="en-US" altLang="ja-JP" sz="2400" b="1" i="0" smtClean="0">
                        <a:latin typeface="Cambria Math" panose="02040503050406030204" pitchFamily="18" charset="0"/>
                      </a:rPr>
                      <m:t>𝐱</m:t>
                    </m:r>
                    <m:r>
                      <a:rPr lang="en-US" altLang="ja-JP" sz="2400" b="1" i="0" smtClean="0">
                        <a:latin typeface="Cambria Math" panose="02040503050406030204" pitchFamily="18" charset="0"/>
                      </a:rPr>
                      <m:t>=</m:t>
                    </m:r>
                    <m:d>
                      <m:dPr>
                        <m:ctrlPr>
                          <a:rPr lang="en-US" altLang="ja-JP" sz="2400" b="1"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𝑥</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r>
                          <a:rPr lang="en-US" altLang="ja-JP" sz="2400" i="1" smtClean="0">
                            <a:latin typeface="Cambria Math" panose="02040503050406030204" pitchFamily="18" charset="0"/>
                          </a:rPr>
                          <m:t> </m:t>
                        </m:r>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m:t>
                            </m:r>
                            <m:r>
                              <a:rPr lang="en-US" altLang="ja-JP" sz="2400" i="1">
                                <a:latin typeface="Cambria Math" panose="02040503050406030204" pitchFamily="18" charset="0"/>
                              </a:rPr>
                              <m:t>𝑥</m:t>
                            </m:r>
                          </m:e>
                          <m:sub>
                            <m:r>
                              <a:rPr lang="en-US" altLang="ja-JP" sz="2400" b="0" i="1" smtClean="0">
                                <a:latin typeface="Cambria Math" panose="02040503050406030204" pitchFamily="18" charset="0"/>
                              </a:rPr>
                              <m:t>𝑑</m:t>
                            </m:r>
                          </m:sub>
                        </m:sSub>
                      </m:e>
                    </m:d>
                  </m:oMath>
                </a14:m>
                <a:r>
                  <a:rPr lang="ja-JP" altLang="en-US" sz="2400" dirty="0"/>
                  <a:t> の</a:t>
                </a:r>
                <a:r>
                  <a:rPr lang="ja-JP" altLang="en-US" sz="2400" dirty="0" smtClean="0"/>
                  <a:t>重み付け</a:t>
                </a:r>
                <a:r>
                  <a:rPr lang="ja-JP" altLang="en-US" sz="2400" dirty="0"/>
                  <a:t>和を計算 </a:t>
                </a:r>
                <a:r>
                  <a:rPr lang="en-US" altLang="ja-JP" sz="2400"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0</m:t>
                        </m:r>
                      </m:sub>
                    </m:sSub>
                    <m:r>
                      <a:rPr lang="en-US" altLang="ja-JP" sz="2400" i="1">
                        <a:latin typeface="Cambria Math" panose="02040503050406030204" pitchFamily="18" charset="0"/>
                      </a:rPr>
                      <m:t>+</m:t>
                    </m:r>
                    <m:nary>
                      <m:naryPr>
                        <m:chr m:val="∑"/>
                        <m:supHide m:val="on"/>
                        <m:ctrlPr>
                          <a:rPr lang="en-US" altLang="ja-JP" sz="2400" i="1">
                            <a:latin typeface="Cambria Math" panose="02040503050406030204" pitchFamily="18" charset="0"/>
                          </a:rPr>
                        </m:ctrlPr>
                      </m:naryPr>
                      <m:sub>
                        <m:r>
                          <m:rPr>
                            <m:brk m:alnAt="7"/>
                          </m:rPr>
                          <a:rPr lang="en-US" altLang="ja-JP" sz="2400" i="1">
                            <a:latin typeface="Cambria Math" panose="02040503050406030204" pitchFamily="18" charset="0"/>
                          </a:rPr>
                          <m:t>𝑖</m:t>
                        </m:r>
                      </m:sub>
                      <m:sup/>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𝑖</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e>
                    </m:nary>
                  </m:oMath>
                </a14:m>
                <a:r>
                  <a:rPr lang="ja-JP" altLang="en-US" sz="2400" dirty="0"/>
                  <a:t> </a:t>
                </a:r>
                <a:endParaRPr lang="en-US" altLang="ja-JP" sz="2400" dirty="0"/>
              </a:p>
              <a:p>
                <a:pPr marL="514350" indent="-514350">
                  <a:lnSpc>
                    <a:spcPct val="100000"/>
                  </a:lnSpc>
                  <a:spcBef>
                    <a:spcPts val="600"/>
                  </a:spcBef>
                  <a:spcAft>
                    <a:spcPts val="600"/>
                  </a:spcAft>
                  <a:buAutoNum type="arabicPeriod"/>
                </a:pPr>
                <a:r>
                  <a:rPr lang="ja-JP" altLang="en-US" sz="2400" dirty="0" smtClean="0"/>
                  <a:t>閾値</a:t>
                </a:r>
                <a:r>
                  <a:rPr lang="ja-JP" altLang="en-US" sz="2400" dirty="0"/>
                  <a:t>処理 </a:t>
                </a:r>
                <a:endParaRPr lang="en-US" altLang="ja-JP" sz="2400" dirty="0"/>
              </a:p>
              <a:p>
                <a:pPr marL="0" indent="0">
                  <a:lnSpc>
                    <a:spcPct val="100000"/>
                  </a:lnSpc>
                  <a:spcBef>
                    <a:spcPts val="600"/>
                  </a:spcBef>
                  <a:spcAft>
                    <a:spcPts val="600"/>
                  </a:spcAft>
                  <a:buNone/>
                </a:pPr>
                <a:r>
                  <a:rPr lang="en-US" altLang="ja-JP" sz="2400" b="1" i="1" dirty="0">
                    <a:latin typeface="Times New Roman" panose="02020603050405020304" pitchFamily="18" charset="0"/>
                    <a:cs typeface="Times New Roman" panose="02020603050405020304" pitchFamily="18" charset="0"/>
                  </a:rPr>
                  <a:t>	</a:t>
                </a:r>
                <a14:m>
                  <m:oMath xmlns:m="http://schemas.openxmlformats.org/officeDocument/2006/math">
                    <m:r>
                      <a:rPr lang="en-US" altLang="ja-JP" sz="2400" b="1" i="1" smtClean="0">
                        <a:latin typeface="Cambria Math" panose="02040503050406030204" pitchFamily="18" charset="0"/>
                      </a:rPr>
                      <m:t>𝒇</m:t>
                    </m:r>
                    <m:d>
                      <m:dPr>
                        <m:ctrlPr>
                          <a:rPr lang="en-US" altLang="ja-JP" sz="2400" b="0" i="1" smtClean="0">
                            <a:latin typeface="Cambria Math" panose="02040503050406030204" pitchFamily="18" charset="0"/>
                          </a:rPr>
                        </m:ctrlPr>
                      </m:dPr>
                      <m:e>
                        <m:r>
                          <a:rPr lang="en-US" altLang="ja-JP" sz="2400" b="1" i="0" smtClean="0">
                            <a:latin typeface="Cambria Math" panose="02040503050406030204" pitchFamily="18" charset="0"/>
                          </a:rPr>
                          <m:t>𝐱</m:t>
                        </m:r>
                      </m:e>
                    </m:d>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m>
                          <m:mPr>
                            <m:mcs>
                              <m:mc>
                                <m:mcPr>
                                  <m:count m:val="1"/>
                                  <m:mcJc m:val="center"/>
                                </m:mcPr>
                              </m:mc>
                            </m:mcs>
                            <m:ctrlPr>
                              <a:rPr lang="en-US" altLang="ja-JP" sz="2400" b="0" i="1" smtClean="0">
                                <a:latin typeface="Cambria Math" panose="02040503050406030204" pitchFamily="18" charset="0"/>
                              </a:rPr>
                            </m:ctrlPr>
                          </m:mPr>
                          <m:mr>
                            <m:e>
                              <m:r>
                                <m:rPr>
                                  <m:brk m:alnAt="7"/>
                                </m:rP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𝑖𝑓</m:t>
                              </m:r>
                              <m:r>
                                <a:rPr lang="en-US" altLang="ja-JP" sz="2400" b="0" i="1" smtClean="0">
                                  <a:latin typeface="Cambria Math" panose="02040503050406030204" pitchFamily="18" charset="0"/>
                                </a:rPr>
                                <m:t> </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0</m:t>
                                  </m:r>
                                </m:sub>
                              </m:sSub>
                              <m:r>
                                <a:rPr lang="en-US" altLang="ja-JP" sz="2400" i="1">
                                  <a:latin typeface="Cambria Math" panose="02040503050406030204" pitchFamily="18" charset="0"/>
                                </a:rPr>
                                <m:t>+</m:t>
                              </m:r>
                              <m:nary>
                                <m:naryPr>
                                  <m:chr m:val="∑"/>
                                  <m:supHide m:val="on"/>
                                  <m:ctrlPr>
                                    <a:rPr lang="en-US" altLang="ja-JP" sz="2400" i="1">
                                      <a:latin typeface="Cambria Math" panose="02040503050406030204" pitchFamily="18" charset="0"/>
                                    </a:rPr>
                                  </m:ctrlPr>
                                </m:naryPr>
                                <m:sub>
                                  <m:r>
                                    <m:rPr>
                                      <m:brk m:alnAt="7"/>
                                    </m:rPr>
                                    <a:rPr lang="en-US" altLang="ja-JP" sz="2400" i="1">
                                      <a:latin typeface="Cambria Math" panose="02040503050406030204" pitchFamily="18" charset="0"/>
                                    </a:rPr>
                                    <m:t>𝑖</m:t>
                                  </m:r>
                                </m:sub>
                                <m:sup/>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𝑖</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e>
                              </m:nary>
                              <m:r>
                                <a:rPr lang="en-US" altLang="ja-JP" sz="2400" b="0" i="1" smtClean="0">
                                  <a:latin typeface="Cambria Math" panose="02040503050406030204" pitchFamily="18" charset="0"/>
                                </a:rPr>
                                <m:t>≥0 </m:t>
                              </m:r>
                            </m:e>
                          </m:mr>
                          <m:mr>
                            <m:e>
                              <m:r>
                                <a:rPr lang="en-US" altLang="ja-JP" sz="2400" b="0" i="1" smtClean="0">
                                  <a:latin typeface="Cambria Math" panose="02040503050406030204" pitchFamily="18" charset="0"/>
                                </a:rPr>
                                <m:t>0        </m:t>
                              </m:r>
                              <m:r>
                                <m:rPr>
                                  <m:brk m:alnAt="7"/>
                                </m:rPr>
                                <a:rPr lang="en-US" altLang="ja-JP" sz="2400" i="1">
                                  <a:latin typeface="Cambria Math" panose="02040503050406030204" pitchFamily="18" charset="0"/>
                                </a:rPr>
                                <m:t>𝑖</m:t>
                              </m:r>
                              <m:r>
                                <a:rPr lang="en-US" altLang="ja-JP" sz="2400" i="1">
                                  <a:latin typeface="Cambria Math" panose="02040503050406030204" pitchFamily="18" charset="0"/>
                                </a:rPr>
                                <m:t>𝑓</m:t>
                              </m:r>
                              <m:r>
                                <a:rPr lang="en-US" altLang="ja-JP" sz="2400" i="1">
                                  <a:latin typeface="Cambria Math" panose="02040503050406030204" pitchFamily="18" charset="0"/>
                                </a:rPr>
                                <m:t> </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0</m:t>
                                  </m:r>
                                </m:sub>
                              </m:sSub>
                              <m:r>
                                <a:rPr lang="en-US" altLang="ja-JP" sz="2400" i="1">
                                  <a:latin typeface="Cambria Math" panose="02040503050406030204" pitchFamily="18" charset="0"/>
                                </a:rPr>
                                <m:t>+</m:t>
                              </m:r>
                              <m:nary>
                                <m:naryPr>
                                  <m:chr m:val="∑"/>
                                  <m:supHide m:val="on"/>
                                  <m:ctrlPr>
                                    <a:rPr lang="en-US" altLang="ja-JP" sz="2400" i="1">
                                      <a:latin typeface="Cambria Math" panose="02040503050406030204" pitchFamily="18" charset="0"/>
                                    </a:rPr>
                                  </m:ctrlPr>
                                </m:naryPr>
                                <m:sub>
                                  <m:r>
                                    <m:rPr>
                                      <m:brk m:alnAt="7"/>
                                    </m:rPr>
                                    <a:rPr lang="en-US" altLang="ja-JP" sz="2400" i="1">
                                      <a:latin typeface="Cambria Math" panose="02040503050406030204" pitchFamily="18" charset="0"/>
                                    </a:rPr>
                                    <m:t>𝑖</m:t>
                                  </m:r>
                                </m:sub>
                                <m:sup/>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𝑖</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e>
                              </m:nary>
                              <m:r>
                                <a:rPr lang="en-US" altLang="ja-JP" sz="2400" b="0" i="1" smtClean="0">
                                  <a:latin typeface="Cambria Math" panose="02040503050406030204" pitchFamily="18" charset="0"/>
                                </a:rPr>
                                <m:t>&lt;</m:t>
                              </m:r>
                              <m:r>
                                <a:rPr lang="en-US" altLang="ja-JP" sz="2400" i="1">
                                  <a:latin typeface="Cambria Math" panose="02040503050406030204" pitchFamily="18" charset="0"/>
                                </a:rPr>
                                <m:t>0</m:t>
                              </m:r>
                            </m:e>
                          </m:mr>
                        </m:m>
                      </m:e>
                    </m:d>
                  </m:oMath>
                </a14:m>
                <a:endParaRPr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43443" y="4550980"/>
                <a:ext cx="11245562" cy="2054036"/>
              </a:xfrm>
              <a:blipFill>
                <a:blip r:embed="rId2"/>
                <a:stretch>
                  <a:fillRect l="-1247" t="-30267"/>
                </a:stretch>
              </a:blipFill>
            </p:spPr>
            <p:txBody>
              <a:bodyPr/>
              <a:lstStyle/>
              <a:p>
                <a:r>
                  <a:rPr lang="ja-JP" altLang="en-US">
                    <a:noFill/>
                  </a:rPr>
                  <a:t> </a:t>
                </a:r>
              </a:p>
            </p:txBody>
          </p:sp>
        </mc:Fallback>
      </mc:AlternateContent>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7658" y="491633"/>
            <a:ext cx="4861838" cy="2614423"/>
          </a:xfrm>
          <a:prstGeom prst="rect">
            <a:avLst/>
          </a:prstGeom>
        </p:spPr>
      </p:pic>
      <p:grpSp>
        <p:nvGrpSpPr>
          <p:cNvPr id="12" name="グループ化 11"/>
          <p:cNvGrpSpPr/>
          <p:nvPr/>
        </p:nvGrpSpPr>
        <p:grpSpPr>
          <a:xfrm>
            <a:off x="3331781" y="1043027"/>
            <a:ext cx="551543" cy="3135087"/>
            <a:chOff x="914401" y="1494971"/>
            <a:chExt cx="580571" cy="3300089"/>
          </a:xfrm>
        </p:grpSpPr>
        <p:sp>
          <p:nvSpPr>
            <p:cNvPr id="6" name="円/楕円 5"/>
            <p:cNvSpPr/>
            <p:nvPr/>
          </p:nvSpPr>
          <p:spPr>
            <a:xfrm>
              <a:off x="914401" y="1494971"/>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17" name="円/楕円 16"/>
                <p:cNvSpPr/>
                <p:nvPr/>
              </p:nvSpPr>
              <p:spPr>
                <a:xfrm>
                  <a:off x="914401" y="2197768"/>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1</m:t>
                            </m:r>
                          </m:sub>
                        </m:sSub>
                      </m:oMath>
                    </m:oMathPara>
                  </a14:m>
                  <a:endParaRPr kumimoji="1" lang="ja-JP" altLang="en-US" sz="2400" dirty="0">
                    <a:solidFill>
                      <a:schemeClr val="tx1"/>
                    </a:solidFill>
                  </a:endParaRPr>
                </a:p>
              </p:txBody>
            </p:sp>
          </mc:Choice>
          <mc:Fallback xmlns="">
            <p:sp>
              <p:nvSpPr>
                <p:cNvPr id="17" name="円/楕円 16"/>
                <p:cNvSpPr>
                  <a:spLocks noRot="1" noChangeAspect="1" noMove="1" noResize="1" noEditPoints="1" noAdjustHandles="1" noChangeArrowheads="1" noChangeShapeType="1" noTextEdit="1"/>
                </p:cNvSpPr>
                <p:nvPr/>
              </p:nvSpPr>
              <p:spPr>
                <a:xfrm>
                  <a:off x="914401" y="2197768"/>
                  <a:ext cx="580571" cy="580571"/>
                </a:xfrm>
                <a:prstGeom prst="ellipse">
                  <a:avLst/>
                </a:prstGeom>
                <a:blipFill rotWithShape="0">
                  <a:blip r:embed="rId4"/>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円/楕円 17"/>
                <p:cNvSpPr/>
                <p:nvPr/>
              </p:nvSpPr>
              <p:spPr>
                <a:xfrm>
                  <a:off x="914401" y="2900565"/>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2</m:t>
                            </m:r>
                          </m:sub>
                        </m:sSub>
                      </m:oMath>
                    </m:oMathPara>
                  </a14:m>
                  <a:endParaRPr kumimoji="1" lang="ja-JP" altLang="en-US" sz="2400" dirty="0">
                    <a:solidFill>
                      <a:schemeClr val="tx1"/>
                    </a:solidFill>
                  </a:endParaRPr>
                </a:p>
              </p:txBody>
            </p:sp>
          </mc:Choice>
          <mc:Fallback xmlns="">
            <p:sp>
              <p:nvSpPr>
                <p:cNvPr id="18" name="円/楕円 17"/>
                <p:cNvSpPr>
                  <a:spLocks noRot="1" noChangeAspect="1" noMove="1" noResize="1" noEditPoints="1" noAdjustHandles="1" noChangeArrowheads="1" noChangeShapeType="1" noTextEdit="1"/>
                </p:cNvSpPr>
                <p:nvPr/>
              </p:nvSpPr>
              <p:spPr>
                <a:xfrm>
                  <a:off x="914401" y="2900565"/>
                  <a:ext cx="580571" cy="580571"/>
                </a:xfrm>
                <a:prstGeom prst="ellipse">
                  <a:avLst/>
                </a:prstGeom>
                <a:blipFill rotWithShape="0">
                  <a:blip r:embed="rId5"/>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円/楕円 18"/>
                <p:cNvSpPr/>
                <p:nvPr/>
              </p:nvSpPr>
              <p:spPr>
                <a:xfrm>
                  <a:off x="914401" y="4214489"/>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𝑑</m:t>
                            </m:r>
                          </m:sub>
                        </m:sSub>
                      </m:oMath>
                    </m:oMathPara>
                  </a14:m>
                  <a:endParaRPr kumimoji="1" lang="ja-JP" altLang="en-US" sz="2400" dirty="0">
                    <a:solidFill>
                      <a:schemeClr val="tx1"/>
                    </a:solidFill>
                  </a:endParaRPr>
                </a:p>
              </p:txBody>
            </p:sp>
          </mc:Choice>
          <mc:Fallback xmlns="">
            <p:sp>
              <p:nvSpPr>
                <p:cNvPr id="19" name="円/楕円 18"/>
                <p:cNvSpPr>
                  <a:spLocks noRot="1" noChangeAspect="1" noMove="1" noResize="1" noEditPoints="1" noAdjustHandles="1" noChangeArrowheads="1" noChangeShapeType="1" noTextEdit="1"/>
                </p:cNvSpPr>
                <p:nvPr/>
              </p:nvSpPr>
              <p:spPr>
                <a:xfrm>
                  <a:off x="914401" y="4214489"/>
                  <a:ext cx="580571" cy="580571"/>
                </a:xfrm>
                <a:prstGeom prst="ellipse">
                  <a:avLst/>
                </a:prstGeom>
                <a:blipFill rotWithShape="0">
                  <a:blip r:embed="rId6"/>
                  <a:stretch>
                    <a:fillRect/>
                  </a:stretch>
                </a:blipFill>
                <a:ln w="31750"/>
              </p:spPr>
              <p:txBody>
                <a:bodyPr/>
                <a:lstStyle/>
                <a:p>
                  <a:r>
                    <a:rPr lang="ja-JP" altLang="en-US">
                      <a:noFill/>
                    </a:rPr>
                    <a:t> </a:t>
                  </a:r>
                </a:p>
              </p:txBody>
            </p:sp>
          </mc:Fallback>
        </mc:AlternateContent>
      </p:grpSp>
      <p:sp>
        <p:nvSpPr>
          <p:cNvPr id="20" name="円/楕円 19"/>
          <p:cNvSpPr/>
          <p:nvPr/>
        </p:nvSpPr>
        <p:spPr>
          <a:xfrm>
            <a:off x="5857267" y="2269485"/>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23" name="直線矢印コネクタ 22"/>
          <p:cNvCxnSpPr>
            <a:stCxn id="6" idx="6"/>
            <a:endCxn id="20" idx="2"/>
          </p:cNvCxnSpPr>
          <p:nvPr/>
        </p:nvCxnSpPr>
        <p:spPr>
          <a:xfrm>
            <a:off x="3883324" y="1318799"/>
            <a:ext cx="1973943" cy="132080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7" idx="6"/>
            <a:endCxn id="20" idx="2"/>
          </p:cNvCxnSpPr>
          <p:nvPr/>
        </p:nvCxnSpPr>
        <p:spPr>
          <a:xfrm>
            <a:off x="3883324" y="1986457"/>
            <a:ext cx="1973943" cy="65314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8" idx="6"/>
            <a:endCxn id="20" idx="2"/>
          </p:cNvCxnSpPr>
          <p:nvPr/>
        </p:nvCxnSpPr>
        <p:spPr>
          <a:xfrm flipV="1">
            <a:off x="3883324" y="2639599"/>
            <a:ext cx="1973943" cy="1451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9" idx="6"/>
            <a:endCxn id="20" idx="2"/>
          </p:cNvCxnSpPr>
          <p:nvPr/>
        </p:nvCxnSpPr>
        <p:spPr>
          <a:xfrm flipV="1">
            <a:off x="3883324" y="2639599"/>
            <a:ext cx="1973943" cy="126274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正方形/長方形 32"/>
              <p:cNvSpPr/>
              <p:nvPr/>
            </p:nvSpPr>
            <p:spPr>
              <a:xfrm>
                <a:off x="4289796" y="142841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0</m:t>
                          </m:r>
                        </m:sub>
                      </m:sSub>
                    </m:oMath>
                  </m:oMathPara>
                </a14:m>
                <a:endParaRPr lang="ja-JP" altLang="en-US" dirty="0"/>
              </a:p>
            </p:txBody>
          </p:sp>
        </mc:Choice>
        <mc:Fallback xmlns="">
          <p:sp>
            <p:nvSpPr>
              <p:cNvPr id="33" name="正方形/長方形 32"/>
              <p:cNvSpPr>
                <a:spLocks noRot="1" noChangeAspect="1" noMove="1" noResize="1" noEditPoints="1" noAdjustHandles="1" noChangeArrowheads="1" noChangeShapeType="1" noTextEdit="1"/>
              </p:cNvSpPr>
              <p:nvPr/>
            </p:nvSpPr>
            <p:spPr>
              <a:xfrm>
                <a:off x="4289796" y="1428410"/>
                <a:ext cx="507127" cy="369332"/>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p:cNvSpPr/>
              <p:nvPr/>
            </p:nvSpPr>
            <p:spPr>
              <a:xfrm>
                <a:off x="4289796" y="190847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1</m:t>
                          </m:r>
                        </m:sub>
                      </m:sSub>
                    </m:oMath>
                  </m:oMathPara>
                </a14:m>
                <a:endParaRPr lang="ja-JP" altLang="en-US" dirty="0"/>
              </a:p>
            </p:txBody>
          </p:sp>
        </mc:Choice>
        <mc:Fallback xmlns="">
          <p:sp>
            <p:nvSpPr>
              <p:cNvPr id="34" name="正方形/長方形 33"/>
              <p:cNvSpPr>
                <a:spLocks noRot="1" noChangeAspect="1" noMove="1" noResize="1" noEditPoints="1" noAdjustHandles="1" noChangeArrowheads="1" noChangeShapeType="1" noTextEdit="1"/>
              </p:cNvSpPr>
              <p:nvPr/>
            </p:nvSpPr>
            <p:spPr>
              <a:xfrm>
                <a:off x="4289796" y="1908470"/>
                <a:ext cx="507127" cy="36933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p:cNvSpPr/>
              <p:nvPr/>
            </p:nvSpPr>
            <p:spPr>
              <a:xfrm>
                <a:off x="4289796" y="232757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2</m:t>
                          </m:r>
                        </m:sub>
                      </m:sSub>
                    </m:oMath>
                  </m:oMathPara>
                </a14:m>
                <a:endParaRPr lang="ja-JP" altLang="en-US" dirty="0"/>
              </a:p>
            </p:txBody>
          </p:sp>
        </mc:Choice>
        <mc:Fallback xmlns="">
          <p:sp>
            <p:nvSpPr>
              <p:cNvPr id="35" name="正方形/長方形 34"/>
              <p:cNvSpPr>
                <a:spLocks noRot="1" noChangeAspect="1" noMove="1" noResize="1" noEditPoints="1" noAdjustHandles="1" noChangeArrowheads="1" noChangeShapeType="1" noTextEdit="1"/>
              </p:cNvSpPr>
              <p:nvPr/>
            </p:nvSpPr>
            <p:spPr>
              <a:xfrm>
                <a:off x="4289796" y="2327570"/>
                <a:ext cx="507127" cy="369332"/>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p:cNvSpPr/>
              <p:nvPr/>
            </p:nvSpPr>
            <p:spPr>
              <a:xfrm>
                <a:off x="4289796" y="3089570"/>
                <a:ext cx="5220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𝑑</m:t>
                          </m:r>
                        </m:sub>
                      </m:sSub>
                    </m:oMath>
                  </m:oMathPara>
                </a14:m>
                <a:endParaRPr lang="ja-JP" altLang="en-US"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4289796" y="3089570"/>
                <a:ext cx="522066" cy="369332"/>
              </a:xfrm>
              <a:prstGeom prst="rect">
                <a:avLst/>
              </a:prstGeom>
              <a:blipFill rotWithShape="0">
                <a:blip r:embed="rId10"/>
                <a:stretch>
                  <a:fillRect/>
                </a:stretch>
              </a:blipFill>
            </p:spPr>
            <p:txBody>
              <a:bodyPr/>
              <a:lstStyle/>
              <a:p>
                <a:r>
                  <a:rPr lang="ja-JP" altLang="en-US">
                    <a:noFill/>
                  </a:rPr>
                  <a:t> </a:t>
                </a:r>
              </a:p>
            </p:txBody>
          </p:sp>
        </mc:Fallback>
      </mc:AlternateContent>
      <p:sp>
        <p:nvSpPr>
          <p:cNvPr id="37" name="正方形/長方形 36"/>
          <p:cNvSpPr/>
          <p:nvPr/>
        </p:nvSpPr>
        <p:spPr>
          <a:xfrm>
            <a:off x="1000058" y="2143640"/>
            <a:ext cx="1569660" cy="646331"/>
          </a:xfrm>
          <a:prstGeom prst="rect">
            <a:avLst/>
          </a:prstGeom>
        </p:spPr>
        <p:txBody>
          <a:bodyPr wrap="none">
            <a:spAutoFit/>
          </a:bodyPr>
          <a:lstStyle/>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特徴ベクトル</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を入力</a:t>
            </a:r>
          </a:p>
        </p:txBody>
      </p:sp>
      <p:cxnSp>
        <p:nvCxnSpPr>
          <p:cNvPr id="38" name="直線矢印コネクタ 37"/>
          <p:cNvCxnSpPr>
            <a:stCxn id="44" idx="2"/>
            <a:endCxn id="20" idx="6"/>
          </p:cNvCxnSpPr>
          <p:nvPr/>
        </p:nvCxnSpPr>
        <p:spPr>
          <a:xfrm flipH="1">
            <a:off x="6597494" y="2639599"/>
            <a:ext cx="27927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6876770" y="2269485"/>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46" name="直線矢印コネクタ 45"/>
          <p:cNvCxnSpPr>
            <a:endCxn id="44" idx="6"/>
          </p:cNvCxnSpPr>
          <p:nvPr/>
        </p:nvCxnSpPr>
        <p:spPr>
          <a:xfrm flipH="1">
            <a:off x="7616997" y="2639599"/>
            <a:ext cx="447503"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8207746" y="2333920"/>
            <a:ext cx="1239442" cy="584775"/>
          </a:xfrm>
          <a:prstGeom prst="rect">
            <a:avLst/>
          </a:prstGeom>
        </p:spPr>
        <p:txBody>
          <a:bodyPr wrap="none">
            <a:spAutoFit/>
          </a:bodyPr>
          <a:lstStyle/>
          <a:p>
            <a:r>
              <a:rPr lang="en-US" altLang="ja-JP" sz="3200" dirty="0"/>
              <a:t>0 or 1 </a:t>
            </a:r>
            <a:endParaRPr lang="ja-JP" altLang="en-US" sz="3200" dirty="0"/>
          </a:p>
        </p:txBody>
      </p:sp>
      <mc:AlternateContent xmlns:mc="http://schemas.openxmlformats.org/markup-compatibility/2006" xmlns:a14="http://schemas.microsoft.com/office/drawing/2010/main">
        <mc:Choice Requires="a14">
          <p:sp>
            <p:nvSpPr>
              <p:cNvPr id="50" name="正方形/長方形 49"/>
              <p:cNvSpPr/>
              <p:nvPr/>
            </p:nvSpPr>
            <p:spPr>
              <a:xfrm>
                <a:off x="6358855" y="6334780"/>
                <a:ext cx="5833146" cy="523220"/>
              </a:xfrm>
              <a:prstGeom prst="rect">
                <a:avLst/>
              </a:prstGeom>
            </p:spPr>
            <p:txBody>
              <a:bodyPr wrap="square">
                <a:spAutoFit/>
              </a:bodyP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教科書にはバイアス項</a:t>
                </a:r>
                <a14:m>
                  <m:oMath xmlns:m="http://schemas.openxmlformats.org/officeDocument/2006/math">
                    <m:sSub>
                      <m:sSubPr>
                        <m:ctrlPr>
                          <a:rPr lang="en-US" altLang="ja-JP" sz="1400" i="1">
                            <a:latin typeface="Cambria Math" panose="02040503050406030204" pitchFamily="18" charset="0"/>
                          </a:rPr>
                        </m:ctrlPr>
                      </m:sSubPr>
                      <m:e>
                        <m:r>
                          <a:rPr lang="en-US" altLang="ja-JP" sz="1400" b="0" i="1">
                            <a:latin typeface="Cambria Math" panose="02040503050406030204" pitchFamily="18" charset="0"/>
                          </a:rPr>
                          <m:t>𝑤</m:t>
                        </m:r>
                      </m:e>
                      <m:sub>
                        <m:r>
                          <a:rPr lang="en-US" altLang="ja-JP" sz="1400" b="0" i="1">
                            <a:latin typeface="Cambria Math" panose="02040503050406030204" pitchFamily="18" charset="0"/>
                          </a:rPr>
                          <m:t>0</m:t>
                        </m:r>
                      </m:sub>
                    </m:sSub>
                  </m:oMath>
                </a14:m>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についての記載がないのですが、ここでは</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わかりやすいパターン認識</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に順じてバイアス項を記載しています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0" name="正方形/長方形 49"/>
              <p:cNvSpPr>
                <a:spLocks noRot="1" noChangeAspect="1" noMove="1" noResize="1" noEditPoints="1" noAdjustHandles="1" noChangeArrowheads="1" noChangeShapeType="1" noTextEdit="1"/>
              </p:cNvSpPr>
              <p:nvPr/>
            </p:nvSpPr>
            <p:spPr>
              <a:xfrm>
                <a:off x="6358855" y="6334780"/>
                <a:ext cx="5833146" cy="523220"/>
              </a:xfrm>
              <a:prstGeom prst="rect">
                <a:avLst/>
              </a:prstGeom>
              <a:blipFill rotWithShape="0">
                <a:blip r:embed="rId11"/>
                <a:stretch>
                  <a:fillRect l="-313" t="-1163" b="-11628"/>
                </a:stretch>
              </a:blipFill>
            </p:spPr>
            <p:txBody>
              <a:bodyPr/>
              <a:lstStyle/>
              <a:p>
                <a:r>
                  <a:rPr lang="ja-JP" altLang="en-US">
                    <a:noFill/>
                  </a:rPr>
                  <a:t> </a:t>
                </a:r>
              </a:p>
            </p:txBody>
          </p:sp>
        </mc:Fallback>
      </mc:AlternateContent>
      <p:sp>
        <p:nvSpPr>
          <p:cNvPr id="25" name="フリーフォーム 24"/>
          <p:cNvSpPr/>
          <p:nvPr/>
        </p:nvSpPr>
        <p:spPr>
          <a:xfrm>
            <a:off x="6970329" y="2437602"/>
            <a:ext cx="546538" cy="394498"/>
          </a:xfrm>
          <a:custGeom>
            <a:avLst/>
            <a:gdLst>
              <a:gd name="connsiteX0" fmla="*/ 0 w 2301766"/>
              <a:gd name="connsiteY0" fmla="*/ 1366345 h 1366345"/>
              <a:gd name="connsiteX1" fmla="*/ 1177159 w 2301766"/>
              <a:gd name="connsiteY1" fmla="*/ 1366345 h 1366345"/>
              <a:gd name="connsiteX2" fmla="*/ 1177159 w 2301766"/>
              <a:gd name="connsiteY2" fmla="*/ 0 h 1366345"/>
              <a:gd name="connsiteX3" fmla="*/ 2301766 w 2301766"/>
              <a:gd name="connsiteY3" fmla="*/ 0 h 1366345"/>
            </a:gdLst>
            <a:ahLst/>
            <a:cxnLst>
              <a:cxn ang="0">
                <a:pos x="connsiteX0" y="connsiteY0"/>
              </a:cxn>
              <a:cxn ang="0">
                <a:pos x="connsiteX1" y="connsiteY1"/>
              </a:cxn>
              <a:cxn ang="0">
                <a:pos x="connsiteX2" y="connsiteY2"/>
              </a:cxn>
              <a:cxn ang="0">
                <a:pos x="connsiteX3" y="connsiteY3"/>
              </a:cxn>
            </a:cxnLst>
            <a:rect l="l" t="t" r="r" b="b"/>
            <a:pathLst>
              <a:path w="2301766" h="1366345">
                <a:moveTo>
                  <a:pt x="0" y="1366345"/>
                </a:moveTo>
                <a:lnTo>
                  <a:pt x="1177159" y="1366345"/>
                </a:lnTo>
                <a:lnTo>
                  <a:pt x="1177159" y="0"/>
                </a:lnTo>
                <a:lnTo>
                  <a:pt x="2301766" y="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F35DE295-420C-4265-BE54-AE59FA4027A6}" type="slidenum">
              <a:rPr kumimoji="1" lang="ja-JP" altLang="en-US" smtClean="0"/>
              <a:t>12</a:t>
            </a:fld>
            <a:endParaRPr kumimoji="1" lang="ja-JP" altLang="en-US"/>
          </a:p>
        </p:txBody>
      </p:sp>
    </p:spTree>
    <p:extLst>
      <p:ext uri="{BB962C8B-B14F-4D97-AF65-F5344CB8AC3E}">
        <p14:creationId xmlns:p14="http://schemas.microsoft.com/office/powerpoint/2010/main" val="3261462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9066" y="223485"/>
            <a:ext cx="11245562" cy="733270"/>
          </a:xfrm>
        </p:spPr>
        <p:txBody>
          <a:bodyPr>
            <a:normAutofit/>
          </a:bodyPr>
          <a:lstStyle/>
          <a:p>
            <a:pPr algn="ctr"/>
            <a:r>
              <a:rPr kumimoji="1" lang="ja-JP" altLang="en-US" sz="3600" dirty="0"/>
              <a:t>パーセプトロン </a:t>
            </a:r>
            <a:r>
              <a:rPr lang="en-US" altLang="ja-JP" sz="3600" dirty="0"/>
              <a:t>: </a:t>
            </a:r>
            <a:r>
              <a:rPr lang="ja-JP" altLang="en-US" sz="3600" dirty="0"/>
              <a:t>ニューロンの振る舞いをモデル化</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43443" y="4550980"/>
                <a:ext cx="7394271" cy="2054036"/>
              </a:xfrm>
            </p:spPr>
            <p:txBody>
              <a:bodyPr>
                <a:noAutofit/>
              </a:bodyPr>
              <a:lstStyle/>
              <a:p>
                <a:pPr marL="514350" indent="-514350">
                  <a:lnSpc>
                    <a:spcPct val="100000"/>
                  </a:lnSpc>
                  <a:spcBef>
                    <a:spcPts val="600"/>
                  </a:spcBef>
                  <a:spcAft>
                    <a:spcPts val="600"/>
                  </a:spcAft>
                  <a:buAutoNum type="arabicPeriod"/>
                </a:pPr>
                <a:r>
                  <a:rPr lang="ja-JP" altLang="en-US" sz="2400" dirty="0"/>
                  <a:t>入力信号 </a:t>
                </a:r>
                <a14:m>
                  <m:oMath xmlns:m="http://schemas.openxmlformats.org/officeDocument/2006/math">
                    <m:r>
                      <a:rPr lang="en-US" altLang="ja-JP" sz="2400" b="1" i="0" smtClean="0">
                        <a:latin typeface="Cambria Math" panose="02040503050406030204" pitchFamily="18" charset="0"/>
                      </a:rPr>
                      <m:t>𝐱</m:t>
                    </m:r>
                  </m:oMath>
                </a14:m>
                <a:r>
                  <a:rPr lang="ja-JP" altLang="en-US" sz="2400" dirty="0"/>
                  <a:t>の</a:t>
                </a:r>
                <a:r>
                  <a:rPr lang="ja-JP" altLang="en-US" sz="2400" dirty="0" smtClean="0"/>
                  <a:t>重</a:t>
                </a:r>
                <a:r>
                  <a:rPr lang="ja-JP" altLang="en-US" sz="2400" dirty="0"/>
                  <a:t>み</a:t>
                </a:r>
                <a:r>
                  <a:rPr lang="ja-JP" altLang="en-US" sz="2400" dirty="0" smtClean="0"/>
                  <a:t>付け和</a:t>
                </a:r>
                <a:r>
                  <a:rPr lang="ja-JP" altLang="en-US" sz="2400" dirty="0"/>
                  <a:t>を計算 </a:t>
                </a:r>
                <a:r>
                  <a:rPr lang="en-US" altLang="ja-JP" sz="2400" dirty="0"/>
                  <a:t>: </a:t>
                </a:r>
                <a14:m>
                  <m:oMath xmlns:m="http://schemas.openxmlformats.org/officeDocument/2006/math">
                    <m:sSup>
                      <m:sSupPr>
                        <m:ctrlPr>
                          <a:rPr lang="en-US" altLang="ja-JP" sz="2400" b="0" i="1" smtClean="0">
                            <a:latin typeface="Cambria Math" panose="02040503050406030204" pitchFamily="18" charset="0"/>
                          </a:rPr>
                        </m:ctrlPr>
                      </m:sSupPr>
                      <m:e>
                        <m:r>
                          <a:rPr lang="en-US" altLang="ja-JP" sz="2400" b="1" i="0" smtClean="0">
                            <a:latin typeface="Cambria Math" panose="02040503050406030204" pitchFamily="18" charset="0"/>
                          </a:rPr>
                          <m:t>𝐰</m:t>
                        </m:r>
                      </m:e>
                      <m:sup>
                        <m:r>
                          <a:rPr lang="en-US" altLang="ja-JP" sz="2400" b="0" i="1" smtClean="0">
                            <a:latin typeface="Cambria Math" panose="02040503050406030204" pitchFamily="18" charset="0"/>
                          </a:rPr>
                          <m:t>𝑇</m:t>
                        </m:r>
                      </m:sup>
                    </m:sSup>
                    <m:r>
                      <a:rPr lang="en-US" altLang="ja-JP" sz="2400" b="1" i="0" smtClean="0">
                        <a:latin typeface="Cambria Math" panose="02040503050406030204" pitchFamily="18" charset="0"/>
                      </a:rPr>
                      <m:t>𝐱</m:t>
                    </m:r>
                    <m:r>
                      <a:rPr lang="en-US" altLang="ja-JP" sz="2400" b="0" i="1" smtClean="0">
                        <a:latin typeface="Cambria Math" panose="02040503050406030204" pitchFamily="18" charset="0"/>
                      </a:rPr>
                      <m:t>=</m:t>
                    </m:r>
                    <m:nary>
                      <m:naryPr>
                        <m:chr m:val="∑"/>
                        <m:supHide m:val="on"/>
                        <m:ctrlPr>
                          <a:rPr lang="en-US" altLang="ja-JP" sz="2400" i="1">
                            <a:latin typeface="Cambria Math" panose="02040503050406030204" pitchFamily="18" charset="0"/>
                          </a:rPr>
                        </m:ctrlPr>
                      </m:naryPr>
                      <m:sub>
                        <m:r>
                          <m:rPr>
                            <m:brk m:alnAt="7"/>
                          </m:rPr>
                          <a:rPr lang="en-US" altLang="ja-JP" sz="2400" i="1">
                            <a:latin typeface="Cambria Math" panose="02040503050406030204" pitchFamily="18" charset="0"/>
                          </a:rPr>
                          <m:t>𝑖</m:t>
                        </m:r>
                      </m:sub>
                      <m:sup/>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𝑖</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e>
                    </m:nary>
                  </m:oMath>
                </a14:m>
                <a:r>
                  <a:rPr lang="ja-JP" altLang="en-US" sz="2400" dirty="0"/>
                  <a:t> </a:t>
                </a:r>
                <a:endParaRPr lang="en-US" altLang="ja-JP" sz="2400" dirty="0"/>
              </a:p>
              <a:p>
                <a:pPr marL="514350" indent="-514350">
                  <a:lnSpc>
                    <a:spcPct val="100000"/>
                  </a:lnSpc>
                  <a:spcBef>
                    <a:spcPts val="600"/>
                  </a:spcBef>
                  <a:spcAft>
                    <a:spcPts val="600"/>
                  </a:spcAft>
                  <a:buAutoNum type="arabicPeriod"/>
                </a:pPr>
                <a:r>
                  <a:rPr lang="ja-JP" altLang="en-US" sz="2400" dirty="0" smtClean="0"/>
                  <a:t>閾値</a:t>
                </a:r>
                <a:r>
                  <a:rPr lang="ja-JP" altLang="en-US" sz="2400" dirty="0"/>
                  <a:t>処理 </a:t>
                </a:r>
                <a:endParaRPr lang="en-US" altLang="ja-JP" sz="2400" dirty="0"/>
              </a:p>
              <a:p>
                <a:pPr marL="0" indent="0">
                  <a:lnSpc>
                    <a:spcPct val="100000"/>
                  </a:lnSpc>
                  <a:spcBef>
                    <a:spcPts val="600"/>
                  </a:spcBef>
                  <a:spcAft>
                    <a:spcPts val="600"/>
                  </a:spcAft>
                  <a:buNone/>
                </a:pPr>
                <a:r>
                  <a:rPr lang="en-US" altLang="ja-JP" sz="2400" b="1" i="1" dirty="0">
                    <a:latin typeface="Times New Roman" panose="02020603050405020304" pitchFamily="18" charset="0"/>
                    <a:cs typeface="Times New Roman" panose="02020603050405020304" pitchFamily="18" charset="0"/>
                  </a:rPr>
                  <a:t>	</a:t>
                </a:r>
                <a14:m>
                  <m:oMath xmlns:m="http://schemas.openxmlformats.org/officeDocument/2006/math">
                    <m:r>
                      <a:rPr lang="en-US" altLang="ja-JP" sz="2400" b="1" i="1" smtClean="0">
                        <a:latin typeface="Cambria Math" panose="02040503050406030204" pitchFamily="18" charset="0"/>
                      </a:rPr>
                      <m:t>𝒇</m:t>
                    </m:r>
                    <m:d>
                      <m:dPr>
                        <m:ctrlPr>
                          <a:rPr lang="en-US" altLang="ja-JP" sz="2400" b="0" i="1" smtClean="0">
                            <a:latin typeface="Cambria Math" panose="02040503050406030204" pitchFamily="18" charset="0"/>
                          </a:rPr>
                        </m:ctrlPr>
                      </m:dPr>
                      <m:e>
                        <m:r>
                          <a:rPr lang="en-US" altLang="ja-JP" sz="2400" b="1" i="0" smtClean="0">
                            <a:latin typeface="Cambria Math" panose="02040503050406030204" pitchFamily="18" charset="0"/>
                          </a:rPr>
                          <m:t>𝐱</m:t>
                        </m:r>
                      </m:e>
                    </m:d>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m>
                          <m:mPr>
                            <m:mcs>
                              <m:mc>
                                <m:mcPr>
                                  <m:count m:val="1"/>
                                  <m:mcJc m:val="center"/>
                                </m:mcPr>
                              </m:mc>
                            </m:mcs>
                            <m:ctrlPr>
                              <a:rPr lang="en-US" altLang="ja-JP" sz="2400" b="0" i="1" smtClean="0">
                                <a:latin typeface="Cambria Math" panose="02040503050406030204" pitchFamily="18" charset="0"/>
                              </a:rPr>
                            </m:ctrlPr>
                          </m:mPr>
                          <m:mr>
                            <m:e>
                              <m:r>
                                <m:rPr>
                                  <m:brk m:alnAt="7"/>
                                </m:rP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𝑖𝑓</m:t>
                              </m:r>
                              <m:r>
                                <a:rPr lang="en-US" altLang="ja-JP" sz="2400" b="0" i="1" smtClean="0">
                                  <a:latin typeface="Cambria Math" panose="02040503050406030204" pitchFamily="18" charset="0"/>
                                </a:rPr>
                                <m:t>  </m:t>
                              </m:r>
                              <m:sSup>
                                <m:sSupPr>
                                  <m:ctrlPr>
                                    <a:rPr lang="en-US" altLang="ja-JP" sz="2400" i="1">
                                      <a:latin typeface="Cambria Math" panose="02040503050406030204" pitchFamily="18" charset="0"/>
                                    </a:rPr>
                                  </m:ctrlPr>
                                </m:sSupPr>
                                <m:e>
                                  <m:r>
                                    <a:rPr lang="en-US" altLang="ja-JP" sz="2400" b="1">
                                      <a:latin typeface="Cambria Math" panose="02040503050406030204" pitchFamily="18" charset="0"/>
                                    </a:rPr>
                                    <m:t>𝐰</m:t>
                                  </m:r>
                                </m:e>
                                <m:sup>
                                  <m:r>
                                    <a:rPr lang="en-US" altLang="ja-JP" sz="2400" i="1">
                                      <a:latin typeface="Cambria Math" panose="02040503050406030204" pitchFamily="18" charset="0"/>
                                    </a:rPr>
                                    <m:t>𝑇</m:t>
                                  </m:r>
                                </m:sup>
                              </m:sSup>
                              <m:r>
                                <a:rPr lang="en-US" altLang="ja-JP" sz="2400" b="1">
                                  <a:latin typeface="Cambria Math" panose="02040503050406030204" pitchFamily="18" charset="0"/>
                                </a:rPr>
                                <m:t>𝐱</m:t>
                              </m:r>
                              <m:r>
                                <a:rPr lang="en-US" altLang="ja-JP" sz="2400" b="0" i="1" smtClean="0">
                                  <a:latin typeface="Cambria Math" panose="02040503050406030204" pitchFamily="18" charset="0"/>
                                </a:rPr>
                                <m:t>≥0 </m:t>
                              </m:r>
                            </m:e>
                          </m:mr>
                          <m:mr>
                            <m:e>
                              <m:r>
                                <a:rPr lang="en-US" altLang="ja-JP" sz="2400" b="0" i="1" smtClean="0">
                                  <a:latin typeface="Cambria Math" panose="02040503050406030204" pitchFamily="18" charset="0"/>
                                </a:rPr>
                                <m:t>0        </m:t>
                              </m:r>
                              <m:r>
                                <m:rPr>
                                  <m:brk m:alnAt="7"/>
                                </m:rPr>
                                <a:rPr lang="en-US" altLang="ja-JP" sz="2400" i="1">
                                  <a:latin typeface="Cambria Math" panose="02040503050406030204" pitchFamily="18" charset="0"/>
                                </a:rPr>
                                <m:t>𝑖</m:t>
                              </m:r>
                              <m:r>
                                <a:rPr lang="en-US" altLang="ja-JP" sz="2400" i="1">
                                  <a:latin typeface="Cambria Math" panose="02040503050406030204" pitchFamily="18" charset="0"/>
                                </a:rPr>
                                <m:t>𝑓</m:t>
                              </m:r>
                              <m:r>
                                <a:rPr lang="en-US" altLang="ja-JP" sz="2400" b="0" i="1" smtClean="0">
                                  <a:latin typeface="Cambria Math" panose="02040503050406030204" pitchFamily="18" charset="0"/>
                                </a:rPr>
                                <m:t>  </m:t>
                              </m:r>
                              <m:sSup>
                                <m:sSupPr>
                                  <m:ctrlPr>
                                    <a:rPr lang="en-US" altLang="ja-JP" sz="2400" i="1">
                                      <a:latin typeface="Cambria Math" panose="02040503050406030204" pitchFamily="18" charset="0"/>
                                    </a:rPr>
                                  </m:ctrlPr>
                                </m:sSupPr>
                                <m:e>
                                  <m:r>
                                    <a:rPr lang="en-US" altLang="ja-JP" sz="2400" b="1">
                                      <a:latin typeface="Cambria Math" panose="02040503050406030204" pitchFamily="18" charset="0"/>
                                    </a:rPr>
                                    <m:t>𝐰</m:t>
                                  </m:r>
                                </m:e>
                                <m:sup>
                                  <m:r>
                                    <a:rPr lang="en-US" altLang="ja-JP" sz="2400" i="1">
                                      <a:latin typeface="Cambria Math" panose="02040503050406030204" pitchFamily="18" charset="0"/>
                                    </a:rPr>
                                    <m:t>𝑇</m:t>
                                  </m:r>
                                </m:sup>
                              </m:sSup>
                              <m:r>
                                <a:rPr lang="en-US" altLang="ja-JP" sz="2400" b="1">
                                  <a:latin typeface="Cambria Math" panose="02040503050406030204" pitchFamily="18" charset="0"/>
                                </a:rPr>
                                <m:t>𝐱</m:t>
                              </m:r>
                              <m:r>
                                <a:rPr lang="en-US" altLang="ja-JP" sz="2400" b="0" i="1" smtClean="0">
                                  <a:latin typeface="Cambria Math" panose="02040503050406030204" pitchFamily="18" charset="0"/>
                                </a:rPr>
                                <m:t>&lt;</m:t>
                              </m:r>
                              <m:r>
                                <a:rPr lang="en-US" altLang="ja-JP" sz="2400" i="1">
                                  <a:latin typeface="Cambria Math" panose="02040503050406030204" pitchFamily="18" charset="0"/>
                                </a:rPr>
                                <m:t>0</m:t>
                              </m:r>
                            </m:e>
                          </m:mr>
                        </m:m>
                      </m:e>
                    </m:d>
                  </m:oMath>
                </a14:m>
                <a:endParaRPr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43443" y="4550980"/>
                <a:ext cx="7394271" cy="2054036"/>
              </a:xfrm>
              <a:blipFill>
                <a:blip r:embed="rId2"/>
                <a:stretch>
                  <a:fillRect l="-1896" t="-29970" r="-824"/>
                </a:stretch>
              </a:blipFill>
            </p:spPr>
            <p:txBody>
              <a:bodyPr/>
              <a:lstStyle/>
              <a:p>
                <a:r>
                  <a:rPr lang="ja-JP" altLang="en-US">
                    <a:noFill/>
                  </a:rPr>
                  <a:t> </a:t>
                </a:r>
              </a:p>
            </p:txBody>
          </p:sp>
        </mc:Fallback>
      </mc:AlternateContent>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7658" y="491633"/>
            <a:ext cx="4861838" cy="2614423"/>
          </a:xfrm>
          <a:prstGeom prst="rect">
            <a:avLst/>
          </a:prstGeom>
        </p:spPr>
      </p:pic>
      <p:grpSp>
        <p:nvGrpSpPr>
          <p:cNvPr id="12" name="グループ化 11"/>
          <p:cNvGrpSpPr/>
          <p:nvPr/>
        </p:nvGrpSpPr>
        <p:grpSpPr>
          <a:xfrm>
            <a:off x="3331781" y="1043027"/>
            <a:ext cx="551543" cy="3135087"/>
            <a:chOff x="914401" y="1494971"/>
            <a:chExt cx="580571" cy="3300089"/>
          </a:xfrm>
        </p:grpSpPr>
        <p:sp>
          <p:nvSpPr>
            <p:cNvPr id="6" name="円/楕円 5"/>
            <p:cNvSpPr/>
            <p:nvPr/>
          </p:nvSpPr>
          <p:spPr>
            <a:xfrm>
              <a:off x="914401" y="1494971"/>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17" name="円/楕円 16"/>
                <p:cNvSpPr/>
                <p:nvPr/>
              </p:nvSpPr>
              <p:spPr>
                <a:xfrm>
                  <a:off x="914401" y="2197768"/>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1</m:t>
                            </m:r>
                          </m:sub>
                        </m:sSub>
                      </m:oMath>
                    </m:oMathPara>
                  </a14:m>
                  <a:endParaRPr kumimoji="1" lang="ja-JP" altLang="en-US" sz="2400" dirty="0">
                    <a:solidFill>
                      <a:schemeClr val="tx1"/>
                    </a:solidFill>
                  </a:endParaRPr>
                </a:p>
              </p:txBody>
            </p:sp>
          </mc:Choice>
          <mc:Fallback xmlns="">
            <p:sp>
              <p:nvSpPr>
                <p:cNvPr id="17" name="円/楕円 16"/>
                <p:cNvSpPr>
                  <a:spLocks noRot="1" noChangeAspect="1" noMove="1" noResize="1" noEditPoints="1" noAdjustHandles="1" noChangeArrowheads="1" noChangeShapeType="1" noTextEdit="1"/>
                </p:cNvSpPr>
                <p:nvPr/>
              </p:nvSpPr>
              <p:spPr>
                <a:xfrm>
                  <a:off x="914401" y="2197768"/>
                  <a:ext cx="580571" cy="580571"/>
                </a:xfrm>
                <a:prstGeom prst="ellipse">
                  <a:avLst/>
                </a:prstGeom>
                <a:blipFill rotWithShape="0">
                  <a:blip r:embed="rId4"/>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円/楕円 17"/>
                <p:cNvSpPr/>
                <p:nvPr/>
              </p:nvSpPr>
              <p:spPr>
                <a:xfrm>
                  <a:off x="914401" y="2900565"/>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2</m:t>
                            </m:r>
                          </m:sub>
                        </m:sSub>
                      </m:oMath>
                    </m:oMathPara>
                  </a14:m>
                  <a:endParaRPr kumimoji="1" lang="ja-JP" altLang="en-US" sz="2400" dirty="0">
                    <a:solidFill>
                      <a:schemeClr val="tx1"/>
                    </a:solidFill>
                  </a:endParaRPr>
                </a:p>
              </p:txBody>
            </p:sp>
          </mc:Choice>
          <mc:Fallback xmlns="">
            <p:sp>
              <p:nvSpPr>
                <p:cNvPr id="18" name="円/楕円 17"/>
                <p:cNvSpPr>
                  <a:spLocks noRot="1" noChangeAspect="1" noMove="1" noResize="1" noEditPoints="1" noAdjustHandles="1" noChangeArrowheads="1" noChangeShapeType="1" noTextEdit="1"/>
                </p:cNvSpPr>
                <p:nvPr/>
              </p:nvSpPr>
              <p:spPr>
                <a:xfrm>
                  <a:off x="914401" y="2900565"/>
                  <a:ext cx="580571" cy="580571"/>
                </a:xfrm>
                <a:prstGeom prst="ellipse">
                  <a:avLst/>
                </a:prstGeom>
                <a:blipFill rotWithShape="0">
                  <a:blip r:embed="rId5"/>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円/楕円 18"/>
                <p:cNvSpPr/>
                <p:nvPr/>
              </p:nvSpPr>
              <p:spPr>
                <a:xfrm>
                  <a:off x="914401" y="4214489"/>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𝑑</m:t>
                            </m:r>
                          </m:sub>
                        </m:sSub>
                      </m:oMath>
                    </m:oMathPara>
                  </a14:m>
                  <a:endParaRPr kumimoji="1" lang="ja-JP" altLang="en-US" sz="2400" dirty="0">
                    <a:solidFill>
                      <a:schemeClr val="tx1"/>
                    </a:solidFill>
                  </a:endParaRPr>
                </a:p>
              </p:txBody>
            </p:sp>
          </mc:Choice>
          <mc:Fallback xmlns="">
            <p:sp>
              <p:nvSpPr>
                <p:cNvPr id="19" name="円/楕円 18"/>
                <p:cNvSpPr>
                  <a:spLocks noRot="1" noChangeAspect="1" noMove="1" noResize="1" noEditPoints="1" noAdjustHandles="1" noChangeArrowheads="1" noChangeShapeType="1" noTextEdit="1"/>
                </p:cNvSpPr>
                <p:nvPr/>
              </p:nvSpPr>
              <p:spPr>
                <a:xfrm>
                  <a:off x="914401" y="4214489"/>
                  <a:ext cx="580571" cy="580571"/>
                </a:xfrm>
                <a:prstGeom prst="ellipse">
                  <a:avLst/>
                </a:prstGeom>
                <a:blipFill rotWithShape="0">
                  <a:blip r:embed="rId6"/>
                  <a:stretch>
                    <a:fillRect/>
                  </a:stretch>
                </a:blipFill>
                <a:ln w="31750"/>
              </p:spPr>
              <p:txBody>
                <a:bodyPr/>
                <a:lstStyle/>
                <a:p>
                  <a:r>
                    <a:rPr lang="ja-JP" altLang="en-US">
                      <a:noFill/>
                    </a:rPr>
                    <a:t> </a:t>
                  </a:r>
                </a:p>
              </p:txBody>
            </p:sp>
          </mc:Fallback>
        </mc:AlternateContent>
      </p:grpSp>
      <p:sp>
        <p:nvSpPr>
          <p:cNvPr id="20" name="円/楕円 19"/>
          <p:cNvSpPr/>
          <p:nvPr/>
        </p:nvSpPr>
        <p:spPr>
          <a:xfrm>
            <a:off x="5857267" y="2269485"/>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23" name="直線矢印コネクタ 22"/>
          <p:cNvCxnSpPr>
            <a:stCxn id="6" idx="6"/>
            <a:endCxn id="20" idx="2"/>
          </p:cNvCxnSpPr>
          <p:nvPr/>
        </p:nvCxnSpPr>
        <p:spPr>
          <a:xfrm>
            <a:off x="3883324" y="1318799"/>
            <a:ext cx="1973943" cy="132080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7" idx="6"/>
            <a:endCxn id="20" idx="2"/>
          </p:cNvCxnSpPr>
          <p:nvPr/>
        </p:nvCxnSpPr>
        <p:spPr>
          <a:xfrm>
            <a:off x="3883324" y="1986457"/>
            <a:ext cx="1973943" cy="65314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8" idx="6"/>
            <a:endCxn id="20" idx="2"/>
          </p:cNvCxnSpPr>
          <p:nvPr/>
        </p:nvCxnSpPr>
        <p:spPr>
          <a:xfrm flipV="1">
            <a:off x="3883324" y="2639599"/>
            <a:ext cx="1973943" cy="1451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9" idx="6"/>
            <a:endCxn id="20" idx="2"/>
          </p:cNvCxnSpPr>
          <p:nvPr/>
        </p:nvCxnSpPr>
        <p:spPr>
          <a:xfrm flipV="1">
            <a:off x="3883324" y="2639599"/>
            <a:ext cx="1973943" cy="126274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正方形/長方形 32"/>
              <p:cNvSpPr/>
              <p:nvPr/>
            </p:nvSpPr>
            <p:spPr>
              <a:xfrm>
                <a:off x="4289796" y="142841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0</m:t>
                          </m:r>
                        </m:sub>
                      </m:sSub>
                    </m:oMath>
                  </m:oMathPara>
                </a14:m>
                <a:endParaRPr lang="ja-JP" altLang="en-US" dirty="0"/>
              </a:p>
            </p:txBody>
          </p:sp>
        </mc:Choice>
        <mc:Fallback xmlns="">
          <p:sp>
            <p:nvSpPr>
              <p:cNvPr id="33" name="正方形/長方形 32"/>
              <p:cNvSpPr>
                <a:spLocks noRot="1" noChangeAspect="1" noMove="1" noResize="1" noEditPoints="1" noAdjustHandles="1" noChangeArrowheads="1" noChangeShapeType="1" noTextEdit="1"/>
              </p:cNvSpPr>
              <p:nvPr/>
            </p:nvSpPr>
            <p:spPr>
              <a:xfrm>
                <a:off x="4289796" y="1428410"/>
                <a:ext cx="507127" cy="369332"/>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p:cNvSpPr/>
              <p:nvPr/>
            </p:nvSpPr>
            <p:spPr>
              <a:xfrm>
                <a:off x="4289796" y="190847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1</m:t>
                          </m:r>
                        </m:sub>
                      </m:sSub>
                    </m:oMath>
                  </m:oMathPara>
                </a14:m>
                <a:endParaRPr lang="ja-JP" altLang="en-US" dirty="0"/>
              </a:p>
            </p:txBody>
          </p:sp>
        </mc:Choice>
        <mc:Fallback xmlns="">
          <p:sp>
            <p:nvSpPr>
              <p:cNvPr id="34" name="正方形/長方形 33"/>
              <p:cNvSpPr>
                <a:spLocks noRot="1" noChangeAspect="1" noMove="1" noResize="1" noEditPoints="1" noAdjustHandles="1" noChangeArrowheads="1" noChangeShapeType="1" noTextEdit="1"/>
              </p:cNvSpPr>
              <p:nvPr/>
            </p:nvSpPr>
            <p:spPr>
              <a:xfrm>
                <a:off x="4289796" y="1908470"/>
                <a:ext cx="507127" cy="36933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p:cNvSpPr/>
              <p:nvPr/>
            </p:nvSpPr>
            <p:spPr>
              <a:xfrm>
                <a:off x="4289796" y="232757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2</m:t>
                          </m:r>
                        </m:sub>
                      </m:sSub>
                    </m:oMath>
                  </m:oMathPara>
                </a14:m>
                <a:endParaRPr lang="ja-JP" altLang="en-US" dirty="0"/>
              </a:p>
            </p:txBody>
          </p:sp>
        </mc:Choice>
        <mc:Fallback xmlns="">
          <p:sp>
            <p:nvSpPr>
              <p:cNvPr id="35" name="正方形/長方形 34"/>
              <p:cNvSpPr>
                <a:spLocks noRot="1" noChangeAspect="1" noMove="1" noResize="1" noEditPoints="1" noAdjustHandles="1" noChangeArrowheads="1" noChangeShapeType="1" noTextEdit="1"/>
              </p:cNvSpPr>
              <p:nvPr/>
            </p:nvSpPr>
            <p:spPr>
              <a:xfrm>
                <a:off x="4289796" y="2327570"/>
                <a:ext cx="507127" cy="369332"/>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p:cNvSpPr/>
              <p:nvPr/>
            </p:nvSpPr>
            <p:spPr>
              <a:xfrm>
                <a:off x="4289796" y="3089570"/>
                <a:ext cx="5220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𝑑</m:t>
                          </m:r>
                        </m:sub>
                      </m:sSub>
                    </m:oMath>
                  </m:oMathPara>
                </a14:m>
                <a:endParaRPr lang="ja-JP" altLang="en-US"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4289796" y="3089570"/>
                <a:ext cx="522066" cy="369332"/>
              </a:xfrm>
              <a:prstGeom prst="rect">
                <a:avLst/>
              </a:prstGeom>
              <a:blipFill rotWithShape="0">
                <a:blip r:embed="rId10"/>
                <a:stretch>
                  <a:fillRect/>
                </a:stretch>
              </a:blipFill>
            </p:spPr>
            <p:txBody>
              <a:bodyPr/>
              <a:lstStyle/>
              <a:p>
                <a:r>
                  <a:rPr lang="ja-JP" altLang="en-US">
                    <a:noFill/>
                  </a:rPr>
                  <a:t> </a:t>
                </a:r>
              </a:p>
            </p:txBody>
          </p:sp>
        </mc:Fallback>
      </mc:AlternateContent>
      <p:sp>
        <p:nvSpPr>
          <p:cNvPr id="37" name="正方形/長方形 36"/>
          <p:cNvSpPr/>
          <p:nvPr/>
        </p:nvSpPr>
        <p:spPr>
          <a:xfrm>
            <a:off x="1000058" y="2143640"/>
            <a:ext cx="1569660" cy="646331"/>
          </a:xfrm>
          <a:prstGeom prst="rect">
            <a:avLst/>
          </a:prstGeom>
        </p:spPr>
        <p:txBody>
          <a:bodyPr wrap="none">
            <a:spAutoFit/>
          </a:bodyPr>
          <a:lstStyle/>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特徴ベクトル</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を入力</a:t>
            </a:r>
          </a:p>
        </p:txBody>
      </p:sp>
      <p:cxnSp>
        <p:nvCxnSpPr>
          <p:cNvPr id="38" name="直線矢印コネクタ 37"/>
          <p:cNvCxnSpPr>
            <a:stCxn id="44" idx="2"/>
            <a:endCxn id="20" idx="6"/>
          </p:cNvCxnSpPr>
          <p:nvPr/>
        </p:nvCxnSpPr>
        <p:spPr>
          <a:xfrm flipH="1">
            <a:off x="6597494" y="2639599"/>
            <a:ext cx="27927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6876770" y="2269485"/>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46" name="直線矢印コネクタ 45"/>
          <p:cNvCxnSpPr>
            <a:endCxn id="44" idx="6"/>
          </p:cNvCxnSpPr>
          <p:nvPr/>
        </p:nvCxnSpPr>
        <p:spPr>
          <a:xfrm flipH="1">
            <a:off x="7616997" y="2639599"/>
            <a:ext cx="447503"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8207746" y="2333920"/>
            <a:ext cx="1239442" cy="584775"/>
          </a:xfrm>
          <a:prstGeom prst="rect">
            <a:avLst/>
          </a:prstGeom>
        </p:spPr>
        <p:txBody>
          <a:bodyPr wrap="none">
            <a:spAutoFit/>
          </a:bodyPr>
          <a:lstStyle/>
          <a:p>
            <a:r>
              <a:rPr lang="en-US" altLang="ja-JP" sz="3200" dirty="0"/>
              <a:t>0 or 1 </a:t>
            </a:r>
            <a:endParaRPr lang="ja-JP" altLang="en-US" sz="3200" dirty="0"/>
          </a:p>
        </p:txBody>
      </p:sp>
      <mc:AlternateContent xmlns:mc="http://schemas.openxmlformats.org/markup-compatibility/2006" xmlns:a14="http://schemas.microsoft.com/office/drawing/2010/main">
        <mc:Choice Requires="a14">
          <p:sp>
            <p:nvSpPr>
              <p:cNvPr id="5" name="正方形/長方形 4"/>
              <p:cNvSpPr/>
              <p:nvPr/>
            </p:nvSpPr>
            <p:spPr>
              <a:xfrm>
                <a:off x="7634513" y="3679762"/>
                <a:ext cx="4702629" cy="3416320"/>
              </a:xfrm>
              <a:prstGeom prst="rect">
                <a:avLst/>
              </a:prstGeom>
            </p:spPr>
            <p:txBody>
              <a:bodyPr wrap="square">
                <a:spAutoFit/>
              </a:bodyPr>
              <a:lstStyle/>
              <a:p>
                <a:r>
                  <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記述をすっきりさせました</a:t>
                </a:r>
                <a:endParaRPr lang="en-US" altLang="ja-JP"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入力信号</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400" b="1">
                        <a:solidFill>
                          <a:schemeClr val="tx1"/>
                        </a:solidFill>
                        <a:latin typeface="Cambria Math" panose="02040503050406030204" pitchFamily="18" charset="0"/>
                      </a:rPr>
                      <m:t>𝐱</m:t>
                    </m:r>
                    <m:r>
                      <a:rPr lang="en-US" altLang="ja-JP" sz="2400" b="1">
                        <a:solidFill>
                          <a:schemeClr val="tx1"/>
                        </a:solidFill>
                        <a:latin typeface="Cambria Math" panose="02040503050406030204" pitchFamily="18" charset="0"/>
                      </a:rPr>
                      <m:t>=</m:t>
                    </m:r>
                    <m:d>
                      <m:dPr>
                        <m:ctrlPr>
                          <a:rPr lang="en-US" altLang="ja-JP" sz="2400" b="1"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1, 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i="1">
                                <a:solidFill>
                                  <a:schemeClr val="tx1"/>
                                </a:solidFill>
                                <a:latin typeface="Cambria Math" panose="02040503050406030204" pitchFamily="18" charset="0"/>
                              </a:rPr>
                              <m:t>1</m:t>
                            </m:r>
                          </m:sub>
                        </m:sSub>
                        <m:r>
                          <a:rPr lang="en-US" altLang="ja-JP" sz="2400" i="1">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𝑥</m:t>
                            </m:r>
                          </m:e>
                          <m:sub>
                            <m:r>
                              <a:rPr lang="en-US" altLang="ja-JP" sz="2400" i="1">
                                <a:solidFill>
                                  <a:schemeClr val="tx1"/>
                                </a:solidFill>
                                <a:latin typeface="Cambria Math" panose="02040503050406030204" pitchFamily="18" charset="0"/>
                              </a:rPr>
                              <m:t>𝑑</m:t>
                            </m:r>
                          </m:sub>
                        </m:sSub>
                      </m:e>
                    </m:d>
                  </m:oMath>
                </a14:m>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重み </a:t>
                </a:r>
                <a14:m>
                  <m:oMath xmlns:m="http://schemas.openxmlformats.org/officeDocument/2006/math">
                    <m:r>
                      <a:rPr lang="en-US" altLang="ja-JP" sz="2400" b="1" i="0" smtClean="0">
                        <a:solidFill>
                          <a:schemeClr val="tx1"/>
                        </a:solidFill>
                        <a:latin typeface="Cambria Math" panose="02040503050406030204" pitchFamily="18" charset="0"/>
                      </a:rPr>
                      <m:t>𝐰</m:t>
                    </m:r>
                    <m:r>
                      <a:rPr lang="en-US" altLang="ja-JP" sz="2400" b="1">
                        <a:solidFill>
                          <a:schemeClr val="tx1"/>
                        </a:solidFill>
                        <a:latin typeface="Cambria Math" panose="02040503050406030204" pitchFamily="18" charset="0"/>
                      </a:rPr>
                      <m:t>=</m:t>
                    </m:r>
                    <m:d>
                      <m:dPr>
                        <m:ctrlPr>
                          <a:rPr lang="en-US" altLang="ja-JP" sz="2400" b="1" i="1">
                            <a:solidFill>
                              <a:schemeClr val="tx1"/>
                            </a:solidFill>
                            <a:latin typeface="Cambria Math" panose="02040503050406030204" pitchFamily="18" charset="0"/>
                          </a:rPr>
                        </m:ctrlPr>
                      </m:dPr>
                      <m:e>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𝑤</m:t>
                            </m:r>
                          </m:e>
                          <m:sub>
                            <m:r>
                              <a:rPr lang="en-US" altLang="ja-JP" sz="2400" b="0" i="1" smtClean="0">
                                <a:solidFill>
                                  <a:schemeClr val="tx1"/>
                                </a:solidFill>
                                <a:latin typeface="Cambria Math" panose="02040503050406030204" pitchFamily="18" charset="0"/>
                              </a:rPr>
                              <m:t>0</m:t>
                            </m:r>
                          </m:sub>
                        </m:sSub>
                        <m:r>
                          <a:rPr lang="en-US" altLang="ja-JP" sz="2400" i="1">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𝑤</m:t>
                            </m:r>
                          </m:e>
                          <m:sub>
                            <m:r>
                              <a:rPr lang="en-US" altLang="ja-JP" sz="2400" i="1">
                                <a:solidFill>
                                  <a:schemeClr val="tx1"/>
                                </a:solidFill>
                                <a:latin typeface="Cambria Math" panose="02040503050406030204" pitchFamily="18" charset="0"/>
                              </a:rPr>
                              <m:t>1</m:t>
                            </m:r>
                          </m:sub>
                        </m:sSub>
                        <m:r>
                          <a:rPr lang="en-US" altLang="ja-JP" sz="2400" i="1">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𝑤</m:t>
                            </m:r>
                          </m:e>
                          <m:sub>
                            <m:r>
                              <a:rPr lang="en-US" altLang="ja-JP" sz="2400" i="1">
                                <a:solidFill>
                                  <a:schemeClr val="tx1"/>
                                </a:solidFill>
                                <a:latin typeface="Cambria Math" panose="02040503050406030204" pitchFamily="18" charset="0"/>
                              </a:rPr>
                              <m:t>𝑑</m:t>
                            </m:r>
                          </m:sub>
                        </m:sSub>
                      </m:e>
                    </m:d>
                  </m:oMath>
                </a14:m>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確認</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重み </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w </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が未知です</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大量の教師データを使ってよい </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w</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を発見します</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7634513" y="3679762"/>
                <a:ext cx="4702629" cy="3416320"/>
              </a:xfrm>
              <a:prstGeom prst="rect">
                <a:avLst/>
              </a:prstGeom>
              <a:blipFill rotWithShape="0">
                <a:blip r:embed="rId11"/>
                <a:stretch>
                  <a:fillRect l="-1943" t="-1429"/>
                </a:stretch>
              </a:blipFill>
            </p:spPr>
            <p:txBody>
              <a:bodyPr/>
              <a:lstStyle/>
              <a:p>
                <a:r>
                  <a:rPr lang="ja-JP" altLang="en-US">
                    <a:noFill/>
                  </a:rPr>
                  <a:t> </a:t>
                </a:r>
              </a:p>
            </p:txBody>
          </p:sp>
        </mc:Fallback>
      </mc:AlternateContent>
      <p:sp>
        <p:nvSpPr>
          <p:cNvPr id="7" name="フリーフォーム 6"/>
          <p:cNvSpPr/>
          <p:nvPr/>
        </p:nvSpPr>
        <p:spPr>
          <a:xfrm>
            <a:off x="6970329" y="2437602"/>
            <a:ext cx="546538" cy="394498"/>
          </a:xfrm>
          <a:custGeom>
            <a:avLst/>
            <a:gdLst>
              <a:gd name="connsiteX0" fmla="*/ 0 w 2301766"/>
              <a:gd name="connsiteY0" fmla="*/ 1366345 h 1366345"/>
              <a:gd name="connsiteX1" fmla="*/ 1177159 w 2301766"/>
              <a:gd name="connsiteY1" fmla="*/ 1366345 h 1366345"/>
              <a:gd name="connsiteX2" fmla="*/ 1177159 w 2301766"/>
              <a:gd name="connsiteY2" fmla="*/ 0 h 1366345"/>
              <a:gd name="connsiteX3" fmla="*/ 2301766 w 2301766"/>
              <a:gd name="connsiteY3" fmla="*/ 0 h 1366345"/>
            </a:gdLst>
            <a:ahLst/>
            <a:cxnLst>
              <a:cxn ang="0">
                <a:pos x="connsiteX0" y="connsiteY0"/>
              </a:cxn>
              <a:cxn ang="0">
                <a:pos x="connsiteX1" y="connsiteY1"/>
              </a:cxn>
              <a:cxn ang="0">
                <a:pos x="connsiteX2" y="connsiteY2"/>
              </a:cxn>
              <a:cxn ang="0">
                <a:pos x="connsiteX3" y="connsiteY3"/>
              </a:cxn>
            </a:cxnLst>
            <a:rect l="l" t="t" r="r" b="b"/>
            <a:pathLst>
              <a:path w="2301766" h="1366345">
                <a:moveTo>
                  <a:pt x="0" y="1366345"/>
                </a:moveTo>
                <a:lnTo>
                  <a:pt x="1177159" y="1366345"/>
                </a:lnTo>
                <a:lnTo>
                  <a:pt x="1177159" y="0"/>
                </a:lnTo>
                <a:lnTo>
                  <a:pt x="2301766" y="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p:txBody>
          <a:bodyPr/>
          <a:lstStyle/>
          <a:p>
            <a:fld id="{F35DE295-420C-4265-BE54-AE59FA4027A6}" type="slidenum">
              <a:rPr kumimoji="1" lang="ja-JP" altLang="en-US" smtClean="0"/>
              <a:t>13</a:t>
            </a:fld>
            <a:endParaRPr kumimoji="1" lang="ja-JP" altLang="en-US"/>
          </a:p>
        </p:txBody>
      </p:sp>
    </p:spTree>
    <p:extLst>
      <p:ext uri="{BB962C8B-B14F-4D97-AF65-F5344CB8AC3E}">
        <p14:creationId xmlns:p14="http://schemas.microsoft.com/office/powerpoint/2010/main" val="3493177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3220" y="161926"/>
            <a:ext cx="11708780" cy="733270"/>
          </a:xfrm>
        </p:spPr>
        <p:txBody>
          <a:bodyPr>
            <a:normAutofit/>
          </a:bodyPr>
          <a:lstStyle/>
          <a:p>
            <a:r>
              <a:rPr kumimoji="1" lang="ja-JP" altLang="en-US" sz="3200" dirty="0"/>
              <a:t>パーセプトロンの直感的な説明</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83220" y="1093350"/>
                <a:ext cx="6048209" cy="3881421"/>
              </a:xfrm>
            </p:spPr>
            <p:txBody>
              <a:bodyPr>
                <a:normAutofit/>
              </a:bodyPr>
              <a:lstStyle/>
              <a:p>
                <a:r>
                  <a:rPr lang="ja-JP" altLang="en-US" sz="2400" dirty="0" smtClean="0"/>
                  <a:t>特徴空間が</a:t>
                </a:r>
                <a:r>
                  <a:rPr lang="en-US" altLang="ja-JP" sz="2400" dirty="0"/>
                  <a:t>2</a:t>
                </a:r>
                <a:r>
                  <a:rPr lang="ja-JP" altLang="en-US" sz="2400" dirty="0"/>
                  <a:t>次元の</a:t>
                </a:r>
                <a:r>
                  <a:rPr lang="en-US" altLang="ja-JP" sz="2400" dirty="0"/>
                  <a:t>2</a:t>
                </a:r>
                <a:r>
                  <a:rPr lang="ja-JP" altLang="en-US" sz="2400" dirty="0"/>
                  <a:t>クラス分類を考える</a:t>
                </a:r>
                <a:endParaRPr lang="en-US" altLang="ja-JP" sz="2400" dirty="0"/>
              </a:p>
              <a:p>
                <a:pPr lvl="1"/>
                <a:r>
                  <a:rPr lang="ja-JP" altLang="en-US" dirty="0"/>
                  <a:t>教師データ </a:t>
                </a:r>
                <a14:m>
                  <m:oMath xmlns:m="http://schemas.openxmlformats.org/officeDocument/2006/math">
                    <m:d>
                      <m:dPr>
                        <m:ctrlPr>
                          <a:rPr lang="en-US" altLang="ja-JP" b="0" i="1" smtClean="0">
                            <a:latin typeface="Cambria Math" panose="02040503050406030204" pitchFamily="18" charset="0"/>
                          </a:rPr>
                        </m:ctrlPr>
                      </m:dPr>
                      <m:e>
                        <m:sSub>
                          <m:sSubPr>
                            <m:ctrlPr>
                              <a:rPr lang="en-US" altLang="ja-JP" b="1" i="1">
                                <a:latin typeface="Cambria Math" panose="02040503050406030204" pitchFamily="18" charset="0"/>
                              </a:rPr>
                            </m:ctrlPr>
                          </m:sSubPr>
                          <m:e>
                            <m:r>
                              <a:rPr lang="en-US" altLang="ja-JP" b="1">
                                <a:latin typeface="Cambria Math" panose="02040503050406030204" pitchFamily="18" charset="0"/>
                              </a:rPr>
                              <m:t>𝐱</m:t>
                            </m:r>
                          </m:e>
                          <m:sub>
                            <m:r>
                              <a:rPr lang="en-US" altLang="ja-JP" i="1">
                                <a:latin typeface="Cambria Math" panose="02040503050406030204" pitchFamily="18" charset="0"/>
                              </a:rPr>
                              <m:t>𝑖</m:t>
                            </m:r>
                          </m:sub>
                        </m:sSub>
                        <m:r>
                          <a:rPr lang="en-US" altLang="ja-JP" b="0" i="1" smtClean="0">
                            <a:latin typeface="Cambria Math" panose="02040503050406030204" pitchFamily="18" charset="0"/>
                          </a:rPr>
                          <m:t>,</m:t>
                        </m:r>
                        <m:sSub>
                          <m:sSubPr>
                            <m:ctrlPr>
                              <a:rPr lang="en-US" altLang="ja-JP" b="1" i="1">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i="1">
                                <a:latin typeface="Cambria Math" panose="02040503050406030204" pitchFamily="18" charset="0"/>
                              </a:rPr>
                              <m:t>𝑖</m:t>
                            </m:r>
                          </m:sub>
                        </m:sSub>
                      </m:e>
                    </m:d>
                  </m:oMath>
                </a14:m>
                <a:endParaRPr lang="en-US" altLang="ja-JP" b="0" i="1" dirty="0">
                  <a:latin typeface="Cambria Math" panose="02040503050406030204" pitchFamily="18" charset="0"/>
                </a:endParaRPr>
              </a:p>
              <a:p>
                <a:pPr lvl="1"/>
                <a14:m>
                  <m:oMath xmlns:m="http://schemas.openxmlformats.org/officeDocument/2006/math">
                    <m:sSub>
                      <m:sSubPr>
                        <m:ctrlPr>
                          <a:rPr lang="en-US" altLang="ja-JP" b="1" i="1">
                            <a:latin typeface="Cambria Math" panose="02040503050406030204" pitchFamily="18" charset="0"/>
                          </a:rPr>
                        </m:ctrlPr>
                      </m:sSubPr>
                      <m:e>
                        <m:r>
                          <a:rPr lang="en-US" altLang="ja-JP" b="1">
                            <a:latin typeface="Cambria Math" panose="02040503050406030204" pitchFamily="18" charset="0"/>
                          </a:rPr>
                          <m:t>𝐱</m:t>
                        </m:r>
                      </m:e>
                      <m:sub>
                        <m:r>
                          <a:rPr lang="en-US" altLang="ja-JP" i="1">
                            <a:latin typeface="Cambria Math" panose="02040503050406030204" pitchFamily="18" charset="0"/>
                          </a:rPr>
                          <m:t>𝑖</m:t>
                        </m:r>
                      </m:sub>
                    </m:sSub>
                    <m:r>
                      <a:rPr lang="en-US" altLang="ja-JP" b="1" i="0" smtClean="0">
                        <a:latin typeface="Cambria Math" panose="02040503050406030204" pitchFamily="18" charset="0"/>
                      </a:rPr>
                      <m:t>=</m:t>
                    </m:r>
                    <m:d>
                      <m:dPr>
                        <m:ctrlPr>
                          <a:rPr lang="en-US" altLang="ja-JP" b="1"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e>
                    </m:d>
                    <m:r>
                      <a:rPr lang="en-US" altLang="ja-JP" b="1" i="1" smtClean="0">
                        <a:latin typeface="Cambria Math" panose="02040503050406030204" pitchFamily="18" charset="0"/>
                      </a:rPr>
                      <m:t>,</m:t>
                    </m:r>
                    <m:sSub>
                      <m:sSubPr>
                        <m:ctrlPr>
                          <a:rPr lang="en-US" altLang="ja-JP" b="1" i="1">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i="1">
                            <a:latin typeface="Cambria Math" panose="02040503050406030204" pitchFamily="18" charset="0"/>
                          </a:rPr>
                          <m:t>𝑖</m:t>
                        </m:r>
                      </m:sub>
                    </m:sSub>
                    <m:r>
                      <a:rPr lang="en-US" altLang="ja-JP" b="1" i="1" smtClean="0">
                        <a:latin typeface="Cambria Math" panose="02040503050406030204" pitchFamily="18" charset="0"/>
                      </a:rPr>
                      <m:t>∈</m:t>
                    </m:r>
                    <m:d>
                      <m:dPr>
                        <m:begChr m:val="{"/>
                        <m:endChr m:val="}"/>
                        <m:ctrlPr>
                          <a:rPr lang="en-US" altLang="ja-JP" b="1" i="1" smtClean="0">
                            <a:latin typeface="Cambria Math" panose="02040503050406030204" pitchFamily="18" charset="0"/>
                          </a:rPr>
                        </m:ctrlPr>
                      </m:dPr>
                      <m:e>
                        <m:r>
                          <a:rPr lang="en-US" altLang="ja-JP" b="0" i="1" smtClean="0">
                            <a:latin typeface="Cambria Math" panose="02040503050406030204" pitchFamily="18" charset="0"/>
                          </a:rPr>
                          <m:t>0,1</m:t>
                        </m:r>
                      </m:e>
                    </m:d>
                    <m:r>
                      <a:rPr lang="en-US" altLang="ja-JP" b="1" i="1" smtClean="0">
                        <a:latin typeface="Cambria Math" panose="02040503050406030204" pitchFamily="18" charset="0"/>
                      </a:rPr>
                      <m:t>, </m:t>
                    </m:r>
                    <m:r>
                      <a:rPr lang="en-US" altLang="ja-JP" b="0" i="1" smtClean="0">
                        <a:latin typeface="Cambria Math" panose="02040503050406030204" pitchFamily="18" charset="0"/>
                      </a:rPr>
                      <m:t>𝑖</m:t>
                    </m:r>
                    <m:r>
                      <a:rPr lang="en-US" altLang="ja-JP" b="0" i="1" smtClean="0">
                        <a:latin typeface="Cambria Math" panose="02040503050406030204" pitchFamily="18" charset="0"/>
                      </a:rPr>
                      <m:t>=1,…</m:t>
                    </m:r>
                    <m:r>
                      <a:rPr lang="en-US" altLang="ja-JP" b="0" i="1" smtClean="0">
                        <a:latin typeface="Cambria Math" panose="02040503050406030204" pitchFamily="18" charset="0"/>
                      </a:rPr>
                      <m:t>𝑁</m:t>
                    </m:r>
                  </m:oMath>
                </a14:m>
                <a:r>
                  <a:rPr kumimoji="1" lang="ja-JP" altLang="en-US" dirty="0"/>
                  <a:t> </a:t>
                </a:r>
                <a:endParaRPr kumimoji="1" lang="en-US" altLang="ja-JP" dirty="0"/>
              </a:p>
              <a:p>
                <a:pPr lvl="8"/>
                <a:endParaRPr kumimoji="1" lang="en-US" altLang="ja-JP" sz="1400" dirty="0"/>
              </a:p>
              <a:p>
                <a:r>
                  <a:rPr lang="ja-JP" altLang="en-US" sz="2400" dirty="0"/>
                  <a:t>教師データから重み</a:t>
                </a:r>
                <a14:m>
                  <m:oMath xmlns:m="http://schemas.openxmlformats.org/officeDocument/2006/math">
                    <m:d>
                      <m:dPr>
                        <m:ctrlPr>
                          <a:rPr lang="en-US" altLang="ja-JP" sz="2400" b="0" i="1" smtClean="0">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𝑤</m:t>
                            </m:r>
                          </m:e>
                          <m:sub>
                            <m:r>
                              <a:rPr lang="en-US" altLang="ja-JP" sz="2400" b="0" i="1" smtClean="0">
                                <a:latin typeface="Cambria Math" panose="02040503050406030204" pitchFamily="18" charset="0"/>
                              </a:rPr>
                              <m:t>0</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𝑤</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𝑤</m:t>
                            </m:r>
                          </m:e>
                          <m:sub>
                            <m:r>
                              <a:rPr lang="en-US" altLang="ja-JP" sz="2400" b="0" i="1" smtClean="0">
                                <a:latin typeface="Cambria Math" panose="02040503050406030204" pitchFamily="18" charset="0"/>
                              </a:rPr>
                              <m:t>2</m:t>
                            </m:r>
                          </m:sub>
                        </m:sSub>
                      </m:e>
                    </m:d>
                  </m:oMath>
                </a14:m>
                <a:r>
                  <a:rPr lang="ja-JP" altLang="en-US" sz="2400" dirty="0"/>
                  <a:t>を学習</a:t>
                </a:r>
                <a:endParaRPr lang="en-US" altLang="ja-JP" sz="2400" dirty="0"/>
              </a:p>
              <a:p>
                <a:r>
                  <a:rPr lang="ja-JP" altLang="en-US" sz="2400" dirty="0"/>
                  <a:t>重みを使ってクラスわけ</a:t>
                </a:r>
                <a:endParaRPr lang="en-US" altLang="ja-JP" sz="2400" dirty="0"/>
              </a:p>
              <a:p>
                <a:pPr marL="457200" lvl="1" indent="0">
                  <a:buNone/>
                </a:pPr>
                <a14:m>
                  <m:oMath xmlns:m="http://schemas.openxmlformats.org/officeDocument/2006/math">
                    <m:r>
                      <a:rPr lang="en-US" altLang="ja-JP" b="0" i="1">
                        <a:latin typeface="Cambria Math" panose="02040503050406030204" pitchFamily="18" charset="0"/>
                      </a:rPr>
                      <m:t>𝑓</m:t>
                    </m:r>
                    <m:d>
                      <m:dPr>
                        <m:ctrlPr>
                          <a:rPr lang="en-US" altLang="ja-JP" i="1">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e>
                    </m:d>
                    <m:r>
                      <a:rPr lang="en-US" altLang="ja-JP" i="1">
                        <a:latin typeface="Cambria Math" panose="02040503050406030204" pitchFamily="18" charset="0"/>
                      </a:rPr>
                      <m:t>=</m:t>
                    </m:r>
                    <m:d>
                      <m:dPr>
                        <m:begChr m:val="{"/>
                        <m:endChr m:val=""/>
                        <m:ctrlPr>
                          <a:rPr lang="en-US" altLang="ja-JP"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r>
                                <m:rPr>
                                  <m:brk m:alnAt="7"/>
                                </m:rPr>
                                <a:rPr lang="en-US" altLang="ja-JP" i="1">
                                  <a:latin typeface="Cambria Math" panose="02040503050406030204" pitchFamily="18" charset="0"/>
                                </a:rPr>
                                <m:t>1</m:t>
                              </m:r>
                              <m:r>
                                <a:rPr lang="en-US" altLang="ja-JP" i="1">
                                  <a:latin typeface="Cambria Math" panose="02040503050406030204" pitchFamily="18" charset="0"/>
                                </a:rPr>
                                <m:t>      </m:t>
                              </m:r>
                              <m:r>
                                <a:rPr lang="en-US" altLang="ja-JP" b="0" i="1" smtClean="0">
                                  <a:latin typeface="Cambria Math" panose="02040503050406030204" pitchFamily="18" charset="0"/>
                                </a:rPr>
                                <m:t> </m:t>
                              </m:r>
                              <m:r>
                                <a:rPr lang="en-US" altLang="ja-JP" i="1">
                                  <a:latin typeface="Cambria Math" panose="02040503050406030204" pitchFamily="18" charset="0"/>
                                </a:rPr>
                                <m:t>𝑖𝑓</m:t>
                              </m:r>
                              <m:r>
                                <a:rPr lang="en-US" altLang="ja-JP"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𝑥</m:t>
                              </m:r>
                              <m:r>
                                <a:rPr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𝑦</m:t>
                              </m:r>
                              <m:r>
                                <a:rPr lang="en-US" altLang="ja-JP" i="1">
                                  <a:latin typeface="Cambria Math" panose="02040503050406030204" pitchFamily="18" charset="0"/>
                                </a:rPr>
                                <m:t>≥0</m:t>
                              </m:r>
                            </m:e>
                          </m:mr>
                          <m:mr>
                            <m:e>
                              <m:r>
                                <a:rPr lang="en-US" altLang="ja-JP" i="1">
                                  <a:latin typeface="Cambria Math" panose="02040503050406030204" pitchFamily="18" charset="0"/>
                                </a:rPr>
                                <m:t>0    </m:t>
                              </m:r>
                              <m:r>
                                <a:rPr lang="en-US" altLang="ja-JP" b="0" i="1" smtClean="0">
                                  <a:latin typeface="Cambria Math" panose="02040503050406030204" pitchFamily="18" charset="0"/>
                                </a:rPr>
                                <m:t>   </m:t>
                              </m:r>
                              <m:r>
                                <m:rPr>
                                  <m:brk m:alnAt="7"/>
                                </m:rPr>
                                <a:rPr lang="en-US" altLang="ja-JP" i="1">
                                  <a:latin typeface="Cambria Math" panose="02040503050406030204" pitchFamily="18" charset="0"/>
                                </a:rPr>
                                <m:t>𝑖</m:t>
                              </m:r>
                              <m:r>
                                <a:rPr lang="en-US" altLang="ja-JP" i="1">
                                  <a:latin typeface="Cambria Math" panose="02040503050406030204" pitchFamily="18" charset="0"/>
                                </a:rPr>
                                <m:t>𝑓</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1</m:t>
                                  </m:r>
                                </m:sub>
                              </m:sSub>
                              <m:r>
                                <a:rPr lang="en-US" altLang="ja-JP" i="1">
                                  <a:latin typeface="Cambria Math" panose="02040503050406030204" pitchFamily="18" charset="0"/>
                                </a:rPr>
                                <m:t>𝑥</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2</m:t>
                                  </m:r>
                                </m:sub>
                              </m:sSub>
                              <m:r>
                                <a:rPr lang="en-US" altLang="ja-JP" i="1">
                                  <a:latin typeface="Cambria Math" panose="02040503050406030204" pitchFamily="18" charset="0"/>
                                </a:rPr>
                                <m:t>𝑦</m:t>
                              </m:r>
                              <m:r>
                                <a:rPr lang="en-US" altLang="ja-JP" i="1">
                                  <a:latin typeface="Cambria Math" panose="02040503050406030204" pitchFamily="18" charset="0"/>
                                </a:rPr>
                                <m:t>&lt;0</m:t>
                              </m:r>
                            </m:e>
                          </m:mr>
                        </m:m>
                      </m:e>
                    </m:d>
                  </m:oMath>
                </a14:m>
                <a:r>
                  <a:rPr kumimoji="1" lang="ja-JP" altLang="en-US" dirty="0"/>
                  <a:t>　</a:t>
                </a:r>
                <a:endParaRPr kumimoji="1" lang="en-US" altLang="ja-JP" dirty="0"/>
              </a:p>
              <a:p>
                <a:pPr lvl="1"/>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83220" y="1093350"/>
                <a:ext cx="6048209" cy="3881421"/>
              </a:xfrm>
              <a:blipFill rotWithShape="0">
                <a:blip r:embed="rId2"/>
                <a:stretch>
                  <a:fillRect l="-1310" t="-2198" r="-403"/>
                </a:stretch>
              </a:blipFill>
            </p:spPr>
            <p:txBody>
              <a:bodyPr/>
              <a:lstStyle/>
              <a:p>
                <a:r>
                  <a:rPr lang="ja-JP" altLang="en-US">
                    <a:noFill/>
                  </a:rPr>
                  <a:t> </a:t>
                </a:r>
              </a:p>
            </p:txBody>
          </p:sp>
        </mc:Fallback>
      </mc:AlternateContent>
      <p:grpSp>
        <p:nvGrpSpPr>
          <p:cNvPr id="4" name="グループ化 3"/>
          <p:cNvGrpSpPr/>
          <p:nvPr/>
        </p:nvGrpSpPr>
        <p:grpSpPr>
          <a:xfrm>
            <a:off x="579056" y="4605377"/>
            <a:ext cx="551543" cy="1886858"/>
            <a:chOff x="914401" y="1494971"/>
            <a:chExt cx="580571" cy="1986165"/>
          </a:xfrm>
        </p:grpSpPr>
        <p:sp>
          <p:nvSpPr>
            <p:cNvPr id="5" name="円/楕円 4"/>
            <p:cNvSpPr/>
            <p:nvPr/>
          </p:nvSpPr>
          <p:spPr>
            <a:xfrm>
              <a:off x="914401" y="1494971"/>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6" name="円/楕円 5"/>
                <p:cNvSpPr/>
                <p:nvPr/>
              </p:nvSpPr>
              <p:spPr>
                <a:xfrm>
                  <a:off x="914401" y="2197768"/>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r>
                          <a:rPr lang="en-US" altLang="ja-JP" sz="2400" i="1" smtClean="0">
                            <a:solidFill>
                              <a:schemeClr val="tx1"/>
                            </a:solidFill>
                            <a:latin typeface="Cambria Math" panose="02040503050406030204" pitchFamily="18" charset="0"/>
                          </a:rPr>
                          <m:t>𝑥</m:t>
                        </m:r>
                      </m:oMath>
                    </m:oMathPara>
                  </a14:m>
                  <a:endParaRPr kumimoji="1" lang="ja-JP" altLang="en-US" sz="2400" dirty="0">
                    <a:solidFill>
                      <a:schemeClr val="tx1"/>
                    </a:solidFill>
                  </a:endParaRPr>
                </a:p>
              </p:txBody>
            </p:sp>
          </mc:Choice>
          <mc:Fallback xmlns="">
            <p:sp>
              <p:nvSpPr>
                <p:cNvPr id="6" name="円/楕円 5"/>
                <p:cNvSpPr>
                  <a:spLocks noRot="1" noChangeAspect="1" noMove="1" noResize="1" noEditPoints="1" noAdjustHandles="1" noChangeArrowheads="1" noChangeShapeType="1" noTextEdit="1"/>
                </p:cNvSpPr>
                <p:nvPr/>
              </p:nvSpPr>
              <p:spPr>
                <a:xfrm>
                  <a:off x="914401" y="2197768"/>
                  <a:ext cx="580571" cy="580571"/>
                </a:xfrm>
                <a:prstGeom prst="ellipse">
                  <a:avLst/>
                </a:prstGeom>
                <a:blipFill rotWithShape="0">
                  <a:blip r:embed="rId3"/>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円/楕円 6"/>
                <p:cNvSpPr/>
                <p:nvPr/>
              </p:nvSpPr>
              <p:spPr>
                <a:xfrm>
                  <a:off x="914401" y="2900565"/>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r>
                          <a:rPr lang="en-US" altLang="ja-JP" sz="2400" i="1" smtClean="0">
                            <a:solidFill>
                              <a:schemeClr val="tx1"/>
                            </a:solidFill>
                            <a:latin typeface="Cambria Math" panose="02040503050406030204" pitchFamily="18" charset="0"/>
                          </a:rPr>
                          <m:t>𝑦</m:t>
                        </m:r>
                      </m:oMath>
                    </m:oMathPara>
                  </a14:m>
                  <a:endParaRPr kumimoji="1" lang="ja-JP" altLang="en-US" sz="2400" dirty="0">
                    <a:solidFill>
                      <a:schemeClr val="tx1"/>
                    </a:solidFill>
                  </a:endParaRPr>
                </a:p>
              </p:txBody>
            </p:sp>
          </mc:Choice>
          <mc:Fallback xmlns="">
            <p:sp>
              <p:nvSpPr>
                <p:cNvPr id="7" name="円/楕円 6"/>
                <p:cNvSpPr>
                  <a:spLocks noRot="1" noChangeAspect="1" noMove="1" noResize="1" noEditPoints="1" noAdjustHandles="1" noChangeArrowheads="1" noChangeShapeType="1" noTextEdit="1"/>
                </p:cNvSpPr>
                <p:nvPr/>
              </p:nvSpPr>
              <p:spPr>
                <a:xfrm>
                  <a:off x="914401" y="2900565"/>
                  <a:ext cx="580571" cy="580571"/>
                </a:xfrm>
                <a:prstGeom prst="ellipse">
                  <a:avLst/>
                </a:prstGeom>
                <a:blipFill rotWithShape="0">
                  <a:blip r:embed="rId4"/>
                  <a:stretch>
                    <a:fillRect/>
                  </a:stretch>
                </a:blipFill>
                <a:ln w="31750"/>
              </p:spPr>
              <p:txBody>
                <a:bodyPr/>
                <a:lstStyle/>
                <a:p>
                  <a:r>
                    <a:rPr lang="ja-JP" altLang="en-US">
                      <a:noFill/>
                    </a:rPr>
                    <a:t> </a:t>
                  </a:r>
                </a:p>
              </p:txBody>
            </p:sp>
          </mc:Fallback>
        </mc:AlternateContent>
      </p:grpSp>
      <p:sp>
        <p:nvSpPr>
          <p:cNvPr id="9" name="円/楕円 8"/>
          <p:cNvSpPr/>
          <p:nvPr/>
        </p:nvSpPr>
        <p:spPr>
          <a:xfrm>
            <a:off x="3104542" y="5230586"/>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10" name="直線矢印コネクタ 9"/>
          <p:cNvCxnSpPr>
            <a:stCxn id="5" idx="6"/>
            <a:endCxn id="9" idx="2"/>
          </p:cNvCxnSpPr>
          <p:nvPr/>
        </p:nvCxnSpPr>
        <p:spPr>
          <a:xfrm>
            <a:off x="1130599" y="4881149"/>
            <a:ext cx="1973943" cy="71955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6" idx="6"/>
            <a:endCxn id="9" idx="2"/>
          </p:cNvCxnSpPr>
          <p:nvPr/>
        </p:nvCxnSpPr>
        <p:spPr>
          <a:xfrm>
            <a:off x="1130599" y="5548807"/>
            <a:ext cx="1973943" cy="5189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7" idx="6"/>
            <a:endCxn id="9" idx="2"/>
          </p:cNvCxnSpPr>
          <p:nvPr/>
        </p:nvCxnSpPr>
        <p:spPr>
          <a:xfrm flipV="1">
            <a:off x="1130599" y="5600700"/>
            <a:ext cx="1973943" cy="61576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正方形/長方形 13"/>
              <p:cNvSpPr/>
              <p:nvPr/>
            </p:nvSpPr>
            <p:spPr>
              <a:xfrm>
                <a:off x="1537071" y="499076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0</m:t>
                          </m:r>
                        </m:sub>
                      </m:sSub>
                    </m:oMath>
                  </m:oMathPara>
                </a14:m>
                <a:endParaRPr lang="ja-JP" altLang="en-US"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1537071" y="4990760"/>
                <a:ext cx="507127" cy="36933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1537071" y="547082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1</m:t>
                          </m:r>
                        </m:sub>
                      </m:sSub>
                    </m:oMath>
                  </m:oMathPara>
                </a14:m>
                <a:endParaRPr lang="ja-JP" altLang="en-US"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537071" y="5470820"/>
                <a:ext cx="507127"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p:cNvSpPr/>
              <p:nvPr/>
            </p:nvSpPr>
            <p:spPr>
              <a:xfrm>
                <a:off x="1537071" y="588992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2</m:t>
                          </m:r>
                        </m:sub>
                      </m:sSub>
                    </m:oMath>
                  </m:oMathPara>
                </a14:m>
                <a:endParaRPr lang="ja-JP" altLang="en-US"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1537071" y="5889920"/>
                <a:ext cx="507127" cy="369332"/>
              </a:xfrm>
              <a:prstGeom prst="rect">
                <a:avLst/>
              </a:prstGeom>
              <a:blipFill rotWithShape="0">
                <a:blip r:embed="rId7"/>
                <a:stretch>
                  <a:fillRect/>
                </a:stretch>
              </a:blipFill>
            </p:spPr>
            <p:txBody>
              <a:bodyPr/>
              <a:lstStyle/>
              <a:p>
                <a:r>
                  <a:rPr lang="ja-JP" altLang="en-US">
                    <a:noFill/>
                  </a:rPr>
                  <a:t> </a:t>
                </a:r>
              </a:p>
            </p:txBody>
          </p:sp>
        </mc:Fallback>
      </mc:AlternateContent>
      <p:cxnSp>
        <p:nvCxnSpPr>
          <p:cNvPr id="19" name="直線矢印コネクタ 18"/>
          <p:cNvCxnSpPr>
            <a:stCxn id="20" idx="2"/>
            <a:endCxn id="9" idx="6"/>
          </p:cNvCxnSpPr>
          <p:nvPr/>
        </p:nvCxnSpPr>
        <p:spPr>
          <a:xfrm flipH="1">
            <a:off x="3844769" y="5600700"/>
            <a:ext cx="27927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4124045" y="5230586"/>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21" name="直線矢印コネクタ 20"/>
          <p:cNvCxnSpPr>
            <a:endCxn id="20" idx="6"/>
          </p:cNvCxnSpPr>
          <p:nvPr/>
        </p:nvCxnSpPr>
        <p:spPr>
          <a:xfrm flipH="1">
            <a:off x="4864272" y="5600700"/>
            <a:ext cx="447503"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455021" y="5295021"/>
            <a:ext cx="1239442" cy="584775"/>
          </a:xfrm>
          <a:prstGeom prst="rect">
            <a:avLst/>
          </a:prstGeom>
        </p:spPr>
        <p:txBody>
          <a:bodyPr wrap="none">
            <a:spAutoFit/>
          </a:bodyPr>
          <a:lstStyle/>
          <a:p>
            <a:r>
              <a:rPr lang="en-US" altLang="ja-JP" sz="3200" dirty="0"/>
              <a:t>0 or 1 </a:t>
            </a:r>
            <a:endParaRPr lang="ja-JP" altLang="en-US" sz="3200" dirty="0"/>
          </a:p>
        </p:txBody>
      </p:sp>
      <p:sp>
        <p:nvSpPr>
          <p:cNvPr id="23" name="フリーフォーム 22"/>
          <p:cNvSpPr/>
          <p:nvPr/>
        </p:nvSpPr>
        <p:spPr>
          <a:xfrm>
            <a:off x="4217604" y="5403451"/>
            <a:ext cx="546538" cy="394498"/>
          </a:xfrm>
          <a:custGeom>
            <a:avLst/>
            <a:gdLst>
              <a:gd name="connsiteX0" fmla="*/ 0 w 2301766"/>
              <a:gd name="connsiteY0" fmla="*/ 1366345 h 1366345"/>
              <a:gd name="connsiteX1" fmla="*/ 1177159 w 2301766"/>
              <a:gd name="connsiteY1" fmla="*/ 1366345 h 1366345"/>
              <a:gd name="connsiteX2" fmla="*/ 1177159 w 2301766"/>
              <a:gd name="connsiteY2" fmla="*/ 0 h 1366345"/>
              <a:gd name="connsiteX3" fmla="*/ 2301766 w 2301766"/>
              <a:gd name="connsiteY3" fmla="*/ 0 h 1366345"/>
            </a:gdLst>
            <a:ahLst/>
            <a:cxnLst>
              <a:cxn ang="0">
                <a:pos x="connsiteX0" y="connsiteY0"/>
              </a:cxn>
              <a:cxn ang="0">
                <a:pos x="connsiteX1" y="connsiteY1"/>
              </a:cxn>
              <a:cxn ang="0">
                <a:pos x="connsiteX2" y="connsiteY2"/>
              </a:cxn>
              <a:cxn ang="0">
                <a:pos x="connsiteX3" y="connsiteY3"/>
              </a:cxn>
            </a:cxnLst>
            <a:rect l="l" t="t" r="r" b="b"/>
            <a:pathLst>
              <a:path w="2301766" h="1366345">
                <a:moveTo>
                  <a:pt x="0" y="1366345"/>
                </a:moveTo>
                <a:lnTo>
                  <a:pt x="1177159" y="1366345"/>
                </a:lnTo>
                <a:lnTo>
                  <a:pt x="1177159" y="0"/>
                </a:lnTo>
                <a:lnTo>
                  <a:pt x="2301766" y="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a:off x="7740756" y="2163733"/>
            <a:ext cx="3326390" cy="3242194"/>
            <a:chOff x="4822723" y="3428344"/>
            <a:chExt cx="2770130" cy="2700014"/>
          </a:xfrm>
        </p:grpSpPr>
        <p:cxnSp>
          <p:nvCxnSpPr>
            <p:cNvPr id="34" name="直線矢印コネクタ 33"/>
            <p:cNvCxnSpPr/>
            <p:nvPr/>
          </p:nvCxnSpPr>
          <p:spPr>
            <a:xfrm>
              <a:off x="4822723" y="6105524"/>
              <a:ext cx="2770130"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4823108" y="3428344"/>
              <a:ext cx="0" cy="2700014"/>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6" name="テキスト ボックス 35"/>
              <p:cNvSpPr txBox="1"/>
              <p:nvPr/>
            </p:nvSpPr>
            <p:spPr>
              <a:xfrm>
                <a:off x="7299872" y="1977081"/>
                <a:ext cx="51302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7299872" y="1977081"/>
                <a:ext cx="513026" cy="523220"/>
              </a:xfrm>
              <a:prstGeom prst="rect">
                <a:avLst/>
              </a:prstGeom>
              <a:blipFill rotWithShape="0">
                <a:blip r:embed="rId8"/>
                <a:stretch>
                  <a:fillRect b="-58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10789878" y="5324658"/>
                <a:ext cx="5081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𝑥</m:t>
                      </m:r>
                    </m:oMath>
                  </m:oMathPara>
                </a14:m>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10789878" y="5324658"/>
                <a:ext cx="508151" cy="523220"/>
              </a:xfrm>
              <a:prstGeom prst="rect">
                <a:avLst/>
              </a:prstGeom>
              <a:blipFill rotWithShape="0">
                <a:blip r:embed="rId9"/>
                <a:stretch>
                  <a:fillRect/>
                </a:stretch>
              </a:blipFill>
            </p:spPr>
            <p:txBody>
              <a:bodyPr/>
              <a:lstStyle/>
              <a:p>
                <a:r>
                  <a:rPr lang="ja-JP" altLang="en-US">
                    <a:noFill/>
                  </a:rPr>
                  <a:t> </a:t>
                </a:r>
              </a:p>
            </p:txBody>
          </p:sp>
        </mc:Fallback>
      </mc:AlternateContent>
      <p:sp>
        <p:nvSpPr>
          <p:cNvPr id="42" name="二等辺三角形 41"/>
          <p:cNvSpPr/>
          <p:nvPr/>
        </p:nvSpPr>
        <p:spPr>
          <a:xfrm>
            <a:off x="7837545" y="3268905"/>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p:cNvSpPr/>
          <p:nvPr/>
        </p:nvSpPr>
        <p:spPr>
          <a:xfrm>
            <a:off x="8231094" y="4207723"/>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0026494" y="3766353"/>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0305198" y="470444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9961180" y="329355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0162565" y="3336368"/>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0076205" y="4099819"/>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9961179" y="4355996"/>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9685408" y="4805938"/>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9351579" y="426891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9614650" y="393508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a:off x="8199676" y="3329139"/>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p:cNvSpPr/>
          <p:nvPr/>
        </p:nvSpPr>
        <p:spPr>
          <a:xfrm>
            <a:off x="8882785" y="3147817"/>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a:off x="8000105" y="3839679"/>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p:cNvSpPr/>
          <p:nvPr/>
        </p:nvSpPr>
        <p:spPr>
          <a:xfrm>
            <a:off x="8530814" y="3963157"/>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a:off x="8519565" y="2636551"/>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a:off x="8388362" y="3271082"/>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p:cNvSpPr/>
          <p:nvPr/>
        </p:nvSpPr>
        <p:spPr>
          <a:xfrm>
            <a:off x="8545691" y="3508860"/>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p:cNvSpPr/>
          <p:nvPr/>
        </p:nvSpPr>
        <p:spPr>
          <a:xfrm>
            <a:off x="7955322" y="2959494"/>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10431080" y="357295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10187965" y="2841068"/>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7864813" y="4438134"/>
            <a:ext cx="881973" cy="369332"/>
          </a:xfrm>
          <a:prstGeom prst="rect">
            <a:avLst/>
          </a:prstGeom>
        </p:spPr>
        <p:txBody>
          <a:bodyPr wrap="none">
            <a:spAutoFit/>
          </a:bodyPr>
          <a:lstStyle/>
          <a:p>
            <a:r>
              <a:rPr lang="ja-JP" altLang="en-US" dirty="0"/>
              <a:t>クラス</a:t>
            </a:r>
            <a:r>
              <a:rPr lang="en-US" altLang="ja-JP" dirty="0"/>
              <a:t>1</a:t>
            </a:r>
            <a:endParaRPr lang="ja-JP" altLang="en-US" dirty="0"/>
          </a:p>
        </p:txBody>
      </p:sp>
      <p:sp>
        <p:nvSpPr>
          <p:cNvPr id="73" name="正方形/長方形 72"/>
          <p:cNvSpPr/>
          <p:nvPr/>
        </p:nvSpPr>
        <p:spPr>
          <a:xfrm>
            <a:off x="10404813" y="3904734"/>
            <a:ext cx="881973" cy="369332"/>
          </a:xfrm>
          <a:prstGeom prst="rect">
            <a:avLst/>
          </a:prstGeom>
        </p:spPr>
        <p:txBody>
          <a:bodyPr wrap="none">
            <a:spAutoFit/>
          </a:bodyPr>
          <a:lstStyle/>
          <a:p>
            <a:r>
              <a:rPr lang="ja-JP" altLang="en-US" dirty="0"/>
              <a:t>クラス</a:t>
            </a:r>
            <a:r>
              <a:rPr lang="en-US" altLang="ja-JP" dirty="0"/>
              <a:t>2</a:t>
            </a:r>
            <a:endParaRPr lang="ja-JP" altLang="en-US" dirty="0"/>
          </a:p>
        </p:txBody>
      </p:sp>
      <p:grpSp>
        <p:nvGrpSpPr>
          <p:cNvPr id="8" name="グループ化 7"/>
          <p:cNvGrpSpPr/>
          <p:nvPr/>
        </p:nvGrpSpPr>
        <p:grpSpPr>
          <a:xfrm>
            <a:off x="7780779" y="653534"/>
            <a:ext cx="4068321" cy="5038732"/>
            <a:chOff x="7780779" y="653534"/>
            <a:chExt cx="4068321" cy="5038732"/>
          </a:xfrm>
        </p:grpSpPr>
        <p:cxnSp>
          <p:nvCxnSpPr>
            <p:cNvPr id="65" name="直線コネクタ 64"/>
            <p:cNvCxnSpPr/>
            <p:nvPr/>
          </p:nvCxnSpPr>
          <p:spPr>
            <a:xfrm flipV="1">
              <a:off x="8305800" y="1727200"/>
              <a:ext cx="3543300" cy="396506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正方形/長方形 66"/>
                <p:cNvSpPr/>
                <p:nvPr/>
              </p:nvSpPr>
              <p:spPr>
                <a:xfrm>
                  <a:off x="7780779" y="653534"/>
                  <a:ext cx="3257367" cy="92333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d>
                          <m:dPr>
                            <m:ctrlPr>
                              <a:rPr lang="en-US" altLang="ja-JP"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2</m:t>
                                </m:r>
                              </m:sub>
                            </m:sSub>
                          </m:e>
                        </m:d>
                        <m:r>
                          <a:rPr lang="en-US" altLang="ja-JP" b="0" i="1" smtClean="0">
                            <a:latin typeface="Cambria Math" panose="02040503050406030204" pitchFamily="18" charset="0"/>
                          </a:rPr>
                          <m:t>=(1,−1,1)</m:t>
                        </m:r>
                        <m:r>
                          <a:rPr lang="ja-JP" altLang="en-US" i="1">
                            <a:latin typeface="Cambria Math" panose="02040503050406030204" pitchFamily="18" charset="0"/>
                          </a:rPr>
                          <m:t>の</m:t>
                        </m:r>
                        <m:r>
                          <a:rPr lang="ja-JP" altLang="en-US" i="1" dirty="0">
                            <a:latin typeface="Cambria Math" panose="02040503050406030204" pitchFamily="18" charset="0"/>
                          </a:rPr>
                          <m:t>とき</m:t>
                        </m:r>
                      </m:oMath>
                    </m:oMathPara>
                  </a14:m>
                  <a:endParaRPr lang="en-US" altLang="ja-JP" dirty="0"/>
                </a:p>
                <a:p>
                  <a:pPr algn="ctr"/>
                  <a:endParaRPr lang="en-US" altLang="ja-JP" dirty="0"/>
                </a:p>
                <a:p>
                  <a:pPr algn="ctr"/>
                  <a14:m>
                    <m:oMath xmlns:m="http://schemas.openxmlformats.org/officeDocument/2006/math">
                      <m:r>
                        <a:rPr lang="en-US" altLang="ja-JP" i="1">
                          <a:latin typeface="Cambria Math" panose="02040503050406030204" pitchFamily="18" charset="0"/>
                        </a:rPr>
                        <m:t>𝑦</m:t>
                      </m:r>
                      <m:r>
                        <a:rPr lang="en-US" altLang="ja-JP" i="1">
                          <a:latin typeface="Cambria Math" panose="02040503050406030204" pitchFamily="18" charset="0"/>
                        </a:rPr>
                        <m:t>≥</m:t>
                      </m:r>
                      <m:r>
                        <a:rPr lang="en-US" altLang="ja-JP" i="1">
                          <a:latin typeface="Cambria Math" panose="02040503050406030204" pitchFamily="18" charset="0"/>
                        </a:rPr>
                        <m:t>𝑥</m:t>
                      </m:r>
                      <m:r>
                        <a:rPr lang="en-US" altLang="ja-JP" b="0" i="1" smtClean="0">
                          <a:latin typeface="Cambria Math" panose="02040503050406030204" pitchFamily="18" charset="0"/>
                        </a:rPr>
                        <m:t>−1</m:t>
                      </m:r>
                    </m:oMath>
                  </a14:m>
                  <a:r>
                    <a:rPr lang="ja-JP" altLang="en-US" dirty="0"/>
                    <a:t>ならばクラス</a:t>
                  </a:r>
                  <a:r>
                    <a:rPr lang="en-US" altLang="ja-JP" dirty="0"/>
                    <a:t>1</a:t>
                  </a:r>
                  <a:endParaRPr lang="ja-JP" altLang="en-US" dirty="0"/>
                </a:p>
              </p:txBody>
            </p:sp>
          </mc:Choice>
          <mc:Fallback xmlns="">
            <p:sp>
              <p:nvSpPr>
                <p:cNvPr id="67" name="正方形/長方形 66"/>
                <p:cNvSpPr>
                  <a:spLocks noRot="1" noChangeAspect="1" noMove="1" noResize="1" noEditPoints="1" noAdjustHandles="1" noChangeArrowheads="1" noChangeShapeType="1" noTextEdit="1"/>
                </p:cNvSpPr>
                <p:nvPr/>
              </p:nvSpPr>
              <p:spPr>
                <a:xfrm>
                  <a:off x="7780779" y="653534"/>
                  <a:ext cx="3257367" cy="923330"/>
                </a:xfrm>
                <a:prstGeom prst="rect">
                  <a:avLst/>
                </a:prstGeom>
                <a:blipFill>
                  <a:blip r:embed="rId10"/>
                  <a:stretch>
                    <a:fillRect b="-98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正方形/長方形 73"/>
                <p:cNvSpPr/>
                <p:nvPr/>
              </p:nvSpPr>
              <p:spPr>
                <a:xfrm rot="18745379">
                  <a:off x="10178737" y="2571234"/>
                  <a:ext cx="176785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rPr>
                          <m:t>𝑦</m:t>
                        </m:r>
                        <m:r>
                          <a:rPr lang="en-US" altLang="ja-JP" sz="2800" b="0" i="1" smtClean="0">
                            <a:latin typeface="Cambria Math" panose="02040503050406030204" pitchFamily="18" charset="0"/>
                          </a:rPr>
                          <m:t>=</m:t>
                        </m:r>
                        <m:r>
                          <a:rPr lang="en-US" altLang="ja-JP" sz="2800" i="1">
                            <a:latin typeface="Cambria Math" panose="02040503050406030204" pitchFamily="18" charset="0"/>
                          </a:rPr>
                          <m:t>𝑥</m:t>
                        </m:r>
                        <m:r>
                          <a:rPr lang="en-US" altLang="ja-JP" sz="2800" i="1">
                            <a:latin typeface="Cambria Math" panose="02040503050406030204" pitchFamily="18" charset="0"/>
                          </a:rPr>
                          <m:t>−1</m:t>
                        </m:r>
                      </m:oMath>
                    </m:oMathPara>
                  </a14:m>
                  <a:endParaRPr lang="ja-JP" altLang="en-US" sz="2800" dirty="0"/>
                </a:p>
              </p:txBody>
            </p:sp>
          </mc:Choice>
          <mc:Fallback xmlns="">
            <p:sp>
              <p:nvSpPr>
                <p:cNvPr id="74" name="正方形/長方形 73"/>
                <p:cNvSpPr>
                  <a:spLocks noRot="1" noChangeAspect="1" noMove="1" noResize="1" noEditPoints="1" noAdjustHandles="1" noChangeArrowheads="1" noChangeShapeType="1" noTextEdit="1"/>
                </p:cNvSpPr>
                <p:nvPr/>
              </p:nvSpPr>
              <p:spPr>
                <a:xfrm rot="18745379">
                  <a:off x="10178737" y="2571234"/>
                  <a:ext cx="1767856" cy="523220"/>
                </a:xfrm>
                <a:prstGeom prst="rect">
                  <a:avLst/>
                </a:prstGeom>
                <a:blipFill>
                  <a:blip r:embed="rId11"/>
                  <a:stretch>
                    <a:fillRect/>
                  </a:stretch>
                </a:blipFill>
              </p:spPr>
              <p:txBody>
                <a:bodyPr/>
                <a:lstStyle/>
                <a:p>
                  <a:r>
                    <a:rPr lang="ja-JP" altLang="en-US">
                      <a:noFill/>
                    </a:rPr>
                    <a:t> </a:t>
                  </a:r>
                </a:p>
              </p:txBody>
            </p:sp>
          </mc:Fallback>
        </mc:AlternateContent>
        <p:sp>
          <p:nvSpPr>
            <p:cNvPr id="75" name="下矢印 74"/>
            <p:cNvSpPr/>
            <p:nvPr/>
          </p:nvSpPr>
          <p:spPr>
            <a:xfrm rot="8102383">
              <a:off x="10669735" y="2093110"/>
              <a:ext cx="336958" cy="503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rot="18683033">
              <a:off x="10773113" y="1796534"/>
              <a:ext cx="881973" cy="369332"/>
            </a:xfrm>
            <a:prstGeom prst="rect">
              <a:avLst/>
            </a:prstGeom>
          </p:spPr>
          <p:txBody>
            <a:bodyPr wrap="none">
              <a:spAutoFit/>
            </a:bodyPr>
            <a:lstStyle/>
            <a:p>
              <a:r>
                <a:rPr lang="ja-JP" altLang="en-US" dirty="0"/>
                <a:t>クラス</a:t>
              </a:r>
              <a:r>
                <a:rPr lang="en-US" altLang="ja-JP" dirty="0"/>
                <a:t>1</a:t>
              </a:r>
              <a:endParaRPr lang="ja-JP" altLang="en-US" dirty="0"/>
            </a:p>
          </p:txBody>
        </p:sp>
      </p:grpSp>
      <mc:AlternateContent xmlns:mc="http://schemas.openxmlformats.org/markup-compatibility/2006" xmlns:a14="http://schemas.microsoft.com/office/drawing/2010/main">
        <mc:Choice Requires="a14">
          <p:sp>
            <p:nvSpPr>
              <p:cNvPr id="78" name="正方形/長方形 77"/>
              <p:cNvSpPr/>
              <p:nvPr/>
            </p:nvSpPr>
            <p:spPr>
              <a:xfrm>
                <a:off x="7413128" y="6067980"/>
                <a:ext cx="4778872" cy="646331"/>
              </a:xfrm>
              <a:prstGeom prst="rect">
                <a:avLst/>
              </a:prstGeom>
            </p:spPr>
            <p:txBody>
              <a:bodyPr wrap="none">
                <a:spAutoFit/>
              </a:bodyPr>
              <a:lstStyle/>
              <a:p>
                <a:r>
                  <a:rPr lang="ja-JP" altLang="en-US" dirty="0"/>
                  <a:t>教師データ　　　　を正しく分類できていないので</a:t>
                </a:r>
                <a:endParaRPr lang="en-US" altLang="ja-JP" dirty="0"/>
              </a:p>
              <a:p>
                <a:r>
                  <a:rPr lang="ja-JP" altLang="en-US" dirty="0"/>
                  <a:t>この</a:t>
                </a:r>
                <a14:m>
                  <m:oMath xmlns:m="http://schemas.openxmlformats.org/officeDocument/2006/math">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2</m:t>
                            </m:r>
                          </m:sub>
                        </m:sSub>
                      </m:e>
                    </m:d>
                  </m:oMath>
                </a14:m>
                <a:r>
                  <a:rPr lang="ja-JP" altLang="en-US" dirty="0"/>
                  <a:t>はだめ</a:t>
                </a:r>
              </a:p>
            </p:txBody>
          </p:sp>
        </mc:Choice>
        <mc:Fallback xmlns="">
          <p:sp>
            <p:nvSpPr>
              <p:cNvPr id="78" name="正方形/長方形 77"/>
              <p:cNvSpPr>
                <a:spLocks noRot="1" noChangeAspect="1" noMove="1" noResize="1" noEditPoints="1" noAdjustHandles="1" noChangeArrowheads="1" noChangeShapeType="1" noTextEdit="1"/>
              </p:cNvSpPr>
              <p:nvPr/>
            </p:nvSpPr>
            <p:spPr>
              <a:xfrm>
                <a:off x="7413128" y="6067980"/>
                <a:ext cx="4778872" cy="646331"/>
              </a:xfrm>
              <a:prstGeom prst="rect">
                <a:avLst/>
              </a:prstGeom>
              <a:blipFill rotWithShape="0">
                <a:blip r:embed="rId12"/>
                <a:stretch>
                  <a:fillRect l="-1020" t="-7547" r="-510" b="-11321"/>
                </a:stretch>
              </a:blipFill>
            </p:spPr>
            <p:txBody>
              <a:bodyPr/>
              <a:lstStyle/>
              <a:p>
                <a:r>
                  <a:rPr lang="ja-JP" altLang="en-US">
                    <a:noFill/>
                  </a:rPr>
                  <a:t> </a:t>
                </a:r>
              </a:p>
            </p:txBody>
          </p:sp>
        </mc:Fallback>
      </mc:AlternateContent>
      <p:sp>
        <p:nvSpPr>
          <p:cNvPr id="79" name="二等辺三角形 78"/>
          <p:cNvSpPr/>
          <p:nvPr/>
        </p:nvSpPr>
        <p:spPr>
          <a:xfrm>
            <a:off x="8594314" y="6122157"/>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8923408" y="6139438"/>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2"/>
          <p:cNvSpPr>
            <a:spLocks noGrp="1"/>
          </p:cNvSpPr>
          <p:nvPr>
            <p:ph type="sldNum" sz="quarter" idx="12"/>
          </p:nvPr>
        </p:nvSpPr>
        <p:spPr/>
        <p:txBody>
          <a:bodyPr/>
          <a:lstStyle/>
          <a:p>
            <a:fld id="{F35DE295-420C-4265-BE54-AE59FA4027A6}" type="slidenum">
              <a:rPr kumimoji="1" lang="ja-JP" altLang="en-US" smtClean="0"/>
              <a:t>14</a:t>
            </a:fld>
            <a:endParaRPr kumimoji="1" lang="ja-JP" altLang="en-US"/>
          </a:p>
        </p:txBody>
      </p:sp>
    </p:spTree>
    <p:extLst>
      <p:ext uri="{BB962C8B-B14F-4D97-AF65-F5344CB8AC3E}">
        <p14:creationId xmlns:p14="http://schemas.microsoft.com/office/powerpoint/2010/main" val="28962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3220" y="161926"/>
            <a:ext cx="11708780" cy="733270"/>
          </a:xfrm>
        </p:spPr>
        <p:txBody>
          <a:bodyPr>
            <a:normAutofit/>
          </a:bodyPr>
          <a:lstStyle/>
          <a:p>
            <a:r>
              <a:rPr kumimoji="1" lang="ja-JP" altLang="en-US" sz="3200" dirty="0"/>
              <a:t>パーセプトロンの直感的な説明</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83220" y="1093350"/>
                <a:ext cx="6048209" cy="3881421"/>
              </a:xfrm>
            </p:spPr>
            <p:txBody>
              <a:bodyPr>
                <a:normAutofit/>
              </a:bodyPr>
              <a:lstStyle/>
              <a:p>
                <a:r>
                  <a:rPr lang="ja-JP" altLang="en-US" sz="2400" dirty="0" smtClean="0"/>
                  <a:t>特徴空間が</a:t>
                </a:r>
                <a:r>
                  <a:rPr lang="en-US" altLang="ja-JP" sz="2400" dirty="0"/>
                  <a:t>2</a:t>
                </a:r>
                <a:r>
                  <a:rPr lang="ja-JP" altLang="en-US" sz="2400" dirty="0"/>
                  <a:t>次元の</a:t>
                </a:r>
                <a:r>
                  <a:rPr lang="en-US" altLang="ja-JP" sz="2400" dirty="0"/>
                  <a:t>2</a:t>
                </a:r>
                <a:r>
                  <a:rPr lang="ja-JP" altLang="en-US" sz="2400" dirty="0"/>
                  <a:t>クラス分類を考える</a:t>
                </a:r>
                <a:endParaRPr lang="en-US" altLang="ja-JP" sz="2400" dirty="0"/>
              </a:p>
              <a:p>
                <a:pPr lvl="1"/>
                <a:r>
                  <a:rPr lang="ja-JP" altLang="en-US" dirty="0"/>
                  <a:t>教師データ </a:t>
                </a:r>
                <a14:m>
                  <m:oMath xmlns:m="http://schemas.openxmlformats.org/officeDocument/2006/math">
                    <m:d>
                      <m:dPr>
                        <m:ctrlPr>
                          <a:rPr lang="en-US" altLang="ja-JP" b="0" i="1" smtClean="0">
                            <a:latin typeface="Cambria Math" panose="02040503050406030204" pitchFamily="18" charset="0"/>
                          </a:rPr>
                        </m:ctrlPr>
                      </m:dPr>
                      <m:e>
                        <m:sSub>
                          <m:sSubPr>
                            <m:ctrlPr>
                              <a:rPr lang="en-US" altLang="ja-JP" b="1" i="1">
                                <a:latin typeface="Cambria Math" panose="02040503050406030204" pitchFamily="18" charset="0"/>
                              </a:rPr>
                            </m:ctrlPr>
                          </m:sSubPr>
                          <m:e>
                            <m:r>
                              <a:rPr lang="en-US" altLang="ja-JP" b="1">
                                <a:latin typeface="Cambria Math" panose="02040503050406030204" pitchFamily="18" charset="0"/>
                              </a:rPr>
                              <m:t>𝐱</m:t>
                            </m:r>
                          </m:e>
                          <m:sub>
                            <m:r>
                              <a:rPr lang="en-US" altLang="ja-JP" i="1">
                                <a:latin typeface="Cambria Math" panose="02040503050406030204" pitchFamily="18" charset="0"/>
                              </a:rPr>
                              <m:t>𝑖</m:t>
                            </m:r>
                          </m:sub>
                        </m:sSub>
                        <m:r>
                          <a:rPr lang="en-US" altLang="ja-JP" b="0" i="1" smtClean="0">
                            <a:latin typeface="Cambria Math" panose="02040503050406030204" pitchFamily="18" charset="0"/>
                          </a:rPr>
                          <m:t>,</m:t>
                        </m:r>
                        <m:sSub>
                          <m:sSubPr>
                            <m:ctrlPr>
                              <a:rPr lang="en-US" altLang="ja-JP" b="1" i="1">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i="1">
                                <a:latin typeface="Cambria Math" panose="02040503050406030204" pitchFamily="18" charset="0"/>
                              </a:rPr>
                              <m:t>𝑖</m:t>
                            </m:r>
                          </m:sub>
                        </m:sSub>
                      </m:e>
                    </m:d>
                  </m:oMath>
                </a14:m>
                <a:endParaRPr lang="en-US" altLang="ja-JP" b="0" i="1" dirty="0">
                  <a:latin typeface="Cambria Math" panose="02040503050406030204" pitchFamily="18" charset="0"/>
                </a:endParaRPr>
              </a:p>
              <a:p>
                <a:pPr lvl="1"/>
                <a14:m>
                  <m:oMath xmlns:m="http://schemas.openxmlformats.org/officeDocument/2006/math">
                    <m:sSub>
                      <m:sSubPr>
                        <m:ctrlPr>
                          <a:rPr lang="en-US" altLang="ja-JP" b="1" i="1">
                            <a:latin typeface="Cambria Math" panose="02040503050406030204" pitchFamily="18" charset="0"/>
                          </a:rPr>
                        </m:ctrlPr>
                      </m:sSubPr>
                      <m:e>
                        <m:r>
                          <a:rPr lang="en-US" altLang="ja-JP" b="1">
                            <a:latin typeface="Cambria Math" panose="02040503050406030204" pitchFamily="18" charset="0"/>
                          </a:rPr>
                          <m:t>𝐱</m:t>
                        </m:r>
                      </m:e>
                      <m:sub>
                        <m:r>
                          <a:rPr lang="en-US" altLang="ja-JP" i="1">
                            <a:latin typeface="Cambria Math" panose="02040503050406030204" pitchFamily="18" charset="0"/>
                          </a:rPr>
                          <m:t>𝑖</m:t>
                        </m:r>
                      </m:sub>
                    </m:sSub>
                    <m:r>
                      <a:rPr lang="en-US" altLang="ja-JP" b="1" i="0" smtClean="0">
                        <a:latin typeface="Cambria Math" panose="02040503050406030204" pitchFamily="18" charset="0"/>
                      </a:rPr>
                      <m:t>=</m:t>
                    </m:r>
                    <m:d>
                      <m:dPr>
                        <m:ctrlPr>
                          <a:rPr lang="en-US" altLang="ja-JP" b="1"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e>
                    </m:d>
                    <m:r>
                      <a:rPr lang="en-US" altLang="ja-JP" b="1" i="1" smtClean="0">
                        <a:latin typeface="Cambria Math" panose="02040503050406030204" pitchFamily="18" charset="0"/>
                      </a:rPr>
                      <m:t>,</m:t>
                    </m:r>
                    <m:sSub>
                      <m:sSubPr>
                        <m:ctrlPr>
                          <a:rPr lang="en-US" altLang="ja-JP" b="1" i="1">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i="1">
                            <a:latin typeface="Cambria Math" panose="02040503050406030204" pitchFamily="18" charset="0"/>
                          </a:rPr>
                          <m:t>𝑖</m:t>
                        </m:r>
                      </m:sub>
                    </m:sSub>
                    <m:r>
                      <a:rPr lang="en-US" altLang="ja-JP" b="1" i="1" smtClean="0">
                        <a:latin typeface="Cambria Math" panose="02040503050406030204" pitchFamily="18" charset="0"/>
                      </a:rPr>
                      <m:t>∈</m:t>
                    </m:r>
                    <m:d>
                      <m:dPr>
                        <m:begChr m:val="{"/>
                        <m:endChr m:val="}"/>
                        <m:ctrlPr>
                          <a:rPr lang="en-US" altLang="ja-JP" b="1" i="1" smtClean="0">
                            <a:latin typeface="Cambria Math" panose="02040503050406030204" pitchFamily="18" charset="0"/>
                          </a:rPr>
                        </m:ctrlPr>
                      </m:dPr>
                      <m:e>
                        <m:r>
                          <a:rPr lang="en-US" altLang="ja-JP" b="0" i="1" smtClean="0">
                            <a:latin typeface="Cambria Math" panose="02040503050406030204" pitchFamily="18" charset="0"/>
                          </a:rPr>
                          <m:t>0,1</m:t>
                        </m:r>
                      </m:e>
                    </m:d>
                    <m:r>
                      <a:rPr lang="en-US" altLang="ja-JP" b="1" i="1" smtClean="0">
                        <a:latin typeface="Cambria Math" panose="02040503050406030204" pitchFamily="18" charset="0"/>
                      </a:rPr>
                      <m:t>, </m:t>
                    </m:r>
                    <m:r>
                      <a:rPr lang="en-US" altLang="ja-JP" b="0" i="1" smtClean="0">
                        <a:latin typeface="Cambria Math" panose="02040503050406030204" pitchFamily="18" charset="0"/>
                      </a:rPr>
                      <m:t>𝑖</m:t>
                    </m:r>
                    <m:r>
                      <a:rPr lang="en-US" altLang="ja-JP" b="0" i="1" smtClean="0">
                        <a:latin typeface="Cambria Math" panose="02040503050406030204" pitchFamily="18" charset="0"/>
                      </a:rPr>
                      <m:t>=1,…</m:t>
                    </m:r>
                    <m:r>
                      <a:rPr lang="en-US" altLang="ja-JP" b="0" i="1" smtClean="0">
                        <a:latin typeface="Cambria Math" panose="02040503050406030204" pitchFamily="18" charset="0"/>
                      </a:rPr>
                      <m:t>𝑁</m:t>
                    </m:r>
                  </m:oMath>
                </a14:m>
                <a:r>
                  <a:rPr kumimoji="1" lang="ja-JP" altLang="en-US" dirty="0"/>
                  <a:t> </a:t>
                </a:r>
                <a:endParaRPr kumimoji="1" lang="en-US" altLang="ja-JP" dirty="0"/>
              </a:p>
              <a:p>
                <a:pPr lvl="8"/>
                <a:endParaRPr kumimoji="1" lang="en-US" altLang="ja-JP" sz="1400" dirty="0"/>
              </a:p>
              <a:p>
                <a:r>
                  <a:rPr lang="ja-JP" altLang="en-US" sz="2400" dirty="0"/>
                  <a:t>教師データから重み</a:t>
                </a:r>
                <a14:m>
                  <m:oMath xmlns:m="http://schemas.openxmlformats.org/officeDocument/2006/math">
                    <m:d>
                      <m:dPr>
                        <m:ctrlPr>
                          <a:rPr lang="en-US" altLang="ja-JP" sz="2400" b="0" i="1" smtClean="0">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𝑤</m:t>
                            </m:r>
                          </m:e>
                          <m:sub>
                            <m:r>
                              <a:rPr lang="en-US" altLang="ja-JP" sz="2400" b="0" i="1" smtClean="0">
                                <a:latin typeface="Cambria Math" panose="02040503050406030204" pitchFamily="18" charset="0"/>
                              </a:rPr>
                              <m:t>0</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𝑤</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𝑤</m:t>
                            </m:r>
                          </m:e>
                          <m:sub>
                            <m:r>
                              <a:rPr lang="en-US" altLang="ja-JP" sz="2400" b="0" i="1" smtClean="0">
                                <a:latin typeface="Cambria Math" panose="02040503050406030204" pitchFamily="18" charset="0"/>
                              </a:rPr>
                              <m:t>2</m:t>
                            </m:r>
                          </m:sub>
                        </m:sSub>
                      </m:e>
                    </m:d>
                  </m:oMath>
                </a14:m>
                <a:r>
                  <a:rPr lang="ja-JP" altLang="en-US" sz="2400" dirty="0"/>
                  <a:t>を学習</a:t>
                </a:r>
                <a:endParaRPr lang="en-US" altLang="ja-JP" sz="2400" dirty="0"/>
              </a:p>
              <a:p>
                <a:r>
                  <a:rPr lang="ja-JP" altLang="en-US" sz="2400" dirty="0"/>
                  <a:t>重みを使ってクラスわけ</a:t>
                </a:r>
                <a:endParaRPr lang="en-US" altLang="ja-JP" sz="2400" dirty="0"/>
              </a:p>
              <a:p>
                <a:pPr marL="457200" lvl="1" indent="0">
                  <a:buNone/>
                </a:pPr>
                <a14:m>
                  <m:oMath xmlns:m="http://schemas.openxmlformats.org/officeDocument/2006/math">
                    <m:r>
                      <a:rPr lang="en-US" altLang="ja-JP" b="0" i="1">
                        <a:latin typeface="Cambria Math" panose="02040503050406030204" pitchFamily="18" charset="0"/>
                      </a:rPr>
                      <m:t>𝑓</m:t>
                    </m:r>
                    <m:d>
                      <m:dPr>
                        <m:ctrlPr>
                          <a:rPr lang="en-US" altLang="ja-JP" i="1">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e>
                    </m:d>
                    <m:r>
                      <a:rPr lang="en-US" altLang="ja-JP" i="1">
                        <a:latin typeface="Cambria Math" panose="02040503050406030204" pitchFamily="18" charset="0"/>
                      </a:rPr>
                      <m:t>=</m:t>
                    </m:r>
                    <m:d>
                      <m:dPr>
                        <m:begChr m:val="{"/>
                        <m:endChr m:val=""/>
                        <m:ctrlPr>
                          <a:rPr lang="en-US" altLang="ja-JP"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r>
                                <m:rPr>
                                  <m:brk m:alnAt="7"/>
                                </m:rPr>
                                <a:rPr lang="en-US" altLang="ja-JP" i="1">
                                  <a:latin typeface="Cambria Math" panose="02040503050406030204" pitchFamily="18" charset="0"/>
                                </a:rPr>
                                <m:t>1</m:t>
                              </m:r>
                              <m:r>
                                <a:rPr lang="en-US" altLang="ja-JP" i="1">
                                  <a:latin typeface="Cambria Math" panose="02040503050406030204" pitchFamily="18" charset="0"/>
                                </a:rPr>
                                <m:t>      </m:t>
                              </m:r>
                              <m:r>
                                <a:rPr lang="en-US" altLang="ja-JP" b="0" i="1" smtClean="0">
                                  <a:latin typeface="Cambria Math" panose="02040503050406030204" pitchFamily="18" charset="0"/>
                                </a:rPr>
                                <m:t> </m:t>
                              </m:r>
                              <m:r>
                                <a:rPr lang="en-US" altLang="ja-JP" i="1">
                                  <a:latin typeface="Cambria Math" panose="02040503050406030204" pitchFamily="18" charset="0"/>
                                </a:rPr>
                                <m:t>𝑖𝑓</m:t>
                              </m:r>
                              <m:r>
                                <a:rPr lang="en-US" altLang="ja-JP"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𝑥</m:t>
                              </m:r>
                              <m:r>
                                <a:rPr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𝑦</m:t>
                              </m:r>
                              <m:r>
                                <a:rPr lang="en-US" altLang="ja-JP" i="1">
                                  <a:latin typeface="Cambria Math" panose="02040503050406030204" pitchFamily="18" charset="0"/>
                                </a:rPr>
                                <m:t>≥0</m:t>
                              </m:r>
                            </m:e>
                          </m:mr>
                          <m:mr>
                            <m:e>
                              <m:r>
                                <a:rPr lang="en-US" altLang="ja-JP" i="1">
                                  <a:latin typeface="Cambria Math" panose="02040503050406030204" pitchFamily="18" charset="0"/>
                                </a:rPr>
                                <m:t>0    </m:t>
                              </m:r>
                              <m:r>
                                <a:rPr lang="en-US" altLang="ja-JP" b="0" i="1" smtClean="0">
                                  <a:latin typeface="Cambria Math" panose="02040503050406030204" pitchFamily="18" charset="0"/>
                                </a:rPr>
                                <m:t>   </m:t>
                              </m:r>
                              <m:r>
                                <m:rPr>
                                  <m:brk m:alnAt="7"/>
                                </m:rPr>
                                <a:rPr lang="en-US" altLang="ja-JP" i="1">
                                  <a:latin typeface="Cambria Math" panose="02040503050406030204" pitchFamily="18" charset="0"/>
                                </a:rPr>
                                <m:t>𝑖</m:t>
                              </m:r>
                              <m:r>
                                <a:rPr lang="en-US" altLang="ja-JP" i="1">
                                  <a:latin typeface="Cambria Math" panose="02040503050406030204" pitchFamily="18" charset="0"/>
                                </a:rPr>
                                <m:t>𝑓</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1</m:t>
                                  </m:r>
                                </m:sub>
                              </m:sSub>
                              <m:r>
                                <a:rPr lang="en-US" altLang="ja-JP" i="1">
                                  <a:latin typeface="Cambria Math" panose="02040503050406030204" pitchFamily="18" charset="0"/>
                                </a:rPr>
                                <m:t>𝑥</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2</m:t>
                                  </m:r>
                                </m:sub>
                              </m:sSub>
                              <m:r>
                                <a:rPr lang="en-US" altLang="ja-JP" i="1">
                                  <a:latin typeface="Cambria Math" panose="02040503050406030204" pitchFamily="18" charset="0"/>
                                </a:rPr>
                                <m:t>𝑦</m:t>
                              </m:r>
                              <m:r>
                                <a:rPr lang="en-US" altLang="ja-JP" i="1">
                                  <a:latin typeface="Cambria Math" panose="02040503050406030204" pitchFamily="18" charset="0"/>
                                </a:rPr>
                                <m:t>&lt;0</m:t>
                              </m:r>
                            </m:e>
                          </m:mr>
                        </m:m>
                      </m:e>
                    </m:d>
                  </m:oMath>
                </a14:m>
                <a:r>
                  <a:rPr kumimoji="1" lang="ja-JP" altLang="en-US" dirty="0"/>
                  <a:t>　</a:t>
                </a:r>
                <a:endParaRPr kumimoji="1" lang="en-US" altLang="ja-JP" dirty="0"/>
              </a:p>
              <a:p>
                <a:pPr lvl="1"/>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83220" y="1093350"/>
                <a:ext cx="6048209" cy="3881421"/>
              </a:xfrm>
              <a:blipFill rotWithShape="0">
                <a:blip r:embed="rId2"/>
                <a:stretch>
                  <a:fillRect l="-1310" t="-2198" r="-403"/>
                </a:stretch>
              </a:blipFill>
            </p:spPr>
            <p:txBody>
              <a:bodyPr/>
              <a:lstStyle/>
              <a:p>
                <a:r>
                  <a:rPr lang="ja-JP" altLang="en-US">
                    <a:noFill/>
                  </a:rPr>
                  <a:t> </a:t>
                </a:r>
              </a:p>
            </p:txBody>
          </p:sp>
        </mc:Fallback>
      </mc:AlternateContent>
      <p:grpSp>
        <p:nvGrpSpPr>
          <p:cNvPr id="4" name="グループ化 3"/>
          <p:cNvGrpSpPr/>
          <p:nvPr/>
        </p:nvGrpSpPr>
        <p:grpSpPr>
          <a:xfrm>
            <a:off x="579056" y="4605377"/>
            <a:ext cx="551543" cy="1886858"/>
            <a:chOff x="914401" y="1494971"/>
            <a:chExt cx="580571" cy="1986165"/>
          </a:xfrm>
        </p:grpSpPr>
        <p:sp>
          <p:nvSpPr>
            <p:cNvPr id="5" name="円/楕円 4"/>
            <p:cNvSpPr/>
            <p:nvPr/>
          </p:nvSpPr>
          <p:spPr>
            <a:xfrm>
              <a:off x="914401" y="1494971"/>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6" name="円/楕円 5"/>
                <p:cNvSpPr/>
                <p:nvPr/>
              </p:nvSpPr>
              <p:spPr>
                <a:xfrm>
                  <a:off x="914401" y="2197768"/>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r>
                          <a:rPr lang="en-US" altLang="ja-JP" sz="2400" i="1" smtClean="0">
                            <a:solidFill>
                              <a:schemeClr val="tx1"/>
                            </a:solidFill>
                            <a:latin typeface="Cambria Math" panose="02040503050406030204" pitchFamily="18" charset="0"/>
                          </a:rPr>
                          <m:t>𝑥</m:t>
                        </m:r>
                      </m:oMath>
                    </m:oMathPara>
                  </a14:m>
                  <a:endParaRPr kumimoji="1" lang="ja-JP" altLang="en-US" sz="2400" dirty="0">
                    <a:solidFill>
                      <a:schemeClr val="tx1"/>
                    </a:solidFill>
                  </a:endParaRPr>
                </a:p>
              </p:txBody>
            </p:sp>
          </mc:Choice>
          <mc:Fallback xmlns="">
            <p:sp>
              <p:nvSpPr>
                <p:cNvPr id="6" name="円/楕円 5"/>
                <p:cNvSpPr>
                  <a:spLocks noRot="1" noChangeAspect="1" noMove="1" noResize="1" noEditPoints="1" noAdjustHandles="1" noChangeArrowheads="1" noChangeShapeType="1" noTextEdit="1"/>
                </p:cNvSpPr>
                <p:nvPr/>
              </p:nvSpPr>
              <p:spPr>
                <a:xfrm>
                  <a:off x="914401" y="2197768"/>
                  <a:ext cx="580571" cy="580571"/>
                </a:xfrm>
                <a:prstGeom prst="ellipse">
                  <a:avLst/>
                </a:prstGeom>
                <a:blipFill rotWithShape="0">
                  <a:blip r:embed="rId3"/>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円/楕円 6"/>
                <p:cNvSpPr/>
                <p:nvPr/>
              </p:nvSpPr>
              <p:spPr>
                <a:xfrm>
                  <a:off x="914401" y="2900565"/>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r>
                          <a:rPr lang="en-US" altLang="ja-JP" sz="2400" i="1" smtClean="0">
                            <a:solidFill>
                              <a:schemeClr val="tx1"/>
                            </a:solidFill>
                            <a:latin typeface="Cambria Math" panose="02040503050406030204" pitchFamily="18" charset="0"/>
                          </a:rPr>
                          <m:t>𝑦</m:t>
                        </m:r>
                      </m:oMath>
                    </m:oMathPara>
                  </a14:m>
                  <a:endParaRPr kumimoji="1" lang="ja-JP" altLang="en-US" sz="2400" dirty="0">
                    <a:solidFill>
                      <a:schemeClr val="tx1"/>
                    </a:solidFill>
                  </a:endParaRPr>
                </a:p>
              </p:txBody>
            </p:sp>
          </mc:Choice>
          <mc:Fallback xmlns="">
            <p:sp>
              <p:nvSpPr>
                <p:cNvPr id="7" name="円/楕円 6"/>
                <p:cNvSpPr>
                  <a:spLocks noRot="1" noChangeAspect="1" noMove="1" noResize="1" noEditPoints="1" noAdjustHandles="1" noChangeArrowheads="1" noChangeShapeType="1" noTextEdit="1"/>
                </p:cNvSpPr>
                <p:nvPr/>
              </p:nvSpPr>
              <p:spPr>
                <a:xfrm>
                  <a:off x="914401" y="2900565"/>
                  <a:ext cx="580571" cy="580571"/>
                </a:xfrm>
                <a:prstGeom prst="ellipse">
                  <a:avLst/>
                </a:prstGeom>
                <a:blipFill rotWithShape="0">
                  <a:blip r:embed="rId4"/>
                  <a:stretch>
                    <a:fillRect/>
                  </a:stretch>
                </a:blipFill>
                <a:ln w="31750"/>
              </p:spPr>
              <p:txBody>
                <a:bodyPr/>
                <a:lstStyle/>
                <a:p>
                  <a:r>
                    <a:rPr lang="ja-JP" altLang="en-US">
                      <a:noFill/>
                    </a:rPr>
                    <a:t> </a:t>
                  </a:r>
                </a:p>
              </p:txBody>
            </p:sp>
          </mc:Fallback>
        </mc:AlternateContent>
      </p:grpSp>
      <p:sp>
        <p:nvSpPr>
          <p:cNvPr id="9" name="円/楕円 8"/>
          <p:cNvSpPr/>
          <p:nvPr/>
        </p:nvSpPr>
        <p:spPr>
          <a:xfrm>
            <a:off x="3104542" y="5230586"/>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10" name="直線矢印コネクタ 9"/>
          <p:cNvCxnSpPr>
            <a:stCxn id="5" idx="6"/>
            <a:endCxn id="9" idx="2"/>
          </p:cNvCxnSpPr>
          <p:nvPr/>
        </p:nvCxnSpPr>
        <p:spPr>
          <a:xfrm>
            <a:off x="1130599" y="4881149"/>
            <a:ext cx="1973943" cy="71955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6" idx="6"/>
            <a:endCxn id="9" idx="2"/>
          </p:cNvCxnSpPr>
          <p:nvPr/>
        </p:nvCxnSpPr>
        <p:spPr>
          <a:xfrm>
            <a:off x="1130599" y="5548807"/>
            <a:ext cx="1973943" cy="5189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7" idx="6"/>
            <a:endCxn id="9" idx="2"/>
          </p:cNvCxnSpPr>
          <p:nvPr/>
        </p:nvCxnSpPr>
        <p:spPr>
          <a:xfrm flipV="1">
            <a:off x="1130599" y="5600700"/>
            <a:ext cx="1973943" cy="61576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正方形/長方形 13"/>
              <p:cNvSpPr/>
              <p:nvPr/>
            </p:nvSpPr>
            <p:spPr>
              <a:xfrm>
                <a:off x="1537071" y="499076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0</m:t>
                          </m:r>
                        </m:sub>
                      </m:sSub>
                    </m:oMath>
                  </m:oMathPara>
                </a14:m>
                <a:endParaRPr lang="ja-JP" altLang="en-US"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1537071" y="4990760"/>
                <a:ext cx="507127" cy="36933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1537071" y="547082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1</m:t>
                          </m:r>
                        </m:sub>
                      </m:sSub>
                    </m:oMath>
                  </m:oMathPara>
                </a14:m>
                <a:endParaRPr lang="ja-JP" altLang="en-US"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537071" y="5470820"/>
                <a:ext cx="507127"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p:cNvSpPr/>
              <p:nvPr/>
            </p:nvSpPr>
            <p:spPr>
              <a:xfrm>
                <a:off x="1537071" y="588992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2</m:t>
                          </m:r>
                        </m:sub>
                      </m:sSub>
                    </m:oMath>
                  </m:oMathPara>
                </a14:m>
                <a:endParaRPr lang="ja-JP" altLang="en-US"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1537071" y="5889920"/>
                <a:ext cx="507127" cy="369332"/>
              </a:xfrm>
              <a:prstGeom prst="rect">
                <a:avLst/>
              </a:prstGeom>
              <a:blipFill rotWithShape="0">
                <a:blip r:embed="rId7"/>
                <a:stretch>
                  <a:fillRect/>
                </a:stretch>
              </a:blipFill>
            </p:spPr>
            <p:txBody>
              <a:bodyPr/>
              <a:lstStyle/>
              <a:p>
                <a:r>
                  <a:rPr lang="ja-JP" altLang="en-US">
                    <a:noFill/>
                  </a:rPr>
                  <a:t> </a:t>
                </a:r>
              </a:p>
            </p:txBody>
          </p:sp>
        </mc:Fallback>
      </mc:AlternateContent>
      <p:cxnSp>
        <p:nvCxnSpPr>
          <p:cNvPr id="19" name="直線矢印コネクタ 18"/>
          <p:cNvCxnSpPr>
            <a:stCxn id="20" idx="2"/>
            <a:endCxn id="9" idx="6"/>
          </p:cNvCxnSpPr>
          <p:nvPr/>
        </p:nvCxnSpPr>
        <p:spPr>
          <a:xfrm flipH="1">
            <a:off x="3844769" y="5600700"/>
            <a:ext cx="27927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4124045" y="5230586"/>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21" name="直線矢印コネクタ 20"/>
          <p:cNvCxnSpPr>
            <a:endCxn id="20" idx="6"/>
          </p:cNvCxnSpPr>
          <p:nvPr/>
        </p:nvCxnSpPr>
        <p:spPr>
          <a:xfrm flipH="1">
            <a:off x="4864272" y="5600700"/>
            <a:ext cx="447503"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455021" y="5295021"/>
            <a:ext cx="1239442" cy="584775"/>
          </a:xfrm>
          <a:prstGeom prst="rect">
            <a:avLst/>
          </a:prstGeom>
        </p:spPr>
        <p:txBody>
          <a:bodyPr wrap="none">
            <a:spAutoFit/>
          </a:bodyPr>
          <a:lstStyle/>
          <a:p>
            <a:r>
              <a:rPr lang="en-US" altLang="ja-JP" sz="3200" dirty="0"/>
              <a:t>0 or 1 </a:t>
            </a:r>
            <a:endParaRPr lang="ja-JP" altLang="en-US" sz="3200" dirty="0"/>
          </a:p>
        </p:txBody>
      </p:sp>
      <p:sp>
        <p:nvSpPr>
          <p:cNvPr id="23" name="フリーフォーム 22"/>
          <p:cNvSpPr/>
          <p:nvPr/>
        </p:nvSpPr>
        <p:spPr>
          <a:xfrm>
            <a:off x="4217604" y="5403451"/>
            <a:ext cx="546538" cy="394498"/>
          </a:xfrm>
          <a:custGeom>
            <a:avLst/>
            <a:gdLst>
              <a:gd name="connsiteX0" fmla="*/ 0 w 2301766"/>
              <a:gd name="connsiteY0" fmla="*/ 1366345 h 1366345"/>
              <a:gd name="connsiteX1" fmla="*/ 1177159 w 2301766"/>
              <a:gd name="connsiteY1" fmla="*/ 1366345 h 1366345"/>
              <a:gd name="connsiteX2" fmla="*/ 1177159 w 2301766"/>
              <a:gd name="connsiteY2" fmla="*/ 0 h 1366345"/>
              <a:gd name="connsiteX3" fmla="*/ 2301766 w 2301766"/>
              <a:gd name="connsiteY3" fmla="*/ 0 h 1366345"/>
            </a:gdLst>
            <a:ahLst/>
            <a:cxnLst>
              <a:cxn ang="0">
                <a:pos x="connsiteX0" y="connsiteY0"/>
              </a:cxn>
              <a:cxn ang="0">
                <a:pos x="connsiteX1" y="connsiteY1"/>
              </a:cxn>
              <a:cxn ang="0">
                <a:pos x="connsiteX2" y="connsiteY2"/>
              </a:cxn>
              <a:cxn ang="0">
                <a:pos x="connsiteX3" y="connsiteY3"/>
              </a:cxn>
            </a:cxnLst>
            <a:rect l="l" t="t" r="r" b="b"/>
            <a:pathLst>
              <a:path w="2301766" h="1366345">
                <a:moveTo>
                  <a:pt x="0" y="1366345"/>
                </a:moveTo>
                <a:lnTo>
                  <a:pt x="1177159" y="1366345"/>
                </a:lnTo>
                <a:lnTo>
                  <a:pt x="1177159" y="0"/>
                </a:lnTo>
                <a:lnTo>
                  <a:pt x="2301766" y="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a:off x="7740756" y="2163733"/>
            <a:ext cx="3326390" cy="3242194"/>
            <a:chOff x="4822723" y="3428344"/>
            <a:chExt cx="2770130" cy="2700014"/>
          </a:xfrm>
        </p:grpSpPr>
        <p:cxnSp>
          <p:nvCxnSpPr>
            <p:cNvPr id="34" name="直線矢印コネクタ 33"/>
            <p:cNvCxnSpPr/>
            <p:nvPr/>
          </p:nvCxnSpPr>
          <p:spPr>
            <a:xfrm>
              <a:off x="4822723" y="6105524"/>
              <a:ext cx="2770130"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4823108" y="3428344"/>
              <a:ext cx="0" cy="2700014"/>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6" name="テキスト ボックス 35"/>
              <p:cNvSpPr txBox="1"/>
              <p:nvPr/>
            </p:nvSpPr>
            <p:spPr>
              <a:xfrm>
                <a:off x="7299872" y="1977081"/>
                <a:ext cx="51302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7299872" y="1977081"/>
                <a:ext cx="513026" cy="523220"/>
              </a:xfrm>
              <a:prstGeom prst="rect">
                <a:avLst/>
              </a:prstGeom>
              <a:blipFill rotWithShape="0">
                <a:blip r:embed="rId8"/>
                <a:stretch>
                  <a:fillRect b="-58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10789878" y="5324658"/>
                <a:ext cx="5081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𝑥</m:t>
                      </m:r>
                    </m:oMath>
                  </m:oMathPara>
                </a14:m>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10789878" y="5324658"/>
                <a:ext cx="508151" cy="523220"/>
              </a:xfrm>
              <a:prstGeom prst="rect">
                <a:avLst/>
              </a:prstGeom>
              <a:blipFill rotWithShape="0">
                <a:blip r:embed="rId9"/>
                <a:stretch>
                  <a:fillRect/>
                </a:stretch>
              </a:blipFill>
            </p:spPr>
            <p:txBody>
              <a:bodyPr/>
              <a:lstStyle/>
              <a:p>
                <a:r>
                  <a:rPr lang="ja-JP" altLang="en-US">
                    <a:noFill/>
                  </a:rPr>
                  <a:t> </a:t>
                </a:r>
              </a:p>
            </p:txBody>
          </p:sp>
        </mc:Fallback>
      </mc:AlternateContent>
      <p:sp>
        <p:nvSpPr>
          <p:cNvPr id="42" name="二等辺三角形 41"/>
          <p:cNvSpPr/>
          <p:nvPr/>
        </p:nvSpPr>
        <p:spPr>
          <a:xfrm>
            <a:off x="7837545" y="3268905"/>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p:cNvSpPr/>
          <p:nvPr/>
        </p:nvSpPr>
        <p:spPr>
          <a:xfrm>
            <a:off x="8231094" y="4207723"/>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0026494" y="3766353"/>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0305198" y="470444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9961180" y="329355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0162565" y="3336368"/>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0076205" y="4099819"/>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9961179" y="4355996"/>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9685408" y="4805938"/>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9351579" y="426891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9614650" y="393508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a:off x="8199676" y="3329139"/>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p:cNvSpPr/>
          <p:nvPr/>
        </p:nvSpPr>
        <p:spPr>
          <a:xfrm>
            <a:off x="8882785" y="3147817"/>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a:off x="8000105" y="3839679"/>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p:cNvSpPr/>
          <p:nvPr/>
        </p:nvSpPr>
        <p:spPr>
          <a:xfrm>
            <a:off x="8530814" y="3963157"/>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a:off x="8519565" y="2636551"/>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a:off x="8388362" y="3271082"/>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p:cNvSpPr/>
          <p:nvPr/>
        </p:nvSpPr>
        <p:spPr>
          <a:xfrm>
            <a:off x="8545691" y="3508860"/>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p:cNvSpPr/>
          <p:nvPr/>
        </p:nvSpPr>
        <p:spPr>
          <a:xfrm>
            <a:off x="7955322" y="2959494"/>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10431080" y="357295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10187965" y="2841068"/>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p:cNvCxnSpPr/>
          <p:nvPr/>
        </p:nvCxnSpPr>
        <p:spPr>
          <a:xfrm flipV="1">
            <a:off x="8534400" y="1591744"/>
            <a:ext cx="1485900" cy="398997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正方形/長方形 66"/>
              <p:cNvSpPr/>
              <p:nvPr/>
            </p:nvSpPr>
            <p:spPr>
              <a:xfrm>
                <a:off x="7824866" y="297934"/>
                <a:ext cx="3194592" cy="92333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d>
                        <m:dPr>
                          <m:ctrlPr>
                            <a:rPr lang="en-US" altLang="ja-JP"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2</m:t>
                              </m:r>
                            </m:sub>
                          </m:sSub>
                        </m:e>
                      </m:d>
                      <m:r>
                        <a:rPr lang="en-US" altLang="ja-JP" b="0" i="1" smtClean="0">
                          <a:latin typeface="Cambria Math" panose="02040503050406030204" pitchFamily="18" charset="0"/>
                        </a:rPr>
                        <m:t>=(2,−2,1)</m:t>
                      </m:r>
                      <m:r>
                        <a:rPr lang="ja-JP" altLang="en-US" i="1">
                          <a:latin typeface="Cambria Math" panose="02040503050406030204" pitchFamily="18" charset="0"/>
                        </a:rPr>
                        <m:t>の</m:t>
                      </m:r>
                      <m:r>
                        <a:rPr lang="ja-JP" altLang="en-US" i="1" dirty="0">
                          <a:latin typeface="Cambria Math" panose="02040503050406030204" pitchFamily="18" charset="0"/>
                        </a:rPr>
                        <m:t>とき</m:t>
                      </m:r>
                    </m:oMath>
                  </m:oMathPara>
                </a14:m>
                <a:endParaRPr lang="en-US" altLang="ja-JP" dirty="0"/>
              </a:p>
              <a:p>
                <a:pPr algn="ctr"/>
                <a:endParaRPr lang="en-US" altLang="ja-JP" dirty="0"/>
              </a:p>
              <a:p>
                <a:pPr algn="ctr"/>
                <a14:m>
                  <m:oMath xmlns:m="http://schemas.openxmlformats.org/officeDocument/2006/math">
                    <m:r>
                      <a:rPr lang="en-US" altLang="ja-JP" i="1">
                        <a:latin typeface="Cambria Math" panose="02040503050406030204" pitchFamily="18" charset="0"/>
                      </a:rPr>
                      <m:t>𝑦</m:t>
                    </m:r>
                    <m:r>
                      <a:rPr lang="en-US" altLang="ja-JP" i="1">
                        <a:latin typeface="Cambria Math" panose="02040503050406030204" pitchFamily="18" charset="0"/>
                      </a:rPr>
                      <m:t>≥2</m:t>
                    </m:r>
                    <m:r>
                      <a:rPr lang="en-US" altLang="ja-JP" i="1">
                        <a:latin typeface="Cambria Math" panose="02040503050406030204" pitchFamily="18" charset="0"/>
                      </a:rPr>
                      <m:t>𝑥</m:t>
                    </m:r>
                    <m:r>
                      <a:rPr lang="en-US" altLang="ja-JP" b="0" i="1" smtClean="0">
                        <a:latin typeface="Cambria Math" panose="02040503050406030204" pitchFamily="18" charset="0"/>
                      </a:rPr>
                      <m:t>−2</m:t>
                    </m:r>
                  </m:oMath>
                </a14:m>
                <a:r>
                  <a:rPr lang="ja-JP" altLang="en-US" dirty="0"/>
                  <a:t>ならばクラス</a:t>
                </a:r>
                <a:r>
                  <a:rPr lang="en-US" altLang="ja-JP" dirty="0"/>
                  <a:t>1</a:t>
                </a:r>
                <a:endParaRPr lang="ja-JP" altLang="en-US" dirty="0"/>
              </a:p>
            </p:txBody>
          </p:sp>
        </mc:Choice>
        <mc:Fallback xmlns="">
          <p:sp>
            <p:nvSpPr>
              <p:cNvPr id="67" name="正方形/長方形 66"/>
              <p:cNvSpPr>
                <a:spLocks noRot="1" noChangeAspect="1" noMove="1" noResize="1" noEditPoints="1" noAdjustHandles="1" noChangeArrowheads="1" noChangeShapeType="1" noTextEdit="1"/>
              </p:cNvSpPr>
              <p:nvPr/>
            </p:nvSpPr>
            <p:spPr>
              <a:xfrm>
                <a:off x="7824866" y="297934"/>
                <a:ext cx="3194592" cy="923330"/>
              </a:xfrm>
              <a:prstGeom prst="rect">
                <a:avLst/>
              </a:prstGeom>
              <a:blipFill rotWithShape="0">
                <a:blip r:embed="rId10"/>
                <a:stretch>
                  <a:fillRect b="-10596"/>
                </a:stretch>
              </a:blipFill>
            </p:spPr>
            <p:txBody>
              <a:bodyPr/>
              <a:lstStyle/>
              <a:p>
                <a:r>
                  <a:rPr lang="ja-JP" altLang="en-US">
                    <a:noFill/>
                  </a:rPr>
                  <a:t> </a:t>
                </a:r>
              </a:p>
            </p:txBody>
          </p:sp>
        </mc:Fallback>
      </mc:AlternateContent>
      <p:sp>
        <p:nvSpPr>
          <p:cNvPr id="72" name="正方形/長方形 71"/>
          <p:cNvSpPr/>
          <p:nvPr/>
        </p:nvSpPr>
        <p:spPr>
          <a:xfrm>
            <a:off x="7864813" y="4438134"/>
            <a:ext cx="881973" cy="369332"/>
          </a:xfrm>
          <a:prstGeom prst="rect">
            <a:avLst/>
          </a:prstGeom>
        </p:spPr>
        <p:txBody>
          <a:bodyPr wrap="none">
            <a:spAutoFit/>
          </a:bodyPr>
          <a:lstStyle/>
          <a:p>
            <a:r>
              <a:rPr lang="ja-JP" altLang="en-US" dirty="0"/>
              <a:t>クラス</a:t>
            </a:r>
            <a:r>
              <a:rPr lang="en-US" altLang="ja-JP" dirty="0"/>
              <a:t>1</a:t>
            </a:r>
            <a:endParaRPr lang="ja-JP" altLang="en-US" dirty="0"/>
          </a:p>
        </p:txBody>
      </p:sp>
      <p:sp>
        <p:nvSpPr>
          <p:cNvPr id="73" name="正方形/長方形 72"/>
          <p:cNvSpPr/>
          <p:nvPr/>
        </p:nvSpPr>
        <p:spPr>
          <a:xfrm>
            <a:off x="10404813" y="3904734"/>
            <a:ext cx="881973" cy="369332"/>
          </a:xfrm>
          <a:prstGeom prst="rect">
            <a:avLst/>
          </a:prstGeom>
        </p:spPr>
        <p:txBody>
          <a:bodyPr wrap="none">
            <a:spAutoFit/>
          </a:bodyPr>
          <a:lstStyle/>
          <a:p>
            <a:r>
              <a:rPr lang="ja-JP" altLang="en-US" dirty="0"/>
              <a:t>クラス</a:t>
            </a:r>
            <a:r>
              <a:rPr lang="en-US" altLang="ja-JP" dirty="0"/>
              <a:t>2</a:t>
            </a:r>
            <a:endParaRPr lang="ja-JP" altLang="en-US" dirty="0"/>
          </a:p>
        </p:txBody>
      </p:sp>
      <mc:AlternateContent xmlns:mc="http://schemas.openxmlformats.org/markup-compatibility/2006" xmlns:a14="http://schemas.microsoft.com/office/drawing/2010/main">
        <mc:Choice Requires="a14">
          <p:sp>
            <p:nvSpPr>
              <p:cNvPr id="74" name="正方形/長方形 73"/>
              <p:cNvSpPr/>
              <p:nvPr/>
            </p:nvSpPr>
            <p:spPr>
              <a:xfrm rot="17399651">
                <a:off x="9214288" y="2048588"/>
                <a:ext cx="14615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rPr>
                        <m:t>𝑦</m:t>
                      </m:r>
                      <m:r>
                        <a:rPr lang="en-US" altLang="ja-JP" sz="2000" b="0" i="1" smtClean="0">
                          <a:latin typeface="Cambria Math" panose="02040503050406030204" pitchFamily="18" charset="0"/>
                        </a:rPr>
                        <m:t>=2</m:t>
                      </m:r>
                      <m:r>
                        <a:rPr lang="en-US" altLang="ja-JP" sz="2000" i="1">
                          <a:latin typeface="Cambria Math" panose="02040503050406030204" pitchFamily="18" charset="0"/>
                        </a:rPr>
                        <m:t>𝑥</m:t>
                      </m:r>
                      <m:r>
                        <a:rPr lang="en-US" altLang="ja-JP" sz="2000" i="1">
                          <a:latin typeface="Cambria Math" panose="02040503050406030204" pitchFamily="18" charset="0"/>
                        </a:rPr>
                        <m:t>−2</m:t>
                      </m:r>
                    </m:oMath>
                  </m:oMathPara>
                </a14:m>
                <a:endParaRPr lang="ja-JP" altLang="en-US" sz="2000" dirty="0"/>
              </a:p>
            </p:txBody>
          </p:sp>
        </mc:Choice>
        <mc:Fallback xmlns="">
          <p:sp>
            <p:nvSpPr>
              <p:cNvPr id="74" name="正方形/長方形 73"/>
              <p:cNvSpPr>
                <a:spLocks noRot="1" noChangeAspect="1" noMove="1" noResize="1" noEditPoints="1" noAdjustHandles="1" noChangeArrowheads="1" noChangeShapeType="1" noTextEdit="1"/>
              </p:cNvSpPr>
              <p:nvPr/>
            </p:nvSpPr>
            <p:spPr>
              <a:xfrm rot="17399651">
                <a:off x="9214288" y="2048588"/>
                <a:ext cx="1461554" cy="400110"/>
              </a:xfrm>
              <a:prstGeom prst="rect">
                <a:avLst/>
              </a:prstGeom>
              <a:blipFill rotWithShape="0">
                <a:blip r:embed="rId11"/>
                <a:stretch>
                  <a:fillRect/>
                </a:stretch>
              </a:blipFill>
            </p:spPr>
            <p:txBody>
              <a:bodyPr/>
              <a:lstStyle/>
              <a:p>
                <a:r>
                  <a:rPr lang="ja-JP" altLang="en-US">
                    <a:noFill/>
                  </a:rPr>
                  <a:t> </a:t>
                </a:r>
              </a:p>
            </p:txBody>
          </p:sp>
        </mc:Fallback>
      </mc:AlternateContent>
      <p:sp>
        <p:nvSpPr>
          <p:cNvPr id="75" name="下矢印 74"/>
          <p:cNvSpPr/>
          <p:nvPr/>
        </p:nvSpPr>
        <p:spPr>
          <a:xfrm rot="6839001">
            <a:off x="9247335" y="2143910"/>
            <a:ext cx="336958" cy="503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rot="17419651">
            <a:off x="8639514" y="2025134"/>
            <a:ext cx="881973" cy="369332"/>
          </a:xfrm>
          <a:prstGeom prst="rect">
            <a:avLst/>
          </a:prstGeom>
        </p:spPr>
        <p:txBody>
          <a:bodyPr wrap="none">
            <a:spAutoFit/>
          </a:bodyPr>
          <a:lstStyle/>
          <a:p>
            <a:r>
              <a:rPr lang="ja-JP" altLang="en-US" dirty="0"/>
              <a:t>クラス</a:t>
            </a:r>
            <a:r>
              <a:rPr lang="en-US" altLang="ja-JP" dirty="0"/>
              <a:t>1</a:t>
            </a:r>
            <a:endParaRPr lang="ja-JP" altLang="en-US" dirty="0"/>
          </a:p>
        </p:txBody>
      </p:sp>
      <mc:AlternateContent xmlns:mc="http://schemas.openxmlformats.org/markup-compatibility/2006" xmlns:a14="http://schemas.microsoft.com/office/drawing/2010/main">
        <mc:Choice Requires="a14">
          <p:sp>
            <p:nvSpPr>
              <p:cNvPr id="78" name="正方形/長方形 77"/>
              <p:cNvSpPr/>
              <p:nvPr/>
            </p:nvSpPr>
            <p:spPr>
              <a:xfrm>
                <a:off x="7505701" y="5842337"/>
                <a:ext cx="4584700" cy="1015663"/>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この</a:t>
                </a:r>
                <a14:m>
                  <m:oMath xmlns:m="http://schemas.openxmlformats.org/officeDocument/2006/math">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b="0" i="1">
                                <a:latin typeface="Cambria Math" panose="02040503050406030204" pitchFamily="18" charset="0"/>
                              </a:rPr>
                              <m:t>𝑤</m:t>
                            </m:r>
                          </m:e>
                          <m:sub>
                            <m:r>
                              <a:rPr lang="en-US" altLang="ja-JP" sz="2000" b="0" i="1">
                                <a:latin typeface="Cambria Math" panose="02040503050406030204" pitchFamily="18" charset="0"/>
                              </a:rPr>
                              <m:t>0</m:t>
                            </m:r>
                          </m:sub>
                        </m:sSub>
                        <m:r>
                          <a:rPr lang="en-US" altLang="ja-JP" sz="2000" b="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b="0" i="1">
                                <a:latin typeface="Cambria Math" panose="02040503050406030204" pitchFamily="18" charset="0"/>
                              </a:rPr>
                              <m:t>𝑤</m:t>
                            </m:r>
                          </m:e>
                          <m:sub>
                            <m:r>
                              <a:rPr lang="en-US" altLang="ja-JP" sz="2000" b="0" i="1">
                                <a:latin typeface="Cambria Math" panose="02040503050406030204" pitchFamily="18" charset="0"/>
                              </a:rPr>
                              <m:t>1</m:t>
                            </m:r>
                          </m:sub>
                        </m:sSub>
                        <m:r>
                          <a:rPr lang="en-US" altLang="ja-JP" sz="2000" b="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b="0" i="1">
                                <a:latin typeface="Cambria Math" panose="02040503050406030204" pitchFamily="18" charset="0"/>
                              </a:rPr>
                              <m:t>𝑤</m:t>
                            </m:r>
                          </m:e>
                          <m:sub>
                            <m:r>
                              <a:rPr lang="en-US" altLang="ja-JP" sz="2000" b="0" i="1">
                                <a:latin typeface="Cambria Math" panose="02040503050406030204" pitchFamily="18" charset="0"/>
                              </a:rPr>
                              <m:t>2</m:t>
                            </m:r>
                          </m:sub>
                        </m:sSub>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はよさそう</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パーセプトロンは特徴空間を超平面で分割する手法</a:t>
                </a:r>
              </a:p>
            </p:txBody>
          </p:sp>
        </mc:Choice>
        <mc:Fallback xmlns="">
          <p:sp>
            <p:nvSpPr>
              <p:cNvPr id="78" name="正方形/長方形 77"/>
              <p:cNvSpPr>
                <a:spLocks noRot="1" noChangeAspect="1" noMove="1" noResize="1" noEditPoints="1" noAdjustHandles="1" noChangeArrowheads="1" noChangeShapeType="1" noTextEdit="1"/>
              </p:cNvSpPr>
              <p:nvPr/>
            </p:nvSpPr>
            <p:spPr>
              <a:xfrm>
                <a:off x="7505701" y="5842337"/>
                <a:ext cx="4584700" cy="1015663"/>
              </a:xfrm>
              <a:prstGeom prst="rect">
                <a:avLst/>
              </a:prstGeom>
              <a:blipFill rotWithShape="0">
                <a:blip r:embed="rId12"/>
                <a:stretch>
                  <a:fillRect l="-1330" t="-2994" b="-8982"/>
                </a:stretch>
              </a:blipFill>
            </p:spPr>
            <p:txBody>
              <a:bodyPr/>
              <a:lstStyle/>
              <a:p>
                <a:r>
                  <a:rPr lang="ja-JP" altLang="en-US">
                    <a:noFill/>
                  </a:rPr>
                  <a:t> </a:t>
                </a:r>
              </a:p>
            </p:txBody>
          </p:sp>
        </mc:Fallback>
      </mc:AlternateContent>
      <p:sp>
        <p:nvSpPr>
          <p:cNvPr id="13" name="スライド番号プレースホルダー 12"/>
          <p:cNvSpPr>
            <a:spLocks noGrp="1"/>
          </p:cNvSpPr>
          <p:nvPr>
            <p:ph type="sldNum" sz="quarter" idx="12"/>
          </p:nvPr>
        </p:nvSpPr>
        <p:spPr/>
        <p:txBody>
          <a:bodyPr/>
          <a:lstStyle/>
          <a:p>
            <a:fld id="{F35DE295-420C-4265-BE54-AE59FA4027A6}" type="slidenum">
              <a:rPr kumimoji="1" lang="ja-JP" altLang="en-US" smtClean="0"/>
              <a:t>15</a:t>
            </a:fld>
            <a:endParaRPr kumimoji="1" lang="ja-JP" altLang="en-US"/>
          </a:p>
        </p:txBody>
      </p:sp>
    </p:spTree>
    <p:extLst>
      <p:ext uri="{BB962C8B-B14F-4D97-AF65-F5344CB8AC3E}">
        <p14:creationId xmlns:p14="http://schemas.microsoft.com/office/powerpoint/2010/main" val="2324130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5481" y="238126"/>
            <a:ext cx="10998819" cy="733270"/>
          </a:xfrm>
        </p:spPr>
        <p:txBody>
          <a:bodyPr>
            <a:normAutofit/>
          </a:bodyPr>
          <a:lstStyle/>
          <a:p>
            <a:r>
              <a:rPr lang="ja-JP" altLang="en-US" sz="3600" dirty="0"/>
              <a:t>パーセプトロンの性質</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83220" y="5321301"/>
                <a:ext cx="11708780" cy="1206500"/>
              </a:xfrm>
            </p:spPr>
            <p:txBody>
              <a:bodyPr/>
              <a:lstStyle/>
              <a:p>
                <a:r>
                  <a:rPr lang="ja-JP" altLang="en-US" dirty="0"/>
                  <a:t>特徴ベクトル</a:t>
                </a:r>
                <a14:m>
                  <m:oMath xmlns:m="http://schemas.openxmlformats.org/officeDocument/2006/math">
                    <m:r>
                      <a:rPr lang="en-US" altLang="ja-JP" b="1">
                        <a:latin typeface="Cambria Math" panose="02040503050406030204" pitchFamily="18" charset="0"/>
                      </a:rPr>
                      <m:t>𝐱</m:t>
                    </m:r>
                  </m:oMath>
                </a14:m>
                <a:r>
                  <a:rPr lang="ja-JP" altLang="en-US" dirty="0"/>
                  <a:t>と重みベクトル</a:t>
                </a:r>
                <a14:m>
                  <m:oMath xmlns:m="http://schemas.openxmlformats.org/officeDocument/2006/math">
                    <m:r>
                      <a:rPr lang="en-US" altLang="ja-JP" b="1">
                        <a:latin typeface="Cambria Math" panose="02040503050406030204" pitchFamily="18" charset="0"/>
                      </a:rPr>
                      <m:t>𝐰</m:t>
                    </m:r>
                  </m:oMath>
                </a14:m>
                <a:r>
                  <a:rPr lang="ja-JP" altLang="en-US" dirty="0"/>
                  <a:t>の内積が</a:t>
                </a:r>
                <a:r>
                  <a:rPr lang="en-US" altLang="ja-JP" dirty="0"/>
                  <a:t>0</a:t>
                </a:r>
                <a:r>
                  <a:rPr lang="ja-JP" altLang="en-US" dirty="0"/>
                  <a:t>以上なら</a:t>
                </a:r>
                <a:r>
                  <a:rPr lang="en-US" altLang="ja-JP" dirty="0"/>
                  <a:t>1</a:t>
                </a:r>
                <a:r>
                  <a:rPr lang="ja-JP" altLang="en-US" dirty="0"/>
                  <a:t>を出力</a:t>
                </a:r>
                <a:endParaRPr lang="en-US" altLang="ja-JP" dirty="0"/>
              </a:p>
              <a:p>
                <a:r>
                  <a:rPr lang="ja-JP" altLang="en-US" dirty="0"/>
                  <a:t>特徴ベクトル</a:t>
                </a:r>
                <a14:m>
                  <m:oMath xmlns:m="http://schemas.openxmlformats.org/officeDocument/2006/math">
                    <m:r>
                      <a:rPr lang="en-US" altLang="ja-JP" b="1">
                        <a:latin typeface="Cambria Math" panose="02040503050406030204" pitchFamily="18" charset="0"/>
                      </a:rPr>
                      <m:t>𝐱</m:t>
                    </m:r>
                  </m:oMath>
                </a14:m>
                <a:r>
                  <a:rPr lang="ja-JP" altLang="en-US" dirty="0"/>
                  <a:t>と重みベクトル</a:t>
                </a:r>
                <a14:m>
                  <m:oMath xmlns:m="http://schemas.openxmlformats.org/officeDocument/2006/math">
                    <m:r>
                      <a:rPr lang="en-US" altLang="ja-JP" b="1">
                        <a:latin typeface="Cambria Math" panose="02040503050406030204" pitchFamily="18" charset="0"/>
                      </a:rPr>
                      <m:t>𝐰</m:t>
                    </m:r>
                    <m:r>
                      <a:rPr lang="ja-JP" altLang="en-US" b="1" i="1">
                        <a:latin typeface="Cambria Math" panose="02040503050406030204" pitchFamily="18" charset="0"/>
                      </a:rPr>
                      <m:t>が</m:t>
                    </m:r>
                  </m:oMath>
                </a14:m>
                <a:r>
                  <a:rPr lang="ja-JP" altLang="en-US" b="1" dirty="0">
                    <a:solidFill>
                      <a:srgbClr val="FF0000"/>
                    </a:solidFill>
                  </a:rPr>
                  <a:t>似ていたら</a:t>
                </a:r>
                <a:r>
                  <a:rPr lang="en-US" altLang="ja-JP" dirty="0"/>
                  <a:t>1</a:t>
                </a:r>
                <a:r>
                  <a:rPr lang="ja-JP" altLang="en-US" dirty="0"/>
                  <a:t>を出力</a:t>
                </a: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83220" y="5321301"/>
                <a:ext cx="11708780" cy="1206500"/>
              </a:xfrm>
              <a:blipFill rotWithShape="0">
                <a:blip r:embed="rId2"/>
                <a:stretch>
                  <a:fillRect l="-937" t="-8081"/>
                </a:stretch>
              </a:blipFill>
            </p:spPr>
            <p:txBody>
              <a:bodyPr/>
              <a:lstStyle/>
              <a:p>
                <a:r>
                  <a:rPr lang="ja-JP" altLang="en-US">
                    <a:noFill/>
                  </a:rPr>
                  <a:t> </a:t>
                </a:r>
              </a:p>
            </p:txBody>
          </p:sp>
        </mc:Fallback>
      </mc:AlternateContent>
      <p:grpSp>
        <p:nvGrpSpPr>
          <p:cNvPr id="4" name="グループ化 3"/>
          <p:cNvGrpSpPr/>
          <p:nvPr/>
        </p:nvGrpSpPr>
        <p:grpSpPr>
          <a:xfrm>
            <a:off x="743999" y="1708156"/>
            <a:ext cx="5666316" cy="2904859"/>
            <a:chOff x="2939895" y="926912"/>
            <a:chExt cx="6115407" cy="3135087"/>
          </a:xfrm>
        </p:grpSpPr>
        <p:grpSp>
          <p:nvGrpSpPr>
            <p:cNvPr id="5" name="グループ化 4"/>
            <p:cNvGrpSpPr/>
            <p:nvPr/>
          </p:nvGrpSpPr>
          <p:grpSpPr>
            <a:xfrm>
              <a:off x="2939895" y="926912"/>
              <a:ext cx="551543" cy="3135087"/>
              <a:chOff x="914401" y="1494971"/>
              <a:chExt cx="580571" cy="3300089"/>
            </a:xfrm>
          </p:grpSpPr>
          <p:sp>
            <p:nvSpPr>
              <p:cNvPr id="20" name="円/楕円 19"/>
              <p:cNvSpPr/>
              <p:nvPr/>
            </p:nvSpPr>
            <p:spPr>
              <a:xfrm>
                <a:off x="914401" y="1494971"/>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21" name="円/楕円 20"/>
                  <p:cNvSpPr/>
                  <p:nvPr/>
                </p:nvSpPr>
                <p:spPr>
                  <a:xfrm>
                    <a:off x="914401" y="2197768"/>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1</m:t>
                              </m:r>
                            </m:sub>
                          </m:sSub>
                        </m:oMath>
                      </m:oMathPara>
                    </a14:m>
                    <a:endParaRPr kumimoji="1" lang="ja-JP" altLang="en-US" sz="2400" dirty="0">
                      <a:solidFill>
                        <a:schemeClr val="tx1"/>
                      </a:solidFill>
                    </a:endParaRPr>
                  </a:p>
                </p:txBody>
              </p:sp>
            </mc:Choice>
            <mc:Fallback xmlns="">
              <p:sp>
                <p:nvSpPr>
                  <p:cNvPr id="17" name="円/楕円 16"/>
                  <p:cNvSpPr>
                    <a:spLocks noRot="1" noChangeAspect="1" noMove="1" noResize="1" noEditPoints="1" noAdjustHandles="1" noChangeArrowheads="1" noChangeShapeType="1" noTextEdit="1"/>
                  </p:cNvSpPr>
                  <p:nvPr/>
                </p:nvSpPr>
                <p:spPr>
                  <a:xfrm>
                    <a:off x="914401" y="2197768"/>
                    <a:ext cx="580571" cy="580571"/>
                  </a:xfrm>
                  <a:prstGeom prst="ellipse">
                    <a:avLst/>
                  </a:prstGeom>
                  <a:blipFill rotWithShape="0">
                    <a:blip r:embed="rId4"/>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914401" y="2900565"/>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2</m:t>
                              </m:r>
                            </m:sub>
                          </m:sSub>
                        </m:oMath>
                      </m:oMathPara>
                    </a14:m>
                    <a:endParaRPr kumimoji="1" lang="ja-JP" altLang="en-US" sz="2400" dirty="0">
                      <a:solidFill>
                        <a:schemeClr val="tx1"/>
                      </a:solidFill>
                    </a:endParaRPr>
                  </a:p>
                </p:txBody>
              </p:sp>
            </mc:Choice>
            <mc:Fallback xmlns="">
              <p:sp>
                <p:nvSpPr>
                  <p:cNvPr id="18" name="円/楕円 17"/>
                  <p:cNvSpPr>
                    <a:spLocks noRot="1" noChangeAspect="1" noMove="1" noResize="1" noEditPoints="1" noAdjustHandles="1" noChangeArrowheads="1" noChangeShapeType="1" noTextEdit="1"/>
                  </p:cNvSpPr>
                  <p:nvPr/>
                </p:nvSpPr>
                <p:spPr>
                  <a:xfrm>
                    <a:off x="914401" y="2900565"/>
                    <a:ext cx="580571" cy="580571"/>
                  </a:xfrm>
                  <a:prstGeom prst="ellipse">
                    <a:avLst/>
                  </a:prstGeom>
                  <a:blipFill rotWithShape="0">
                    <a:blip r:embed="rId5"/>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円/楕円 22"/>
                  <p:cNvSpPr/>
                  <p:nvPr/>
                </p:nvSpPr>
                <p:spPr>
                  <a:xfrm>
                    <a:off x="914401" y="4214489"/>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𝑑</m:t>
                              </m:r>
                            </m:sub>
                          </m:sSub>
                        </m:oMath>
                      </m:oMathPara>
                    </a14:m>
                    <a:endParaRPr kumimoji="1" lang="ja-JP" altLang="en-US" sz="2400" dirty="0">
                      <a:solidFill>
                        <a:schemeClr val="tx1"/>
                      </a:solidFill>
                    </a:endParaRPr>
                  </a:p>
                </p:txBody>
              </p:sp>
            </mc:Choice>
            <mc:Fallback xmlns="">
              <p:sp>
                <p:nvSpPr>
                  <p:cNvPr id="19" name="円/楕円 18"/>
                  <p:cNvSpPr>
                    <a:spLocks noRot="1" noChangeAspect="1" noMove="1" noResize="1" noEditPoints="1" noAdjustHandles="1" noChangeArrowheads="1" noChangeShapeType="1" noTextEdit="1"/>
                  </p:cNvSpPr>
                  <p:nvPr/>
                </p:nvSpPr>
                <p:spPr>
                  <a:xfrm>
                    <a:off x="914401" y="4214489"/>
                    <a:ext cx="580571" cy="580571"/>
                  </a:xfrm>
                  <a:prstGeom prst="ellipse">
                    <a:avLst/>
                  </a:prstGeom>
                  <a:blipFill rotWithShape="0">
                    <a:blip r:embed="rId6"/>
                    <a:stretch>
                      <a:fillRect/>
                    </a:stretch>
                  </a:blipFill>
                  <a:ln w="31750"/>
                </p:spPr>
                <p:txBody>
                  <a:bodyPr/>
                  <a:lstStyle/>
                  <a:p>
                    <a:r>
                      <a:rPr lang="ja-JP" altLang="en-US">
                        <a:noFill/>
                      </a:rPr>
                      <a:t> </a:t>
                    </a:r>
                  </a:p>
                </p:txBody>
              </p:sp>
            </mc:Fallback>
          </mc:AlternateContent>
        </p:grpSp>
        <p:sp>
          <p:nvSpPr>
            <p:cNvPr id="6" name="円/楕円 5"/>
            <p:cNvSpPr/>
            <p:nvPr/>
          </p:nvSpPr>
          <p:spPr>
            <a:xfrm>
              <a:off x="5465381" y="2153370"/>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7" name="直線矢印コネクタ 6"/>
            <p:cNvCxnSpPr>
              <a:stCxn id="20" idx="6"/>
              <a:endCxn id="6" idx="2"/>
            </p:cNvCxnSpPr>
            <p:nvPr/>
          </p:nvCxnSpPr>
          <p:spPr>
            <a:xfrm>
              <a:off x="3491438" y="1202684"/>
              <a:ext cx="1973943" cy="132080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stCxn id="21" idx="6"/>
              <a:endCxn id="6" idx="2"/>
            </p:cNvCxnSpPr>
            <p:nvPr/>
          </p:nvCxnSpPr>
          <p:spPr>
            <a:xfrm>
              <a:off x="3491438" y="1870342"/>
              <a:ext cx="1973943" cy="65314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22" idx="6"/>
              <a:endCxn id="6" idx="2"/>
            </p:cNvCxnSpPr>
            <p:nvPr/>
          </p:nvCxnSpPr>
          <p:spPr>
            <a:xfrm flipV="1">
              <a:off x="3491438" y="2523484"/>
              <a:ext cx="1973943" cy="1451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23" idx="6"/>
              <a:endCxn id="6" idx="2"/>
            </p:cNvCxnSpPr>
            <p:nvPr/>
          </p:nvCxnSpPr>
          <p:spPr>
            <a:xfrm flipV="1">
              <a:off x="3491438" y="2523484"/>
              <a:ext cx="1973943" cy="126274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正方形/長方形 10"/>
                <p:cNvSpPr/>
                <p:nvPr/>
              </p:nvSpPr>
              <p:spPr>
                <a:xfrm>
                  <a:off x="3931175" y="1245764"/>
                  <a:ext cx="662264" cy="498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0</m:t>
                            </m:r>
                          </m:sub>
                        </m:sSub>
                      </m:oMath>
                    </m:oMathPara>
                  </a14:m>
                  <a:endParaRPr lang="ja-JP" altLang="en-US" sz="24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3931175" y="1245764"/>
                  <a:ext cx="662264" cy="498255"/>
                </a:xfrm>
                <a:prstGeom prst="rect">
                  <a:avLst/>
                </a:prstGeom>
                <a:blipFill rotWithShape="0">
                  <a:blip r:embed="rId7"/>
                  <a:stretch>
                    <a:fillRect b="-1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3931175" y="1725824"/>
                  <a:ext cx="654582" cy="498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1</m:t>
                            </m:r>
                          </m:sub>
                        </m:sSub>
                      </m:oMath>
                    </m:oMathPara>
                  </a14:m>
                  <a:endParaRPr lang="ja-JP" altLang="en-US" sz="24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3931175" y="1725824"/>
                  <a:ext cx="654582" cy="498255"/>
                </a:xfrm>
                <a:prstGeom prst="rect">
                  <a:avLst/>
                </a:prstGeom>
                <a:blipFill rotWithShape="0">
                  <a:blip r:embed="rId8"/>
                  <a:stretch>
                    <a:fillRect b="-1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3931175" y="2144924"/>
                  <a:ext cx="662264" cy="498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2</m:t>
                            </m:r>
                          </m:sub>
                        </m:sSub>
                      </m:oMath>
                    </m:oMathPara>
                  </a14:m>
                  <a:endParaRPr lang="ja-JP" altLang="en-US" sz="24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3931175" y="2144924"/>
                  <a:ext cx="662264" cy="498255"/>
                </a:xfrm>
                <a:prstGeom prst="rect">
                  <a:avLst/>
                </a:prstGeom>
                <a:blipFill rotWithShape="0">
                  <a:blip r:embed="rId9"/>
                  <a:stretch>
                    <a:fillRect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3931175" y="2906924"/>
                  <a:ext cx="685516" cy="498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𝑑</m:t>
                            </m:r>
                          </m:sub>
                        </m:sSub>
                      </m:oMath>
                    </m:oMathPara>
                  </a14:m>
                  <a:endParaRPr lang="ja-JP" altLang="en-US" sz="24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3931175" y="2906924"/>
                  <a:ext cx="685516" cy="498255"/>
                </a:xfrm>
                <a:prstGeom prst="rect">
                  <a:avLst/>
                </a:prstGeom>
                <a:blipFill rotWithShape="0">
                  <a:blip r:embed="rId10"/>
                  <a:stretch>
                    <a:fillRect b="-2632"/>
                  </a:stretch>
                </a:blipFill>
              </p:spPr>
              <p:txBody>
                <a:bodyPr/>
                <a:lstStyle/>
                <a:p>
                  <a:r>
                    <a:rPr lang="ja-JP" altLang="en-US">
                      <a:noFill/>
                    </a:rPr>
                    <a:t> </a:t>
                  </a:r>
                </a:p>
              </p:txBody>
            </p:sp>
          </mc:Fallback>
        </mc:AlternateContent>
        <p:cxnSp>
          <p:nvCxnSpPr>
            <p:cNvPr id="15" name="直線矢印コネクタ 14"/>
            <p:cNvCxnSpPr>
              <a:stCxn id="16" idx="2"/>
              <a:endCxn id="6" idx="6"/>
            </p:cNvCxnSpPr>
            <p:nvPr/>
          </p:nvCxnSpPr>
          <p:spPr>
            <a:xfrm flipH="1">
              <a:off x="6205608" y="2523484"/>
              <a:ext cx="27927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6484884" y="2153370"/>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17" name="直線矢印コネクタ 16"/>
            <p:cNvCxnSpPr>
              <a:endCxn id="16" idx="6"/>
            </p:cNvCxnSpPr>
            <p:nvPr/>
          </p:nvCxnSpPr>
          <p:spPr>
            <a:xfrm flipH="1">
              <a:off x="7225111" y="2523484"/>
              <a:ext cx="447503"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7815860" y="2217805"/>
              <a:ext cx="1239442" cy="584775"/>
            </a:xfrm>
            <a:prstGeom prst="rect">
              <a:avLst/>
            </a:prstGeom>
          </p:spPr>
          <p:txBody>
            <a:bodyPr wrap="none">
              <a:spAutoFit/>
            </a:bodyPr>
            <a:lstStyle/>
            <a:p>
              <a:r>
                <a:rPr lang="en-US" altLang="ja-JP" sz="3200" dirty="0"/>
                <a:t>0 or 1 </a:t>
              </a:r>
              <a:endParaRPr lang="ja-JP" altLang="en-US" sz="3200" dirty="0"/>
            </a:p>
          </p:txBody>
        </p:sp>
        <p:sp>
          <p:nvSpPr>
            <p:cNvPr id="19" name="フリーフォーム 18"/>
            <p:cNvSpPr/>
            <p:nvPr/>
          </p:nvSpPr>
          <p:spPr>
            <a:xfrm>
              <a:off x="6578443" y="2321487"/>
              <a:ext cx="546538" cy="394498"/>
            </a:xfrm>
            <a:custGeom>
              <a:avLst/>
              <a:gdLst>
                <a:gd name="connsiteX0" fmla="*/ 0 w 2301766"/>
                <a:gd name="connsiteY0" fmla="*/ 1366345 h 1366345"/>
                <a:gd name="connsiteX1" fmla="*/ 1177159 w 2301766"/>
                <a:gd name="connsiteY1" fmla="*/ 1366345 h 1366345"/>
                <a:gd name="connsiteX2" fmla="*/ 1177159 w 2301766"/>
                <a:gd name="connsiteY2" fmla="*/ 0 h 1366345"/>
                <a:gd name="connsiteX3" fmla="*/ 2301766 w 2301766"/>
                <a:gd name="connsiteY3" fmla="*/ 0 h 1366345"/>
              </a:gdLst>
              <a:ahLst/>
              <a:cxnLst>
                <a:cxn ang="0">
                  <a:pos x="connsiteX0" y="connsiteY0"/>
                </a:cxn>
                <a:cxn ang="0">
                  <a:pos x="connsiteX1" y="connsiteY1"/>
                </a:cxn>
                <a:cxn ang="0">
                  <a:pos x="connsiteX2" y="connsiteY2"/>
                </a:cxn>
                <a:cxn ang="0">
                  <a:pos x="connsiteX3" y="connsiteY3"/>
                </a:cxn>
              </a:cxnLst>
              <a:rect l="l" t="t" r="r" b="b"/>
              <a:pathLst>
                <a:path w="2301766" h="1366345">
                  <a:moveTo>
                    <a:pt x="0" y="1366345"/>
                  </a:moveTo>
                  <a:lnTo>
                    <a:pt x="1177159" y="1366345"/>
                  </a:lnTo>
                  <a:lnTo>
                    <a:pt x="1177159" y="0"/>
                  </a:lnTo>
                  <a:lnTo>
                    <a:pt x="2301766" y="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24" name="正方形/長方形 23"/>
              <p:cNvSpPr/>
              <p:nvPr/>
            </p:nvSpPr>
            <p:spPr>
              <a:xfrm>
                <a:off x="3103150" y="4249638"/>
                <a:ext cx="28757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0" smtClean="0">
                          <a:latin typeface="Cambria Math" panose="02040503050406030204" pitchFamily="18" charset="0"/>
                        </a:rPr>
                        <m:t>𝐰</m:t>
                      </m:r>
                      <m:r>
                        <a:rPr lang="en-US" altLang="ja-JP" sz="2400" b="1" i="0" smtClean="0">
                          <a:latin typeface="Cambria Math" panose="02040503050406030204" pitchFamily="18" charset="0"/>
                        </a:rPr>
                        <m:t>=</m:t>
                      </m:r>
                      <m:d>
                        <m:dPr>
                          <m:ctrlPr>
                            <a:rPr lang="en-US" altLang="ja-JP" sz="2400" b="1" i="1" smtClean="0">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0</m:t>
                              </m:r>
                            </m:sub>
                          </m:sSub>
                          <m:r>
                            <a:rPr lang="en-US" altLang="ja-JP" sz="2400" b="1"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1</m:t>
                              </m:r>
                            </m:sub>
                          </m:sSub>
                          <m:r>
                            <a:rPr lang="en-US" altLang="ja-JP" sz="2400" b="1" i="1" smtClean="0">
                              <a:latin typeface="Cambria Math" panose="02040503050406030204" pitchFamily="18" charset="0"/>
                            </a:rPr>
                            <m:t>,</m:t>
                          </m:r>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𝑑</m:t>
                              </m:r>
                            </m:sub>
                          </m:sSub>
                        </m:e>
                      </m:d>
                    </m:oMath>
                  </m:oMathPara>
                </a14:m>
                <a:endParaRPr lang="ja-JP" altLang="en-US" sz="24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3103150" y="4249638"/>
                <a:ext cx="2875787" cy="461665"/>
              </a:xfrm>
              <a:prstGeom prst="rect">
                <a:avLst/>
              </a:prstGeom>
              <a:blipFill rotWithShape="0">
                <a:blip r:embed="rId11"/>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p:cNvSpPr/>
              <p:nvPr/>
            </p:nvSpPr>
            <p:spPr>
              <a:xfrm>
                <a:off x="3103150" y="3787301"/>
                <a:ext cx="248523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a:latin typeface="Cambria Math" panose="02040503050406030204" pitchFamily="18" charset="0"/>
                        </a:rPr>
                        <m:t>𝐱</m:t>
                      </m:r>
                      <m:r>
                        <a:rPr lang="en-US" altLang="ja-JP" sz="2400" b="1">
                          <a:latin typeface="Cambria Math" panose="02040503050406030204" pitchFamily="18" charset="0"/>
                        </a:rPr>
                        <m:t>=</m:t>
                      </m:r>
                      <m:d>
                        <m:dPr>
                          <m:ctrlPr>
                            <a:rPr lang="en-US" altLang="ja-JP" sz="2400" b="1" i="1" smtClean="0">
                              <a:latin typeface="Cambria Math" panose="02040503050406030204" pitchFamily="18" charset="0"/>
                            </a:rPr>
                          </m:ctrlPr>
                        </m:dPr>
                        <m:e>
                          <m:r>
                            <a:rPr lang="en-US" altLang="ja-JP" sz="2400" b="0" i="1" smtClean="0">
                              <a:latin typeface="Cambria Math" panose="02040503050406030204" pitchFamily="18" charset="0"/>
                            </a:rPr>
                            <m:t>1</m:t>
                          </m:r>
                          <m:r>
                            <a:rPr lang="en-US" altLang="ja-JP" sz="2400" b="1"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𝑥</m:t>
                              </m:r>
                            </m:e>
                            <m:sub>
                              <m:r>
                                <a:rPr lang="en-US" altLang="ja-JP" sz="2400" b="0" i="1" smtClean="0">
                                  <a:latin typeface="Cambria Math" panose="02040503050406030204" pitchFamily="18" charset="0"/>
                                </a:rPr>
                                <m:t>1</m:t>
                              </m:r>
                            </m:sub>
                          </m:sSub>
                          <m:r>
                            <a:rPr lang="en-US" altLang="ja-JP" sz="2400" b="1" i="1" smtClean="0">
                              <a:latin typeface="Cambria Math" panose="02040503050406030204" pitchFamily="18" charset="0"/>
                            </a:rPr>
                            <m:t>,</m:t>
                          </m:r>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𝑥</m:t>
                              </m:r>
                            </m:e>
                            <m:sub>
                              <m:r>
                                <a:rPr lang="en-US" altLang="ja-JP" sz="2400" b="0" i="1" smtClean="0">
                                  <a:latin typeface="Cambria Math" panose="02040503050406030204" pitchFamily="18" charset="0"/>
                                </a:rPr>
                                <m:t>𝑑</m:t>
                              </m:r>
                            </m:sub>
                          </m:sSub>
                        </m:e>
                      </m:d>
                    </m:oMath>
                  </m:oMathPara>
                </a14:m>
                <a:endParaRPr lang="ja-JP" altLang="en-US" sz="2400"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3103150" y="3787301"/>
                <a:ext cx="2485231" cy="461665"/>
              </a:xfrm>
              <a:prstGeom prst="rect">
                <a:avLst/>
              </a:prstGeom>
              <a:blipFill rotWithShape="0">
                <a:blip r:embed="rId12"/>
                <a:stretch>
                  <a:fillRect b="-2632"/>
                </a:stretch>
              </a:blipFill>
            </p:spPr>
            <p:txBody>
              <a:bodyPr/>
              <a:lstStyle/>
              <a:p>
                <a:r>
                  <a:rPr lang="ja-JP" altLang="en-US">
                    <a:noFill/>
                  </a:rPr>
                  <a:t> </a:t>
                </a:r>
              </a:p>
            </p:txBody>
          </p:sp>
        </mc:Fallback>
      </mc:AlternateContent>
      <p:grpSp>
        <p:nvGrpSpPr>
          <p:cNvPr id="37" name="グループ化 36"/>
          <p:cNvGrpSpPr/>
          <p:nvPr/>
        </p:nvGrpSpPr>
        <p:grpSpPr>
          <a:xfrm>
            <a:off x="7578852" y="1739900"/>
            <a:ext cx="4101387" cy="2949184"/>
            <a:chOff x="682752" y="2140803"/>
            <a:chExt cx="5089214" cy="3659501"/>
          </a:xfrm>
        </p:grpSpPr>
        <p:cxnSp>
          <p:nvCxnSpPr>
            <p:cNvPr id="26" name="直線矢印コネクタ 25"/>
            <p:cNvCxnSpPr/>
            <p:nvPr/>
          </p:nvCxnSpPr>
          <p:spPr>
            <a:xfrm flipV="1">
              <a:off x="682752" y="2568547"/>
              <a:ext cx="2133600" cy="2133600"/>
            </a:xfrm>
            <a:prstGeom prst="straightConnector1">
              <a:avLst/>
            </a:prstGeom>
            <a:ln w="254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688848" y="2922115"/>
              <a:ext cx="4931664" cy="177393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811780" y="2606139"/>
              <a:ext cx="382270" cy="117348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022600" y="3697364"/>
              <a:ext cx="41275" cy="126705"/>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3013075" y="3630394"/>
              <a:ext cx="133350" cy="47625"/>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正方形/長方形 30"/>
                <p:cNvSpPr/>
                <p:nvPr/>
              </p:nvSpPr>
              <p:spPr>
                <a:xfrm>
                  <a:off x="2088670" y="2140803"/>
                  <a:ext cx="623889"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0" smtClean="0">
                            <a:solidFill>
                              <a:srgbClr val="0000FF"/>
                            </a:solidFill>
                            <a:latin typeface="Cambria Math" panose="02040503050406030204" pitchFamily="18" charset="0"/>
                          </a:rPr>
                          <m:t>𝐚</m:t>
                        </m:r>
                      </m:oMath>
                    </m:oMathPara>
                  </a14:m>
                  <a:endParaRPr lang="ja-JP" altLang="en-US" sz="4400" dirty="0">
                    <a:solidFill>
                      <a:srgbClr val="0000FF"/>
                    </a:solidFill>
                  </a:endParaRPr>
                </a:p>
              </p:txBody>
            </p:sp>
          </mc:Choice>
          <mc:Fallback xmlns="">
            <p:sp>
              <p:nvSpPr>
                <p:cNvPr id="31" name="正方形/長方形 30"/>
                <p:cNvSpPr>
                  <a:spLocks noRot="1" noChangeAspect="1" noMove="1" noResize="1" noEditPoints="1" noAdjustHandles="1" noChangeArrowheads="1" noChangeShapeType="1" noTextEdit="1"/>
                </p:cNvSpPr>
                <p:nvPr/>
              </p:nvSpPr>
              <p:spPr>
                <a:xfrm>
                  <a:off x="2088670" y="2140803"/>
                  <a:ext cx="623889" cy="769441"/>
                </a:xfrm>
                <a:prstGeom prst="rect">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正方形/長方形 31"/>
                <p:cNvSpPr/>
                <p:nvPr/>
              </p:nvSpPr>
              <p:spPr>
                <a:xfrm>
                  <a:off x="5117620" y="2988528"/>
                  <a:ext cx="65434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0" smtClean="0">
                            <a:solidFill>
                              <a:srgbClr val="FF0000"/>
                            </a:solidFill>
                            <a:latin typeface="Cambria Math" panose="02040503050406030204" pitchFamily="18" charset="0"/>
                          </a:rPr>
                          <m:t>𝐛</m:t>
                        </m:r>
                      </m:oMath>
                    </m:oMathPara>
                  </a14:m>
                  <a:endParaRPr lang="ja-JP" altLang="en-US" sz="4400" dirty="0">
                    <a:solidFill>
                      <a:srgbClr val="FF0000"/>
                    </a:solidFill>
                  </a:endParaRPr>
                </a:p>
              </p:txBody>
            </p:sp>
          </mc:Choice>
          <mc:Fallback xmlns="">
            <p:sp>
              <p:nvSpPr>
                <p:cNvPr id="32" name="正方形/長方形 31"/>
                <p:cNvSpPr>
                  <a:spLocks noRot="1" noChangeAspect="1" noMove="1" noResize="1" noEditPoints="1" noAdjustHandles="1" noChangeArrowheads="1" noChangeShapeType="1" noTextEdit="1"/>
                </p:cNvSpPr>
                <p:nvPr/>
              </p:nvSpPr>
              <p:spPr>
                <a:xfrm>
                  <a:off x="5117620" y="2988528"/>
                  <a:ext cx="654346" cy="769441"/>
                </a:xfrm>
                <a:prstGeom prst="rect">
                  <a:avLst/>
                </a:prstGeom>
                <a:blipFill rotWithShape="0">
                  <a:blip r:embed="rId14"/>
                  <a:stretch>
                    <a:fillRect/>
                  </a:stretch>
                </a:blipFill>
              </p:spPr>
              <p:txBody>
                <a:bodyPr/>
                <a:lstStyle/>
                <a:p>
                  <a:r>
                    <a:rPr lang="ja-JP" altLang="en-US">
                      <a:noFill/>
                    </a:rPr>
                    <a:t> </a:t>
                  </a:r>
                </a:p>
              </p:txBody>
            </p:sp>
          </mc:Fallback>
        </mc:AlternateContent>
        <p:cxnSp>
          <p:nvCxnSpPr>
            <p:cNvPr id="33" name="直線矢印コネクタ 32"/>
            <p:cNvCxnSpPr/>
            <p:nvPr/>
          </p:nvCxnSpPr>
          <p:spPr>
            <a:xfrm flipV="1">
              <a:off x="692277" y="3868519"/>
              <a:ext cx="2565273" cy="919353"/>
            </a:xfrm>
            <a:prstGeom prst="straightConnector1">
              <a:avLst/>
            </a:prstGeom>
            <a:ln w="254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正方形/長方形 33"/>
                <p:cNvSpPr/>
                <p:nvPr/>
              </p:nvSpPr>
              <p:spPr>
                <a:xfrm>
                  <a:off x="2898295" y="3798153"/>
                  <a:ext cx="76976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0" smtClean="0">
                            <a:solidFill>
                              <a:srgbClr val="0000FF"/>
                            </a:solidFill>
                            <a:latin typeface="Cambria Math" panose="02040503050406030204" pitchFamily="18" charset="0"/>
                          </a:rPr>
                          <m:t>𝐚</m:t>
                        </m:r>
                        <m:r>
                          <a:rPr lang="en-US" altLang="ja-JP" sz="4400" b="1" i="0" smtClean="0">
                            <a:solidFill>
                              <a:srgbClr val="0000FF"/>
                            </a:solidFill>
                            <a:latin typeface="Cambria Math" panose="02040503050406030204" pitchFamily="18" charset="0"/>
                          </a:rPr>
                          <m:t>′</m:t>
                        </m:r>
                      </m:oMath>
                    </m:oMathPara>
                  </a14:m>
                  <a:endParaRPr lang="ja-JP" altLang="en-US" sz="4400" dirty="0">
                    <a:solidFill>
                      <a:srgbClr val="0000FF"/>
                    </a:solidFill>
                  </a:endParaRPr>
                </a:p>
              </p:txBody>
            </p:sp>
          </mc:Choice>
          <mc:Fallback xmlns="">
            <p:sp>
              <p:nvSpPr>
                <p:cNvPr id="34" name="正方形/長方形 33"/>
                <p:cNvSpPr>
                  <a:spLocks noRot="1" noChangeAspect="1" noMove="1" noResize="1" noEditPoints="1" noAdjustHandles="1" noChangeArrowheads="1" noChangeShapeType="1" noTextEdit="1"/>
                </p:cNvSpPr>
                <p:nvPr/>
              </p:nvSpPr>
              <p:spPr>
                <a:xfrm>
                  <a:off x="2898295" y="3798153"/>
                  <a:ext cx="769763" cy="769441"/>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p:cNvSpPr/>
                <p:nvPr/>
              </p:nvSpPr>
              <p:spPr>
                <a:xfrm>
                  <a:off x="780570" y="4998303"/>
                  <a:ext cx="4837704" cy="8020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0" smtClean="0">
                            <a:solidFill>
                              <a:srgbClr val="0000FF"/>
                            </a:solidFill>
                            <a:latin typeface="Cambria Math" panose="02040503050406030204" pitchFamily="18" charset="0"/>
                          </a:rPr>
                          <m:t>𝐚</m:t>
                        </m:r>
                        <m:r>
                          <a:rPr lang="en-US" altLang="ja-JP" sz="3600" b="1" i="1" smtClean="0">
                            <a:solidFill>
                              <a:schemeClr val="tx1"/>
                            </a:solidFill>
                            <a:latin typeface="Cambria Math" panose="02040503050406030204" pitchFamily="18" charset="0"/>
                            <a:ea typeface="Cambria Math" panose="02040503050406030204" pitchFamily="18" charset="0"/>
                          </a:rPr>
                          <m:t>∙</m:t>
                        </m:r>
                        <m:r>
                          <a:rPr lang="en-US" altLang="ja-JP" sz="3600" b="1">
                            <a:solidFill>
                              <a:srgbClr val="FF0000"/>
                            </a:solidFill>
                            <a:latin typeface="Cambria Math" panose="02040503050406030204" pitchFamily="18" charset="0"/>
                          </a:rPr>
                          <m:t>𝐛</m:t>
                        </m:r>
                        <m:r>
                          <a:rPr lang="en-US" altLang="ja-JP" sz="3600" b="1" i="0" smtClean="0">
                            <a:solidFill>
                              <a:schemeClr val="tx1"/>
                            </a:solidFill>
                            <a:latin typeface="Cambria Math" panose="02040503050406030204" pitchFamily="18" charset="0"/>
                          </a:rPr>
                          <m:t>=</m:t>
                        </m:r>
                        <m:d>
                          <m:dPr>
                            <m:begChr m:val="|"/>
                            <m:endChr m:val="|"/>
                            <m:ctrlPr>
                              <a:rPr lang="en-US" altLang="ja-JP" sz="3600" b="1" i="1" smtClean="0">
                                <a:solidFill>
                                  <a:schemeClr val="tx1"/>
                                </a:solidFill>
                                <a:latin typeface="Cambria Math" panose="02040503050406030204" pitchFamily="18" charset="0"/>
                              </a:rPr>
                            </m:ctrlPr>
                          </m:dPr>
                          <m:e>
                            <m:r>
                              <a:rPr lang="en-US" altLang="ja-JP" sz="3600" b="1" i="0" smtClean="0">
                                <a:solidFill>
                                  <a:schemeClr val="tx1"/>
                                </a:solidFill>
                                <a:latin typeface="Cambria Math" panose="02040503050406030204" pitchFamily="18" charset="0"/>
                              </a:rPr>
                              <m:t>𝐚</m:t>
                            </m:r>
                          </m:e>
                        </m:d>
                        <m:d>
                          <m:dPr>
                            <m:begChr m:val="|"/>
                            <m:endChr m:val="|"/>
                            <m:ctrlPr>
                              <a:rPr lang="en-US" altLang="ja-JP" sz="3600" b="1" i="1" smtClean="0">
                                <a:solidFill>
                                  <a:schemeClr val="tx1"/>
                                </a:solidFill>
                                <a:latin typeface="Cambria Math" panose="02040503050406030204" pitchFamily="18" charset="0"/>
                              </a:rPr>
                            </m:ctrlPr>
                          </m:dPr>
                          <m:e>
                            <m:r>
                              <a:rPr lang="en-US" altLang="ja-JP" sz="3600" b="1" i="0" smtClean="0">
                                <a:solidFill>
                                  <a:schemeClr val="tx1"/>
                                </a:solidFill>
                                <a:latin typeface="Cambria Math" panose="02040503050406030204" pitchFamily="18" charset="0"/>
                              </a:rPr>
                              <m:t>𝐛</m:t>
                            </m:r>
                          </m:e>
                        </m:d>
                        <m:r>
                          <m:rPr>
                            <m:sty m:val="p"/>
                          </m:rPr>
                          <a:rPr lang="en-US" altLang="ja-JP" sz="3600" b="0" i="0" smtClean="0">
                            <a:solidFill>
                              <a:schemeClr val="tx1"/>
                            </a:solidFill>
                            <a:latin typeface="Cambria Math" panose="02040503050406030204" pitchFamily="18" charset="0"/>
                          </a:rPr>
                          <m:t>cos</m:t>
                        </m:r>
                        <m:r>
                          <a:rPr lang="en-US" altLang="ja-JP" sz="3600" b="0" i="0" smtClean="0">
                            <a:solidFill>
                              <a:schemeClr val="tx1"/>
                            </a:solidFill>
                            <a:latin typeface="Cambria Math" panose="02040503050406030204" pitchFamily="18" charset="0"/>
                          </a:rPr>
                          <m:t> </m:t>
                        </m:r>
                        <m:r>
                          <a:rPr lang="en-US" altLang="ja-JP" sz="3600" b="0" i="1" smtClean="0">
                            <a:solidFill>
                              <a:schemeClr val="tx1"/>
                            </a:solidFill>
                            <a:latin typeface="Cambria Math" panose="02040503050406030204" pitchFamily="18" charset="0"/>
                          </a:rPr>
                          <m:t>𝜃</m:t>
                        </m:r>
                      </m:oMath>
                    </m:oMathPara>
                  </a14:m>
                  <a:endParaRPr lang="ja-JP" altLang="en-US" sz="3600" dirty="0">
                    <a:solidFill>
                      <a:srgbClr val="0000FF"/>
                    </a:solidFill>
                  </a:endParaRPr>
                </a:p>
              </p:txBody>
            </p:sp>
          </mc:Choice>
          <mc:Fallback xmlns="">
            <p:sp>
              <p:nvSpPr>
                <p:cNvPr id="35" name="正方形/長方形 34"/>
                <p:cNvSpPr>
                  <a:spLocks noRot="1" noChangeAspect="1" noMove="1" noResize="1" noEditPoints="1" noAdjustHandles="1" noChangeArrowheads="1" noChangeShapeType="1" noTextEdit="1"/>
                </p:cNvSpPr>
                <p:nvPr/>
              </p:nvSpPr>
              <p:spPr>
                <a:xfrm>
                  <a:off x="780570" y="4998303"/>
                  <a:ext cx="4837704" cy="802001"/>
                </a:xfrm>
                <a:prstGeom prst="rect">
                  <a:avLst/>
                </a:prstGeom>
                <a:blipFill rotWithShape="0">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p:cNvSpPr/>
                <p:nvPr/>
              </p:nvSpPr>
              <p:spPr>
                <a:xfrm>
                  <a:off x="1451230" y="3798153"/>
                  <a:ext cx="4789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𝜃</m:t>
                        </m:r>
                      </m:oMath>
                    </m:oMathPara>
                  </a14:m>
                  <a:endParaRPr lang="ja-JP" altLang="en-US" sz="2800"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1451230" y="3798153"/>
                  <a:ext cx="478914" cy="523220"/>
                </a:xfrm>
                <a:prstGeom prst="rect">
                  <a:avLst/>
                </a:prstGeom>
                <a:blipFill rotWithShape="0">
                  <a:blip r:embed="rId17"/>
                  <a:stretch>
                    <a:fillRect/>
                  </a:stretch>
                </a:blipFill>
              </p:spPr>
              <p:txBody>
                <a:bodyPr/>
                <a:lstStyle/>
                <a:p>
                  <a:r>
                    <a:rPr lang="ja-JP" altLang="en-US">
                      <a:noFill/>
                    </a:rPr>
                    <a:t> </a:t>
                  </a:r>
                </a:p>
              </p:txBody>
            </p:sp>
          </mc:Fallback>
        </mc:AlternateContent>
      </p:grpSp>
      <p:sp>
        <p:nvSpPr>
          <p:cNvPr id="38" name="正方形/長方形 37"/>
          <p:cNvSpPr/>
          <p:nvPr/>
        </p:nvSpPr>
        <p:spPr>
          <a:xfrm>
            <a:off x="7073900" y="1206500"/>
            <a:ext cx="4953000" cy="36068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7131734" y="1364734"/>
            <a:ext cx="800219" cy="461665"/>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内積</a:t>
            </a:r>
          </a:p>
        </p:txBody>
      </p:sp>
      <p:sp>
        <p:nvSpPr>
          <p:cNvPr id="41" name="スライド番号プレースホルダー 40"/>
          <p:cNvSpPr>
            <a:spLocks noGrp="1"/>
          </p:cNvSpPr>
          <p:nvPr>
            <p:ph type="sldNum" sz="quarter" idx="12"/>
          </p:nvPr>
        </p:nvSpPr>
        <p:spPr/>
        <p:txBody>
          <a:bodyPr/>
          <a:lstStyle/>
          <a:p>
            <a:fld id="{F35DE295-420C-4265-BE54-AE59FA4027A6}" type="slidenum">
              <a:rPr kumimoji="1" lang="ja-JP" altLang="en-US" smtClean="0"/>
              <a:t>16</a:t>
            </a:fld>
            <a:endParaRPr kumimoji="1" lang="ja-JP" altLang="en-US"/>
          </a:p>
        </p:txBody>
      </p:sp>
    </p:spTree>
    <p:extLst>
      <p:ext uri="{BB962C8B-B14F-4D97-AF65-F5344CB8AC3E}">
        <p14:creationId xmlns:p14="http://schemas.microsoft.com/office/powerpoint/2010/main" val="256932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22" name="直線コネクタ 121"/>
          <p:cNvCxnSpPr/>
          <p:nvPr/>
        </p:nvCxnSpPr>
        <p:spPr>
          <a:xfrm>
            <a:off x="7610748" y="3893383"/>
            <a:ext cx="2390502" cy="5830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H="1" flipV="1">
            <a:off x="7329488" y="3152775"/>
            <a:ext cx="285750" cy="75723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7042400" y="3902201"/>
            <a:ext cx="3216025"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H="1">
            <a:off x="6733110" y="3670493"/>
            <a:ext cx="1035597" cy="175875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7626600" y="1631750"/>
            <a:ext cx="0" cy="2760738"/>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8" name="フリーフォーム 137"/>
          <p:cNvSpPr/>
          <p:nvPr/>
        </p:nvSpPr>
        <p:spPr>
          <a:xfrm>
            <a:off x="6667499" y="2714625"/>
            <a:ext cx="3590925" cy="1428750"/>
          </a:xfrm>
          <a:custGeom>
            <a:avLst/>
            <a:gdLst>
              <a:gd name="connsiteX0" fmla="*/ 809625 w 3086100"/>
              <a:gd name="connsiteY0" fmla="*/ 0 h 1428750"/>
              <a:gd name="connsiteX1" fmla="*/ 0 w 3086100"/>
              <a:gd name="connsiteY1" fmla="*/ 1428750 h 1428750"/>
              <a:gd name="connsiteX2" fmla="*/ 2419350 w 3086100"/>
              <a:gd name="connsiteY2" fmla="*/ 1428750 h 1428750"/>
              <a:gd name="connsiteX3" fmla="*/ 3086100 w 3086100"/>
              <a:gd name="connsiteY3" fmla="*/ 38100 h 1428750"/>
              <a:gd name="connsiteX4" fmla="*/ 809625 w 3086100"/>
              <a:gd name="connsiteY4" fmla="*/ 0 h 142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00" h="1428750">
                <a:moveTo>
                  <a:pt x="809625" y="0"/>
                </a:moveTo>
                <a:lnTo>
                  <a:pt x="0" y="1428750"/>
                </a:lnTo>
                <a:lnTo>
                  <a:pt x="2419350" y="1428750"/>
                </a:lnTo>
                <a:lnTo>
                  <a:pt x="3086100" y="38100"/>
                </a:lnTo>
                <a:lnTo>
                  <a:pt x="809625" y="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83220" y="161926"/>
            <a:ext cx="11708780" cy="733270"/>
          </a:xfrm>
        </p:spPr>
        <p:txBody>
          <a:bodyPr>
            <a:normAutofit/>
          </a:bodyPr>
          <a:lstStyle/>
          <a:p>
            <a:r>
              <a:rPr kumimoji="1" lang="ja-JP" altLang="en-US" sz="3200" dirty="0"/>
              <a:t>パーセプトロンの直感的な説明（内積表現）</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19720" y="1252100"/>
                <a:ext cx="6019180" cy="3361941"/>
              </a:xfrm>
            </p:spPr>
            <p:txBody>
              <a:bodyPr>
                <a:normAutofit/>
              </a:bodyPr>
              <a:lstStyle/>
              <a:p>
                <a:pPr>
                  <a:lnSpc>
                    <a:spcPct val="100000"/>
                  </a:lnSpc>
                  <a:spcBef>
                    <a:spcPts val="600"/>
                  </a:spcBef>
                </a:pPr>
                <a:r>
                  <a:rPr lang="ja-JP" altLang="en-US" sz="2400" dirty="0"/>
                  <a:t>特徴空間が</a:t>
                </a:r>
                <a:r>
                  <a:rPr lang="en-US" altLang="ja-JP" sz="2400" dirty="0"/>
                  <a:t>2</a:t>
                </a:r>
                <a:r>
                  <a:rPr lang="ja-JP" altLang="en-US" sz="2400" dirty="0"/>
                  <a:t>次元の</a:t>
                </a:r>
                <a:r>
                  <a:rPr lang="en-US" altLang="ja-JP" sz="2400" dirty="0"/>
                  <a:t>2</a:t>
                </a:r>
                <a:r>
                  <a:rPr lang="ja-JP" altLang="en-US" sz="2400" dirty="0"/>
                  <a:t>クラス分類を考える</a:t>
                </a:r>
                <a:endParaRPr lang="en-US" altLang="ja-JP" sz="2400" dirty="0"/>
              </a:p>
              <a:p>
                <a:pPr lvl="1">
                  <a:lnSpc>
                    <a:spcPct val="100000"/>
                  </a:lnSpc>
                  <a:spcBef>
                    <a:spcPts val="600"/>
                  </a:spcBef>
                </a:pPr>
                <a:r>
                  <a:rPr lang="ja-JP" altLang="en-US" sz="2000" dirty="0"/>
                  <a:t>教師データ </a:t>
                </a:r>
                <a14:m>
                  <m:oMath xmlns:m="http://schemas.openxmlformats.org/officeDocument/2006/math">
                    <m:d>
                      <m:dPr>
                        <m:ctrlPr>
                          <a:rPr lang="en-US" altLang="ja-JP" sz="2000" b="0" i="1" smtClean="0">
                            <a:latin typeface="Cambria Math" panose="02040503050406030204" pitchFamily="18" charset="0"/>
                          </a:rPr>
                        </m:ctrlPr>
                      </m:dPr>
                      <m:e>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𝐱</m:t>
                            </m:r>
                          </m:e>
                          <m:sub>
                            <m:r>
                              <a:rPr lang="en-US" altLang="ja-JP" sz="2000" i="1">
                                <a:latin typeface="Cambria Math" panose="02040503050406030204" pitchFamily="18" charset="0"/>
                              </a:rPr>
                              <m:t>𝑖</m:t>
                            </m:r>
                          </m:sub>
                        </m:sSub>
                        <m:r>
                          <a:rPr lang="en-US" altLang="ja-JP" sz="2000" b="0" i="1" smtClean="0">
                            <a:latin typeface="Cambria Math" panose="02040503050406030204" pitchFamily="18" charset="0"/>
                          </a:rPr>
                          <m:t>,</m:t>
                        </m:r>
                        <m:sSub>
                          <m:sSubPr>
                            <m:ctrlPr>
                              <a:rPr lang="en-US" altLang="ja-JP" sz="2000" b="1" i="1">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i="1">
                                <a:latin typeface="Cambria Math" panose="02040503050406030204" pitchFamily="18" charset="0"/>
                              </a:rPr>
                              <m:t>𝑖</m:t>
                            </m:r>
                          </m:sub>
                        </m:sSub>
                      </m:e>
                    </m:d>
                  </m:oMath>
                </a14:m>
                <a:endParaRPr lang="en-US" altLang="ja-JP" sz="2000" b="0" i="1" dirty="0"/>
              </a:p>
              <a:p>
                <a:pPr lvl="1">
                  <a:lnSpc>
                    <a:spcPct val="100000"/>
                  </a:lnSpc>
                  <a:spcBef>
                    <a:spcPts val="600"/>
                  </a:spcBef>
                </a:pPr>
                <a14:m>
                  <m:oMath xmlns:m="http://schemas.openxmlformats.org/officeDocument/2006/math">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𝐱</m:t>
                        </m:r>
                      </m:e>
                      <m:sub>
                        <m:r>
                          <a:rPr lang="en-US" altLang="ja-JP" sz="2000" i="1">
                            <a:latin typeface="Cambria Math" panose="02040503050406030204" pitchFamily="18" charset="0"/>
                          </a:rPr>
                          <m:t>𝑖</m:t>
                        </m:r>
                      </m:sub>
                    </m:sSub>
                    <m:r>
                      <a:rPr lang="en-US" altLang="ja-JP" sz="2000" b="1" i="0" smtClean="0">
                        <a:latin typeface="Cambria Math" panose="02040503050406030204" pitchFamily="18" charset="0"/>
                      </a:rPr>
                      <m:t>=</m:t>
                    </m:r>
                    <m:d>
                      <m:dPr>
                        <m:ctrlPr>
                          <a:rPr lang="en-US" altLang="ja-JP" sz="2000" b="1" i="1" smtClean="0">
                            <a:latin typeface="Cambria Math" panose="02040503050406030204" pitchFamily="18" charset="0"/>
                          </a:rPr>
                        </m:ctrlPr>
                      </m:dPr>
                      <m:e>
                        <m:r>
                          <a:rPr lang="en-US" altLang="ja-JP" sz="2000" b="0" i="1" smtClean="0">
                            <a:latin typeface="Cambria Math" panose="02040503050406030204" pitchFamily="18" charset="0"/>
                          </a:rPr>
                          <m:t>1, </m:t>
                        </m:r>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𝑥</m:t>
                            </m:r>
                          </m:e>
                          <m:sub>
                            <m:r>
                              <a:rPr lang="en-US" altLang="ja-JP" sz="2000" b="0" i="1" smtClean="0">
                                <a:latin typeface="Cambria Math" panose="02040503050406030204" pitchFamily="18" charset="0"/>
                              </a:rPr>
                              <m:t>𝑖</m:t>
                            </m:r>
                          </m:sub>
                        </m:sSub>
                        <m:r>
                          <a:rPr lang="en-US" altLang="ja-JP" sz="2000" b="0" i="1" smtClean="0">
                            <a:latin typeface="Cambria Math" panose="02040503050406030204" pitchFamily="18" charset="0"/>
                          </a:rPr>
                          <m:t>,</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𝑦</m:t>
                            </m:r>
                          </m:e>
                          <m:sub>
                            <m:r>
                              <a:rPr lang="en-US" altLang="ja-JP" sz="2000" b="0" i="1" smtClean="0">
                                <a:latin typeface="Cambria Math" panose="02040503050406030204" pitchFamily="18" charset="0"/>
                              </a:rPr>
                              <m:t>𝑖</m:t>
                            </m:r>
                          </m:sub>
                        </m:sSub>
                      </m:e>
                    </m:d>
                    <m:r>
                      <a:rPr lang="en-US" altLang="ja-JP" sz="2000" b="0" i="0" smtClean="0">
                        <a:latin typeface="Cambria Math" panose="02040503050406030204" pitchFamily="18" charset="0"/>
                      </a:rPr>
                      <m:t> </m:t>
                    </m:r>
                  </m:oMath>
                </a14:m>
                <a:r>
                  <a:rPr kumimoji="1" lang="en-US" altLang="ja-JP" sz="2000" dirty="0"/>
                  <a:t>          </a:t>
                </a:r>
                <a:r>
                  <a:rPr kumimoji="1" lang="en-US" altLang="ja-JP" sz="1600" b="1" dirty="0">
                    <a:solidFill>
                      <a:srgbClr val="C00000"/>
                    </a:solidFill>
                  </a:rPr>
                  <a:t>※</a:t>
                </a:r>
                <a:r>
                  <a:rPr lang="ja-JP" altLang="en-US" sz="1600" b="1" dirty="0">
                    <a:solidFill>
                      <a:srgbClr val="C00000"/>
                    </a:solidFill>
                  </a:rPr>
                  <a:t>ここ</a:t>
                </a:r>
                <a:r>
                  <a:rPr kumimoji="1" lang="en-US" altLang="ja-JP" sz="1600" b="1" dirty="0">
                    <a:solidFill>
                      <a:srgbClr val="C00000"/>
                    </a:solidFill>
                  </a:rPr>
                  <a:t>3</a:t>
                </a:r>
                <a:r>
                  <a:rPr kumimoji="1" lang="ja-JP" altLang="en-US" sz="1600" b="1" dirty="0">
                    <a:solidFill>
                      <a:srgbClr val="C00000"/>
                    </a:solidFill>
                  </a:rPr>
                  <a:t>次元で表現</a:t>
                </a:r>
                <a:r>
                  <a:rPr kumimoji="1" lang="ja-JP" altLang="en-US" dirty="0"/>
                  <a:t>　</a:t>
                </a:r>
                <a:endParaRPr kumimoji="1" lang="en-US" altLang="ja-JP" dirty="0"/>
              </a:p>
              <a:p>
                <a:pPr>
                  <a:lnSpc>
                    <a:spcPct val="100000"/>
                  </a:lnSpc>
                  <a:spcBef>
                    <a:spcPts val="600"/>
                  </a:spcBef>
                </a:pPr>
                <a:r>
                  <a:rPr lang="ja-JP" altLang="en-US" sz="2400" dirty="0"/>
                  <a:t>重みベクトル</a:t>
                </a:r>
                <a14:m>
                  <m:oMath xmlns:m="http://schemas.openxmlformats.org/officeDocument/2006/math">
                    <m:r>
                      <a:rPr lang="ja-JP" altLang="en-US" sz="2400" i="1" dirty="0" smtClean="0">
                        <a:latin typeface="Cambria Math" panose="02040503050406030204" pitchFamily="18" charset="0"/>
                      </a:rPr>
                      <m:t> </m:t>
                    </m:r>
                    <m:r>
                      <a:rPr lang="en-US" altLang="ja-JP" sz="2400" b="1" i="0">
                        <a:latin typeface="Cambria Math" panose="02040503050406030204" pitchFamily="18" charset="0"/>
                      </a:rPr>
                      <m:t>𝐰</m:t>
                    </m:r>
                    <m:r>
                      <a:rPr lang="en-US" altLang="ja-JP" sz="2400" b="0" i="1" smtClean="0">
                        <a:latin typeface="Cambria Math" panose="02040503050406030204" pitchFamily="18" charset="0"/>
                      </a:rPr>
                      <m:t>=</m:t>
                    </m:r>
                    <m:d>
                      <m:dPr>
                        <m:ctrlPr>
                          <a:rPr lang="en-US" altLang="ja-JP" sz="2400" b="0" i="1" smtClean="0">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0</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1</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2</m:t>
                            </m:r>
                          </m:sub>
                        </m:sSub>
                      </m:e>
                    </m:d>
                  </m:oMath>
                </a14:m>
                <a:r>
                  <a:rPr lang="ja-JP" altLang="en-US" sz="2400" dirty="0"/>
                  <a:t>を学習</a:t>
                </a:r>
                <a:endParaRPr lang="en-US" altLang="ja-JP" sz="2400" dirty="0"/>
              </a:p>
              <a:p>
                <a:pPr>
                  <a:lnSpc>
                    <a:spcPct val="100000"/>
                  </a:lnSpc>
                  <a:spcBef>
                    <a:spcPts val="600"/>
                  </a:spcBef>
                </a:pPr>
                <a:r>
                  <a:rPr lang="ja-JP" altLang="en-US" sz="2400" dirty="0"/>
                  <a:t>クラス分類</a:t>
                </a:r>
                <a:endParaRPr lang="en-US" altLang="ja-JP" sz="2400" dirty="0"/>
              </a:p>
              <a:p>
                <a:pPr marL="457200" lvl="1" indent="0">
                  <a:lnSpc>
                    <a:spcPct val="100000"/>
                  </a:lnSpc>
                  <a:spcBef>
                    <a:spcPts val="600"/>
                  </a:spcBef>
                  <a:buNone/>
                </a:pPr>
                <a14:m>
                  <m:oMath xmlns:m="http://schemas.openxmlformats.org/officeDocument/2006/math">
                    <m:r>
                      <a:rPr lang="en-US" altLang="ja-JP" b="0" i="1">
                        <a:latin typeface="Cambria Math" panose="02040503050406030204" pitchFamily="18" charset="0"/>
                      </a:rPr>
                      <m:t>𝑓</m:t>
                    </m:r>
                    <m:d>
                      <m:dPr>
                        <m:ctrlPr>
                          <a:rPr lang="en-US" altLang="ja-JP" i="1">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𝑦</m:t>
                        </m:r>
                      </m:e>
                    </m:d>
                    <m:r>
                      <a:rPr lang="en-US" altLang="ja-JP" i="1">
                        <a:latin typeface="Cambria Math" panose="02040503050406030204" pitchFamily="18" charset="0"/>
                      </a:rPr>
                      <m:t>=</m:t>
                    </m:r>
                    <m:d>
                      <m:dPr>
                        <m:begChr m:val="{"/>
                        <m:endChr m:val=""/>
                        <m:ctrlPr>
                          <a:rPr lang="en-US" altLang="ja-JP"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r>
                                <m:rPr>
                                  <m:brk m:alnAt="7"/>
                                </m:rPr>
                                <a:rPr lang="en-US" altLang="ja-JP" i="1">
                                  <a:latin typeface="Cambria Math" panose="02040503050406030204" pitchFamily="18" charset="0"/>
                                </a:rPr>
                                <m:t>1</m:t>
                              </m:r>
                              <m:r>
                                <a:rPr lang="en-US" altLang="ja-JP" i="1">
                                  <a:latin typeface="Cambria Math" panose="02040503050406030204" pitchFamily="18" charset="0"/>
                                </a:rPr>
                                <m:t>      </m:t>
                              </m:r>
                              <m:r>
                                <a:rPr lang="en-US" altLang="ja-JP" b="0" i="1" smtClean="0">
                                  <a:latin typeface="Cambria Math" panose="02040503050406030204" pitchFamily="18" charset="0"/>
                                </a:rPr>
                                <m:t> </m:t>
                              </m:r>
                              <m:r>
                                <a:rPr lang="en-US" altLang="ja-JP" i="1">
                                  <a:latin typeface="Cambria Math" panose="02040503050406030204" pitchFamily="18" charset="0"/>
                                </a:rPr>
                                <m:t>𝑖𝑓</m:t>
                              </m:r>
                              <m:r>
                                <a:rPr lang="en-US" altLang="ja-JP" i="1">
                                  <a:latin typeface="Cambria Math" panose="02040503050406030204" pitchFamily="18" charset="0"/>
                                </a:rPr>
                                <m:t> </m:t>
                              </m:r>
                              <m:sSup>
                                <m:sSupPr>
                                  <m:ctrlPr>
                                    <a:rPr lang="en-US" altLang="ja-JP" b="1" i="1" smtClean="0">
                                      <a:latin typeface="Cambria Math" panose="02040503050406030204" pitchFamily="18" charset="0"/>
                                    </a:rPr>
                                  </m:ctrlPr>
                                </m:sSupPr>
                                <m:e>
                                  <m:r>
                                    <a:rPr lang="en-US" altLang="ja-JP" b="1" i="0" smtClean="0">
                                      <a:latin typeface="Cambria Math" panose="02040503050406030204" pitchFamily="18" charset="0"/>
                                    </a:rPr>
                                    <m:t>𝐰</m:t>
                                  </m:r>
                                </m:e>
                                <m:sup>
                                  <m:r>
                                    <a:rPr lang="en-US" altLang="ja-JP" b="0" i="1" smtClean="0">
                                      <a:latin typeface="Cambria Math" panose="02040503050406030204" pitchFamily="18" charset="0"/>
                                    </a:rPr>
                                    <m:t>𝑇</m:t>
                                  </m:r>
                                </m:sup>
                              </m:sSup>
                              <m:r>
                                <a:rPr lang="en-US" altLang="ja-JP" b="1" i="0" smtClean="0">
                                  <a:latin typeface="Cambria Math" panose="02040503050406030204" pitchFamily="18" charset="0"/>
                                </a:rPr>
                                <m:t>𝐱</m:t>
                              </m:r>
                              <m:r>
                                <a:rPr lang="en-US" altLang="ja-JP" i="1">
                                  <a:latin typeface="Cambria Math" panose="02040503050406030204" pitchFamily="18" charset="0"/>
                                </a:rPr>
                                <m:t>≥0</m:t>
                              </m:r>
                            </m:e>
                          </m:mr>
                          <m:mr>
                            <m:e>
                              <m:r>
                                <a:rPr lang="en-US" altLang="ja-JP" i="1">
                                  <a:latin typeface="Cambria Math" panose="02040503050406030204" pitchFamily="18" charset="0"/>
                                </a:rPr>
                                <m:t>0    </m:t>
                              </m:r>
                              <m:r>
                                <a:rPr lang="en-US" altLang="ja-JP" b="0" i="1" smtClean="0">
                                  <a:latin typeface="Cambria Math" panose="02040503050406030204" pitchFamily="18" charset="0"/>
                                </a:rPr>
                                <m:t>   </m:t>
                              </m:r>
                              <m:r>
                                <m:rPr>
                                  <m:brk m:alnAt="7"/>
                                </m:rPr>
                                <a:rPr lang="en-US" altLang="ja-JP" i="1">
                                  <a:latin typeface="Cambria Math" panose="02040503050406030204" pitchFamily="18" charset="0"/>
                                </a:rPr>
                                <m:t>𝑖</m:t>
                              </m:r>
                              <m:r>
                                <a:rPr lang="en-US" altLang="ja-JP" i="1">
                                  <a:latin typeface="Cambria Math" panose="02040503050406030204" pitchFamily="18" charset="0"/>
                                </a:rPr>
                                <m:t>𝑓</m:t>
                              </m:r>
                              <m:sSup>
                                <m:sSupPr>
                                  <m:ctrlPr>
                                    <a:rPr lang="en-US" altLang="ja-JP" b="1" i="1">
                                      <a:latin typeface="Cambria Math" panose="02040503050406030204" pitchFamily="18" charset="0"/>
                                    </a:rPr>
                                  </m:ctrlPr>
                                </m:sSupPr>
                                <m:e>
                                  <m:r>
                                    <a:rPr lang="en-US" altLang="ja-JP" b="1">
                                      <a:latin typeface="Cambria Math" panose="02040503050406030204" pitchFamily="18" charset="0"/>
                                    </a:rPr>
                                    <m:t>𝐰</m:t>
                                  </m:r>
                                </m:e>
                                <m:sup>
                                  <m:r>
                                    <a:rPr lang="en-US" altLang="ja-JP" i="1">
                                      <a:latin typeface="Cambria Math" panose="02040503050406030204" pitchFamily="18" charset="0"/>
                                    </a:rPr>
                                    <m:t>𝑇</m:t>
                                  </m:r>
                                </m:sup>
                              </m:sSup>
                              <m:r>
                                <a:rPr lang="en-US" altLang="ja-JP" b="1">
                                  <a:latin typeface="Cambria Math" panose="02040503050406030204" pitchFamily="18" charset="0"/>
                                </a:rPr>
                                <m:t>𝐱</m:t>
                              </m:r>
                              <m:r>
                                <a:rPr lang="en-US" altLang="ja-JP" i="1">
                                  <a:latin typeface="Cambria Math" panose="02040503050406030204" pitchFamily="18" charset="0"/>
                                </a:rPr>
                                <m:t>&lt;0</m:t>
                              </m:r>
                            </m:e>
                          </m:mr>
                        </m:m>
                      </m:e>
                    </m:d>
                  </m:oMath>
                </a14:m>
                <a:r>
                  <a:rPr kumimoji="1" lang="ja-JP" altLang="en-US" dirty="0"/>
                  <a:t>　</a:t>
                </a:r>
                <a:endParaRPr kumimoji="1" lang="en-US" altLang="ja-JP" dirty="0"/>
              </a:p>
              <a:p>
                <a:pPr lvl="1">
                  <a:lnSpc>
                    <a:spcPct val="100000"/>
                  </a:lnSpc>
                  <a:spcBef>
                    <a:spcPts val="600"/>
                  </a:spcBef>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19720" y="1252100"/>
                <a:ext cx="6019180" cy="3361941"/>
              </a:xfrm>
              <a:blipFill rotWithShape="0">
                <a:blip r:embed="rId2"/>
                <a:stretch>
                  <a:fillRect l="-1418" t="-1812" r="-811"/>
                </a:stretch>
              </a:blipFill>
            </p:spPr>
            <p:txBody>
              <a:bodyPr/>
              <a:lstStyle/>
              <a:p>
                <a:r>
                  <a:rPr lang="ja-JP" altLang="en-US">
                    <a:noFill/>
                  </a:rPr>
                  <a:t> </a:t>
                </a:r>
              </a:p>
            </p:txBody>
          </p:sp>
        </mc:Fallback>
      </mc:AlternateContent>
      <p:sp>
        <p:nvSpPr>
          <p:cNvPr id="8" name="正方形/長方形 7"/>
          <p:cNvSpPr/>
          <p:nvPr/>
        </p:nvSpPr>
        <p:spPr>
          <a:xfrm>
            <a:off x="8783681" y="132834"/>
            <a:ext cx="2954655" cy="723275"/>
          </a:xfrm>
          <a:prstGeom prst="rect">
            <a:avLst/>
          </a:prstGeom>
        </p:spPr>
        <p:txBody>
          <a:bodyPr wrap="none">
            <a:spAutoFit/>
          </a:bodyPr>
          <a:lstStyle/>
          <a:p>
            <a:pPr>
              <a:lnSpc>
                <a:spcPct val="100000"/>
              </a:lnSpc>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内積で説明されること</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も多いので少し解説します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図 16"/>
          <p:cNvPicPr>
            <a:picLocks noChangeAspect="1"/>
          </p:cNvPicPr>
          <p:nvPr/>
        </p:nvPicPr>
        <p:blipFill>
          <a:blip r:embed="rId3"/>
          <a:stretch>
            <a:fillRect/>
          </a:stretch>
        </p:blipFill>
        <p:spPr>
          <a:xfrm>
            <a:off x="-7102365" y="1327829"/>
            <a:ext cx="5203716" cy="1594524"/>
          </a:xfrm>
          <a:prstGeom prst="rect">
            <a:avLst/>
          </a:prstGeom>
        </p:spPr>
      </p:pic>
      <mc:AlternateContent xmlns:mc="http://schemas.openxmlformats.org/markup-compatibility/2006" xmlns:a14="http://schemas.microsoft.com/office/drawing/2010/main">
        <mc:Choice Requires="a14">
          <p:sp>
            <p:nvSpPr>
              <p:cNvPr id="30" name="正方形/長方形 29"/>
              <p:cNvSpPr/>
              <p:nvPr/>
            </p:nvSpPr>
            <p:spPr>
              <a:xfrm>
                <a:off x="6314518" y="4865903"/>
                <a:ext cx="54809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i="1">
                          <a:latin typeface="Cambria Math" panose="02040503050406030204" pitchFamily="18" charset="0"/>
                        </a:rPr>
                        <m:t>𝑥</m:t>
                      </m:r>
                    </m:oMath>
                  </m:oMathPara>
                </a14:m>
                <a:endParaRPr lang="ja-JP" altLang="en-US" sz="3600" dirty="0"/>
              </a:p>
            </p:txBody>
          </p:sp>
        </mc:Choice>
        <mc:Fallback xmlns="">
          <p:sp>
            <p:nvSpPr>
              <p:cNvPr id="30" name="正方形/長方形 29"/>
              <p:cNvSpPr>
                <a:spLocks noRot="1" noChangeAspect="1" noMove="1" noResize="1" noEditPoints="1" noAdjustHandles="1" noChangeArrowheads="1" noChangeShapeType="1" noTextEdit="1"/>
              </p:cNvSpPr>
              <p:nvPr/>
            </p:nvSpPr>
            <p:spPr>
              <a:xfrm>
                <a:off x="6314518" y="4865903"/>
                <a:ext cx="548099" cy="646331"/>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3" name="正方形/長方形 92"/>
              <p:cNvSpPr/>
              <p:nvPr/>
            </p:nvSpPr>
            <p:spPr>
              <a:xfrm>
                <a:off x="10142452" y="3418013"/>
                <a:ext cx="55483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0" i="1" smtClean="0">
                          <a:latin typeface="Cambria Math" panose="02040503050406030204" pitchFamily="18" charset="0"/>
                        </a:rPr>
                        <m:t>𝑦</m:t>
                      </m:r>
                    </m:oMath>
                  </m:oMathPara>
                </a14:m>
                <a:endParaRPr lang="ja-JP" altLang="en-US" sz="3600" dirty="0"/>
              </a:p>
            </p:txBody>
          </p:sp>
        </mc:Choice>
        <mc:Fallback xmlns="">
          <p:sp>
            <p:nvSpPr>
              <p:cNvPr id="93" name="正方形/長方形 92"/>
              <p:cNvSpPr>
                <a:spLocks noRot="1" noChangeAspect="1" noMove="1" noResize="1" noEditPoints="1" noAdjustHandles="1" noChangeArrowheads="1" noChangeShapeType="1" noTextEdit="1"/>
              </p:cNvSpPr>
              <p:nvPr/>
            </p:nvSpPr>
            <p:spPr>
              <a:xfrm>
                <a:off x="10142452" y="3418013"/>
                <a:ext cx="554831" cy="646331"/>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4" name="正方形/長方形 93"/>
              <p:cNvSpPr/>
              <p:nvPr/>
            </p:nvSpPr>
            <p:spPr>
              <a:xfrm>
                <a:off x="7417207" y="1096322"/>
                <a:ext cx="51956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0" i="1" smtClean="0">
                          <a:latin typeface="Cambria Math" panose="02040503050406030204" pitchFamily="18" charset="0"/>
                        </a:rPr>
                        <m:t>𝑧</m:t>
                      </m:r>
                    </m:oMath>
                  </m:oMathPara>
                </a14:m>
                <a:endParaRPr lang="ja-JP" altLang="en-US" sz="3600" dirty="0"/>
              </a:p>
            </p:txBody>
          </p:sp>
        </mc:Choice>
        <mc:Fallback xmlns="">
          <p:sp>
            <p:nvSpPr>
              <p:cNvPr id="94" name="正方形/長方形 93"/>
              <p:cNvSpPr>
                <a:spLocks noRot="1" noChangeAspect="1" noMove="1" noResize="1" noEditPoints="1" noAdjustHandles="1" noChangeArrowheads="1" noChangeShapeType="1" noTextEdit="1"/>
              </p:cNvSpPr>
              <p:nvPr/>
            </p:nvSpPr>
            <p:spPr>
              <a:xfrm>
                <a:off x="7417207" y="1096322"/>
                <a:ext cx="519566" cy="646331"/>
              </a:xfrm>
              <a:prstGeom prst="rect">
                <a:avLst/>
              </a:prstGeom>
              <a:blipFill rotWithShape="0">
                <a:blip r:embed="rId6"/>
                <a:stretch>
                  <a:fillRect/>
                </a:stretch>
              </a:blipFill>
            </p:spPr>
            <p:txBody>
              <a:bodyPr/>
              <a:lstStyle/>
              <a:p>
                <a:r>
                  <a:rPr lang="ja-JP" altLang="en-US">
                    <a:noFill/>
                  </a:rPr>
                  <a:t> </a:t>
                </a:r>
              </a:p>
            </p:txBody>
          </p:sp>
        </mc:Fallback>
      </mc:AlternateContent>
      <p:sp>
        <p:nvSpPr>
          <p:cNvPr id="95" name="正方形/長方形 94"/>
          <p:cNvSpPr/>
          <p:nvPr/>
        </p:nvSpPr>
        <p:spPr>
          <a:xfrm>
            <a:off x="8042789" y="1248057"/>
            <a:ext cx="3807453" cy="707886"/>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解説のため</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次元目を</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z</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軸とした</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全ての特徴ベクトルの</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z</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値は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二等辺三角形 95"/>
          <p:cNvSpPr/>
          <p:nvPr/>
        </p:nvSpPr>
        <p:spPr>
          <a:xfrm>
            <a:off x="7651106" y="2895083"/>
            <a:ext cx="159728" cy="137697"/>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二等辺三角形 96"/>
          <p:cNvSpPr/>
          <p:nvPr/>
        </p:nvSpPr>
        <p:spPr>
          <a:xfrm>
            <a:off x="8296115" y="3125241"/>
            <a:ext cx="159728" cy="137697"/>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二等辺三角形 97"/>
          <p:cNvSpPr/>
          <p:nvPr/>
        </p:nvSpPr>
        <p:spPr>
          <a:xfrm>
            <a:off x="8691417" y="3191537"/>
            <a:ext cx="159728" cy="137697"/>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二等辺三角形 98"/>
          <p:cNvSpPr/>
          <p:nvPr/>
        </p:nvSpPr>
        <p:spPr>
          <a:xfrm>
            <a:off x="8734446" y="2956875"/>
            <a:ext cx="159728" cy="137697"/>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二等辺三角形 99"/>
          <p:cNvSpPr/>
          <p:nvPr/>
        </p:nvSpPr>
        <p:spPr>
          <a:xfrm>
            <a:off x="8141326" y="2841017"/>
            <a:ext cx="159728" cy="137697"/>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二等辺三角形 100"/>
          <p:cNvSpPr/>
          <p:nvPr/>
        </p:nvSpPr>
        <p:spPr>
          <a:xfrm>
            <a:off x="9030175" y="2903535"/>
            <a:ext cx="159728" cy="137697"/>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二等辺三角形 101"/>
          <p:cNvSpPr/>
          <p:nvPr/>
        </p:nvSpPr>
        <p:spPr>
          <a:xfrm>
            <a:off x="7906406" y="2780889"/>
            <a:ext cx="159728" cy="137697"/>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二等辺三角形 102"/>
          <p:cNvSpPr/>
          <p:nvPr/>
        </p:nvSpPr>
        <p:spPr>
          <a:xfrm>
            <a:off x="8504032" y="2754038"/>
            <a:ext cx="159728" cy="137697"/>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二等辺三角形 103"/>
          <p:cNvSpPr/>
          <p:nvPr/>
        </p:nvSpPr>
        <p:spPr>
          <a:xfrm>
            <a:off x="7850798" y="3030490"/>
            <a:ext cx="159728" cy="137697"/>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1" name="グループ化 140"/>
          <p:cNvGrpSpPr/>
          <p:nvPr/>
        </p:nvGrpSpPr>
        <p:grpSpPr>
          <a:xfrm>
            <a:off x="7482258" y="3419521"/>
            <a:ext cx="1556638" cy="651048"/>
            <a:chOff x="7387665" y="3398500"/>
            <a:chExt cx="2205484" cy="922421"/>
          </a:xfrm>
        </p:grpSpPr>
        <p:sp>
          <p:nvSpPr>
            <p:cNvPr id="107" name="正方形/長方形 106"/>
            <p:cNvSpPr/>
            <p:nvPr/>
          </p:nvSpPr>
          <p:spPr>
            <a:xfrm>
              <a:off x="7864460" y="3624197"/>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7792644" y="3929826"/>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8378266" y="3517154"/>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8846351" y="378857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805711" y="4148163"/>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7387665" y="339850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8102494" y="413800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7387665" y="3821954"/>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8321296" y="3960566"/>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8299526" y="3743214"/>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9420391" y="397145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18" name="正方形/長方形 117"/>
              <p:cNvSpPr/>
              <p:nvPr/>
            </p:nvSpPr>
            <p:spPr>
              <a:xfrm>
                <a:off x="7306937" y="5028613"/>
                <a:ext cx="5052473" cy="1376467"/>
              </a:xfrm>
              <a:prstGeom prst="rect">
                <a:avLst/>
              </a:prstGeom>
            </p:spPr>
            <p:txBody>
              <a:bodyPr wrap="none">
                <a:spAutoFit/>
              </a:bodyPr>
              <a:lstStyle/>
              <a:p>
                <a14:m>
                  <m:oMath xmlns:m="http://schemas.openxmlformats.org/officeDocument/2006/math">
                    <m:sSup>
                      <m:sSupPr>
                        <m:ctrlPr>
                          <a:rPr lang="en-US" altLang="ja-JP" sz="2000" b="1" i="1" smtClean="0">
                            <a:latin typeface="Cambria Math" panose="02040503050406030204" pitchFamily="18" charset="0"/>
                          </a:rPr>
                        </m:ctrlPr>
                      </m:sSupPr>
                      <m:e>
                        <m:r>
                          <a:rPr lang="en-US" altLang="ja-JP" sz="2000" b="1">
                            <a:latin typeface="Cambria Math" panose="02040503050406030204" pitchFamily="18" charset="0"/>
                          </a:rPr>
                          <m:t>𝐰</m:t>
                        </m:r>
                      </m:e>
                      <m:sup>
                        <m:r>
                          <a:rPr lang="en-US" altLang="ja-JP" sz="2000" i="1">
                            <a:latin typeface="Cambria Math" panose="02040503050406030204" pitchFamily="18" charset="0"/>
                          </a:rPr>
                          <m:t>𝑇</m:t>
                        </m:r>
                      </m:sup>
                    </m:sSup>
                    <m:r>
                      <a:rPr lang="en-US" altLang="ja-JP" sz="2000" b="1">
                        <a:latin typeface="Cambria Math" panose="02040503050406030204" pitchFamily="18" charset="0"/>
                      </a:rPr>
                      <m:t>𝐱</m:t>
                    </m:r>
                    <m:r>
                      <a:rPr lang="en-US" altLang="ja-JP" sz="2000" b="1" i="0" smtClean="0">
                        <a:latin typeface="Cambria Math" panose="02040503050406030204" pitchFamily="18" charset="0"/>
                      </a:rPr>
                      <m:t>=</m:t>
                    </m:r>
                    <m:r>
                      <a:rPr lang="en-US" altLang="ja-JP" sz="2000" b="1" i="0" smtClean="0">
                        <a:latin typeface="Cambria Math" panose="02040503050406030204" pitchFamily="18" charset="0"/>
                      </a:rPr>
                      <m:t>𝟎</m:t>
                    </m:r>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は原点を通る超平面となる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図は</a:t>
                </a:r>
                <a14:m>
                  <m:oMath xmlns:m="http://schemas.openxmlformats.org/officeDocument/2006/math">
                    <m:r>
                      <a:rPr lang="en-US" altLang="ja-JP" sz="2400" b="1" i="0" smtClean="0">
                        <a:latin typeface="Cambria Math" panose="02040503050406030204" pitchFamily="18" charset="0"/>
                      </a:rPr>
                      <m:t>𝐰</m:t>
                    </m:r>
                    <m:r>
                      <a:rPr lang="en-US" altLang="ja-JP" sz="2400" b="1" i="0" smtClean="0">
                        <a:latin typeface="Cambria Math" panose="02040503050406030204" pitchFamily="18" charset="0"/>
                      </a:rPr>
                      <m:t>=</m:t>
                    </m:r>
                    <m:d>
                      <m:dPr>
                        <m:ctrlPr>
                          <a:rPr lang="en-US" altLang="ja-JP" sz="2400" i="1">
                            <a:latin typeface="Cambria Math" panose="02040503050406030204" pitchFamily="18" charset="0"/>
                          </a:rPr>
                        </m:ctrlPr>
                      </m:dPr>
                      <m:e>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0</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1</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2</m:t>
                            </m:r>
                          </m:sub>
                        </m:sSub>
                      </m:e>
                    </m:d>
                    <m:r>
                      <a:rPr lang="en-US" altLang="ja-JP" sz="2400" b="0" i="1" smtClean="0">
                        <a:latin typeface="Cambria Math" panose="02040503050406030204" pitchFamily="18" charset="0"/>
                      </a:rPr>
                      <m:t>=</m:t>
                    </m:r>
                    <m:r>
                      <a:rPr lang="en-US" altLang="ja-JP" sz="2000" i="1">
                        <a:latin typeface="Cambria Math" panose="02040503050406030204" pitchFamily="18" charset="0"/>
                      </a:rPr>
                      <m:t>(2,−2,1)</m:t>
                    </m:r>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のとき</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14:m>
                  <m:oMath xmlns:m="http://schemas.openxmlformats.org/officeDocument/2006/math">
                    <m:r>
                      <a:rPr lang="en-US" altLang="ja-JP" sz="2000" i="1">
                        <a:latin typeface="Cambria Math" panose="02040503050406030204" pitchFamily="18" charset="0"/>
                      </a:rPr>
                      <m:t>2</m:t>
                    </m:r>
                    <m:r>
                      <a:rPr lang="en-US" altLang="ja-JP" sz="2000" b="0" i="1" smtClean="0">
                        <a:latin typeface="Cambria Math" panose="02040503050406030204" pitchFamily="18" charset="0"/>
                      </a:rPr>
                      <m:t>𝑧</m:t>
                    </m:r>
                    <m:r>
                      <a:rPr lang="en-US" altLang="ja-JP" sz="2000" i="1">
                        <a:latin typeface="Cambria Math" panose="02040503050406030204" pitchFamily="18" charset="0"/>
                      </a:rPr>
                      <m:t>−2</m:t>
                    </m:r>
                    <m:r>
                      <a:rPr lang="en-US" altLang="ja-JP" sz="2000" i="1">
                        <a:latin typeface="Cambria Math" panose="02040503050406030204" pitchFamily="18" charset="0"/>
                      </a:rPr>
                      <m:t>𝑥</m:t>
                    </m:r>
                    <m:r>
                      <a:rPr lang="en-US" altLang="ja-JP" sz="2000" i="1">
                        <a:latin typeface="Cambria Math" panose="02040503050406030204" pitchFamily="18" charset="0"/>
                      </a:rPr>
                      <m:t>+</m:t>
                    </m:r>
                    <m:r>
                      <a:rPr lang="en-US" altLang="ja-JP" sz="2000" i="1">
                        <a:latin typeface="Cambria Math" panose="02040503050406030204" pitchFamily="18" charset="0"/>
                      </a:rPr>
                      <m:t>𝑦</m:t>
                    </m:r>
                    <m:r>
                      <a:rPr lang="en-US" altLang="ja-JP" sz="2000" i="1">
                        <a:latin typeface="Cambria Math" panose="02040503050406030204" pitchFamily="18" charset="0"/>
                      </a:rPr>
                      <m:t>=0</m:t>
                    </m:r>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の平面</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18" name="正方形/長方形 117"/>
              <p:cNvSpPr>
                <a:spLocks noRot="1" noChangeAspect="1" noMove="1" noResize="1" noEditPoints="1" noAdjustHandles="1" noChangeArrowheads="1" noChangeShapeType="1" noTextEdit="1"/>
              </p:cNvSpPr>
              <p:nvPr/>
            </p:nvSpPr>
            <p:spPr>
              <a:xfrm>
                <a:off x="7306937" y="5028613"/>
                <a:ext cx="5052473" cy="1376467"/>
              </a:xfrm>
              <a:prstGeom prst="rect">
                <a:avLst/>
              </a:prstGeom>
              <a:blipFill rotWithShape="0">
                <a:blip r:embed="rId7"/>
                <a:stretch>
                  <a:fillRect l="-1329" t="-2212" r="-483"/>
                </a:stretch>
              </a:blipFill>
            </p:spPr>
            <p:txBody>
              <a:bodyPr/>
              <a:lstStyle/>
              <a:p>
                <a:r>
                  <a:rPr lang="ja-JP" altLang="en-US">
                    <a:noFill/>
                  </a:rPr>
                  <a:t> </a:t>
                </a:r>
              </a:p>
            </p:txBody>
          </p:sp>
        </mc:Fallback>
      </mc:AlternateContent>
      <p:cxnSp>
        <p:nvCxnSpPr>
          <p:cNvPr id="143" name="直線コネクタ 142"/>
          <p:cNvCxnSpPr/>
          <p:nvPr/>
        </p:nvCxnSpPr>
        <p:spPr>
          <a:xfrm>
            <a:off x="7320233" y="3150432"/>
            <a:ext cx="2409555" cy="58769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flipH="1" flipV="1">
            <a:off x="9705975" y="3719513"/>
            <a:ext cx="285750" cy="75723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4" name="正方形/長方形 153"/>
              <p:cNvSpPr/>
              <p:nvPr/>
            </p:nvSpPr>
            <p:spPr>
              <a:xfrm>
                <a:off x="749271" y="5028840"/>
                <a:ext cx="5432454" cy="1277273"/>
              </a:xfrm>
              <a:prstGeom prst="rect">
                <a:avLst/>
              </a:prstGeom>
            </p:spPr>
            <p:txBody>
              <a:bodyPr wrap="square">
                <a:spAutoFit/>
              </a:bodyPr>
              <a:lstStyle/>
              <a:p>
                <a:pPr>
                  <a:spcBef>
                    <a:spcPts val="600"/>
                  </a:spcBef>
                </a:pPr>
                <a14:m>
                  <m:oMath xmlns:m="http://schemas.openxmlformats.org/officeDocument/2006/math">
                    <m:r>
                      <a:rPr lang="en-US" altLang="ja-JP" b="1">
                        <a:latin typeface="Cambria Math" panose="02040503050406030204" pitchFamily="18" charset="0"/>
                      </a:rPr>
                      <m:t>𝐰</m:t>
                    </m:r>
                  </m:oMath>
                </a14:m>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との内積が正とは、右図の特徴空間において</a:t>
                </a:r>
                <a14:m>
                  <m:oMath xmlns:m="http://schemas.openxmlformats.org/officeDocument/2006/math">
                    <m:r>
                      <a:rPr lang="en-US" altLang="ja-JP" b="1">
                        <a:latin typeface="Cambria Math" panose="02040503050406030204" pitchFamily="18" charset="0"/>
                      </a:rPr>
                      <m:t>𝐰</m:t>
                    </m:r>
                  </m:oMath>
                </a14:m>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の方向に位置する（</a:t>
                </a:r>
                <a:r>
                  <a:rPr lang="en-US" altLang="ja-JP" b="1" dirty="0"/>
                  <a:t> </a:t>
                </a:r>
                <a14:m>
                  <m:oMath xmlns:m="http://schemas.openxmlformats.org/officeDocument/2006/math">
                    <m:r>
                      <a:rPr lang="en-US" altLang="ja-JP" b="1">
                        <a:latin typeface="Cambria Math" panose="02040503050406030204" pitchFamily="18" charset="0"/>
                      </a:rPr>
                      <m:t>𝐰</m:t>
                    </m:r>
                  </m:oMath>
                </a14:m>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との成す角が</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90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度以下ということ）</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つまり</a:t>
                </a:r>
                <a14:m>
                  <m:oMath xmlns:m="http://schemas.openxmlformats.org/officeDocument/2006/math">
                    <m:r>
                      <a:rPr lang="en-US" altLang="ja-JP" b="1">
                        <a:latin typeface="Cambria Math" panose="02040503050406030204" pitchFamily="18" charset="0"/>
                      </a:rPr>
                      <m:t>𝐰</m:t>
                    </m:r>
                  </m:oMath>
                </a14:m>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はクラス</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err="1">
                    <a:latin typeface="メイリオ" panose="020B0604030504040204" pitchFamily="50" charset="-128"/>
                    <a:ea typeface="メイリオ" panose="020B0604030504040204" pitchFamily="50" charset="-128"/>
                    <a:cs typeface="メイリオ" panose="020B0604030504040204" pitchFamily="50" charset="-128"/>
                  </a:rPr>
                  <a:t>らしさを</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表現する方向ベクトル</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54" name="正方形/長方形 153"/>
              <p:cNvSpPr>
                <a:spLocks noRot="1" noChangeAspect="1" noMove="1" noResize="1" noEditPoints="1" noAdjustHandles="1" noChangeArrowheads="1" noChangeShapeType="1" noTextEdit="1"/>
              </p:cNvSpPr>
              <p:nvPr/>
            </p:nvSpPr>
            <p:spPr>
              <a:xfrm>
                <a:off x="749271" y="5028840"/>
                <a:ext cx="5432454" cy="1277273"/>
              </a:xfrm>
              <a:prstGeom prst="rect">
                <a:avLst/>
              </a:prstGeom>
              <a:blipFill rotWithShape="0">
                <a:blip r:embed="rId8"/>
                <a:stretch>
                  <a:fillRect l="-1010" t="-1914" b="-7656"/>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F35DE295-420C-4265-BE54-AE59FA4027A6}" type="slidenum">
              <a:rPr kumimoji="1" lang="ja-JP" altLang="en-US" smtClean="0"/>
              <a:t>17</a:t>
            </a:fld>
            <a:endParaRPr kumimoji="1" lang="ja-JP" altLang="en-US"/>
          </a:p>
        </p:txBody>
      </p:sp>
    </p:spTree>
    <p:extLst>
      <p:ext uri="{BB962C8B-B14F-4D97-AF65-F5344CB8AC3E}">
        <p14:creationId xmlns:p14="http://schemas.microsoft.com/office/powerpoint/2010/main" val="171532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5981" y="365126"/>
            <a:ext cx="11708780" cy="733270"/>
          </a:xfrm>
        </p:spPr>
        <p:txBody>
          <a:bodyPr/>
          <a:lstStyle/>
          <a:p>
            <a:r>
              <a:rPr kumimoji="1" lang="ja-JP" altLang="en-US" dirty="0"/>
              <a:t>パーセプトロン</a:t>
            </a:r>
          </a:p>
        </p:txBody>
      </p:sp>
      <p:sp>
        <p:nvSpPr>
          <p:cNvPr id="3" name="コンテンツ プレースホルダー 2"/>
          <p:cNvSpPr>
            <a:spLocks noGrp="1"/>
          </p:cNvSpPr>
          <p:nvPr>
            <p:ph idx="1"/>
          </p:nvPr>
        </p:nvSpPr>
        <p:spPr>
          <a:xfrm>
            <a:off x="735981" y="1699321"/>
            <a:ext cx="5169519" cy="2123377"/>
          </a:xfrm>
        </p:spPr>
        <p:txBody>
          <a:bodyPr>
            <a:normAutofit/>
          </a:bodyPr>
          <a:lstStyle/>
          <a:p>
            <a:r>
              <a:rPr kumimoji="1" lang="ja-JP" altLang="en-US" dirty="0"/>
              <a:t>超平面で分割できないデータ群はどうするの？</a:t>
            </a:r>
            <a:endParaRPr kumimoji="1" lang="en-US" altLang="ja-JP" dirty="0"/>
          </a:p>
          <a:p>
            <a:pPr marL="0" indent="0">
              <a:buNone/>
            </a:pPr>
            <a:r>
              <a:rPr lang="en-US" altLang="ja-JP" dirty="0"/>
              <a:t> </a:t>
            </a:r>
            <a:r>
              <a:rPr lang="en-US" altLang="ja-JP" sz="2400" dirty="0">
                <a:sym typeface="Wingdings" panose="05000000000000000000" pitchFamily="2" charset="2"/>
              </a:rPr>
              <a:t> </a:t>
            </a:r>
            <a:r>
              <a:rPr lang="ja-JP" altLang="en-US" sz="2400" dirty="0">
                <a:sym typeface="Wingdings" panose="05000000000000000000" pitchFamily="2" charset="2"/>
              </a:rPr>
              <a:t>パーセプトロンで扱えるの</a:t>
            </a:r>
            <a:r>
              <a:rPr lang="ja-JP" altLang="en-US" sz="2400" dirty="0" smtClean="0">
                <a:sym typeface="Wingdings" panose="05000000000000000000" pitchFamily="2" charset="2"/>
              </a:rPr>
              <a:t>は　　　</a:t>
            </a:r>
            <a:r>
              <a:rPr lang="en-US" altLang="ja-JP" sz="2400" dirty="0">
                <a:sym typeface="Wingdings" panose="05000000000000000000" pitchFamily="2" charset="2"/>
              </a:rPr>
              <a:t>  </a:t>
            </a:r>
            <a:r>
              <a:rPr lang="en-US" altLang="ja-JP" sz="2400" dirty="0" smtClean="0">
                <a:sym typeface="Wingdings" panose="05000000000000000000" pitchFamily="2" charset="2"/>
              </a:rPr>
              <a:t> </a:t>
            </a:r>
            <a:r>
              <a:rPr lang="ja-JP" altLang="en-US" sz="2400" dirty="0" smtClean="0">
                <a:sym typeface="Wingdings" panose="05000000000000000000" pitchFamily="2" charset="2"/>
              </a:rPr>
              <a:t>　　線形</a:t>
            </a:r>
            <a:r>
              <a:rPr lang="ja-JP" altLang="en-US" sz="2400" dirty="0">
                <a:sym typeface="Wingdings" panose="05000000000000000000" pitchFamily="2" charset="2"/>
              </a:rPr>
              <a:t>分離可能な問題のみ</a:t>
            </a:r>
            <a:endParaRPr kumimoji="1" lang="en-US" altLang="ja-JP" dirty="0"/>
          </a:p>
        </p:txBody>
      </p:sp>
      <p:sp>
        <p:nvSpPr>
          <p:cNvPr id="4" name="コンテンツ プレースホルダー 2"/>
          <p:cNvSpPr txBox="1">
            <a:spLocks/>
          </p:cNvSpPr>
          <p:nvPr/>
        </p:nvSpPr>
        <p:spPr>
          <a:xfrm>
            <a:off x="735981" y="4340922"/>
            <a:ext cx="5715619" cy="25170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どうやって重みを学習するの？</a:t>
            </a:r>
            <a:endParaRPr lang="en-US" altLang="ja-JP" dirty="0"/>
          </a:p>
        </p:txBody>
      </p:sp>
      <p:grpSp>
        <p:nvGrpSpPr>
          <p:cNvPr id="5" name="グループ化 4"/>
          <p:cNvGrpSpPr/>
          <p:nvPr/>
        </p:nvGrpSpPr>
        <p:grpSpPr>
          <a:xfrm>
            <a:off x="7766156" y="279400"/>
            <a:ext cx="3326390" cy="2642419"/>
            <a:chOff x="4822723" y="3927821"/>
            <a:chExt cx="2770130" cy="2200537"/>
          </a:xfrm>
        </p:grpSpPr>
        <p:cxnSp>
          <p:nvCxnSpPr>
            <p:cNvPr id="6" name="直線矢印コネクタ 5"/>
            <p:cNvCxnSpPr/>
            <p:nvPr/>
          </p:nvCxnSpPr>
          <p:spPr>
            <a:xfrm>
              <a:off x="4822723" y="6105524"/>
              <a:ext cx="2770130"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4823108" y="3927821"/>
              <a:ext cx="0" cy="22005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テキスト ボックス 7"/>
              <p:cNvSpPr txBox="1"/>
              <p:nvPr/>
            </p:nvSpPr>
            <p:spPr>
              <a:xfrm>
                <a:off x="7210972" y="115273"/>
                <a:ext cx="51302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7210972" y="115273"/>
                <a:ext cx="513026" cy="523220"/>
              </a:xfrm>
              <a:prstGeom prst="rect">
                <a:avLst/>
              </a:prstGeom>
              <a:blipFill rotWithShape="0">
                <a:blip r:embed="rId2"/>
                <a:stretch>
                  <a:fillRect b="-58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10815278" y="2840550"/>
                <a:ext cx="5081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𝑥</m:t>
                      </m:r>
                    </m:oMath>
                  </m:oMathPara>
                </a14:m>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0815278" y="2840550"/>
                <a:ext cx="508151" cy="523220"/>
              </a:xfrm>
              <a:prstGeom prst="rect">
                <a:avLst/>
              </a:prstGeom>
              <a:blipFill rotWithShape="0">
                <a:blip r:embed="rId3"/>
                <a:stretch>
                  <a:fillRect/>
                </a:stretch>
              </a:blipFill>
            </p:spPr>
            <p:txBody>
              <a:bodyPr/>
              <a:lstStyle/>
              <a:p>
                <a:r>
                  <a:rPr lang="ja-JP" altLang="en-US">
                    <a:noFill/>
                  </a:rPr>
                  <a:t> </a:t>
                </a:r>
              </a:p>
            </p:txBody>
          </p:sp>
        </mc:Fallback>
      </mc:AlternateContent>
      <p:sp>
        <p:nvSpPr>
          <p:cNvPr id="10" name="二等辺三角形 9"/>
          <p:cNvSpPr/>
          <p:nvPr/>
        </p:nvSpPr>
        <p:spPr>
          <a:xfrm>
            <a:off x="7862945" y="1140397"/>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p:nvSpPr>
        <p:spPr>
          <a:xfrm>
            <a:off x="8256494" y="2079215"/>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0051894" y="1637845"/>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0330598" y="2575934"/>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9986580" y="116504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0187965" y="120786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0101605" y="1971311"/>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9986579" y="2227488"/>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9710808" y="267743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376979" y="214040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9640050" y="1806574"/>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a:off x="8225076" y="1200631"/>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a:off x="8908185" y="1019309"/>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a:off x="8025505" y="1711171"/>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a:off x="8556214" y="1834649"/>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a:off x="8544965" y="508043"/>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a:off x="8413762" y="1142574"/>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a:off x="8571091" y="1380352"/>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a:off x="7980722" y="830986"/>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0456480" y="144444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0213365" y="71256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V="1">
            <a:off x="8559800" y="419100"/>
            <a:ext cx="1320800" cy="2678512"/>
          </a:xfrm>
          <a:prstGeom prst="line">
            <a:avLst/>
          </a:prstGeom>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7890213" y="2309626"/>
            <a:ext cx="881973" cy="369332"/>
          </a:xfrm>
          <a:prstGeom prst="rect">
            <a:avLst/>
          </a:prstGeom>
        </p:spPr>
        <p:txBody>
          <a:bodyPr wrap="none">
            <a:spAutoFit/>
          </a:bodyPr>
          <a:lstStyle/>
          <a:p>
            <a:r>
              <a:rPr lang="ja-JP" altLang="en-US" dirty="0"/>
              <a:t>クラス</a:t>
            </a:r>
            <a:r>
              <a:rPr lang="en-US" altLang="ja-JP" dirty="0"/>
              <a:t>1</a:t>
            </a:r>
            <a:endParaRPr lang="ja-JP" altLang="en-US" dirty="0"/>
          </a:p>
        </p:txBody>
      </p:sp>
      <p:sp>
        <p:nvSpPr>
          <p:cNvPr id="33" name="正方形/長方形 32"/>
          <p:cNvSpPr/>
          <p:nvPr/>
        </p:nvSpPr>
        <p:spPr>
          <a:xfrm>
            <a:off x="10430213" y="1776226"/>
            <a:ext cx="881973" cy="369332"/>
          </a:xfrm>
          <a:prstGeom prst="rect">
            <a:avLst/>
          </a:prstGeom>
        </p:spPr>
        <p:txBody>
          <a:bodyPr wrap="none">
            <a:spAutoFit/>
          </a:bodyPr>
          <a:lstStyle/>
          <a:p>
            <a:r>
              <a:rPr lang="ja-JP" altLang="en-US" dirty="0"/>
              <a:t>クラス</a:t>
            </a:r>
            <a:r>
              <a:rPr lang="en-US" altLang="ja-JP" dirty="0"/>
              <a:t>2</a:t>
            </a:r>
            <a:endParaRPr lang="ja-JP" altLang="en-US" dirty="0"/>
          </a:p>
        </p:txBody>
      </p:sp>
      <p:grpSp>
        <p:nvGrpSpPr>
          <p:cNvPr id="39" name="グループ化 38"/>
          <p:cNvGrpSpPr/>
          <p:nvPr/>
        </p:nvGrpSpPr>
        <p:grpSpPr>
          <a:xfrm>
            <a:off x="7766156" y="3494230"/>
            <a:ext cx="3326390" cy="2642419"/>
            <a:chOff x="4822723" y="3927821"/>
            <a:chExt cx="2770130" cy="2200537"/>
          </a:xfrm>
        </p:grpSpPr>
        <p:cxnSp>
          <p:nvCxnSpPr>
            <p:cNvPr id="40" name="直線矢印コネクタ 39"/>
            <p:cNvCxnSpPr/>
            <p:nvPr/>
          </p:nvCxnSpPr>
          <p:spPr>
            <a:xfrm>
              <a:off x="4822723" y="6105524"/>
              <a:ext cx="2770130"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4823108" y="3927821"/>
              <a:ext cx="0" cy="22005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2" name="テキスト ボックス 41"/>
              <p:cNvSpPr txBox="1"/>
              <p:nvPr/>
            </p:nvSpPr>
            <p:spPr>
              <a:xfrm>
                <a:off x="7210972" y="3330103"/>
                <a:ext cx="51302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7210972" y="3330103"/>
                <a:ext cx="513026" cy="523220"/>
              </a:xfrm>
              <a:prstGeom prst="rect">
                <a:avLst/>
              </a:prstGeom>
              <a:blipFill rotWithShape="0">
                <a:blip r:embed="rId4"/>
                <a:stretch>
                  <a:fillRect b="-58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10815278" y="6055380"/>
                <a:ext cx="50815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𝑥</m:t>
                      </m:r>
                    </m:oMath>
                  </m:oMathPara>
                </a14:m>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10815278" y="6055380"/>
                <a:ext cx="508151" cy="523220"/>
              </a:xfrm>
              <a:prstGeom prst="rect">
                <a:avLst/>
              </a:prstGeom>
              <a:blipFill rotWithShape="0">
                <a:blip r:embed="rId5"/>
                <a:stretch>
                  <a:fillRect/>
                </a:stretch>
              </a:blipFill>
            </p:spPr>
            <p:txBody>
              <a:bodyPr/>
              <a:lstStyle/>
              <a:p>
                <a:r>
                  <a:rPr lang="ja-JP" altLang="en-US">
                    <a:noFill/>
                  </a:rPr>
                  <a:t> </a:t>
                </a:r>
              </a:p>
            </p:txBody>
          </p:sp>
        </mc:Fallback>
      </mc:AlternateContent>
      <p:sp>
        <p:nvSpPr>
          <p:cNvPr id="44" name="二等辺三角形 43"/>
          <p:cNvSpPr/>
          <p:nvPr/>
        </p:nvSpPr>
        <p:spPr>
          <a:xfrm>
            <a:off x="8586845" y="4183777"/>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a:off x="8980394" y="5122595"/>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0705944" y="4179575"/>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0330598" y="5790764"/>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8576880" y="366867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10289565" y="412424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10742955" y="5395691"/>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10399329" y="5467718"/>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9710808" y="589226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9383329" y="579338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10103600" y="5764354"/>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a:off x="9310926" y="4402761"/>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a:off x="9759085" y="4831039"/>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p:cNvSpPr/>
          <p:nvPr/>
        </p:nvSpPr>
        <p:spPr>
          <a:xfrm>
            <a:off x="8749405" y="4754551"/>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a:off x="9280114" y="4878029"/>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a:off x="9535565" y="4497573"/>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p:cNvSpPr/>
          <p:nvPr/>
        </p:nvSpPr>
        <p:spPr>
          <a:xfrm>
            <a:off x="9188462" y="4674904"/>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p:cNvSpPr/>
          <p:nvPr/>
        </p:nvSpPr>
        <p:spPr>
          <a:xfrm>
            <a:off x="9536291" y="4798382"/>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a:off x="8964972" y="4064866"/>
            <a:ext cx="214101" cy="18457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10354880" y="363057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9838715" y="386389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8614113" y="5353006"/>
            <a:ext cx="881973" cy="369332"/>
          </a:xfrm>
          <a:prstGeom prst="rect">
            <a:avLst/>
          </a:prstGeom>
        </p:spPr>
        <p:txBody>
          <a:bodyPr wrap="none">
            <a:spAutoFit/>
          </a:bodyPr>
          <a:lstStyle/>
          <a:p>
            <a:r>
              <a:rPr lang="ja-JP" altLang="en-US" dirty="0"/>
              <a:t>クラス</a:t>
            </a:r>
            <a:r>
              <a:rPr lang="en-US" altLang="ja-JP" dirty="0"/>
              <a:t>1</a:t>
            </a:r>
            <a:endParaRPr lang="ja-JP" altLang="en-US" dirty="0"/>
          </a:p>
        </p:txBody>
      </p:sp>
      <p:sp>
        <p:nvSpPr>
          <p:cNvPr id="67" name="正方形/長方形 66"/>
          <p:cNvSpPr/>
          <p:nvPr/>
        </p:nvSpPr>
        <p:spPr>
          <a:xfrm>
            <a:off x="10620713" y="3848056"/>
            <a:ext cx="881973" cy="369332"/>
          </a:xfrm>
          <a:prstGeom prst="rect">
            <a:avLst/>
          </a:prstGeom>
        </p:spPr>
        <p:txBody>
          <a:bodyPr wrap="none">
            <a:spAutoFit/>
          </a:bodyPr>
          <a:lstStyle/>
          <a:p>
            <a:r>
              <a:rPr lang="ja-JP" altLang="en-US" dirty="0"/>
              <a:t>クラス</a:t>
            </a:r>
            <a:r>
              <a:rPr lang="en-US" altLang="ja-JP" dirty="0"/>
              <a:t>2</a:t>
            </a:r>
            <a:endParaRPr lang="ja-JP" altLang="en-US" dirty="0"/>
          </a:p>
        </p:txBody>
      </p:sp>
      <p:sp>
        <p:nvSpPr>
          <p:cNvPr id="68" name="正方形/長方形 67"/>
          <p:cNvSpPr/>
          <p:nvPr/>
        </p:nvSpPr>
        <p:spPr>
          <a:xfrm>
            <a:off x="8714770" y="3041134"/>
            <a:ext cx="1569660"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線形分離可能</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正方形/長方形 68"/>
          <p:cNvSpPr/>
          <p:nvPr/>
        </p:nvSpPr>
        <p:spPr>
          <a:xfrm>
            <a:off x="8714770" y="6209268"/>
            <a:ext cx="180049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線形分離不可能</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正方形/長方形 69"/>
          <p:cNvSpPr/>
          <p:nvPr/>
        </p:nvSpPr>
        <p:spPr>
          <a:xfrm>
            <a:off x="8820900" y="3592654"/>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9330715" y="365434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10140794" y="4027175"/>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9789730" y="3478172"/>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10432198" y="5041464"/>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10844555" y="4646391"/>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10500929" y="4718418"/>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10205200" y="5015054"/>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スライド番号プレースホルダー 34"/>
          <p:cNvSpPr>
            <a:spLocks noGrp="1"/>
          </p:cNvSpPr>
          <p:nvPr>
            <p:ph type="sldNum" sz="quarter" idx="12"/>
          </p:nvPr>
        </p:nvSpPr>
        <p:spPr/>
        <p:txBody>
          <a:bodyPr/>
          <a:lstStyle/>
          <a:p>
            <a:fld id="{F35DE295-420C-4265-BE54-AE59FA4027A6}" type="slidenum">
              <a:rPr kumimoji="1" lang="ja-JP" altLang="en-US" smtClean="0"/>
              <a:t>18</a:t>
            </a:fld>
            <a:endParaRPr kumimoji="1" lang="ja-JP" altLang="en-US"/>
          </a:p>
        </p:txBody>
      </p:sp>
    </p:spTree>
    <p:extLst>
      <p:ext uri="{BB962C8B-B14F-4D97-AF65-F5344CB8AC3E}">
        <p14:creationId xmlns:p14="http://schemas.microsoft.com/office/powerpoint/2010/main" val="2791021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7828" y="97998"/>
            <a:ext cx="10858406" cy="733270"/>
          </a:xfrm>
        </p:spPr>
        <p:txBody>
          <a:bodyPr>
            <a:normAutofit/>
          </a:bodyPr>
          <a:lstStyle/>
          <a:p>
            <a:r>
              <a:rPr kumimoji="1" lang="ja-JP" altLang="en-US" sz="3200" dirty="0"/>
              <a:t>パーセプトロン：重みの学習</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87006" y="1154190"/>
                <a:ext cx="7088026" cy="5703810"/>
              </a:xfrm>
            </p:spPr>
            <p:txBody>
              <a:bodyPr>
                <a:normAutofit/>
              </a:bodyPr>
              <a:lstStyle/>
              <a:p>
                <a:pPr>
                  <a:lnSpc>
                    <a:spcPct val="100000"/>
                  </a:lnSpc>
                  <a:spcBef>
                    <a:spcPts val="600"/>
                  </a:spcBef>
                </a:pPr>
                <a:r>
                  <a:rPr kumimoji="1" lang="ja-JP" altLang="en-US" sz="2400" dirty="0"/>
                  <a:t>入力 </a:t>
                </a:r>
                <a:r>
                  <a:rPr kumimoji="1" lang="en-US" altLang="ja-JP" sz="2400" dirty="0"/>
                  <a:t>:</a:t>
                </a:r>
                <a:r>
                  <a:rPr lang="ja-JP" altLang="en-US" sz="2400" dirty="0"/>
                  <a:t>教師データ </a:t>
                </a:r>
                <a14:m>
                  <m:oMath xmlns:m="http://schemas.openxmlformats.org/officeDocument/2006/math">
                    <m:d>
                      <m:dPr>
                        <m:ctrlPr>
                          <a:rPr lang="en-US" altLang="ja-JP" sz="2400" i="1">
                            <a:latin typeface="Cambria Math" panose="02040503050406030204" pitchFamily="18" charset="0"/>
                          </a:rPr>
                        </m:ctrlPr>
                      </m:dPr>
                      <m:e>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b="1" i="1">
                                <a:latin typeface="Cambria Math" panose="02040503050406030204" pitchFamily="18" charset="0"/>
                              </a:rPr>
                            </m:ctrlPr>
                          </m:sSubPr>
                          <m:e>
                            <m:r>
                              <a:rPr lang="en-US" altLang="ja-JP" sz="2400" i="1">
                                <a:latin typeface="Cambria Math" panose="02040503050406030204" pitchFamily="18" charset="0"/>
                              </a:rPr>
                              <m:t>𝑏</m:t>
                            </m:r>
                          </m:e>
                          <m:sub>
                            <m:r>
                              <a:rPr lang="en-US" altLang="ja-JP" sz="2400" i="1">
                                <a:latin typeface="Cambria Math" panose="02040503050406030204" pitchFamily="18" charset="0"/>
                              </a:rPr>
                              <m:t>𝑖</m:t>
                            </m:r>
                          </m:sub>
                        </m:sSub>
                      </m:e>
                    </m:d>
                  </m:oMath>
                </a14:m>
                <a:endParaRPr lang="en-US" altLang="ja-JP" sz="2400" i="1" dirty="0">
                  <a:latin typeface="Cambria Math" panose="02040503050406030204" pitchFamily="18" charset="0"/>
                </a:endParaRPr>
              </a:p>
              <a:p>
                <a:pPr lvl="1">
                  <a:lnSpc>
                    <a:spcPct val="100000"/>
                  </a:lnSpc>
                  <a:spcBef>
                    <a:spcPts val="600"/>
                  </a:spcBef>
                </a:pPr>
                <a14:m>
                  <m:oMath xmlns:m="http://schemas.openxmlformats.org/officeDocument/2006/math">
                    <m:sSub>
                      <m:sSubPr>
                        <m:ctrlPr>
                          <a:rPr lang="en-US" altLang="ja-JP" b="1" i="1">
                            <a:latin typeface="Cambria Math" panose="02040503050406030204" pitchFamily="18" charset="0"/>
                          </a:rPr>
                        </m:ctrlPr>
                      </m:sSubPr>
                      <m:e>
                        <m:r>
                          <a:rPr lang="en-US" altLang="ja-JP" b="1">
                            <a:latin typeface="Cambria Math" panose="02040503050406030204" pitchFamily="18" charset="0"/>
                          </a:rPr>
                          <m:t>𝐱</m:t>
                        </m:r>
                      </m:e>
                      <m:sub>
                        <m:r>
                          <a:rPr lang="en-US" altLang="ja-JP" i="1">
                            <a:latin typeface="Cambria Math" panose="02040503050406030204" pitchFamily="18" charset="0"/>
                          </a:rPr>
                          <m:t>𝑖</m:t>
                        </m:r>
                      </m:sub>
                    </m:sSub>
                    <m:r>
                      <a:rPr lang="en-US" altLang="ja-JP" b="1" i="1" smtClean="0">
                        <a:latin typeface="Cambria Math" panose="02040503050406030204" pitchFamily="18" charset="0"/>
                      </a:rPr>
                      <m:t>∈</m:t>
                    </m:r>
                    <m:sSup>
                      <m:sSupPr>
                        <m:ctrlPr>
                          <a:rPr lang="en-US" altLang="ja-JP" i="1" smtClean="0">
                            <a:latin typeface="Cambria Math" panose="02040503050406030204" pitchFamily="18" charset="0"/>
                          </a:rPr>
                        </m:ctrlPr>
                      </m:sSupPr>
                      <m:e>
                        <m:r>
                          <a:rPr lang="en-US" altLang="ja-JP" b="0" i="1" smtClean="0">
                            <a:latin typeface="Cambria Math" panose="02040503050406030204" pitchFamily="18" charset="0"/>
                          </a:rPr>
                          <m:t>𝑅</m:t>
                        </m:r>
                      </m:e>
                      <m:sup>
                        <m:r>
                          <a:rPr lang="en-US" altLang="ja-JP" b="0" i="1" smtClean="0">
                            <a:latin typeface="Cambria Math" panose="02040503050406030204" pitchFamily="18" charset="0"/>
                          </a:rPr>
                          <m:t>𝑑</m:t>
                        </m:r>
                      </m:sup>
                    </m:sSup>
                    <m:r>
                      <a:rPr lang="en-US" altLang="ja-JP" b="1" i="1" smtClean="0">
                        <a:latin typeface="Cambria Math" panose="02040503050406030204" pitchFamily="18" charset="0"/>
                      </a:rPr>
                      <m:t> </m:t>
                    </m:r>
                    <m:r>
                      <a:rPr lang="en-US" altLang="ja-JP" b="1" i="1">
                        <a:latin typeface="Cambria Math" panose="02040503050406030204" pitchFamily="18" charset="0"/>
                      </a:rPr>
                      <m:t>,</m:t>
                    </m:r>
                    <m:sSub>
                      <m:sSubPr>
                        <m:ctrlPr>
                          <a:rPr lang="en-US" altLang="ja-JP" b="1"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𝑖</m:t>
                        </m:r>
                      </m:sub>
                    </m:sSub>
                    <m:r>
                      <a:rPr lang="en-US" altLang="ja-JP" b="1" i="1">
                        <a:latin typeface="Cambria Math" panose="02040503050406030204" pitchFamily="18" charset="0"/>
                      </a:rPr>
                      <m:t>∈</m:t>
                    </m:r>
                    <m:d>
                      <m:dPr>
                        <m:begChr m:val="{"/>
                        <m:endChr m:val="}"/>
                        <m:ctrlPr>
                          <a:rPr lang="en-US" altLang="ja-JP" b="1" i="1">
                            <a:latin typeface="Cambria Math" panose="02040503050406030204" pitchFamily="18" charset="0"/>
                          </a:rPr>
                        </m:ctrlPr>
                      </m:dPr>
                      <m:e>
                        <m:r>
                          <a:rPr lang="en-US" altLang="ja-JP" i="1">
                            <a:latin typeface="Cambria Math" panose="02040503050406030204" pitchFamily="18" charset="0"/>
                          </a:rPr>
                          <m:t>0,1</m:t>
                        </m:r>
                      </m:e>
                    </m:d>
                    <m:r>
                      <a:rPr lang="en-US" altLang="ja-JP" b="1" i="1">
                        <a:latin typeface="Cambria Math" panose="02040503050406030204" pitchFamily="18" charset="0"/>
                      </a:rPr>
                      <m:t>, </m:t>
                    </m:r>
                    <m:r>
                      <a:rPr lang="en-US" altLang="ja-JP" i="1">
                        <a:latin typeface="Cambria Math" panose="02040503050406030204" pitchFamily="18" charset="0"/>
                      </a:rPr>
                      <m:t>𝑖</m:t>
                    </m:r>
                    <m:r>
                      <a:rPr lang="en-US" altLang="ja-JP" i="1">
                        <a:latin typeface="Cambria Math" panose="02040503050406030204" pitchFamily="18" charset="0"/>
                      </a:rPr>
                      <m:t>=1,…</m:t>
                    </m:r>
                    <m:r>
                      <a:rPr lang="en-US" altLang="ja-JP" i="1">
                        <a:latin typeface="Cambria Math" panose="02040503050406030204" pitchFamily="18" charset="0"/>
                      </a:rPr>
                      <m:t>𝑁</m:t>
                    </m:r>
                  </m:oMath>
                </a14:m>
                <a:r>
                  <a:rPr lang="ja-JP" altLang="en-US" dirty="0"/>
                  <a:t> </a:t>
                </a:r>
                <a:endParaRPr lang="en-US" altLang="ja-JP" sz="2400" dirty="0"/>
              </a:p>
              <a:p>
                <a:pPr>
                  <a:lnSpc>
                    <a:spcPct val="100000"/>
                  </a:lnSpc>
                  <a:spcBef>
                    <a:spcPts val="600"/>
                  </a:spcBef>
                </a:pPr>
                <a:r>
                  <a:rPr lang="ja-JP" altLang="en-US" sz="2400" dirty="0"/>
                  <a:t>出力 </a:t>
                </a:r>
                <a:r>
                  <a:rPr lang="en-US" altLang="ja-JP" sz="2400" dirty="0"/>
                  <a:t>: </a:t>
                </a:r>
                <a:r>
                  <a:rPr lang="ja-JP" altLang="en-US" sz="2400" dirty="0"/>
                  <a:t>教師データを正しく分割する重み</a:t>
                </a:r>
                <a14:m>
                  <m:oMath xmlns:m="http://schemas.openxmlformats.org/officeDocument/2006/math">
                    <m:r>
                      <a:rPr lang="en-US" altLang="ja-JP" sz="2400" b="1">
                        <a:latin typeface="Cambria Math" panose="02040503050406030204" pitchFamily="18" charset="0"/>
                      </a:rPr>
                      <m:t>𝐰</m:t>
                    </m:r>
                  </m:oMath>
                </a14:m>
                <a:endParaRPr lang="en-US" altLang="ja-JP" sz="2400" dirty="0"/>
              </a:p>
              <a:p>
                <a:pPr lvl="8">
                  <a:lnSpc>
                    <a:spcPct val="100000"/>
                  </a:lnSpc>
                  <a:spcBef>
                    <a:spcPts val="600"/>
                  </a:spcBef>
                </a:pPr>
                <a:endParaRPr kumimoji="1" lang="en-US" altLang="ja-JP" dirty="0"/>
              </a:p>
              <a:p>
                <a:pPr>
                  <a:lnSpc>
                    <a:spcPct val="100000"/>
                  </a:lnSpc>
                  <a:spcBef>
                    <a:spcPts val="600"/>
                  </a:spcBef>
                </a:pPr>
                <a:r>
                  <a:rPr lang="ja-JP" altLang="en-US" sz="2400" dirty="0"/>
                  <a:t>学習アルゴリズム</a:t>
                </a:r>
                <a:endParaRPr lang="en-US" altLang="ja-JP" sz="2400" dirty="0"/>
              </a:p>
              <a:p>
                <a:pPr marL="914400" lvl="1" indent="-457200">
                  <a:lnSpc>
                    <a:spcPct val="100000"/>
                  </a:lnSpc>
                  <a:spcBef>
                    <a:spcPts val="600"/>
                  </a:spcBef>
                  <a:spcAft>
                    <a:spcPts val="600"/>
                  </a:spcAft>
                  <a:buFont typeface="+mj-lt"/>
                  <a:buAutoNum type="arabicPeriod"/>
                </a:pPr>
                <a:r>
                  <a:rPr lang="ja-JP" altLang="en-US" sz="2000" dirty="0"/>
                  <a:t>重みベクトル適当（乱数など）に初期化 </a:t>
                </a:r>
                <a14:m>
                  <m:oMath xmlns:m="http://schemas.openxmlformats.org/officeDocument/2006/math">
                    <m:r>
                      <a:rPr lang="en-US" altLang="ja-JP" sz="2000" b="1">
                        <a:latin typeface="Cambria Math" panose="02040503050406030204" pitchFamily="18" charset="0"/>
                      </a:rPr>
                      <m:t>𝐰</m:t>
                    </m:r>
                  </m:oMath>
                </a14:m>
                <a:endParaRPr lang="en-US" altLang="ja-JP" sz="2000" dirty="0"/>
              </a:p>
              <a:p>
                <a:pPr marL="914400" lvl="1" indent="-457200">
                  <a:lnSpc>
                    <a:spcPct val="100000"/>
                  </a:lnSpc>
                  <a:spcBef>
                    <a:spcPts val="600"/>
                  </a:spcBef>
                  <a:spcAft>
                    <a:spcPts val="600"/>
                  </a:spcAft>
                  <a:buFont typeface="+mj-lt"/>
                  <a:buAutoNum type="arabicPeriod"/>
                </a:pPr>
                <a:r>
                  <a:rPr lang="ja-JP" altLang="en-US" sz="2000" dirty="0"/>
                  <a:t>教師データ群からデータをひとつ選ぶ </a:t>
                </a:r>
                <a14:m>
                  <m:oMath xmlns:m="http://schemas.openxmlformats.org/officeDocument/2006/math">
                    <m:d>
                      <m:dPr>
                        <m:ctrlPr>
                          <a:rPr lang="en-US" altLang="ja-JP" sz="2000" i="1">
                            <a:latin typeface="Cambria Math" panose="02040503050406030204" pitchFamily="18" charset="0"/>
                          </a:rPr>
                        </m:ctrlPr>
                      </m:dPr>
                      <m:e>
                        <m:r>
                          <a:rPr lang="en-US" altLang="ja-JP" sz="2000" b="1" i="0" smtClean="0">
                            <a:latin typeface="Cambria Math" panose="02040503050406030204" pitchFamily="18" charset="0"/>
                          </a:rPr>
                          <m:t>𝐱</m:t>
                        </m:r>
                        <m:r>
                          <a:rPr lang="en-US" altLang="ja-JP" sz="2000" i="1">
                            <a:latin typeface="Cambria Math" panose="02040503050406030204" pitchFamily="18" charset="0"/>
                          </a:rPr>
                          <m:t>,</m:t>
                        </m:r>
                        <m:r>
                          <a:rPr lang="en-US" altLang="ja-JP" sz="2000" b="0" i="1" smtClean="0">
                            <a:latin typeface="Cambria Math" panose="02040503050406030204" pitchFamily="18" charset="0"/>
                          </a:rPr>
                          <m:t>𝑏</m:t>
                        </m:r>
                      </m:e>
                    </m:d>
                  </m:oMath>
                </a14:m>
                <a:endParaRPr lang="en-US" altLang="ja-JP" sz="2000" dirty="0"/>
              </a:p>
              <a:p>
                <a:pPr marL="914400" lvl="1" indent="-457200">
                  <a:lnSpc>
                    <a:spcPct val="100000"/>
                  </a:lnSpc>
                  <a:spcBef>
                    <a:spcPts val="600"/>
                  </a:spcBef>
                  <a:spcAft>
                    <a:spcPts val="600"/>
                  </a:spcAft>
                  <a:buFont typeface="+mj-lt"/>
                  <a:buAutoNum type="arabicPeriod"/>
                </a:pPr>
                <a:r>
                  <a:rPr lang="ja-JP" altLang="en-US" sz="2000" dirty="0"/>
                  <a:t>現在の重み</a:t>
                </a:r>
                <a14:m>
                  <m:oMath xmlns:m="http://schemas.openxmlformats.org/officeDocument/2006/math">
                    <m:r>
                      <a:rPr lang="en-US" altLang="ja-JP" sz="2000" b="1">
                        <a:latin typeface="Cambria Math" panose="02040503050406030204" pitchFamily="18" charset="0"/>
                      </a:rPr>
                      <m:t>𝐰</m:t>
                    </m:r>
                  </m:oMath>
                </a14:m>
                <a:r>
                  <a:rPr lang="ja-JP" altLang="en-US" sz="2000" dirty="0"/>
                  <a:t>で </a:t>
                </a:r>
                <a14:m>
                  <m:oMath xmlns:m="http://schemas.openxmlformats.org/officeDocument/2006/math">
                    <m:r>
                      <a:rPr lang="en-US" altLang="ja-JP" sz="2000" b="1" i="0" smtClean="0">
                        <a:latin typeface="Cambria Math" panose="02040503050406030204" pitchFamily="18" charset="0"/>
                      </a:rPr>
                      <m:t>𝐱</m:t>
                    </m:r>
                    <m:r>
                      <a:rPr lang="ja-JP" altLang="en-US" sz="2000" b="1" i="1">
                        <a:latin typeface="Cambria Math" panose="02040503050406030204" pitchFamily="18" charset="0"/>
                      </a:rPr>
                      <m:t>を</m:t>
                    </m:r>
                    <m:r>
                      <a:rPr lang="ja-JP" altLang="en-US" sz="2000" b="1" i="1" dirty="0">
                        <a:latin typeface="Cambria Math" panose="02040503050406030204" pitchFamily="18" charset="0"/>
                      </a:rPr>
                      <m:t>識別</m:t>
                    </m:r>
                  </m:oMath>
                </a14:m>
                <a:r>
                  <a:rPr lang="ja-JP" altLang="en-US" sz="2000" dirty="0"/>
                  <a:t>し結果が誤っているとき</a:t>
                </a:r>
                <a:endParaRPr lang="en-US" altLang="ja-JP" sz="2000" dirty="0"/>
              </a:p>
              <a:p>
                <a:pPr marL="914400" lvl="2" indent="0">
                  <a:lnSpc>
                    <a:spcPct val="100000"/>
                  </a:lnSpc>
                  <a:spcBef>
                    <a:spcPts val="600"/>
                  </a:spcBef>
                  <a:spcAft>
                    <a:spcPts val="600"/>
                  </a:spcAft>
                  <a:buNone/>
                </a:pPr>
                <a14:m>
                  <m:oMath xmlns:m="http://schemas.openxmlformats.org/officeDocument/2006/math">
                    <m:r>
                      <a:rPr lang="en-US" altLang="ja-JP" b="1">
                        <a:latin typeface="Cambria Math" panose="02040503050406030204" pitchFamily="18" charset="0"/>
                      </a:rPr>
                      <m:t>𝐰</m:t>
                    </m:r>
                  </m:oMath>
                </a14:m>
                <a:r>
                  <a:rPr lang="en-US" altLang="ja-JP" dirty="0"/>
                  <a:t> </a:t>
                </a:r>
                <a:r>
                  <a:rPr lang="ja-JP" altLang="en-US" dirty="0"/>
                  <a:t>← </a:t>
                </a:r>
                <a14:m>
                  <m:oMath xmlns:m="http://schemas.openxmlformats.org/officeDocument/2006/math">
                    <m:r>
                      <a:rPr lang="en-US" altLang="ja-JP" b="1">
                        <a:latin typeface="Cambria Math" panose="02040503050406030204" pitchFamily="18" charset="0"/>
                      </a:rPr>
                      <m:t>𝐰</m:t>
                    </m:r>
                    <m:r>
                      <a:rPr lang="en-US" altLang="ja-JP" b="1" i="0" smtClean="0">
                        <a:latin typeface="Cambria Math" panose="02040503050406030204" pitchFamily="18" charset="0"/>
                      </a:rPr>
                      <m:t>+</m:t>
                    </m:r>
                    <m:r>
                      <a:rPr lang="en-US" altLang="ja-JP" b="0" i="1" smtClean="0">
                        <a:latin typeface="Cambria Math" panose="02040503050406030204" pitchFamily="18" charset="0"/>
                      </a:rPr>
                      <m:t>𝜌</m:t>
                    </m:r>
                    <m:r>
                      <a:rPr lang="en-US" altLang="ja-JP" b="1" i="0" smtClean="0">
                        <a:latin typeface="Cambria Math" panose="02040503050406030204" pitchFamily="18" charset="0"/>
                      </a:rPr>
                      <m:t>𝐱</m:t>
                    </m:r>
                  </m:oMath>
                </a14:m>
                <a:r>
                  <a:rPr lang="en-US" altLang="ja-JP" i="1" dirty="0"/>
                  <a:t>  </a:t>
                </a:r>
                <a:r>
                  <a:rPr lang="ja-JP" altLang="en-US" i="1" dirty="0"/>
                  <a:t>（クラス１に対して </a:t>
                </a:r>
                <a14:m>
                  <m:oMath xmlns:m="http://schemas.openxmlformats.org/officeDocument/2006/math">
                    <m:sSup>
                      <m:sSupPr>
                        <m:ctrlPr>
                          <a:rPr lang="en-US" altLang="ja-JP" b="0" i="1" smtClean="0">
                            <a:latin typeface="Cambria Math" panose="02040503050406030204" pitchFamily="18" charset="0"/>
                          </a:rPr>
                        </m:ctrlPr>
                      </m:sSupPr>
                      <m:e>
                        <m:r>
                          <a:rPr lang="en-US" altLang="ja-JP" b="1">
                            <a:latin typeface="Cambria Math" panose="02040503050406030204" pitchFamily="18" charset="0"/>
                          </a:rPr>
                          <m:t>𝐰</m:t>
                        </m:r>
                      </m:e>
                      <m:sup>
                        <m:r>
                          <a:rPr lang="en-US" altLang="ja-JP" b="0" i="1" smtClean="0">
                            <a:latin typeface="Cambria Math" panose="02040503050406030204" pitchFamily="18" charset="0"/>
                          </a:rPr>
                          <m:t>𝑇</m:t>
                        </m:r>
                      </m:sup>
                    </m:sSup>
                    <m:r>
                      <a:rPr lang="en-US" altLang="ja-JP" b="1">
                        <a:latin typeface="Cambria Math" panose="02040503050406030204" pitchFamily="18" charset="0"/>
                      </a:rPr>
                      <m:t>𝐱</m:t>
                    </m:r>
                    <m:r>
                      <a:rPr lang="en-US" altLang="ja-JP" b="0" i="1" smtClean="0">
                        <a:latin typeface="Cambria Math" panose="02040503050406030204" pitchFamily="18" charset="0"/>
                      </a:rPr>
                      <m:t>&lt;0</m:t>
                    </m:r>
                  </m:oMath>
                </a14:m>
                <a:r>
                  <a:rPr lang="ja-JP" altLang="en-US" i="1" dirty="0"/>
                  <a:t>とした）</a:t>
                </a:r>
                <a:endParaRPr lang="en-US" altLang="ja-JP" i="1" dirty="0"/>
              </a:p>
              <a:p>
                <a:pPr marL="914400" lvl="2" indent="0">
                  <a:lnSpc>
                    <a:spcPct val="100000"/>
                  </a:lnSpc>
                  <a:spcBef>
                    <a:spcPts val="600"/>
                  </a:spcBef>
                  <a:spcAft>
                    <a:spcPts val="600"/>
                  </a:spcAft>
                  <a:buNone/>
                </a:pPr>
                <a14:m>
                  <m:oMath xmlns:m="http://schemas.openxmlformats.org/officeDocument/2006/math">
                    <m:r>
                      <a:rPr lang="en-US" altLang="ja-JP" b="1">
                        <a:latin typeface="Cambria Math" panose="02040503050406030204" pitchFamily="18" charset="0"/>
                      </a:rPr>
                      <m:t>𝐰</m:t>
                    </m:r>
                  </m:oMath>
                </a14:m>
                <a:r>
                  <a:rPr lang="en-US" altLang="ja-JP" dirty="0"/>
                  <a:t> </a:t>
                </a:r>
                <a:r>
                  <a:rPr lang="ja-JP" altLang="en-US" dirty="0"/>
                  <a:t>← </a:t>
                </a:r>
                <a14:m>
                  <m:oMath xmlns:m="http://schemas.openxmlformats.org/officeDocument/2006/math">
                    <m:r>
                      <a:rPr lang="en-US" altLang="ja-JP" b="1">
                        <a:latin typeface="Cambria Math" panose="02040503050406030204" pitchFamily="18" charset="0"/>
                      </a:rPr>
                      <m:t>𝐰</m:t>
                    </m:r>
                    <m:r>
                      <a:rPr lang="en-US" altLang="ja-JP" b="1" i="0" smtClean="0">
                        <a:latin typeface="Cambria Math" panose="02040503050406030204" pitchFamily="18" charset="0"/>
                      </a:rPr>
                      <m:t>−</m:t>
                    </m:r>
                    <m:r>
                      <a:rPr lang="en-US" altLang="ja-JP" i="1">
                        <a:latin typeface="Cambria Math" panose="02040503050406030204" pitchFamily="18" charset="0"/>
                      </a:rPr>
                      <m:t>𝜌</m:t>
                    </m:r>
                    <m:r>
                      <a:rPr lang="en-US" altLang="ja-JP" b="1">
                        <a:latin typeface="Cambria Math" panose="02040503050406030204" pitchFamily="18" charset="0"/>
                      </a:rPr>
                      <m:t>𝐱</m:t>
                    </m:r>
                  </m:oMath>
                </a14:m>
                <a:r>
                  <a:rPr lang="en-US" altLang="ja-JP" i="1" dirty="0"/>
                  <a:t>  </a:t>
                </a:r>
                <a:r>
                  <a:rPr lang="ja-JP" altLang="en-US" i="1" dirty="0"/>
                  <a:t>（クラス</a:t>
                </a:r>
                <a:r>
                  <a:rPr lang="en-US" altLang="ja-JP" i="1" dirty="0"/>
                  <a:t>2</a:t>
                </a:r>
                <a:r>
                  <a:rPr lang="ja-JP" altLang="en-US" i="1" dirty="0"/>
                  <a:t>に対して </a:t>
                </a:r>
                <a14:m>
                  <m:oMath xmlns:m="http://schemas.openxmlformats.org/officeDocument/2006/math">
                    <m:sSup>
                      <m:sSupPr>
                        <m:ctrlPr>
                          <a:rPr lang="en-US" altLang="ja-JP" i="1">
                            <a:latin typeface="Cambria Math" panose="02040503050406030204" pitchFamily="18" charset="0"/>
                          </a:rPr>
                        </m:ctrlPr>
                      </m:sSupPr>
                      <m:e>
                        <m:r>
                          <a:rPr lang="en-US" altLang="ja-JP" b="1">
                            <a:latin typeface="Cambria Math" panose="02040503050406030204" pitchFamily="18" charset="0"/>
                          </a:rPr>
                          <m:t>𝐰</m:t>
                        </m:r>
                      </m:e>
                      <m:sup>
                        <m:r>
                          <a:rPr lang="en-US" altLang="ja-JP" i="1">
                            <a:latin typeface="Cambria Math" panose="02040503050406030204" pitchFamily="18" charset="0"/>
                          </a:rPr>
                          <m:t>𝑇</m:t>
                        </m:r>
                      </m:sup>
                    </m:sSup>
                    <m:r>
                      <a:rPr lang="en-US" altLang="ja-JP" b="1">
                        <a:latin typeface="Cambria Math" panose="02040503050406030204" pitchFamily="18" charset="0"/>
                      </a:rPr>
                      <m:t>𝐱</m:t>
                    </m:r>
                    <m:r>
                      <a:rPr lang="en-US" altLang="ja-JP" b="0" i="1" smtClean="0">
                        <a:latin typeface="Cambria Math" panose="02040503050406030204" pitchFamily="18" charset="0"/>
                      </a:rPr>
                      <m:t>≥</m:t>
                    </m:r>
                    <m:r>
                      <a:rPr lang="en-US" altLang="ja-JP" i="1">
                        <a:latin typeface="Cambria Math" panose="02040503050406030204" pitchFamily="18" charset="0"/>
                      </a:rPr>
                      <m:t>0</m:t>
                    </m:r>
                  </m:oMath>
                </a14:m>
                <a:r>
                  <a:rPr lang="ja-JP" altLang="en-US" i="1" dirty="0"/>
                  <a:t>とした）</a:t>
                </a:r>
                <a:endParaRPr lang="en-US" altLang="ja-JP" sz="1800" i="1" dirty="0"/>
              </a:p>
              <a:p>
                <a:pPr marL="914400" lvl="1" indent="-457200">
                  <a:lnSpc>
                    <a:spcPct val="100000"/>
                  </a:lnSpc>
                  <a:spcBef>
                    <a:spcPts val="600"/>
                  </a:spcBef>
                  <a:spcAft>
                    <a:spcPts val="600"/>
                  </a:spcAft>
                  <a:buFont typeface="+mj-lt"/>
                  <a:buAutoNum type="arabicPeriod"/>
                </a:pPr>
                <a:r>
                  <a:rPr lang="ja-JP" altLang="en-US" sz="2000" dirty="0"/>
                  <a:t>全教師データに対して</a:t>
                </a:r>
                <a:r>
                  <a:rPr lang="en-US" altLang="ja-JP" sz="2000" dirty="0"/>
                  <a:t>2,3</a:t>
                </a:r>
                <a:r>
                  <a:rPr lang="ja-JP" altLang="en-US" sz="2000" dirty="0"/>
                  <a:t>を繰り返す．</a:t>
                </a:r>
                <a:endParaRPr lang="en-US" altLang="ja-JP" sz="2000" dirty="0"/>
              </a:p>
              <a:p>
                <a:pPr marL="914400" lvl="1" indent="-457200">
                  <a:lnSpc>
                    <a:spcPct val="100000"/>
                  </a:lnSpc>
                  <a:spcBef>
                    <a:spcPts val="600"/>
                  </a:spcBef>
                  <a:spcAft>
                    <a:spcPts val="600"/>
                  </a:spcAft>
                  <a:buFont typeface="+mj-lt"/>
                  <a:buAutoNum type="arabicPeriod"/>
                </a:pPr>
                <a:r>
                  <a:rPr lang="ja-JP" altLang="en-US" sz="2000" dirty="0"/>
                  <a:t>全教師データを正しく識別で来たら終了</a:t>
                </a:r>
                <a:endParaRPr lang="en-US" altLang="ja-JP" sz="2000" dirty="0"/>
              </a:p>
              <a:p>
                <a:pPr marL="457200" lvl="1" indent="0">
                  <a:lnSpc>
                    <a:spcPct val="100000"/>
                  </a:lnSpc>
                  <a:spcBef>
                    <a:spcPts val="600"/>
                  </a:spcBef>
                  <a:buNone/>
                </a:pPr>
                <a:endParaRPr lang="en-US" altLang="ja-JP" dirty="0"/>
              </a:p>
              <a:p>
                <a:pPr marL="457200" lvl="1" indent="0">
                  <a:lnSpc>
                    <a:spcPct val="100000"/>
                  </a:lnSpc>
                  <a:spcBef>
                    <a:spcPts val="600"/>
                  </a:spcBef>
                  <a:buNone/>
                </a:pPr>
                <a:endParaRPr kumimoji="1" lang="ja-JP" altLang="en-US"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87006" y="1154190"/>
                <a:ext cx="7088026" cy="5703810"/>
              </a:xfrm>
              <a:blipFill rotWithShape="0">
                <a:blip r:embed="rId2"/>
                <a:stretch>
                  <a:fillRect l="-1118" t="-855" r="-172"/>
                </a:stretch>
              </a:blipFill>
            </p:spPr>
            <p:txBody>
              <a:bodyPr/>
              <a:lstStyle/>
              <a:p>
                <a:r>
                  <a:rPr lang="ja-JP" altLang="en-US">
                    <a:noFill/>
                  </a:rPr>
                  <a:t> </a:t>
                </a:r>
              </a:p>
            </p:txBody>
          </p:sp>
        </mc:Fallback>
      </mc:AlternateContent>
      <p:sp>
        <p:nvSpPr>
          <p:cNvPr id="26" name="スライド番号プレースホルダー 25"/>
          <p:cNvSpPr>
            <a:spLocks noGrp="1"/>
          </p:cNvSpPr>
          <p:nvPr>
            <p:ph type="sldNum" sz="quarter" idx="12"/>
          </p:nvPr>
        </p:nvSpPr>
        <p:spPr/>
        <p:txBody>
          <a:bodyPr/>
          <a:lstStyle/>
          <a:p>
            <a:fld id="{F35DE295-420C-4265-BE54-AE59FA4027A6}" type="slidenum">
              <a:rPr kumimoji="1" lang="ja-JP" altLang="en-US" smtClean="0"/>
              <a:t>19</a:t>
            </a:fld>
            <a:endParaRPr kumimoji="1" lang="ja-JP" altLang="en-US"/>
          </a:p>
        </p:txBody>
      </p:sp>
    </p:spTree>
    <p:extLst>
      <p:ext uri="{BB962C8B-B14F-4D97-AF65-F5344CB8AC3E}">
        <p14:creationId xmlns:p14="http://schemas.microsoft.com/office/powerpoint/2010/main" val="1182762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0" y="124494"/>
            <a:ext cx="9715500" cy="733270"/>
          </a:xfrm>
        </p:spPr>
        <p:txBody>
          <a:bodyPr>
            <a:normAutofit/>
          </a:bodyPr>
          <a:lstStyle/>
          <a:p>
            <a:r>
              <a:rPr lang="en-US" altLang="ja-JP" sz="3600" b="1" dirty="0"/>
              <a:t>Contents</a:t>
            </a:r>
            <a:endParaRPr kumimoji="1" lang="ja-JP" altLang="en-US" sz="3600" b="1" dirty="0"/>
          </a:p>
        </p:txBody>
      </p:sp>
      <p:sp>
        <p:nvSpPr>
          <p:cNvPr id="3" name="コンテンツ プレースホルダー 2"/>
          <p:cNvSpPr>
            <a:spLocks noGrp="1"/>
          </p:cNvSpPr>
          <p:nvPr>
            <p:ph idx="1"/>
          </p:nvPr>
        </p:nvSpPr>
        <p:spPr>
          <a:xfrm>
            <a:off x="742950" y="848026"/>
            <a:ext cx="11329076" cy="6009974"/>
          </a:xfrm>
        </p:spPr>
        <p:txBody>
          <a:bodyPr>
            <a:normAutofit/>
          </a:bodyPr>
          <a:lstStyle/>
          <a:p>
            <a:pPr marL="0" indent="0">
              <a:lnSpc>
                <a:spcPct val="100000"/>
              </a:lnSpc>
              <a:spcBef>
                <a:spcPts val="600"/>
              </a:spcBef>
              <a:spcAft>
                <a:spcPts val="600"/>
              </a:spcAft>
              <a:buNone/>
            </a:pPr>
            <a:r>
              <a:rPr lang="en-US" altLang="ja-JP" sz="1800" dirty="0"/>
              <a:t>01.   </a:t>
            </a:r>
            <a:r>
              <a:rPr lang="ja-JP" altLang="en-US" sz="1800" dirty="0"/>
              <a:t>序論</a:t>
            </a:r>
            <a:r>
              <a:rPr lang="en-US" altLang="ja-JP" sz="1800" dirty="0"/>
              <a:t>	  	: </a:t>
            </a:r>
            <a:r>
              <a:rPr lang="ja-JP" altLang="en-US" sz="1800" dirty="0"/>
              <a:t>イントロダクション</a:t>
            </a:r>
            <a:endParaRPr lang="en-US" altLang="ja-JP" sz="1800" dirty="0"/>
          </a:p>
          <a:p>
            <a:pPr marL="0" indent="0">
              <a:lnSpc>
                <a:spcPct val="100000"/>
              </a:lnSpc>
              <a:spcBef>
                <a:spcPts val="600"/>
              </a:spcBef>
              <a:spcAft>
                <a:spcPts val="600"/>
              </a:spcAft>
              <a:buNone/>
            </a:pPr>
            <a:r>
              <a:rPr lang="en-US" altLang="ja-JP" sz="1800" dirty="0"/>
              <a:t>02.</a:t>
            </a:r>
            <a:r>
              <a:rPr lang="ja-JP" altLang="en-US" sz="1800" dirty="0"/>
              <a:t>　特徴検出</a:t>
            </a:r>
            <a:r>
              <a:rPr lang="en-US" altLang="ja-JP" sz="1800" dirty="0"/>
              <a:t>1 		: </a:t>
            </a:r>
            <a:r>
              <a:rPr lang="ja-JP" altLang="en-US" sz="1800" dirty="0"/>
              <a:t>テンプレートマッチング、コーナー検出、エッジ検出</a:t>
            </a:r>
            <a:r>
              <a:rPr lang="en-US" altLang="ja-JP" sz="1800" dirty="0"/>
              <a:t>	</a:t>
            </a:r>
          </a:p>
          <a:p>
            <a:pPr marL="0" indent="0">
              <a:lnSpc>
                <a:spcPct val="100000"/>
              </a:lnSpc>
              <a:spcBef>
                <a:spcPts val="600"/>
              </a:spcBef>
              <a:spcAft>
                <a:spcPts val="600"/>
              </a:spcAft>
              <a:buNone/>
            </a:pPr>
            <a:r>
              <a:rPr lang="en-US" altLang="ja-JP" sz="1800" dirty="0"/>
              <a:t>03.   </a:t>
            </a:r>
            <a:r>
              <a:rPr lang="ja-JP" altLang="en-US" sz="1800" dirty="0"/>
              <a:t>特徴検出</a:t>
            </a:r>
            <a:r>
              <a:rPr lang="en-US" altLang="ja-JP" sz="1800" dirty="0"/>
              <a:t>2 		: </a:t>
            </a:r>
            <a:r>
              <a:rPr lang="ja-JP" altLang="en-US" sz="1800" dirty="0"/>
              <a:t>ハフ変換、</a:t>
            </a:r>
            <a:r>
              <a:rPr lang="en-US" altLang="ja-JP" sz="1800" dirty="0"/>
              <a:t> </a:t>
            </a:r>
            <a:r>
              <a:rPr lang="en-US" altLang="ja-JP" sz="1800" dirty="0" err="1"/>
              <a:t>DoG</a:t>
            </a:r>
            <a:r>
              <a:rPr lang="ja-JP" altLang="en-US" sz="1800" dirty="0"/>
              <a:t>，</a:t>
            </a:r>
            <a:r>
              <a:rPr lang="en-US" altLang="ja-JP" sz="1800" dirty="0"/>
              <a:t>SIFT</a:t>
            </a:r>
            <a:r>
              <a:rPr lang="ja-JP" altLang="en-US" sz="1800" dirty="0"/>
              <a:t>特徴</a:t>
            </a:r>
            <a:r>
              <a:rPr lang="en-US" altLang="ja-JP" sz="1800" dirty="0"/>
              <a:t>			</a:t>
            </a:r>
          </a:p>
          <a:p>
            <a:pPr marL="0" indent="0">
              <a:lnSpc>
                <a:spcPct val="100000"/>
              </a:lnSpc>
              <a:spcBef>
                <a:spcPts val="600"/>
              </a:spcBef>
              <a:spcAft>
                <a:spcPts val="600"/>
              </a:spcAft>
              <a:buNone/>
            </a:pPr>
            <a:r>
              <a:rPr lang="en-US" altLang="ja-JP" sz="1800" dirty="0"/>
              <a:t>04.</a:t>
            </a:r>
            <a:r>
              <a:rPr lang="ja-JP" altLang="en-US" sz="1800" dirty="0"/>
              <a:t>　領域分割</a:t>
            </a:r>
            <a:r>
              <a:rPr lang="en-US" altLang="ja-JP" sz="1800" dirty="0"/>
              <a:t>		: </a:t>
            </a:r>
            <a:r>
              <a:rPr lang="ja-JP" altLang="en-US" sz="1800" dirty="0"/>
              <a:t>領域分割とは，閾値法，領域拡張法，グラフカット法</a:t>
            </a:r>
            <a:r>
              <a:rPr lang="en-US" altLang="ja-JP" sz="1800" dirty="0"/>
              <a:t>, 	</a:t>
            </a:r>
          </a:p>
          <a:p>
            <a:pPr marL="0" indent="0">
              <a:lnSpc>
                <a:spcPct val="100000"/>
              </a:lnSpc>
              <a:spcBef>
                <a:spcPts val="600"/>
              </a:spcBef>
              <a:spcAft>
                <a:spcPts val="600"/>
              </a:spcAft>
              <a:buNone/>
            </a:pPr>
            <a:r>
              <a:rPr lang="en-US" altLang="ja-JP" sz="1800" dirty="0"/>
              <a:t>05. </a:t>
            </a:r>
            <a:r>
              <a:rPr lang="ja-JP" altLang="en-US" sz="1800" dirty="0"/>
              <a:t>  オプティカルフロー </a:t>
            </a:r>
            <a:r>
              <a:rPr lang="en-US" altLang="ja-JP" sz="1800" dirty="0"/>
              <a:t>: </a:t>
            </a:r>
            <a:r>
              <a:rPr lang="ja-JP" altLang="en-US" sz="1800" dirty="0"/>
              <a:t>領域分割残り，</a:t>
            </a:r>
            <a:r>
              <a:rPr lang="en-US" altLang="ja-JP" sz="1800" dirty="0"/>
              <a:t>Lucas-</a:t>
            </a:r>
            <a:r>
              <a:rPr lang="en-US" altLang="ja-JP" sz="1800" dirty="0" err="1"/>
              <a:t>Kanade</a:t>
            </a:r>
            <a:r>
              <a:rPr lang="ja-JP" altLang="en-US" sz="1800" dirty="0"/>
              <a:t>法 </a:t>
            </a:r>
            <a:r>
              <a:rPr lang="en-US" altLang="ja-JP" sz="1800" dirty="0"/>
              <a:t>	</a:t>
            </a:r>
          </a:p>
          <a:p>
            <a:pPr marL="0" indent="0">
              <a:lnSpc>
                <a:spcPct val="100000"/>
              </a:lnSpc>
              <a:spcBef>
                <a:spcPts val="600"/>
              </a:spcBef>
              <a:spcAft>
                <a:spcPts val="600"/>
              </a:spcAft>
              <a:buNone/>
            </a:pPr>
            <a:r>
              <a:rPr lang="en-US" altLang="ja-JP" sz="1800" dirty="0"/>
              <a:t>06.</a:t>
            </a:r>
            <a:r>
              <a:rPr kumimoji="1" lang="ja-JP" altLang="en-US" sz="1800" dirty="0"/>
              <a:t>　</a:t>
            </a:r>
            <a:r>
              <a:rPr lang="ja-JP" altLang="en-US" sz="1800" dirty="0"/>
              <a:t>パターン認識基礎</a:t>
            </a:r>
            <a:r>
              <a:rPr lang="en-US" altLang="ja-JP" sz="1800" dirty="0"/>
              <a:t>1	: </a:t>
            </a:r>
            <a:r>
              <a:rPr lang="ja-JP" altLang="en-US" sz="1800" dirty="0"/>
              <a:t>パターン認識概論，サポートベクタマシン</a:t>
            </a:r>
            <a:r>
              <a:rPr kumimoji="1" lang="en-US" altLang="ja-JP" sz="1800" dirty="0"/>
              <a:t>	</a:t>
            </a:r>
          </a:p>
          <a:p>
            <a:pPr marL="0" indent="0">
              <a:lnSpc>
                <a:spcPct val="100000"/>
              </a:lnSpc>
              <a:spcBef>
                <a:spcPts val="600"/>
              </a:spcBef>
              <a:spcAft>
                <a:spcPts val="600"/>
              </a:spcAft>
              <a:buNone/>
            </a:pPr>
            <a:r>
              <a:rPr lang="en-US" altLang="ja-JP" sz="1800" dirty="0"/>
              <a:t>07.</a:t>
            </a:r>
            <a:r>
              <a:rPr lang="ja-JP" altLang="en-US" sz="1800" dirty="0"/>
              <a:t>　パターン認識基礎</a:t>
            </a:r>
            <a:r>
              <a:rPr lang="en-US" altLang="ja-JP" sz="1800" dirty="0"/>
              <a:t>2	: </a:t>
            </a:r>
            <a:r>
              <a:rPr lang="ja-JP" altLang="en-US" sz="1800" dirty="0"/>
              <a:t>ニューラルネットワーク、深層学習</a:t>
            </a:r>
            <a:endParaRPr lang="en-US" altLang="ja-JP" sz="1800" dirty="0"/>
          </a:p>
          <a:p>
            <a:pPr marL="0" indent="0">
              <a:lnSpc>
                <a:spcPct val="100000"/>
              </a:lnSpc>
              <a:spcBef>
                <a:spcPts val="600"/>
              </a:spcBef>
              <a:spcAft>
                <a:spcPts val="600"/>
              </a:spcAft>
              <a:buNone/>
            </a:pPr>
            <a:r>
              <a:rPr lang="en-US" altLang="ja-JP" sz="1800" dirty="0"/>
              <a:t>08.</a:t>
            </a:r>
            <a:r>
              <a:rPr lang="ja-JP" altLang="en-US" sz="1800" dirty="0"/>
              <a:t>　パターン認識基礎</a:t>
            </a:r>
            <a:r>
              <a:rPr lang="en-US" altLang="ja-JP" sz="1800" dirty="0"/>
              <a:t>3	: </a:t>
            </a:r>
            <a:r>
              <a:rPr lang="ja-JP" altLang="en-US" sz="1800" dirty="0"/>
              <a:t>主成分分析</a:t>
            </a:r>
            <a:r>
              <a:rPr lang="en-US" altLang="ja-JP" sz="1800" dirty="0"/>
              <a:t>, </a:t>
            </a:r>
            <a:r>
              <a:rPr lang="ja-JP" altLang="en-US" sz="1800" dirty="0"/>
              <a:t>オートエンコーダ</a:t>
            </a:r>
            <a:endParaRPr lang="en-US" altLang="ja-JP" sz="1800" dirty="0"/>
          </a:p>
          <a:p>
            <a:pPr marL="0" indent="0">
              <a:lnSpc>
                <a:spcPct val="100000"/>
              </a:lnSpc>
              <a:spcBef>
                <a:spcPts val="600"/>
              </a:spcBef>
              <a:spcAft>
                <a:spcPts val="600"/>
              </a:spcAft>
              <a:buNone/>
            </a:pPr>
            <a:r>
              <a:rPr lang="en-US" altLang="ja-JP" sz="1800" dirty="0" smtClean="0">
                <a:solidFill>
                  <a:srgbClr val="0070C0"/>
                </a:solidFill>
              </a:rPr>
              <a:t>09.</a:t>
            </a:r>
            <a:r>
              <a:rPr lang="ja-JP" altLang="en-US" sz="1800" dirty="0">
                <a:solidFill>
                  <a:srgbClr val="0070C0"/>
                </a:solidFill>
              </a:rPr>
              <a:t>　プログラミング演習  </a:t>
            </a:r>
            <a:r>
              <a:rPr lang="en-US" altLang="ja-JP" sz="1800" dirty="0">
                <a:solidFill>
                  <a:srgbClr val="0070C0"/>
                </a:solidFill>
              </a:rPr>
              <a:t>1</a:t>
            </a:r>
            <a:r>
              <a:rPr lang="ja-JP" altLang="en-US" sz="1800" dirty="0">
                <a:solidFill>
                  <a:srgbClr val="0070C0"/>
                </a:solidFill>
              </a:rPr>
              <a:t> </a:t>
            </a:r>
            <a:r>
              <a:rPr lang="en-US" altLang="ja-JP" sz="1800" dirty="0">
                <a:solidFill>
                  <a:srgbClr val="0070C0"/>
                </a:solidFill>
              </a:rPr>
              <a:t>: PC</a:t>
            </a:r>
            <a:r>
              <a:rPr lang="ja-JP" altLang="en-US" sz="1800" dirty="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smtClean="0">
                <a:solidFill>
                  <a:srgbClr val="0070C0"/>
                </a:solidFill>
              </a:rPr>
              <a:t>10</a:t>
            </a:r>
            <a:r>
              <a:rPr lang="en-US" altLang="ja-JP" sz="1800" dirty="0">
                <a:solidFill>
                  <a:srgbClr val="0070C0"/>
                </a:solidFill>
              </a:rPr>
              <a:t>.</a:t>
            </a:r>
            <a:r>
              <a:rPr lang="ja-JP" altLang="en-US" sz="1800" dirty="0">
                <a:solidFill>
                  <a:srgbClr val="0070C0"/>
                </a:solidFill>
              </a:rPr>
              <a:t>　プログラミング演習  </a:t>
            </a:r>
            <a:r>
              <a:rPr lang="en-US" altLang="ja-JP" sz="1800" dirty="0">
                <a:solidFill>
                  <a:srgbClr val="0070C0"/>
                </a:solidFill>
              </a:rPr>
              <a:t>2</a:t>
            </a:r>
            <a:r>
              <a:rPr lang="ja-JP" altLang="en-US" sz="1800" dirty="0" smtClean="0">
                <a:solidFill>
                  <a:srgbClr val="0070C0"/>
                </a:solidFill>
              </a:rPr>
              <a:t>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a:solidFill>
                  <a:srgbClr val="0070C0"/>
                </a:solidFill>
              </a:rPr>
              <a:t>11.</a:t>
            </a:r>
            <a:r>
              <a:rPr lang="ja-JP" altLang="en-US" sz="1800" dirty="0">
                <a:solidFill>
                  <a:srgbClr val="0070C0"/>
                </a:solidFill>
              </a:rPr>
              <a:t>　プログラミング演習</a:t>
            </a:r>
            <a:r>
              <a:rPr lang="en-US" altLang="ja-JP" sz="1800" dirty="0">
                <a:solidFill>
                  <a:srgbClr val="0070C0"/>
                </a:solidFill>
              </a:rPr>
              <a:t>  </a:t>
            </a:r>
            <a:r>
              <a:rPr lang="en-US" altLang="ja-JP" sz="1800" dirty="0" smtClean="0">
                <a:solidFill>
                  <a:srgbClr val="0070C0"/>
                </a:solidFill>
              </a:rPr>
              <a:t>3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a:solidFill>
                  <a:srgbClr val="0070C0"/>
                </a:solidFill>
              </a:rPr>
              <a:t>12.   </a:t>
            </a:r>
            <a:r>
              <a:rPr lang="ja-JP" altLang="en-US" sz="1800" dirty="0">
                <a:solidFill>
                  <a:srgbClr val="0070C0"/>
                </a:solidFill>
              </a:rPr>
              <a:t>プログラミング演習  </a:t>
            </a:r>
            <a:r>
              <a:rPr lang="en-US" altLang="ja-JP" sz="1800" dirty="0">
                <a:solidFill>
                  <a:srgbClr val="0070C0"/>
                </a:solidFill>
              </a:rPr>
              <a:t>4</a:t>
            </a:r>
            <a:r>
              <a:rPr lang="en-US" altLang="ja-JP" sz="1800" dirty="0" smtClean="0">
                <a:solidFill>
                  <a:srgbClr val="0070C0"/>
                </a:solidFill>
              </a:rPr>
              <a:t>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a:solidFill>
                  <a:srgbClr val="0070C0"/>
                </a:solidFill>
              </a:rPr>
              <a:t>13.</a:t>
            </a:r>
            <a:r>
              <a:rPr lang="ja-JP" altLang="en-US" sz="1800" dirty="0">
                <a:solidFill>
                  <a:srgbClr val="0070C0"/>
                </a:solidFill>
              </a:rPr>
              <a:t>　プログラミング演習  </a:t>
            </a:r>
            <a:r>
              <a:rPr lang="en-US" altLang="ja-JP" sz="1800" dirty="0">
                <a:solidFill>
                  <a:srgbClr val="0070C0"/>
                </a:solidFill>
              </a:rPr>
              <a:t>5</a:t>
            </a:r>
            <a:r>
              <a:rPr lang="en-US" altLang="ja-JP" sz="1800" dirty="0" smtClean="0">
                <a:solidFill>
                  <a:srgbClr val="0070C0"/>
                </a:solidFill>
              </a:rPr>
              <a:t>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a:solidFill>
                  <a:srgbClr val="0070C0"/>
                </a:solidFill>
              </a:rPr>
              <a:t>14.</a:t>
            </a:r>
            <a:r>
              <a:rPr lang="ja-JP" altLang="en-US" sz="1800" dirty="0">
                <a:solidFill>
                  <a:srgbClr val="0070C0"/>
                </a:solidFill>
              </a:rPr>
              <a:t>　プログラミング演習  </a:t>
            </a:r>
            <a:r>
              <a:rPr lang="en-US" altLang="ja-JP" sz="1800" dirty="0">
                <a:solidFill>
                  <a:srgbClr val="0070C0"/>
                </a:solidFill>
              </a:rPr>
              <a:t>6</a:t>
            </a:r>
            <a:r>
              <a:rPr lang="en-US" altLang="ja-JP" sz="1800" dirty="0" smtClean="0">
                <a:solidFill>
                  <a:srgbClr val="0070C0"/>
                </a:solidFill>
              </a:rPr>
              <a:t>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endParaRPr lang="en-US" altLang="ja-JP" sz="1800" dirty="0"/>
          </a:p>
          <a:p>
            <a:pPr marL="0" indent="0">
              <a:lnSpc>
                <a:spcPct val="100000"/>
              </a:lnSpc>
              <a:spcBef>
                <a:spcPts val="600"/>
              </a:spcBef>
              <a:spcAft>
                <a:spcPts val="600"/>
              </a:spcAft>
              <a:buNone/>
            </a:pPr>
            <a:endParaRPr lang="en-US" altLang="ja-JP" sz="1800" dirty="0"/>
          </a:p>
        </p:txBody>
      </p:sp>
    </p:spTree>
    <p:extLst>
      <p:ext uri="{BB962C8B-B14F-4D97-AF65-F5344CB8AC3E}">
        <p14:creationId xmlns:p14="http://schemas.microsoft.com/office/powerpoint/2010/main" val="324151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7828" y="97998"/>
            <a:ext cx="10858406" cy="733270"/>
          </a:xfrm>
        </p:spPr>
        <p:txBody>
          <a:bodyPr>
            <a:normAutofit/>
          </a:bodyPr>
          <a:lstStyle/>
          <a:p>
            <a:r>
              <a:rPr kumimoji="1" lang="ja-JP" altLang="en-US" sz="3200" dirty="0"/>
              <a:t>パーセプトロン：重みの学習</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87006" y="1154190"/>
                <a:ext cx="7088026" cy="5703810"/>
              </a:xfrm>
            </p:spPr>
            <p:txBody>
              <a:bodyPr>
                <a:normAutofit/>
              </a:bodyPr>
              <a:lstStyle/>
              <a:p>
                <a:pPr>
                  <a:lnSpc>
                    <a:spcPct val="100000"/>
                  </a:lnSpc>
                  <a:spcBef>
                    <a:spcPts val="600"/>
                  </a:spcBef>
                </a:pPr>
                <a:r>
                  <a:rPr kumimoji="1" lang="ja-JP" altLang="en-US" sz="2400" dirty="0"/>
                  <a:t>入力 </a:t>
                </a:r>
                <a:r>
                  <a:rPr kumimoji="1" lang="en-US" altLang="ja-JP" sz="2400" dirty="0"/>
                  <a:t>:</a:t>
                </a:r>
                <a:r>
                  <a:rPr lang="ja-JP" altLang="en-US" sz="2400" dirty="0"/>
                  <a:t>教師データ </a:t>
                </a:r>
                <a14:m>
                  <m:oMath xmlns:m="http://schemas.openxmlformats.org/officeDocument/2006/math">
                    <m:d>
                      <m:dPr>
                        <m:ctrlPr>
                          <a:rPr lang="en-US" altLang="ja-JP" sz="2400" i="1">
                            <a:latin typeface="Cambria Math" panose="02040503050406030204" pitchFamily="18" charset="0"/>
                          </a:rPr>
                        </m:ctrlPr>
                      </m:dPr>
                      <m:e>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b="1" i="1">
                                <a:latin typeface="Cambria Math" panose="02040503050406030204" pitchFamily="18" charset="0"/>
                              </a:rPr>
                            </m:ctrlPr>
                          </m:sSubPr>
                          <m:e>
                            <m:r>
                              <a:rPr lang="en-US" altLang="ja-JP" sz="2400" i="1">
                                <a:latin typeface="Cambria Math" panose="02040503050406030204" pitchFamily="18" charset="0"/>
                              </a:rPr>
                              <m:t>𝑏</m:t>
                            </m:r>
                          </m:e>
                          <m:sub>
                            <m:r>
                              <a:rPr lang="en-US" altLang="ja-JP" sz="2400" i="1">
                                <a:latin typeface="Cambria Math" panose="02040503050406030204" pitchFamily="18" charset="0"/>
                              </a:rPr>
                              <m:t>𝑖</m:t>
                            </m:r>
                          </m:sub>
                        </m:sSub>
                      </m:e>
                    </m:d>
                  </m:oMath>
                </a14:m>
                <a:endParaRPr lang="en-US" altLang="ja-JP" sz="2400" i="1" dirty="0">
                  <a:latin typeface="Cambria Math" panose="02040503050406030204" pitchFamily="18" charset="0"/>
                </a:endParaRPr>
              </a:p>
              <a:p>
                <a:pPr lvl="1">
                  <a:lnSpc>
                    <a:spcPct val="100000"/>
                  </a:lnSpc>
                  <a:spcBef>
                    <a:spcPts val="600"/>
                  </a:spcBef>
                </a:pPr>
                <a14:m>
                  <m:oMath xmlns:m="http://schemas.openxmlformats.org/officeDocument/2006/math">
                    <m:sSub>
                      <m:sSubPr>
                        <m:ctrlPr>
                          <a:rPr lang="en-US" altLang="ja-JP" b="1" i="1">
                            <a:latin typeface="Cambria Math" panose="02040503050406030204" pitchFamily="18" charset="0"/>
                          </a:rPr>
                        </m:ctrlPr>
                      </m:sSubPr>
                      <m:e>
                        <m:r>
                          <a:rPr lang="en-US" altLang="ja-JP" b="1">
                            <a:latin typeface="Cambria Math" panose="02040503050406030204" pitchFamily="18" charset="0"/>
                          </a:rPr>
                          <m:t>𝐱</m:t>
                        </m:r>
                      </m:e>
                      <m:sub>
                        <m:r>
                          <a:rPr lang="en-US" altLang="ja-JP" i="1">
                            <a:latin typeface="Cambria Math" panose="02040503050406030204" pitchFamily="18" charset="0"/>
                          </a:rPr>
                          <m:t>𝑖</m:t>
                        </m:r>
                      </m:sub>
                    </m:sSub>
                    <m:r>
                      <a:rPr lang="en-US" altLang="ja-JP" b="1" i="1" smtClean="0">
                        <a:latin typeface="Cambria Math" panose="02040503050406030204" pitchFamily="18" charset="0"/>
                      </a:rPr>
                      <m:t>∈</m:t>
                    </m:r>
                    <m:sSup>
                      <m:sSupPr>
                        <m:ctrlPr>
                          <a:rPr lang="en-US" altLang="ja-JP" i="1" smtClean="0">
                            <a:latin typeface="Cambria Math" panose="02040503050406030204" pitchFamily="18" charset="0"/>
                          </a:rPr>
                        </m:ctrlPr>
                      </m:sSupPr>
                      <m:e>
                        <m:r>
                          <a:rPr lang="en-US" altLang="ja-JP" b="0" i="1" smtClean="0">
                            <a:latin typeface="Cambria Math" panose="02040503050406030204" pitchFamily="18" charset="0"/>
                          </a:rPr>
                          <m:t>𝑅</m:t>
                        </m:r>
                      </m:e>
                      <m:sup>
                        <m:r>
                          <a:rPr lang="en-US" altLang="ja-JP" b="0" i="1" smtClean="0">
                            <a:latin typeface="Cambria Math" panose="02040503050406030204" pitchFamily="18" charset="0"/>
                          </a:rPr>
                          <m:t>𝑑</m:t>
                        </m:r>
                      </m:sup>
                    </m:sSup>
                    <m:r>
                      <a:rPr lang="en-US" altLang="ja-JP" b="1" i="1" smtClean="0">
                        <a:latin typeface="Cambria Math" panose="02040503050406030204" pitchFamily="18" charset="0"/>
                      </a:rPr>
                      <m:t> </m:t>
                    </m:r>
                    <m:r>
                      <a:rPr lang="en-US" altLang="ja-JP" b="1" i="1">
                        <a:latin typeface="Cambria Math" panose="02040503050406030204" pitchFamily="18" charset="0"/>
                      </a:rPr>
                      <m:t>,</m:t>
                    </m:r>
                    <m:sSub>
                      <m:sSubPr>
                        <m:ctrlPr>
                          <a:rPr lang="en-US" altLang="ja-JP" b="1"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𝑖</m:t>
                        </m:r>
                      </m:sub>
                    </m:sSub>
                    <m:r>
                      <a:rPr lang="en-US" altLang="ja-JP" b="1" i="1">
                        <a:latin typeface="Cambria Math" panose="02040503050406030204" pitchFamily="18" charset="0"/>
                      </a:rPr>
                      <m:t>∈</m:t>
                    </m:r>
                    <m:d>
                      <m:dPr>
                        <m:begChr m:val="{"/>
                        <m:endChr m:val="}"/>
                        <m:ctrlPr>
                          <a:rPr lang="en-US" altLang="ja-JP" b="1" i="1">
                            <a:latin typeface="Cambria Math" panose="02040503050406030204" pitchFamily="18" charset="0"/>
                          </a:rPr>
                        </m:ctrlPr>
                      </m:dPr>
                      <m:e>
                        <m:r>
                          <a:rPr lang="en-US" altLang="ja-JP" i="1">
                            <a:latin typeface="Cambria Math" panose="02040503050406030204" pitchFamily="18" charset="0"/>
                          </a:rPr>
                          <m:t>0,1</m:t>
                        </m:r>
                      </m:e>
                    </m:d>
                    <m:r>
                      <a:rPr lang="en-US" altLang="ja-JP" b="1" i="1">
                        <a:latin typeface="Cambria Math" panose="02040503050406030204" pitchFamily="18" charset="0"/>
                      </a:rPr>
                      <m:t>, </m:t>
                    </m:r>
                    <m:r>
                      <a:rPr lang="en-US" altLang="ja-JP" i="1">
                        <a:latin typeface="Cambria Math" panose="02040503050406030204" pitchFamily="18" charset="0"/>
                      </a:rPr>
                      <m:t>𝑖</m:t>
                    </m:r>
                    <m:r>
                      <a:rPr lang="en-US" altLang="ja-JP" i="1">
                        <a:latin typeface="Cambria Math" panose="02040503050406030204" pitchFamily="18" charset="0"/>
                      </a:rPr>
                      <m:t>=1,…</m:t>
                    </m:r>
                    <m:r>
                      <a:rPr lang="en-US" altLang="ja-JP" i="1">
                        <a:latin typeface="Cambria Math" panose="02040503050406030204" pitchFamily="18" charset="0"/>
                      </a:rPr>
                      <m:t>𝑁</m:t>
                    </m:r>
                  </m:oMath>
                </a14:m>
                <a:r>
                  <a:rPr lang="ja-JP" altLang="en-US" dirty="0"/>
                  <a:t> </a:t>
                </a:r>
                <a:endParaRPr lang="en-US" altLang="ja-JP" sz="2400" dirty="0"/>
              </a:p>
              <a:p>
                <a:pPr>
                  <a:lnSpc>
                    <a:spcPct val="100000"/>
                  </a:lnSpc>
                  <a:spcBef>
                    <a:spcPts val="600"/>
                  </a:spcBef>
                </a:pPr>
                <a:r>
                  <a:rPr lang="ja-JP" altLang="en-US" sz="2400" dirty="0"/>
                  <a:t>出力 </a:t>
                </a:r>
                <a:r>
                  <a:rPr lang="en-US" altLang="ja-JP" sz="2400" dirty="0"/>
                  <a:t>: </a:t>
                </a:r>
                <a:r>
                  <a:rPr lang="ja-JP" altLang="en-US" sz="2400" dirty="0"/>
                  <a:t>教師データを正しく分割する重み</a:t>
                </a:r>
                <a14:m>
                  <m:oMath xmlns:m="http://schemas.openxmlformats.org/officeDocument/2006/math">
                    <m:r>
                      <a:rPr lang="en-US" altLang="ja-JP" sz="2400" b="1">
                        <a:latin typeface="Cambria Math" panose="02040503050406030204" pitchFamily="18" charset="0"/>
                      </a:rPr>
                      <m:t>𝐰</m:t>
                    </m:r>
                  </m:oMath>
                </a14:m>
                <a:endParaRPr lang="en-US" altLang="ja-JP" sz="2400" dirty="0"/>
              </a:p>
              <a:p>
                <a:pPr lvl="8">
                  <a:lnSpc>
                    <a:spcPct val="100000"/>
                  </a:lnSpc>
                  <a:spcBef>
                    <a:spcPts val="600"/>
                  </a:spcBef>
                </a:pPr>
                <a:endParaRPr kumimoji="1" lang="en-US" altLang="ja-JP" dirty="0"/>
              </a:p>
              <a:p>
                <a:pPr>
                  <a:lnSpc>
                    <a:spcPct val="100000"/>
                  </a:lnSpc>
                  <a:spcBef>
                    <a:spcPts val="600"/>
                  </a:spcBef>
                </a:pPr>
                <a:r>
                  <a:rPr lang="ja-JP" altLang="en-US" sz="2400" dirty="0"/>
                  <a:t>学習アルゴリズム</a:t>
                </a:r>
                <a:endParaRPr lang="en-US" altLang="ja-JP" sz="2400" dirty="0"/>
              </a:p>
              <a:p>
                <a:pPr marL="914400" lvl="1" indent="-457200">
                  <a:lnSpc>
                    <a:spcPct val="100000"/>
                  </a:lnSpc>
                  <a:spcBef>
                    <a:spcPts val="600"/>
                  </a:spcBef>
                  <a:spcAft>
                    <a:spcPts val="600"/>
                  </a:spcAft>
                  <a:buFont typeface="+mj-lt"/>
                  <a:buAutoNum type="arabicPeriod"/>
                </a:pPr>
                <a:r>
                  <a:rPr lang="ja-JP" altLang="en-US" sz="2000" dirty="0"/>
                  <a:t>重みベクトル適当（乱数など）に初期化 </a:t>
                </a:r>
                <a14:m>
                  <m:oMath xmlns:m="http://schemas.openxmlformats.org/officeDocument/2006/math">
                    <m:r>
                      <a:rPr lang="en-US" altLang="ja-JP" sz="2000" b="1">
                        <a:latin typeface="Cambria Math" panose="02040503050406030204" pitchFamily="18" charset="0"/>
                      </a:rPr>
                      <m:t>𝐰</m:t>
                    </m:r>
                  </m:oMath>
                </a14:m>
                <a:endParaRPr lang="en-US" altLang="ja-JP" sz="2000" dirty="0"/>
              </a:p>
              <a:p>
                <a:pPr marL="914400" lvl="1" indent="-457200">
                  <a:lnSpc>
                    <a:spcPct val="100000"/>
                  </a:lnSpc>
                  <a:spcBef>
                    <a:spcPts val="600"/>
                  </a:spcBef>
                  <a:spcAft>
                    <a:spcPts val="600"/>
                  </a:spcAft>
                  <a:buFont typeface="+mj-lt"/>
                  <a:buAutoNum type="arabicPeriod"/>
                </a:pPr>
                <a:r>
                  <a:rPr lang="ja-JP" altLang="en-US" sz="2000" dirty="0"/>
                  <a:t>教師データ群からデータをひとつ選ぶ </a:t>
                </a:r>
                <a14:m>
                  <m:oMath xmlns:m="http://schemas.openxmlformats.org/officeDocument/2006/math">
                    <m:d>
                      <m:dPr>
                        <m:ctrlPr>
                          <a:rPr lang="en-US" altLang="ja-JP" sz="2000" i="1">
                            <a:latin typeface="Cambria Math" panose="02040503050406030204" pitchFamily="18" charset="0"/>
                          </a:rPr>
                        </m:ctrlPr>
                      </m:dPr>
                      <m:e>
                        <m:r>
                          <a:rPr lang="en-US" altLang="ja-JP" sz="2000" b="1" i="0" smtClean="0">
                            <a:latin typeface="Cambria Math" panose="02040503050406030204" pitchFamily="18" charset="0"/>
                          </a:rPr>
                          <m:t>𝐱</m:t>
                        </m:r>
                        <m:r>
                          <a:rPr lang="en-US" altLang="ja-JP" sz="2000" i="1">
                            <a:latin typeface="Cambria Math" panose="02040503050406030204" pitchFamily="18" charset="0"/>
                          </a:rPr>
                          <m:t>,</m:t>
                        </m:r>
                        <m:r>
                          <a:rPr lang="en-US" altLang="ja-JP" sz="2000" b="0" i="1" smtClean="0">
                            <a:latin typeface="Cambria Math" panose="02040503050406030204" pitchFamily="18" charset="0"/>
                          </a:rPr>
                          <m:t>𝑏</m:t>
                        </m:r>
                      </m:e>
                    </m:d>
                  </m:oMath>
                </a14:m>
                <a:endParaRPr lang="en-US" altLang="ja-JP" sz="2000" dirty="0"/>
              </a:p>
              <a:p>
                <a:pPr marL="914400" lvl="1" indent="-457200">
                  <a:lnSpc>
                    <a:spcPct val="100000"/>
                  </a:lnSpc>
                  <a:spcBef>
                    <a:spcPts val="600"/>
                  </a:spcBef>
                  <a:spcAft>
                    <a:spcPts val="600"/>
                  </a:spcAft>
                  <a:buFont typeface="+mj-lt"/>
                  <a:buAutoNum type="arabicPeriod"/>
                </a:pPr>
                <a:r>
                  <a:rPr lang="ja-JP" altLang="en-US" sz="2000" dirty="0"/>
                  <a:t>現在の重み</a:t>
                </a:r>
                <a14:m>
                  <m:oMath xmlns:m="http://schemas.openxmlformats.org/officeDocument/2006/math">
                    <m:r>
                      <a:rPr lang="en-US" altLang="ja-JP" sz="2000" b="1">
                        <a:latin typeface="Cambria Math" panose="02040503050406030204" pitchFamily="18" charset="0"/>
                      </a:rPr>
                      <m:t>𝐰</m:t>
                    </m:r>
                  </m:oMath>
                </a14:m>
                <a:r>
                  <a:rPr lang="ja-JP" altLang="en-US" sz="2000" dirty="0"/>
                  <a:t>で </a:t>
                </a:r>
                <a14:m>
                  <m:oMath xmlns:m="http://schemas.openxmlformats.org/officeDocument/2006/math">
                    <m:r>
                      <a:rPr lang="en-US" altLang="ja-JP" sz="2000" b="1" i="0" smtClean="0">
                        <a:latin typeface="Cambria Math" panose="02040503050406030204" pitchFamily="18" charset="0"/>
                      </a:rPr>
                      <m:t>𝐱</m:t>
                    </m:r>
                    <m:r>
                      <a:rPr lang="ja-JP" altLang="en-US" sz="2000" b="1" i="1">
                        <a:latin typeface="Cambria Math" panose="02040503050406030204" pitchFamily="18" charset="0"/>
                      </a:rPr>
                      <m:t>を</m:t>
                    </m:r>
                    <m:r>
                      <a:rPr lang="ja-JP" altLang="en-US" sz="2000" b="1" i="1" dirty="0">
                        <a:latin typeface="Cambria Math" panose="02040503050406030204" pitchFamily="18" charset="0"/>
                      </a:rPr>
                      <m:t>識別</m:t>
                    </m:r>
                  </m:oMath>
                </a14:m>
                <a:r>
                  <a:rPr lang="ja-JP" altLang="en-US" sz="2000" dirty="0"/>
                  <a:t>し結果が誤っているとき</a:t>
                </a:r>
                <a:endParaRPr lang="en-US" altLang="ja-JP" sz="2000" dirty="0"/>
              </a:p>
              <a:p>
                <a:pPr marL="914400" lvl="2" indent="0">
                  <a:lnSpc>
                    <a:spcPct val="100000"/>
                  </a:lnSpc>
                  <a:spcBef>
                    <a:spcPts val="600"/>
                  </a:spcBef>
                  <a:spcAft>
                    <a:spcPts val="600"/>
                  </a:spcAft>
                  <a:buNone/>
                </a:pPr>
                <a14:m>
                  <m:oMath xmlns:m="http://schemas.openxmlformats.org/officeDocument/2006/math">
                    <m:r>
                      <a:rPr lang="en-US" altLang="ja-JP" b="1">
                        <a:latin typeface="Cambria Math" panose="02040503050406030204" pitchFamily="18" charset="0"/>
                      </a:rPr>
                      <m:t>𝐰</m:t>
                    </m:r>
                  </m:oMath>
                </a14:m>
                <a:r>
                  <a:rPr lang="en-US" altLang="ja-JP" dirty="0"/>
                  <a:t> </a:t>
                </a:r>
                <a:r>
                  <a:rPr lang="ja-JP" altLang="en-US" dirty="0"/>
                  <a:t>← </a:t>
                </a:r>
                <a14:m>
                  <m:oMath xmlns:m="http://schemas.openxmlformats.org/officeDocument/2006/math">
                    <m:r>
                      <a:rPr lang="en-US" altLang="ja-JP" b="1">
                        <a:latin typeface="Cambria Math" panose="02040503050406030204" pitchFamily="18" charset="0"/>
                      </a:rPr>
                      <m:t>𝐰</m:t>
                    </m:r>
                    <m:r>
                      <a:rPr lang="en-US" altLang="ja-JP" b="1" i="0" smtClean="0">
                        <a:latin typeface="Cambria Math" panose="02040503050406030204" pitchFamily="18" charset="0"/>
                      </a:rPr>
                      <m:t>+</m:t>
                    </m:r>
                    <m:r>
                      <a:rPr lang="en-US" altLang="ja-JP" b="0" i="1" smtClean="0">
                        <a:latin typeface="Cambria Math" panose="02040503050406030204" pitchFamily="18" charset="0"/>
                      </a:rPr>
                      <m:t>𝜌</m:t>
                    </m:r>
                    <m:r>
                      <a:rPr lang="en-US" altLang="ja-JP" b="1" i="0" smtClean="0">
                        <a:latin typeface="Cambria Math" panose="02040503050406030204" pitchFamily="18" charset="0"/>
                      </a:rPr>
                      <m:t>𝐱</m:t>
                    </m:r>
                  </m:oMath>
                </a14:m>
                <a:r>
                  <a:rPr lang="en-US" altLang="ja-JP" i="1" dirty="0"/>
                  <a:t>  </a:t>
                </a:r>
                <a:r>
                  <a:rPr lang="ja-JP" altLang="en-US" i="1" dirty="0"/>
                  <a:t>（クラス１に対して </a:t>
                </a:r>
                <a14:m>
                  <m:oMath xmlns:m="http://schemas.openxmlformats.org/officeDocument/2006/math">
                    <m:sSup>
                      <m:sSupPr>
                        <m:ctrlPr>
                          <a:rPr lang="en-US" altLang="ja-JP" b="0" i="1" smtClean="0">
                            <a:latin typeface="Cambria Math" panose="02040503050406030204" pitchFamily="18" charset="0"/>
                          </a:rPr>
                        </m:ctrlPr>
                      </m:sSupPr>
                      <m:e>
                        <m:r>
                          <a:rPr lang="en-US" altLang="ja-JP" b="1">
                            <a:latin typeface="Cambria Math" panose="02040503050406030204" pitchFamily="18" charset="0"/>
                          </a:rPr>
                          <m:t>𝐰</m:t>
                        </m:r>
                      </m:e>
                      <m:sup>
                        <m:r>
                          <a:rPr lang="en-US" altLang="ja-JP" b="0" i="1" smtClean="0">
                            <a:latin typeface="Cambria Math" panose="02040503050406030204" pitchFamily="18" charset="0"/>
                          </a:rPr>
                          <m:t>𝑇</m:t>
                        </m:r>
                      </m:sup>
                    </m:sSup>
                    <m:r>
                      <a:rPr lang="en-US" altLang="ja-JP" b="1">
                        <a:latin typeface="Cambria Math" panose="02040503050406030204" pitchFamily="18" charset="0"/>
                      </a:rPr>
                      <m:t>𝐱</m:t>
                    </m:r>
                    <m:r>
                      <a:rPr lang="en-US" altLang="ja-JP" b="0" i="1" smtClean="0">
                        <a:latin typeface="Cambria Math" panose="02040503050406030204" pitchFamily="18" charset="0"/>
                      </a:rPr>
                      <m:t>&lt;0</m:t>
                    </m:r>
                  </m:oMath>
                </a14:m>
                <a:r>
                  <a:rPr lang="ja-JP" altLang="en-US" i="1" dirty="0"/>
                  <a:t>とした）</a:t>
                </a:r>
                <a:endParaRPr lang="en-US" altLang="ja-JP" i="1" dirty="0"/>
              </a:p>
              <a:p>
                <a:pPr marL="914400" lvl="2" indent="0">
                  <a:lnSpc>
                    <a:spcPct val="100000"/>
                  </a:lnSpc>
                  <a:spcBef>
                    <a:spcPts val="600"/>
                  </a:spcBef>
                  <a:spcAft>
                    <a:spcPts val="600"/>
                  </a:spcAft>
                  <a:buNone/>
                </a:pPr>
                <a14:m>
                  <m:oMath xmlns:m="http://schemas.openxmlformats.org/officeDocument/2006/math">
                    <m:r>
                      <a:rPr lang="en-US" altLang="ja-JP" b="1">
                        <a:latin typeface="Cambria Math" panose="02040503050406030204" pitchFamily="18" charset="0"/>
                      </a:rPr>
                      <m:t>𝐰</m:t>
                    </m:r>
                  </m:oMath>
                </a14:m>
                <a:r>
                  <a:rPr lang="en-US" altLang="ja-JP" dirty="0"/>
                  <a:t> </a:t>
                </a:r>
                <a:r>
                  <a:rPr lang="ja-JP" altLang="en-US" dirty="0"/>
                  <a:t>← </a:t>
                </a:r>
                <a14:m>
                  <m:oMath xmlns:m="http://schemas.openxmlformats.org/officeDocument/2006/math">
                    <m:r>
                      <a:rPr lang="en-US" altLang="ja-JP" b="1">
                        <a:latin typeface="Cambria Math" panose="02040503050406030204" pitchFamily="18" charset="0"/>
                      </a:rPr>
                      <m:t>𝐰</m:t>
                    </m:r>
                    <m:r>
                      <a:rPr lang="en-US" altLang="ja-JP" b="1" i="0" smtClean="0">
                        <a:latin typeface="Cambria Math" panose="02040503050406030204" pitchFamily="18" charset="0"/>
                      </a:rPr>
                      <m:t>−</m:t>
                    </m:r>
                    <m:r>
                      <a:rPr lang="en-US" altLang="ja-JP" i="1">
                        <a:latin typeface="Cambria Math" panose="02040503050406030204" pitchFamily="18" charset="0"/>
                      </a:rPr>
                      <m:t>𝜌</m:t>
                    </m:r>
                    <m:r>
                      <a:rPr lang="en-US" altLang="ja-JP" b="1">
                        <a:latin typeface="Cambria Math" panose="02040503050406030204" pitchFamily="18" charset="0"/>
                      </a:rPr>
                      <m:t>𝐱</m:t>
                    </m:r>
                  </m:oMath>
                </a14:m>
                <a:r>
                  <a:rPr lang="en-US" altLang="ja-JP" i="1" dirty="0"/>
                  <a:t>  </a:t>
                </a:r>
                <a:r>
                  <a:rPr lang="ja-JP" altLang="en-US" i="1" dirty="0"/>
                  <a:t>（クラス</a:t>
                </a:r>
                <a:r>
                  <a:rPr lang="en-US" altLang="ja-JP" i="1" dirty="0"/>
                  <a:t>2</a:t>
                </a:r>
                <a:r>
                  <a:rPr lang="ja-JP" altLang="en-US" i="1" dirty="0"/>
                  <a:t>に対して </a:t>
                </a:r>
                <a14:m>
                  <m:oMath xmlns:m="http://schemas.openxmlformats.org/officeDocument/2006/math">
                    <m:sSup>
                      <m:sSupPr>
                        <m:ctrlPr>
                          <a:rPr lang="en-US" altLang="ja-JP" i="1">
                            <a:latin typeface="Cambria Math" panose="02040503050406030204" pitchFamily="18" charset="0"/>
                          </a:rPr>
                        </m:ctrlPr>
                      </m:sSupPr>
                      <m:e>
                        <m:r>
                          <a:rPr lang="en-US" altLang="ja-JP" b="1">
                            <a:latin typeface="Cambria Math" panose="02040503050406030204" pitchFamily="18" charset="0"/>
                          </a:rPr>
                          <m:t>𝐰</m:t>
                        </m:r>
                      </m:e>
                      <m:sup>
                        <m:r>
                          <a:rPr lang="en-US" altLang="ja-JP" i="1">
                            <a:latin typeface="Cambria Math" panose="02040503050406030204" pitchFamily="18" charset="0"/>
                          </a:rPr>
                          <m:t>𝑇</m:t>
                        </m:r>
                      </m:sup>
                    </m:sSup>
                    <m:r>
                      <a:rPr lang="en-US" altLang="ja-JP" b="1">
                        <a:latin typeface="Cambria Math" panose="02040503050406030204" pitchFamily="18" charset="0"/>
                      </a:rPr>
                      <m:t>𝐱</m:t>
                    </m:r>
                    <m:r>
                      <a:rPr lang="en-US" altLang="ja-JP" b="0" i="1" smtClean="0">
                        <a:latin typeface="Cambria Math" panose="02040503050406030204" pitchFamily="18" charset="0"/>
                      </a:rPr>
                      <m:t>≥</m:t>
                    </m:r>
                    <m:r>
                      <a:rPr lang="en-US" altLang="ja-JP" i="1">
                        <a:latin typeface="Cambria Math" panose="02040503050406030204" pitchFamily="18" charset="0"/>
                      </a:rPr>
                      <m:t>0</m:t>
                    </m:r>
                  </m:oMath>
                </a14:m>
                <a:r>
                  <a:rPr lang="ja-JP" altLang="en-US" i="1" dirty="0"/>
                  <a:t>とした）</a:t>
                </a:r>
                <a:endParaRPr lang="en-US" altLang="ja-JP" sz="1800" i="1" dirty="0"/>
              </a:p>
              <a:p>
                <a:pPr marL="914400" lvl="1" indent="-457200">
                  <a:lnSpc>
                    <a:spcPct val="100000"/>
                  </a:lnSpc>
                  <a:spcBef>
                    <a:spcPts val="600"/>
                  </a:spcBef>
                  <a:spcAft>
                    <a:spcPts val="600"/>
                  </a:spcAft>
                  <a:buFont typeface="+mj-lt"/>
                  <a:buAutoNum type="arabicPeriod"/>
                </a:pPr>
                <a:r>
                  <a:rPr lang="ja-JP" altLang="en-US" sz="2000" dirty="0"/>
                  <a:t>全教師データに対して</a:t>
                </a:r>
                <a:r>
                  <a:rPr lang="en-US" altLang="ja-JP" sz="2000" dirty="0"/>
                  <a:t>2,3</a:t>
                </a:r>
                <a:r>
                  <a:rPr lang="ja-JP" altLang="en-US" sz="2000" dirty="0"/>
                  <a:t>を繰り返す．</a:t>
                </a:r>
                <a:endParaRPr lang="en-US" altLang="ja-JP" sz="2000" dirty="0"/>
              </a:p>
              <a:p>
                <a:pPr marL="914400" lvl="1" indent="-457200">
                  <a:lnSpc>
                    <a:spcPct val="100000"/>
                  </a:lnSpc>
                  <a:spcBef>
                    <a:spcPts val="600"/>
                  </a:spcBef>
                  <a:spcAft>
                    <a:spcPts val="600"/>
                  </a:spcAft>
                  <a:buFont typeface="+mj-lt"/>
                  <a:buAutoNum type="arabicPeriod"/>
                </a:pPr>
                <a:r>
                  <a:rPr lang="ja-JP" altLang="en-US" sz="2000" dirty="0"/>
                  <a:t>全教師データを正しく識別で来たら終了</a:t>
                </a:r>
                <a:endParaRPr lang="en-US" altLang="ja-JP" sz="2000" dirty="0"/>
              </a:p>
              <a:p>
                <a:pPr marL="457200" lvl="1" indent="0">
                  <a:lnSpc>
                    <a:spcPct val="100000"/>
                  </a:lnSpc>
                  <a:spcBef>
                    <a:spcPts val="600"/>
                  </a:spcBef>
                  <a:buNone/>
                </a:pPr>
                <a:endParaRPr lang="en-US" altLang="ja-JP" dirty="0"/>
              </a:p>
              <a:p>
                <a:pPr marL="457200" lvl="1" indent="0">
                  <a:lnSpc>
                    <a:spcPct val="100000"/>
                  </a:lnSpc>
                  <a:spcBef>
                    <a:spcPts val="600"/>
                  </a:spcBef>
                  <a:buNone/>
                </a:pPr>
                <a:endParaRPr kumimoji="1" lang="ja-JP" altLang="en-US"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87006" y="1154190"/>
                <a:ext cx="7088026" cy="5703810"/>
              </a:xfrm>
              <a:blipFill rotWithShape="0">
                <a:blip r:embed="rId2"/>
                <a:stretch>
                  <a:fillRect l="-1118" t="-855" r="-172"/>
                </a:stretch>
              </a:blipFill>
            </p:spPr>
            <p:txBody>
              <a:bodyPr/>
              <a:lstStyle/>
              <a:p>
                <a:r>
                  <a:rPr lang="ja-JP" altLang="en-US">
                    <a:noFill/>
                  </a:rPr>
                  <a:t> </a:t>
                </a:r>
              </a:p>
            </p:txBody>
          </p:sp>
        </mc:Fallback>
      </mc:AlternateContent>
      <p:grpSp>
        <p:nvGrpSpPr>
          <p:cNvPr id="5" name="グループ化 4"/>
          <p:cNvGrpSpPr/>
          <p:nvPr/>
        </p:nvGrpSpPr>
        <p:grpSpPr>
          <a:xfrm>
            <a:off x="7645080" y="892694"/>
            <a:ext cx="4288353" cy="4755773"/>
            <a:chOff x="7645080" y="892694"/>
            <a:chExt cx="4288353" cy="4755773"/>
          </a:xfrm>
        </p:grpSpPr>
        <p:sp>
          <p:nvSpPr>
            <p:cNvPr id="4" name="正方形/長方形 3"/>
            <p:cNvSpPr/>
            <p:nvPr/>
          </p:nvSpPr>
          <p:spPr>
            <a:xfrm>
              <a:off x="7645080" y="892694"/>
              <a:ext cx="4288353" cy="1631216"/>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下の例を使ってこのアルゴリズムの</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動作を見ていきます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 name="直線矢印コネクタ 5"/>
            <p:cNvCxnSpPr/>
            <p:nvPr/>
          </p:nvCxnSpPr>
          <p:spPr>
            <a:xfrm>
              <a:off x="7794172" y="2553209"/>
              <a:ext cx="386080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7985579" y="2482451"/>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テキスト ボックス 7"/>
            <p:cNvSpPr txBox="1"/>
            <p:nvPr/>
          </p:nvSpPr>
          <p:spPr>
            <a:xfrm>
              <a:off x="7901940" y="246793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1</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9" name="円/楕円 8"/>
            <p:cNvSpPr/>
            <p:nvPr/>
          </p:nvSpPr>
          <p:spPr>
            <a:xfrm>
              <a:off x="8957985" y="2482451"/>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 name="テキスト ボックス 9"/>
            <p:cNvSpPr txBox="1"/>
            <p:nvPr/>
          </p:nvSpPr>
          <p:spPr>
            <a:xfrm>
              <a:off x="8874346" y="246793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2</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1" name="円/楕円 10"/>
            <p:cNvSpPr/>
            <p:nvPr/>
          </p:nvSpPr>
          <p:spPr>
            <a:xfrm>
              <a:off x="9366704" y="2482451"/>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 name="テキスト ボックス 11"/>
            <p:cNvSpPr txBox="1"/>
            <p:nvPr/>
          </p:nvSpPr>
          <p:spPr>
            <a:xfrm>
              <a:off x="9283065" y="246793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3</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3" name="円/楕円 12"/>
            <p:cNvSpPr/>
            <p:nvPr/>
          </p:nvSpPr>
          <p:spPr>
            <a:xfrm>
              <a:off x="10004097" y="2482451"/>
              <a:ext cx="131536" cy="1315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4" name="テキスト ボックス 13"/>
            <p:cNvSpPr txBox="1"/>
            <p:nvPr/>
          </p:nvSpPr>
          <p:spPr>
            <a:xfrm>
              <a:off x="9920458" y="246793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4</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5" name="円/楕円 14"/>
            <p:cNvSpPr/>
            <p:nvPr/>
          </p:nvSpPr>
          <p:spPr>
            <a:xfrm>
              <a:off x="10413607" y="2482451"/>
              <a:ext cx="131536" cy="1315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6" name="テキスト ボックス 15"/>
            <p:cNvSpPr txBox="1"/>
            <p:nvPr/>
          </p:nvSpPr>
          <p:spPr>
            <a:xfrm>
              <a:off x="10329968" y="246793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5</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7" name="円/楕円 16"/>
            <p:cNvSpPr/>
            <p:nvPr/>
          </p:nvSpPr>
          <p:spPr>
            <a:xfrm>
              <a:off x="11088189" y="2482451"/>
              <a:ext cx="131536" cy="1315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8" name="テキスト ボックス 17"/>
            <p:cNvSpPr txBox="1"/>
            <p:nvPr/>
          </p:nvSpPr>
          <p:spPr>
            <a:xfrm>
              <a:off x="11004550" y="246793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6</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9" name="テキスト ボックス 18"/>
            <p:cNvSpPr txBox="1"/>
            <p:nvPr/>
          </p:nvSpPr>
          <p:spPr>
            <a:xfrm>
              <a:off x="7871460" y="2826077"/>
              <a:ext cx="37702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baseline="-25000" dirty="0">
                <a:latin typeface="Times New Roman" panose="02020603050405020304" pitchFamily="18" charset="0"/>
                <a:cs typeface="Times New Roman" panose="02020603050405020304" pitchFamily="18" charset="0"/>
              </a:endParaRPr>
            </a:p>
          </p:txBody>
        </p:sp>
        <p:sp>
          <p:nvSpPr>
            <p:cNvPr id="20" name="テキスト ボックス 19"/>
            <p:cNvSpPr txBox="1"/>
            <p:nvPr/>
          </p:nvSpPr>
          <p:spPr>
            <a:xfrm>
              <a:off x="8763856" y="2826077"/>
              <a:ext cx="47320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0.2</a:t>
              </a:r>
              <a:endParaRPr kumimoji="1" lang="ja-JP" altLang="en-US" baseline="-25000"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9235440" y="2826077"/>
              <a:ext cx="47320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0.5</a:t>
              </a:r>
              <a:endParaRPr kumimoji="1" lang="ja-JP" altLang="en-US" baseline="-25000" dirty="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9881088" y="2826077"/>
              <a:ext cx="473206"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1</a:t>
              </a:r>
              <a:r>
                <a:rPr kumimoji="1" lang="en-US" altLang="ja-JP" dirty="0">
                  <a:latin typeface="Times New Roman" panose="02020603050405020304" pitchFamily="18" charset="0"/>
                  <a:cs typeface="Times New Roman" panose="02020603050405020304" pitchFamily="18" charset="0"/>
                </a:rPr>
                <a:t>.5</a:t>
              </a:r>
              <a:endParaRPr kumimoji="1" lang="ja-JP" altLang="en-US" baseline="-25000" dirty="0">
                <a:latin typeface="Times New Roman" panose="02020603050405020304" pitchFamily="18" charset="0"/>
                <a:cs typeface="Times New Roman" panose="02020603050405020304" pitchFamily="18" charset="0"/>
              </a:endParaRPr>
            </a:p>
          </p:txBody>
        </p:sp>
        <p:sp>
          <p:nvSpPr>
            <p:cNvPr id="23" name="テキスト ボックス 22"/>
            <p:cNvSpPr txBox="1"/>
            <p:nvPr/>
          </p:nvSpPr>
          <p:spPr>
            <a:xfrm>
              <a:off x="10282978" y="2826077"/>
              <a:ext cx="473206"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2</a:t>
              </a:r>
              <a:r>
                <a:rPr kumimoji="1" lang="en-US" altLang="ja-JP" dirty="0">
                  <a:latin typeface="Times New Roman" panose="02020603050405020304" pitchFamily="18" charset="0"/>
                  <a:cs typeface="Times New Roman" panose="02020603050405020304" pitchFamily="18" charset="0"/>
                </a:rPr>
                <a:t>.0</a:t>
              </a:r>
              <a:endParaRPr kumimoji="1" lang="ja-JP" altLang="en-US" baseline="-25000" dirty="0">
                <a:latin typeface="Times New Roman" panose="02020603050405020304" pitchFamily="18" charset="0"/>
                <a:cs typeface="Times New Roman" panose="02020603050405020304" pitchFamily="18" charset="0"/>
              </a:endParaRPr>
            </a:p>
          </p:txBody>
        </p:sp>
        <p:sp>
          <p:nvSpPr>
            <p:cNvPr id="24" name="テキスト ボックス 23"/>
            <p:cNvSpPr txBox="1"/>
            <p:nvPr/>
          </p:nvSpPr>
          <p:spPr>
            <a:xfrm>
              <a:off x="10965180" y="2826077"/>
              <a:ext cx="473206"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3</a:t>
              </a:r>
              <a:r>
                <a:rPr kumimoji="1" lang="en-US" altLang="ja-JP" dirty="0">
                  <a:latin typeface="Times New Roman" panose="02020603050405020304" pitchFamily="18" charset="0"/>
                  <a:cs typeface="Times New Roman" panose="02020603050405020304" pitchFamily="18" charset="0"/>
                </a:rPr>
                <a:t>.5</a:t>
              </a:r>
              <a:endParaRPr kumimoji="1" lang="ja-JP" altLang="en-US" baseline="-25000" dirty="0">
                <a:latin typeface="Times New Roman" panose="02020603050405020304" pitchFamily="18" charset="0"/>
                <a:cs typeface="Times New Roman" panose="02020603050405020304" pitchFamily="18" charset="0"/>
              </a:endParaRPr>
            </a:p>
          </p:txBody>
        </p:sp>
        <p:sp>
          <p:nvSpPr>
            <p:cNvPr id="25" name="テキスト ボックス 24"/>
            <p:cNvSpPr txBox="1"/>
            <p:nvPr/>
          </p:nvSpPr>
          <p:spPr>
            <a:xfrm>
              <a:off x="7952198" y="3586364"/>
              <a:ext cx="2092239" cy="2062103"/>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教師データ</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i="1" dirty="0">
                  <a:latin typeface="Times New Roman" panose="02020603050405020304" pitchFamily="18" charset="0"/>
                  <a:cs typeface="Times New Roman" panose="02020603050405020304" pitchFamily="18" charset="0"/>
                </a:rPr>
                <a:t>x</a:t>
              </a:r>
              <a:r>
                <a:rPr lang="en-US" altLang="ja-JP" i="1" baseline="-25000" dirty="0">
                  <a:latin typeface="Times New Roman" panose="02020603050405020304" pitchFamily="18" charset="0"/>
                  <a:cs typeface="Times New Roman" panose="02020603050405020304" pitchFamily="18" charset="0"/>
                </a:rPr>
                <a:t>1</a:t>
              </a:r>
              <a:r>
                <a:rPr lang="ja-JP" altLang="en-US" i="1" baseline="-25000"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 -2.0</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i="1" dirty="0">
                  <a:latin typeface="Times New Roman" panose="02020603050405020304" pitchFamily="18" charset="0"/>
                  <a:cs typeface="Times New Roman" panose="02020603050405020304" pitchFamily="18" charset="0"/>
                </a:rPr>
                <a:t>x</a:t>
              </a:r>
              <a:r>
                <a:rPr lang="en-US" altLang="ja-JP" i="1" baseline="-25000" dirty="0">
                  <a:latin typeface="Times New Roman" panose="02020603050405020304" pitchFamily="18" charset="0"/>
                  <a:cs typeface="Times New Roman" panose="02020603050405020304" pitchFamily="18" charset="0"/>
                </a:rPr>
                <a:t>2</a:t>
              </a:r>
              <a:r>
                <a:rPr lang="ja-JP" altLang="en-US" i="1" baseline="-25000"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  0.2</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 </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i="1" dirty="0">
                  <a:latin typeface="Times New Roman" panose="02020603050405020304" pitchFamily="18" charset="0"/>
                  <a:cs typeface="Times New Roman" panose="02020603050405020304" pitchFamily="18" charset="0"/>
                </a:rPr>
                <a:t>x</a:t>
              </a:r>
              <a:r>
                <a:rPr lang="en-US" altLang="ja-JP" i="1" baseline="-25000" dirty="0">
                  <a:latin typeface="Times New Roman" panose="02020603050405020304" pitchFamily="18" charset="0"/>
                  <a:cs typeface="Times New Roman" panose="02020603050405020304" pitchFamily="18" charset="0"/>
                </a:rPr>
                <a:t>3</a:t>
              </a:r>
              <a:r>
                <a:rPr lang="ja-JP" altLang="en-US" i="1" baseline="-25000"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  0.5</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i="1" dirty="0">
                  <a:latin typeface="Times New Roman" panose="02020603050405020304" pitchFamily="18" charset="0"/>
                  <a:cs typeface="Times New Roman" panose="02020603050405020304" pitchFamily="18" charset="0"/>
                </a:rPr>
                <a:t>x</a:t>
              </a:r>
              <a:r>
                <a:rPr lang="en-US" altLang="ja-JP" i="1" baseline="-25000" dirty="0">
                  <a:latin typeface="Times New Roman" panose="02020603050405020304" pitchFamily="18" charset="0"/>
                  <a:cs typeface="Times New Roman" panose="02020603050405020304" pitchFamily="18" charset="0"/>
                </a:rPr>
                <a:t>4</a:t>
              </a:r>
              <a:r>
                <a:rPr lang="ja-JP" altLang="en-US" i="1" baseline="-25000"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  1.5</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i="1" dirty="0">
                  <a:latin typeface="Times New Roman" panose="02020603050405020304" pitchFamily="18" charset="0"/>
                  <a:cs typeface="Times New Roman" panose="02020603050405020304" pitchFamily="18" charset="0"/>
                </a:rPr>
                <a:t>x</a:t>
              </a:r>
              <a:r>
                <a:rPr lang="en-US" altLang="ja-JP" i="1" baseline="-25000" dirty="0">
                  <a:latin typeface="Times New Roman" panose="02020603050405020304" pitchFamily="18" charset="0"/>
                  <a:cs typeface="Times New Roman" panose="02020603050405020304" pitchFamily="18" charset="0"/>
                </a:rPr>
                <a:t>5</a:t>
              </a:r>
              <a:r>
                <a:rPr lang="ja-JP" altLang="en-US" i="1" baseline="-25000"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  2.0</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i="1" dirty="0">
                  <a:latin typeface="Times New Roman" panose="02020603050405020304" pitchFamily="18" charset="0"/>
                  <a:cs typeface="Times New Roman" panose="02020603050405020304" pitchFamily="18" charset="0"/>
                </a:rPr>
                <a:t>x</a:t>
              </a:r>
              <a:r>
                <a:rPr lang="en-US" altLang="ja-JP" i="1" baseline="-25000" dirty="0">
                  <a:latin typeface="Times New Roman" panose="02020603050405020304" pitchFamily="18" charset="0"/>
                  <a:cs typeface="Times New Roman" panose="02020603050405020304" pitchFamily="18" charset="0"/>
                </a:rPr>
                <a:t>6</a:t>
              </a:r>
              <a:r>
                <a:rPr lang="ja-JP" altLang="en-US" i="1" baseline="-25000"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  3.5</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6" name="スライド番号プレースホルダー 25"/>
          <p:cNvSpPr>
            <a:spLocks noGrp="1"/>
          </p:cNvSpPr>
          <p:nvPr>
            <p:ph type="sldNum" sz="quarter" idx="12"/>
          </p:nvPr>
        </p:nvSpPr>
        <p:spPr/>
        <p:txBody>
          <a:bodyPr/>
          <a:lstStyle/>
          <a:p>
            <a:fld id="{F35DE295-420C-4265-BE54-AE59FA4027A6}" type="slidenum">
              <a:rPr kumimoji="1" lang="ja-JP" altLang="en-US" smtClean="0"/>
              <a:t>20</a:t>
            </a:fld>
            <a:endParaRPr kumimoji="1" lang="ja-JP" altLang="en-US"/>
          </a:p>
        </p:txBody>
      </p:sp>
    </p:spTree>
    <p:extLst>
      <p:ext uri="{BB962C8B-B14F-4D97-AF65-F5344CB8AC3E}">
        <p14:creationId xmlns:p14="http://schemas.microsoft.com/office/powerpoint/2010/main" val="1470752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グループ化 148"/>
          <p:cNvGrpSpPr/>
          <p:nvPr/>
        </p:nvGrpSpPr>
        <p:grpSpPr>
          <a:xfrm>
            <a:off x="6696529" y="967922"/>
            <a:ext cx="4343400" cy="4343400"/>
            <a:chOff x="10020300" y="967922"/>
            <a:chExt cx="4343400" cy="4343400"/>
          </a:xfrm>
        </p:grpSpPr>
        <p:grpSp>
          <p:nvGrpSpPr>
            <p:cNvPr id="136" name="グループ化 135"/>
            <p:cNvGrpSpPr/>
            <p:nvPr/>
          </p:nvGrpSpPr>
          <p:grpSpPr>
            <a:xfrm>
              <a:off x="10020300" y="1223736"/>
              <a:ext cx="4343400" cy="3788228"/>
              <a:chOff x="10020300" y="1223736"/>
              <a:chExt cx="4343400" cy="3788228"/>
            </a:xfrm>
          </p:grpSpPr>
          <p:cxnSp>
            <p:nvCxnSpPr>
              <p:cNvPr id="120" name="直線矢印コネクタ 119"/>
              <p:cNvCxnSpPr/>
              <p:nvPr/>
            </p:nvCxnSpPr>
            <p:spPr>
              <a:xfrm>
                <a:off x="10020300" y="349667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a:off x="10020300" y="3875497"/>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10020300" y="4254320"/>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a:off x="10020300" y="4633143"/>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10020300" y="501196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a:off x="10020300" y="1223736"/>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a:off x="10020300" y="1602559"/>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10020300" y="1981382"/>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a:off x="10020300" y="2360205"/>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10020300" y="2739028"/>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a:off x="10020300" y="3117851"/>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grpSp>
        <p:grpSp>
          <p:nvGrpSpPr>
            <p:cNvPr id="137" name="グループ化 136"/>
            <p:cNvGrpSpPr/>
            <p:nvPr/>
          </p:nvGrpSpPr>
          <p:grpSpPr>
            <a:xfrm rot="16200000">
              <a:off x="10020300" y="1245508"/>
              <a:ext cx="4343400" cy="3788228"/>
              <a:chOff x="10020300" y="1223736"/>
              <a:chExt cx="4343400" cy="3788228"/>
            </a:xfrm>
          </p:grpSpPr>
          <p:cxnSp>
            <p:nvCxnSpPr>
              <p:cNvPr id="138" name="直線矢印コネクタ 137"/>
              <p:cNvCxnSpPr/>
              <p:nvPr/>
            </p:nvCxnSpPr>
            <p:spPr>
              <a:xfrm>
                <a:off x="10020300" y="349667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a:off x="10020300" y="3875497"/>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a:off x="10020300" y="4254320"/>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a:off x="10020300" y="4633143"/>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10020300" y="501196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p:nvPr/>
            </p:nvCxnSpPr>
            <p:spPr>
              <a:xfrm>
                <a:off x="10020300" y="1223736"/>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p:nvPr/>
            </p:nvCxnSpPr>
            <p:spPr>
              <a:xfrm>
                <a:off x="10020300" y="1602559"/>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a:off x="10020300" y="1981382"/>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p:nvPr/>
            </p:nvCxnSpPr>
            <p:spPr>
              <a:xfrm>
                <a:off x="10020300" y="2360205"/>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p:nvPr/>
            </p:nvCxnSpPr>
            <p:spPr>
              <a:xfrm>
                <a:off x="10020300" y="2739028"/>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8" name="直線矢印コネクタ 147"/>
              <p:cNvCxnSpPr/>
              <p:nvPr/>
            </p:nvCxnSpPr>
            <p:spPr>
              <a:xfrm>
                <a:off x="10020300" y="3117851"/>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grpSp>
      </p:grpSp>
      <p:sp>
        <p:nvSpPr>
          <p:cNvPr id="2" name="タイトル 1"/>
          <p:cNvSpPr>
            <a:spLocks noGrp="1"/>
          </p:cNvSpPr>
          <p:nvPr>
            <p:ph type="title"/>
          </p:nvPr>
        </p:nvSpPr>
        <p:spPr>
          <a:xfrm>
            <a:off x="617828" y="339298"/>
            <a:ext cx="10858406" cy="733270"/>
          </a:xfrm>
        </p:spPr>
        <p:txBody>
          <a:bodyPr>
            <a:normAutofit/>
          </a:bodyPr>
          <a:lstStyle/>
          <a:p>
            <a:r>
              <a:rPr kumimoji="1" lang="ja-JP" altLang="en-US" sz="3200" dirty="0"/>
              <a:t>パーセプトロン：重みの学習</a:t>
            </a:r>
          </a:p>
        </p:txBody>
      </p:sp>
      <p:sp>
        <p:nvSpPr>
          <p:cNvPr id="25" name="テキスト ボックス 24"/>
          <p:cNvSpPr txBox="1"/>
          <p:nvPr/>
        </p:nvSpPr>
        <p:spPr>
          <a:xfrm>
            <a:off x="673244" y="2884886"/>
            <a:ext cx="2302233" cy="1938992"/>
          </a:xfrm>
          <a:prstGeom prst="rect">
            <a:avLst/>
          </a:prstGeom>
          <a:noFill/>
        </p:spPr>
        <p:txBody>
          <a:bodyPr wrap="none" rtlCol="0">
            <a:spAutoFit/>
          </a:bodyPr>
          <a:lstStyle/>
          <a:p>
            <a:r>
              <a:rPr lang="en-US" altLang="ja-JP" sz="2000" i="1" dirty="0" smtClean="0">
                <a:latin typeface="Times New Roman" panose="02020603050405020304" pitchFamily="18" charset="0"/>
                <a:cs typeface="Times New Roman" panose="02020603050405020304" pitchFamily="18" charset="0"/>
              </a:rPr>
              <a:t>x</a:t>
            </a:r>
            <a:r>
              <a:rPr lang="en-US" altLang="ja-JP" sz="2000" i="1" baseline="-25000" dirty="0" smtClean="0">
                <a:latin typeface="Times New Roman" panose="02020603050405020304" pitchFamily="18" charset="0"/>
                <a:cs typeface="Times New Roman" panose="02020603050405020304" pitchFamily="18" charset="0"/>
              </a:rPr>
              <a:t>1</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-2.0</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 </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i="1" dirty="0">
                <a:latin typeface="Times New Roman" panose="02020603050405020304" pitchFamily="18" charset="0"/>
                <a:cs typeface="Times New Roman" panose="02020603050405020304" pitchFamily="18" charset="0"/>
              </a:rPr>
              <a:t>x</a:t>
            </a:r>
            <a:r>
              <a:rPr lang="en-US" altLang="ja-JP" sz="2000" i="1" baseline="-25000" dirty="0">
                <a:latin typeface="Times New Roman" panose="02020603050405020304" pitchFamily="18" charset="0"/>
                <a:cs typeface="Times New Roman" panose="02020603050405020304" pitchFamily="18" charset="0"/>
              </a:rPr>
              <a:t>2</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0.2</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 </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i="1" dirty="0">
                <a:latin typeface="Times New Roman" panose="02020603050405020304" pitchFamily="18" charset="0"/>
                <a:cs typeface="Times New Roman" panose="02020603050405020304" pitchFamily="18" charset="0"/>
              </a:rPr>
              <a:t>x</a:t>
            </a:r>
            <a:r>
              <a:rPr lang="en-US" altLang="ja-JP" sz="2000" i="1" baseline="-25000" dirty="0">
                <a:latin typeface="Times New Roman" panose="02020603050405020304" pitchFamily="18" charset="0"/>
                <a:cs typeface="Times New Roman" panose="02020603050405020304" pitchFamily="18" charset="0"/>
              </a:rPr>
              <a:t>3</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0.5</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 </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i="1" dirty="0">
                <a:latin typeface="Times New Roman" panose="02020603050405020304" pitchFamily="18" charset="0"/>
                <a:cs typeface="Times New Roman" panose="02020603050405020304" pitchFamily="18" charset="0"/>
              </a:rPr>
              <a:t>x</a:t>
            </a:r>
            <a:r>
              <a:rPr lang="en-US" altLang="ja-JP" sz="2000" i="1" baseline="-25000" dirty="0">
                <a:latin typeface="Times New Roman" panose="02020603050405020304" pitchFamily="18" charset="0"/>
                <a:cs typeface="Times New Roman" panose="02020603050405020304" pitchFamily="18" charset="0"/>
              </a:rPr>
              <a:t>4</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1.5</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 </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i="1" dirty="0">
                <a:latin typeface="Times New Roman" panose="02020603050405020304" pitchFamily="18" charset="0"/>
                <a:cs typeface="Times New Roman" panose="02020603050405020304" pitchFamily="18" charset="0"/>
              </a:rPr>
              <a:t>x</a:t>
            </a:r>
            <a:r>
              <a:rPr lang="en-US" altLang="ja-JP" sz="2000" i="1" baseline="-25000" dirty="0">
                <a:latin typeface="Times New Roman" panose="02020603050405020304" pitchFamily="18" charset="0"/>
                <a:cs typeface="Times New Roman" panose="02020603050405020304" pitchFamily="18" charset="0"/>
              </a:rPr>
              <a:t>5</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2.0</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 </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i="1" dirty="0">
                <a:latin typeface="Times New Roman" panose="02020603050405020304" pitchFamily="18" charset="0"/>
                <a:cs typeface="Times New Roman" panose="02020603050405020304" pitchFamily="18" charset="0"/>
              </a:rPr>
              <a:t>x</a:t>
            </a:r>
            <a:r>
              <a:rPr lang="en-US" altLang="ja-JP" sz="2000" i="1" baseline="-25000" dirty="0">
                <a:latin typeface="Times New Roman" panose="02020603050405020304" pitchFamily="18" charset="0"/>
                <a:cs typeface="Times New Roman" panose="02020603050405020304" pitchFamily="18" charset="0"/>
              </a:rPr>
              <a:t>6</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3.5</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 </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6" name="グループ化 25"/>
          <p:cNvGrpSpPr/>
          <p:nvPr/>
        </p:nvGrpSpPr>
        <p:grpSpPr>
          <a:xfrm>
            <a:off x="579056" y="5202277"/>
            <a:ext cx="551543" cy="1219200"/>
            <a:chOff x="914401" y="1494971"/>
            <a:chExt cx="580571" cy="1283368"/>
          </a:xfrm>
        </p:grpSpPr>
        <p:sp>
          <p:nvSpPr>
            <p:cNvPr id="27" name="円/楕円 26"/>
            <p:cNvSpPr/>
            <p:nvPr/>
          </p:nvSpPr>
          <p:spPr>
            <a:xfrm>
              <a:off x="914401" y="1494971"/>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28" name="円/楕円 27"/>
                <p:cNvSpPr/>
                <p:nvPr/>
              </p:nvSpPr>
              <p:spPr>
                <a:xfrm>
                  <a:off x="914401" y="2197768"/>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r>
                          <a:rPr lang="en-US" altLang="ja-JP" sz="2400" i="1" smtClean="0">
                            <a:solidFill>
                              <a:schemeClr val="tx1"/>
                            </a:solidFill>
                            <a:latin typeface="Cambria Math" panose="02040503050406030204" pitchFamily="18" charset="0"/>
                          </a:rPr>
                          <m:t>𝑥</m:t>
                        </m:r>
                      </m:oMath>
                    </m:oMathPara>
                  </a14:m>
                  <a:endParaRPr kumimoji="1" lang="ja-JP" altLang="en-US" sz="2400" dirty="0">
                    <a:solidFill>
                      <a:schemeClr val="tx1"/>
                    </a:solidFill>
                  </a:endParaRPr>
                </a:p>
              </p:txBody>
            </p:sp>
          </mc:Choice>
          <mc:Fallback xmlns="">
            <p:sp>
              <p:nvSpPr>
                <p:cNvPr id="28" name="円/楕円 27"/>
                <p:cNvSpPr>
                  <a:spLocks noRot="1" noChangeAspect="1" noMove="1" noResize="1" noEditPoints="1" noAdjustHandles="1" noChangeArrowheads="1" noChangeShapeType="1" noTextEdit="1"/>
                </p:cNvSpPr>
                <p:nvPr/>
              </p:nvSpPr>
              <p:spPr>
                <a:xfrm>
                  <a:off x="914401" y="2197768"/>
                  <a:ext cx="580571" cy="580571"/>
                </a:xfrm>
                <a:prstGeom prst="ellipse">
                  <a:avLst/>
                </a:prstGeom>
                <a:blipFill rotWithShape="0">
                  <a:blip r:embed="rId2"/>
                  <a:stretch>
                    <a:fillRect/>
                  </a:stretch>
                </a:blipFill>
                <a:ln w="31750"/>
              </p:spPr>
              <p:txBody>
                <a:bodyPr/>
                <a:lstStyle/>
                <a:p>
                  <a:r>
                    <a:rPr lang="ja-JP" altLang="en-US">
                      <a:noFill/>
                    </a:rPr>
                    <a:t> </a:t>
                  </a:r>
                </a:p>
              </p:txBody>
            </p:sp>
          </mc:Fallback>
        </mc:AlternateContent>
      </p:grpSp>
      <p:sp>
        <p:nvSpPr>
          <p:cNvPr id="30" name="円/楕円 29"/>
          <p:cNvSpPr/>
          <p:nvPr/>
        </p:nvSpPr>
        <p:spPr>
          <a:xfrm>
            <a:off x="2228242" y="5484586"/>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31" name="直線矢印コネクタ 30"/>
          <p:cNvCxnSpPr>
            <a:stCxn id="27" idx="6"/>
            <a:endCxn id="30" idx="2"/>
          </p:cNvCxnSpPr>
          <p:nvPr/>
        </p:nvCxnSpPr>
        <p:spPr>
          <a:xfrm>
            <a:off x="1130599" y="5478049"/>
            <a:ext cx="1097643" cy="37665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8" idx="6"/>
            <a:endCxn id="30" idx="2"/>
          </p:cNvCxnSpPr>
          <p:nvPr/>
        </p:nvCxnSpPr>
        <p:spPr>
          <a:xfrm flipV="1">
            <a:off x="1130599" y="5854700"/>
            <a:ext cx="1097643" cy="29100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正方形/長方形 33"/>
              <p:cNvSpPr/>
              <p:nvPr/>
            </p:nvSpPr>
            <p:spPr>
              <a:xfrm>
                <a:off x="1257671" y="528286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0</m:t>
                          </m:r>
                        </m:sub>
                      </m:sSub>
                    </m:oMath>
                  </m:oMathPara>
                </a14:m>
                <a:endParaRPr lang="ja-JP" altLang="en-US" dirty="0"/>
              </a:p>
            </p:txBody>
          </p:sp>
        </mc:Choice>
        <mc:Fallback xmlns="">
          <p:sp>
            <p:nvSpPr>
              <p:cNvPr id="34" name="正方形/長方形 33"/>
              <p:cNvSpPr>
                <a:spLocks noRot="1" noChangeAspect="1" noMove="1" noResize="1" noEditPoints="1" noAdjustHandles="1" noChangeArrowheads="1" noChangeShapeType="1" noTextEdit="1"/>
              </p:cNvSpPr>
              <p:nvPr/>
            </p:nvSpPr>
            <p:spPr>
              <a:xfrm>
                <a:off x="1257671" y="5282860"/>
                <a:ext cx="507127"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p:cNvSpPr/>
              <p:nvPr/>
            </p:nvSpPr>
            <p:spPr>
              <a:xfrm>
                <a:off x="1257671" y="5762920"/>
                <a:ext cx="507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𝑤</m:t>
                          </m:r>
                        </m:e>
                        <m:sub>
                          <m:r>
                            <a:rPr lang="en-US" altLang="ja-JP" b="0" i="1" smtClean="0">
                              <a:latin typeface="Cambria Math" panose="02040503050406030204" pitchFamily="18" charset="0"/>
                            </a:rPr>
                            <m:t>1</m:t>
                          </m:r>
                        </m:sub>
                      </m:sSub>
                    </m:oMath>
                  </m:oMathPara>
                </a14:m>
                <a:endParaRPr lang="ja-JP" altLang="en-US" dirty="0"/>
              </a:p>
            </p:txBody>
          </p:sp>
        </mc:Choice>
        <mc:Fallback xmlns="">
          <p:sp>
            <p:nvSpPr>
              <p:cNvPr id="35" name="正方形/長方形 34"/>
              <p:cNvSpPr>
                <a:spLocks noRot="1" noChangeAspect="1" noMove="1" noResize="1" noEditPoints="1" noAdjustHandles="1" noChangeArrowheads="1" noChangeShapeType="1" noTextEdit="1"/>
              </p:cNvSpPr>
              <p:nvPr/>
            </p:nvSpPr>
            <p:spPr>
              <a:xfrm>
                <a:off x="1257671" y="5762920"/>
                <a:ext cx="507127" cy="369332"/>
              </a:xfrm>
              <a:prstGeom prst="rect">
                <a:avLst/>
              </a:prstGeom>
              <a:blipFill rotWithShape="0">
                <a:blip r:embed="rId4"/>
                <a:stretch>
                  <a:fillRect/>
                </a:stretch>
              </a:blipFill>
            </p:spPr>
            <p:txBody>
              <a:bodyPr/>
              <a:lstStyle/>
              <a:p>
                <a:r>
                  <a:rPr lang="ja-JP" altLang="en-US">
                    <a:noFill/>
                  </a:rPr>
                  <a:t> </a:t>
                </a:r>
              </a:p>
            </p:txBody>
          </p:sp>
        </mc:Fallback>
      </mc:AlternateContent>
      <p:cxnSp>
        <p:nvCxnSpPr>
          <p:cNvPr id="37" name="直線矢印コネクタ 36"/>
          <p:cNvCxnSpPr>
            <a:stCxn id="38" idx="2"/>
            <a:endCxn id="30" idx="6"/>
          </p:cNvCxnSpPr>
          <p:nvPr/>
        </p:nvCxnSpPr>
        <p:spPr>
          <a:xfrm flipH="1">
            <a:off x="2968469" y="5854700"/>
            <a:ext cx="27927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3247745" y="5484586"/>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39" name="直線矢印コネクタ 38"/>
          <p:cNvCxnSpPr>
            <a:endCxn id="38" idx="6"/>
          </p:cNvCxnSpPr>
          <p:nvPr/>
        </p:nvCxnSpPr>
        <p:spPr>
          <a:xfrm flipH="1">
            <a:off x="3987972" y="5854700"/>
            <a:ext cx="447503"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4439021" y="5599821"/>
            <a:ext cx="971741" cy="461665"/>
          </a:xfrm>
          <a:prstGeom prst="rect">
            <a:avLst/>
          </a:prstGeom>
        </p:spPr>
        <p:txBody>
          <a:bodyPr wrap="none">
            <a:spAutoFit/>
          </a:bodyPr>
          <a:lstStyle/>
          <a:p>
            <a:r>
              <a:rPr lang="en-US" altLang="ja-JP" sz="2400" dirty="0"/>
              <a:t>0 or 1 </a:t>
            </a:r>
            <a:endParaRPr lang="ja-JP" altLang="en-US" sz="2400" dirty="0"/>
          </a:p>
        </p:txBody>
      </p:sp>
      <p:sp>
        <p:nvSpPr>
          <p:cNvPr id="41" name="フリーフォーム 40"/>
          <p:cNvSpPr/>
          <p:nvPr/>
        </p:nvSpPr>
        <p:spPr>
          <a:xfrm>
            <a:off x="3417504" y="5706571"/>
            <a:ext cx="443296" cy="319977"/>
          </a:xfrm>
          <a:custGeom>
            <a:avLst/>
            <a:gdLst>
              <a:gd name="connsiteX0" fmla="*/ 0 w 2301766"/>
              <a:gd name="connsiteY0" fmla="*/ 1366345 h 1366345"/>
              <a:gd name="connsiteX1" fmla="*/ 1177159 w 2301766"/>
              <a:gd name="connsiteY1" fmla="*/ 1366345 h 1366345"/>
              <a:gd name="connsiteX2" fmla="*/ 1177159 w 2301766"/>
              <a:gd name="connsiteY2" fmla="*/ 0 h 1366345"/>
              <a:gd name="connsiteX3" fmla="*/ 2301766 w 2301766"/>
              <a:gd name="connsiteY3" fmla="*/ 0 h 1366345"/>
            </a:gdLst>
            <a:ahLst/>
            <a:cxnLst>
              <a:cxn ang="0">
                <a:pos x="connsiteX0" y="connsiteY0"/>
              </a:cxn>
              <a:cxn ang="0">
                <a:pos x="connsiteX1" y="connsiteY1"/>
              </a:cxn>
              <a:cxn ang="0">
                <a:pos x="connsiteX2" y="connsiteY2"/>
              </a:cxn>
              <a:cxn ang="0">
                <a:pos x="connsiteX3" y="connsiteY3"/>
              </a:cxn>
            </a:cxnLst>
            <a:rect l="l" t="t" r="r" b="b"/>
            <a:pathLst>
              <a:path w="2301766" h="1366345">
                <a:moveTo>
                  <a:pt x="0" y="1366345"/>
                </a:moveTo>
                <a:lnTo>
                  <a:pt x="1177159" y="1366345"/>
                </a:lnTo>
                <a:lnTo>
                  <a:pt x="1177159" y="0"/>
                </a:lnTo>
                <a:lnTo>
                  <a:pt x="2301766" y="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3708544" y="2834924"/>
            <a:ext cx="1960793" cy="1938992"/>
          </a:xfrm>
          <a:prstGeom prst="rect">
            <a:avLst/>
          </a:prstGeom>
          <a:noFill/>
        </p:spPr>
        <p:txBody>
          <a:bodyPr wrap="none" rtlCol="0">
            <a:spAutoFit/>
          </a:bodyPr>
          <a:lstStyle/>
          <a:p>
            <a:r>
              <a:rPr lang="en-US" altLang="ja-JP" sz="2000" i="1" dirty="0">
                <a:latin typeface="Times New Roman" panose="02020603050405020304" pitchFamily="18" charset="0"/>
                <a:cs typeface="Times New Roman" panose="02020603050405020304" pitchFamily="18" charset="0"/>
              </a:rPr>
              <a:t>w</a:t>
            </a:r>
            <a:r>
              <a:rPr lang="en-US" altLang="ja-JP" sz="2000" i="1" baseline="-25000" dirty="0">
                <a:latin typeface="Times New Roman" panose="02020603050405020304" pitchFamily="18" charset="0"/>
                <a:cs typeface="Times New Roman" panose="02020603050405020304" pitchFamily="18" charset="0"/>
              </a:rPr>
              <a:t>0   </a:t>
            </a:r>
            <a:r>
              <a:rPr lang="en-US" altLang="ja-JP" sz="2000" dirty="0">
                <a:latin typeface="Times New Roman" panose="02020603050405020304" pitchFamily="18" charset="0"/>
                <a:cs typeface="Times New Roman" panose="02020603050405020304" pitchFamily="18" charset="0"/>
              </a:rPr>
              <a:t>- 2.0 </a:t>
            </a:r>
            <a:r>
              <a:rPr lang="en-US" altLang="ja-JP" sz="2000" i="1" dirty="0">
                <a:latin typeface="Times New Roman" panose="02020603050405020304" pitchFamily="18" charset="0"/>
                <a:cs typeface="Times New Roman" panose="02020603050405020304" pitchFamily="18" charset="0"/>
              </a:rPr>
              <a:t>w</a:t>
            </a:r>
            <a:r>
              <a:rPr lang="en-US" altLang="ja-JP" sz="2000" i="1" baseline="-25000" dirty="0">
                <a:latin typeface="Times New Roman" panose="02020603050405020304" pitchFamily="18" charset="0"/>
                <a:cs typeface="Times New Roman" panose="02020603050405020304" pitchFamily="18" charset="0"/>
              </a:rPr>
              <a:t>1</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&lt;  0</a:t>
            </a:r>
          </a:p>
          <a:p>
            <a:r>
              <a:rPr lang="en-US" altLang="ja-JP" sz="2000" i="1" dirty="0">
                <a:latin typeface="Times New Roman" panose="02020603050405020304" pitchFamily="18" charset="0"/>
                <a:cs typeface="Times New Roman" panose="02020603050405020304" pitchFamily="18" charset="0"/>
              </a:rPr>
              <a:t>w</a:t>
            </a:r>
            <a:r>
              <a:rPr lang="en-US" altLang="ja-JP" sz="2000" i="1" baseline="-25000" dirty="0">
                <a:latin typeface="Times New Roman" panose="02020603050405020304" pitchFamily="18" charset="0"/>
                <a:cs typeface="Times New Roman" panose="02020603050405020304" pitchFamily="18" charset="0"/>
              </a:rPr>
              <a:t>0  </a:t>
            </a:r>
            <a:r>
              <a:rPr lang="en-US" altLang="ja-JP" sz="2000" dirty="0">
                <a:latin typeface="Times New Roman" panose="02020603050405020304" pitchFamily="18" charset="0"/>
                <a:cs typeface="Times New Roman" panose="02020603050405020304" pitchFamily="18" charset="0"/>
              </a:rPr>
              <a:t>+ 0.2 </a:t>
            </a:r>
            <a:r>
              <a:rPr lang="en-US" altLang="ja-JP" sz="2000" i="1" dirty="0">
                <a:latin typeface="Times New Roman" panose="02020603050405020304" pitchFamily="18" charset="0"/>
                <a:cs typeface="Times New Roman" panose="02020603050405020304" pitchFamily="18" charset="0"/>
              </a:rPr>
              <a:t>w</a:t>
            </a:r>
            <a:r>
              <a:rPr lang="en-US" altLang="ja-JP" sz="2000" i="1" baseline="-25000" dirty="0">
                <a:latin typeface="Times New Roman" panose="02020603050405020304" pitchFamily="18" charset="0"/>
                <a:cs typeface="Times New Roman" panose="02020603050405020304" pitchFamily="18" charset="0"/>
              </a:rPr>
              <a:t>1</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&lt;  0</a:t>
            </a:r>
          </a:p>
          <a:p>
            <a:r>
              <a:rPr lang="en-US" altLang="ja-JP" sz="2000" i="1" dirty="0">
                <a:latin typeface="Times New Roman" panose="02020603050405020304" pitchFamily="18" charset="0"/>
                <a:cs typeface="Times New Roman" panose="02020603050405020304" pitchFamily="18" charset="0"/>
              </a:rPr>
              <a:t>w</a:t>
            </a:r>
            <a:r>
              <a:rPr lang="en-US" altLang="ja-JP" sz="2000" i="1" baseline="-25000" dirty="0">
                <a:latin typeface="Times New Roman" panose="02020603050405020304" pitchFamily="18" charset="0"/>
                <a:cs typeface="Times New Roman" panose="02020603050405020304" pitchFamily="18" charset="0"/>
              </a:rPr>
              <a:t>0 </a:t>
            </a:r>
            <a:r>
              <a:rPr lang="en-US" altLang="ja-JP" sz="2000" dirty="0">
                <a:latin typeface="Times New Roman" panose="02020603050405020304" pitchFamily="18" charset="0"/>
                <a:cs typeface="Times New Roman" panose="02020603050405020304" pitchFamily="18" charset="0"/>
              </a:rPr>
              <a:t> + 0.5 </a:t>
            </a:r>
            <a:r>
              <a:rPr lang="en-US" altLang="ja-JP" sz="2000" i="1" dirty="0">
                <a:latin typeface="Times New Roman" panose="02020603050405020304" pitchFamily="18" charset="0"/>
                <a:cs typeface="Times New Roman" panose="02020603050405020304" pitchFamily="18" charset="0"/>
              </a:rPr>
              <a:t>w</a:t>
            </a:r>
            <a:r>
              <a:rPr lang="en-US" altLang="ja-JP" sz="2000" i="1" baseline="-25000" dirty="0">
                <a:latin typeface="Times New Roman" panose="02020603050405020304" pitchFamily="18" charset="0"/>
                <a:cs typeface="Times New Roman" panose="02020603050405020304" pitchFamily="18" charset="0"/>
              </a:rPr>
              <a:t>1</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&lt;  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i="1" dirty="0">
                <a:latin typeface="Times New Roman" panose="02020603050405020304" pitchFamily="18" charset="0"/>
                <a:cs typeface="Times New Roman" panose="02020603050405020304" pitchFamily="18" charset="0"/>
              </a:rPr>
              <a:t>w</a:t>
            </a:r>
            <a:r>
              <a:rPr lang="en-US" altLang="ja-JP" sz="2000" i="1" baseline="-25000" dirty="0">
                <a:latin typeface="Times New Roman" panose="02020603050405020304" pitchFamily="18" charset="0"/>
                <a:cs typeface="Times New Roman" panose="02020603050405020304" pitchFamily="18" charset="0"/>
              </a:rPr>
              <a:t>0  </a:t>
            </a:r>
            <a:r>
              <a:rPr lang="en-US" altLang="ja-JP" sz="2000" dirty="0">
                <a:latin typeface="Times New Roman" panose="02020603050405020304" pitchFamily="18" charset="0"/>
                <a:cs typeface="Times New Roman" panose="02020603050405020304" pitchFamily="18" charset="0"/>
              </a:rPr>
              <a:t>+ 1.5 </a:t>
            </a:r>
            <a:r>
              <a:rPr lang="en-US" altLang="ja-JP" sz="2000" i="1" dirty="0">
                <a:latin typeface="Times New Roman" panose="02020603050405020304" pitchFamily="18" charset="0"/>
                <a:cs typeface="Times New Roman" panose="02020603050405020304" pitchFamily="18" charset="0"/>
              </a:rPr>
              <a:t>w</a:t>
            </a:r>
            <a:r>
              <a:rPr lang="en-US" altLang="ja-JP" sz="2000" i="1" baseline="-25000" dirty="0">
                <a:latin typeface="Times New Roman" panose="02020603050405020304" pitchFamily="18" charset="0"/>
                <a:cs typeface="Times New Roman" panose="02020603050405020304" pitchFamily="18" charset="0"/>
              </a:rPr>
              <a:t>1</a:t>
            </a:r>
            <a:r>
              <a:rPr lang="ja-JP" altLang="en-US" sz="2000" i="1" baseline="-25000" dirty="0">
                <a:latin typeface="Times New Roman" panose="02020603050405020304" pitchFamily="18" charset="0"/>
                <a:cs typeface="Times New Roman" panose="02020603050405020304" pitchFamily="18" charset="0"/>
              </a:rPr>
              <a:t>　</a:t>
            </a:r>
            <a:r>
              <a:rPr lang="ja-JP" altLang="en-US" sz="2000" dirty="0">
                <a:latin typeface="Times New Roman" panose="02020603050405020304" pitchFamily="18" charset="0"/>
                <a:cs typeface="Times New Roman" panose="02020603050405020304" pitchFamily="18" charset="0"/>
              </a:rPr>
              <a:t>≧</a:t>
            </a:r>
            <a:r>
              <a:rPr lang="en-US" altLang="ja-JP" sz="2000" dirty="0">
                <a:latin typeface="Times New Roman" panose="02020603050405020304" pitchFamily="18" charset="0"/>
                <a:cs typeface="Times New Roman" panose="02020603050405020304" pitchFamily="18" charset="0"/>
              </a:rPr>
              <a:t> 0</a:t>
            </a:r>
          </a:p>
          <a:p>
            <a:r>
              <a:rPr lang="en-US" altLang="ja-JP" sz="2000" i="1" dirty="0">
                <a:latin typeface="Times New Roman" panose="02020603050405020304" pitchFamily="18" charset="0"/>
                <a:cs typeface="Times New Roman" panose="02020603050405020304" pitchFamily="18" charset="0"/>
              </a:rPr>
              <a:t>w</a:t>
            </a:r>
            <a:r>
              <a:rPr lang="en-US" altLang="ja-JP" sz="2000" i="1" baseline="-25000" dirty="0">
                <a:latin typeface="Times New Roman" panose="02020603050405020304" pitchFamily="18" charset="0"/>
                <a:cs typeface="Times New Roman" panose="02020603050405020304" pitchFamily="18" charset="0"/>
              </a:rPr>
              <a:t>0  </a:t>
            </a:r>
            <a:r>
              <a:rPr lang="en-US" altLang="ja-JP" sz="2000" dirty="0">
                <a:latin typeface="Times New Roman" panose="02020603050405020304" pitchFamily="18" charset="0"/>
                <a:cs typeface="Times New Roman" panose="02020603050405020304" pitchFamily="18" charset="0"/>
              </a:rPr>
              <a:t>+ 2.0 </a:t>
            </a:r>
            <a:r>
              <a:rPr lang="en-US" altLang="ja-JP" sz="2000" i="1" dirty="0">
                <a:latin typeface="Times New Roman" panose="02020603050405020304" pitchFamily="18" charset="0"/>
                <a:cs typeface="Times New Roman" panose="02020603050405020304" pitchFamily="18" charset="0"/>
              </a:rPr>
              <a:t>w</a:t>
            </a:r>
            <a:r>
              <a:rPr lang="en-US" altLang="ja-JP" sz="2000" i="1" baseline="-25000" dirty="0">
                <a:latin typeface="Times New Roman" panose="02020603050405020304" pitchFamily="18" charset="0"/>
                <a:cs typeface="Times New Roman" panose="02020603050405020304" pitchFamily="18" charset="0"/>
              </a:rPr>
              <a:t>1</a:t>
            </a:r>
            <a:r>
              <a:rPr lang="ja-JP" altLang="en-US" sz="2000" dirty="0">
                <a:latin typeface="Times New Roman" panose="02020603050405020304" pitchFamily="18" charset="0"/>
                <a:cs typeface="Times New Roman" panose="02020603050405020304" pitchFamily="18" charset="0"/>
              </a:rPr>
              <a:t>  ≧ </a:t>
            </a:r>
            <a:r>
              <a:rPr lang="en-US" altLang="ja-JP" sz="2000" dirty="0">
                <a:latin typeface="Times New Roman" panose="02020603050405020304" pitchFamily="18" charset="0"/>
                <a:cs typeface="Times New Roman" panose="02020603050405020304" pitchFamily="18" charset="0"/>
              </a:rPr>
              <a:t>0</a:t>
            </a:r>
          </a:p>
          <a:p>
            <a:r>
              <a:rPr lang="en-US" altLang="ja-JP" sz="2000" i="1" dirty="0">
                <a:latin typeface="Times New Roman" panose="02020603050405020304" pitchFamily="18" charset="0"/>
                <a:cs typeface="Times New Roman" panose="02020603050405020304" pitchFamily="18" charset="0"/>
              </a:rPr>
              <a:t>w</a:t>
            </a:r>
            <a:r>
              <a:rPr lang="en-US" altLang="ja-JP" sz="2000" i="1" baseline="-25000" dirty="0">
                <a:latin typeface="Times New Roman" panose="02020603050405020304" pitchFamily="18" charset="0"/>
                <a:cs typeface="Times New Roman" panose="02020603050405020304" pitchFamily="18" charset="0"/>
              </a:rPr>
              <a:t>0 </a:t>
            </a:r>
            <a:r>
              <a:rPr lang="en-US" altLang="ja-JP" sz="2000" dirty="0">
                <a:latin typeface="Times New Roman" panose="02020603050405020304" pitchFamily="18" charset="0"/>
                <a:cs typeface="Times New Roman" panose="02020603050405020304" pitchFamily="18" charset="0"/>
              </a:rPr>
              <a:t> + 3.5 </a:t>
            </a:r>
            <a:r>
              <a:rPr lang="en-US" altLang="ja-JP" sz="2000" i="1" dirty="0">
                <a:latin typeface="Times New Roman" panose="02020603050405020304" pitchFamily="18" charset="0"/>
                <a:cs typeface="Times New Roman" panose="02020603050405020304" pitchFamily="18" charset="0"/>
              </a:rPr>
              <a:t>w</a:t>
            </a:r>
            <a:r>
              <a:rPr lang="en-US" altLang="ja-JP" sz="2000" i="1" baseline="-25000" dirty="0">
                <a:latin typeface="Times New Roman" panose="02020603050405020304" pitchFamily="18" charset="0"/>
                <a:cs typeface="Times New Roman" panose="02020603050405020304" pitchFamily="18" charset="0"/>
              </a:rPr>
              <a:t>1</a:t>
            </a:r>
            <a:r>
              <a:rPr lang="ja-JP" altLang="en-US" sz="2000" i="1" baseline="-25000" dirty="0">
                <a:latin typeface="Times New Roman" panose="02020603050405020304" pitchFamily="18" charset="0"/>
                <a:cs typeface="Times New Roman" panose="02020603050405020304" pitchFamily="18" charset="0"/>
              </a:rPr>
              <a:t>　</a:t>
            </a:r>
            <a:r>
              <a:rPr lang="ja-JP" altLang="en-US" sz="2000" dirty="0">
                <a:latin typeface="Times New Roman" panose="02020603050405020304" pitchFamily="18" charset="0"/>
                <a:cs typeface="Times New Roman" panose="02020603050405020304" pitchFamily="18" charset="0"/>
              </a:rPr>
              <a:t>≧</a:t>
            </a:r>
            <a:r>
              <a:rPr lang="en-US" altLang="ja-JP" sz="2000" dirty="0">
                <a:latin typeface="Times New Roman" panose="02020603050405020304" pitchFamily="18" charset="0"/>
                <a:cs typeface="Times New Roman" panose="02020603050405020304" pitchFamily="18" charset="0"/>
              </a:rPr>
              <a:t> 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右矢印 47"/>
          <p:cNvSpPr/>
          <p:nvPr/>
        </p:nvSpPr>
        <p:spPr>
          <a:xfrm>
            <a:off x="2971800" y="3454400"/>
            <a:ext cx="609600"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矢印コネクタ 49"/>
          <p:cNvCxnSpPr/>
          <p:nvPr/>
        </p:nvCxnSpPr>
        <p:spPr>
          <a:xfrm>
            <a:off x="6692900" y="3117850"/>
            <a:ext cx="4343400"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8864600" y="996950"/>
            <a:ext cx="0" cy="424180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12" name="グループ化 111"/>
          <p:cNvGrpSpPr/>
          <p:nvPr/>
        </p:nvGrpSpPr>
        <p:grpSpPr>
          <a:xfrm rot="658000">
            <a:off x="8267700" y="1104900"/>
            <a:ext cx="1292942" cy="4219247"/>
            <a:chOff x="8267700" y="1104900"/>
            <a:chExt cx="1292942" cy="4219247"/>
          </a:xfrm>
        </p:grpSpPr>
        <p:cxnSp>
          <p:nvCxnSpPr>
            <p:cNvPr id="56" name="直線コネクタ 55"/>
            <p:cNvCxnSpPr/>
            <p:nvPr/>
          </p:nvCxnSpPr>
          <p:spPr>
            <a:xfrm flipV="1">
              <a:off x="8267700" y="1104900"/>
              <a:ext cx="1136650" cy="41414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右矢印 66"/>
            <p:cNvSpPr/>
            <p:nvPr/>
          </p:nvSpPr>
          <p:spPr>
            <a:xfrm rot="988238">
              <a:off x="9375467" y="1203099"/>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右矢印 80"/>
            <p:cNvSpPr/>
            <p:nvPr/>
          </p:nvSpPr>
          <p:spPr>
            <a:xfrm rot="988238">
              <a:off x="8318192" y="5127399"/>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3" name="グループ化 112"/>
          <p:cNvGrpSpPr/>
          <p:nvPr/>
        </p:nvGrpSpPr>
        <p:grpSpPr>
          <a:xfrm rot="4093207">
            <a:off x="7604760" y="1075719"/>
            <a:ext cx="2470231" cy="4153169"/>
            <a:chOff x="7604760" y="1142401"/>
            <a:chExt cx="2470231" cy="4153169"/>
          </a:xfrm>
        </p:grpSpPr>
        <p:cxnSp>
          <p:nvCxnSpPr>
            <p:cNvPr id="59" name="直線コネクタ 58"/>
            <p:cNvCxnSpPr/>
            <p:nvPr/>
          </p:nvCxnSpPr>
          <p:spPr>
            <a:xfrm flipV="1">
              <a:off x="7604760" y="1142401"/>
              <a:ext cx="2430780" cy="408110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右矢印 67"/>
            <p:cNvSpPr/>
            <p:nvPr/>
          </p:nvSpPr>
          <p:spPr>
            <a:xfrm rot="1796586">
              <a:off x="9889816" y="1355497"/>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右矢印 81"/>
            <p:cNvSpPr/>
            <p:nvPr/>
          </p:nvSpPr>
          <p:spPr>
            <a:xfrm rot="1796586">
              <a:off x="7660966" y="5098822"/>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グループ化 113"/>
          <p:cNvGrpSpPr/>
          <p:nvPr/>
        </p:nvGrpSpPr>
        <p:grpSpPr>
          <a:xfrm rot="286777">
            <a:off x="6702681" y="2257425"/>
            <a:ext cx="4292498" cy="1889358"/>
            <a:chOff x="6702681" y="2257425"/>
            <a:chExt cx="4292498" cy="1889358"/>
          </a:xfrm>
        </p:grpSpPr>
        <p:cxnSp>
          <p:nvCxnSpPr>
            <p:cNvPr id="63" name="直線コネクタ 62"/>
            <p:cNvCxnSpPr/>
            <p:nvPr/>
          </p:nvCxnSpPr>
          <p:spPr>
            <a:xfrm>
              <a:off x="6734175" y="2257425"/>
              <a:ext cx="4257675" cy="1714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右矢印 68"/>
            <p:cNvSpPr/>
            <p:nvPr/>
          </p:nvSpPr>
          <p:spPr>
            <a:xfrm rot="6653616">
              <a:off x="10804217" y="3955822"/>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右矢印 82"/>
            <p:cNvSpPr/>
            <p:nvPr/>
          </p:nvSpPr>
          <p:spPr>
            <a:xfrm rot="6653616">
              <a:off x="6708467" y="2327048"/>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5" name="グループ化 114"/>
          <p:cNvGrpSpPr/>
          <p:nvPr/>
        </p:nvGrpSpPr>
        <p:grpSpPr>
          <a:xfrm rot="413303">
            <a:off x="7195300" y="1120546"/>
            <a:ext cx="3578194" cy="4061413"/>
            <a:chOff x="7195300" y="1120546"/>
            <a:chExt cx="3578194" cy="4061413"/>
          </a:xfrm>
        </p:grpSpPr>
        <p:cxnSp>
          <p:nvCxnSpPr>
            <p:cNvPr id="80" name="直線コネクタ 79"/>
            <p:cNvCxnSpPr/>
            <p:nvPr/>
          </p:nvCxnSpPr>
          <p:spPr>
            <a:xfrm>
              <a:off x="7195300" y="1228725"/>
              <a:ext cx="3453650" cy="395323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94" name="右矢印 93"/>
            <p:cNvSpPr/>
            <p:nvPr/>
          </p:nvSpPr>
          <p:spPr>
            <a:xfrm rot="19005585">
              <a:off x="10588319" y="4959121"/>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右矢印 96"/>
            <p:cNvSpPr/>
            <p:nvPr/>
          </p:nvSpPr>
          <p:spPr>
            <a:xfrm rot="19005585">
              <a:off x="7235519" y="1120546"/>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グループ化 117"/>
          <p:cNvGrpSpPr/>
          <p:nvPr/>
        </p:nvGrpSpPr>
        <p:grpSpPr>
          <a:xfrm>
            <a:off x="8286750" y="1018946"/>
            <a:ext cx="1365968" cy="4238854"/>
            <a:chOff x="8286750" y="1018946"/>
            <a:chExt cx="1365968" cy="4238854"/>
          </a:xfrm>
        </p:grpSpPr>
        <p:cxnSp>
          <p:nvCxnSpPr>
            <p:cNvPr id="70" name="直線コネクタ 69"/>
            <p:cNvCxnSpPr/>
            <p:nvPr/>
          </p:nvCxnSpPr>
          <p:spPr>
            <a:xfrm>
              <a:off x="8286750" y="1066800"/>
              <a:ext cx="1190625" cy="419100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95" name="右矢印 94"/>
            <p:cNvSpPr/>
            <p:nvPr/>
          </p:nvSpPr>
          <p:spPr>
            <a:xfrm rot="20553981">
              <a:off x="9467543" y="5048021"/>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右矢印 97"/>
            <p:cNvSpPr/>
            <p:nvPr/>
          </p:nvSpPr>
          <p:spPr>
            <a:xfrm rot="20553981">
              <a:off x="8334068" y="1018946"/>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7" name="グループ化 116"/>
          <p:cNvGrpSpPr/>
          <p:nvPr/>
        </p:nvGrpSpPr>
        <p:grpSpPr>
          <a:xfrm>
            <a:off x="7924800" y="1066569"/>
            <a:ext cx="2099393" cy="4143606"/>
            <a:chOff x="7924800" y="1066569"/>
            <a:chExt cx="2099393" cy="4143606"/>
          </a:xfrm>
        </p:grpSpPr>
        <p:grpSp>
          <p:nvGrpSpPr>
            <p:cNvPr id="116" name="グループ化 115"/>
            <p:cNvGrpSpPr/>
            <p:nvPr/>
          </p:nvGrpSpPr>
          <p:grpSpPr>
            <a:xfrm>
              <a:off x="7924800" y="1143000"/>
              <a:ext cx="2099393" cy="4067175"/>
              <a:chOff x="7924800" y="1143000"/>
              <a:chExt cx="2099393" cy="4067175"/>
            </a:xfrm>
          </p:grpSpPr>
          <p:cxnSp>
            <p:nvCxnSpPr>
              <p:cNvPr id="77" name="直線コネクタ 76"/>
              <p:cNvCxnSpPr/>
              <p:nvPr/>
            </p:nvCxnSpPr>
            <p:spPr>
              <a:xfrm>
                <a:off x="7924800" y="1143000"/>
                <a:ext cx="1943100" cy="406717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96" name="右矢印 95"/>
              <p:cNvSpPr/>
              <p:nvPr/>
            </p:nvSpPr>
            <p:spPr>
              <a:xfrm rot="20051663">
                <a:off x="9839018" y="5000395"/>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9" name="右矢印 98"/>
            <p:cNvSpPr/>
            <p:nvPr/>
          </p:nvSpPr>
          <p:spPr>
            <a:xfrm rot="20051663">
              <a:off x="7962592" y="1066569"/>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0" name="正方形/長方形 99"/>
          <p:cNvSpPr/>
          <p:nvPr/>
        </p:nvSpPr>
        <p:spPr>
          <a:xfrm>
            <a:off x="8621740" y="510659"/>
            <a:ext cx="663964" cy="584775"/>
          </a:xfrm>
          <a:prstGeom prst="rect">
            <a:avLst/>
          </a:prstGeom>
        </p:spPr>
        <p:txBody>
          <a:bodyPr wrap="none">
            <a:spAutoFit/>
          </a:bodyPr>
          <a:lstStyle/>
          <a:p>
            <a:r>
              <a:rPr lang="en-US" altLang="ja-JP" sz="3200" i="1" dirty="0">
                <a:latin typeface="Times New Roman" panose="02020603050405020304" pitchFamily="18" charset="0"/>
                <a:cs typeface="Times New Roman" panose="02020603050405020304" pitchFamily="18" charset="0"/>
              </a:rPr>
              <a:t>w</a:t>
            </a:r>
            <a:r>
              <a:rPr lang="en-US" altLang="ja-JP" sz="3200" i="1" baseline="-25000" dirty="0">
                <a:latin typeface="Times New Roman" panose="02020603050405020304" pitchFamily="18" charset="0"/>
                <a:cs typeface="Times New Roman" panose="02020603050405020304" pitchFamily="18" charset="0"/>
              </a:rPr>
              <a:t>0 </a:t>
            </a:r>
            <a:endParaRPr lang="ja-JP" altLang="en-US" sz="3200" dirty="0"/>
          </a:p>
        </p:txBody>
      </p:sp>
      <p:sp>
        <p:nvSpPr>
          <p:cNvPr id="101" name="正方形/長方形 100"/>
          <p:cNvSpPr/>
          <p:nvPr/>
        </p:nvSpPr>
        <p:spPr>
          <a:xfrm>
            <a:off x="11041090" y="2806184"/>
            <a:ext cx="663964" cy="584775"/>
          </a:xfrm>
          <a:prstGeom prst="rect">
            <a:avLst/>
          </a:prstGeom>
        </p:spPr>
        <p:txBody>
          <a:bodyPr wrap="none">
            <a:spAutoFit/>
          </a:bodyPr>
          <a:lstStyle/>
          <a:p>
            <a:r>
              <a:rPr lang="en-US" altLang="ja-JP" sz="3200" i="1" dirty="0">
                <a:latin typeface="Times New Roman" panose="02020603050405020304" pitchFamily="18" charset="0"/>
                <a:cs typeface="Times New Roman" panose="02020603050405020304" pitchFamily="18" charset="0"/>
              </a:rPr>
              <a:t>w</a:t>
            </a:r>
            <a:r>
              <a:rPr lang="en-US" altLang="ja-JP" sz="3200" i="1" baseline="-25000" dirty="0">
                <a:latin typeface="Times New Roman" panose="02020603050405020304" pitchFamily="18" charset="0"/>
                <a:cs typeface="Times New Roman" panose="02020603050405020304" pitchFamily="18" charset="0"/>
              </a:rPr>
              <a:t>1 </a:t>
            </a:r>
            <a:endParaRPr lang="ja-JP" altLang="en-US" sz="3200" dirty="0"/>
          </a:p>
        </p:txBody>
      </p:sp>
      <p:sp>
        <p:nvSpPr>
          <p:cNvPr id="102" name="正方形/長方形 101"/>
          <p:cNvSpPr/>
          <p:nvPr/>
        </p:nvSpPr>
        <p:spPr>
          <a:xfrm>
            <a:off x="6611965" y="5654159"/>
            <a:ext cx="4322017" cy="830997"/>
          </a:xfrm>
          <a:prstGeom prst="rect">
            <a:avLst/>
          </a:prstGeom>
        </p:spPr>
        <p:txBody>
          <a:bodyPr wrap="none">
            <a:spAutoFit/>
          </a:bodyPr>
          <a:lstStyle/>
          <a:p>
            <a:r>
              <a:rPr lang="en-US" altLang="ja-JP"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w</a:t>
            </a:r>
            <a:r>
              <a:rPr lang="en-US" altLang="ja-JP" sz="2400" i="1" baseline="-25000" dirty="0">
                <a:latin typeface="Times New Roman" panose="02020603050405020304" pitchFamily="18" charset="0"/>
                <a:cs typeface="Times New Roman" panose="02020603050405020304" pitchFamily="18" charset="0"/>
              </a:rPr>
              <a:t>0</a:t>
            </a:r>
            <a:r>
              <a:rPr lang="en-US" altLang="ja-JP" sz="2400" i="1" dirty="0">
                <a:latin typeface="Times New Roman" panose="02020603050405020304" pitchFamily="18" charset="0"/>
                <a:cs typeface="Times New Roman" panose="02020603050405020304" pitchFamily="18" charset="0"/>
              </a:rPr>
              <a:t>,w</a:t>
            </a:r>
            <a:r>
              <a:rPr lang="en-US" altLang="ja-JP" sz="2400" i="1" baseline="-25000" dirty="0">
                <a:latin typeface="Times New Roman" panose="02020603050405020304" pitchFamily="18" charset="0"/>
                <a:cs typeface="Times New Roman" panose="02020603050405020304" pitchFamily="18" charset="0"/>
              </a:rPr>
              <a:t>1</a:t>
            </a:r>
            <a:r>
              <a:rPr lang="en-US" altLang="ja-JP" sz="2400" dirty="0">
                <a:latin typeface="Times New Roman" panose="02020603050405020304" pitchFamily="18" charset="0"/>
                <a:cs typeface="Times New Roman" panose="02020603050405020304" pitchFamily="18" charset="0"/>
              </a:rPr>
              <a:t>) = (-1, 1)</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a:latin typeface="Times New Roman" panose="02020603050405020304" pitchFamily="18" charset="0"/>
                <a:cs typeface="Times New Roman" panose="02020603050405020304" pitchFamily="18" charset="0"/>
              </a:rPr>
              <a:t>(-2, 2)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a:latin typeface="Times New Roman" panose="02020603050405020304" pitchFamily="18" charset="0"/>
                <a:cs typeface="Times New Roman" panose="02020603050405020304" pitchFamily="18" charset="0"/>
              </a:rPr>
              <a:t>(-4, 3)</a:t>
            </a:r>
          </a:p>
          <a:p>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などは条件を満たす重み</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9" name="グループ化 118"/>
          <p:cNvGrpSpPr/>
          <p:nvPr/>
        </p:nvGrpSpPr>
        <p:grpSpPr>
          <a:xfrm>
            <a:off x="8982932" y="3160514"/>
            <a:ext cx="1743265" cy="1538538"/>
            <a:chOff x="8982932" y="3160514"/>
            <a:chExt cx="1743265" cy="1538538"/>
          </a:xfrm>
        </p:grpSpPr>
        <p:sp>
          <p:nvSpPr>
            <p:cNvPr id="104" name="円/楕円 103"/>
            <p:cNvSpPr/>
            <p:nvPr/>
          </p:nvSpPr>
          <p:spPr>
            <a:xfrm>
              <a:off x="9196857" y="3429279"/>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6" name="円/楕円 105"/>
            <p:cNvSpPr/>
            <p:nvPr/>
          </p:nvSpPr>
          <p:spPr>
            <a:xfrm>
              <a:off x="9573095" y="3815041"/>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7" name="円/楕円 106"/>
            <p:cNvSpPr/>
            <p:nvPr/>
          </p:nvSpPr>
          <p:spPr>
            <a:xfrm>
              <a:off x="9963620" y="4567516"/>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9" name="正方形/長方形 108"/>
            <p:cNvSpPr/>
            <p:nvPr/>
          </p:nvSpPr>
          <p:spPr>
            <a:xfrm>
              <a:off x="8982932" y="3160514"/>
              <a:ext cx="840295" cy="369332"/>
            </a:xfrm>
            <a:prstGeom prst="rect">
              <a:avLst/>
            </a:prstGeom>
          </p:spPr>
          <p:txBody>
            <a:bodyPr wrap="none">
              <a:spAutoFit/>
            </a:bodyPr>
            <a:lstStyle/>
            <a:p>
              <a:r>
                <a:rPr lang="en-US" altLang="ja-JP" dirty="0">
                  <a:latin typeface="Times New Roman" panose="02020603050405020304" pitchFamily="18" charset="0"/>
                  <a:cs typeface="Times New Roman" panose="02020603050405020304" pitchFamily="18" charset="0"/>
                </a:rPr>
                <a:t>(-1, 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p>
          </p:txBody>
        </p:sp>
        <p:sp>
          <p:nvSpPr>
            <p:cNvPr id="110" name="正方形/長方形 109"/>
            <p:cNvSpPr/>
            <p:nvPr/>
          </p:nvSpPr>
          <p:spPr>
            <a:xfrm>
              <a:off x="9309582" y="3524369"/>
              <a:ext cx="819455" cy="369332"/>
            </a:xfrm>
            <a:prstGeom prst="rect">
              <a:avLst/>
            </a:prstGeom>
          </p:spPr>
          <p:txBody>
            <a:bodyPr wrap="none">
              <a:spAutoFit/>
            </a:bodyPr>
            <a:lstStyle/>
            <a:p>
              <a:r>
                <a:rPr lang="en-US" altLang="ja-JP" dirty="0">
                  <a:latin typeface="Times New Roman" panose="02020603050405020304" pitchFamily="18" charset="0"/>
                  <a:cs typeface="Times New Roman" panose="02020603050405020304" pitchFamily="18" charset="0"/>
                </a:rPr>
                <a:t>(-2, 2) </a:t>
              </a:r>
              <a:endParaRPr lang="ja-JP" altLang="en-US" dirty="0"/>
            </a:p>
          </p:txBody>
        </p:sp>
        <p:sp>
          <p:nvSpPr>
            <p:cNvPr id="111" name="正方形/長方形 110"/>
            <p:cNvSpPr/>
            <p:nvPr/>
          </p:nvSpPr>
          <p:spPr>
            <a:xfrm>
              <a:off x="9885902" y="4301609"/>
              <a:ext cx="840295" cy="369332"/>
            </a:xfrm>
            <a:prstGeom prst="rect">
              <a:avLst/>
            </a:prstGeom>
          </p:spPr>
          <p:txBody>
            <a:bodyPr wrap="none">
              <a:spAutoFit/>
            </a:bodyPr>
            <a:lstStyle/>
            <a:p>
              <a:r>
                <a:rPr lang="en-US" altLang="ja-JP" dirty="0">
                  <a:latin typeface="Times New Roman" panose="02020603050405020304" pitchFamily="18" charset="0"/>
                  <a:cs typeface="Times New Roman" panose="02020603050405020304" pitchFamily="18" charset="0"/>
                </a:rPr>
                <a:t>(-4, 3)</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p>
          </p:txBody>
        </p:sp>
      </p:grpSp>
      <p:sp>
        <p:nvSpPr>
          <p:cNvPr id="150" name="正方形/長方形 149"/>
          <p:cNvSpPr/>
          <p:nvPr/>
        </p:nvSpPr>
        <p:spPr>
          <a:xfrm>
            <a:off x="9186978" y="168625"/>
            <a:ext cx="2300630" cy="369332"/>
          </a:xfrm>
          <a:prstGeom prst="rect">
            <a:avLst/>
          </a:prstGeom>
        </p:spPr>
        <p:txBody>
          <a:bodyPr wrap="none">
            <a:spAutoFit/>
          </a:bodyPr>
          <a:lstStyle/>
          <a:p>
            <a:r>
              <a:rPr lang="en-US" altLang="ja-JP" i="1" dirty="0">
                <a:latin typeface="Times New Roman" panose="02020603050405020304" pitchFamily="18" charset="0"/>
                <a:cs typeface="Times New Roman" panose="02020603050405020304" pitchFamily="18" charset="0"/>
              </a:rPr>
              <a:t>w</a:t>
            </a:r>
            <a:r>
              <a:rPr lang="en-US" altLang="ja-JP" i="1" baseline="-25000" dirty="0">
                <a:latin typeface="Times New Roman" panose="02020603050405020304" pitchFamily="18" charset="0"/>
                <a:cs typeface="Times New Roman" panose="02020603050405020304" pitchFamily="18" charset="0"/>
              </a:rPr>
              <a:t>0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が縦軸なので注意</a:t>
            </a:r>
          </a:p>
        </p:txBody>
      </p:sp>
      <p:cxnSp>
        <p:nvCxnSpPr>
          <p:cNvPr id="103" name="直線矢印コネクタ 102"/>
          <p:cNvCxnSpPr/>
          <p:nvPr/>
        </p:nvCxnSpPr>
        <p:spPr>
          <a:xfrm>
            <a:off x="1317345" y="1360062"/>
            <a:ext cx="386080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円/楕円 104"/>
          <p:cNvSpPr/>
          <p:nvPr/>
        </p:nvSpPr>
        <p:spPr>
          <a:xfrm>
            <a:off x="1508752" y="1289304"/>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8" name="テキスト ボックス 107"/>
          <p:cNvSpPr txBox="1"/>
          <p:nvPr/>
        </p:nvSpPr>
        <p:spPr>
          <a:xfrm>
            <a:off x="1425113" y="1274790"/>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1</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25" name="円/楕円 124"/>
          <p:cNvSpPr/>
          <p:nvPr/>
        </p:nvSpPr>
        <p:spPr>
          <a:xfrm>
            <a:off x="2481158" y="1289304"/>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6" name="テキスト ボックス 125"/>
          <p:cNvSpPr txBox="1"/>
          <p:nvPr/>
        </p:nvSpPr>
        <p:spPr>
          <a:xfrm>
            <a:off x="2397519" y="1274790"/>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2</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27" name="円/楕円 126"/>
          <p:cNvSpPr/>
          <p:nvPr/>
        </p:nvSpPr>
        <p:spPr>
          <a:xfrm>
            <a:off x="2889877" y="1289304"/>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8" name="テキスト ボックス 127"/>
          <p:cNvSpPr txBox="1"/>
          <p:nvPr/>
        </p:nvSpPr>
        <p:spPr>
          <a:xfrm>
            <a:off x="2806238" y="1274790"/>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3</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29" name="円/楕円 128"/>
          <p:cNvSpPr/>
          <p:nvPr/>
        </p:nvSpPr>
        <p:spPr>
          <a:xfrm>
            <a:off x="3527270" y="1289304"/>
            <a:ext cx="131536" cy="1315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51" name="テキスト ボックス 150"/>
          <p:cNvSpPr txBox="1"/>
          <p:nvPr/>
        </p:nvSpPr>
        <p:spPr>
          <a:xfrm>
            <a:off x="3443631" y="1274790"/>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4</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52" name="円/楕円 151"/>
          <p:cNvSpPr/>
          <p:nvPr/>
        </p:nvSpPr>
        <p:spPr>
          <a:xfrm>
            <a:off x="3936780" y="1289304"/>
            <a:ext cx="131536" cy="1315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53" name="テキスト ボックス 152"/>
          <p:cNvSpPr txBox="1"/>
          <p:nvPr/>
        </p:nvSpPr>
        <p:spPr>
          <a:xfrm>
            <a:off x="3853141" y="1274790"/>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5</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54" name="円/楕円 153"/>
          <p:cNvSpPr/>
          <p:nvPr/>
        </p:nvSpPr>
        <p:spPr>
          <a:xfrm>
            <a:off x="4611362" y="1289304"/>
            <a:ext cx="131536" cy="1315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55" name="テキスト ボックス 154"/>
          <p:cNvSpPr txBox="1"/>
          <p:nvPr/>
        </p:nvSpPr>
        <p:spPr>
          <a:xfrm>
            <a:off x="4527723" y="1274790"/>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6</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56" name="テキスト ボックス 155"/>
          <p:cNvSpPr txBox="1"/>
          <p:nvPr/>
        </p:nvSpPr>
        <p:spPr>
          <a:xfrm>
            <a:off x="1394633" y="1632930"/>
            <a:ext cx="37702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baseline="-25000" dirty="0">
              <a:latin typeface="Times New Roman" panose="02020603050405020304" pitchFamily="18" charset="0"/>
              <a:cs typeface="Times New Roman" panose="02020603050405020304" pitchFamily="18" charset="0"/>
            </a:endParaRPr>
          </a:p>
        </p:txBody>
      </p:sp>
      <p:sp>
        <p:nvSpPr>
          <p:cNvPr id="157" name="テキスト ボックス 156"/>
          <p:cNvSpPr txBox="1"/>
          <p:nvPr/>
        </p:nvSpPr>
        <p:spPr>
          <a:xfrm>
            <a:off x="2287029" y="1632930"/>
            <a:ext cx="47320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0.2</a:t>
            </a:r>
            <a:endParaRPr kumimoji="1" lang="ja-JP" altLang="en-US" baseline="-25000" dirty="0">
              <a:latin typeface="Times New Roman" panose="02020603050405020304" pitchFamily="18" charset="0"/>
              <a:cs typeface="Times New Roman" panose="02020603050405020304" pitchFamily="18" charset="0"/>
            </a:endParaRPr>
          </a:p>
        </p:txBody>
      </p:sp>
      <p:sp>
        <p:nvSpPr>
          <p:cNvPr id="158" name="テキスト ボックス 157"/>
          <p:cNvSpPr txBox="1"/>
          <p:nvPr/>
        </p:nvSpPr>
        <p:spPr>
          <a:xfrm>
            <a:off x="2758613" y="1632930"/>
            <a:ext cx="47320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0.5</a:t>
            </a:r>
            <a:endParaRPr kumimoji="1" lang="ja-JP" altLang="en-US" baseline="-25000" dirty="0">
              <a:latin typeface="Times New Roman" panose="02020603050405020304" pitchFamily="18" charset="0"/>
              <a:cs typeface="Times New Roman" panose="02020603050405020304" pitchFamily="18" charset="0"/>
            </a:endParaRPr>
          </a:p>
        </p:txBody>
      </p:sp>
      <p:sp>
        <p:nvSpPr>
          <p:cNvPr id="159" name="テキスト ボックス 158"/>
          <p:cNvSpPr txBox="1"/>
          <p:nvPr/>
        </p:nvSpPr>
        <p:spPr>
          <a:xfrm>
            <a:off x="3404261" y="1632930"/>
            <a:ext cx="473206"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1</a:t>
            </a:r>
            <a:r>
              <a:rPr kumimoji="1" lang="en-US" altLang="ja-JP" dirty="0">
                <a:latin typeface="Times New Roman" panose="02020603050405020304" pitchFamily="18" charset="0"/>
                <a:cs typeface="Times New Roman" panose="02020603050405020304" pitchFamily="18" charset="0"/>
              </a:rPr>
              <a:t>.5</a:t>
            </a:r>
            <a:endParaRPr kumimoji="1" lang="ja-JP" altLang="en-US" baseline="-25000" dirty="0">
              <a:latin typeface="Times New Roman" panose="02020603050405020304" pitchFamily="18" charset="0"/>
              <a:cs typeface="Times New Roman" panose="02020603050405020304" pitchFamily="18" charset="0"/>
            </a:endParaRPr>
          </a:p>
        </p:txBody>
      </p:sp>
      <p:sp>
        <p:nvSpPr>
          <p:cNvPr id="160" name="テキスト ボックス 159"/>
          <p:cNvSpPr txBox="1"/>
          <p:nvPr/>
        </p:nvSpPr>
        <p:spPr>
          <a:xfrm>
            <a:off x="3806151" y="1632930"/>
            <a:ext cx="473206"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2</a:t>
            </a:r>
            <a:r>
              <a:rPr kumimoji="1" lang="en-US" altLang="ja-JP" dirty="0">
                <a:latin typeface="Times New Roman" panose="02020603050405020304" pitchFamily="18" charset="0"/>
                <a:cs typeface="Times New Roman" panose="02020603050405020304" pitchFamily="18" charset="0"/>
              </a:rPr>
              <a:t>.0</a:t>
            </a:r>
            <a:endParaRPr kumimoji="1" lang="ja-JP" altLang="en-US" baseline="-25000" dirty="0">
              <a:latin typeface="Times New Roman" panose="02020603050405020304" pitchFamily="18" charset="0"/>
              <a:cs typeface="Times New Roman" panose="02020603050405020304" pitchFamily="18" charset="0"/>
            </a:endParaRPr>
          </a:p>
        </p:txBody>
      </p:sp>
      <p:sp>
        <p:nvSpPr>
          <p:cNvPr id="161" name="テキスト ボックス 160"/>
          <p:cNvSpPr txBox="1"/>
          <p:nvPr/>
        </p:nvSpPr>
        <p:spPr>
          <a:xfrm>
            <a:off x="4488353" y="1632930"/>
            <a:ext cx="473206"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3</a:t>
            </a:r>
            <a:r>
              <a:rPr kumimoji="1" lang="en-US" altLang="ja-JP" dirty="0">
                <a:latin typeface="Times New Roman" panose="02020603050405020304" pitchFamily="18" charset="0"/>
                <a:cs typeface="Times New Roman" panose="02020603050405020304" pitchFamily="18" charset="0"/>
              </a:rPr>
              <a:t>.5</a:t>
            </a:r>
            <a:endParaRPr kumimoji="1" lang="ja-JP" altLang="en-US" baseline="-25000"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21</a:t>
            </a:fld>
            <a:endParaRPr kumimoji="1" lang="ja-JP" altLang="en-US"/>
          </a:p>
        </p:txBody>
      </p:sp>
      <p:sp>
        <p:nvSpPr>
          <p:cNvPr id="3" name="正方形/長方形 2"/>
          <p:cNvSpPr/>
          <p:nvPr/>
        </p:nvSpPr>
        <p:spPr>
          <a:xfrm>
            <a:off x="623172" y="2412750"/>
            <a:ext cx="4570482" cy="369332"/>
          </a:xfrm>
          <a:prstGeom prst="rect">
            <a:avLst/>
          </a:prstGeom>
        </p:spPr>
        <p:txBody>
          <a:bodyPr wrap="none">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教師データを正しく分類するための条件は</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9034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500"/>
                                        <p:tgtEl>
                                          <p:spTgt spid="1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500"/>
                                        <p:tgtEl>
                                          <p:spTgt spid="1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fade">
                                      <p:cBhvr>
                                        <p:cTn id="27" dur="500"/>
                                        <p:tgtEl>
                                          <p:spTgt spid="1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fade">
                                      <p:cBhvr>
                                        <p:cTn id="32" dur="500"/>
                                        <p:tgtEl>
                                          <p:spTgt spid="1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fade">
                                      <p:cBhvr>
                                        <p:cTn id="37" dur="500"/>
                                        <p:tgtEl>
                                          <p:spTgt spid="1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2438256" y="1818924"/>
            <a:ext cx="2302233" cy="2308324"/>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教師データ</a:t>
            </a:r>
            <a:endParaRPr kumimoji="1"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i="1" dirty="0">
                <a:latin typeface="Times New Roman" panose="02020603050405020304" pitchFamily="18" charset="0"/>
                <a:cs typeface="Times New Roman" panose="02020603050405020304" pitchFamily="18" charset="0"/>
              </a:rPr>
              <a:t>x</a:t>
            </a:r>
            <a:r>
              <a:rPr lang="en-US" altLang="ja-JP" sz="2000" i="1" baseline="-25000" dirty="0">
                <a:latin typeface="Times New Roman" panose="02020603050405020304" pitchFamily="18" charset="0"/>
                <a:cs typeface="Times New Roman" panose="02020603050405020304" pitchFamily="18" charset="0"/>
              </a:rPr>
              <a:t>1</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-2.0</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 </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i="1" dirty="0">
                <a:latin typeface="Times New Roman" panose="02020603050405020304" pitchFamily="18" charset="0"/>
                <a:cs typeface="Times New Roman" panose="02020603050405020304" pitchFamily="18" charset="0"/>
              </a:rPr>
              <a:t>x</a:t>
            </a:r>
            <a:r>
              <a:rPr lang="en-US" altLang="ja-JP" sz="2000" i="1" baseline="-25000" dirty="0">
                <a:latin typeface="Times New Roman" panose="02020603050405020304" pitchFamily="18" charset="0"/>
                <a:cs typeface="Times New Roman" panose="02020603050405020304" pitchFamily="18" charset="0"/>
              </a:rPr>
              <a:t>2</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-1.5</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 </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i="1" dirty="0">
                <a:latin typeface="Times New Roman" panose="02020603050405020304" pitchFamily="18" charset="0"/>
                <a:cs typeface="Times New Roman" panose="02020603050405020304" pitchFamily="18" charset="0"/>
              </a:rPr>
              <a:t>x</a:t>
            </a:r>
            <a:r>
              <a:rPr lang="en-US" altLang="ja-JP" sz="2000" i="1" baseline="-25000" dirty="0">
                <a:latin typeface="Times New Roman" panose="02020603050405020304" pitchFamily="18" charset="0"/>
                <a:cs typeface="Times New Roman" panose="02020603050405020304" pitchFamily="18" charset="0"/>
              </a:rPr>
              <a:t>3</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0.5</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 </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i="1" dirty="0">
                <a:latin typeface="Times New Roman" panose="02020603050405020304" pitchFamily="18" charset="0"/>
                <a:cs typeface="Times New Roman" panose="02020603050405020304" pitchFamily="18" charset="0"/>
              </a:rPr>
              <a:t>x</a:t>
            </a:r>
            <a:r>
              <a:rPr lang="en-US" altLang="ja-JP" sz="2000" i="1" baseline="-25000" dirty="0">
                <a:latin typeface="Times New Roman" panose="02020603050405020304" pitchFamily="18" charset="0"/>
                <a:cs typeface="Times New Roman" panose="02020603050405020304" pitchFamily="18" charset="0"/>
              </a:rPr>
              <a:t>4</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1.5</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 </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i="1" dirty="0">
                <a:latin typeface="Times New Roman" panose="02020603050405020304" pitchFamily="18" charset="0"/>
                <a:cs typeface="Times New Roman" panose="02020603050405020304" pitchFamily="18" charset="0"/>
              </a:rPr>
              <a:t>x</a:t>
            </a:r>
            <a:r>
              <a:rPr lang="en-US" altLang="ja-JP" sz="2000" i="1" baseline="-25000" dirty="0">
                <a:latin typeface="Times New Roman" panose="02020603050405020304" pitchFamily="18" charset="0"/>
                <a:cs typeface="Times New Roman" panose="02020603050405020304" pitchFamily="18" charset="0"/>
              </a:rPr>
              <a:t>5</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2.0</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 </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i="1" dirty="0">
                <a:latin typeface="Times New Roman" panose="02020603050405020304" pitchFamily="18" charset="0"/>
                <a:cs typeface="Times New Roman" panose="02020603050405020304" pitchFamily="18" charset="0"/>
              </a:rPr>
              <a:t>x</a:t>
            </a:r>
            <a:r>
              <a:rPr lang="en-US" altLang="ja-JP" sz="2000" i="1" baseline="-25000" dirty="0">
                <a:latin typeface="Times New Roman" panose="02020603050405020304" pitchFamily="18" charset="0"/>
                <a:cs typeface="Times New Roman" panose="02020603050405020304" pitchFamily="18" charset="0"/>
              </a:rPr>
              <a:t>6</a:t>
            </a:r>
            <a:r>
              <a:rPr lang="ja-JP" altLang="en-US" sz="2000" i="1" baseline="-25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3.5</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 </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76" name="コンテンツ プレースホルダー 2"/>
              <p:cNvSpPr>
                <a:spLocks noGrp="1"/>
              </p:cNvSpPr>
              <p:nvPr>
                <p:ph idx="1"/>
              </p:nvPr>
            </p:nvSpPr>
            <p:spPr>
              <a:xfrm>
                <a:off x="0" y="183139"/>
                <a:ext cx="6813486" cy="2782810"/>
              </a:xfrm>
            </p:spPr>
            <p:txBody>
              <a:bodyPr>
                <a:normAutofit/>
              </a:bodyPr>
              <a:lstStyle/>
              <a:p>
                <a:pPr marL="914400" lvl="1" indent="-457200">
                  <a:lnSpc>
                    <a:spcPct val="100000"/>
                  </a:lnSpc>
                  <a:spcBef>
                    <a:spcPts val="600"/>
                  </a:spcBef>
                  <a:buFont typeface="+mj-lt"/>
                  <a:buAutoNum type="arabicPeriod"/>
                </a:pPr>
                <a:r>
                  <a:rPr lang="ja-JP" altLang="en-US" sz="2000" dirty="0"/>
                  <a:t>ランダムに重みの初期値を決定</a:t>
                </a:r>
                <a:endParaRPr lang="en-US" altLang="ja-JP" sz="2000" dirty="0"/>
              </a:p>
              <a:p>
                <a:pPr marL="914400" lvl="1" indent="-457200">
                  <a:lnSpc>
                    <a:spcPct val="100000"/>
                  </a:lnSpc>
                  <a:spcBef>
                    <a:spcPts val="600"/>
                  </a:spcBef>
                  <a:buFont typeface="+mj-lt"/>
                  <a:buAutoNum type="arabicPeriod"/>
                </a:pPr>
                <a:r>
                  <a:rPr lang="ja-JP" altLang="en-US" sz="2000" dirty="0"/>
                  <a:t>以下を全教師データが識別できるまで繰り返す</a:t>
                </a:r>
                <a:endParaRPr lang="en-US" altLang="ja-JP" sz="2000" dirty="0"/>
              </a:p>
              <a:p>
                <a:pPr marL="914400" lvl="1" indent="-457200">
                  <a:lnSpc>
                    <a:spcPct val="100000"/>
                  </a:lnSpc>
                  <a:spcBef>
                    <a:spcPts val="600"/>
                  </a:spcBef>
                  <a:spcAft>
                    <a:spcPts val="600"/>
                  </a:spcAft>
                  <a:buFont typeface="+mj-lt"/>
                  <a:buAutoNum type="arabicPeriod"/>
                </a:pPr>
                <a:r>
                  <a:rPr lang="ja-JP" altLang="en-US" sz="2000" dirty="0"/>
                  <a:t>現在の重み</a:t>
                </a:r>
                <a14:m>
                  <m:oMath xmlns:m="http://schemas.openxmlformats.org/officeDocument/2006/math">
                    <m:r>
                      <a:rPr lang="en-US" altLang="ja-JP" sz="2000" b="1">
                        <a:latin typeface="Cambria Math" panose="02040503050406030204" pitchFamily="18" charset="0"/>
                      </a:rPr>
                      <m:t>𝐰</m:t>
                    </m:r>
                  </m:oMath>
                </a14:m>
                <a:r>
                  <a:rPr lang="ja-JP" altLang="en-US" sz="2000" dirty="0"/>
                  <a:t>で </a:t>
                </a:r>
                <a14:m>
                  <m:oMath xmlns:m="http://schemas.openxmlformats.org/officeDocument/2006/math">
                    <m:r>
                      <a:rPr lang="en-US" altLang="ja-JP" sz="2000" b="1" i="0" smtClean="0">
                        <a:latin typeface="Cambria Math" panose="02040503050406030204" pitchFamily="18" charset="0"/>
                      </a:rPr>
                      <m:t>𝐱</m:t>
                    </m:r>
                    <m:r>
                      <a:rPr lang="ja-JP" altLang="en-US" sz="2000" b="1" i="1">
                        <a:latin typeface="Cambria Math" panose="02040503050406030204" pitchFamily="18" charset="0"/>
                      </a:rPr>
                      <m:t>を</m:t>
                    </m:r>
                    <m:r>
                      <a:rPr lang="ja-JP" altLang="en-US" sz="2000" b="1" i="1" dirty="0">
                        <a:latin typeface="Cambria Math" panose="02040503050406030204" pitchFamily="18" charset="0"/>
                      </a:rPr>
                      <m:t>識別</m:t>
                    </m:r>
                  </m:oMath>
                </a14:m>
                <a:r>
                  <a:rPr lang="ja-JP" altLang="en-US" sz="2000" dirty="0"/>
                  <a:t>し結果が誤っているとき</a:t>
                </a:r>
                <a:endParaRPr lang="en-US" altLang="ja-JP" sz="2000" dirty="0"/>
              </a:p>
              <a:p>
                <a:pPr marL="914400" lvl="2" indent="0">
                  <a:lnSpc>
                    <a:spcPct val="100000"/>
                  </a:lnSpc>
                  <a:spcBef>
                    <a:spcPts val="600"/>
                  </a:spcBef>
                  <a:spcAft>
                    <a:spcPts val="600"/>
                  </a:spcAft>
                  <a:buNone/>
                </a:pPr>
                <a14:m>
                  <m:oMath xmlns:m="http://schemas.openxmlformats.org/officeDocument/2006/math">
                    <m:r>
                      <a:rPr lang="en-US" altLang="ja-JP" b="1">
                        <a:latin typeface="Cambria Math" panose="02040503050406030204" pitchFamily="18" charset="0"/>
                      </a:rPr>
                      <m:t>𝐰</m:t>
                    </m:r>
                  </m:oMath>
                </a14:m>
                <a:r>
                  <a:rPr lang="en-US" altLang="ja-JP" dirty="0"/>
                  <a:t> </a:t>
                </a:r>
                <a:r>
                  <a:rPr lang="ja-JP" altLang="en-US" dirty="0"/>
                  <a:t>← </a:t>
                </a:r>
                <a14:m>
                  <m:oMath xmlns:m="http://schemas.openxmlformats.org/officeDocument/2006/math">
                    <m:r>
                      <a:rPr lang="en-US" altLang="ja-JP" b="1">
                        <a:latin typeface="Cambria Math" panose="02040503050406030204" pitchFamily="18" charset="0"/>
                      </a:rPr>
                      <m:t>𝐰</m:t>
                    </m:r>
                    <m:r>
                      <a:rPr lang="en-US" altLang="ja-JP" b="1" i="0" smtClean="0">
                        <a:latin typeface="Cambria Math" panose="02040503050406030204" pitchFamily="18" charset="0"/>
                      </a:rPr>
                      <m:t>+</m:t>
                    </m:r>
                    <m:r>
                      <a:rPr lang="en-US" altLang="ja-JP" b="0" i="1" smtClean="0">
                        <a:latin typeface="Cambria Math" panose="02040503050406030204" pitchFamily="18" charset="0"/>
                      </a:rPr>
                      <m:t>𝜌</m:t>
                    </m:r>
                    <m:r>
                      <a:rPr lang="en-US" altLang="ja-JP" b="1" i="0" smtClean="0">
                        <a:latin typeface="Cambria Math" panose="02040503050406030204" pitchFamily="18" charset="0"/>
                      </a:rPr>
                      <m:t>𝐱</m:t>
                    </m:r>
                  </m:oMath>
                </a14:m>
                <a:r>
                  <a:rPr lang="en-US" altLang="ja-JP" i="1" dirty="0"/>
                  <a:t>  </a:t>
                </a:r>
                <a:r>
                  <a:rPr lang="ja-JP" altLang="en-US" i="1" dirty="0"/>
                  <a:t>クラス１に対して </a:t>
                </a:r>
                <a14:m>
                  <m:oMath xmlns:m="http://schemas.openxmlformats.org/officeDocument/2006/math">
                    <m:sSup>
                      <m:sSupPr>
                        <m:ctrlPr>
                          <a:rPr lang="en-US" altLang="ja-JP" b="0" i="1" smtClean="0">
                            <a:latin typeface="Cambria Math" panose="02040503050406030204" pitchFamily="18" charset="0"/>
                          </a:rPr>
                        </m:ctrlPr>
                      </m:sSupPr>
                      <m:e>
                        <m:r>
                          <a:rPr lang="en-US" altLang="ja-JP" b="1">
                            <a:latin typeface="Cambria Math" panose="02040503050406030204" pitchFamily="18" charset="0"/>
                          </a:rPr>
                          <m:t>𝐰</m:t>
                        </m:r>
                      </m:e>
                      <m:sup>
                        <m:r>
                          <a:rPr lang="en-US" altLang="ja-JP" b="0" i="1" smtClean="0">
                            <a:latin typeface="Cambria Math" panose="02040503050406030204" pitchFamily="18" charset="0"/>
                          </a:rPr>
                          <m:t>𝑇</m:t>
                        </m:r>
                      </m:sup>
                    </m:sSup>
                    <m:r>
                      <a:rPr lang="en-US" altLang="ja-JP" b="1">
                        <a:latin typeface="Cambria Math" panose="02040503050406030204" pitchFamily="18" charset="0"/>
                      </a:rPr>
                      <m:t>𝐱</m:t>
                    </m:r>
                    <m:r>
                      <a:rPr lang="en-US" altLang="ja-JP" b="0" i="1" smtClean="0">
                        <a:latin typeface="Cambria Math" panose="02040503050406030204" pitchFamily="18" charset="0"/>
                      </a:rPr>
                      <m:t>&lt;0</m:t>
                    </m:r>
                  </m:oMath>
                </a14:m>
                <a:r>
                  <a:rPr lang="ja-JP" altLang="en-US" i="1" dirty="0"/>
                  <a:t>とした</a:t>
                </a:r>
                <a:endParaRPr lang="en-US" altLang="ja-JP" i="1" dirty="0"/>
              </a:p>
              <a:p>
                <a:pPr marL="914400" lvl="2" indent="0">
                  <a:lnSpc>
                    <a:spcPct val="100000"/>
                  </a:lnSpc>
                  <a:spcBef>
                    <a:spcPts val="600"/>
                  </a:spcBef>
                  <a:spcAft>
                    <a:spcPts val="600"/>
                  </a:spcAft>
                  <a:buNone/>
                </a:pPr>
                <a14:m>
                  <m:oMath xmlns:m="http://schemas.openxmlformats.org/officeDocument/2006/math">
                    <m:r>
                      <a:rPr lang="en-US" altLang="ja-JP" b="1">
                        <a:latin typeface="Cambria Math" panose="02040503050406030204" pitchFamily="18" charset="0"/>
                      </a:rPr>
                      <m:t>𝐰</m:t>
                    </m:r>
                  </m:oMath>
                </a14:m>
                <a:r>
                  <a:rPr lang="en-US" altLang="ja-JP" dirty="0"/>
                  <a:t> </a:t>
                </a:r>
                <a:r>
                  <a:rPr lang="ja-JP" altLang="en-US" dirty="0"/>
                  <a:t>← </a:t>
                </a:r>
                <a14:m>
                  <m:oMath xmlns:m="http://schemas.openxmlformats.org/officeDocument/2006/math">
                    <m:r>
                      <a:rPr lang="en-US" altLang="ja-JP" b="1">
                        <a:latin typeface="Cambria Math" panose="02040503050406030204" pitchFamily="18" charset="0"/>
                      </a:rPr>
                      <m:t>𝐰</m:t>
                    </m:r>
                    <m:r>
                      <a:rPr lang="en-US" altLang="ja-JP" b="1" i="0" smtClean="0">
                        <a:latin typeface="Cambria Math" panose="02040503050406030204" pitchFamily="18" charset="0"/>
                      </a:rPr>
                      <m:t>−</m:t>
                    </m:r>
                    <m:r>
                      <a:rPr lang="en-US" altLang="ja-JP" i="1">
                        <a:latin typeface="Cambria Math" panose="02040503050406030204" pitchFamily="18" charset="0"/>
                      </a:rPr>
                      <m:t>𝜌</m:t>
                    </m:r>
                    <m:r>
                      <a:rPr lang="en-US" altLang="ja-JP" b="1">
                        <a:latin typeface="Cambria Math" panose="02040503050406030204" pitchFamily="18" charset="0"/>
                      </a:rPr>
                      <m:t>𝐱</m:t>
                    </m:r>
                  </m:oMath>
                </a14:m>
                <a:r>
                  <a:rPr lang="en-US" altLang="ja-JP" i="1" dirty="0"/>
                  <a:t>  </a:t>
                </a:r>
                <a:r>
                  <a:rPr lang="ja-JP" altLang="en-US" i="1" dirty="0"/>
                  <a:t>クラス</a:t>
                </a:r>
                <a:r>
                  <a:rPr lang="en-US" altLang="ja-JP" i="1" dirty="0"/>
                  <a:t>2</a:t>
                </a:r>
                <a:r>
                  <a:rPr lang="ja-JP" altLang="en-US" i="1" dirty="0"/>
                  <a:t>に対して </a:t>
                </a:r>
                <a14:m>
                  <m:oMath xmlns:m="http://schemas.openxmlformats.org/officeDocument/2006/math">
                    <m:sSup>
                      <m:sSupPr>
                        <m:ctrlPr>
                          <a:rPr lang="en-US" altLang="ja-JP" i="1">
                            <a:latin typeface="Cambria Math" panose="02040503050406030204" pitchFamily="18" charset="0"/>
                          </a:rPr>
                        </m:ctrlPr>
                      </m:sSupPr>
                      <m:e>
                        <m:r>
                          <a:rPr lang="en-US" altLang="ja-JP" b="1">
                            <a:latin typeface="Cambria Math" panose="02040503050406030204" pitchFamily="18" charset="0"/>
                          </a:rPr>
                          <m:t>𝐰</m:t>
                        </m:r>
                      </m:e>
                      <m:sup>
                        <m:r>
                          <a:rPr lang="en-US" altLang="ja-JP" i="1">
                            <a:latin typeface="Cambria Math" panose="02040503050406030204" pitchFamily="18" charset="0"/>
                          </a:rPr>
                          <m:t>𝑇</m:t>
                        </m:r>
                      </m:sup>
                    </m:sSup>
                    <m:r>
                      <a:rPr lang="en-US" altLang="ja-JP" b="1">
                        <a:latin typeface="Cambria Math" panose="02040503050406030204" pitchFamily="18" charset="0"/>
                      </a:rPr>
                      <m:t>𝐱</m:t>
                    </m:r>
                    <m:r>
                      <a:rPr lang="en-US" altLang="ja-JP" b="0" i="1" smtClean="0">
                        <a:latin typeface="Cambria Math" panose="02040503050406030204" pitchFamily="18" charset="0"/>
                      </a:rPr>
                      <m:t>≥</m:t>
                    </m:r>
                    <m:r>
                      <a:rPr lang="en-US" altLang="ja-JP" i="1">
                        <a:latin typeface="Cambria Math" panose="02040503050406030204" pitchFamily="18" charset="0"/>
                      </a:rPr>
                      <m:t>0</m:t>
                    </m:r>
                  </m:oMath>
                </a14:m>
                <a:r>
                  <a:rPr lang="ja-JP" altLang="en-US" i="1" dirty="0"/>
                  <a:t>とした</a:t>
                </a:r>
                <a:endParaRPr lang="en-US" altLang="ja-JP" dirty="0"/>
              </a:p>
              <a:p>
                <a:pPr marL="457200" lvl="1" indent="0">
                  <a:lnSpc>
                    <a:spcPct val="100000"/>
                  </a:lnSpc>
                  <a:spcBef>
                    <a:spcPts val="600"/>
                  </a:spcBef>
                  <a:buNone/>
                </a:pPr>
                <a:endParaRPr kumimoji="1" lang="ja-JP" altLang="en-US" sz="2000" dirty="0"/>
              </a:p>
            </p:txBody>
          </p:sp>
        </mc:Choice>
        <mc:Fallback xmlns="">
          <p:sp>
            <p:nvSpPr>
              <p:cNvPr id="76" name="コンテンツ プレースホルダー 2"/>
              <p:cNvSpPr>
                <a:spLocks noGrp="1" noRot="1" noChangeAspect="1" noMove="1" noResize="1" noEditPoints="1" noAdjustHandles="1" noChangeArrowheads="1" noChangeShapeType="1" noTextEdit="1"/>
              </p:cNvSpPr>
              <p:nvPr>
                <p:ph idx="1"/>
              </p:nvPr>
            </p:nvSpPr>
            <p:spPr>
              <a:xfrm>
                <a:off x="0" y="183139"/>
                <a:ext cx="6813486" cy="2782810"/>
              </a:xfrm>
              <a:blipFill rotWithShape="0">
                <a:blip r:embed="rId2"/>
                <a:stretch>
                  <a:fillRect t="-4158"/>
                </a:stretch>
              </a:blipFill>
            </p:spPr>
            <p:txBody>
              <a:bodyPr/>
              <a:lstStyle/>
              <a:p>
                <a:r>
                  <a:rPr lang="ja-JP" altLang="en-US">
                    <a:noFill/>
                  </a:rPr>
                  <a:t> </a:t>
                </a:r>
              </a:p>
            </p:txBody>
          </p:sp>
        </mc:Fallback>
      </mc:AlternateContent>
      <p:grpSp>
        <p:nvGrpSpPr>
          <p:cNvPr id="78" name="グループ化 77"/>
          <p:cNvGrpSpPr/>
          <p:nvPr/>
        </p:nvGrpSpPr>
        <p:grpSpPr>
          <a:xfrm>
            <a:off x="7917885" y="2026902"/>
            <a:ext cx="3861303" cy="3861304"/>
            <a:chOff x="10020300" y="967922"/>
            <a:chExt cx="4343400" cy="4343400"/>
          </a:xfrm>
        </p:grpSpPr>
        <p:grpSp>
          <p:nvGrpSpPr>
            <p:cNvPr id="79" name="グループ化 78"/>
            <p:cNvGrpSpPr/>
            <p:nvPr/>
          </p:nvGrpSpPr>
          <p:grpSpPr>
            <a:xfrm>
              <a:off x="10020300" y="1223736"/>
              <a:ext cx="4343400" cy="3788228"/>
              <a:chOff x="10020300" y="1223736"/>
              <a:chExt cx="4343400" cy="3788228"/>
            </a:xfrm>
          </p:grpSpPr>
          <p:cxnSp>
            <p:nvCxnSpPr>
              <p:cNvPr id="108" name="直線矢印コネクタ 107"/>
              <p:cNvCxnSpPr/>
              <p:nvPr/>
            </p:nvCxnSpPr>
            <p:spPr>
              <a:xfrm>
                <a:off x="10020300" y="349667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10020300" y="3875497"/>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a:off x="10020300" y="4254320"/>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10020300" y="4633143"/>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a:off x="10020300" y="501196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10020300" y="1223736"/>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10020300" y="1602559"/>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10020300" y="1981382"/>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a:off x="10020300" y="2360205"/>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10020300" y="2739028"/>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10020300" y="3117851"/>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grpSp>
        <p:grpSp>
          <p:nvGrpSpPr>
            <p:cNvPr id="84" name="グループ化 83"/>
            <p:cNvGrpSpPr/>
            <p:nvPr/>
          </p:nvGrpSpPr>
          <p:grpSpPr>
            <a:xfrm rot="16200000">
              <a:off x="10020300" y="1245508"/>
              <a:ext cx="4343400" cy="3788228"/>
              <a:chOff x="10020300" y="1223736"/>
              <a:chExt cx="4343400" cy="3788228"/>
            </a:xfrm>
          </p:grpSpPr>
          <p:cxnSp>
            <p:nvCxnSpPr>
              <p:cNvPr id="85" name="直線矢印コネクタ 84"/>
              <p:cNvCxnSpPr/>
              <p:nvPr/>
            </p:nvCxnSpPr>
            <p:spPr>
              <a:xfrm>
                <a:off x="10020300" y="349667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10020300" y="3875497"/>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10020300" y="4254320"/>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a:off x="10020300" y="4633143"/>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10020300" y="501196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10020300" y="1223736"/>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10020300" y="1602559"/>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a:off x="10020300" y="1981382"/>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10020300" y="2360205"/>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a:off x="10020300" y="2739028"/>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10020300" y="3117851"/>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grpSp>
      </p:grpSp>
      <p:cxnSp>
        <p:nvCxnSpPr>
          <p:cNvPr id="130" name="直線矢印コネクタ 129"/>
          <p:cNvCxnSpPr/>
          <p:nvPr/>
        </p:nvCxnSpPr>
        <p:spPr>
          <a:xfrm>
            <a:off x="7914660" y="3938198"/>
            <a:ext cx="3861303"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V="1">
            <a:off x="9845312" y="2052708"/>
            <a:ext cx="0" cy="377098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32" name="グループ化 131"/>
          <p:cNvGrpSpPr/>
          <p:nvPr/>
        </p:nvGrpSpPr>
        <p:grpSpPr>
          <a:xfrm rot="658000">
            <a:off x="9314665" y="2148676"/>
            <a:ext cx="1149432" cy="3750932"/>
            <a:chOff x="8267700" y="1104900"/>
            <a:chExt cx="1292942" cy="4219247"/>
          </a:xfrm>
        </p:grpSpPr>
        <p:cxnSp>
          <p:nvCxnSpPr>
            <p:cNvPr id="133" name="直線コネクタ 132"/>
            <p:cNvCxnSpPr/>
            <p:nvPr/>
          </p:nvCxnSpPr>
          <p:spPr>
            <a:xfrm flipV="1">
              <a:off x="8267700" y="1104900"/>
              <a:ext cx="1136650" cy="41414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4" name="右矢印 133"/>
            <p:cNvSpPr/>
            <p:nvPr/>
          </p:nvSpPr>
          <p:spPr>
            <a:xfrm rot="988238">
              <a:off x="9375467" y="1203099"/>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35" name="右矢印 134"/>
            <p:cNvSpPr/>
            <p:nvPr/>
          </p:nvSpPr>
          <p:spPr>
            <a:xfrm rot="988238">
              <a:off x="8318192" y="5127399"/>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36" name="グループ化 135"/>
          <p:cNvGrpSpPr/>
          <p:nvPr/>
        </p:nvGrpSpPr>
        <p:grpSpPr>
          <a:xfrm rot="4291363">
            <a:off x="8677679" y="2086766"/>
            <a:ext cx="2196046" cy="3692186"/>
            <a:chOff x="7604760" y="1142401"/>
            <a:chExt cx="2470231" cy="4153165"/>
          </a:xfrm>
        </p:grpSpPr>
        <p:cxnSp>
          <p:nvCxnSpPr>
            <p:cNvPr id="137" name="直線コネクタ 136"/>
            <p:cNvCxnSpPr/>
            <p:nvPr/>
          </p:nvCxnSpPr>
          <p:spPr>
            <a:xfrm flipV="1">
              <a:off x="7604760" y="1142401"/>
              <a:ext cx="2430780" cy="408110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8" name="右矢印 137"/>
            <p:cNvSpPr/>
            <p:nvPr/>
          </p:nvSpPr>
          <p:spPr>
            <a:xfrm rot="1796586">
              <a:off x="9889816" y="1355497"/>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39" name="右矢印 138"/>
            <p:cNvSpPr/>
            <p:nvPr/>
          </p:nvSpPr>
          <p:spPr>
            <a:xfrm rot="1796586">
              <a:off x="7660969" y="5098818"/>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40" name="グループ化 139"/>
          <p:cNvGrpSpPr/>
          <p:nvPr/>
        </p:nvGrpSpPr>
        <p:grpSpPr>
          <a:xfrm rot="286777">
            <a:off x="7923354" y="3173277"/>
            <a:ext cx="3816051" cy="1679648"/>
            <a:chOff x="6702681" y="2257425"/>
            <a:chExt cx="4292498" cy="1889358"/>
          </a:xfrm>
        </p:grpSpPr>
        <p:cxnSp>
          <p:nvCxnSpPr>
            <p:cNvPr id="141" name="直線コネクタ 140"/>
            <p:cNvCxnSpPr/>
            <p:nvPr/>
          </p:nvCxnSpPr>
          <p:spPr>
            <a:xfrm>
              <a:off x="6734175" y="2257425"/>
              <a:ext cx="4257675" cy="1714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右矢印 141"/>
            <p:cNvSpPr/>
            <p:nvPr/>
          </p:nvSpPr>
          <p:spPr>
            <a:xfrm rot="6653616">
              <a:off x="10804217" y="3955822"/>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43" name="右矢印 142"/>
            <p:cNvSpPr/>
            <p:nvPr/>
          </p:nvSpPr>
          <p:spPr>
            <a:xfrm rot="6653616">
              <a:off x="6708467" y="2327048"/>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44" name="グループ化 143"/>
          <p:cNvGrpSpPr/>
          <p:nvPr/>
        </p:nvGrpSpPr>
        <p:grpSpPr>
          <a:xfrm rot="413303">
            <a:off x="8361296" y="2162585"/>
            <a:ext cx="3181032" cy="3610616"/>
            <a:chOff x="7195300" y="1120546"/>
            <a:chExt cx="3578194" cy="4061413"/>
          </a:xfrm>
        </p:grpSpPr>
        <p:cxnSp>
          <p:nvCxnSpPr>
            <p:cNvPr id="145" name="直線コネクタ 144"/>
            <p:cNvCxnSpPr/>
            <p:nvPr/>
          </p:nvCxnSpPr>
          <p:spPr>
            <a:xfrm>
              <a:off x="7195300" y="1228725"/>
              <a:ext cx="3453650" cy="395323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6" name="右矢印 145"/>
            <p:cNvSpPr/>
            <p:nvPr/>
          </p:nvSpPr>
          <p:spPr>
            <a:xfrm rot="19005585">
              <a:off x="10588319" y="4959121"/>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47" name="右矢印 146"/>
            <p:cNvSpPr/>
            <p:nvPr/>
          </p:nvSpPr>
          <p:spPr>
            <a:xfrm rot="19005585">
              <a:off x="7235519" y="1120546"/>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48" name="グループ化 147"/>
          <p:cNvGrpSpPr/>
          <p:nvPr/>
        </p:nvGrpSpPr>
        <p:grpSpPr>
          <a:xfrm>
            <a:off x="9331600" y="2072263"/>
            <a:ext cx="1214353" cy="3768362"/>
            <a:chOff x="8286750" y="1018946"/>
            <a:chExt cx="1365968" cy="4238854"/>
          </a:xfrm>
        </p:grpSpPr>
        <p:cxnSp>
          <p:nvCxnSpPr>
            <p:cNvPr id="149" name="直線コネクタ 148"/>
            <p:cNvCxnSpPr/>
            <p:nvPr/>
          </p:nvCxnSpPr>
          <p:spPr>
            <a:xfrm>
              <a:off x="8286750" y="1066800"/>
              <a:ext cx="1190625" cy="419100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50" name="右矢印 149"/>
            <p:cNvSpPr/>
            <p:nvPr/>
          </p:nvSpPr>
          <p:spPr>
            <a:xfrm rot="20553981">
              <a:off x="9467543" y="5048021"/>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51" name="右矢印 150"/>
            <p:cNvSpPr/>
            <p:nvPr/>
          </p:nvSpPr>
          <p:spPr>
            <a:xfrm rot="20553981">
              <a:off x="8334068" y="1018946"/>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52" name="グループ化 151"/>
          <p:cNvGrpSpPr/>
          <p:nvPr/>
        </p:nvGrpSpPr>
        <p:grpSpPr>
          <a:xfrm>
            <a:off x="9009826" y="2114600"/>
            <a:ext cx="1866371" cy="3683686"/>
            <a:chOff x="7924800" y="1066569"/>
            <a:chExt cx="2099393" cy="4143606"/>
          </a:xfrm>
        </p:grpSpPr>
        <p:grpSp>
          <p:nvGrpSpPr>
            <p:cNvPr id="153" name="グループ化 152"/>
            <p:cNvGrpSpPr/>
            <p:nvPr/>
          </p:nvGrpSpPr>
          <p:grpSpPr>
            <a:xfrm>
              <a:off x="7924800" y="1143000"/>
              <a:ext cx="2099393" cy="4067175"/>
              <a:chOff x="7924800" y="1143000"/>
              <a:chExt cx="2099393" cy="4067175"/>
            </a:xfrm>
          </p:grpSpPr>
          <p:cxnSp>
            <p:nvCxnSpPr>
              <p:cNvPr id="155" name="直線コネクタ 154"/>
              <p:cNvCxnSpPr/>
              <p:nvPr/>
            </p:nvCxnSpPr>
            <p:spPr>
              <a:xfrm>
                <a:off x="7924800" y="1143000"/>
                <a:ext cx="1943100" cy="406717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56" name="右矢印 155"/>
              <p:cNvSpPr/>
              <p:nvPr/>
            </p:nvSpPr>
            <p:spPr>
              <a:xfrm rot="20051663">
                <a:off x="9839018" y="5000395"/>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54" name="右矢印 153"/>
            <p:cNvSpPr/>
            <p:nvPr/>
          </p:nvSpPr>
          <p:spPr>
            <a:xfrm rot="20051663">
              <a:off x="7962592" y="1066569"/>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57" name="正方形/長方形 156"/>
          <p:cNvSpPr/>
          <p:nvPr/>
        </p:nvSpPr>
        <p:spPr>
          <a:xfrm>
            <a:off x="9629408" y="1620393"/>
            <a:ext cx="543739"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w</a:t>
            </a:r>
            <a:r>
              <a:rPr lang="en-US" altLang="ja-JP" sz="2400" i="1" baseline="-25000" dirty="0">
                <a:latin typeface="Times New Roman" panose="02020603050405020304" pitchFamily="18" charset="0"/>
                <a:cs typeface="Times New Roman" panose="02020603050405020304" pitchFamily="18" charset="0"/>
              </a:rPr>
              <a:t>0 </a:t>
            </a:r>
            <a:endParaRPr lang="ja-JP" altLang="en-US" sz="2400" dirty="0"/>
          </a:p>
        </p:txBody>
      </p:sp>
      <p:sp>
        <p:nvSpPr>
          <p:cNvPr id="158" name="正方形/長方形 157"/>
          <p:cNvSpPr/>
          <p:nvPr/>
        </p:nvSpPr>
        <p:spPr>
          <a:xfrm>
            <a:off x="11780217" y="3661128"/>
            <a:ext cx="543739"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w</a:t>
            </a:r>
            <a:r>
              <a:rPr lang="en-US" altLang="ja-JP" sz="2400" i="1" baseline="-25000" dirty="0">
                <a:latin typeface="Times New Roman" panose="02020603050405020304" pitchFamily="18" charset="0"/>
                <a:cs typeface="Times New Roman" panose="02020603050405020304" pitchFamily="18" charset="0"/>
              </a:rPr>
              <a:t>1 </a:t>
            </a:r>
            <a:endParaRPr lang="ja-JP" altLang="en-US" sz="2400" dirty="0"/>
          </a:p>
        </p:txBody>
      </p:sp>
      <mc:AlternateContent xmlns:mc="http://schemas.openxmlformats.org/markup-compatibility/2006" xmlns:a14="http://schemas.microsoft.com/office/drawing/2010/main">
        <mc:Choice Requires="a14">
          <p:sp>
            <p:nvSpPr>
              <p:cNvPr id="26" name="テキスト ボックス 25"/>
              <p:cNvSpPr txBox="1"/>
              <p:nvPr/>
            </p:nvSpPr>
            <p:spPr>
              <a:xfrm>
                <a:off x="215758" y="3051424"/>
                <a:ext cx="7119257" cy="3046988"/>
              </a:xfrm>
              <a:prstGeom prst="rect">
                <a:avLst/>
              </a:prstGeom>
              <a:noFill/>
            </p:spPr>
            <p:txBody>
              <a:bodyPr wrap="none" rtlCol="0">
                <a:spAutoFit/>
              </a:bodyPr>
              <a:lstStyle/>
              <a:p>
                <a:r>
                  <a:rPr lang="en-US" altLang="ja-JP" sz="1600" i="1" dirty="0">
                    <a:latin typeface="メイリオ" panose="020B0604030504040204" pitchFamily="50" charset="-128"/>
                    <a:ea typeface="メイリオ" panose="020B0604030504040204" pitchFamily="50" charset="-128"/>
                    <a:cs typeface="メイリオ" panose="020B0604030504040204" pitchFamily="50" charset="-128"/>
                  </a:rPr>
                  <a:t>ρ = 2.0</a:t>
                </a:r>
                <a:r>
                  <a:rPr lang="ja-JP" altLang="en-US" sz="1600" i="1" dirty="0">
                    <a:latin typeface="メイリオ" panose="020B0604030504040204" pitchFamily="50" charset="-128"/>
                    <a:ea typeface="メイリオ" panose="020B0604030504040204" pitchFamily="50" charset="-128"/>
                    <a:cs typeface="メイリオ" panose="020B0604030504040204" pitchFamily="50" charset="-128"/>
                  </a:rPr>
                  <a:t>として</a:t>
                </a:r>
                <a:endParaRPr lang="en-US" altLang="ja-JP" sz="1600" i="1"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AutoNum type="arabicPeriod"/>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初期値決定</a:t>
                </a:r>
                <a14:m>
                  <m:oMath xmlns:m="http://schemas.openxmlformats.org/officeDocument/2006/math">
                    <m:r>
                      <a:rPr lang="en-US" altLang="ja-JP" sz="1600" b="1">
                        <a:latin typeface="Cambria Math" panose="02040503050406030204" pitchFamily="18" charset="0"/>
                      </a:rPr>
                      <m:t>𝐰</m:t>
                    </m:r>
                  </m:oMath>
                </a14:m>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=(3,1)</a:t>
                </a: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1</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0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3+1</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 </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3,1</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 2*(1,-</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)=( 1, 5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endParaRPr lang="en-US" altLang="ja-JP" sz="1600" dirty="0">
                  <a:latin typeface="HGｺﾞｼｯｸM" panose="020B0609000000000000" pitchFamily="49" charset="-128"/>
                  <a:ea typeface="HGｺﾞｼｯｸM" panose="020B0609000000000000" pitchFamily="49" charset="-128"/>
                  <a:cs typeface="Shruti" panose="020B0502040204020203" pitchFamily="34" charset="0"/>
                </a:endParaRP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2</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2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1+5</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 </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1,5</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 2*(1,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4</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endParaRPr lang="en-US" altLang="ja-JP" sz="1600" dirty="0">
                  <a:latin typeface="HGｺﾞｼｯｸM" panose="020B0609000000000000" pitchFamily="49" charset="-128"/>
                  <a:ea typeface="HGｺﾞｼｯｸM" panose="020B0609000000000000" pitchFamily="49" charset="-128"/>
                  <a:cs typeface="Shruti" panose="020B0502040204020203" pitchFamily="34" charset="0"/>
                </a:endParaRP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5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1+4</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5</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 </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1,4</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 2*(1,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5</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endParaRPr lang="en-US" altLang="ja-JP" sz="1600" dirty="0">
                  <a:latin typeface="HGｺﾞｼｯｸM" panose="020B0609000000000000" pitchFamily="49" charset="-128"/>
                  <a:ea typeface="HGｺﾞｼｯｸM" panose="020B0609000000000000" pitchFamily="49" charset="-128"/>
                  <a:cs typeface="Shruti" panose="020B0502040204020203" pitchFamily="34" charset="0"/>
                </a:endParaRP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4</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1</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5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5</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OK </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5</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0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OK</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5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5</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OK</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1</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0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OK</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2</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2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OK</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5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5</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OK</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AutoNum type="arabicPeriod"/>
                </a:pP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15758" y="3051424"/>
                <a:ext cx="7119257" cy="3046988"/>
              </a:xfrm>
              <a:prstGeom prst="rect">
                <a:avLst/>
              </a:prstGeom>
              <a:blipFill>
                <a:blip r:embed="rId3"/>
                <a:stretch>
                  <a:fillRect l="-856" t="-601"/>
                </a:stretch>
              </a:blipFill>
            </p:spPr>
            <p:txBody>
              <a:bodyPr/>
              <a:lstStyle/>
              <a:p>
                <a:r>
                  <a:rPr lang="ja-JP" altLang="en-US">
                    <a:noFill/>
                  </a:rPr>
                  <a:t> </a:t>
                </a:r>
              </a:p>
            </p:txBody>
          </p:sp>
        </mc:Fallback>
      </mc:AlternateContent>
      <p:grpSp>
        <p:nvGrpSpPr>
          <p:cNvPr id="27" name="グループ化 26"/>
          <p:cNvGrpSpPr/>
          <p:nvPr/>
        </p:nvGrpSpPr>
        <p:grpSpPr>
          <a:xfrm>
            <a:off x="7629786" y="515848"/>
            <a:ext cx="3860800" cy="727472"/>
            <a:chOff x="1064599" y="1502167"/>
            <a:chExt cx="3860800" cy="727472"/>
          </a:xfrm>
        </p:grpSpPr>
        <p:cxnSp>
          <p:nvCxnSpPr>
            <p:cNvPr id="82" name="直線矢印コネクタ 81"/>
            <p:cNvCxnSpPr/>
            <p:nvPr/>
          </p:nvCxnSpPr>
          <p:spPr>
            <a:xfrm>
              <a:off x="1064599" y="1587439"/>
              <a:ext cx="386080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円/楕円 82"/>
            <p:cNvSpPr/>
            <p:nvPr/>
          </p:nvSpPr>
          <p:spPr>
            <a:xfrm>
              <a:off x="1256006" y="1516681"/>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4" name="テキスト ボックス 93"/>
            <p:cNvSpPr txBox="1"/>
            <p:nvPr/>
          </p:nvSpPr>
          <p:spPr>
            <a:xfrm>
              <a:off x="1172367" y="150216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1</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95" name="円/楕円 94"/>
            <p:cNvSpPr/>
            <p:nvPr/>
          </p:nvSpPr>
          <p:spPr>
            <a:xfrm>
              <a:off x="2228412" y="1516681"/>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6" name="テキスト ボックス 95"/>
            <p:cNvSpPr txBox="1"/>
            <p:nvPr/>
          </p:nvSpPr>
          <p:spPr>
            <a:xfrm>
              <a:off x="2144773" y="150216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2</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97" name="円/楕円 96"/>
            <p:cNvSpPr/>
            <p:nvPr/>
          </p:nvSpPr>
          <p:spPr>
            <a:xfrm>
              <a:off x="2637131" y="1516681"/>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8" name="テキスト ボックス 97"/>
            <p:cNvSpPr txBox="1"/>
            <p:nvPr/>
          </p:nvSpPr>
          <p:spPr>
            <a:xfrm>
              <a:off x="2553492" y="150216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3</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99" name="円/楕円 98"/>
            <p:cNvSpPr/>
            <p:nvPr/>
          </p:nvSpPr>
          <p:spPr>
            <a:xfrm>
              <a:off x="3274524" y="1516681"/>
              <a:ext cx="131536" cy="1315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0" name="テキスト ボックス 99"/>
            <p:cNvSpPr txBox="1"/>
            <p:nvPr/>
          </p:nvSpPr>
          <p:spPr>
            <a:xfrm>
              <a:off x="3190885" y="150216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4</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01" name="円/楕円 100"/>
            <p:cNvSpPr/>
            <p:nvPr/>
          </p:nvSpPr>
          <p:spPr>
            <a:xfrm>
              <a:off x="3684034" y="1516681"/>
              <a:ext cx="131536" cy="1315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2" name="テキスト ボックス 101"/>
            <p:cNvSpPr txBox="1"/>
            <p:nvPr/>
          </p:nvSpPr>
          <p:spPr>
            <a:xfrm>
              <a:off x="3600395" y="150216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5</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04" name="円/楕円 103"/>
            <p:cNvSpPr/>
            <p:nvPr/>
          </p:nvSpPr>
          <p:spPr>
            <a:xfrm>
              <a:off x="4358616" y="1516681"/>
              <a:ext cx="131536" cy="1315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6" name="テキスト ボックス 105"/>
            <p:cNvSpPr txBox="1"/>
            <p:nvPr/>
          </p:nvSpPr>
          <p:spPr>
            <a:xfrm>
              <a:off x="4274977" y="150216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6</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07" name="テキスト ボックス 106"/>
            <p:cNvSpPr txBox="1"/>
            <p:nvPr/>
          </p:nvSpPr>
          <p:spPr>
            <a:xfrm>
              <a:off x="1141887" y="1860307"/>
              <a:ext cx="37702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baseline="-25000" dirty="0">
                <a:latin typeface="Times New Roman" panose="02020603050405020304" pitchFamily="18" charset="0"/>
                <a:cs typeface="Times New Roman" panose="02020603050405020304" pitchFamily="18" charset="0"/>
              </a:endParaRPr>
            </a:p>
          </p:txBody>
        </p:sp>
        <p:sp>
          <p:nvSpPr>
            <p:cNvPr id="109" name="テキスト ボックス 108"/>
            <p:cNvSpPr txBox="1"/>
            <p:nvPr/>
          </p:nvSpPr>
          <p:spPr>
            <a:xfrm>
              <a:off x="2034283" y="1860307"/>
              <a:ext cx="47320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0.2</a:t>
              </a:r>
              <a:endParaRPr kumimoji="1" lang="ja-JP" altLang="en-US" baseline="-25000" dirty="0">
                <a:latin typeface="Times New Roman" panose="02020603050405020304" pitchFamily="18" charset="0"/>
                <a:cs typeface="Times New Roman" panose="02020603050405020304" pitchFamily="18" charset="0"/>
              </a:endParaRPr>
            </a:p>
          </p:txBody>
        </p:sp>
        <p:sp>
          <p:nvSpPr>
            <p:cNvPr id="110" name="テキスト ボックス 109"/>
            <p:cNvSpPr txBox="1"/>
            <p:nvPr/>
          </p:nvSpPr>
          <p:spPr>
            <a:xfrm>
              <a:off x="2505867" y="1860307"/>
              <a:ext cx="47320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0.5</a:t>
              </a:r>
              <a:endParaRPr kumimoji="1" lang="ja-JP" altLang="en-US" baseline="-25000" dirty="0">
                <a:latin typeface="Times New Roman" panose="02020603050405020304" pitchFamily="18" charset="0"/>
                <a:cs typeface="Times New Roman" panose="02020603050405020304" pitchFamily="18" charset="0"/>
              </a:endParaRPr>
            </a:p>
          </p:txBody>
        </p:sp>
        <p:sp>
          <p:nvSpPr>
            <p:cNvPr id="111" name="テキスト ボックス 110"/>
            <p:cNvSpPr txBox="1"/>
            <p:nvPr/>
          </p:nvSpPr>
          <p:spPr>
            <a:xfrm>
              <a:off x="3151515" y="1860307"/>
              <a:ext cx="473206"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1</a:t>
              </a:r>
              <a:r>
                <a:rPr kumimoji="1" lang="en-US" altLang="ja-JP" dirty="0">
                  <a:latin typeface="Times New Roman" panose="02020603050405020304" pitchFamily="18" charset="0"/>
                  <a:cs typeface="Times New Roman" panose="02020603050405020304" pitchFamily="18" charset="0"/>
                </a:rPr>
                <a:t>.5</a:t>
              </a:r>
              <a:endParaRPr kumimoji="1" lang="ja-JP" altLang="en-US" baseline="-25000" dirty="0">
                <a:latin typeface="Times New Roman" panose="02020603050405020304" pitchFamily="18" charset="0"/>
                <a:cs typeface="Times New Roman" panose="02020603050405020304" pitchFamily="18" charset="0"/>
              </a:endParaRPr>
            </a:p>
          </p:txBody>
        </p:sp>
        <p:sp>
          <p:nvSpPr>
            <p:cNvPr id="112" name="テキスト ボックス 111"/>
            <p:cNvSpPr txBox="1"/>
            <p:nvPr/>
          </p:nvSpPr>
          <p:spPr>
            <a:xfrm>
              <a:off x="3553405" y="1860307"/>
              <a:ext cx="473206"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2</a:t>
              </a:r>
              <a:r>
                <a:rPr kumimoji="1" lang="en-US" altLang="ja-JP" dirty="0">
                  <a:latin typeface="Times New Roman" panose="02020603050405020304" pitchFamily="18" charset="0"/>
                  <a:cs typeface="Times New Roman" panose="02020603050405020304" pitchFamily="18" charset="0"/>
                </a:rPr>
                <a:t>.0</a:t>
              </a:r>
              <a:endParaRPr kumimoji="1" lang="ja-JP" altLang="en-US" baseline="-25000" dirty="0">
                <a:latin typeface="Times New Roman" panose="02020603050405020304" pitchFamily="18" charset="0"/>
                <a:cs typeface="Times New Roman" panose="02020603050405020304" pitchFamily="18" charset="0"/>
              </a:endParaRPr>
            </a:p>
          </p:txBody>
        </p:sp>
        <p:sp>
          <p:nvSpPr>
            <p:cNvPr id="113" name="テキスト ボックス 112"/>
            <p:cNvSpPr txBox="1"/>
            <p:nvPr/>
          </p:nvSpPr>
          <p:spPr>
            <a:xfrm>
              <a:off x="4235607" y="1860307"/>
              <a:ext cx="473206"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3</a:t>
              </a:r>
              <a:r>
                <a:rPr kumimoji="1" lang="en-US" altLang="ja-JP" dirty="0">
                  <a:latin typeface="Times New Roman" panose="02020603050405020304" pitchFamily="18" charset="0"/>
                  <a:cs typeface="Times New Roman" panose="02020603050405020304" pitchFamily="18" charset="0"/>
                </a:rPr>
                <a:t>.5</a:t>
              </a:r>
              <a:endParaRPr kumimoji="1" lang="ja-JP" altLang="en-US" baseline="-25000" dirty="0">
                <a:latin typeface="Times New Roman" panose="02020603050405020304" pitchFamily="18" charset="0"/>
                <a:cs typeface="Times New Roman" panose="02020603050405020304" pitchFamily="18" charset="0"/>
              </a:endParaRPr>
            </a:p>
          </p:txBody>
        </p:sp>
      </p:grpSp>
      <p:sp>
        <p:nvSpPr>
          <p:cNvPr id="28" name="円/楕円 27"/>
          <p:cNvSpPr/>
          <p:nvPr/>
        </p:nvSpPr>
        <p:spPr>
          <a:xfrm>
            <a:off x="10144125" y="28892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11496675" y="35655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11350625" y="42354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11017250" y="49085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a:off x="10177939" y="2931794"/>
            <a:ext cx="1309211" cy="64960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4" name="直線矢印コネクタ 163"/>
          <p:cNvCxnSpPr/>
          <p:nvPr/>
        </p:nvCxnSpPr>
        <p:spPr>
          <a:xfrm flipH="1">
            <a:off x="11399045" y="3604993"/>
            <a:ext cx="138111" cy="64077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a:endCxn id="163" idx="7"/>
          </p:cNvCxnSpPr>
          <p:nvPr/>
        </p:nvCxnSpPr>
        <p:spPr>
          <a:xfrm flipH="1">
            <a:off x="11082291" y="4289426"/>
            <a:ext cx="295324" cy="630283"/>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F35DE295-420C-4265-BE54-AE59FA4027A6}" type="slidenum">
              <a:rPr kumimoji="1" lang="ja-JP" altLang="en-US" smtClean="0"/>
              <a:t>22</a:t>
            </a:fld>
            <a:endParaRPr kumimoji="1" lang="ja-JP" altLang="en-US"/>
          </a:p>
        </p:txBody>
      </p:sp>
    </p:spTree>
    <p:extLst>
      <p:ext uri="{BB962C8B-B14F-4D97-AF65-F5344CB8AC3E}">
        <p14:creationId xmlns:p14="http://schemas.microsoft.com/office/powerpoint/2010/main" val="1074516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6" name="コンテンツ プレースホルダー 2"/>
              <p:cNvSpPr>
                <a:spLocks noGrp="1"/>
              </p:cNvSpPr>
              <p:nvPr>
                <p:ph idx="1"/>
              </p:nvPr>
            </p:nvSpPr>
            <p:spPr>
              <a:xfrm>
                <a:off x="0" y="183139"/>
                <a:ext cx="6813486" cy="2782810"/>
              </a:xfrm>
            </p:spPr>
            <p:txBody>
              <a:bodyPr>
                <a:normAutofit/>
              </a:bodyPr>
              <a:lstStyle/>
              <a:p>
                <a:pPr marL="914400" lvl="1" indent="-457200">
                  <a:lnSpc>
                    <a:spcPct val="100000"/>
                  </a:lnSpc>
                  <a:spcBef>
                    <a:spcPts val="600"/>
                  </a:spcBef>
                  <a:buFont typeface="+mj-lt"/>
                  <a:buAutoNum type="arabicPeriod"/>
                </a:pPr>
                <a:r>
                  <a:rPr lang="ja-JP" altLang="en-US" sz="2000" dirty="0"/>
                  <a:t>ランダムに重みの初期値を決定</a:t>
                </a:r>
                <a:endParaRPr lang="en-US" altLang="ja-JP" sz="2000" dirty="0"/>
              </a:p>
              <a:p>
                <a:pPr marL="914400" lvl="1" indent="-457200">
                  <a:lnSpc>
                    <a:spcPct val="100000"/>
                  </a:lnSpc>
                  <a:spcBef>
                    <a:spcPts val="600"/>
                  </a:spcBef>
                  <a:buFont typeface="+mj-lt"/>
                  <a:buAutoNum type="arabicPeriod"/>
                </a:pPr>
                <a:r>
                  <a:rPr lang="ja-JP" altLang="en-US" sz="2000" dirty="0"/>
                  <a:t>以下を全教師データが識別できるまで繰り返す</a:t>
                </a:r>
                <a:endParaRPr lang="en-US" altLang="ja-JP" sz="2000" dirty="0"/>
              </a:p>
              <a:p>
                <a:pPr marL="914400" lvl="1" indent="-457200">
                  <a:lnSpc>
                    <a:spcPct val="100000"/>
                  </a:lnSpc>
                  <a:spcBef>
                    <a:spcPts val="600"/>
                  </a:spcBef>
                  <a:spcAft>
                    <a:spcPts val="600"/>
                  </a:spcAft>
                  <a:buFont typeface="+mj-lt"/>
                  <a:buAutoNum type="arabicPeriod"/>
                </a:pPr>
                <a:r>
                  <a:rPr lang="ja-JP" altLang="en-US" sz="2000" dirty="0"/>
                  <a:t>現在の重み</a:t>
                </a:r>
                <a14:m>
                  <m:oMath xmlns:m="http://schemas.openxmlformats.org/officeDocument/2006/math">
                    <m:r>
                      <a:rPr lang="en-US" altLang="ja-JP" sz="2000" b="1">
                        <a:latin typeface="Cambria Math" panose="02040503050406030204" pitchFamily="18" charset="0"/>
                      </a:rPr>
                      <m:t>𝐰</m:t>
                    </m:r>
                  </m:oMath>
                </a14:m>
                <a:r>
                  <a:rPr lang="ja-JP" altLang="en-US" sz="2000" dirty="0"/>
                  <a:t>で </a:t>
                </a:r>
                <a14:m>
                  <m:oMath xmlns:m="http://schemas.openxmlformats.org/officeDocument/2006/math">
                    <m:r>
                      <a:rPr lang="en-US" altLang="ja-JP" sz="2000" b="1" i="0" smtClean="0">
                        <a:latin typeface="Cambria Math" panose="02040503050406030204" pitchFamily="18" charset="0"/>
                      </a:rPr>
                      <m:t>𝐱</m:t>
                    </m:r>
                    <m:r>
                      <a:rPr lang="ja-JP" altLang="en-US" sz="2000" b="1" i="1">
                        <a:latin typeface="Cambria Math" panose="02040503050406030204" pitchFamily="18" charset="0"/>
                      </a:rPr>
                      <m:t>を</m:t>
                    </m:r>
                    <m:r>
                      <a:rPr lang="ja-JP" altLang="en-US" sz="2000" b="1" i="1" dirty="0">
                        <a:latin typeface="Cambria Math" panose="02040503050406030204" pitchFamily="18" charset="0"/>
                      </a:rPr>
                      <m:t>識別</m:t>
                    </m:r>
                  </m:oMath>
                </a14:m>
                <a:r>
                  <a:rPr lang="ja-JP" altLang="en-US" sz="2000" dirty="0"/>
                  <a:t>し結果が誤っているとき</a:t>
                </a:r>
                <a:endParaRPr lang="en-US" altLang="ja-JP" sz="2000" dirty="0"/>
              </a:p>
              <a:p>
                <a:pPr marL="914400" lvl="2" indent="0">
                  <a:lnSpc>
                    <a:spcPct val="100000"/>
                  </a:lnSpc>
                  <a:spcBef>
                    <a:spcPts val="600"/>
                  </a:spcBef>
                  <a:spcAft>
                    <a:spcPts val="600"/>
                  </a:spcAft>
                  <a:buNone/>
                </a:pPr>
                <a14:m>
                  <m:oMath xmlns:m="http://schemas.openxmlformats.org/officeDocument/2006/math">
                    <m:r>
                      <a:rPr lang="en-US" altLang="ja-JP" b="1">
                        <a:latin typeface="Cambria Math" panose="02040503050406030204" pitchFamily="18" charset="0"/>
                      </a:rPr>
                      <m:t>𝐰</m:t>
                    </m:r>
                  </m:oMath>
                </a14:m>
                <a:r>
                  <a:rPr lang="en-US" altLang="ja-JP" dirty="0"/>
                  <a:t> </a:t>
                </a:r>
                <a:r>
                  <a:rPr lang="ja-JP" altLang="en-US" dirty="0"/>
                  <a:t>← </a:t>
                </a:r>
                <a14:m>
                  <m:oMath xmlns:m="http://schemas.openxmlformats.org/officeDocument/2006/math">
                    <m:r>
                      <a:rPr lang="en-US" altLang="ja-JP" b="1">
                        <a:latin typeface="Cambria Math" panose="02040503050406030204" pitchFamily="18" charset="0"/>
                      </a:rPr>
                      <m:t>𝐰</m:t>
                    </m:r>
                    <m:r>
                      <a:rPr lang="en-US" altLang="ja-JP" b="1" i="0" smtClean="0">
                        <a:latin typeface="Cambria Math" panose="02040503050406030204" pitchFamily="18" charset="0"/>
                      </a:rPr>
                      <m:t>+</m:t>
                    </m:r>
                    <m:r>
                      <a:rPr lang="en-US" altLang="ja-JP" b="0" i="1" smtClean="0">
                        <a:latin typeface="Cambria Math" panose="02040503050406030204" pitchFamily="18" charset="0"/>
                      </a:rPr>
                      <m:t>𝜌</m:t>
                    </m:r>
                    <m:r>
                      <a:rPr lang="en-US" altLang="ja-JP" b="1" i="0" smtClean="0">
                        <a:latin typeface="Cambria Math" panose="02040503050406030204" pitchFamily="18" charset="0"/>
                      </a:rPr>
                      <m:t>𝐱</m:t>
                    </m:r>
                  </m:oMath>
                </a14:m>
                <a:r>
                  <a:rPr lang="en-US" altLang="ja-JP" i="1" dirty="0"/>
                  <a:t>  </a:t>
                </a:r>
                <a:r>
                  <a:rPr lang="ja-JP" altLang="en-US" i="1" dirty="0"/>
                  <a:t>クラス１に対して </a:t>
                </a:r>
                <a14:m>
                  <m:oMath xmlns:m="http://schemas.openxmlformats.org/officeDocument/2006/math">
                    <m:sSup>
                      <m:sSupPr>
                        <m:ctrlPr>
                          <a:rPr lang="en-US" altLang="ja-JP" b="0" i="1" smtClean="0">
                            <a:latin typeface="Cambria Math" panose="02040503050406030204" pitchFamily="18" charset="0"/>
                          </a:rPr>
                        </m:ctrlPr>
                      </m:sSupPr>
                      <m:e>
                        <m:r>
                          <a:rPr lang="en-US" altLang="ja-JP" b="1">
                            <a:latin typeface="Cambria Math" panose="02040503050406030204" pitchFamily="18" charset="0"/>
                          </a:rPr>
                          <m:t>𝐰</m:t>
                        </m:r>
                      </m:e>
                      <m:sup>
                        <m:r>
                          <a:rPr lang="en-US" altLang="ja-JP" b="0" i="1" smtClean="0">
                            <a:latin typeface="Cambria Math" panose="02040503050406030204" pitchFamily="18" charset="0"/>
                          </a:rPr>
                          <m:t>𝑇</m:t>
                        </m:r>
                      </m:sup>
                    </m:sSup>
                    <m:r>
                      <a:rPr lang="en-US" altLang="ja-JP" b="1">
                        <a:latin typeface="Cambria Math" panose="02040503050406030204" pitchFamily="18" charset="0"/>
                      </a:rPr>
                      <m:t>𝐱</m:t>
                    </m:r>
                    <m:r>
                      <a:rPr lang="en-US" altLang="ja-JP" b="0" i="1" smtClean="0">
                        <a:latin typeface="Cambria Math" panose="02040503050406030204" pitchFamily="18" charset="0"/>
                      </a:rPr>
                      <m:t>&lt;0</m:t>
                    </m:r>
                  </m:oMath>
                </a14:m>
                <a:r>
                  <a:rPr lang="ja-JP" altLang="en-US" i="1" dirty="0"/>
                  <a:t>とした</a:t>
                </a:r>
                <a:endParaRPr lang="en-US" altLang="ja-JP" i="1" dirty="0"/>
              </a:p>
              <a:p>
                <a:pPr marL="914400" lvl="2" indent="0">
                  <a:lnSpc>
                    <a:spcPct val="100000"/>
                  </a:lnSpc>
                  <a:spcBef>
                    <a:spcPts val="600"/>
                  </a:spcBef>
                  <a:spcAft>
                    <a:spcPts val="600"/>
                  </a:spcAft>
                  <a:buNone/>
                </a:pPr>
                <a14:m>
                  <m:oMath xmlns:m="http://schemas.openxmlformats.org/officeDocument/2006/math">
                    <m:r>
                      <a:rPr lang="en-US" altLang="ja-JP" b="1">
                        <a:latin typeface="Cambria Math" panose="02040503050406030204" pitchFamily="18" charset="0"/>
                      </a:rPr>
                      <m:t>𝐰</m:t>
                    </m:r>
                  </m:oMath>
                </a14:m>
                <a:r>
                  <a:rPr lang="en-US" altLang="ja-JP" dirty="0"/>
                  <a:t> </a:t>
                </a:r>
                <a:r>
                  <a:rPr lang="ja-JP" altLang="en-US" dirty="0"/>
                  <a:t>← </a:t>
                </a:r>
                <a14:m>
                  <m:oMath xmlns:m="http://schemas.openxmlformats.org/officeDocument/2006/math">
                    <m:r>
                      <a:rPr lang="en-US" altLang="ja-JP" b="1">
                        <a:latin typeface="Cambria Math" panose="02040503050406030204" pitchFamily="18" charset="0"/>
                      </a:rPr>
                      <m:t>𝐰</m:t>
                    </m:r>
                    <m:r>
                      <a:rPr lang="en-US" altLang="ja-JP" b="1" i="0" smtClean="0">
                        <a:latin typeface="Cambria Math" panose="02040503050406030204" pitchFamily="18" charset="0"/>
                      </a:rPr>
                      <m:t>−</m:t>
                    </m:r>
                    <m:r>
                      <a:rPr lang="en-US" altLang="ja-JP" i="1">
                        <a:latin typeface="Cambria Math" panose="02040503050406030204" pitchFamily="18" charset="0"/>
                      </a:rPr>
                      <m:t>𝜌</m:t>
                    </m:r>
                    <m:r>
                      <a:rPr lang="en-US" altLang="ja-JP" b="1">
                        <a:latin typeface="Cambria Math" panose="02040503050406030204" pitchFamily="18" charset="0"/>
                      </a:rPr>
                      <m:t>𝐱</m:t>
                    </m:r>
                  </m:oMath>
                </a14:m>
                <a:r>
                  <a:rPr lang="en-US" altLang="ja-JP" i="1" dirty="0"/>
                  <a:t>  </a:t>
                </a:r>
                <a:r>
                  <a:rPr lang="ja-JP" altLang="en-US" i="1" dirty="0"/>
                  <a:t>クラス</a:t>
                </a:r>
                <a:r>
                  <a:rPr lang="en-US" altLang="ja-JP" i="1" dirty="0"/>
                  <a:t>2</a:t>
                </a:r>
                <a:r>
                  <a:rPr lang="ja-JP" altLang="en-US" i="1" dirty="0"/>
                  <a:t>に対して </a:t>
                </a:r>
                <a14:m>
                  <m:oMath xmlns:m="http://schemas.openxmlformats.org/officeDocument/2006/math">
                    <m:sSup>
                      <m:sSupPr>
                        <m:ctrlPr>
                          <a:rPr lang="en-US" altLang="ja-JP" i="1">
                            <a:latin typeface="Cambria Math" panose="02040503050406030204" pitchFamily="18" charset="0"/>
                          </a:rPr>
                        </m:ctrlPr>
                      </m:sSupPr>
                      <m:e>
                        <m:r>
                          <a:rPr lang="en-US" altLang="ja-JP" b="1">
                            <a:latin typeface="Cambria Math" panose="02040503050406030204" pitchFamily="18" charset="0"/>
                          </a:rPr>
                          <m:t>𝐰</m:t>
                        </m:r>
                      </m:e>
                      <m:sup>
                        <m:r>
                          <a:rPr lang="en-US" altLang="ja-JP" i="1">
                            <a:latin typeface="Cambria Math" panose="02040503050406030204" pitchFamily="18" charset="0"/>
                          </a:rPr>
                          <m:t>𝑇</m:t>
                        </m:r>
                      </m:sup>
                    </m:sSup>
                    <m:r>
                      <a:rPr lang="en-US" altLang="ja-JP" b="1">
                        <a:latin typeface="Cambria Math" panose="02040503050406030204" pitchFamily="18" charset="0"/>
                      </a:rPr>
                      <m:t>𝐱</m:t>
                    </m:r>
                    <m:r>
                      <a:rPr lang="en-US" altLang="ja-JP" b="0" i="1" smtClean="0">
                        <a:latin typeface="Cambria Math" panose="02040503050406030204" pitchFamily="18" charset="0"/>
                      </a:rPr>
                      <m:t>≥</m:t>
                    </m:r>
                    <m:r>
                      <a:rPr lang="en-US" altLang="ja-JP" i="1">
                        <a:latin typeface="Cambria Math" panose="02040503050406030204" pitchFamily="18" charset="0"/>
                      </a:rPr>
                      <m:t>0</m:t>
                    </m:r>
                  </m:oMath>
                </a14:m>
                <a:r>
                  <a:rPr lang="ja-JP" altLang="en-US" i="1" dirty="0"/>
                  <a:t>とした</a:t>
                </a:r>
                <a:endParaRPr lang="en-US" altLang="ja-JP" dirty="0"/>
              </a:p>
              <a:p>
                <a:pPr marL="457200" lvl="1" indent="0">
                  <a:lnSpc>
                    <a:spcPct val="100000"/>
                  </a:lnSpc>
                  <a:spcBef>
                    <a:spcPts val="600"/>
                  </a:spcBef>
                  <a:buNone/>
                </a:pPr>
                <a:endParaRPr kumimoji="1" lang="ja-JP" altLang="en-US" sz="2000" dirty="0"/>
              </a:p>
            </p:txBody>
          </p:sp>
        </mc:Choice>
        <mc:Fallback xmlns="">
          <p:sp>
            <p:nvSpPr>
              <p:cNvPr id="76" name="コンテンツ プレースホルダー 2"/>
              <p:cNvSpPr>
                <a:spLocks noGrp="1" noRot="1" noChangeAspect="1" noMove="1" noResize="1" noEditPoints="1" noAdjustHandles="1" noChangeArrowheads="1" noChangeShapeType="1" noTextEdit="1"/>
              </p:cNvSpPr>
              <p:nvPr>
                <p:ph idx="1"/>
              </p:nvPr>
            </p:nvSpPr>
            <p:spPr>
              <a:xfrm>
                <a:off x="0" y="183139"/>
                <a:ext cx="6813486" cy="2782810"/>
              </a:xfrm>
              <a:blipFill rotWithShape="0">
                <a:blip r:embed="rId2"/>
                <a:stretch>
                  <a:fillRect t="-4158"/>
                </a:stretch>
              </a:blipFill>
            </p:spPr>
            <p:txBody>
              <a:bodyPr/>
              <a:lstStyle/>
              <a:p>
                <a:r>
                  <a:rPr lang="ja-JP" altLang="en-US">
                    <a:noFill/>
                  </a:rPr>
                  <a:t> </a:t>
                </a:r>
              </a:p>
            </p:txBody>
          </p:sp>
        </mc:Fallback>
      </mc:AlternateContent>
      <p:grpSp>
        <p:nvGrpSpPr>
          <p:cNvPr id="78" name="グループ化 77"/>
          <p:cNvGrpSpPr/>
          <p:nvPr/>
        </p:nvGrpSpPr>
        <p:grpSpPr>
          <a:xfrm>
            <a:off x="7917885" y="2026902"/>
            <a:ext cx="3861303" cy="3861304"/>
            <a:chOff x="10020300" y="967922"/>
            <a:chExt cx="4343400" cy="4343400"/>
          </a:xfrm>
        </p:grpSpPr>
        <p:grpSp>
          <p:nvGrpSpPr>
            <p:cNvPr id="79" name="グループ化 78"/>
            <p:cNvGrpSpPr/>
            <p:nvPr/>
          </p:nvGrpSpPr>
          <p:grpSpPr>
            <a:xfrm>
              <a:off x="10020300" y="1223736"/>
              <a:ext cx="4343400" cy="3788228"/>
              <a:chOff x="10020300" y="1223736"/>
              <a:chExt cx="4343400" cy="3788228"/>
            </a:xfrm>
          </p:grpSpPr>
          <p:cxnSp>
            <p:nvCxnSpPr>
              <p:cNvPr id="108" name="直線矢印コネクタ 107"/>
              <p:cNvCxnSpPr/>
              <p:nvPr/>
            </p:nvCxnSpPr>
            <p:spPr>
              <a:xfrm>
                <a:off x="10020300" y="349667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10020300" y="3875497"/>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a:off x="10020300" y="4254320"/>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10020300" y="4633143"/>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a:off x="10020300" y="501196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10020300" y="1223736"/>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10020300" y="1602559"/>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10020300" y="1981382"/>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a:off x="10020300" y="2360205"/>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10020300" y="2739028"/>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10020300" y="3117851"/>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grpSp>
        <p:grpSp>
          <p:nvGrpSpPr>
            <p:cNvPr id="84" name="グループ化 83"/>
            <p:cNvGrpSpPr/>
            <p:nvPr/>
          </p:nvGrpSpPr>
          <p:grpSpPr>
            <a:xfrm rot="16200000">
              <a:off x="10020300" y="1245508"/>
              <a:ext cx="4343400" cy="3788228"/>
              <a:chOff x="10020300" y="1223736"/>
              <a:chExt cx="4343400" cy="3788228"/>
            </a:xfrm>
          </p:grpSpPr>
          <p:cxnSp>
            <p:nvCxnSpPr>
              <p:cNvPr id="85" name="直線矢印コネクタ 84"/>
              <p:cNvCxnSpPr/>
              <p:nvPr/>
            </p:nvCxnSpPr>
            <p:spPr>
              <a:xfrm>
                <a:off x="10020300" y="349667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10020300" y="3875497"/>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10020300" y="4254320"/>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a:off x="10020300" y="4633143"/>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10020300" y="501196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10020300" y="1223736"/>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10020300" y="1602559"/>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a:off x="10020300" y="1981382"/>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10020300" y="2360205"/>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a:off x="10020300" y="2739028"/>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10020300" y="3117851"/>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grpSp>
      </p:grpSp>
      <p:cxnSp>
        <p:nvCxnSpPr>
          <p:cNvPr id="130" name="直線矢印コネクタ 129"/>
          <p:cNvCxnSpPr/>
          <p:nvPr/>
        </p:nvCxnSpPr>
        <p:spPr>
          <a:xfrm>
            <a:off x="7914660" y="3938198"/>
            <a:ext cx="3861303"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V="1">
            <a:off x="9845312" y="2052708"/>
            <a:ext cx="0" cy="377098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32" name="グループ化 131"/>
          <p:cNvGrpSpPr/>
          <p:nvPr/>
        </p:nvGrpSpPr>
        <p:grpSpPr>
          <a:xfrm rot="658000">
            <a:off x="9314665" y="2148676"/>
            <a:ext cx="1149432" cy="3750932"/>
            <a:chOff x="8267700" y="1104900"/>
            <a:chExt cx="1292942" cy="4219247"/>
          </a:xfrm>
        </p:grpSpPr>
        <p:cxnSp>
          <p:nvCxnSpPr>
            <p:cNvPr id="133" name="直線コネクタ 132"/>
            <p:cNvCxnSpPr/>
            <p:nvPr/>
          </p:nvCxnSpPr>
          <p:spPr>
            <a:xfrm flipV="1">
              <a:off x="8267700" y="1104900"/>
              <a:ext cx="1136650" cy="41414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4" name="右矢印 133"/>
            <p:cNvSpPr/>
            <p:nvPr/>
          </p:nvSpPr>
          <p:spPr>
            <a:xfrm rot="988238">
              <a:off x="9375467" y="1203099"/>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35" name="右矢印 134"/>
            <p:cNvSpPr/>
            <p:nvPr/>
          </p:nvSpPr>
          <p:spPr>
            <a:xfrm rot="988238">
              <a:off x="8318192" y="5127399"/>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36" name="グループ化 135"/>
          <p:cNvGrpSpPr/>
          <p:nvPr/>
        </p:nvGrpSpPr>
        <p:grpSpPr>
          <a:xfrm rot="4291363">
            <a:off x="8677679" y="2086766"/>
            <a:ext cx="2196046" cy="3692186"/>
            <a:chOff x="7604760" y="1142401"/>
            <a:chExt cx="2470231" cy="4153165"/>
          </a:xfrm>
        </p:grpSpPr>
        <p:cxnSp>
          <p:nvCxnSpPr>
            <p:cNvPr id="137" name="直線コネクタ 136"/>
            <p:cNvCxnSpPr/>
            <p:nvPr/>
          </p:nvCxnSpPr>
          <p:spPr>
            <a:xfrm flipV="1">
              <a:off x="7604760" y="1142401"/>
              <a:ext cx="2430780" cy="408110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8" name="右矢印 137"/>
            <p:cNvSpPr/>
            <p:nvPr/>
          </p:nvSpPr>
          <p:spPr>
            <a:xfrm rot="1796586">
              <a:off x="9889816" y="1355497"/>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39" name="右矢印 138"/>
            <p:cNvSpPr/>
            <p:nvPr/>
          </p:nvSpPr>
          <p:spPr>
            <a:xfrm rot="1796586">
              <a:off x="7660969" y="5098818"/>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40" name="グループ化 139"/>
          <p:cNvGrpSpPr/>
          <p:nvPr/>
        </p:nvGrpSpPr>
        <p:grpSpPr>
          <a:xfrm rot="286777">
            <a:off x="7923354" y="3173277"/>
            <a:ext cx="3816051" cy="1679648"/>
            <a:chOff x="6702681" y="2257425"/>
            <a:chExt cx="4292498" cy="1889358"/>
          </a:xfrm>
        </p:grpSpPr>
        <p:cxnSp>
          <p:nvCxnSpPr>
            <p:cNvPr id="141" name="直線コネクタ 140"/>
            <p:cNvCxnSpPr/>
            <p:nvPr/>
          </p:nvCxnSpPr>
          <p:spPr>
            <a:xfrm>
              <a:off x="6734175" y="2257425"/>
              <a:ext cx="4257675" cy="1714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右矢印 141"/>
            <p:cNvSpPr/>
            <p:nvPr/>
          </p:nvSpPr>
          <p:spPr>
            <a:xfrm rot="6653616">
              <a:off x="10804217" y="3955822"/>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43" name="右矢印 142"/>
            <p:cNvSpPr/>
            <p:nvPr/>
          </p:nvSpPr>
          <p:spPr>
            <a:xfrm rot="6653616">
              <a:off x="6708467" y="2327048"/>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44" name="グループ化 143"/>
          <p:cNvGrpSpPr/>
          <p:nvPr/>
        </p:nvGrpSpPr>
        <p:grpSpPr>
          <a:xfrm rot="413303">
            <a:off x="8361296" y="2162585"/>
            <a:ext cx="3181032" cy="3610616"/>
            <a:chOff x="7195300" y="1120546"/>
            <a:chExt cx="3578194" cy="4061413"/>
          </a:xfrm>
        </p:grpSpPr>
        <p:cxnSp>
          <p:nvCxnSpPr>
            <p:cNvPr id="145" name="直線コネクタ 144"/>
            <p:cNvCxnSpPr/>
            <p:nvPr/>
          </p:nvCxnSpPr>
          <p:spPr>
            <a:xfrm>
              <a:off x="7195300" y="1228725"/>
              <a:ext cx="3453650" cy="395323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6" name="右矢印 145"/>
            <p:cNvSpPr/>
            <p:nvPr/>
          </p:nvSpPr>
          <p:spPr>
            <a:xfrm rot="19005585">
              <a:off x="10588319" y="4959121"/>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47" name="右矢印 146"/>
            <p:cNvSpPr/>
            <p:nvPr/>
          </p:nvSpPr>
          <p:spPr>
            <a:xfrm rot="19005585">
              <a:off x="7235519" y="1120546"/>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48" name="グループ化 147"/>
          <p:cNvGrpSpPr/>
          <p:nvPr/>
        </p:nvGrpSpPr>
        <p:grpSpPr>
          <a:xfrm>
            <a:off x="9331600" y="2072263"/>
            <a:ext cx="1214353" cy="3768362"/>
            <a:chOff x="8286750" y="1018946"/>
            <a:chExt cx="1365968" cy="4238854"/>
          </a:xfrm>
        </p:grpSpPr>
        <p:cxnSp>
          <p:nvCxnSpPr>
            <p:cNvPr id="149" name="直線コネクタ 148"/>
            <p:cNvCxnSpPr/>
            <p:nvPr/>
          </p:nvCxnSpPr>
          <p:spPr>
            <a:xfrm>
              <a:off x="8286750" y="1066800"/>
              <a:ext cx="1190625" cy="419100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50" name="右矢印 149"/>
            <p:cNvSpPr/>
            <p:nvPr/>
          </p:nvSpPr>
          <p:spPr>
            <a:xfrm rot="20553981">
              <a:off x="9467543" y="5048021"/>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51" name="右矢印 150"/>
            <p:cNvSpPr/>
            <p:nvPr/>
          </p:nvSpPr>
          <p:spPr>
            <a:xfrm rot="20553981">
              <a:off x="8334068" y="1018946"/>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52" name="グループ化 151"/>
          <p:cNvGrpSpPr/>
          <p:nvPr/>
        </p:nvGrpSpPr>
        <p:grpSpPr>
          <a:xfrm>
            <a:off x="9009826" y="2114600"/>
            <a:ext cx="1866371" cy="3683686"/>
            <a:chOff x="7924800" y="1066569"/>
            <a:chExt cx="2099393" cy="4143606"/>
          </a:xfrm>
        </p:grpSpPr>
        <p:grpSp>
          <p:nvGrpSpPr>
            <p:cNvPr id="153" name="グループ化 152"/>
            <p:cNvGrpSpPr/>
            <p:nvPr/>
          </p:nvGrpSpPr>
          <p:grpSpPr>
            <a:xfrm>
              <a:off x="7924800" y="1143000"/>
              <a:ext cx="2099393" cy="4067175"/>
              <a:chOff x="7924800" y="1143000"/>
              <a:chExt cx="2099393" cy="4067175"/>
            </a:xfrm>
          </p:grpSpPr>
          <p:cxnSp>
            <p:nvCxnSpPr>
              <p:cNvPr id="155" name="直線コネクタ 154"/>
              <p:cNvCxnSpPr/>
              <p:nvPr/>
            </p:nvCxnSpPr>
            <p:spPr>
              <a:xfrm>
                <a:off x="7924800" y="1143000"/>
                <a:ext cx="1943100" cy="406717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56" name="右矢印 155"/>
              <p:cNvSpPr/>
              <p:nvPr/>
            </p:nvSpPr>
            <p:spPr>
              <a:xfrm rot="20051663">
                <a:off x="9839018" y="5000395"/>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54" name="右矢印 153"/>
            <p:cNvSpPr/>
            <p:nvPr/>
          </p:nvSpPr>
          <p:spPr>
            <a:xfrm rot="20051663">
              <a:off x="7962592" y="1066569"/>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57" name="正方形/長方形 156"/>
          <p:cNvSpPr/>
          <p:nvPr/>
        </p:nvSpPr>
        <p:spPr>
          <a:xfrm>
            <a:off x="9629408" y="1620393"/>
            <a:ext cx="543739"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w</a:t>
            </a:r>
            <a:r>
              <a:rPr lang="en-US" altLang="ja-JP" sz="2400" i="1" baseline="-25000" dirty="0">
                <a:latin typeface="Times New Roman" panose="02020603050405020304" pitchFamily="18" charset="0"/>
                <a:cs typeface="Times New Roman" panose="02020603050405020304" pitchFamily="18" charset="0"/>
              </a:rPr>
              <a:t>0 </a:t>
            </a:r>
            <a:endParaRPr lang="ja-JP" altLang="en-US" sz="2400" dirty="0"/>
          </a:p>
        </p:txBody>
      </p:sp>
      <p:sp>
        <p:nvSpPr>
          <p:cNvPr id="158" name="正方形/長方形 157"/>
          <p:cNvSpPr/>
          <p:nvPr/>
        </p:nvSpPr>
        <p:spPr>
          <a:xfrm>
            <a:off x="11780217" y="3661128"/>
            <a:ext cx="543739"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w</a:t>
            </a:r>
            <a:r>
              <a:rPr lang="en-US" altLang="ja-JP" sz="2400" i="1" baseline="-25000" dirty="0">
                <a:latin typeface="Times New Roman" panose="02020603050405020304" pitchFamily="18" charset="0"/>
                <a:cs typeface="Times New Roman" panose="02020603050405020304" pitchFamily="18" charset="0"/>
              </a:rPr>
              <a:t>1 </a:t>
            </a:r>
            <a:endParaRPr lang="ja-JP" altLang="en-US" sz="2400" dirty="0"/>
          </a:p>
        </p:txBody>
      </p:sp>
      <mc:AlternateContent xmlns:mc="http://schemas.openxmlformats.org/markup-compatibility/2006" xmlns:a14="http://schemas.microsoft.com/office/drawing/2010/main">
        <mc:Choice Requires="a14">
          <p:sp>
            <p:nvSpPr>
              <p:cNvPr id="26" name="テキスト ボックス 25"/>
              <p:cNvSpPr txBox="1"/>
              <p:nvPr/>
            </p:nvSpPr>
            <p:spPr>
              <a:xfrm>
                <a:off x="234808" y="3003799"/>
                <a:ext cx="7428637" cy="3785652"/>
              </a:xfrm>
              <a:prstGeom prst="rect">
                <a:avLst/>
              </a:prstGeom>
              <a:noFill/>
            </p:spPr>
            <p:txBody>
              <a:bodyPr wrap="none" rtlCol="0">
                <a:spAutoFit/>
              </a:bodyPr>
              <a:lstStyle/>
              <a:p>
                <a:r>
                  <a:rPr lang="en-US" altLang="ja-JP" sz="1600" i="1" dirty="0">
                    <a:latin typeface="メイリオ" panose="020B0604030504040204" pitchFamily="50" charset="-128"/>
                    <a:ea typeface="メイリオ" panose="020B0604030504040204" pitchFamily="50" charset="-128"/>
                    <a:cs typeface="メイリオ" panose="020B0604030504040204" pitchFamily="50" charset="-128"/>
                  </a:rPr>
                  <a:t>ρ = 1.0</a:t>
                </a:r>
                <a:r>
                  <a:rPr lang="ja-JP" altLang="en-US" sz="1600" i="1" dirty="0">
                    <a:latin typeface="メイリオ" panose="020B0604030504040204" pitchFamily="50" charset="-128"/>
                    <a:ea typeface="メイリオ" panose="020B0604030504040204" pitchFamily="50" charset="-128"/>
                    <a:cs typeface="メイリオ" panose="020B0604030504040204" pitchFamily="50" charset="-128"/>
                  </a:rPr>
                  <a:t>として</a:t>
                </a:r>
                <a:endParaRPr lang="en-US" altLang="ja-JP" sz="1600" i="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初期値決定</a:t>
                </a:r>
                <a14:m>
                  <m:oMath xmlns:m="http://schemas.openxmlformats.org/officeDocument/2006/math">
                    <m:r>
                      <a:rPr lang="en-US" altLang="ja-JP" sz="1600" b="1">
                        <a:latin typeface="Cambria Math" panose="02040503050406030204" pitchFamily="18" charset="0"/>
                      </a:rPr>
                      <m:t>𝐰</m:t>
                    </m:r>
                  </m:oMath>
                </a14:m>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=(3,1)</a:t>
                </a: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1</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0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3+1</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 </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3,1</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 1*(1,-</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)=( 2, 3  )</a:t>
                </a:r>
                <a:endParaRPr lang="en-US" altLang="ja-JP" sz="1600" dirty="0">
                  <a:latin typeface="HGｺﾞｼｯｸM" panose="020B0609000000000000" pitchFamily="49" charset="-128"/>
                  <a:ea typeface="HGｺﾞｼｯｸM" panose="020B0609000000000000" pitchFamily="49" charset="-128"/>
                  <a:cs typeface="Shruti" panose="020B0502040204020203" pitchFamily="34" charset="0"/>
                </a:endParaRP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2</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2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 </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 1*(1,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)=( 1,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8</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endParaRPr lang="en-US" altLang="ja-JP" sz="1600" dirty="0">
                  <a:latin typeface="HGｺﾞｼｯｸM" panose="020B0609000000000000" pitchFamily="49" charset="-128"/>
                  <a:ea typeface="HGｺﾞｼｯｸM" panose="020B0609000000000000" pitchFamily="49" charset="-128"/>
                  <a:cs typeface="Shruti" panose="020B0502040204020203" pitchFamily="34" charset="0"/>
                </a:endParaRP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5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8</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5</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 </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8</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 1*(1,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5</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)=( 0,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endParaRPr lang="en-US" altLang="ja-JP" sz="1600" dirty="0">
                  <a:latin typeface="HGｺﾞｼｯｸM" panose="020B0609000000000000" pitchFamily="49" charset="-128"/>
                  <a:ea typeface="HGｺﾞｼｯｸM" panose="020B0609000000000000" pitchFamily="49" charset="-128"/>
                  <a:cs typeface="Shruti" panose="020B0502040204020203" pitchFamily="34" charset="0"/>
                </a:endParaRP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4</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1</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5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5</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OK </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5</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0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OK</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5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5</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OK</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1</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0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&lt; 0 OK</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2</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2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 1*(1,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p>
              <a:p>
                <a:r>
                  <a:rPr lang="en-US" altLang="ja-JP" sz="1600" i="1" dirty="0">
                    <a:latin typeface="HGｺﾞｼｯｸM" panose="020B0609000000000000" pitchFamily="49" charset="-128"/>
                    <a:ea typeface="HGｺﾞｼｯｸM" panose="020B0609000000000000" pitchFamily="49" charset="-128"/>
                    <a:cs typeface="Shruti" panose="020B0502040204020203" pitchFamily="34" charset="0"/>
                  </a:rPr>
                  <a:t>x</a:t>
                </a:r>
                <a:r>
                  <a:rPr lang="en-US" altLang="ja-JP" sz="1600" i="1" baseline="-25000" dirty="0">
                    <a:latin typeface="HGｺﾞｼｯｸM" panose="020B0609000000000000" pitchFamily="49" charset="-128"/>
                    <a:ea typeface="HGｺﾞｼｯｸM" panose="020B0609000000000000" pitchFamily="49" charset="-128"/>
                    <a:cs typeface="Shruti" panose="020B0502040204020203" pitchFamily="34" charset="0"/>
                  </a:rPr>
                  <a:t>3</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rPr>
                  <a:t>5 </a:t>
                </a:r>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rPr>
                  <a:t>を確認</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rPr>
                  <a:t> </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5</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&gt; 0 </a:t>
                </a:r>
                <a:r>
                  <a:rPr lang="en-US" altLang="ja-JP" sz="1600" b="1"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w</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1,2</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 – 1*(1,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0</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5</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)=(-2, </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1</a:t>
                </a:r>
                <a:r>
                  <a:rPr lang="en-US" altLang="ja-JP" sz="1600" dirty="0">
                    <a:latin typeface="Times New Roman" panose="02020603050405020304" pitchFamily="18" charset="0"/>
                    <a:ea typeface="HGｺﾞｼｯｸM" panose="020B0609000000000000" pitchFamily="49" charset="-128"/>
                    <a:cs typeface="Times New Roman" panose="02020603050405020304" pitchFamily="18" charset="0"/>
                  </a:rPr>
                  <a:t>.</a:t>
                </a:r>
                <a:r>
                  <a:rPr lang="en-US" altLang="ja-JP" sz="1600" dirty="0" smtClean="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6</a:t>
                </a:r>
                <a:r>
                  <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a:t>
                </a:r>
              </a:p>
              <a:p>
                <a:endPar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endParaRPr>
              </a:p>
              <a:p>
                <a:r>
                  <a:rPr lang="ja-JP" altLang="en-US"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rPr>
                  <a:t>以降、全てを満たすので更新無し</a:t>
                </a:r>
                <a:endParaRPr lang="en-US" altLang="ja-JP" sz="1600" dirty="0">
                  <a:latin typeface="HGｺﾞｼｯｸM" panose="020B0609000000000000" pitchFamily="49" charset="-128"/>
                  <a:ea typeface="HGｺﾞｼｯｸM" panose="020B0609000000000000" pitchFamily="49" charset="-128"/>
                  <a:cs typeface="Shruti" panose="020B0502040204020203" pitchFamily="34" charset="0"/>
                  <a:sym typeface="Wingdings" panose="05000000000000000000" pitchFamily="2" charset="2"/>
                </a:endParaRPr>
              </a:p>
              <a:p>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AutoNum type="arabicPeriod"/>
                </a:pP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34808" y="3003799"/>
                <a:ext cx="7428637" cy="3785652"/>
              </a:xfrm>
              <a:prstGeom prst="rect">
                <a:avLst/>
              </a:prstGeom>
              <a:blipFill>
                <a:blip r:embed="rId3"/>
                <a:stretch>
                  <a:fillRect l="-493" t="-483"/>
                </a:stretch>
              </a:blipFill>
            </p:spPr>
            <p:txBody>
              <a:bodyPr/>
              <a:lstStyle/>
              <a:p>
                <a:r>
                  <a:rPr lang="ja-JP" altLang="en-US">
                    <a:noFill/>
                  </a:rPr>
                  <a:t> </a:t>
                </a:r>
              </a:p>
            </p:txBody>
          </p:sp>
        </mc:Fallback>
      </mc:AlternateContent>
      <p:grpSp>
        <p:nvGrpSpPr>
          <p:cNvPr id="27" name="グループ化 26"/>
          <p:cNvGrpSpPr/>
          <p:nvPr/>
        </p:nvGrpSpPr>
        <p:grpSpPr>
          <a:xfrm>
            <a:off x="7722254" y="854895"/>
            <a:ext cx="3860800" cy="727472"/>
            <a:chOff x="1064599" y="1502167"/>
            <a:chExt cx="3860800" cy="727472"/>
          </a:xfrm>
        </p:grpSpPr>
        <p:cxnSp>
          <p:nvCxnSpPr>
            <p:cNvPr id="82" name="直線矢印コネクタ 81"/>
            <p:cNvCxnSpPr/>
            <p:nvPr/>
          </p:nvCxnSpPr>
          <p:spPr>
            <a:xfrm>
              <a:off x="1064599" y="1587439"/>
              <a:ext cx="386080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円/楕円 82"/>
            <p:cNvSpPr/>
            <p:nvPr/>
          </p:nvSpPr>
          <p:spPr>
            <a:xfrm>
              <a:off x="1256006" y="1516681"/>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4" name="テキスト ボックス 93"/>
            <p:cNvSpPr txBox="1"/>
            <p:nvPr/>
          </p:nvSpPr>
          <p:spPr>
            <a:xfrm>
              <a:off x="1172367" y="150216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1</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95" name="円/楕円 94"/>
            <p:cNvSpPr/>
            <p:nvPr/>
          </p:nvSpPr>
          <p:spPr>
            <a:xfrm>
              <a:off x="2228412" y="1516681"/>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6" name="テキスト ボックス 95"/>
            <p:cNvSpPr txBox="1"/>
            <p:nvPr/>
          </p:nvSpPr>
          <p:spPr>
            <a:xfrm>
              <a:off x="2144773" y="150216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2</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97" name="円/楕円 96"/>
            <p:cNvSpPr/>
            <p:nvPr/>
          </p:nvSpPr>
          <p:spPr>
            <a:xfrm>
              <a:off x="2637131" y="1516681"/>
              <a:ext cx="131536" cy="1315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8" name="テキスト ボックス 97"/>
            <p:cNvSpPr txBox="1"/>
            <p:nvPr/>
          </p:nvSpPr>
          <p:spPr>
            <a:xfrm>
              <a:off x="2553492" y="150216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3</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99" name="円/楕円 98"/>
            <p:cNvSpPr/>
            <p:nvPr/>
          </p:nvSpPr>
          <p:spPr>
            <a:xfrm>
              <a:off x="3274524" y="1516681"/>
              <a:ext cx="131536" cy="1315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0" name="テキスト ボックス 99"/>
            <p:cNvSpPr txBox="1"/>
            <p:nvPr/>
          </p:nvSpPr>
          <p:spPr>
            <a:xfrm>
              <a:off x="3190885" y="150216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4</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01" name="円/楕円 100"/>
            <p:cNvSpPr/>
            <p:nvPr/>
          </p:nvSpPr>
          <p:spPr>
            <a:xfrm>
              <a:off x="3684034" y="1516681"/>
              <a:ext cx="131536" cy="1315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2" name="テキスト ボックス 101"/>
            <p:cNvSpPr txBox="1"/>
            <p:nvPr/>
          </p:nvSpPr>
          <p:spPr>
            <a:xfrm>
              <a:off x="3600395" y="150216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5</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04" name="円/楕円 103"/>
            <p:cNvSpPr/>
            <p:nvPr/>
          </p:nvSpPr>
          <p:spPr>
            <a:xfrm>
              <a:off x="4358616" y="1516681"/>
              <a:ext cx="131536" cy="1315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6" name="テキスト ボックス 105"/>
            <p:cNvSpPr txBox="1"/>
            <p:nvPr/>
          </p:nvSpPr>
          <p:spPr>
            <a:xfrm>
              <a:off x="4274977" y="150216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2400" i="1" baseline="-25000" dirty="0">
                  <a:latin typeface="Times New Roman" panose="02020603050405020304" pitchFamily="18" charset="0"/>
                  <a:cs typeface="Times New Roman" panose="02020603050405020304" pitchFamily="18" charset="0"/>
                </a:rPr>
                <a:t>6</a:t>
              </a:r>
              <a:endParaRPr kumimoji="1" lang="ja-JP" altLang="en-US" sz="2400" i="1" baseline="-25000" dirty="0">
                <a:latin typeface="Times New Roman" panose="02020603050405020304" pitchFamily="18" charset="0"/>
                <a:cs typeface="Times New Roman" panose="02020603050405020304" pitchFamily="18" charset="0"/>
              </a:endParaRPr>
            </a:p>
          </p:txBody>
        </p:sp>
        <p:sp>
          <p:nvSpPr>
            <p:cNvPr id="107" name="テキスト ボックス 106"/>
            <p:cNvSpPr txBox="1"/>
            <p:nvPr/>
          </p:nvSpPr>
          <p:spPr>
            <a:xfrm>
              <a:off x="1141887" y="1860307"/>
              <a:ext cx="37702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a:t>
              </a:r>
              <a:endParaRPr kumimoji="1" lang="ja-JP" altLang="en-US" baseline="-25000" dirty="0">
                <a:latin typeface="Times New Roman" panose="02020603050405020304" pitchFamily="18" charset="0"/>
                <a:cs typeface="Times New Roman" panose="02020603050405020304" pitchFamily="18" charset="0"/>
              </a:endParaRPr>
            </a:p>
          </p:txBody>
        </p:sp>
        <p:sp>
          <p:nvSpPr>
            <p:cNvPr id="109" name="テキスト ボックス 108"/>
            <p:cNvSpPr txBox="1"/>
            <p:nvPr/>
          </p:nvSpPr>
          <p:spPr>
            <a:xfrm>
              <a:off x="2034283" y="1860307"/>
              <a:ext cx="47320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0.2</a:t>
              </a:r>
              <a:endParaRPr kumimoji="1" lang="ja-JP" altLang="en-US" baseline="-25000" dirty="0">
                <a:latin typeface="Times New Roman" panose="02020603050405020304" pitchFamily="18" charset="0"/>
                <a:cs typeface="Times New Roman" panose="02020603050405020304" pitchFamily="18" charset="0"/>
              </a:endParaRPr>
            </a:p>
          </p:txBody>
        </p:sp>
        <p:sp>
          <p:nvSpPr>
            <p:cNvPr id="110" name="テキスト ボックス 109"/>
            <p:cNvSpPr txBox="1"/>
            <p:nvPr/>
          </p:nvSpPr>
          <p:spPr>
            <a:xfrm>
              <a:off x="2505867" y="1860307"/>
              <a:ext cx="47320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0.5</a:t>
              </a:r>
              <a:endParaRPr kumimoji="1" lang="ja-JP" altLang="en-US" baseline="-25000" dirty="0">
                <a:latin typeface="Times New Roman" panose="02020603050405020304" pitchFamily="18" charset="0"/>
                <a:cs typeface="Times New Roman" panose="02020603050405020304" pitchFamily="18" charset="0"/>
              </a:endParaRPr>
            </a:p>
          </p:txBody>
        </p:sp>
        <p:sp>
          <p:nvSpPr>
            <p:cNvPr id="111" name="テキスト ボックス 110"/>
            <p:cNvSpPr txBox="1"/>
            <p:nvPr/>
          </p:nvSpPr>
          <p:spPr>
            <a:xfrm>
              <a:off x="3151515" y="1860307"/>
              <a:ext cx="473206"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1</a:t>
              </a:r>
              <a:r>
                <a:rPr kumimoji="1" lang="en-US" altLang="ja-JP" dirty="0">
                  <a:latin typeface="Times New Roman" panose="02020603050405020304" pitchFamily="18" charset="0"/>
                  <a:cs typeface="Times New Roman" panose="02020603050405020304" pitchFamily="18" charset="0"/>
                </a:rPr>
                <a:t>.5</a:t>
              </a:r>
              <a:endParaRPr kumimoji="1" lang="ja-JP" altLang="en-US" baseline="-25000" dirty="0">
                <a:latin typeface="Times New Roman" panose="02020603050405020304" pitchFamily="18" charset="0"/>
                <a:cs typeface="Times New Roman" panose="02020603050405020304" pitchFamily="18" charset="0"/>
              </a:endParaRPr>
            </a:p>
          </p:txBody>
        </p:sp>
        <p:sp>
          <p:nvSpPr>
            <p:cNvPr id="112" name="テキスト ボックス 111"/>
            <p:cNvSpPr txBox="1"/>
            <p:nvPr/>
          </p:nvSpPr>
          <p:spPr>
            <a:xfrm>
              <a:off x="3553405" y="1860307"/>
              <a:ext cx="473206"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2</a:t>
              </a:r>
              <a:r>
                <a:rPr kumimoji="1" lang="en-US" altLang="ja-JP" dirty="0">
                  <a:latin typeface="Times New Roman" panose="02020603050405020304" pitchFamily="18" charset="0"/>
                  <a:cs typeface="Times New Roman" panose="02020603050405020304" pitchFamily="18" charset="0"/>
                </a:rPr>
                <a:t>.0</a:t>
              </a:r>
              <a:endParaRPr kumimoji="1" lang="ja-JP" altLang="en-US" baseline="-25000" dirty="0">
                <a:latin typeface="Times New Roman" panose="02020603050405020304" pitchFamily="18" charset="0"/>
                <a:cs typeface="Times New Roman" panose="02020603050405020304" pitchFamily="18" charset="0"/>
              </a:endParaRPr>
            </a:p>
          </p:txBody>
        </p:sp>
        <p:sp>
          <p:nvSpPr>
            <p:cNvPr id="113" name="テキスト ボックス 112"/>
            <p:cNvSpPr txBox="1"/>
            <p:nvPr/>
          </p:nvSpPr>
          <p:spPr>
            <a:xfrm>
              <a:off x="4235607" y="1860307"/>
              <a:ext cx="473206"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3</a:t>
              </a:r>
              <a:r>
                <a:rPr kumimoji="1" lang="en-US" altLang="ja-JP" dirty="0">
                  <a:latin typeface="Times New Roman" panose="02020603050405020304" pitchFamily="18" charset="0"/>
                  <a:cs typeface="Times New Roman" panose="02020603050405020304" pitchFamily="18" charset="0"/>
                </a:rPr>
                <a:t>.5</a:t>
              </a:r>
              <a:endParaRPr kumimoji="1" lang="ja-JP" altLang="en-US" baseline="-25000" dirty="0">
                <a:latin typeface="Times New Roman" panose="02020603050405020304" pitchFamily="18" charset="0"/>
                <a:cs typeface="Times New Roman" panose="02020603050405020304" pitchFamily="18" charset="0"/>
              </a:endParaRPr>
            </a:p>
          </p:txBody>
        </p:sp>
      </p:grpSp>
      <p:sp>
        <p:nvSpPr>
          <p:cNvPr id="28" name="円/楕円 27"/>
          <p:cNvSpPr/>
          <p:nvPr/>
        </p:nvSpPr>
        <p:spPr>
          <a:xfrm>
            <a:off x="10144125" y="28892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10814843" y="321786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10527665" y="42354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10383837" y="457041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a:off x="10177939" y="2931794"/>
            <a:ext cx="649605" cy="304325"/>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4" name="直線矢印コネクタ 163"/>
          <p:cNvCxnSpPr/>
          <p:nvPr/>
        </p:nvCxnSpPr>
        <p:spPr>
          <a:xfrm flipH="1">
            <a:off x="10789719" y="3269237"/>
            <a:ext cx="61638" cy="28597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flipH="1">
            <a:off x="10629662" y="3597276"/>
            <a:ext cx="138353" cy="29527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4" name="円/楕円 113"/>
          <p:cNvSpPr/>
          <p:nvPr/>
        </p:nvSpPr>
        <p:spPr>
          <a:xfrm>
            <a:off x="10732293" y="355441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a:off x="10589419" y="389731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矢印コネクタ 115"/>
          <p:cNvCxnSpPr/>
          <p:nvPr/>
        </p:nvCxnSpPr>
        <p:spPr>
          <a:xfrm flipH="1">
            <a:off x="10556356" y="3955037"/>
            <a:ext cx="61638" cy="28597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flipH="1">
            <a:off x="10429637" y="4283076"/>
            <a:ext cx="138353" cy="29527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F35DE295-420C-4265-BE54-AE59FA4027A6}" type="slidenum">
              <a:rPr kumimoji="1" lang="ja-JP" altLang="en-US" smtClean="0"/>
              <a:t>23</a:t>
            </a:fld>
            <a:endParaRPr kumimoji="1" lang="ja-JP" altLang="en-US"/>
          </a:p>
        </p:txBody>
      </p:sp>
      <p:sp>
        <p:nvSpPr>
          <p:cNvPr id="174" name="右矢印 173"/>
          <p:cNvSpPr/>
          <p:nvPr/>
        </p:nvSpPr>
        <p:spPr>
          <a:xfrm rot="5400000">
            <a:off x="7355031" y="-484302"/>
            <a:ext cx="422493" cy="14001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5" name="テキスト ボックス 174"/>
          <p:cNvSpPr txBox="1"/>
          <p:nvPr/>
        </p:nvSpPr>
        <p:spPr>
          <a:xfrm>
            <a:off x="7363703" y="-931433"/>
            <a:ext cx="37702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-3</a:t>
            </a:r>
            <a:endParaRPr kumimoji="1" lang="ja-JP" altLang="en-US" baseline="-25000" dirty="0">
              <a:latin typeface="Times New Roman" panose="02020603050405020304" pitchFamily="18" charset="0"/>
              <a:cs typeface="Times New Roman" panose="02020603050405020304" pitchFamily="18" charset="0"/>
            </a:endParaRPr>
          </a:p>
        </p:txBody>
      </p:sp>
      <p:sp>
        <p:nvSpPr>
          <p:cNvPr id="176" name="右矢印 175"/>
          <p:cNvSpPr/>
          <p:nvPr/>
        </p:nvSpPr>
        <p:spPr>
          <a:xfrm rot="5400000">
            <a:off x="7926531" y="-484299"/>
            <a:ext cx="422493" cy="14001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7" name="テキスト ボックス 176"/>
          <p:cNvSpPr txBox="1"/>
          <p:nvPr/>
        </p:nvSpPr>
        <p:spPr>
          <a:xfrm>
            <a:off x="7850430" y="-871899"/>
            <a:ext cx="473206" cy="307777"/>
          </a:xfrm>
          <a:prstGeom prst="rect">
            <a:avLst/>
          </a:prstGeom>
          <a:noFill/>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-2/3</a:t>
            </a:r>
            <a:endParaRPr kumimoji="1" lang="ja-JP" altLang="en-US" sz="1400" baseline="-25000" dirty="0">
              <a:latin typeface="Times New Roman" panose="02020603050405020304" pitchFamily="18" charset="0"/>
              <a:cs typeface="Times New Roman" panose="02020603050405020304" pitchFamily="18" charset="0"/>
            </a:endParaRPr>
          </a:p>
        </p:txBody>
      </p:sp>
      <p:sp>
        <p:nvSpPr>
          <p:cNvPr id="178" name="右矢印 177"/>
          <p:cNvSpPr/>
          <p:nvPr/>
        </p:nvSpPr>
        <p:spPr>
          <a:xfrm rot="5400000">
            <a:off x="8360871" y="-484298"/>
            <a:ext cx="422493" cy="14001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9" name="テキスト ボックス 178"/>
          <p:cNvSpPr txBox="1"/>
          <p:nvPr/>
        </p:nvSpPr>
        <p:spPr>
          <a:xfrm>
            <a:off x="8231430" y="-871898"/>
            <a:ext cx="607859" cy="307777"/>
          </a:xfrm>
          <a:prstGeom prst="rect">
            <a:avLst/>
          </a:prstGeom>
          <a:noFill/>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-1/2.8</a:t>
            </a:r>
            <a:endParaRPr kumimoji="1" lang="ja-JP" altLang="en-US" sz="1400" baseline="-25000" dirty="0">
              <a:latin typeface="Times New Roman" panose="02020603050405020304" pitchFamily="18" charset="0"/>
              <a:cs typeface="Times New Roman" panose="02020603050405020304" pitchFamily="18" charset="0"/>
            </a:endParaRPr>
          </a:p>
        </p:txBody>
      </p:sp>
      <p:sp>
        <p:nvSpPr>
          <p:cNvPr id="180" name="右矢印 179"/>
          <p:cNvSpPr/>
          <p:nvPr/>
        </p:nvSpPr>
        <p:spPr>
          <a:xfrm rot="5400000">
            <a:off x="8484136" y="-589633"/>
            <a:ext cx="633163" cy="14001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1" name="テキスト ボックス 180"/>
          <p:cNvSpPr txBox="1"/>
          <p:nvPr/>
        </p:nvSpPr>
        <p:spPr>
          <a:xfrm>
            <a:off x="8648150" y="-1149076"/>
            <a:ext cx="300082"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a:t>
            </a:r>
            <a:endParaRPr kumimoji="1" lang="ja-JP" altLang="en-US" baseline="-25000" dirty="0">
              <a:latin typeface="Times New Roman" panose="02020603050405020304" pitchFamily="18" charset="0"/>
              <a:cs typeface="Times New Roman" panose="02020603050405020304" pitchFamily="18" charset="0"/>
            </a:endParaRPr>
          </a:p>
        </p:txBody>
      </p:sp>
      <p:sp>
        <p:nvSpPr>
          <p:cNvPr id="182" name="右矢印 181"/>
          <p:cNvSpPr/>
          <p:nvPr/>
        </p:nvSpPr>
        <p:spPr>
          <a:xfrm rot="5400000">
            <a:off x="8855611" y="-589633"/>
            <a:ext cx="633163" cy="14001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3" name="テキスト ボックス 182"/>
          <p:cNvSpPr txBox="1"/>
          <p:nvPr/>
        </p:nvSpPr>
        <p:spPr>
          <a:xfrm>
            <a:off x="8914850" y="-1100528"/>
            <a:ext cx="548548" cy="307777"/>
          </a:xfrm>
          <a:prstGeom prst="rect">
            <a:avLst/>
          </a:prstGeom>
          <a:noFill/>
        </p:spPr>
        <p:txBody>
          <a:bodyPr wrap="none" rtlCol="0">
            <a:spAutoFit/>
          </a:bodyPr>
          <a:lstStyle/>
          <a:p>
            <a:r>
              <a:rPr lang="en-US" altLang="ja-JP" sz="1400" dirty="0">
                <a:latin typeface="Times New Roman" panose="02020603050405020304" pitchFamily="18" charset="0"/>
                <a:cs typeface="Times New Roman" panose="02020603050405020304" pitchFamily="18" charset="0"/>
              </a:rPr>
              <a:t>1/2.1</a:t>
            </a:r>
            <a:endParaRPr kumimoji="1" lang="ja-JP" altLang="en-US" sz="1400" baseline="-25000" dirty="0">
              <a:latin typeface="Times New Roman" panose="02020603050405020304" pitchFamily="18" charset="0"/>
              <a:cs typeface="Times New Roman" panose="02020603050405020304" pitchFamily="18" charset="0"/>
            </a:endParaRPr>
          </a:p>
        </p:txBody>
      </p:sp>
      <p:sp>
        <p:nvSpPr>
          <p:cNvPr id="184" name="右矢印 183"/>
          <p:cNvSpPr/>
          <p:nvPr/>
        </p:nvSpPr>
        <p:spPr>
          <a:xfrm rot="5400000">
            <a:off x="9265186" y="-589632"/>
            <a:ext cx="633163" cy="14001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5" name="テキスト ボックス 184"/>
          <p:cNvSpPr txBox="1"/>
          <p:nvPr/>
        </p:nvSpPr>
        <p:spPr>
          <a:xfrm>
            <a:off x="9324425" y="-1100527"/>
            <a:ext cx="548548" cy="307777"/>
          </a:xfrm>
          <a:prstGeom prst="rect">
            <a:avLst/>
          </a:prstGeom>
          <a:noFill/>
        </p:spPr>
        <p:txBody>
          <a:bodyPr wrap="none" rtlCol="0">
            <a:spAutoFit/>
          </a:bodyPr>
          <a:lstStyle/>
          <a:p>
            <a:r>
              <a:rPr lang="en-US" altLang="ja-JP" sz="1400" dirty="0">
                <a:latin typeface="Times New Roman" panose="02020603050405020304" pitchFamily="18" charset="0"/>
                <a:cs typeface="Times New Roman" panose="02020603050405020304" pitchFamily="18" charset="0"/>
              </a:rPr>
              <a:t>2/1.6</a:t>
            </a:r>
            <a:endParaRPr kumimoji="1" lang="ja-JP" altLang="en-US" sz="14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635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3220" y="203200"/>
            <a:ext cx="11708780" cy="733270"/>
          </a:xfrm>
        </p:spPr>
        <p:txBody>
          <a:bodyPr>
            <a:normAutofit/>
          </a:bodyPr>
          <a:lstStyle/>
          <a:p>
            <a:r>
              <a:rPr lang="ja-JP" altLang="en-US" sz="3600" dirty="0"/>
              <a:t>パーセプトロン：重みの学習</a:t>
            </a:r>
            <a:endParaRPr kumimoji="1" lang="ja-JP" altLang="en-US" sz="3600" dirty="0"/>
          </a:p>
        </p:txBody>
      </p:sp>
      <mc:AlternateContent xmlns:mc="http://schemas.openxmlformats.org/markup-compatibility/2006" xmlns:a14="http://schemas.microsoft.com/office/drawing/2010/main">
        <mc:Choice Requires="a14">
          <p:sp>
            <p:nvSpPr>
              <p:cNvPr id="4" name="コンテンツ プレースホルダー 2"/>
              <p:cNvSpPr txBox="1">
                <a:spLocks/>
              </p:cNvSpPr>
              <p:nvPr/>
            </p:nvSpPr>
            <p:spPr>
              <a:xfrm>
                <a:off x="0" y="879825"/>
                <a:ext cx="6813486" cy="2782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14400" lvl="1" indent="-457200">
                  <a:lnSpc>
                    <a:spcPct val="100000"/>
                  </a:lnSpc>
                  <a:spcBef>
                    <a:spcPts val="0"/>
                  </a:spcBef>
                  <a:buFont typeface="+mj-lt"/>
                  <a:buAutoNum type="arabicPeriod"/>
                </a:pPr>
                <a:r>
                  <a:rPr lang="ja-JP" altLang="en-US" sz="2000" dirty="0"/>
                  <a:t>ランダムに重みの初期値を決定</a:t>
                </a:r>
                <a:endParaRPr lang="en-US" altLang="ja-JP" sz="2000" dirty="0"/>
              </a:p>
              <a:p>
                <a:pPr marL="914400" lvl="1" indent="-457200">
                  <a:lnSpc>
                    <a:spcPct val="100000"/>
                  </a:lnSpc>
                  <a:spcBef>
                    <a:spcPts val="0"/>
                  </a:spcBef>
                  <a:buFont typeface="+mj-lt"/>
                  <a:buAutoNum type="arabicPeriod"/>
                </a:pPr>
                <a:r>
                  <a:rPr lang="ja-JP" altLang="en-US" sz="2000" dirty="0"/>
                  <a:t>以下を全教師データが識別できるまで繰り返す</a:t>
                </a:r>
                <a:endParaRPr lang="en-US" altLang="ja-JP" sz="2000" dirty="0"/>
              </a:p>
              <a:p>
                <a:pPr marL="914400" lvl="1" indent="-457200">
                  <a:lnSpc>
                    <a:spcPct val="100000"/>
                  </a:lnSpc>
                  <a:spcBef>
                    <a:spcPts val="0"/>
                  </a:spcBef>
                  <a:spcAft>
                    <a:spcPts val="600"/>
                  </a:spcAft>
                  <a:buFont typeface="+mj-lt"/>
                  <a:buAutoNum type="arabicPeriod"/>
                </a:pPr>
                <a:r>
                  <a:rPr lang="ja-JP" altLang="en-US" sz="2000" dirty="0"/>
                  <a:t>現在の重み</a:t>
                </a:r>
                <a14:m>
                  <m:oMath xmlns:m="http://schemas.openxmlformats.org/officeDocument/2006/math">
                    <m:r>
                      <a:rPr lang="en-US" altLang="ja-JP" sz="2000" b="1">
                        <a:latin typeface="Cambria Math" panose="02040503050406030204" pitchFamily="18" charset="0"/>
                      </a:rPr>
                      <m:t>𝐰</m:t>
                    </m:r>
                  </m:oMath>
                </a14:m>
                <a:r>
                  <a:rPr lang="ja-JP" altLang="en-US" sz="2000" dirty="0"/>
                  <a:t>で </a:t>
                </a:r>
                <a14:m>
                  <m:oMath xmlns:m="http://schemas.openxmlformats.org/officeDocument/2006/math">
                    <m:r>
                      <a:rPr lang="en-US" altLang="ja-JP" sz="2000" b="1" smtClean="0">
                        <a:latin typeface="Cambria Math" panose="02040503050406030204" pitchFamily="18" charset="0"/>
                      </a:rPr>
                      <m:t>𝐱</m:t>
                    </m:r>
                    <m:r>
                      <a:rPr lang="ja-JP" altLang="en-US" sz="2000" b="1" i="1">
                        <a:latin typeface="Cambria Math" panose="02040503050406030204" pitchFamily="18" charset="0"/>
                      </a:rPr>
                      <m:t>を</m:t>
                    </m:r>
                    <m:r>
                      <a:rPr lang="ja-JP" altLang="en-US" sz="2000" b="1" i="1" dirty="0">
                        <a:latin typeface="Cambria Math" panose="02040503050406030204" pitchFamily="18" charset="0"/>
                      </a:rPr>
                      <m:t>識別</m:t>
                    </m:r>
                  </m:oMath>
                </a14:m>
                <a:r>
                  <a:rPr lang="ja-JP" altLang="en-US" sz="2000" dirty="0"/>
                  <a:t>し結果が誤っているとき</a:t>
                </a:r>
                <a:endParaRPr lang="en-US" altLang="ja-JP" sz="2000" dirty="0"/>
              </a:p>
              <a:p>
                <a:pPr marL="914400" lvl="2" indent="0">
                  <a:lnSpc>
                    <a:spcPct val="100000"/>
                  </a:lnSpc>
                  <a:spcBef>
                    <a:spcPts val="0"/>
                  </a:spcBef>
                  <a:spcAft>
                    <a:spcPts val="600"/>
                  </a:spcAft>
                  <a:buFont typeface="Arial" panose="020B0604020202020204" pitchFamily="34" charset="0"/>
                  <a:buNone/>
                </a:pPr>
                <a14:m>
                  <m:oMath xmlns:m="http://schemas.openxmlformats.org/officeDocument/2006/math">
                    <m:r>
                      <a:rPr lang="en-US" altLang="ja-JP" b="1">
                        <a:latin typeface="Cambria Math" panose="02040503050406030204" pitchFamily="18" charset="0"/>
                      </a:rPr>
                      <m:t>𝐰</m:t>
                    </m:r>
                  </m:oMath>
                </a14:m>
                <a:r>
                  <a:rPr lang="en-US" altLang="ja-JP" dirty="0"/>
                  <a:t> </a:t>
                </a:r>
                <a:r>
                  <a:rPr lang="ja-JP" altLang="en-US" dirty="0"/>
                  <a:t>← </a:t>
                </a:r>
                <a14:m>
                  <m:oMath xmlns:m="http://schemas.openxmlformats.org/officeDocument/2006/math">
                    <m:r>
                      <a:rPr lang="en-US" altLang="ja-JP" b="1">
                        <a:latin typeface="Cambria Math" panose="02040503050406030204" pitchFamily="18" charset="0"/>
                      </a:rPr>
                      <m:t>𝐰</m:t>
                    </m:r>
                    <m:r>
                      <a:rPr lang="en-US" altLang="ja-JP" b="1" smtClean="0">
                        <a:latin typeface="Cambria Math" panose="02040503050406030204" pitchFamily="18" charset="0"/>
                      </a:rPr>
                      <m:t>+</m:t>
                    </m:r>
                    <m:r>
                      <a:rPr lang="en-US" altLang="ja-JP" i="1" smtClean="0">
                        <a:latin typeface="Cambria Math" panose="02040503050406030204" pitchFamily="18" charset="0"/>
                      </a:rPr>
                      <m:t>𝜌</m:t>
                    </m:r>
                    <m:r>
                      <a:rPr lang="en-US" altLang="ja-JP" b="1" smtClean="0">
                        <a:latin typeface="Cambria Math" panose="02040503050406030204" pitchFamily="18" charset="0"/>
                      </a:rPr>
                      <m:t>𝐱</m:t>
                    </m:r>
                  </m:oMath>
                </a14:m>
                <a:r>
                  <a:rPr lang="en-US" altLang="ja-JP" i="1" dirty="0"/>
                  <a:t>  </a:t>
                </a:r>
                <a:r>
                  <a:rPr lang="ja-JP" altLang="en-US" i="1" dirty="0"/>
                  <a:t>クラス１に対して </a:t>
                </a:r>
                <a14:m>
                  <m:oMath xmlns:m="http://schemas.openxmlformats.org/officeDocument/2006/math">
                    <m:sSup>
                      <m:sSupPr>
                        <m:ctrlPr>
                          <a:rPr lang="en-US" altLang="ja-JP" i="1" smtClean="0">
                            <a:latin typeface="Cambria Math" panose="02040503050406030204" pitchFamily="18" charset="0"/>
                          </a:rPr>
                        </m:ctrlPr>
                      </m:sSupPr>
                      <m:e>
                        <m:r>
                          <a:rPr lang="en-US" altLang="ja-JP" b="1">
                            <a:latin typeface="Cambria Math" panose="02040503050406030204" pitchFamily="18" charset="0"/>
                          </a:rPr>
                          <m:t>𝐰</m:t>
                        </m:r>
                      </m:e>
                      <m:sup>
                        <m:r>
                          <a:rPr lang="en-US" altLang="ja-JP" i="1" smtClean="0">
                            <a:latin typeface="Cambria Math" panose="02040503050406030204" pitchFamily="18" charset="0"/>
                          </a:rPr>
                          <m:t>𝑇</m:t>
                        </m:r>
                      </m:sup>
                    </m:sSup>
                    <m:r>
                      <a:rPr lang="en-US" altLang="ja-JP" b="1">
                        <a:latin typeface="Cambria Math" panose="02040503050406030204" pitchFamily="18" charset="0"/>
                      </a:rPr>
                      <m:t>𝐱</m:t>
                    </m:r>
                    <m:r>
                      <a:rPr lang="en-US" altLang="ja-JP" i="1" smtClean="0">
                        <a:latin typeface="Cambria Math" panose="02040503050406030204" pitchFamily="18" charset="0"/>
                      </a:rPr>
                      <m:t>&lt;0</m:t>
                    </m:r>
                  </m:oMath>
                </a14:m>
                <a:r>
                  <a:rPr lang="ja-JP" altLang="en-US" i="1" dirty="0"/>
                  <a:t>とした</a:t>
                </a:r>
                <a:endParaRPr lang="en-US" altLang="ja-JP" i="1" dirty="0"/>
              </a:p>
              <a:p>
                <a:pPr marL="914400" lvl="2" indent="0">
                  <a:lnSpc>
                    <a:spcPct val="100000"/>
                  </a:lnSpc>
                  <a:spcBef>
                    <a:spcPts val="0"/>
                  </a:spcBef>
                  <a:spcAft>
                    <a:spcPts val="600"/>
                  </a:spcAft>
                  <a:buFont typeface="Arial" panose="020B0604020202020204" pitchFamily="34" charset="0"/>
                  <a:buNone/>
                </a:pPr>
                <a14:m>
                  <m:oMath xmlns:m="http://schemas.openxmlformats.org/officeDocument/2006/math">
                    <m:r>
                      <a:rPr lang="en-US" altLang="ja-JP" b="1">
                        <a:latin typeface="Cambria Math" panose="02040503050406030204" pitchFamily="18" charset="0"/>
                      </a:rPr>
                      <m:t>𝐰</m:t>
                    </m:r>
                  </m:oMath>
                </a14:m>
                <a:r>
                  <a:rPr lang="en-US" altLang="ja-JP" dirty="0"/>
                  <a:t> </a:t>
                </a:r>
                <a:r>
                  <a:rPr lang="ja-JP" altLang="en-US" dirty="0"/>
                  <a:t>← </a:t>
                </a:r>
                <a14:m>
                  <m:oMath xmlns:m="http://schemas.openxmlformats.org/officeDocument/2006/math">
                    <m:r>
                      <a:rPr lang="en-US" altLang="ja-JP" b="1">
                        <a:latin typeface="Cambria Math" panose="02040503050406030204" pitchFamily="18" charset="0"/>
                      </a:rPr>
                      <m:t>𝐰</m:t>
                    </m:r>
                    <m:r>
                      <a:rPr lang="en-US" altLang="ja-JP" b="1" smtClean="0">
                        <a:latin typeface="Cambria Math" panose="02040503050406030204" pitchFamily="18" charset="0"/>
                      </a:rPr>
                      <m:t>−</m:t>
                    </m:r>
                    <m:r>
                      <a:rPr lang="en-US" altLang="ja-JP" i="1">
                        <a:latin typeface="Cambria Math" panose="02040503050406030204" pitchFamily="18" charset="0"/>
                      </a:rPr>
                      <m:t>𝜌</m:t>
                    </m:r>
                    <m:r>
                      <a:rPr lang="en-US" altLang="ja-JP" b="1">
                        <a:latin typeface="Cambria Math" panose="02040503050406030204" pitchFamily="18" charset="0"/>
                      </a:rPr>
                      <m:t>𝐱</m:t>
                    </m:r>
                  </m:oMath>
                </a14:m>
                <a:r>
                  <a:rPr lang="en-US" altLang="ja-JP" i="1" dirty="0"/>
                  <a:t>  </a:t>
                </a:r>
                <a:r>
                  <a:rPr lang="ja-JP" altLang="en-US" i="1" dirty="0"/>
                  <a:t>クラス</a:t>
                </a:r>
                <a:r>
                  <a:rPr lang="en-US" altLang="ja-JP" i="1" dirty="0"/>
                  <a:t>2</a:t>
                </a:r>
                <a:r>
                  <a:rPr lang="ja-JP" altLang="en-US" i="1" dirty="0"/>
                  <a:t>に対して </a:t>
                </a:r>
                <a14:m>
                  <m:oMath xmlns:m="http://schemas.openxmlformats.org/officeDocument/2006/math">
                    <m:sSup>
                      <m:sSupPr>
                        <m:ctrlPr>
                          <a:rPr lang="en-US" altLang="ja-JP" i="1">
                            <a:latin typeface="Cambria Math" panose="02040503050406030204" pitchFamily="18" charset="0"/>
                          </a:rPr>
                        </m:ctrlPr>
                      </m:sSupPr>
                      <m:e>
                        <m:r>
                          <a:rPr lang="en-US" altLang="ja-JP" b="1">
                            <a:latin typeface="Cambria Math" panose="02040503050406030204" pitchFamily="18" charset="0"/>
                          </a:rPr>
                          <m:t>𝐰</m:t>
                        </m:r>
                      </m:e>
                      <m:sup>
                        <m:r>
                          <a:rPr lang="en-US" altLang="ja-JP" i="1">
                            <a:latin typeface="Cambria Math" panose="02040503050406030204" pitchFamily="18" charset="0"/>
                          </a:rPr>
                          <m:t>𝑇</m:t>
                        </m:r>
                      </m:sup>
                    </m:sSup>
                    <m:r>
                      <a:rPr lang="en-US" altLang="ja-JP" b="1">
                        <a:latin typeface="Cambria Math" panose="02040503050406030204" pitchFamily="18" charset="0"/>
                      </a:rPr>
                      <m:t>𝐱</m:t>
                    </m:r>
                    <m:r>
                      <a:rPr lang="en-US" altLang="ja-JP" i="1" smtClean="0">
                        <a:latin typeface="Cambria Math" panose="02040503050406030204" pitchFamily="18" charset="0"/>
                      </a:rPr>
                      <m:t>≥</m:t>
                    </m:r>
                    <m:r>
                      <a:rPr lang="en-US" altLang="ja-JP" i="1">
                        <a:latin typeface="Cambria Math" panose="02040503050406030204" pitchFamily="18" charset="0"/>
                      </a:rPr>
                      <m:t>0</m:t>
                    </m:r>
                  </m:oMath>
                </a14:m>
                <a:r>
                  <a:rPr lang="ja-JP" altLang="en-US" i="1" dirty="0"/>
                  <a:t>とした</a:t>
                </a:r>
                <a:endParaRPr lang="en-US" altLang="ja-JP" dirty="0"/>
              </a:p>
              <a:p>
                <a:pPr marL="457200" lvl="1" indent="0">
                  <a:lnSpc>
                    <a:spcPct val="100000"/>
                  </a:lnSpc>
                  <a:spcBef>
                    <a:spcPts val="0"/>
                  </a:spcBef>
                  <a:buFont typeface="Arial" panose="020B0604020202020204" pitchFamily="34" charset="0"/>
                  <a:buNone/>
                </a:pPr>
                <a:endParaRPr lang="ja-JP" altLang="en-US" sz="2000" dirty="0"/>
              </a:p>
            </p:txBody>
          </p:sp>
        </mc:Choice>
        <mc:Fallback xmlns="">
          <p:sp>
            <p:nvSpPr>
              <p:cNvPr id="4" name="コンテンツ プレースホルダー 2"/>
              <p:cNvSpPr txBox="1">
                <a:spLocks noRot="1" noChangeAspect="1" noMove="1" noResize="1" noEditPoints="1" noAdjustHandles="1" noChangeArrowheads="1" noChangeShapeType="1" noTextEdit="1"/>
              </p:cNvSpPr>
              <p:nvPr/>
            </p:nvSpPr>
            <p:spPr>
              <a:xfrm>
                <a:off x="0" y="879825"/>
                <a:ext cx="6813486" cy="2782810"/>
              </a:xfrm>
              <a:prstGeom prst="rect">
                <a:avLst/>
              </a:prstGeom>
              <a:blipFill rotWithShape="0">
                <a:blip r:embed="rId2"/>
                <a:stretch>
                  <a:fillRect t="-3939"/>
                </a:stretch>
              </a:blipFill>
            </p:spPr>
            <p:txBody>
              <a:bodyPr/>
              <a:lstStyle/>
              <a:p>
                <a:r>
                  <a:rPr lang="ja-JP" altLang="en-US">
                    <a:noFill/>
                  </a:rPr>
                  <a:t> </a:t>
                </a:r>
              </a:p>
            </p:txBody>
          </p:sp>
        </mc:Fallback>
      </mc:AlternateContent>
      <p:grpSp>
        <p:nvGrpSpPr>
          <p:cNvPr id="66" name="グループ化 65"/>
          <p:cNvGrpSpPr/>
          <p:nvPr/>
        </p:nvGrpSpPr>
        <p:grpSpPr>
          <a:xfrm>
            <a:off x="2007344" y="2888792"/>
            <a:ext cx="3820667" cy="3707951"/>
            <a:chOff x="7914660" y="1620393"/>
            <a:chExt cx="4409296" cy="4279215"/>
          </a:xfrm>
        </p:grpSpPr>
        <p:grpSp>
          <p:nvGrpSpPr>
            <p:cNvPr id="5" name="グループ化 4"/>
            <p:cNvGrpSpPr/>
            <p:nvPr/>
          </p:nvGrpSpPr>
          <p:grpSpPr>
            <a:xfrm>
              <a:off x="7917885" y="2026902"/>
              <a:ext cx="3861303" cy="3861304"/>
              <a:chOff x="10020300" y="967922"/>
              <a:chExt cx="4343400" cy="4343400"/>
            </a:xfrm>
          </p:grpSpPr>
          <p:grpSp>
            <p:nvGrpSpPr>
              <p:cNvPr id="6" name="グループ化 5"/>
              <p:cNvGrpSpPr/>
              <p:nvPr/>
            </p:nvGrpSpPr>
            <p:grpSpPr>
              <a:xfrm>
                <a:off x="10020300" y="1223736"/>
                <a:ext cx="4343400" cy="3788228"/>
                <a:chOff x="10020300" y="1223736"/>
                <a:chExt cx="4343400" cy="3788228"/>
              </a:xfrm>
            </p:grpSpPr>
            <p:cxnSp>
              <p:nvCxnSpPr>
                <p:cNvPr id="19" name="直線矢印コネクタ 18"/>
                <p:cNvCxnSpPr/>
                <p:nvPr/>
              </p:nvCxnSpPr>
              <p:spPr>
                <a:xfrm>
                  <a:off x="10020300" y="349667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10020300" y="3875497"/>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0020300" y="4254320"/>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10020300" y="4633143"/>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10020300" y="501196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10020300" y="1223736"/>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0020300" y="1602559"/>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0020300" y="1981382"/>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10020300" y="2360205"/>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0020300" y="2739028"/>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0020300" y="3117851"/>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rot="16200000">
                <a:off x="10020300" y="1245508"/>
                <a:ext cx="4343400" cy="3788228"/>
                <a:chOff x="10020300" y="1223736"/>
                <a:chExt cx="4343400" cy="3788228"/>
              </a:xfrm>
            </p:grpSpPr>
            <p:cxnSp>
              <p:nvCxnSpPr>
                <p:cNvPr id="8" name="直線矢印コネクタ 7"/>
                <p:cNvCxnSpPr/>
                <p:nvPr/>
              </p:nvCxnSpPr>
              <p:spPr>
                <a:xfrm>
                  <a:off x="10020300" y="349667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10020300" y="3875497"/>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0020300" y="4254320"/>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10020300" y="4633143"/>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0020300" y="501196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10020300" y="1223736"/>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10020300" y="1602559"/>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10020300" y="1981382"/>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0020300" y="2360205"/>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10020300" y="2739028"/>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0020300" y="3117851"/>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grpSp>
        </p:grpSp>
        <p:cxnSp>
          <p:nvCxnSpPr>
            <p:cNvPr id="30" name="直線矢印コネクタ 29"/>
            <p:cNvCxnSpPr/>
            <p:nvPr/>
          </p:nvCxnSpPr>
          <p:spPr>
            <a:xfrm>
              <a:off x="7914660" y="3938198"/>
              <a:ext cx="3861303"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9845312" y="2052708"/>
              <a:ext cx="0" cy="377098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rot="658000">
              <a:off x="9314665" y="2148676"/>
              <a:ext cx="1149432" cy="3750932"/>
              <a:chOff x="8267700" y="1104900"/>
              <a:chExt cx="1292942" cy="4219247"/>
            </a:xfrm>
          </p:grpSpPr>
          <p:cxnSp>
            <p:nvCxnSpPr>
              <p:cNvPr id="33" name="直線コネクタ 32"/>
              <p:cNvCxnSpPr/>
              <p:nvPr/>
            </p:nvCxnSpPr>
            <p:spPr>
              <a:xfrm flipV="1">
                <a:off x="8267700" y="1104900"/>
                <a:ext cx="1136650" cy="41414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rot="988238">
                <a:off x="9375467" y="1203099"/>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5" name="右矢印 34"/>
              <p:cNvSpPr/>
              <p:nvPr/>
            </p:nvSpPr>
            <p:spPr>
              <a:xfrm rot="988238">
                <a:off x="8318192" y="5127399"/>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36" name="グループ化 35"/>
            <p:cNvGrpSpPr/>
            <p:nvPr/>
          </p:nvGrpSpPr>
          <p:grpSpPr>
            <a:xfrm rot="4291363">
              <a:off x="8677679" y="2086766"/>
              <a:ext cx="2196046" cy="3692186"/>
              <a:chOff x="7604760" y="1142401"/>
              <a:chExt cx="2470231" cy="4153165"/>
            </a:xfrm>
          </p:grpSpPr>
          <p:cxnSp>
            <p:nvCxnSpPr>
              <p:cNvPr id="37" name="直線コネクタ 36"/>
              <p:cNvCxnSpPr/>
              <p:nvPr/>
            </p:nvCxnSpPr>
            <p:spPr>
              <a:xfrm flipV="1">
                <a:off x="7604760" y="1142401"/>
                <a:ext cx="2430780" cy="408110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右矢印 37"/>
              <p:cNvSpPr/>
              <p:nvPr/>
            </p:nvSpPr>
            <p:spPr>
              <a:xfrm rot="1796586">
                <a:off x="9889816" y="1355497"/>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9" name="右矢印 38"/>
              <p:cNvSpPr/>
              <p:nvPr/>
            </p:nvSpPr>
            <p:spPr>
              <a:xfrm rot="1796586">
                <a:off x="7660969" y="5098818"/>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40" name="グループ化 39"/>
            <p:cNvGrpSpPr/>
            <p:nvPr/>
          </p:nvGrpSpPr>
          <p:grpSpPr>
            <a:xfrm rot="286777">
              <a:off x="7923354" y="3173277"/>
              <a:ext cx="3816051" cy="1679648"/>
              <a:chOff x="6702681" y="2257425"/>
              <a:chExt cx="4292498" cy="1889358"/>
            </a:xfrm>
          </p:grpSpPr>
          <p:cxnSp>
            <p:nvCxnSpPr>
              <p:cNvPr id="41" name="直線コネクタ 40"/>
              <p:cNvCxnSpPr/>
              <p:nvPr/>
            </p:nvCxnSpPr>
            <p:spPr>
              <a:xfrm>
                <a:off x="6734175" y="2257425"/>
                <a:ext cx="4257675" cy="1714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右矢印 41"/>
              <p:cNvSpPr/>
              <p:nvPr/>
            </p:nvSpPr>
            <p:spPr>
              <a:xfrm rot="6653616">
                <a:off x="10804217" y="3955822"/>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3" name="右矢印 42"/>
              <p:cNvSpPr/>
              <p:nvPr/>
            </p:nvSpPr>
            <p:spPr>
              <a:xfrm rot="6653616">
                <a:off x="6708467" y="2327048"/>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44" name="グループ化 43"/>
            <p:cNvGrpSpPr/>
            <p:nvPr/>
          </p:nvGrpSpPr>
          <p:grpSpPr>
            <a:xfrm rot="413303">
              <a:off x="8361296" y="2162585"/>
              <a:ext cx="3181032" cy="3610616"/>
              <a:chOff x="7195300" y="1120546"/>
              <a:chExt cx="3578194" cy="4061413"/>
            </a:xfrm>
          </p:grpSpPr>
          <p:cxnSp>
            <p:nvCxnSpPr>
              <p:cNvPr id="45" name="直線コネクタ 44"/>
              <p:cNvCxnSpPr/>
              <p:nvPr/>
            </p:nvCxnSpPr>
            <p:spPr>
              <a:xfrm>
                <a:off x="7195300" y="1228725"/>
                <a:ext cx="3453650" cy="395323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右矢印 45"/>
              <p:cNvSpPr/>
              <p:nvPr/>
            </p:nvSpPr>
            <p:spPr>
              <a:xfrm rot="19005585">
                <a:off x="10588319" y="4959121"/>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7" name="右矢印 46"/>
              <p:cNvSpPr/>
              <p:nvPr/>
            </p:nvSpPr>
            <p:spPr>
              <a:xfrm rot="19005585">
                <a:off x="7235519" y="1120546"/>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48" name="グループ化 47"/>
            <p:cNvGrpSpPr/>
            <p:nvPr/>
          </p:nvGrpSpPr>
          <p:grpSpPr>
            <a:xfrm>
              <a:off x="9331600" y="2072263"/>
              <a:ext cx="1214353" cy="3768362"/>
              <a:chOff x="8286750" y="1018946"/>
              <a:chExt cx="1365968" cy="4238854"/>
            </a:xfrm>
          </p:grpSpPr>
          <p:cxnSp>
            <p:nvCxnSpPr>
              <p:cNvPr id="49" name="直線コネクタ 48"/>
              <p:cNvCxnSpPr/>
              <p:nvPr/>
            </p:nvCxnSpPr>
            <p:spPr>
              <a:xfrm>
                <a:off x="8286750" y="1066800"/>
                <a:ext cx="1190625" cy="419100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50" name="右矢印 49"/>
              <p:cNvSpPr/>
              <p:nvPr/>
            </p:nvSpPr>
            <p:spPr>
              <a:xfrm rot="20553981">
                <a:off x="9467543" y="5048021"/>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1" name="右矢印 50"/>
              <p:cNvSpPr/>
              <p:nvPr/>
            </p:nvSpPr>
            <p:spPr>
              <a:xfrm rot="20553981">
                <a:off x="8334068" y="1018946"/>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52" name="グループ化 51"/>
            <p:cNvGrpSpPr/>
            <p:nvPr/>
          </p:nvGrpSpPr>
          <p:grpSpPr>
            <a:xfrm>
              <a:off x="9009826" y="2114600"/>
              <a:ext cx="1866371" cy="3683686"/>
              <a:chOff x="7924800" y="1066569"/>
              <a:chExt cx="2099393" cy="4143606"/>
            </a:xfrm>
          </p:grpSpPr>
          <p:grpSp>
            <p:nvGrpSpPr>
              <p:cNvPr id="53" name="グループ化 52"/>
              <p:cNvGrpSpPr/>
              <p:nvPr/>
            </p:nvGrpSpPr>
            <p:grpSpPr>
              <a:xfrm>
                <a:off x="7924800" y="1143000"/>
                <a:ext cx="2099393" cy="4067175"/>
                <a:chOff x="7924800" y="1143000"/>
                <a:chExt cx="2099393" cy="4067175"/>
              </a:xfrm>
            </p:grpSpPr>
            <p:cxnSp>
              <p:nvCxnSpPr>
                <p:cNvPr id="55" name="直線コネクタ 54"/>
                <p:cNvCxnSpPr/>
                <p:nvPr/>
              </p:nvCxnSpPr>
              <p:spPr>
                <a:xfrm>
                  <a:off x="7924800" y="1143000"/>
                  <a:ext cx="1943100" cy="406717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56" name="右矢印 55"/>
                <p:cNvSpPr/>
                <p:nvPr/>
              </p:nvSpPr>
              <p:spPr>
                <a:xfrm rot="20051663">
                  <a:off x="9839018" y="5000395"/>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54" name="右矢印 53"/>
              <p:cNvSpPr/>
              <p:nvPr/>
            </p:nvSpPr>
            <p:spPr>
              <a:xfrm rot="20051663">
                <a:off x="7962592" y="1066569"/>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57" name="正方形/長方形 56"/>
            <p:cNvSpPr/>
            <p:nvPr/>
          </p:nvSpPr>
          <p:spPr>
            <a:xfrm>
              <a:off x="9629408" y="1620393"/>
              <a:ext cx="543739"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w</a:t>
              </a:r>
              <a:r>
                <a:rPr lang="en-US" altLang="ja-JP" sz="2400" i="1" baseline="-25000" dirty="0">
                  <a:latin typeface="Times New Roman" panose="02020603050405020304" pitchFamily="18" charset="0"/>
                  <a:cs typeface="Times New Roman" panose="02020603050405020304" pitchFamily="18" charset="0"/>
                </a:rPr>
                <a:t>0 </a:t>
              </a:r>
              <a:endParaRPr lang="ja-JP" altLang="en-US" sz="2400" dirty="0"/>
            </a:p>
          </p:txBody>
        </p:sp>
        <p:sp>
          <p:nvSpPr>
            <p:cNvPr id="58" name="正方形/長方形 57"/>
            <p:cNvSpPr/>
            <p:nvPr/>
          </p:nvSpPr>
          <p:spPr>
            <a:xfrm>
              <a:off x="11780217" y="3661128"/>
              <a:ext cx="543739"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w</a:t>
              </a:r>
              <a:r>
                <a:rPr lang="en-US" altLang="ja-JP" sz="2400" i="1" baseline="-25000" dirty="0">
                  <a:latin typeface="Times New Roman" panose="02020603050405020304" pitchFamily="18" charset="0"/>
                  <a:cs typeface="Times New Roman" panose="02020603050405020304" pitchFamily="18" charset="0"/>
                </a:rPr>
                <a:t>1 </a:t>
              </a:r>
              <a:endParaRPr lang="ja-JP" altLang="en-US" sz="2400" dirty="0"/>
            </a:p>
          </p:txBody>
        </p:sp>
        <p:sp>
          <p:nvSpPr>
            <p:cNvPr id="59" name="円/楕円 58"/>
            <p:cNvSpPr/>
            <p:nvPr/>
          </p:nvSpPr>
          <p:spPr>
            <a:xfrm>
              <a:off x="10144125" y="28892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11496675" y="35655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11350625" y="42354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1017250" y="49085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矢印コネクタ 62"/>
            <p:cNvCxnSpPr/>
            <p:nvPr/>
          </p:nvCxnSpPr>
          <p:spPr>
            <a:xfrm>
              <a:off x="10177939" y="2931794"/>
              <a:ext cx="1309211" cy="64960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H="1">
              <a:off x="11399045" y="3604993"/>
              <a:ext cx="138111" cy="64077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endCxn id="62" idx="7"/>
            </p:cNvCxnSpPr>
            <p:nvPr/>
          </p:nvCxnSpPr>
          <p:spPr>
            <a:xfrm flipH="1">
              <a:off x="11082291" y="4289426"/>
              <a:ext cx="295324" cy="630283"/>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7" name="正方形/長方形 66"/>
              <p:cNvSpPr/>
              <p:nvPr/>
            </p:nvSpPr>
            <p:spPr>
              <a:xfrm>
                <a:off x="4561055" y="2866963"/>
                <a:ext cx="995657" cy="707886"/>
              </a:xfrm>
              <a:prstGeom prst="rect">
                <a:avLst/>
              </a:prstGeom>
            </p:spPr>
            <p:txBody>
              <a:bodyPr wrap="none">
                <a:spAutoFit/>
              </a:bodyPr>
              <a:lstStyle/>
              <a:p>
                <a14:m>
                  <m:oMath xmlns:m="http://schemas.openxmlformats.org/officeDocument/2006/math">
                    <m:r>
                      <a:rPr lang="en-US" altLang="ja-JP" sz="4000" i="1">
                        <a:latin typeface="Cambria Math" panose="02040503050406030204" pitchFamily="18" charset="0"/>
                      </a:rPr>
                      <m:t>𝜌</m:t>
                    </m:r>
                  </m:oMath>
                </a14:m>
                <a:r>
                  <a:rPr lang="en-US" altLang="ja-JP" sz="4000" dirty="0"/>
                  <a:t>=2</a:t>
                </a:r>
                <a:endParaRPr lang="ja-JP" altLang="en-US" sz="4000" dirty="0"/>
              </a:p>
            </p:txBody>
          </p:sp>
        </mc:Choice>
        <mc:Fallback xmlns="">
          <p:sp>
            <p:nvSpPr>
              <p:cNvPr id="67" name="正方形/長方形 66"/>
              <p:cNvSpPr>
                <a:spLocks noRot="1" noChangeAspect="1" noMove="1" noResize="1" noEditPoints="1" noAdjustHandles="1" noChangeArrowheads="1" noChangeShapeType="1" noTextEdit="1"/>
              </p:cNvSpPr>
              <p:nvPr/>
            </p:nvSpPr>
            <p:spPr>
              <a:xfrm>
                <a:off x="4561055" y="2866963"/>
                <a:ext cx="995657" cy="707886"/>
              </a:xfrm>
              <a:prstGeom prst="rect">
                <a:avLst/>
              </a:prstGeom>
              <a:blipFill rotWithShape="0">
                <a:blip r:embed="rId3"/>
                <a:stretch>
                  <a:fillRect t="-15517" r="-20122" b="-3620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正方形/長方形 67"/>
              <p:cNvSpPr/>
              <p:nvPr/>
            </p:nvSpPr>
            <p:spPr>
              <a:xfrm>
                <a:off x="9292712" y="2866963"/>
                <a:ext cx="995657" cy="707886"/>
              </a:xfrm>
              <a:prstGeom prst="rect">
                <a:avLst/>
              </a:prstGeom>
            </p:spPr>
            <p:txBody>
              <a:bodyPr wrap="none">
                <a:spAutoFit/>
              </a:bodyPr>
              <a:lstStyle/>
              <a:p>
                <a14:m>
                  <m:oMath xmlns:m="http://schemas.openxmlformats.org/officeDocument/2006/math">
                    <m:r>
                      <a:rPr lang="en-US" altLang="ja-JP" sz="4000" i="1">
                        <a:latin typeface="Cambria Math" panose="02040503050406030204" pitchFamily="18" charset="0"/>
                      </a:rPr>
                      <m:t>𝜌</m:t>
                    </m:r>
                  </m:oMath>
                </a14:m>
                <a:r>
                  <a:rPr lang="en-US" altLang="ja-JP" sz="4000" dirty="0"/>
                  <a:t>=1</a:t>
                </a:r>
                <a:endParaRPr lang="ja-JP" altLang="en-US" sz="4000" dirty="0"/>
              </a:p>
            </p:txBody>
          </p:sp>
        </mc:Choice>
        <mc:Fallback xmlns="">
          <p:sp>
            <p:nvSpPr>
              <p:cNvPr id="68" name="正方形/長方形 67"/>
              <p:cNvSpPr>
                <a:spLocks noRot="1" noChangeAspect="1" noMove="1" noResize="1" noEditPoints="1" noAdjustHandles="1" noChangeArrowheads="1" noChangeShapeType="1" noTextEdit="1"/>
              </p:cNvSpPr>
              <p:nvPr/>
            </p:nvSpPr>
            <p:spPr>
              <a:xfrm>
                <a:off x="9292712" y="2866963"/>
                <a:ext cx="995657" cy="707886"/>
              </a:xfrm>
              <a:prstGeom prst="rect">
                <a:avLst/>
              </a:prstGeom>
              <a:blipFill rotWithShape="0">
                <a:blip r:embed="rId4"/>
                <a:stretch>
                  <a:fillRect t="-15517" r="-20122" b="-36207"/>
                </a:stretch>
              </a:blipFill>
            </p:spPr>
            <p:txBody>
              <a:bodyPr/>
              <a:lstStyle/>
              <a:p>
                <a:r>
                  <a:rPr lang="ja-JP" altLang="en-US">
                    <a:noFill/>
                  </a:rPr>
                  <a:t> </a:t>
                </a:r>
              </a:p>
            </p:txBody>
          </p:sp>
        </mc:Fallback>
      </mc:AlternateContent>
      <p:grpSp>
        <p:nvGrpSpPr>
          <p:cNvPr id="134" name="グループ化 133"/>
          <p:cNvGrpSpPr/>
          <p:nvPr/>
        </p:nvGrpSpPr>
        <p:grpSpPr>
          <a:xfrm>
            <a:off x="6271109" y="2786743"/>
            <a:ext cx="3980740" cy="3863300"/>
            <a:chOff x="7914660" y="1620393"/>
            <a:chExt cx="4409296" cy="4279215"/>
          </a:xfrm>
        </p:grpSpPr>
        <p:grpSp>
          <p:nvGrpSpPr>
            <p:cNvPr id="69" name="グループ化 68"/>
            <p:cNvGrpSpPr/>
            <p:nvPr/>
          </p:nvGrpSpPr>
          <p:grpSpPr>
            <a:xfrm>
              <a:off x="7917885" y="2026902"/>
              <a:ext cx="3861303" cy="3861304"/>
              <a:chOff x="10020300" y="967922"/>
              <a:chExt cx="4343400" cy="4343400"/>
            </a:xfrm>
          </p:grpSpPr>
          <p:grpSp>
            <p:nvGrpSpPr>
              <p:cNvPr id="70" name="グループ化 69"/>
              <p:cNvGrpSpPr/>
              <p:nvPr/>
            </p:nvGrpSpPr>
            <p:grpSpPr>
              <a:xfrm>
                <a:off x="10020300" y="1223736"/>
                <a:ext cx="4343400" cy="3788228"/>
                <a:chOff x="10020300" y="1223736"/>
                <a:chExt cx="4343400" cy="3788228"/>
              </a:xfrm>
            </p:grpSpPr>
            <p:cxnSp>
              <p:nvCxnSpPr>
                <p:cNvPr id="83" name="直線矢印コネクタ 82"/>
                <p:cNvCxnSpPr/>
                <p:nvPr/>
              </p:nvCxnSpPr>
              <p:spPr>
                <a:xfrm>
                  <a:off x="10020300" y="349667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a:off x="10020300" y="3875497"/>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a:off x="10020300" y="4254320"/>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10020300" y="4633143"/>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10020300" y="501196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a:off x="10020300" y="1223736"/>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10020300" y="1602559"/>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10020300" y="1981382"/>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10020300" y="2360205"/>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a:off x="10020300" y="2739028"/>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10020300" y="3117851"/>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grpSp>
          <p:grpSp>
            <p:nvGrpSpPr>
              <p:cNvPr id="71" name="グループ化 70"/>
              <p:cNvGrpSpPr/>
              <p:nvPr/>
            </p:nvGrpSpPr>
            <p:grpSpPr>
              <a:xfrm rot="16200000">
                <a:off x="10020300" y="1245508"/>
                <a:ext cx="4343400" cy="3788228"/>
                <a:chOff x="10020300" y="1223736"/>
                <a:chExt cx="4343400" cy="3788228"/>
              </a:xfrm>
            </p:grpSpPr>
            <p:cxnSp>
              <p:nvCxnSpPr>
                <p:cNvPr id="72" name="直線矢印コネクタ 71"/>
                <p:cNvCxnSpPr/>
                <p:nvPr/>
              </p:nvCxnSpPr>
              <p:spPr>
                <a:xfrm>
                  <a:off x="10020300" y="349667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10020300" y="3875497"/>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10020300" y="4254320"/>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10020300" y="4633143"/>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10020300" y="5011964"/>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10020300" y="1223736"/>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10020300" y="1602559"/>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10020300" y="1981382"/>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10020300" y="2360205"/>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10020300" y="2739028"/>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10020300" y="3117851"/>
                  <a:ext cx="4343400" cy="0"/>
                </a:xfrm>
                <a:prstGeom prst="straightConnector1">
                  <a:avLst/>
                </a:prstGeom>
                <a:ln w="12700">
                  <a:solidFill>
                    <a:schemeClr val="bg1">
                      <a:lumMod val="8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grpSp>
        </p:grpSp>
        <p:cxnSp>
          <p:nvCxnSpPr>
            <p:cNvPr id="94" name="直線矢印コネクタ 93"/>
            <p:cNvCxnSpPr/>
            <p:nvPr/>
          </p:nvCxnSpPr>
          <p:spPr>
            <a:xfrm>
              <a:off x="7914660" y="3938198"/>
              <a:ext cx="3861303"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flipV="1">
              <a:off x="9845312" y="2052708"/>
              <a:ext cx="0" cy="377098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6" name="グループ化 95"/>
            <p:cNvGrpSpPr/>
            <p:nvPr/>
          </p:nvGrpSpPr>
          <p:grpSpPr>
            <a:xfrm rot="658000">
              <a:off x="9314665" y="2148676"/>
              <a:ext cx="1149432" cy="3750932"/>
              <a:chOff x="8267700" y="1104900"/>
              <a:chExt cx="1292942" cy="4219247"/>
            </a:xfrm>
          </p:grpSpPr>
          <p:cxnSp>
            <p:nvCxnSpPr>
              <p:cNvPr id="97" name="直線コネクタ 96"/>
              <p:cNvCxnSpPr/>
              <p:nvPr/>
            </p:nvCxnSpPr>
            <p:spPr>
              <a:xfrm flipV="1">
                <a:off x="8267700" y="1104900"/>
                <a:ext cx="1136650" cy="41414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右矢印 97"/>
              <p:cNvSpPr/>
              <p:nvPr/>
            </p:nvSpPr>
            <p:spPr>
              <a:xfrm rot="988238">
                <a:off x="9375467" y="1203099"/>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9" name="右矢印 98"/>
              <p:cNvSpPr/>
              <p:nvPr/>
            </p:nvSpPr>
            <p:spPr>
              <a:xfrm rot="988238">
                <a:off x="8318192" y="5127399"/>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00" name="グループ化 99"/>
            <p:cNvGrpSpPr/>
            <p:nvPr/>
          </p:nvGrpSpPr>
          <p:grpSpPr>
            <a:xfrm rot="4291363">
              <a:off x="8677679" y="2086766"/>
              <a:ext cx="2196046" cy="3692186"/>
              <a:chOff x="7604760" y="1142401"/>
              <a:chExt cx="2470231" cy="4153165"/>
            </a:xfrm>
          </p:grpSpPr>
          <p:cxnSp>
            <p:nvCxnSpPr>
              <p:cNvPr id="101" name="直線コネクタ 100"/>
              <p:cNvCxnSpPr/>
              <p:nvPr/>
            </p:nvCxnSpPr>
            <p:spPr>
              <a:xfrm flipV="1">
                <a:off x="7604760" y="1142401"/>
                <a:ext cx="2430780" cy="408110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2" name="右矢印 101"/>
              <p:cNvSpPr/>
              <p:nvPr/>
            </p:nvSpPr>
            <p:spPr>
              <a:xfrm rot="1796586">
                <a:off x="9889816" y="1355497"/>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3" name="右矢印 102"/>
              <p:cNvSpPr/>
              <p:nvPr/>
            </p:nvSpPr>
            <p:spPr>
              <a:xfrm rot="1796586">
                <a:off x="7660969" y="5098818"/>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04" name="グループ化 103"/>
            <p:cNvGrpSpPr/>
            <p:nvPr/>
          </p:nvGrpSpPr>
          <p:grpSpPr>
            <a:xfrm rot="286777">
              <a:off x="7923354" y="3173277"/>
              <a:ext cx="3816051" cy="1679648"/>
              <a:chOff x="6702681" y="2257425"/>
              <a:chExt cx="4292498" cy="1889358"/>
            </a:xfrm>
          </p:grpSpPr>
          <p:cxnSp>
            <p:nvCxnSpPr>
              <p:cNvPr id="105" name="直線コネクタ 104"/>
              <p:cNvCxnSpPr/>
              <p:nvPr/>
            </p:nvCxnSpPr>
            <p:spPr>
              <a:xfrm>
                <a:off x="6734175" y="2257425"/>
                <a:ext cx="4257675" cy="1714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右矢印 105"/>
              <p:cNvSpPr/>
              <p:nvPr/>
            </p:nvSpPr>
            <p:spPr>
              <a:xfrm rot="6653616">
                <a:off x="10804217" y="3955822"/>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7" name="右矢印 106"/>
              <p:cNvSpPr/>
              <p:nvPr/>
            </p:nvSpPr>
            <p:spPr>
              <a:xfrm rot="6653616">
                <a:off x="6708467" y="2327048"/>
                <a:ext cx="185175" cy="1967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08" name="グループ化 107"/>
            <p:cNvGrpSpPr/>
            <p:nvPr/>
          </p:nvGrpSpPr>
          <p:grpSpPr>
            <a:xfrm rot="413303">
              <a:off x="8361296" y="2162585"/>
              <a:ext cx="3181032" cy="3610616"/>
              <a:chOff x="7195300" y="1120546"/>
              <a:chExt cx="3578194" cy="4061413"/>
            </a:xfrm>
          </p:grpSpPr>
          <p:cxnSp>
            <p:nvCxnSpPr>
              <p:cNvPr id="109" name="直線コネクタ 108"/>
              <p:cNvCxnSpPr/>
              <p:nvPr/>
            </p:nvCxnSpPr>
            <p:spPr>
              <a:xfrm>
                <a:off x="7195300" y="1228725"/>
                <a:ext cx="3453650" cy="395323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0" name="右矢印 109"/>
              <p:cNvSpPr/>
              <p:nvPr/>
            </p:nvSpPr>
            <p:spPr>
              <a:xfrm rot="19005585">
                <a:off x="10588319" y="4959121"/>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1" name="右矢印 110"/>
              <p:cNvSpPr/>
              <p:nvPr/>
            </p:nvSpPr>
            <p:spPr>
              <a:xfrm rot="19005585">
                <a:off x="7235519" y="1120546"/>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12" name="グループ化 111"/>
            <p:cNvGrpSpPr/>
            <p:nvPr/>
          </p:nvGrpSpPr>
          <p:grpSpPr>
            <a:xfrm>
              <a:off x="9331600" y="2072263"/>
              <a:ext cx="1214353" cy="3768362"/>
              <a:chOff x="8286750" y="1018946"/>
              <a:chExt cx="1365968" cy="4238854"/>
            </a:xfrm>
          </p:grpSpPr>
          <p:cxnSp>
            <p:nvCxnSpPr>
              <p:cNvPr id="113" name="直線コネクタ 112"/>
              <p:cNvCxnSpPr/>
              <p:nvPr/>
            </p:nvCxnSpPr>
            <p:spPr>
              <a:xfrm>
                <a:off x="8286750" y="1066800"/>
                <a:ext cx="1190625" cy="419100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4" name="右矢印 113"/>
              <p:cNvSpPr/>
              <p:nvPr/>
            </p:nvSpPr>
            <p:spPr>
              <a:xfrm rot="20553981">
                <a:off x="9467543" y="5048021"/>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5" name="右矢印 114"/>
              <p:cNvSpPr/>
              <p:nvPr/>
            </p:nvSpPr>
            <p:spPr>
              <a:xfrm rot="20553981">
                <a:off x="8334068" y="1018946"/>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16" name="グループ化 115"/>
            <p:cNvGrpSpPr/>
            <p:nvPr/>
          </p:nvGrpSpPr>
          <p:grpSpPr>
            <a:xfrm>
              <a:off x="9009826" y="2114600"/>
              <a:ext cx="1866371" cy="3683686"/>
              <a:chOff x="7924800" y="1066569"/>
              <a:chExt cx="2099393" cy="4143606"/>
            </a:xfrm>
          </p:grpSpPr>
          <p:grpSp>
            <p:nvGrpSpPr>
              <p:cNvPr id="117" name="グループ化 116"/>
              <p:cNvGrpSpPr/>
              <p:nvPr/>
            </p:nvGrpSpPr>
            <p:grpSpPr>
              <a:xfrm>
                <a:off x="7924800" y="1143000"/>
                <a:ext cx="2099393" cy="4067175"/>
                <a:chOff x="7924800" y="1143000"/>
                <a:chExt cx="2099393" cy="4067175"/>
              </a:xfrm>
            </p:grpSpPr>
            <p:cxnSp>
              <p:nvCxnSpPr>
                <p:cNvPr id="119" name="直線コネクタ 118"/>
                <p:cNvCxnSpPr/>
                <p:nvPr/>
              </p:nvCxnSpPr>
              <p:spPr>
                <a:xfrm>
                  <a:off x="7924800" y="1143000"/>
                  <a:ext cx="1943100" cy="406717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20" name="右矢印 119"/>
                <p:cNvSpPr/>
                <p:nvPr/>
              </p:nvSpPr>
              <p:spPr>
                <a:xfrm rot="20051663">
                  <a:off x="9839018" y="5000395"/>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18" name="右矢印 117"/>
              <p:cNvSpPr/>
              <p:nvPr/>
            </p:nvSpPr>
            <p:spPr>
              <a:xfrm rot="20051663">
                <a:off x="7962592" y="1066569"/>
                <a:ext cx="185175" cy="1967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21" name="正方形/長方形 120"/>
            <p:cNvSpPr/>
            <p:nvPr/>
          </p:nvSpPr>
          <p:spPr>
            <a:xfrm>
              <a:off x="9629408" y="1620393"/>
              <a:ext cx="543739"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w</a:t>
              </a:r>
              <a:r>
                <a:rPr lang="en-US" altLang="ja-JP" sz="2400" i="1" baseline="-25000" dirty="0">
                  <a:latin typeface="Times New Roman" panose="02020603050405020304" pitchFamily="18" charset="0"/>
                  <a:cs typeface="Times New Roman" panose="02020603050405020304" pitchFamily="18" charset="0"/>
                </a:rPr>
                <a:t>0 </a:t>
              </a:r>
              <a:endParaRPr lang="ja-JP" altLang="en-US" sz="2400" dirty="0"/>
            </a:p>
          </p:txBody>
        </p:sp>
        <p:sp>
          <p:nvSpPr>
            <p:cNvPr id="122" name="正方形/長方形 121"/>
            <p:cNvSpPr/>
            <p:nvPr/>
          </p:nvSpPr>
          <p:spPr>
            <a:xfrm>
              <a:off x="11780217" y="3661128"/>
              <a:ext cx="543739" cy="461665"/>
            </a:xfrm>
            <a:prstGeom prst="rect">
              <a:avLst/>
            </a:prstGeom>
          </p:spPr>
          <p:txBody>
            <a:bodyPr wrap="none">
              <a:spAutoFit/>
            </a:bodyPr>
            <a:lstStyle/>
            <a:p>
              <a:r>
                <a:rPr lang="en-US" altLang="ja-JP" sz="2400" i="1" dirty="0">
                  <a:latin typeface="Times New Roman" panose="02020603050405020304" pitchFamily="18" charset="0"/>
                  <a:cs typeface="Times New Roman" panose="02020603050405020304" pitchFamily="18" charset="0"/>
                </a:rPr>
                <a:t>w</a:t>
              </a:r>
              <a:r>
                <a:rPr lang="en-US" altLang="ja-JP" sz="2400" i="1" baseline="-25000" dirty="0">
                  <a:latin typeface="Times New Roman" panose="02020603050405020304" pitchFamily="18" charset="0"/>
                  <a:cs typeface="Times New Roman" panose="02020603050405020304" pitchFamily="18" charset="0"/>
                </a:rPr>
                <a:t>1 </a:t>
              </a:r>
              <a:endParaRPr lang="ja-JP" altLang="en-US" sz="2400" dirty="0"/>
            </a:p>
          </p:txBody>
        </p:sp>
        <p:sp>
          <p:nvSpPr>
            <p:cNvPr id="123" name="円/楕円 122"/>
            <p:cNvSpPr/>
            <p:nvPr/>
          </p:nvSpPr>
          <p:spPr>
            <a:xfrm>
              <a:off x="10144125" y="28892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10814843" y="321786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a:off x="10527665" y="42354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10383837" y="457041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矢印コネクタ 126"/>
            <p:cNvCxnSpPr/>
            <p:nvPr/>
          </p:nvCxnSpPr>
          <p:spPr>
            <a:xfrm>
              <a:off x="10177939" y="2931794"/>
              <a:ext cx="649605" cy="304325"/>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H="1">
              <a:off x="10789719" y="3269237"/>
              <a:ext cx="61638" cy="28597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flipH="1">
              <a:off x="10629662" y="3597276"/>
              <a:ext cx="138353" cy="29527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0" name="円/楕円 129"/>
            <p:cNvSpPr/>
            <p:nvPr/>
          </p:nvSpPr>
          <p:spPr>
            <a:xfrm>
              <a:off x="10732293" y="355441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10589419" y="389731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2" name="直線矢印コネクタ 131"/>
            <p:cNvCxnSpPr/>
            <p:nvPr/>
          </p:nvCxnSpPr>
          <p:spPr>
            <a:xfrm flipH="1">
              <a:off x="10556356" y="3955037"/>
              <a:ext cx="61638" cy="28597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flipH="1">
              <a:off x="10429637" y="4283076"/>
              <a:ext cx="138353" cy="295274"/>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35" name="正方形/長方形 134"/>
          <p:cNvSpPr/>
          <p:nvPr/>
        </p:nvSpPr>
        <p:spPr>
          <a:xfrm>
            <a:off x="6868172" y="1328448"/>
            <a:ext cx="4801314" cy="1277273"/>
          </a:xfrm>
          <a:prstGeom prst="rect">
            <a:avLst/>
          </a:prstGeom>
        </p:spPr>
        <p:txBody>
          <a:bodyPr wrap="square">
            <a:spAutoFit/>
          </a:bodyPr>
          <a:lstStyle/>
          <a:p>
            <a:pPr marL="342900" indent="-342900">
              <a:spcBef>
                <a:spcPts val="600"/>
              </a:spcBef>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ひとつずつデータをチェックし、誤識別していたら重みを更新</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600"/>
              </a:spcBef>
              <a:buFont typeface="Arial" panose="020B0604020202020204" pitchFamily="34" charset="0"/>
              <a:buChar char="•"/>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ρ</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は更新の際の幅を示す</a:t>
            </a:r>
          </a:p>
        </p:txBody>
      </p:sp>
      <p:sp>
        <p:nvSpPr>
          <p:cNvPr id="136" name="スライド番号プレースホルダー 135"/>
          <p:cNvSpPr>
            <a:spLocks noGrp="1"/>
          </p:cNvSpPr>
          <p:nvPr>
            <p:ph type="sldNum" sz="quarter" idx="12"/>
          </p:nvPr>
        </p:nvSpPr>
        <p:spPr/>
        <p:txBody>
          <a:bodyPr/>
          <a:lstStyle/>
          <a:p>
            <a:fld id="{F35DE295-420C-4265-BE54-AE59FA4027A6}" type="slidenum">
              <a:rPr kumimoji="1" lang="ja-JP" altLang="en-US" smtClean="0"/>
              <a:t>24</a:t>
            </a:fld>
            <a:endParaRPr kumimoji="1" lang="ja-JP" altLang="en-US"/>
          </a:p>
        </p:txBody>
      </p:sp>
    </p:spTree>
    <p:extLst>
      <p:ext uri="{BB962C8B-B14F-4D97-AF65-F5344CB8AC3E}">
        <p14:creationId xmlns:p14="http://schemas.microsoft.com/office/powerpoint/2010/main" val="2861852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781" y="149369"/>
            <a:ext cx="11708780" cy="733270"/>
          </a:xfrm>
        </p:spPr>
        <p:txBody>
          <a:bodyPr>
            <a:normAutofit/>
          </a:bodyPr>
          <a:lstStyle/>
          <a:p>
            <a:pPr algn="ctr"/>
            <a:r>
              <a:rPr kumimoji="1" lang="ja-JP" altLang="en-US" sz="3600" dirty="0"/>
              <a:t>パーセプトロン </a:t>
            </a:r>
            <a:r>
              <a:rPr kumimoji="1" lang="en-US" altLang="ja-JP" sz="3600" dirty="0"/>
              <a:t>: </a:t>
            </a:r>
            <a:r>
              <a:rPr kumimoji="1" lang="ja-JP" altLang="en-US" sz="3600" dirty="0"/>
              <a:t>まとめ</a:t>
            </a:r>
          </a:p>
        </p:txBody>
      </p:sp>
      <p:grpSp>
        <p:nvGrpSpPr>
          <p:cNvPr id="25" name="グループ化 24"/>
          <p:cNvGrpSpPr/>
          <p:nvPr/>
        </p:nvGrpSpPr>
        <p:grpSpPr>
          <a:xfrm>
            <a:off x="1759999" y="438156"/>
            <a:ext cx="5666316" cy="2904859"/>
            <a:chOff x="2939895" y="926912"/>
            <a:chExt cx="6115407" cy="3135087"/>
          </a:xfrm>
        </p:grpSpPr>
        <p:grpSp>
          <p:nvGrpSpPr>
            <p:cNvPr id="4" name="グループ化 3"/>
            <p:cNvGrpSpPr/>
            <p:nvPr/>
          </p:nvGrpSpPr>
          <p:grpSpPr>
            <a:xfrm>
              <a:off x="2939895" y="926912"/>
              <a:ext cx="551543" cy="3135087"/>
              <a:chOff x="914401" y="1494971"/>
              <a:chExt cx="580571" cy="3300089"/>
            </a:xfrm>
          </p:grpSpPr>
          <p:sp>
            <p:nvSpPr>
              <p:cNvPr id="5" name="円/楕円 4"/>
              <p:cNvSpPr/>
              <p:nvPr/>
            </p:nvSpPr>
            <p:spPr>
              <a:xfrm>
                <a:off x="914401" y="1494971"/>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6" name="円/楕円 5"/>
                  <p:cNvSpPr/>
                  <p:nvPr/>
                </p:nvSpPr>
                <p:spPr>
                  <a:xfrm>
                    <a:off x="914401" y="2197768"/>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1</m:t>
                              </m:r>
                            </m:sub>
                          </m:sSub>
                        </m:oMath>
                      </m:oMathPara>
                    </a14:m>
                    <a:endParaRPr kumimoji="1" lang="ja-JP" altLang="en-US" sz="2400" dirty="0">
                      <a:solidFill>
                        <a:schemeClr val="tx1"/>
                      </a:solidFill>
                    </a:endParaRPr>
                  </a:p>
                </p:txBody>
              </p:sp>
            </mc:Choice>
            <mc:Fallback xmlns="">
              <p:sp>
                <p:nvSpPr>
                  <p:cNvPr id="17" name="円/楕円 16"/>
                  <p:cNvSpPr>
                    <a:spLocks noRot="1" noChangeAspect="1" noMove="1" noResize="1" noEditPoints="1" noAdjustHandles="1" noChangeArrowheads="1" noChangeShapeType="1" noTextEdit="1"/>
                  </p:cNvSpPr>
                  <p:nvPr/>
                </p:nvSpPr>
                <p:spPr>
                  <a:xfrm>
                    <a:off x="914401" y="2197768"/>
                    <a:ext cx="580571" cy="580571"/>
                  </a:xfrm>
                  <a:prstGeom prst="ellipse">
                    <a:avLst/>
                  </a:prstGeom>
                  <a:blipFill rotWithShape="0">
                    <a:blip r:embed="rId4"/>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円/楕円 6"/>
                  <p:cNvSpPr/>
                  <p:nvPr/>
                </p:nvSpPr>
                <p:spPr>
                  <a:xfrm>
                    <a:off x="914401" y="2900565"/>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2</m:t>
                              </m:r>
                            </m:sub>
                          </m:sSub>
                        </m:oMath>
                      </m:oMathPara>
                    </a14:m>
                    <a:endParaRPr kumimoji="1" lang="ja-JP" altLang="en-US" sz="2400" dirty="0">
                      <a:solidFill>
                        <a:schemeClr val="tx1"/>
                      </a:solidFill>
                    </a:endParaRPr>
                  </a:p>
                </p:txBody>
              </p:sp>
            </mc:Choice>
            <mc:Fallback xmlns="">
              <p:sp>
                <p:nvSpPr>
                  <p:cNvPr id="18" name="円/楕円 17"/>
                  <p:cNvSpPr>
                    <a:spLocks noRot="1" noChangeAspect="1" noMove="1" noResize="1" noEditPoints="1" noAdjustHandles="1" noChangeArrowheads="1" noChangeShapeType="1" noTextEdit="1"/>
                  </p:cNvSpPr>
                  <p:nvPr/>
                </p:nvSpPr>
                <p:spPr>
                  <a:xfrm>
                    <a:off x="914401" y="2900565"/>
                    <a:ext cx="580571" cy="580571"/>
                  </a:xfrm>
                  <a:prstGeom prst="ellipse">
                    <a:avLst/>
                  </a:prstGeom>
                  <a:blipFill rotWithShape="0">
                    <a:blip r:embed="rId5"/>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円/楕円 7"/>
                  <p:cNvSpPr/>
                  <p:nvPr/>
                </p:nvSpPr>
                <p:spPr>
                  <a:xfrm>
                    <a:off x="914401" y="4214489"/>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𝑑</m:t>
                              </m:r>
                            </m:sub>
                          </m:sSub>
                        </m:oMath>
                      </m:oMathPara>
                    </a14:m>
                    <a:endParaRPr kumimoji="1" lang="ja-JP" altLang="en-US" sz="2400" dirty="0">
                      <a:solidFill>
                        <a:schemeClr val="tx1"/>
                      </a:solidFill>
                    </a:endParaRPr>
                  </a:p>
                </p:txBody>
              </p:sp>
            </mc:Choice>
            <mc:Fallback xmlns="">
              <p:sp>
                <p:nvSpPr>
                  <p:cNvPr id="19" name="円/楕円 18"/>
                  <p:cNvSpPr>
                    <a:spLocks noRot="1" noChangeAspect="1" noMove="1" noResize="1" noEditPoints="1" noAdjustHandles="1" noChangeArrowheads="1" noChangeShapeType="1" noTextEdit="1"/>
                  </p:cNvSpPr>
                  <p:nvPr/>
                </p:nvSpPr>
                <p:spPr>
                  <a:xfrm>
                    <a:off x="914401" y="4214489"/>
                    <a:ext cx="580571" cy="580571"/>
                  </a:xfrm>
                  <a:prstGeom prst="ellipse">
                    <a:avLst/>
                  </a:prstGeom>
                  <a:blipFill rotWithShape="0">
                    <a:blip r:embed="rId6"/>
                    <a:stretch>
                      <a:fillRect/>
                    </a:stretch>
                  </a:blipFill>
                  <a:ln w="31750"/>
                </p:spPr>
                <p:txBody>
                  <a:bodyPr/>
                  <a:lstStyle/>
                  <a:p>
                    <a:r>
                      <a:rPr lang="ja-JP" altLang="en-US">
                        <a:noFill/>
                      </a:rPr>
                      <a:t> </a:t>
                    </a:r>
                  </a:p>
                </p:txBody>
              </p:sp>
            </mc:Fallback>
          </mc:AlternateContent>
        </p:grpSp>
        <p:sp>
          <p:nvSpPr>
            <p:cNvPr id="9" name="円/楕円 8"/>
            <p:cNvSpPr/>
            <p:nvPr/>
          </p:nvSpPr>
          <p:spPr>
            <a:xfrm>
              <a:off x="5465381" y="2153370"/>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10" name="直線矢印コネクタ 9"/>
            <p:cNvCxnSpPr>
              <a:stCxn id="5" idx="6"/>
              <a:endCxn id="9" idx="2"/>
            </p:cNvCxnSpPr>
            <p:nvPr/>
          </p:nvCxnSpPr>
          <p:spPr>
            <a:xfrm>
              <a:off x="3491438" y="1202684"/>
              <a:ext cx="1973943" cy="132080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6" idx="6"/>
              <a:endCxn id="9" idx="2"/>
            </p:cNvCxnSpPr>
            <p:nvPr/>
          </p:nvCxnSpPr>
          <p:spPr>
            <a:xfrm>
              <a:off x="3491438" y="1870342"/>
              <a:ext cx="1973943" cy="65314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7" idx="6"/>
              <a:endCxn id="9" idx="2"/>
            </p:cNvCxnSpPr>
            <p:nvPr/>
          </p:nvCxnSpPr>
          <p:spPr>
            <a:xfrm flipV="1">
              <a:off x="3491438" y="2523484"/>
              <a:ext cx="1973943" cy="1451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8" idx="6"/>
              <a:endCxn id="9" idx="2"/>
            </p:cNvCxnSpPr>
            <p:nvPr/>
          </p:nvCxnSpPr>
          <p:spPr>
            <a:xfrm flipV="1">
              <a:off x="3491438" y="2523484"/>
              <a:ext cx="1973943" cy="126274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正方形/長方形 13"/>
                <p:cNvSpPr/>
                <p:nvPr/>
              </p:nvSpPr>
              <p:spPr>
                <a:xfrm>
                  <a:off x="3931175" y="1245764"/>
                  <a:ext cx="662264" cy="498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0</m:t>
                            </m:r>
                          </m:sub>
                        </m:sSub>
                      </m:oMath>
                    </m:oMathPara>
                  </a14:m>
                  <a:endParaRPr lang="ja-JP" altLang="en-US" sz="24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3931175" y="1245764"/>
                  <a:ext cx="662264" cy="498255"/>
                </a:xfrm>
                <a:prstGeom prst="rect">
                  <a:avLst/>
                </a:prstGeom>
                <a:blipFill rotWithShape="0">
                  <a:blip r:embed="rId7"/>
                  <a:stretch>
                    <a:fillRect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3931175" y="1725824"/>
                  <a:ext cx="654582" cy="498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1</m:t>
                            </m:r>
                          </m:sub>
                        </m:sSub>
                      </m:oMath>
                    </m:oMathPara>
                  </a14:m>
                  <a:endParaRPr lang="ja-JP" altLang="en-US" sz="24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3931175" y="1725824"/>
                  <a:ext cx="654582" cy="498255"/>
                </a:xfrm>
                <a:prstGeom prst="rect">
                  <a:avLst/>
                </a:prstGeom>
                <a:blipFill rotWithShape="0">
                  <a:blip r:embed="rId8"/>
                  <a:stretch>
                    <a:fillRect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p:cNvSpPr/>
                <p:nvPr/>
              </p:nvSpPr>
              <p:spPr>
                <a:xfrm>
                  <a:off x="3931175" y="2144924"/>
                  <a:ext cx="662264" cy="498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2</m:t>
                            </m:r>
                          </m:sub>
                        </m:sSub>
                      </m:oMath>
                    </m:oMathPara>
                  </a14:m>
                  <a:endParaRPr lang="ja-JP" altLang="en-US" sz="2400"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3931175" y="2144924"/>
                  <a:ext cx="662264" cy="498255"/>
                </a:xfrm>
                <a:prstGeom prst="rect">
                  <a:avLst/>
                </a:prstGeom>
                <a:blipFill rotWithShape="0">
                  <a:blip r:embed="rId9"/>
                  <a:stretch>
                    <a:fillRect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3931175" y="2906924"/>
                  <a:ext cx="685516" cy="498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𝑑</m:t>
                            </m:r>
                          </m:sub>
                        </m:sSub>
                      </m:oMath>
                    </m:oMathPara>
                  </a14:m>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3931175" y="2906924"/>
                  <a:ext cx="685516" cy="498255"/>
                </a:xfrm>
                <a:prstGeom prst="rect">
                  <a:avLst/>
                </a:prstGeom>
                <a:blipFill rotWithShape="0">
                  <a:blip r:embed="rId10"/>
                  <a:stretch>
                    <a:fillRect b="-1316"/>
                  </a:stretch>
                </a:blipFill>
              </p:spPr>
              <p:txBody>
                <a:bodyPr/>
                <a:lstStyle/>
                <a:p>
                  <a:r>
                    <a:rPr lang="ja-JP" altLang="en-US">
                      <a:noFill/>
                    </a:rPr>
                    <a:t> </a:t>
                  </a:r>
                </a:p>
              </p:txBody>
            </p:sp>
          </mc:Fallback>
        </mc:AlternateContent>
        <p:cxnSp>
          <p:nvCxnSpPr>
            <p:cNvPr id="19" name="直線矢印コネクタ 18"/>
            <p:cNvCxnSpPr>
              <a:stCxn id="20" idx="2"/>
              <a:endCxn id="9" idx="6"/>
            </p:cNvCxnSpPr>
            <p:nvPr/>
          </p:nvCxnSpPr>
          <p:spPr>
            <a:xfrm flipH="1">
              <a:off x="6205608" y="2523484"/>
              <a:ext cx="27927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6484884" y="2153370"/>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21" name="直線矢印コネクタ 20"/>
            <p:cNvCxnSpPr>
              <a:endCxn id="20" idx="6"/>
            </p:cNvCxnSpPr>
            <p:nvPr/>
          </p:nvCxnSpPr>
          <p:spPr>
            <a:xfrm flipH="1">
              <a:off x="7225111" y="2523484"/>
              <a:ext cx="447503"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7815860" y="2217805"/>
              <a:ext cx="1239442" cy="584775"/>
            </a:xfrm>
            <a:prstGeom prst="rect">
              <a:avLst/>
            </a:prstGeom>
          </p:spPr>
          <p:txBody>
            <a:bodyPr wrap="none">
              <a:spAutoFit/>
            </a:bodyPr>
            <a:lstStyle/>
            <a:p>
              <a:r>
                <a:rPr lang="en-US" altLang="ja-JP" sz="3200" dirty="0"/>
                <a:t>0 or 1 </a:t>
              </a:r>
              <a:endParaRPr lang="ja-JP" altLang="en-US" sz="3200" dirty="0"/>
            </a:p>
          </p:txBody>
        </p:sp>
        <p:sp>
          <p:nvSpPr>
            <p:cNvPr id="23" name="フリーフォーム 22"/>
            <p:cNvSpPr/>
            <p:nvPr/>
          </p:nvSpPr>
          <p:spPr>
            <a:xfrm>
              <a:off x="6578443" y="2321487"/>
              <a:ext cx="546538" cy="394498"/>
            </a:xfrm>
            <a:custGeom>
              <a:avLst/>
              <a:gdLst>
                <a:gd name="connsiteX0" fmla="*/ 0 w 2301766"/>
                <a:gd name="connsiteY0" fmla="*/ 1366345 h 1366345"/>
                <a:gd name="connsiteX1" fmla="*/ 1177159 w 2301766"/>
                <a:gd name="connsiteY1" fmla="*/ 1366345 h 1366345"/>
                <a:gd name="connsiteX2" fmla="*/ 1177159 w 2301766"/>
                <a:gd name="connsiteY2" fmla="*/ 0 h 1366345"/>
                <a:gd name="connsiteX3" fmla="*/ 2301766 w 2301766"/>
                <a:gd name="connsiteY3" fmla="*/ 0 h 1366345"/>
              </a:gdLst>
              <a:ahLst/>
              <a:cxnLst>
                <a:cxn ang="0">
                  <a:pos x="connsiteX0" y="connsiteY0"/>
                </a:cxn>
                <a:cxn ang="0">
                  <a:pos x="connsiteX1" y="connsiteY1"/>
                </a:cxn>
                <a:cxn ang="0">
                  <a:pos x="connsiteX2" y="connsiteY2"/>
                </a:cxn>
                <a:cxn ang="0">
                  <a:pos x="connsiteX3" y="connsiteY3"/>
                </a:cxn>
              </a:cxnLst>
              <a:rect l="l" t="t" r="r" b="b"/>
              <a:pathLst>
                <a:path w="2301766" h="1366345">
                  <a:moveTo>
                    <a:pt x="0" y="1366345"/>
                  </a:moveTo>
                  <a:lnTo>
                    <a:pt x="1177159" y="1366345"/>
                  </a:lnTo>
                  <a:lnTo>
                    <a:pt x="1177159" y="0"/>
                  </a:lnTo>
                  <a:lnTo>
                    <a:pt x="2301766" y="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24" name="コンテンツ プレースホルダー 2"/>
              <p:cNvSpPr>
                <a:spLocks noGrp="1"/>
              </p:cNvSpPr>
              <p:nvPr>
                <p:ph idx="1"/>
              </p:nvPr>
            </p:nvSpPr>
            <p:spPr>
              <a:xfrm>
                <a:off x="607830" y="3477231"/>
                <a:ext cx="11245562" cy="2692400"/>
              </a:xfrm>
            </p:spPr>
            <p:txBody>
              <a:bodyPr>
                <a:noAutofit/>
              </a:bodyPr>
              <a:lstStyle/>
              <a:p>
                <a:pPr marL="0" indent="0">
                  <a:lnSpc>
                    <a:spcPct val="100000"/>
                  </a:lnSpc>
                  <a:spcBef>
                    <a:spcPts val="600"/>
                  </a:spcBef>
                  <a:spcAft>
                    <a:spcPts val="600"/>
                  </a:spcAft>
                  <a:buNone/>
                </a:pPr>
                <a:r>
                  <a:rPr lang="ja-JP" altLang="en-US" sz="2400" dirty="0"/>
                  <a:t>パーセプトロンとはニューロンの振る舞いをモデル化した識別器</a:t>
                </a:r>
                <a:endParaRPr lang="en-US" altLang="ja-JP" sz="2400" dirty="0"/>
              </a:p>
              <a:p>
                <a:pPr marL="0" indent="0">
                  <a:lnSpc>
                    <a:spcPct val="100000"/>
                  </a:lnSpc>
                  <a:spcBef>
                    <a:spcPts val="600"/>
                  </a:spcBef>
                  <a:spcAft>
                    <a:spcPts val="600"/>
                  </a:spcAft>
                  <a:buNone/>
                </a:pPr>
                <a:r>
                  <a:rPr lang="ja-JP" altLang="en-US" sz="2400" b="1" dirty="0"/>
                  <a:t>識別</a:t>
                </a:r>
                <a:r>
                  <a:rPr lang="en-US" altLang="ja-JP" sz="2400" b="1" dirty="0"/>
                  <a:t>:</a:t>
                </a:r>
                <a:r>
                  <a:rPr lang="en-US" altLang="ja-JP" sz="2400" dirty="0"/>
                  <a:t> </a:t>
                </a:r>
                <a:r>
                  <a:rPr lang="ja-JP" altLang="en-US" sz="2400" dirty="0"/>
                  <a:t>入力信号 </a:t>
                </a:r>
                <a14:m>
                  <m:oMath xmlns:m="http://schemas.openxmlformats.org/officeDocument/2006/math">
                    <m:r>
                      <a:rPr lang="en-US" altLang="ja-JP" sz="2400" b="1" i="0" smtClean="0">
                        <a:latin typeface="Cambria Math" panose="02040503050406030204" pitchFamily="18" charset="0"/>
                      </a:rPr>
                      <m:t>𝐱</m:t>
                    </m:r>
                  </m:oMath>
                </a14:m>
                <a:r>
                  <a:rPr lang="ja-JP" altLang="en-US" sz="2400" dirty="0"/>
                  <a:t> の重付け和</a:t>
                </a:r>
                <a:r>
                  <a:rPr lang="en-US" altLang="ja-JP" sz="2400" dirty="0"/>
                  <a:t>(</a:t>
                </a:r>
                <a:r>
                  <a:rPr lang="ja-JP" altLang="en-US" sz="2400" dirty="0"/>
                  <a:t>内積</a:t>
                </a:r>
                <a:r>
                  <a:rPr lang="en-US" altLang="ja-JP" sz="2400" dirty="0"/>
                  <a:t>)</a:t>
                </a:r>
                <a:r>
                  <a:rPr lang="ja-JP" altLang="en-US" sz="2400" dirty="0"/>
                  <a:t>を計算し閾値処 </a:t>
                </a:r>
                <a14:m>
                  <m:oMath xmlns:m="http://schemas.openxmlformats.org/officeDocument/2006/math">
                    <m:r>
                      <a:rPr lang="en-US" altLang="ja-JP" sz="2400" b="1" i="1" smtClean="0">
                        <a:latin typeface="Cambria Math" panose="02040503050406030204" pitchFamily="18" charset="0"/>
                      </a:rPr>
                      <m:t>𝒇</m:t>
                    </m:r>
                    <m:d>
                      <m:dPr>
                        <m:ctrlPr>
                          <a:rPr lang="en-US" altLang="ja-JP" sz="2400" b="0" i="1" smtClean="0">
                            <a:latin typeface="Cambria Math" panose="02040503050406030204" pitchFamily="18" charset="0"/>
                          </a:rPr>
                        </m:ctrlPr>
                      </m:dPr>
                      <m:e>
                        <m:r>
                          <a:rPr lang="en-US" altLang="ja-JP" sz="2400" b="1" i="0" smtClean="0">
                            <a:latin typeface="Cambria Math" panose="02040503050406030204" pitchFamily="18" charset="0"/>
                          </a:rPr>
                          <m:t>𝐱</m:t>
                        </m:r>
                      </m:e>
                    </m:d>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m>
                          <m:mPr>
                            <m:mcs>
                              <m:mc>
                                <m:mcPr>
                                  <m:count m:val="1"/>
                                  <m:mcJc m:val="center"/>
                                </m:mcPr>
                              </m:mc>
                            </m:mcs>
                            <m:ctrlPr>
                              <a:rPr lang="en-US" altLang="ja-JP" sz="2400" b="0" i="1" smtClean="0">
                                <a:latin typeface="Cambria Math" panose="02040503050406030204" pitchFamily="18" charset="0"/>
                              </a:rPr>
                            </m:ctrlPr>
                          </m:mPr>
                          <m:mr>
                            <m:e>
                              <m:r>
                                <m:rPr>
                                  <m:brk m:alnAt="7"/>
                                </m:rP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𝑖𝑓</m:t>
                              </m:r>
                              <m:sSup>
                                <m:sSupPr>
                                  <m:ctrlPr>
                                    <a:rPr lang="en-US" altLang="ja-JP" sz="2400" b="1" i="1">
                                      <a:latin typeface="Cambria Math" panose="02040503050406030204" pitchFamily="18" charset="0"/>
                                    </a:rPr>
                                  </m:ctrlPr>
                                </m:sSupPr>
                                <m:e>
                                  <m:r>
                                    <a:rPr lang="en-US" altLang="ja-JP" sz="2400" b="1">
                                      <a:latin typeface="Cambria Math" panose="02040503050406030204" pitchFamily="18" charset="0"/>
                                    </a:rPr>
                                    <m:t>𝐰</m:t>
                                  </m:r>
                                </m:e>
                                <m:sup>
                                  <m:r>
                                    <a:rPr lang="en-US" altLang="ja-JP" sz="2400" i="1">
                                      <a:latin typeface="Cambria Math" panose="02040503050406030204" pitchFamily="18" charset="0"/>
                                    </a:rPr>
                                    <m:t>𝑇</m:t>
                                  </m:r>
                                </m:sup>
                              </m:sSup>
                              <m:r>
                                <a:rPr lang="en-US" altLang="ja-JP" sz="2400" b="1">
                                  <a:latin typeface="Cambria Math" panose="02040503050406030204" pitchFamily="18" charset="0"/>
                                </a:rPr>
                                <m:t>𝐱</m:t>
                              </m:r>
                              <m:r>
                                <a:rPr lang="en-US" altLang="ja-JP" sz="2400" b="0" i="1" smtClean="0">
                                  <a:latin typeface="Cambria Math" panose="02040503050406030204" pitchFamily="18" charset="0"/>
                                </a:rPr>
                                <m:t>≥0 </m:t>
                              </m:r>
                            </m:e>
                          </m:mr>
                          <m:mr>
                            <m:e>
                              <m:r>
                                <a:rPr lang="en-US" altLang="ja-JP" sz="2400" b="0" i="1" smtClean="0">
                                  <a:latin typeface="Cambria Math" panose="02040503050406030204" pitchFamily="18" charset="0"/>
                                </a:rPr>
                                <m:t>0        </m:t>
                              </m:r>
                              <m:r>
                                <m:rPr>
                                  <m:brk m:alnAt="7"/>
                                </m:rPr>
                                <a:rPr lang="en-US" altLang="ja-JP" sz="2400" i="1">
                                  <a:latin typeface="Cambria Math" panose="02040503050406030204" pitchFamily="18" charset="0"/>
                                </a:rPr>
                                <m:t>𝑖</m:t>
                              </m:r>
                              <m:r>
                                <a:rPr lang="en-US" altLang="ja-JP" sz="2400" i="1">
                                  <a:latin typeface="Cambria Math" panose="02040503050406030204" pitchFamily="18" charset="0"/>
                                </a:rPr>
                                <m:t>𝑓</m:t>
                              </m:r>
                              <m:sSup>
                                <m:sSupPr>
                                  <m:ctrlPr>
                                    <a:rPr lang="en-US" altLang="ja-JP" sz="2400" b="1" i="1">
                                      <a:latin typeface="Cambria Math" panose="02040503050406030204" pitchFamily="18" charset="0"/>
                                    </a:rPr>
                                  </m:ctrlPr>
                                </m:sSupPr>
                                <m:e>
                                  <m:r>
                                    <a:rPr lang="en-US" altLang="ja-JP" sz="2400" b="1">
                                      <a:latin typeface="Cambria Math" panose="02040503050406030204" pitchFamily="18" charset="0"/>
                                    </a:rPr>
                                    <m:t>𝐰</m:t>
                                  </m:r>
                                </m:e>
                                <m:sup>
                                  <m:r>
                                    <a:rPr lang="en-US" altLang="ja-JP" sz="2400" i="1">
                                      <a:latin typeface="Cambria Math" panose="02040503050406030204" pitchFamily="18" charset="0"/>
                                    </a:rPr>
                                    <m:t>𝑇</m:t>
                                  </m:r>
                                </m:sup>
                              </m:sSup>
                              <m:r>
                                <a:rPr lang="en-US" altLang="ja-JP" sz="2400" b="1">
                                  <a:latin typeface="Cambria Math" panose="02040503050406030204" pitchFamily="18" charset="0"/>
                                </a:rPr>
                                <m:t>𝐱</m:t>
                              </m:r>
                              <m:r>
                                <a:rPr lang="en-US" altLang="ja-JP" sz="2400" b="0" i="1" smtClean="0">
                                  <a:latin typeface="Cambria Math" panose="02040503050406030204" pitchFamily="18" charset="0"/>
                                </a:rPr>
                                <m:t>&lt;</m:t>
                              </m:r>
                              <m:r>
                                <a:rPr lang="en-US" altLang="ja-JP" sz="2400" i="1">
                                  <a:latin typeface="Cambria Math" panose="02040503050406030204" pitchFamily="18" charset="0"/>
                                </a:rPr>
                                <m:t>0</m:t>
                              </m:r>
                            </m:e>
                          </m:mr>
                        </m:m>
                      </m:e>
                    </m:d>
                  </m:oMath>
                </a14:m>
                <a:endParaRPr lang="en-US" altLang="ja-JP" sz="2400" dirty="0"/>
              </a:p>
              <a:p>
                <a:pPr marL="0" indent="0">
                  <a:lnSpc>
                    <a:spcPct val="100000"/>
                  </a:lnSpc>
                  <a:spcBef>
                    <a:spcPts val="600"/>
                  </a:spcBef>
                  <a:spcAft>
                    <a:spcPts val="600"/>
                  </a:spcAft>
                  <a:buNone/>
                </a:pPr>
                <a:r>
                  <a:rPr lang="ja-JP" altLang="en-US" sz="2400" b="1" dirty="0"/>
                  <a:t>学習</a:t>
                </a:r>
                <a:r>
                  <a:rPr lang="en-US" altLang="ja-JP" sz="2400" dirty="0"/>
                  <a:t>: </a:t>
                </a:r>
                <a:r>
                  <a:rPr lang="ja-JP" altLang="en-US" sz="2400" dirty="0"/>
                  <a:t>教師データ</a:t>
                </a:r>
                <a14:m>
                  <m:oMath xmlns:m="http://schemas.openxmlformats.org/officeDocument/2006/math">
                    <m:d>
                      <m:dPr>
                        <m:ctrlPr>
                          <a:rPr lang="en-US" altLang="ja-JP" sz="2400" i="1">
                            <a:latin typeface="Cambria Math" panose="02040503050406030204" pitchFamily="18" charset="0"/>
                          </a:rPr>
                        </m:ctrlPr>
                      </m:dPr>
                      <m:e>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𝑖</m:t>
                            </m:r>
                          </m:sub>
                        </m:sSub>
                        <m:r>
                          <a:rPr lang="en-US" altLang="ja-JP" sz="2400" b="1">
                            <a:latin typeface="Cambria Math" panose="02040503050406030204" pitchFamily="18" charset="0"/>
                          </a:rPr>
                          <m:t>,</m:t>
                        </m:r>
                        <m:sSub>
                          <m:sSubPr>
                            <m:ctrlPr>
                              <a:rPr lang="en-US" altLang="ja-JP" sz="2400" b="1" i="1">
                                <a:latin typeface="Cambria Math" panose="02040503050406030204" pitchFamily="18" charset="0"/>
                              </a:rPr>
                            </m:ctrlPr>
                          </m:sSubPr>
                          <m:e>
                            <m:r>
                              <a:rPr lang="en-US" altLang="ja-JP" sz="2400" i="1">
                                <a:latin typeface="Cambria Math" panose="02040503050406030204" pitchFamily="18" charset="0"/>
                              </a:rPr>
                              <m:t>𝑏</m:t>
                            </m:r>
                          </m:e>
                          <m:sub>
                            <m:r>
                              <a:rPr lang="en-US" altLang="ja-JP" sz="2400" i="1">
                                <a:latin typeface="Cambria Math" panose="02040503050406030204" pitchFamily="18" charset="0"/>
                              </a:rPr>
                              <m:t>𝑖</m:t>
                            </m:r>
                          </m:sub>
                        </m:sSub>
                      </m:e>
                    </m:d>
                  </m:oMath>
                </a14:m>
                <a:r>
                  <a:rPr lang="ja-JP" altLang="en-US" sz="2400" dirty="0"/>
                  <a:t>を順番に利用し，重みベクトル</a:t>
                </a:r>
                <a14:m>
                  <m:oMath xmlns:m="http://schemas.openxmlformats.org/officeDocument/2006/math">
                    <m:r>
                      <a:rPr lang="en-US" altLang="ja-JP" sz="2400" b="1">
                        <a:latin typeface="Cambria Math" panose="02040503050406030204" pitchFamily="18" charset="0"/>
                      </a:rPr>
                      <m:t>𝐰</m:t>
                    </m:r>
                  </m:oMath>
                </a14:m>
                <a:r>
                  <a:rPr lang="ja-JP" altLang="en-US" sz="2400" dirty="0"/>
                  <a:t>を更新する</a:t>
                </a:r>
                <a:endParaRPr lang="en-US" altLang="ja-JP" sz="2400" dirty="0"/>
              </a:p>
              <a:p>
                <a:pPr marL="0" indent="0">
                  <a:lnSpc>
                    <a:spcPct val="100000"/>
                  </a:lnSpc>
                  <a:spcBef>
                    <a:spcPts val="600"/>
                  </a:spcBef>
                  <a:spcAft>
                    <a:spcPts val="600"/>
                  </a:spcAft>
                  <a:buNone/>
                </a:pPr>
                <a:r>
                  <a:rPr lang="ja-JP" altLang="en-US" sz="2400" b="1" dirty="0"/>
                  <a:t>限界</a:t>
                </a:r>
                <a:r>
                  <a:rPr lang="en-US" altLang="ja-JP" sz="2400" dirty="0"/>
                  <a:t>: </a:t>
                </a:r>
                <a:r>
                  <a:rPr lang="ja-JP" altLang="en-US" sz="2400" dirty="0"/>
                  <a:t>上記のモデルは</a:t>
                </a:r>
                <a:r>
                  <a:rPr lang="en-US" altLang="ja-JP" sz="2400" dirty="0"/>
                  <a:t>2</a:t>
                </a:r>
                <a:r>
                  <a:rPr lang="ja-JP" altLang="en-US" sz="2400" dirty="0"/>
                  <a:t>クラス分類 </a:t>
                </a:r>
                <a:r>
                  <a:rPr lang="en-US" altLang="ja-JP" sz="2400" dirty="0"/>
                  <a:t>&amp; </a:t>
                </a:r>
                <a:r>
                  <a:rPr lang="ja-JP" altLang="en-US" sz="2400" dirty="0"/>
                  <a:t>線形分離可能なときのみ有効</a:t>
                </a:r>
                <a:endParaRPr lang="en-US" altLang="ja-JP" sz="2400" dirty="0"/>
              </a:p>
              <a:p>
                <a:pPr marL="0" indent="0">
                  <a:lnSpc>
                    <a:spcPct val="100000"/>
                  </a:lnSpc>
                  <a:spcBef>
                    <a:spcPts val="600"/>
                  </a:spcBef>
                  <a:spcAft>
                    <a:spcPts val="600"/>
                  </a:spcAft>
                  <a:buNone/>
                </a:pPr>
                <a:r>
                  <a:rPr lang="en-US" altLang="ja-JP" sz="2000" dirty="0"/>
                  <a:t>※</a:t>
                </a:r>
                <a:r>
                  <a:rPr lang="ja-JP" altLang="en-US" sz="2000" dirty="0"/>
                  <a:t>学習過程を１</a:t>
                </a:r>
                <a:r>
                  <a:rPr lang="en-US" altLang="ja-JP" sz="2000" dirty="0"/>
                  <a:t>D</a:t>
                </a:r>
                <a:r>
                  <a:rPr lang="ja-JP" altLang="en-US" sz="2000" dirty="0"/>
                  <a:t>の例を用いて解説しました．是非</a:t>
                </a:r>
                <a:r>
                  <a:rPr lang="en-US" altLang="ja-JP" sz="2000" dirty="0"/>
                  <a:t>2D</a:t>
                </a:r>
                <a:r>
                  <a:rPr lang="ja-JP" altLang="en-US" sz="2000" dirty="0"/>
                  <a:t>や</a:t>
                </a:r>
                <a:r>
                  <a:rPr lang="en-US" altLang="ja-JP" sz="2000" dirty="0"/>
                  <a:t>3D</a:t>
                </a:r>
                <a:r>
                  <a:rPr lang="ja-JP" altLang="en-US" sz="2000" dirty="0"/>
                  <a:t>の例についても考えてみてください</a:t>
                </a:r>
              </a:p>
            </p:txBody>
          </p:sp>
        </mc:Choice>
        <mc:Fallback xmlns="">
          <p:sp>
            <p:nvSpPr>
              <p:cNvPr id="24" name="コンテンツ プレースホルダー 2"/>
              <p:cNvSpPr>
                <a:spLocks noGrp="1" noRot="1" noChangeAspect="1" noMove="1" noResize="1" noEditPoints="1" noAdjustHandles="1" noChangeArrowheads="1" noChangeShapeType="1" noTextEdit="1"/>
              </p:cNvSpPr>
              <p:nvPr>
                <p:ph idx="1"/>
              </p:nvPr>
            </p:nvSpPr>
            <p:spPr>
              <a:xfrm>
                <a:off x="607830" y="3477231"/>
                <a:ext cx="11245562" cy="2692400"/>
              </a:xfrm>
              <a:blipFill rotWithShape="0">
                <a:blip r:embed="rId11"/>
                <a:stretch>
                  <a:fillRect l="-868" t="-1810" b="-171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8132350" y="1862038"/>
                <a:ext cx="28757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0" smtClean="0">
                          <a:latin typeface="Cambria Math" panose="02040503050406030204" pitchFamily="18" charset="0"/>
                        </a:rPr>
                        <m:t>𝐰</m:t>
                      </m:r>
                      <m:r>
                        <a:rPr lang="en-US" altLang="ja-JP" sz="2400" b="1" i="0" smtClean="0">
                          <a:latin typeface="Cambria Math" panose="02040503050406030204" pitchFamily="18" charset="0"/>
                        </a:rPr>
                        <m:t>=</m:t>
                      </m:r>
                      <m:d>
                        <m:dPr>
                          <m:ctrlPr>
                            <a:rPr lang="en-US" altLang="ja-JP" sz="2400" b="1" i="1" smtClean="0">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0</m:t>
                              </m:r>
                            </m:sub>
                          </m:sSub>
                          <m:r>
                            <a:rPr lang="en-US" altLang="ja-JP" sz="2400" b="1"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1</m:t>
                              </m:r>
                            </m:sub>
                          </m:sSub>
                          <m:r>
                            <a:rPr lang="en-US" altLang="ja-JP" sz="2400" b="1" i="1" smtClean="0">
                              <a:latin typeface="Cambria Math" panose="02040503050406030204" pitchFamily="18" charset="0"/>
                            </a:rPr>
                            <m:t>,</m:t>
                          </m:r>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𝑑</m:t>
                              </m:r>
                            </m:sub>
                          </m:sSub>
                        </m:e>
                      </m:d>
                    </m:oMath>
                  </m:oMathPara>
                </a14:m>
                <a:endParaRPr lang="ja-JP" altLang="en-US" sz="24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8132350" y="1862038"/>
                <a:ext cx="2875787" cy="461665"/>
              </a:xfrm>
              <a:prstGeom prst="rect">
                <a:avLst/>
              </a:prstGeom>
              <a:blipFill rotWithShape="0">
                <a:blip r:embed="rId12"/>
                <a:stretch>
                  <a:fillRect b="-2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8132350" y="1399701"/>
                <a:ext cx="248523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0" smtClean="0">
                          <a:latin typeface="Cambria Math" panose="02040503050406030204" pitchFamily="18" charset="0"/>
                        </a:rPr>
                        <m:t>𝐱</m:t>
                      </m:r>
                      <m:r>
                        <a:rPr lang="en-US" altLang="ja-JP" sz="2400" b="1" i="0" smtClean="0">
                          <a:latin typeface="Cambria Math" panose="02040503050406030204" pitchFamily="18" charset="0"/>
                        </a:rPr>
                        <m:t>=</m:t>
                      </m:r>
                      <m:d>
                        <m:dPr>
                          <m:ctrlPr>
                            <a:rPr lang="en-US" altLang="ja-JP" sz="2400" b="1" i="1" smtClean="0">
                              <a:latin typeface="Cambria Math" panose="02040503050406030204" pitchFamily="18" charset="0"/>
                            </a:rPr>
                          </m:ctrlPr>
                        </m:dPr>
                        <m:e>
                          <m:r>
                            <a:rPr lang="en-US" altLang="ja-JP" sz="2400" b="0" i="1" smtClean="0">
                              <a:latin typeface="Cambria Math" panose="02040503050406030204" pitchFamily="18" charset="0"/>
                            </a:rPr>
                            <m:t>1</m:t>
                          </m:r>
                          <m:r>
                            <a:rPr lang="en-US" altLang="ja-JP" sz="2400" b="1"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𝑥</m:t>
                              </m:r>
                            </m:e>
                            <m:sub>
                              <m:r>
                                <a:rPr lang="en-US" altLang="ja-JP" sz="2400" b="0" i="1" smtClean="0">
                                  <a:latin typeface="Cambria Math" panose="02040503050406030204" pitchFamily="18" charset="0"/>
                                </a:rPr>
                                <m:t>1</m:t>
                              </m:r>
                            </m:sub>
                          </m:sSub>
                          <m:r>
                            <a:rPr lang="en-US" altLang="ja-JP" sz="2400" b="1" i="1" smtClean="0">
                              <a:latin typeface="Cambria Math" panose="02040503050406030204" pitchFamily="18" charset="0"/>
                            </a:rPr>
                            <m:t>,</m:t>
                          </m:r>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𝑥</m:t>
                              </m:r>
                            </m:e>
                            <m:sub>
                              <m:r>
                                <a:rPr lang="en-US" altLang="ja-JP" sz="2400" b="0" i="1" smtClean="0">
                                  <a:latin typeface="Cambria Math" panose="02040503050406030204" pitchFamily="18" charset="0"/>
                                </a:rPr>
                                <m:t>𝑑</m:t>
                              </m:r>
                            </m:sub>
                          </m:sSub>
                        </m:e>
                      </m:d>
                    </m:oMath>
                  </m:oMathPara>
                </a14:m>
                <a:endParaRPr lang="ja-JP" altLang="en-US" sz="24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8132350" y="1399701"/>
                <a:ext cx="2485231" cy="461665"/>
              </a:xfrm>
              <a:prstGeom prst="rect">
                <a:avLst/>
              </a:prstGeom>
              <a:blipFill rotWithShape="0">
                <a:blip r:embed="rId13"/>
                <a:stretch>
                  <a:fillRect b="-2667"/>
                </a:stretch>
              </a:blipFill>
            </p:spPr>
            <p:txBody>
              <a:bodyPr/>
              <a:lstStyle/>
              <a:p>
                <a:r>
                  <a:rPr lang="ja-JP" altLang="en-US">
                    <a:noFill/>
                  </a:rPr>
                  <a:t> </a:t>
                </a:r>
              </a:p>
            </p:txBody>
          </p:sp>
        </mc:Fallback>
      </mc:AlternateContent>
      <p:sp>
        <p:nvSpPr>
          <p:cNvPr id="18" name="スライド番号プレースホルダー 17"/>
          <p:cNvSpPr>
            <a:spLocks noGrp="1"/>
          </p:cNvSpPr>
          <p:nvPr>
            <p:ph type="sldNum" sz="quarter" idx="12"/>
          </p:nvPr>
        </p:nvSpPr>
        <p:spPr/>
        <p:txBody>
          <a:bodyPr/>
          <a:lstStyle/>
          <a:p>
            <a:fld id="{F35DE295-420C-4265-BE54-AE59FA4027A6}" type="slidenum">
              <a:rPr kumimoji="1" lang="ja-JP" altLang="en-US" smtClean="0"/>
              <a:t>25</a:t>
            </a:fld>
            <a:endParaRPr kumimoji="1" lang="ja-JP" altLang="en-US"/>
          </a:p>
        </p:txBody>
      </p:sp>
    </p:spTree>
    <p:extLst>
      <p:ext uri="{BB962C8B-B14F-4D97-AF65-F5344CB8AC3E}">
        <p14:creationId xmlns:p14="http://schemas.microsoft.com/office/powerpoint/2010/main" val="1036381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038" y="263526"/>
            <a:ext cx="10781105" cy="733270"/>
          </a:xfrm>
        </p:spPr>
        <p:txBody>
          <a:bodyPr>
            <a:normAutofit/>
          </a:bodyPr>
          <a:lstStyle/>
          <a:p>
            <a:r>
              <a:rPr kumimoji="1" lang="ja-JP" altLang="en-US" sz="4000" dirty="0"/>
              <a:t>ニューラルネットワークへ</a:t>
            </a:r>
          </a:p>
        </p:txBody>
      </p:sp>
      <p:sp>
        <p:nvSpPr>
          <p:cNvPr id="3" name="コンテンツ プレースホルダー 2"/>
          <p:cNvSpPr>
            <a:spLocks noGrp="1"/>
          </p:cNvSpPr>
          <p:nvPr>
            <p:ph idx="1"/>
          </p:nvPr>
        </p:nvSpPr>
        <p:spPr>
          <a:xfrm>
            <a:off x="540038" y="3451653"/>
            <a:ext cx="10941809" cy="2860247"/>
          </a:xfrm>
        </p:spPr>
        <p:txBody>
          <a:bodyPr>
            <a:normAutofit fontScale="92500" lnSpcReduction="10000"/>
          </a:bodyPr>
          <a:lstStyle/>
          <a:p>
            <a:r>
              <a:rPr kumimoji="1" lang="ja-JP" altLang="en-US" sz="2400" dirty="0"/>
              <a:t>ここでは，どのような仕組みで動作するかを中心に解説します．</a:t>
            </a:r>
            <a:endParaRPr kumimoji="1" lang="en-US" altLang="ja-JP" sz="2400" dirty="0"/>
          </a:p>
          <a:p>
            <a:r>
              <a:rPr kumimoji="1" lang="ja-JP" altLang="en-US" sz="2400" dirty="0"/>
              <a:t>学習法の詳細</a:t>
            </a:r>
            <a:r>
              <a:rPr kumimoji="1" lang="ja-JP" altLang="en-US" sz="2400" dirty="0" smtClean="0"/>
              <a:t>は</a:t>
            </a:r>
            <a:r>
              <a:rPr lang="en-US" altLang="ja-JP" sz="2400" dirty="0" smtClean="0"/>
              <a:t>『</a:t>
            </a:r>
            <a:r>
              <a:rPr lang="ja-JP" altLang="en-US" sz="2400" dirty="0" smtClean="0"/>
              <a:t>深層学習（</a:t>
            </a:r>
            <a:r>
              <a:rPr lang="zh-TW" altLang="en-US" sz="2400" dirty="0"/>
              <a:t>岡谷 貴之</a:t>
            </a:r>
            <a:r>
              <a:rPr lang="zh-TW" altLang="en-US" sz="2400" dirty="0" smtClean="0"/>
              <a:t>）</a:t>
            </a:r>
            <a:r>
              <a:rPr lang="en-US" altLang="ja-JP" sz="2400" dirty="0" smtClean="0"/>
              <a:t>』</a:t>
            </a:r>
            <a:r>
              <a:rPr lang="ja-JP" altLang="en-US" sz="2400" dirty="0"/>
              <a:t>を読むか，</a:t>
            </a:r>
            <a:r>
              <a:rPr lang="en-US" altLang="ja-JP" sz="2400" dirty="0" smtClean="0"/>
              <a:t>『</a:t>
            </a:r>
            <a:r>
              <a:rPr lang="ja-JP" altLang="en-US" sz="2400" dirty="0" smtClean="0"/>
              <a:t>誤差逆伝播法（</a:t>
            </a:r>
            <a:r>
              <a:rPr lang="en-US" altLang="ja-JP" sz="2400" dirty="0" smtClean="0"/>
              <a:t>back propagation</a:t>
            </a:r>
            <a:r>
              <a:rPr lang="ja-JP" altLang="en-US" sz="2400" dirty="0" smtClean="0"/>
              <a:t>）</a:t>
            </a:r>
            <a:r>
              <a:rPr lang="en-US" altLang="ja-JP" sz="2400" dirty="0" smtClean="0"/>
              <a:t>』</a:t>
            </a:r>
            <a:r>
              <a:rPr lang="ja-JP" altLang="en-US" sz="2400" dirty="0"/>
              <a:t>で検索してください</a:t>
            </a:r>
            <a:endParaRPr lang="en-US" altLang="ja-JP" sz="2400" dirty="0"/>
          </a:p>
          <a:p>
            <a:endParaRPr lang="en-US" altLang="ja-JP" sz="2400" dirty="0"/>
          </a:p>
          <a:p>
            <a:r>
              <a:rPr lang="ja-JP" altLang="en-US" sz="2000" dirty="0"/>
              <a:t>井尻も試行錯誤してみたのですが、九州大学内田誠一先生の講義資料がとても分かりやすく，これよりうまい説明ができそうになかったのでそちらに習って解説します</a:t>
            </a:r>
            <a:endParaRPr lang="en-US" altLang="ja-JP" sz="2000" dirty="0"/>
          </a:p>
          <a:p>
            <a:r>
              <a:rPr lang="ja-JP" altLang="en-US" sz="2000" dirty="0"/>
              <a:t>↓内田先生の講義資料</a:t>
            </a:r>
            <a:endParaRPr lang="en-US" altLang="ja-JP" sz="2000" dirty="0"/>
          </a:p>
          <a:p>
            <a:r>
              <a:rPr lang="en-US" altLang="ja-JP" sz="2400" dirty="0">
                <a:hlinkClick r:id="rId2"/>
              </a:rPr>
              <a:t>https://www.slideshare.net/SeiichiUchida/ss-71479583</a:t>
            </a:r>
            <a:endParaRPr lang="en-US" altLang="ja-JP" sz="2400" dirty="0"/>
          </a:p>
          <a:p>
            <a:endParaRPr lang="en-US" altLang="ja-JP" sz="2400" dirty="0"/>
          </a:p>
          <a:p>
            <a:endParaRPr lang="en-US" altLang="ja-JP" sz="2400" dirty="0"/>
          </a:p>
        </p:txBody>
      </p:sp>
      <p:sp>
        <p:nvSpPr>
          <p:cNvPr id="5" name="スライド番号プレースホルダー 4"/>
          <p:cNvSpPr>
            <a:spLocks noGrp="1"/>
          </p:cNvSpPr>
          <p:nvPr>
            <p:ph type="sldNum" sz="quarter" idx="12"/>
          </p:nvPr>
        </p:nvSpPr>
        <p:spPr/>
        <p:txBody>
          <a:bodyPr/>
          <a:lstStyle/>
          <a:p>
            <a:fld id="{F35DE295-420C-4265-BE54-AE59FA4027A6}" type="slidenum">
              <a:rPr kumimoji="1" lang="ja-JP" altLang="en-US" smtClean="0"/>
              <a:t>26</a:t>
            </a:fld>
            <a:endParaRPr kumimoji="1" lang="ja-JP" altLang="en-US"/>
          </a:p>
        </p:txBody>
      </p:sp>
    </p:spTree>
    <p:extLst>
      <p:ext uri="{BB962C8B-B14F-4D97-AF65-F5344CB8AC3E}">
        <p14:creationId xmlns:p14="http://schemas.microsoft.com/office/powerpoint/2010/main" val="3546010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281" y="288926"/>
            <a:ext cx="11708780" cy="733270"/>
          </a:xfrm>
        </p:spPr>
        <p:txBody>
          <a:bodyPr>
            <a:normAutofit/>
          </a:bodyPr>
          <a:lstStyle/>
          <a:p>
            <a:r>
              <a:rPr lang="ja-JP" altLang="en-US" sz="3600" dirty="0"/>
              <a:t>解きたい問題</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78781" y="1343722"/>
                <a:ext cx="6477619" cy="5296829"/>
              </a:xfrm>
            </p:spPr>
            <p:txBody>
              <a:bodyPr/>
              <a:lstStyle/>
              <a:p>
                <a:pPr>
                  <a:lnSpc>
                    <a:spcPct val="100000"/>
                  </a:lnSpc>
                  <a:spcBef>
                    <a:spcPts val="600"/>
                  </a:spcBef>
                </a:pPr>
                <a:r>
                  <a:rPr lang="ja-JP" altLang="en-US" sz="2400" dirty="0"/>
                  <a:t>入力 </a:t>
                </a:r>
                <a:r>
                  <a:rPr lang="en-US" altLang="ja-JP" sz="2400" dirty="0"/>
                  <a:t>: </a:t>
                </a:r>
                <a:r>
                  <a:rPr lang="en-US" altLang="ja-JP" sz="2400" i="1" dirty="0"/>
                  <a:t>N</a:t>
                </a:r>
                <a:r>
                  <a:rPr lang="ja-JP" altLang="en-US" sz="2400" dirty="0"/>
                  <a:t>個の教師データ </a:t>
                </a:r>
                <a14:m>
                  <m:oMath xmlns:m="http://schemas.openxmlformats.org/officeDocument/2006/math">
                    <m:d>
                      <m:dPr>
                        <m:ctrlPr>
                          <a:rPr lang="en-US" altLang="ja-JP" sz="2400" i="1">
                            <a:latin typeface="Cambria Math" panose="02040503050406030204" pitchFamily="18" charset="0"/>
                          </a:rPr>
                        </m:ctrlPr>
                      </m:dPr>
                      <m:e>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𝑖</m:t>
                            </m:r>
                          </m:sub>
                        </m:sSub>
                        <m:r>
                          <a:rPr lang="en-US" altLang="ja-JP" sz="2400" b="1">
                            <a:latin typeface="Cambria Math" panose="02040503050406030204" pitchFamily="18" charset="0"/>
                          </a:rPr>
                          <m:t>,</m:t>
                        </m:r>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𝐛</m:t>
                            </m:r>
                          </m:e>
                          <m:sub>
                            <m:r>
                              <a:rPr lang="en-US" altLang="ja-JP" sz="2400" i="1">
                                <a:latin typeface="Cambria Math" panose="02040503050406030204" pitchFamily="18" charset="0"/>
                              </a:rPr>
                              <m:t>𝑖</m:t>
                            </m:r>
                          </m:sub>
                        </m:sSub>
                      </m:e>
                    </m:d>
                    <m:r>
                      <a:rPr lang="en-US" altLang="ja-JP" sz="2400" i="1">
                        <a:latin typeface="Cambria Math" panose="02040503050406030204" pitchFamily="18" charset="0"/>
                      </a:rPr>
                      <m:t>,  </m:t>
                    </m:r>
                    <m:r>
                      <a:rPr lang="en-US" altLang="ja-JP" sz="2400" i="1">
                        <a:latin typeface="Cambria Math" panose="02040503050406030204" pitchFamily="18" charset="0"/>
                      </a:rPr>
                      <m:t>𝑖</m:t>
                    </m:r>
                    <m:r>
                      <a:rPr lang="en-US" altLang="ja-JP" sz="2400" i="1">
                        <a:latin typeface="Cambria Math" panose="02040503050406030204" pitchFamily="18" charset="0"/>
                      </a:rPr>
                      <m:t>=1, …,</m:t>
                    </m:r>
                    <m:r>
                      <a:rPr lang="en-US" altLang="ja-JP" sz="2400" i="1">
                        <a:latin typeface="Cambria Math" panose="02040503050406030204" pitchFamily="18" charset="0"/>
                      </a:rPr>
                      <m:t>𝑁</m:t>
                    </m:r>
                  </m:oMath>
                </a14:m>
                <a:endParaRPr lang="en-US" altLang="ja-JP" sz="2400" dirty="0"/>
              </a:p>
              <a:p>
                <a:pPr lvl="1">
                  <a:lnSpc>
                    <a:spcPct val="100000"/>
                  </a:lnSpc>
                  <a:spcBef>
                    <a:spcPts val="600"/>
                  </a:spcBef>
                </a:pPr>
                <a14:m>
                  <m:oMath xmlns:m="http://schemas.openxmlformats.org/officeDocument/2006/math">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𝐱</m:t>
                        </m:r>
                      </m:e>
                      <m:sub>
                        <m:r>
                          <a:rPr lang="en-US" altLang="ja-JP" sz="2000" i="1">
                            <a:latin typeface="Cambria Math" panose="02040503050406030204" pitchFamily="18" charset="0"/>
                          </a:rPr>
                          <m:t>𝑖</m:t>
                        </m:r>
                      </m:sub>
                    </m:sSub>
                    <m:r>
                      <a:rPr lang="en-US" altLang="ja-JP" sz="2000" b="1" i="1">
                        <a:latin typeface="Cambria Math" panose="02040503050406030204" pitchFamily="18" charset="0"/>
                      </a:rPr>
                      <m:t>∈</m:t>
                    </m:r>
                    <m:sSup>
                      <m:sSupPr>
                        <m:ctrlPr>
                          <a:rPr lang="en-US" altLang="ja-JP" sz="2000" b="1" i="1">
                            <a:latin typeface="Cambria Math" panose="02040503050406030204" pitchFamily="18" charset="0"/>
                          </a:rPr>
                        </m:ctrlPr>
                      </m:sSupPr>
                      <m:e>
                        <m:r>
                          <a:rPr lang="en-US" altLang="ja-JP" sz="2000" b="1" i="1">
                            <a:latin typeface="Cambria Math" panose="02040503050406030204" pitchFamily="18" charset="0"/>
                          </a:rPr>
                          <m:t>𝑹</m:t>
                        </m:r>
                      </m:e>
                      <m:sup>
                        <m:r>
                          <a:rPr lang="en-US" altLang="ja-JP" sz="2000" b="1" i="1">
                            <a:latin typeface="Cambria Math" panose="02040503050406030204" pitchFamily="18" charset="0"/>
                          </a:rPr>
                          <m:t>𝒅</m:t>
                        </m:r>
                      </m:sup>
                    </m:sSup>
                  </m:oMath>
                </a14:m>
                <a:r>
                  <a:rPr lang="ja-JP" altLang="en-US" sz="2000" dirty="0"/>
                  <a:t> は</a:t>
                </a:r>
                <a:r>
                  <a:rPr lang="en-US" altLang="ja-JP" sz="2000" dirty="0"/>
                  <a:t>d</a:t>
                </a:r>
                <a:r>
                  <a:rPr lang="ja-JP" altLang="en-US" sz="2000" dirty="0"/>
                  <a:t>次元の特徴ベクトル</a:t>
                </a:r>
                <a:endParaRPr lang="en-US" altLang="ja-JP" sz="2000" dirty="0"/>
              </a:p>
              <a:p>
                <a:pPr lvl="1">
                  <a:lnSpc>
                    <a:spcPct val="100000"/>
                  </a:lnSpc>
                  <a:spcBef>
                    <a:spcPts val="600"/>
                  </a:spcBef>
                </a:pPr>
                <a14:m>
                  <m:oMath xmlns:m="http://schemas.openxmlformats.org/officeDocument/2006/math">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𝐛</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sSup>
                      <m:sSupPr>
                        <m:ctrlPr>
                          <a:rPr lang="en-US" altLang="ja-JP" sz="2000" i="1">
                            <a:latin typeface="Cambria Math" panose="02040503050406030204" pitchFamily="18" charset="0"/>
                          </a:rPr>
                        </m:ctrlPr>
                      </m:sSupPr>
                      <m:e>
                        <m:r>
                          <a:rPr lang="en-US" altLang="ja-JP" sz="2000" b="1" i="1">
                            <a:latin typeface="Cambria Math" panose="02040503050406030204" pitchFamily="18" charset="0"/>
                          </a:rPr>
                          <m:t>𝑹</m:t>
                        </m:r>
                      </m:e>
                      <m:sup>
                        <m:r>
                          <a:rPr lang="en-US" altLang="ja-JP" sz="2000" i="1">
                            <a:latin typeface="Cambria Math" panose="02040503050406030204" pitchFamily="18" charset="0"/>
                          </a:rPr>
                          <m:t>𝑐</m:t>
                        </m:r>
                      </m:sup>
                    </m:sSup>
                  </m:oMath>
                </a14:m>
                <a:r>
                  <a:rPr lang="ja-JP" altLang="en-US" sz="2000" dirty="0"/>
                  <a:t> は</a:t>
                </a:r>
                <a:r>
                  <a:rPr lang="en-US" altLang="ja-JP" sz="2000" i="1" dirty="0"/>
                  <a:t>c</a:t>
                </a:r>
                <a:r>
                  <a:rPr lang="ja-JP" altLang="en-US" sz="2000" dirty="0"/>
                  <a:t>次元の教師</a:t>
                </a:r>
                <a:r>
                  <a:rPr lang="ja-JP" altLang="en-US" sz="2000" dirty="0" smtClean="0"/>
                  <a:t>信号</a:t>
                </a:r>
                <a:endParaRPr lang="en-US" altLang="ja-JP" sz="2000" dirty="0" smtClean="0"/>
              </a:p>
              <a:p>
                <a:pPr lvl="1">
                  <a:lnSpc>
                    <a:spcPct val="100000"/>
                  </a:lnSpc>
                  <a:spcBef>
                    <a:spcPts val="600"/>
                  </a:spcBef>
                </a:pPr>
                <a:r>
                  <a:rPr lang="en-US" altLang="ja-JP" sz="2000" dirty="0"/>
                  <a:t>c</a:t>
                </a:r>
                <a:r>
                  <a:rPr lang="ja-JP" altLang="en-US" sz="2000" dirty="0" smtClean="0"/>
                  <a:t>はクラス数</a:t>
                </a:r>
                <a:endParaRPr lang="en-US" altLang="ja-JP" sz="2000" dirty="0"/>
              </a:p>
              <a:p>
                <a:pPr lvl="1">
                  <a:lnSpc>
                    <a:spcPct val="100000"/>
                  </a:lnSpc>
                  <a:spcBef>
                    <a:spcPts val="600"/>
                  </a:spcBef>
                </a:pPr>
                <a14:m>
                  <m:oMath xmlns:m="http://schemas.openxmlformats.org/officeDocument/2006/math">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𝐱</m:t>
                        </m:r>
                      </m:e>
                      <m:sub>
                        <m:r>
                          <a:rPr lang="en-US" altLang="ja-JP" sz="2000" i="1">
                            <a:latin typeface="Cambria Math" panose="02040503050406030204" pitchFamily="18" charset="0"/>
                          </a:rPr>
                          <m:t>𝑖</m:t>
                        </m:r>
                      </m:sub>
                    </m:sSub>
                  </m:oMath>
                </a14:m>
                <a:r>
                  <a:rPr lang="ja-JP" altLang="en-US" sz="2000" dirty="0"/>
                  <a:t>がクラス</a:t>
                </a:r>
                <a:r>
                  <a:rPr lang="en-US" altLang="ja-JP" sz="2000" i="1" dirty="0"/>
                  <a:t>k</a:t>
                </a:r>
                <a:r>
                  <a:rPr lang="en-US" altLang="ja-JP" sz="2000" dirty="0"/>
                  <a:t> </a:t>
                </a:r>
                <a:r>
                  <a:rPr lang="en-US" altLang="ja-JP" sz="2000" dirty="0">
                    <a:sym typeface="Wingdings" panose="05000000000000000000" pitchFamily="2" charset="2"/>
                  </a:rPr>
                  <a:t> </a:t>
                </a:r>
                <a:r>
                  <a:rPr lang="ja-JP" altLang="en-US" sz="2000" dirty="0"/>
                  <a:t> </a:t>
                </a:r>
                <a14:m>
                  <m:oMath xmlns:m="http://schemas.openxmlformats.org/officeDocument/2006/math">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𝐛</m:t>
                        </m:r>
                      </m:e>
                      <m:sub>
                        <m:r>
                          <a:rPr lang="en-US" altLang="ja-JP" sz="2000" i="1">
                            <a:latin typeface="Cambria Math" panose="02040503050406030204" pitchFamily="18" charset="0"/>
                          </a:rPr>
                          <m:t>𝑖</m:t>
                        </m:r>
                      </m:sub>
                    </m:sSub>
                    <m:r>
                      <a:rPr lang="en-US" altLang="ja-JP" sz="2000" b="1" i="1">
                        <a:latin typeface="Cambria Math" panose="02040503050406030204" pitchFamily="18" charset="0"/>
                      </a:rPr>
                      <m:t>=</m:t>
                    </m:r>
                    <m:d>
                      <m:dPr>
                        <m:ctrlPr>
                          <a:rPr lang="en-US" altLang="ja-JP" sz="2000" b="1" i="1">
                            <a:latin typeface="Cambria Math" panose="02040503050406030204" pitchFamily="18" charset="0"/>
                          </a:rPr>
                        </m:ctrlPr>
                      </m:dPr>
                      <m:e>
                        <m:r>
                          <a:rPr lang="en-US" altLang="ja-JP" sz="2000" i="1">
                            <a:latin typeface="Cambria Math" panose="02040503050406030204" pitchFamily="18" charset="0"/>
                          </a:rPr>
                          <m:t>0,…,1,…,0</m:t>
                        </m:r>
                      </m:e>
                    </m:d>
                  </m:oMath>
                </a14:m>
                <a:r>
                  <a:rPr lang="en-US" altLang="ja-JP" sz="2000" dirty="0"/>
                  <a:t> k</a:t>
                </a:r>
                <a:r>
                  <a:rPr lang="ja-JP" altLang="en-US" sz="2000" dirty="0"/>
                  <a:t>成分だけ１</a:t>
                </a:r>
                <a:endParaRPr lang="en-US" altLang="ja-JP" sz="2000" dirty="0"/>
              </a:p>
              <a:p>
                <a:pPr lvl="1">
                  <a:lnSpc>
                    <a:spcPct val="100000"/>
                  </a:lnSpc>
                  <a:spcBef>
                    <a:spcPts val="600"/>
                  </a:spcBef>
                </a:pPr>
                <a:endParaRPr lang="en-US" altLang="ja-JP" sz="2000" dirty="0"/>
              </a:p>
              <a:p>
                <a:pPr>
                  <a:lnSpc>
                    <a:spcPct val="100000"/>
                  </a:lnSpc>
                  <a:spcBef>
                    <a:spcPts val="600"/>
                  </a:spcBef>
                </a:pPr>
                <a:r>
                  <a:rPr lang="ja-JP" altLang="en-US" sz="2400" dirty="0"/>
                  <a:t>出力 </a:t>
                </a:r>
                <a:r>
                  <a:rPr lang="en-US" altLang="ja-JP" sz="2400" dirty="0"/>
                  <a:t>: </a:t>
                </a:r>
                <a:r>
                  <a:rPr lang="ja-JP" altLang="en-US" sz="2400" dirty="0"/>
                  <a:t>関数 </a:t>
                </a:r>
                <a14:m>
                  <m:oMath xmlns:m="http://schemas.openxmlformats.org/officeDocument/2006/math">
                    <m:r>
                      <a:rPr lang="en-US" altLang="ja-JP" sz="2400" b="1" i="1" dirty="0">
                        <a:latin typeface="Cambria Math" panose="02040503050406030204" pitchFamily="18" charset="0"/>
                      </a:rPr>
                      <m:t>𝒈</m:t>
                    </m:r>
                    <m:d>
                      <m:dPr>
                        <m:ctrlPr>
                          <a:rPr lang="en-US" altLang="ja-JP" sz="2400" i="1" dirty="0">
                            <a:latin typeface="Cambria Math" panose="02040503050406030204" pitchFamily="18" charset="0"/>
                          </a:rPr>
                        </m:ctrlPr>
                      </m:dPr>
                      <m:e>
                        <m:r>
                          <a:rPr lang="en-US" altLang="ja-JP" sz="2400" b="1">
                            <a:latin typeface="Cambria Math" panose="02040503050406030204" pitchFamily="18" charset="0"/>
                          </a:rPr>
                          <m:t>𝐱</m:t>
                        </m:r>
                      </m:e>
                    </m:d>
                  </m:oMath>
                </a14:m>
                <a:endParaRPr lang="en-US" altLang="ja-JP" sz="2400" dirty="0"/>
              </a:p>
              <a:p>
                <a:pPr lvl="1">
                  <a:lnSpc>
                    <a:spcPct val="100000"/>
                  </a:lnSpc>
                  <a:spcBef>
                    <a:spcPts val="600"/>
                  </a:spcBef>
                </a:pPr>
                <a14:m>
                  <m:oMath xmlns:m="http://schemas.openxmlformats.org/officeDocument/2006/math">
                    <m:r>
                      <a:rPr lang="en-US" altLang="ja-JP" sz="2000" b="1">
                        <a:latin typeface="Cambria Math" panose="02040503050406030204" pitchFamily="18" charset="0"/>
                      </a:rPr>
                      <m:t>𝐱</m:t>
                    </m:r>
                    <m:r>
                      <a:rPr lang="en-US" altLang="ja-JP" sz="2000" b="1" i="1">
                        <a:latin typeface="Cambria Math" panose="02040503050406030204" pitchFamily="18" charset="0"/>
                      </a:rPr>
                      <m:t>∈</m:t>
                    </m:r>
                    <m:sSup>
                      <m:sSupPr>
                        <m:ctrlPr>
                          <a:rPr lang="en-US" altLang="ja-JP" sz="2000" b="1" i="1">
                            <a:latin typeface="Cambria Math" panose="02040503050406030204" pitchFamily="18" charset="0"/>
                          </a:rPr>
                        </m:ctrlPr>
                      </m:sSupPr>
                      <m:e>
                        <m:r>
                          <a:rPr lang="en-US" altLang="ja-JP" sz="2000" b="1" i="1">
                            <a:latin typeface="Cambria Math" panose="02040503050406030204" pitchFamily="18" charset="0"/>
                          </a:rPr>
                          <m:t>𝑹</m:t>
                        </m:r>
                      </m:e>
                      <m:sup>
                        <m:r>
                          <a:rPr lang="en-US" altLang="ja-JP" sz="2000" b="1" i="1">
                            <a:latin typeface="Cambria Math" panose="02040503050406030204" pitchFamily="18" charset="0"/>
                          </a:rPr>
                          <m:t>𝒅</m:t>
                        </m:r>
                      </m:sup>
                    </m:sSup>
                  </m:oMath>
                </a14:m>
                <a:r>
                  <a:rPr lang="en-US" altLang="ja-JP" sz="2000" dirty="0"/>
                  <a:t>, </a:t>
                </a:r>
                <a14:m>
                  <m:oMath xmlns:m="http://schemas.openxmlformats.org/officeDocument/2006/math">
                    <m:r>
                      <a:rPr lang="en-US" altLang="ja-JP" sz="2000" b="1" i="1" dirty="0">
                        <a:latin typeface="Cambria Math" panose="02040503050406030204" pitchFamily="18" charset="0"/>
                      </a:rPr>
                      <m:t>𝒈</m:t>
                    </m:r>
                    <m:d>
                      <m:dPr>
                        <m:ctrlPr>
                          <a:rPr lang="en-US" altLang="ja-JP" sz="2000" i="1" dirty="0">
                            <a:latin typeface="Cambria Math" panose="02040503050406030204" pitchFamily="18" charset="0"/>
                          </a:rPr>
                        </m:ctrlPr>
                      </m:dPr>
                      <m:e>
                        <m:r>
                          <a:rPr lang="en-US" altLang="ja-JP" sz="2000" b="1">
                            <a:latin typeface="Cambria Math" panose="02040503050406030204" pitchFamily="18" charset="0"/>
                          </a:rPr>
                          <m:t>𝐱</m:t>
                        </m:r>
                      </m:e>
                    </m:d>
                    <m:r>
                      <a:rPr lang="en-US" altLang="ja-JP" sz="2000" i="1">
                        <a:latin typeface="Cambria Math" panose="02040503050406030204" pitchFamily="18" charset="0"/>
                      </a:rPr>
                      <m:t>∈</m:t>
                    </m:r>
                    <m:sSup>
                      <m:sSupPr>
                        <m:ctrlPr>
                          <a:rPr lang="en-US" altLang="ja-JP" sz="2000" i="1">
                            <a:latin typeface="Cambria Math" panose="02040503050406030204" pitchFamily="18" charset="0"/>
                          </a:rPr>
                        </m:ctrlPr>
                      </m:sSupPr>
                      <m:e>
                        <m:r>
                          <a:rPr lang="en-US" altLang="ja-JP" sz="2000" b="1" i="1">
                            <a:latin typeface="Cambria Math" panose="02040503050406030204" pitchFamily="18" charset="0"/>
                          </a:rPr>
                          <m:t>𝑹</m:t>
                        </m:r>
                      </m:e>
                      <m:sup>
                        <m:r>
                          <a:rPr lang="en-US" altLang="ja-JP" sz="2000" i="1">
                            <a:latin typeface="Cambria Math" panose="02040503050406030204" pitchFamily="18" charset="0"/>
                          </a:rPr>
                          <m:t>𝑐</m:t>
                        </m:r>
                      </m:sup>
                    </m:sSup>
                  </m:oMath>
                </a14:m>
                <a:endParaRPr lang="en-US" altLang="ja-JP" sz="2000" dirty="0"/>
              </a:p>
              <a:p>
                <a:pPr lvl="1">
                  <a:lnSpc>
                    <a:spcPct val="100000"/>
                  </a:lnSpc>
                  <a:spcBef>
                    <a:spcPts val="600"/>
                  </a:spcBef>
                </a:pPr>
                <a:r>
                  <a:rPr lang="ja-JP" altLang="en-US" sz="2000" dirty="0"/>
                  <a:t>教師データを正しく分類できる</a:t>
                </a:r>
                <a:endParaRPr lang="en-US" altLang="ja-JP" sz="2000" dirty="0"/>
              </a:p>
              <a:p>
                <a:pPr lvl="1">
                  <a:lnSpc>
                    <a:spcPct val="100000"/>
                  </a:lnSpc>
                  <a:spcBef>
                    <a:spcPts val="600"/>
                  </a:spcBef>
                </a:pPr>
                <a14:m>
                  <m:oMath xmlns:m="http://schemas.openxmlformats.org/officeDocument/2006/math">
                    <m:r>
                      <a:rPr lang="en-US" altLang="ja-JP" sz="2000" i="1" dirty="0">
                        <a:latin typeface="Cambria Math" panose="02040503050406030204" pitchFamily="18" charset="0"/>
                      </a:rPr>
                      <m:t>𝑔</m:t>
                    </m:r>
                    <m:d>
                      <m:dPr>
                        <m:ctrlPr>
                          <a:rPr lang="en-US" altLang="ja-JP" sz="2000" i="1" dirty="0">
                            <a:latin typeface="Cambria Math" panose="02040503050406030204" pitchFamily="18" charset="0"/>
                          </a:rPr>
                        </m:ctrlPr>
                      </m:dPr>
                      <m:e>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𝐱</m:t>
                            </m:r>
                          </m:e>
                          <m:sub>
                            <m:r>
                              <a:rPr lang="en-US" altLang="ja-JP" sz="2000" i="1">
                                <a:latin typeface="Cambria Math" panose="02040503050406030204" pitchFamily="18" charset="0"/>
                              </a:rPr>
                              <m:t>𝑖</m:t>
                            </m:r>
                          </m:sub>
                        </m:sSub>
                      </m:e>
                    </m:d>
                    <m:r>
                      <a:rPr lang="en-US" altLang="ja-JP" sz="2000" i="1">
                        <a:latin typeface="Cambria Math" panose="02040503050406030204" pitchFamily="18" charset="0"/>
                      </a:rPr>
                      <m:t>=</m:t>
                    </m:r>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i="1">
                                <a:latin typeface="Cambria Math" panose="02040503050406030204" pitchFamily="18" charset="0"/>
                              </a:rPr>
                              <m:t>1</m:t>
                            </m:r>
                          </m:sub>
                        </m:sSub>
                        <m:r>
                          <a:rPr lang="en-US" altLang="ja-JP" sz="2000" i="1">
                            <a:latin typeface="Cambria Math" panose="02040503050406030204" pitchFamily="18" charset="0"/>
                          </a:rPr>
                          <m:t>, </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i="1">
                                <a:latin typeface="Cambria Math" panose="02040503050406030204" pitchFamily="18" charset="0"/>
                              </a:rPr>
                              <m:t>2</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i="1">
                                <a:latin typeface="Cambria Math" panose="02040503050406030204" pitchFamily="18" charset="0"/>
                              </a:rPr>
                              <m:t>𝑐</m:t>
                            </m:r>
                          </m:sub>
                        </m:sSub>
                      </m:e>
                    </m:d>
                  </m:oMath>
                </a14:m>
                <a:r>
                  <a:rPr lang="ja-JP" altLang="en-US" sz="2000" dirty="0"/>
                  <a:t> </a:t>
                </a:r>
                <a:endParaRPr lang="en-US" altLang="ja-JP" sz="2000" dirty="0"/>
              </a:p>
              <a:p>
                <a:pPr lvl="2">
                  <a:lnSpc>
                    <a:spcPct val="100000"/>
                  </a:lnSpc>
                  <a:spcBef>
                    <a:spcPts val="600"/>
                  </a:spcBef>
                </a:pPr>
                <a14:m>
                  <m:oMath xmlns:m="http://schemas.openxmlformats.org/officeDocument/2006/math">
                    <m:sSub>
                      <m:sSubPr>
                        <m:ctrlPr>
                          <a:rPr lang="en-US" altLang="ja-JP" sz="1600" b="1" i="1">
                            <a:latin typeface="Cambria Math" panose="02040503050406030204" pitchFamily="18" charset="0"/>
                          </a:rPr>
                        </m:ctrlPr>
                      </m:sSubPr>
                      <m:e>
                        <m:r>
                          <a:rPr lang="en-US" altLang="ja-JP" sz="1600" b="1">
                            <a:latin typeface="Cambria Math" panose="02040503050406030204" pitchFamily="18" charset="0"/>
                          </a:rPr>
                          <m:t>𝐱</m:t>
                        </m:r>
                      </m:e>
                      <m:sub>
                        <m:r>
                          <a:rPr lang="en-US" altLang="ja-JP" sz="1600" i="1">
                            <a:latin typeface="Cambria Math" panose="02040503050406030204" pitchFamily="18" charset="0"/>
                          </a:rPr>
                          <m:t>𝑖</m:t>
                        </m:r>
                      </m:sub>
                    </m:sSub>
                  </m:oMath>
                </a14:m>
                <a:r>
                  <a:rPr lang="ja-JP" altLang="en-US" sz="1600" dirty="0"/>
                  <a:t>が</a:t>
                </a:r>
                <a:r>
                  <a:rPr lang="en-US" altLang="ja-JP" sz="1600" dirty="0"/>
                  <a:t>k</a:t>
                </a:r>
                <a:r>
                  <a:rPr lang="ja-JP" altLang="en-US" sz="1600" dirty="0"/>
                  <a:t>番目のクラス</a:t>
                </a:r>
                <a:endParaRPr lang="en-US" altLang="ja-JP" sz="1600" dirty="0"/>
              </a:p>
              <a:p>
                <a:pPr marL="914400" lvl="2" indent="0">
                  <a:lnSpc>
                    <a:spcPct val="100000"/>
                  </a:lnSpc>
                  <a:spcBef>
                    <a:spcPts val="600"/>
                  </a:spcBef>
                  <a:buNone/>
                </a:pPr>
                <a:r>
                  <a:rPr lang="en-US" altLang="ja-JP" sz="1600" dirty="0">
                    <a:sym typeface="Wingdings" panose="05000000000000000000" pitchFamily="2" charset="2"/>
                  </a:rPr>
                  <a:t>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𝑏</m:t>
                        </m:r>
                      </m:e>
                      <m:sub>
                        <m:r>
                          <a:rPr lang="en-US" altLang="ja-JP" sz="1600" i="1">
                            <a:latin typeface="Cambria Math" panose="02040503050406030204" pitchFamily="18" charset="0"/>
                          </a:rPr>
                          <m:t>𝑘</m:t>
                        </m:r>
                      </m:sub>
                    </m:sSub>
                  </m:oMath>
                </a14:m>
                <a:r>
                  <a:rPr lang="en-US" altLang="ja-JP" sz="1600" dirty="0"/>
                  <a:t>&gt;</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𝑏</m:t>
                        </m:r>
                      </m:e>
                      <m:sub>
                        <m:r>
                          <a:rPr lang="en-US" altLang="ja-JP" sz="1600" i="1">
                            <a:latin typeface="Cambria Math" panose="02040503050406030204" pitchFamily="18" charset="0"/>
                          </a:rPr>
                          <m:t>𝑖</m:t>
                        </m:r>
                      </m:sub>
                    </m:sSub>
                    <m:r>
                      <a:rPr lang="en-US" altLang="ja-JP" sz="1600" i="1">
                        <a:latin typeface="Cambria Math" panose="02040503050406030204" pitchFamily="18" charset="0"/>
                      </a:rPr>
                      <m:t>      </m:t>
                    </m:r>
                    <m:r>
                      <a:rPr lang="en-US" altLang="ja-JP" sz="1600" i="1">
                        <a:latin typeface="Cambria Math" panose="02040503050406030204" pitchFamily="18" charset="0"/>
                      </a:rPr>
                      <m:t>𝑖</m:t>
                    </m:r>
                    <m:r>
                      <a:rPr lang="en-US" altLang="ja-JP" sz="1600" i="1">
                        <a:latin typeface="Cambria Math" panose="02040503050406030204" pitchFamily="18" charset="0"/>
                      </a:rPr>
                      <m:t>≠</m:t>
                    </m:r>
                    <m:r>
                      <a:rPr lang="en-US" altLang="ja-JP" sz="1600" i="1">
                        <a:latin typeface="Cambria Math" panose="02040503050406030204" pitchFamily="18" charset="0"/>
                      </a:rPr>
                      <m:t>𝑘</m:t>
                    </m:r>
                    <m:r>
                      <a:rPr lang="en-US" altLang="ja-JP" sz="1600" i="1">
                        <a:latin typeface="Cambria Math" panose="02040503050406030204" pitchFamily="18" charset="0"/>
                      </a:rPr>
                      <m:t> </m:t>
                    </m:r>
                  </m:oMath>
                </a14:m>
                <a:r>
                  <a:rPr lang="ja-JP" altLang="en-US" sz="1600" dirty="0"/>
                  <a:t>　</a:t>
                </a:r>
                <a:endParaRPr lang="en-US" altLang="ja-JP" sz="1600" dirty="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78781" y="1343722"/>
                <a:ext cx="6477619" cy="5296829"/>
              </a:xfrm>
              <a:blipFill>
                <a:blip r:embed="rId2"/>
                <a:stretch>
                  <a:fillRect l="-1318" t="-921"/>
                </a:stretch>
              </a:blipFill>
            </p:spPr>
            <p:txBody>
              <a:bodyPr/>
              <a:lstStyle/>
              <a:p>
                <a:r>
                  <a:rPr lang="ja-JP" altLang="en-US">
                    <a:noFill/>
                  </a:rPr>
                  <a:t> </a:t>
                </a:r>
              </a:p>
            </p:txBody>
          </p:sp>
        </mc:Fallback>
      </mc:AlternateContent>
      <p:cxnSp>
        <p:nvCxnSpPr>
          <p:cNvPr id="5" name="直線コネクタ 4"/>
          <p:cNvCxnSpPr/>
          <p:nvPr/>
        </p:nvCxnSpPr>
        <p:spPr>
          <a:xfrm>
            <a:off x="6756400" y="1231900"/>
            <a:ext cx="0" cy="5207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2"/>
          <p:cNvSpPr txBox="1">
            <a:spLocks/>
          </p:cNvSpPr>
          <p:nvPr/>
        </p:nvSpPr>
        <p:spPr>
          <a:xfrm>
            <a:off x="6920881" y="1140522"/>
            <a:ext cx="5156819" cy="5296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2400" dirty="0"/>
              <a:t>例</a:t>
            </a:r>
            <a:endParaRPr lang="en-US" altLang="ja-JP" sz="2400" dirty="0"/>
          </a:p>
          <a:p>
            <a:pPr>
              <a:lnSpc>
                <a:spcPct val="100000"/>
              </a:lnSpc>
              <a:spcBef>
                <a:spcPts val="600"/>
              </a:spcBef>
            </a:pPr>
            <a:r>
              <a:rPr lang="ja-JP" altLang="en-US" sz="2400" dirty="0"/>
              <a:t>果物写真の分類</a:t>
            </a:r>
            <a:endParaRPr lang="en-US" altLang="ja-JP" sz="2400" dirty="0"/>
          </a:p>
          <a:p>
            <a:pPr lvl="1">
              <a:lnSpc>
                <a:spcPct val="100000"/>
              </a:lnSpc>
              <a:spcBef>
                <a:spcPts val="600"/>
              </a:spcBef>
            </a:pPr>
            <a:r>
              <a:rPr lang="ja-JP" altLang="en-US" sz="2000" dirty="0"/>
              <a:t>特徴ベクトルは</a:t>
            </a:r>
            <a:r>
              <a:rPr lang="en-US" altLang="ja-JP" sz="2000" dirty="0"/>
              <a:t>4D</a:t>
            </a:r>
            <a:r>
              <a:rPr lang="ja-JP" altLang="en-US" sz="2000" dirty="0"/>
              <a:t> </a:t>
            </a:r>
            <a:endParaRPr lang="en-US" altLang="ja-JP" sz="2000" dirty="0"/>
          </a:p>
          <a:p>
            <a:pPr marL="457200" lvl="1" indent="0">
              <a:lnSpc>
                <a:spcPct val="100000"/>
              </a:lnSpc>
              <a:spcBef>
                <a:spcPts val="600"/>
              </a:spcBef>
              <a:buNone/>
            </a:pPr>
            <a:r>
              <a:rPr lang="en-US" altLang="ja-JP" sz="2000" dirty="0">
                <a:sym typeface="Wingdings" panose="05000000000000000000" pitchFamily="2" charset="2"/>
              </a:rPr>
              <a:t>(</a:t>
            </a:r>
            <a:r>
              <a:rPr lang="ja-JP" altLang="en-US" sz="2000" dirty="0">
                <a:sym typeface="Wingdings" panose="05000000000000000000" pitchFamily="2" charset="2"/>
              </a:rPr>
              <a:t>円形度，彩度，色相，ざらつき</a:t>
            </a:r>
            <a:r>
              <a:rPr lang="en-US" altLang="ja-JP" sz="2000" dirty="0">
                <a:sym typeface="Wingdings" panose="05000000000000000000" pitchFamily="2" charset="2"/>
              </a:rPr>
              <a:t>) </a:t>
            </a:r>
            <a:endParaRPr lang="en-US" altLang="ja-JP" sz="2000" dirty="0"/>
          </a:p>
          <a:p>
            <a:pPr lvl="1">
              <a:lnSpc>
                <a:spcPct val="100000"/>
              </a:lnSpc>
              <a:spcBef>
                <a:spcPts val="600"/>
              </a:spcBef>
            </a:pPr>
            <a:r>
              <a:rPr lang="ja-JP" altLang="en-US" sz="2000" dirty="0"/>
              <a:t>クラス数は</a:t>
            </a:r>
            <a:r>
              <a:rPr lang="en-US" altLang="ja-JP" sz="2000" dirty="0"/>
              <a:t>3</a:t>
            </a:r>
          </a:p>
          <a:p>
            <a:pPr marL="457200" lvl="1" indent="0">
              <a:lnSpc>
                <a:spcPct val="100000"/>
              </a:lnSpc>
              <a:spcBef>
                <a:spcPts val="600"/>
              </a:spcBef>
              <a:buNone/>
            </a:pPr>
            <a:r>
              <a:rPr lang="en-US" altLang="ja-JP" sz="2000" dirty="0">
                <a:sym typeface="Wingdings" panose="05000000000000000000" pitchFamily="2" charset="2"/>
              </a:rPr>
              <a:t>(</a:t>
            </a:r>
            <a:r>
              <a:rPr lang="ja-JP" altLang="en-US" sz="2000" dirty="0">
                <a:sym typeface="Wingdings" panose="05000000000000000000" pitchFamily="2" charset="2"/>
              </a:rPr>
              <a:t>りんご，バナナ，みかん</a:t>
            </a:r>
            <a:r>
              <a:rPr lang="en-US" altLang="ja-JP" sz="2000" dirty="0">
                <a:sym typeface="Wingdings" panose="05000000000000000000" pitchFamily="2" charset="2"/>
              </a:rPr>
              <a:t>) </a:t>
            </a:r>
            <a:endParaRPr lang="en-US" altLang="ja-JP" sz="2000" dirty="0"/>
          </a:p>
          <a:p>
            <a:endParaRPr lang="ja-JP" altLang="en-US" dirty="0"/>
          </a:p>
        </p:txBody>
      </p:sp>
      <p:grpSp>
        <p:nvGrpSpPr>
          <p:cNvPr id="24" name="グループ化 23"/>
          <p:cNvGrpSpPr/>
          <p:nvPr/>
        </p:nvGrpSpPr>
        <p:grpSpPr>
          <a:xfrm>
            <a:off x="7447802" y="3820722"/>
            <a:ext cx="2771394" cy="3047762"/>
            <a:chOff x="6810097" y="3415410"/>
            <a:chExt cx="3760764" cy="4135793"/>
          </a:xfrm>
        </p:grpSpPr>
        <p:grpSp>
          <p:nvGrpSpPr>
            <p:cNvPr id="8" name="グループ化 7"/>
            <p:cNvGrpSpPr/>
            <p:nvPr/>
          </p:nvGrpSpPr>
          <p:grpSpPr>
            <a:xfrm>
              <a:off x="7447181" y="3459546"/>
              <a:ext cx="2147193" cy="3242194"/>
              <a:chOff x="4822723" y="3428344"/>
              <a:chExt cx="1788126" cy="2700014"/>
            </a:xfrm>
          </p:grpSpPr>
          <p:cxnSp>
            <p:nvCxnSpPr>
              <p:cNvPr id="9" name="直線矢印コネクタ 8"/>
              <p:cNvCxnSpPr/>
              <p:nvPr/>
            </p:nvCxnSpPr>
            <p:spPr>
              <a:xfrm flipV="1">
                <a:off x="4822723" y="5072993"/>
                <a:ext cx="1788126" cy="103253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4823108" y="3428344"/>
                <a:ext cx="0" cy="2700014"/>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1" name="テキスト ボックス 10"/>
            <p:cNvSpPr txBox="1"/>
            <p:nvPr/>
          </p:nvSpPr>
          <p:spPr>
            <a:xfrm>
              <a:off x="6810097" y="3415410"/>
              <a:ext cx="563828" cy="1252953"/>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形</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度</a:t>
              </a:r>
            </a:p>
          </p:txBody>
        </p:sp>
        <p:sp>
          <p:nvSpPr>
            <p:cNvPr id="12" name="テキスト ボックス 11"/>
            <p:cNvSpPr txBox="1"/>
            <p:nvPr/>
          </p:nvSpPr>
          <p:spPr>
            <a:xfrm rot="579495">
              <a:off x="8689554" y="7050022"/>
              <a:ext cx="877067" cy="501181"/>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彩度</a:t>
              </a:r>
            </a:p>
          </p:txBody>
        </p:sp>
        <p:grpSp>
          <p:nvGrpSpPr>
            <p:cNvPr id="13" name="グループ化 12"/>
            <p:cNvGrpSpPr/>
            <p:nvPr/>
          </p:nvGrpSpPr>
          <p:grpSpPr>
            <a:xfrm>
              <a:off x="7769331" y="3871566"/>
              <a:ext cx="817871" cy="623465"/>
              <a:chOff x="5122287" y="3293111"/>
              <a:chExt cx="817871" cy="623465"/>
            </a:xfrm>
          </p:grpSpPr>
          <p:pic>
            <p:nvPicPr>
              <p:cNvPr id="14" name="Picture 2" descr="C:\Users\takashi\Desktop\apple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5266" y="3582316"/>
                <a:ext cx="384892" cy="334260"/>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pic>
            <p:nvPicPr>
              <p:cNvPr id="15" name="Picture 4" descr="C:\Users\takashi\Desktop\appleTrgt.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2287" y="3293111"/>
                <a:ext cx="375069" cy="334260"/>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grpSp>
        <p:grpSp>
          <p:nvGrpSpPr>
            <p:cNvPr id="16" name="グループ化 15"/>
            <p:cNvGrpSpPr/>
            <p:nvPr/>
          </p:nvGrpSpPr>
          <p:grpSpPr>
            <a:xfrm>
              <a:off x="9719182" y="3757266"/>
              <a:ext cx="851679" cy="849037"/>
              <a:chOff x="7072138" y="3178811"/>
              <a:chExt cx="851679" cy="849037"/>
            </a:xfrm>
          </p:grpSpPr>
          <p:pic>
            <p:nvPicPr>
              <p:cNvPr id="17" name="Picture 10" descr="C:\Users\takashi\Desktop\mikan1.bm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66"/>
              <a:stretch/>
            </p:blipFill>
            <p:spPr bwMode="auto">
              <a:xfrm>
                <a:off x="7552515" y="3665775"/>
                <a:ext cx="371302" cy="362073"/>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pic>
            <p:nvPicPr>
              <p:cNvPr id="18" name="Picture 11" descr="C:\Users\takashi\Desktop\mikan2.bmp"/>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98" r="3043"/>
              <a:stretch/>
            </p:blipFill>
            <p:spPr bwMode="auto">
              <a:xfrm>
                <a:off x="7072138" y="3178811"/>
                <a:ext cx="371561" cy="362074"/>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grpSp>
        <p:grpSp>
          <p:nvGrpSpPr>
            <p:cNvPr id="19" name="グループ化 18"/>
            <p:cNvGrpSpPr/>
            <p:nvPr/>
          </p:nvGrpSpPr>
          <p:grpSpPr>
            <a:xfrm>
              <a:off x="9566356" y="5547966"/>
              <a:ext cx="969382" cy="585469"/>
              <a:chOff x="6919313" y="4969511"/>
              <a:chExt cx="969382" cy="585469"/>
            </a:xfrm>
          </p:grpSpPr>
          <p:pic>
            <p:nvPicPr>
              <p:cNvPr id="20" name="Picture 8" descr="C:\Users\takashi\Desktop\banana1.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9313" y="4969511"/>
                <a:ext cx="398928" cy="380979"/>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pic>
            <p:nvPicPr>
              <p:cNvPr id="21" name="Picture 9" descr="C:\Users\takashi\Desktop\banana2.bm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4020" y="5174001"/>
                <a:ext cx="414675" cy="380979"/>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grpSp>
        <p:sp>
          <p:nvSpPr>
            <p:cNvPr id="32" name="テキスト ボックス 31"/>
            <p:cNvSpPr txBox="1"/>
            <p:nvPr/>
          </p:nvSpPr>
          <p:spPr>
            <a:xfrm>
              <a:off x="9304702" y="6478295"/>
              <a:ext cx="877067" cy="501181"/>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色相</a:t>
              </a:r>
            </a:p>
          </p:txBody>
        </p:sp>
        <p:sp>
          <p:nvSpPr>
            <p:cNvPr id="33" name="テキスト ボックス 32"/>
            <p:cNvSpPr txBox="1"/>
            <p:nvPr/>
          </p:nvSpPr>
          <p:spPr>
            <a:xfrm rot="19904667">
              <a:off x="8409891" y="5399862"/>
              <a:ext cx="1225109" cy="417651"/>
            </a:xfrm>
            <a:prstGeom prst="rect">
              <a:avLst/>
            </a:prstGeom>
            <a:noFill/>
          </p:spPr>
          <p:txBody>
            <a:bodyPr wrap="non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ざらつき</a:t>
              </a:r>
            </a:p>
          </p:txBody>
        </p:sp>
      </p:grpSp>
      <p:cxnSp>
        <p:nvCxnSpPr>
          <p:cNvPr id="26" name="直線矢印コネクタ 25"/>
          <p:cNvCxnSpPr/>
          <p:nvPr/>
        </p:nvCxnSpPr>
        <p:spPr>
          <a:xfrm flipV="1">
            <a:off x="7917284" y="5946679"/>
            <a:ext cx="2814216" cy="27561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7904584" y="6222290"/>
            <a:ext cx="2255416" cy="525033"/>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p:cNvSpPr txBox="1"/>
              <p:nvPr/>
            </p:nvSpPr>
            <p:spPr>
              <a:xfrm>
                <a:off x="8042527" y="3784511"/>
                <a:ext cx="1300356" cy="369332"/>
              </a:xfrm>
              <a:prstGeom prst="rect">
                <a:avLst/>
              </a:prstGeom>
              <a:noFill/>
            </p:spPr>
            <p:txBody>
              <a:bodyPr wrap="none" rtlCol="0">
                <a:spAutoFit/>
              </a:bodyPr>
              <a:lstStyle/>
              <a:p>
                <a14:m>
                  <m:oMath xmlns:m="http://schemas.openxmlformats.org/officeDocument/2006/math">
                    <m:r>
                      <a:rPr lang="en-US" altLang="ja-JP" b="1">
                        <a:latin typeface="Cambria Math" panose="02040503050406030204" pitchFamily="18" charset="0"/>
                      </a:rPr>
                      <m:t>𝐛</m:t>
                    </m:r>
                  </m:oMath>
                </a14:m>
                <a:r>
                  <a:rPr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8042527" y="3784511"/>
                <a:ext cx="1300356" cy="369332"/>
              </a:xfrm>
              <a:prstGeom prst="rect">
                <a:avLst/>
              </a:prstGeom>
              <a:blipFill rotWithShape="0">
                <a:blip r:embed="rId9"/>
                <a:stretch>
                  <a:fillRect t="-6667" r="-4673" b="-3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10011027" y="4076611"/>
                <a:ext cx="1300356" cy="369332"/>
              </a:xfrm>
              <a:prstGeom prst="rect">
                <a:avLst/>
              </a:prstGeom>
              <a:noFill/>
            </p:spPr>
            <p:txBody>
              <a:bodyPr wrap="none" rtlCol="0">
                <a:spAutoFit/>
              </a:bodyPr>
              <a:lstStyle/>
              <a:p>
                <a14:m>
                  <m:oMath xmlns:m="http://schemas.openxmlformats.org/officeDocument/2006/math">
                    <m:r>
                      <a:rPr lang="en-US" altLang="ja-JP" b="1">
                        <a:latin typeface="Cambria Math" panose="02040503050406030204" pitchFamily="18" charset="0"/>
                      </a:rPr>
                      <m:t>𝐛</m:t>
                    </m:r>
                  </m:oMath>
                </a14:m>
                <a:r>
                  <a:rPr lang="en-US" altLang="ja-JP" dirty="0">
                    <a:latin typeface="メイリオ" panose="020B0604030504040204" pitchFamily="50" charset="-128"/>
                    <a:ea typeface="メイリオ" panose="020B0604030504040204" pitchFamily="50" charset="-128"/>
                    <a:cs typeface="メイリオ" panose="020B0604030504040204" pitchFamily="50" charset="-128"/>
                  </a:rPr>
                  <a:t>=(0,0,1)</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10011027" y="4076611"/>
                <a:ext cx="1300356" cy="369332"/>
              </a:xfrm>
              <a:prstGeom prst="rect">
                <a:avLst/>
              </a:prstGeom>
              <a:blipFill rotWithShape="0">
                <a:blip r:embed="rId10"/>
                <a:stretch>
                  <a:fillRect t="-6667" r="-4673" b="-3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10239627" y="5435511"/>
                <a:ext cx="1300356" cy="369332"/>
              </a:xfrm>
              <a:prstGeom prst="rect">
                <a:avLst/>
              </a:prstGeom>
              <a:noFill/>
            </p:spPr>
            <p:txBody>
              <a:bodyPr wrap="none" rtlCol="0">
                <a:spAutoFit/>
              </a:bodyPr>
              <a:lstStyle/>
              <a:p>
                <a14:m>
                  <m:oMath xmlns:m="http://schemas.openxmlformats.org/officeDocument/2006/math">
                    <m:r>
                      <a:rPr lang="en-US" altLang="ja-JP" b="1">
                        <a:latin typeface="Cambria Math" panose="02040503050406030204" pitchFamily="18" charset="0"/>
                      </a:rPr>
                      <m:t>𝐛</m:t>
                    </m:r>
                  </m:oMath>
                </a14:m>
                <a:r>
                  <a:rPr lang="en-US" altLang="ja-JP" dirty="0">
                    <a:latin typeface="メイリオ" panose="020B0604030504040204" pitchFamily="50" charset="-128"/>
                    <a:ea typeface="メイリオ" panose="020B0604030504040204" pitchFamily="50" charset="-128"/>
                    <a:cs typeface="メイリオ" panose="020B0604030504040204" pitchFamily="50" charset="-128"/>
                  </a:rPr>
                  <a:t>=(0,1,0)</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10239627" y="5435511"/>
                <a:ext cx="1300356" cy="369332"/>
              </a:xfrm>
              <a:prstGeom prst="rect">
                <a:avLst/>
              </a:prstGeom>
              <a:blipFill rotWithShape="0">
                <a:blip r:embed="rId11"/>
                <a:stretch>
                  <a:fillRect t="-6667" r="-4695" b="-30000"/>
                </a:stretch>
              </a:blipFill>
            </p:spPr>
            <p:txBody>
              <a:bodyPr/>
              <a:lstStyle/>
              <a:p>
                <a:r>
                  <a:rPr lang="ja-JP" altLang="en-US">
                    <a:noFill/>
                  </a:rPr>
                  <a:t> </a:t>
                </a:r>
              </a:p>
            </p:txBody>
          </p:sp>
        </mc:Fallback>
      </mc:AlternateContent>
      <p:sp>
        <p:nvSpPr>
          <p:cNvPr id="6" name="スライド番号プレースホルダー 5"/>
          <p:cNvSpPr>
            <a:spLocks noGrp="1"/>
          </p:cNvSpPr>
          <p:nvPr>
            <p:ph type="sldNum" sz="quarter" idx="12"/>
          </p:nvPr>
        </p:nvSpPr>
        <p:spPr/>
        <p:txBody>
          <a:bodyPr/>
          <a:lstStyle/>
          <a:p>
            <a:fld id="{F35DE295-420C-4265-BE54-AE59FA4027A6}" type="slidenum">
              <a:rPr kumimoji="1" lang="ja-JP" altLang="en-US" smtClean="0"/>
              <a:t>27</a:t>
            </a:fld>
            <a:endParaRPr kumimoji="1" lang="ja-JP" altLang="en-US"/>
          </a:p>
        </p:txBody>
      </p:sp>
    </p:spTree>
    <p:extLst>
      <p:ext uri="{BB962C8B-B14F-4D97-AF65-F5344CB8AC3E}">
        <p14:creationId xmlns:p14="http://schemas.microsoft.com/office/powerpoint/2010/main" val="1473831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281" y="174626"/>
            <a:ext cx="11708780" cy="733270"/>
          </a:xfrm>
        </p:spPr>
        <p:txBody>
          <a:bodyPr>
            <a:normAutofit/>
          </a:bodyPr>
          <a:lstStyle/>
          <a:p>
            <a:r>
              <a:rPr lang="ja-JP" altLang="en-US" sz="3200" dirty="0"/>
              <a:t>ニューラルネットワーク</a:t>
            </a:r>
            <a:r>
              <a:rPr lang="en-US" altLang="ja-JP" sz="3200" dirty="0"/>
              <a:t>: </a:t>
            </a:r>
            <a:r>
              <a:rPr lang="ja-JP" altLang="en-US" sz="3200" dirty="0"/>
              <a:t>ユニット</a:t>
            </a:r>
            <a:endParaRPr kumimoji="1" lang="ja-JP" altLang="en-US" sz="32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96281" y="1191322"/>
                <a:ext cx="6210919" cy="2732978"/>
              </a:xfrm>
            </p:spPr>
            <p:txBody>
              <a:bodyPr>
                <a:normAutofit/>
              </a:bodyPr>
              <a:lstStyle/>
              <a:p>
                <a:pPr>
                  <a:lnSpc>
                    <a:spcPct val="120000"/>
                  </a:lnSpc>
                  <a:spcBef>
                    <a:spcPts val="0"/>
                  </a:spcBef>
                  <a:spcAft>
                    <a:spcPts val="600"/>
                  </a:spcAft>
                </a:pPr>
                <a:r>
                  <a:rPr kumimoji="1" lang="ja-JP" altLang="en-US" sz="2000" dirty="0"/>
                  <a:t>ニューラルネットワークを構成する最小単位をユニット（又はニューロン）と呼ぶ</a:t>
                </a:r>
                <a:endParaRPr kumimoji="1" lang="en-US" altLang="ja-JP" sz="2000" dirty="0"/>
              </a:p>
              <a:p>
                <a:pPr>
                  <a:lnSpc>
                    <a:spcPct val="120000"/>
                  </a:lnSpc>
                  <a:spcBef>
                    <a:spcPts val="0"/>
                  </a:spcBef>
                  <a:spcAft>
                    <a:spcPts val="600"/>
                  </a:spcAft>
                </a:pPr>
                <a:r>
                  <a:rPr kumimoji="1" lang="ja-JP" altLang="en-US" sz="2000" dirty="0"/>
                  <a:t>ユニットは，重み係数</a:t>
                </a:r>
                <a14:m>
                  <m:oMath xmlns:m="http://schemas.openxmlformats.org/officeDocument/2006/math">
                    <m:r>
                      <a:rPr lang="en-US" altLang="ja-JP" sz="2000" b="1" i="0">
                        <a:latin typeface="Cambria Math" panose="02040503050406030204" pitchFamily="18" charset="0"/>
                      </a:rPr>
                      <m:t>𝐰</m:t>
                    </m:r>
                    <m:r>
                      <a:rPr lang="ja-JP" altLang="en-US" sz="2000" b="1" i="1" smtClean="0">
                        <a:latin typeface="Cambria Math" panose="02040503050406030204" pitchFamily="18" charset="0"/>
                      </a:rPr>
                      <m:t>と</m:t>
                    </m:r>
                  </m:oMath>
                </a14:m>
                <a:r>
                  <a:rPr kumimoji="1" lang="ja-JP" altLang="en-US" sz="2000" dirty="0"/>
                  <a:t>非線形関数</a:t>
                </a:r>
                <a14:m>
                  <m:oMath xmlns:m="http://schemas.openxmlformats.org/officeDocument/2006/math">
                    <m:r>
                      <a:rPr lang="en-US" altLang="ja-JP" sz="2000" i="1" dirty="0">
                        <a:latin typeface="Cambria Math" panose="02040503050406030204" pitchFamily="18" charset="0"/>
                      </a:rPr>
                      <m:t>𝑓</m:t>
                    </m:r>
                  </m:oMath>
                </a14:m>
                <a:r>
                  <a:rPr kumimoji="1" lang="ja-JP" altLang="en-US" sz="2000" dirty="0"/>
                  <a:t>を持つ</a:t>
                </a:r>
                <a:endParaRPr lang="en-US" altLang="ja-JP" sz="1600" dirty="0"/>
              </a:p>
              <a:p>
                <a:pPr>
                  <a:lnSpc>
                    <a:spcPct val="120000"/>
                  </a:lnSpc>
                  <a:spcBef>
                    <a:spcPts val="0"/>
                  </a:spcBef>
                  <a:spcAft>
                    <a:spcPts val="600"/>
                  </a:spcAft>
                </a:pPr>
                <a:r>
                  <a:rPr lang="ja-JP" altLang="en-US" sz="2000" dirty="0"/>
                  <a:t>入力信号</a:t>
                </a:r>
                <a14:m>
                  <m:oMath xmlns:m="http://schemas.openxmlformats.org/officeDocument/2006/math">
                    <m:r>
                      <a:rPr lang="en-US" altLang="ja-JP" sz="2000" b="1" smtClean="0">
                        <a:latin typeface="Cambria Math" panose="02040503050406030204" pitchFamily="18" charset="0"/>
                      </a:rPr>
                      <m:t>𝐱</m:t>
                    </m:r>
                  </m:oMath>
                </a14:m>
                <a:r>
                  <a:rPr lang="ja-JP" altLang="en-US" sz="2000" dirty="0"/>
                  <a:t>を受け取り，係数との内積</a:t>
                </a:r>
                <a14:m>
                  <m:oMath xmlns:m="http://schemas.openxmlformats.org/officeDocument/2006/math">
                    <m:sSup>
                      <m:sSupPr>
                        <m:ctrlPr>
                          <a:rPr lang="en-US" altLang="ja-JP" sz="2000" i="1" smtClean="0">
                            <a:latin typeface="Cambria Math" panose="02040503050406030204" pitchFamily="18" charset="0"/>
                          </a:rPr>
                        </m:ctrlPr>
                      </m:sSupPr>
                      <m:e>
                        <m:r>
                          <a:rPr lang="en-US" altLang="ja-JP" sz="2000" b="1" i="0">
                            <a:latin typeface="Cambria Math" panose="02040503050406030204" pitchFamily="18" charset="0"/>
                          </a:rPr>
                          <m:t>𝐰</m:t>
                        </m:r>
                      </m:e>
                      <m:sup>
                        <m:r>
                          <a:rPr lang="en-US" altLang="ja-JP" sz="2000" b="0" i="1" smtClean="0">
                            <a:latin typeface="Cambria Math" panose="02040503050406030204" pitchFamily="18" charset="0"/>
                          </a:rPr>
                          <m:t>𝑇</m:t>
                        </m:r>
                      </m:sup>
                    </m:sSup>
                    <m:r>
                      <a:rPr lang="en-US" altLang="ja-JP" sz="2000" b="1" i="0" smtClean="0">
                        <a:latin typeface="Cambria Math" panose="02040503050406030204" pitchFamily="18" charset="0"/>
                      </a:rPr>
                      <m:t>𝐱</m:t>
                    </m:r>
                  </m:oMath>
                </a14:m>
                <a:r>
                  <a:rPr lang="ja-JP" altLang="en-US" sz="2000" dirty="0"/>
                  <a:t>を計算し，非線形関数に</a:t>
                </a:r>
                <a:r>
                  <a:rPr lang="ja-JP" altLang="en-US" sz="2000" dirty="0" smtClean="0"/>
                  <a:t>かけて実</a:t>
                </a:r>
                <a:r>
                  <a:rPr lang="ja-JP" altLang="en-US" sz="2000" dirty="0"/>
                  <a:t>数値を返す</a:t>
                </a:r>
                <a:endParaRPr lang="en-US" altLang="ja-JP" sz="2000" dirty="0"/>
              </a:p>
              <a:p>
                <a:pPr>
                  <a:lnSpc>
                    <a:spcPct val="120000"/>
                  </a:lnSpc>
                  <a:spcBef>
                    <a:spcPts val="0"/>
                  </a:spcBef>
                  <a:spcAft>
                    <a:spcPts val="600"/>
                  </a:spcAft>
                </a:pPr>
                <a:r>
                  <a:rPr lang="ja-JP" altLang="en-US" sz="2000" b="1" dirty="0"/>
                  <a:t>入力信号</a:t>
                </a:r>
                <a14:m>
                  <m:oMath xmlns:m="http://schemas.openxmlformats.org/officeDocument/2006/math">
                    <m:r>
                      <a:rPr lang="en-US" altLang="ja-JP" sz="2000" b="1">
                        <a:latin typeface="Cambria Math" panose="02040503050406030204" pitchFamily="18" charset="0"/>
                      </a:rPr>
                      <m:t>𝐱</m:t>
                    </m:r>
                  </m:oMath>
                </a14:m>
                <a:r>
                  <a:rPr lang="ja-JP" altLang="en-US" sz="2000" b="1" dirty="0"/>
                  <a:t>が係数</a:t>
                </a:r>
                <a14:m>
                  <m:oMath xmlns:m="http://schemas.openxmlformats.org/officeDocument/2006/math">
                    <m:r>
                      <a:rPr lang="en-US" altLang="ja-JP" sz="2000" b="1">
                        <a:latin typeface="Cambria Math" panose="02040503050406030204" pitchFamily="18" charset="0"/>
                      </a:rPr>
                      <m:t>𝐰</m:t>
                    </m:r>
                  </m:oMath>
                </a14:m>
                <a:r>
                  <a:rPr kumimoji="1" lang="ja-JP" altLang="en-US" sz="2000" b="1" dirty="0" err="1"/>
                  <a:t>と</a:t>
                </a:r>
                <a:r>
                  <a:rPr kumimoji="1" lang="ja-JP" altLang="en-US" sz="2000" b="1" dirty="0"/>
                  <a:t>似ていると大きな値を返す</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96281" y="1191322"/>
                <a:ext cx="6210919" cy="2732978"/>
              </a:xfrm>
              <a:blipFill>
                <a:blip r:embed="rId2"/>
                <a:stretch>
                  <a:fillRect l="-883" r="-5005"/>
                </a:stretch>
              </a:blipFill>
            </p:spPr>
            <p:txBody>
              <a:bodyPr/>
              <a:lstStyle/>
              <a:p>
                <a:r>
                  <a:rPr lang="ja-JP" altLang="en-US">
                    <a:noFill/>
                  </a:rPr>
                  <a:t> </a:t>
                </a:r>
              </a:p>
            </p:txBody>
          </p:sp>
        </mc:Fallback>
      </mc:AlternateContent>
      <p:grpSp>
        <p:nvGrpSpPr>
          <p:cNvPr id="4" name="グループ化 3"/>
          <p:cNvGrpSpPr/>
          <p:nvPr/>
        </p:nvGrpSpPr>
        <p:grpSpPr>
          <a:xfrm>
            <a:off x="820199" y="3841756"/>
            <a:ext cx="5568183" cy="2904859"/>
            <a:chOff x="2939895" y="926912"/>
            <a:chExt cx="6009496" cy="3135087"/>
          </a:xfrm>
        </p:grpSpPr>
        <p:grpSp>
          <p:nvGrpSpPr>
            <p:cNvPr id="5" name="グループ化 4"/>
            <p:cNvGrpSpPr/>
            <p:nvPr/>
          </p:nvGrpSpPr>
          <p:grpSpPr>
            <a:xfrm>
              <a:off x="2939895" y="926912"/>
              <a:ext cx="551543" cy="3135087"/>
              <a:chOff x="914401" y="1494971"/>
              <a:chExt cx="580571" cy="3300089"/>
            </a:xfrm>
          </p:grpSpPr>
          <p:sp>
            <p:nvSpPr>
              <p:cNvPr id="20" name="円/楕円 19"/>
              <p:cNvSpPr/>
              <p:nvPr/>
            </p:nvSpPr>
            <p:spPr>
              <a:xfrm>
                <a:off x="914401" y="1494971"/>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21" name="円/楕円 20"/>
                  <p:cNvSpPr/>
                  <p:nvPr/>
                </p:nvSpPr>
                <p:spPr>
                  <a:xfrm>
                    <a:off x="914401" y="2197768"/>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1</m:t>
                              </m:r>
                            </m:sub>
                          </m:sSub>
                        </m:oMath>
                      </m:oMathPara>
                    </a14:m>
                    <a:endParaRPr kumimoji="1" lang="ja-JP" altLang="en-US" sz="2400" dirty="0">
                      <a:solidFill>
                        <a:schemeClr val="tx1"/>
                      </a:solidFill>
                    </a:endParaRPr>
                  </a:p>
                </p:txBody>
              </p:sp>
            </mc:Choice>
            <mc:Fallback xmlns="">
              <p:sp>
                <p:nvSpPr>
                  <p:cNvPr id="17" name="円/楕円 16"/>
                  <p:cNvSpPr>
                    <a:spLocks noRot="1" noChangeAspect="1" noMove="1" noResize="1" noEditPoints="1" noAdjustHandles="1" noChangeArrowheads="1" noChangeShapeType="1" noTextEdit="1"/>
                  </p:cNvSpPr>
                  <p:nvPr/>
                </p:nvSpPr>
                <p:spPr>
                  <a:xfrm>
                    <a:off x="914401" y="2197768"/>
                    <a:ext cx="580571" cy="580571"/>
                  </a:xfrm>
                  <a:prstGeom prst="ellipse">
                    <a:avLst/>
                  </a:prstGeom>
                  <a:blipFill rotWithShape="0">
                    <a:blip r:embed="rId4"/>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914401" y="2900565"/>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2</m:t>
                              </m:r>
                            </m:sub>
                          </m:sSub>
                        </m:oMath>
                      </m:oMathPara>
                    </a14:m>
                    <a:endParaRPr kumimoji="1" lang="ja-JP" altLang="en-US" sz="2400" dirty="0">
                      <a:solidFill>
                        <a:schemeClr val="tx1"/>
                      </a:solidFill>
                    </a:endParaRPr>
                  </a:p>
                </p:txBody>
              </p:sp>
            </mc:Choice>
            <mc:Fallback xmlns="">
              <p:sp>
                <p:nvSpPr>
                  <p:cNvPr id="18" name="円/楕円 17"/>
                  <p:cNvSpPr>
                    <a:spLocks noRot="1" noChangeAspect="1" noMove="1" noResize="1" noEditPoints="1" noAdjustHandles="1" noChangeArrowheads="1" noChangeShapeType="1" noTextEdit="1"/>
                  </p:cNvSpPr>
                  <p:nvPr/>
                </p:nvSpPr>
                <p:spPr>
                  <a:xfrm>
                    <a:off x="914401" y="2900565"/>
                    <a:ext cx="580571" cy="580571"/>
                  </a:xfrm>
                  <a:prstGeom prst="ellipse">
                    <a:avLst/>
                  </a:prstGeom>
                  <a:blipFill rotWithShape="0">
                    <a:blip r:embed="rId5"/>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円/楕円 22"/>
                  <p:cNvSpPr/>
                  <p:nvPr/>
                </p:nvSpPr>
                <p:spPr>
                  <a:xfrm>
                    <a:off x="914401" y="4214489"/>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𝑑</m:t>
                              </m:r>
                            </m:sub>
                          </m:sSub>
                        </m:oMath>
                      </m:oMathPara>
                    </a14:m>
                    <a:endParaRPr kumimoji="1" lang="ja-JP" altLang="en-US" sz="2400" dirty="0">
                      <a:solidFill>
                        <a:schemeClr val="tx1"/>
                      </a:solidFill>
                    </a:endParaRPr>
                  </a:p>
                </p:txBody>
              </p:sp>
            </mc:Choice>
            <mc:Fallback xmlns="">
              <p:sp>
                <p:nvSpPr>
                  <p:cNvPr id="19" name="円/楕円 18"/>
                  <p:cNvSpPr>
                    <a:spLocks noRot="1" noChangeAspect="1" noMove="1" noResize="1" noEditPoints="1" noAdjustHandles="1" noChangeArrowheads="1" noChangeShapeType="1" noTextEdit="1"/>
                  </p:cNvSpPr>
                  <p:nvPr/>
                </p:nvSpPr>
                <p:spPr>
                  <a:xfrm>
                    <a:off x="914401" y="4214489"/>
                    <a:ext cx="580571" cy="580571"/>
                  </a:xfrm>
                  <a:prstGeom prst="ellipse">
                    <a:avLst/>
                  </a:prstGeom>
                  <a:blipFill rotWithShape="0">
                    <a:blip r:embed="rId6"/>
                    <a:stretch>
                      <a:fillRect/>
                    </a:stretch>
                  </a:blipFill>
                  <a:ln w="31750"/>
                </p:spPr>
                <p:txBody>
                  <a:bodyPr/>
                  <a:lstStyle/>
                  <a:p>
                    <a:r>
                      <a:rPr lang="ja-JP" altLang="en-US">
                        <a:noFill/>
                      </a:rPr>
                      <a:t> </a:t>
                    </a:r>
                  </a:p>
                </p:txBody>
              </p:sp>
            </mc:Fallback>
          </mc:AlternateContent>
        </p:grpSp>
        <p:sp>
          <p:nvSpPr>
            <p:cNvPr id="6" name="円/楕円 5"/>
            <p:cNvSpPr/>
            <p:nvPr/>
          </p:nvSpPr>
          <p:spPr>
            <a:xfrm>
              <a:off x="5465381" y="2153370"/>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7" name="直線矢印コネクタ 6"/>
            <p:cNvCxnSpPr>
              <a:stCxn id="20" idx="6"/>
              <a:endCxn id="6" idx="2"/>
            </p:cNvCxnSpPr>
            <p:nvPr/>
          </p:nvCxnSpPr>
          <p:spPr>
            <a:xfrm>
              <a:off x="3491438" y="1202684"/>
              <a:ext cx="1973943" cy="132080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stCxn id="21" idx="6"/>
              <a:endCxn id="6" idx="2"/>
            </p:cNvCxnSpPr>
            <p:nvPr/>
          </p:nvCxnSpPr>
          <p:spPr>
            <a:xfrm>
              <a:off x="3491438" y="1870342"/>
              <a:ext cx="1973943" cy="65314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22" idx="6"/>
              <a:endCxn id="6" idx="2"/>
            </p:cNvCxnSpPr>
            <p:nvPr/>
          </p:nvCxnSpPr>
          <p:spPr>
            <a:xfrm flipV="1">
              <a:off x="3491438" y="2523484"/>
              <a:ext cx="1973943" cy="1451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23" idx="6"/>
              <a:endCxn id="6" idx="2"/>
            </p:cNvCxnSpPr>
            <p:nvPr/>
          </p:nvCxnSpPr>
          <p:spPr>
            <a:xfrm flipV="1">
              <a:off x="3491438" y="2523484"/>
              <a:ext cx="1973943" cy="126274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正方形/長方形 10"/>
                <p:cNvSpPr/>
                <p:nvPr/>
              </p:nvSpPr>
              <p:spPr>
                <a:xfrm>
                  <a:off x="3931175" y="1245764"/>
                  <a:ext cx="662264" cy="498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0</m:t>
                            </m:r>
                          </m:sub>
                        </m:sSub>
                      </m:oMath>
                    </m:oMathPara>
                  </a14:m>
                  <a:endParaRPr lang="ja-JP" altLang="en-US" sz="24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3931175" y="1245764"/>
                  <a:ext cx="662264" cy="498255"/>
                </a:xfrm>
                <a:prstGeom prst="rect">
                  <a:avLst/>
                </a:prstGeom>
                <a:blipFill rotWithShape="0">
                  <a:blip r:embed="rId7"/>
                  <a:stretch>
                    <a:fillRect b="-1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3931175" y="1725824"/>
                  <a:ext cx="654582" cy="498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1</m:t>
                            </m:r>
                          </m:sub>
                        </m:sSub>
                      </m:oMath>
                    </m:oMathPara>
                  </a14:m>
                  <a:endParaRPr lang="ja-JP" altLang="en-US" sz="24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3931175" y="1725824"/>
                  <a:ext cx="654582" cy="498255"/>
                </a:xfrm>
                <a:prstGeom prst="rect">
                  <a:avLst/>
                </a:prstGeom>
                <a:blipFill rotWithShape="0">
                  <a:blip r:embed="rId8"/>
                  <a:stretch>
                    <a:fillRect b="-1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3931175" y="2144924"/>
                  <a:ext cx="662264" cy="498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2</m:t>
                            </m:r>
                          </m:sub>
                        </m:sSub>
                      </m:oMath>
                    </m:oMathPara>
                  </a14:m>
                  <a:endParaRPr lang="ja-JP" altLang="en-US" sz="24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3931175" y="2144924"/>
                  <a:ext cx="662264" cy="498255"/>
                </a:xfrm>
                <a:prstGeom prst="rect">
                  <a:avLst/>
                </a:prstGeom>
                <a:blipFill rotWithShape="0">
                  <a:blip r:embed="rId9"/>
                  <a:stretch>
                    <a:fillRect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3931175" y="2906924"/>
                  <a:ext cx="685516" cy="498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𝑑</m:t>
                            </m:r>
                          </m:sub>
                        </m:sSub>
                      </m:oMath>
                    </m:oMathPara>
                  </a14:m>
                  <a:endParaRPr lang="ja-JP" altLang="en-US" sz="24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3931175" y="2906924"/>
                  <a:ext cx="685516" cy="498255"/>
                </a:xfrm>
                <a:prstGeom prst="rect">
                  <a:avLst/>
                </a:prstGeom>
                <a:blipFill rotWithShape="0">
                  <a:blip r:embed="rId10"/>
                  <a:stretch>
                    <a:fillRect b="-2632"/>
                  </a:stretch>
                </a:blipFill>
              </p:spPr>
              <p:txBody>
                <a:bodyPr/>
                <a:lstStyle/>
                <a:p>
                  <a:r>
                    <a:rPr lang="ja-JP" altLang="en-US">
                      <a:noFill/>
                    </a:rPr>
                    <a:t> </a:t>
                  </a:r>
                </a:p>
              </p:txBody>
            </p:sp>
          </mc:Fallback>
        </mc:AlternateContent>
        <p:cxnSp>
          <p:nvCxnSpPr>
            <p:cNvPr id="15" name="直線矢印コネクタ 14"/>
            <p:cNvCxnSpPr>
              <a:stCxn id="16" idx="2"/>
              <a:endCxn id="6" idx="6"/>
            </p:cNvCxnSpPr>
            <p:nvPr/>
          </p:nvCxnSpPr>
          <p:spPr>
            <a:xfrm flipH="1">
              <a:off x="6205608" y="2523484"/>
              <a:ext cx="27927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6484884" y="2153370"/>
              <a:ext cx="740227" cy="7402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17" name="直線矢印コネクタ 16"/>
            <p:cNvCxnSpPr>
              <a:endCxn id="16" idx="6"/>
            </p:cNvCxnSpPr>
            <p:nvPr/>
          </p:nvCxnSpPr>
          <p:spPr>
            <a:xfrm flipH="1">
              <a:off x="7225111" y="2523484"/>
              <a:ext cx="447503"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7815861" y="2217805"/>
              <a:ext cx="1133530" cy="631122"/>
            </a:xfrm>
            <a:prstGeom prst="rect">
              <a:avLst/>
            </a:prstGeom>
          </p:spPr>
          <p:txBody>
            <a:bodyPr wrap="none">
              <a:spAutoFit/>
            </a:bodyPr>
            <a:lstStyle/>
            <a:p>
              <a:r>
                <a:rPr lang="en-US" altLang="ja-JP" sz="3200" dirty="0"/>
                <a:t>[0,1] </a:t>
              </a:r>
              <a:endParaRPr lang="ja-JP" altLang="en-US" sz="3200" dirty="0"/>
            </a:p>
          </p:txBody>
        </p:sp>
      </p:grpSp>
      <p:sp>
        <p:nvSpPr>
          <p:cNvPr id="25" name="正方形/長方形 24"/>
          <p:cNvSpPr/>
          <p:nvPr/>
        </p:nvSpPr>
        <p:spPr>
          <a:xfrm>
            <a:off x="6913150" y="6027003"/>
            <a:ext cx="5278850" cy="584775"/>
          </a:xfrm>
          <a:prstGeom prst="rect">
            <a:avLst/>
          </a:prstGeom>
        </p:spPr>
        <p:txBody>
          <a:bodyPr wrap="square">
            <a:spAutoFit/>
          </a:bodyPr>
          <a:lstStyle/>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非線形変換がないとこのユニットを直列につなぐ</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うまみは無いです．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フリーフォーム 26"/>
          <p:cNvSpPr/>
          <p:nvPr/>
        </p:nvSpPr>
        <p:spPr>
          <a:xfrm>
            <a:off x="4143375" y="5088250"/>
            <a:ext cx="625475" cy="452373"/>
          </a:xfrm>
          <a:custGeom>
            <a:avLst/>
            <a:gdLst>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483"/>
              <a:gd name="connsiteX1" fmla="*/ 1819275 w 3543300"/>
              <a:gd name="connsiteY1" fmla="*/ 1247775 h 2562483"/>
              <a:gd name="connsiteX2" fmla="*/ 3543300 w 3543300"/>
              <a:gd name="connsiteY2" fmla="*/ 0 h 2562483"/>
              <a:gd name="connsiteX0" fmla="*/ 0 w 3543300"/>
              <a:gd name="connsiteY0" fmla="*/ 2562413 h 2562671"/>
              <a:gd name="connsiteX1" fmla="*/ 1819275 w 3543300"/>
              <a:gd name="connsiteY1" fmla="*/ 1247963 h 2562671"/>
              <a:gd name="connsiteX2" fmla="*/ 3543300 w 3543300"/>
              <a:gd name="connsiteY2" fmla="*/ 188 h 2562671"/>
              <a:gd name="connsiteX0" fmla="*/ 0 w 3543300"/>
              <a:gd name="connsiteY0" fmla="*/ 2562432 h 2562681"/>
              <a:gd name="connsiteX1" fmla="*/ 1819275 w 3543300"/>
              <a:gd name="connsiteY1" fmla="*/ 1247982 h 2562681"/>
              <a:gd name="connsiteX2" fmla="*/ 3543300 w 3543300"/>
              <a:gd name="connsiteY2" fmla="*/ 207 h 2562681"/>
            </a:gdLst>
            <a:ahLst/>
            <a:cxnLst>
              <a:cxn ang="0">
                <a:pos x="connsiteX0" y="connsiteY0"/>
              </a:cxn>
              <a:cxn ang="0">
                <a:pos x="connsiteX1" y="connsiteY1"/>
              </a:cxn>
              <a:cxn ang="0">
                <a:pos x="connsiteX2" y="connsiteY2"/>
              </a:cxn>
            </a:cxnLst>
            <a:rect l="l" t="t" r="r" b="b"/>
            <a:pathLst>
              <a:path w="3543300" h="2562681">
                <a:moveTo>
                  <a:pt x="0" y="2562432"/>
                </a:moveTo>
                <a:cubicBezTo>
                  <a:pt x="1544638" y="2576720"/>
                  <a:pt x="1649326" y="1976572"/>
                  <a:pt x="1819275" y="1247982"/>
                </a:cubicBezTo>
                <a:cubicBezTo>
                  <a:pt x="1979613" y="560595"/>
                  <a:pt x="2039938" y="-12492"/>
                  <a:pt x="3543300" y="2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11"/>
          <a:stretch>
            <a:fillRect/>
          </a:stretch>
        </p:blipFill>
        <p:spPr>
          <a:xfrm>
            <a:off x="7670381" y="2486025"/>
            <a:ext cx="3848519" cy="2454275"/>
          </a:xfrm>
          <a:prstGeom prst="rect">
            <a:avLst/>
          </a:prstGeom>
        </p:spPr>
      </p:pic>
      <p:sp>
        <p:nvSpPr>
          <p:cNvPr id="29" name="正方形/長方形 28"/>
          <p:cNvSpPr/>
          <p:nvPr/>
        </p:nvSpPr>
        <p:spPr>
          <a:xfrm>
            <a:off x="3068049" y="5720834"/>
            <a:ext cx="800219" cy="461665"/>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内積</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3931649" y="5708134"/>
            <a:ext cx="1107996" cy="830997"/>
          </a:xfrm>
          <a:prstGeom prst="rect">
            <a:avLst/>
          </a:prstGeom>
        </p:spPr>
        <p:txBody>
          <a:bodyPr wrap="none">
            <a:spAutoFit/>
          </a:bodyPr>
          <a:lstStyle/>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非線形</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変換</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8726353" y="4958834"/>
            <a:ext cx="1980029"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シグモイド関数</a:t>
            </a:r>
            <a:endParaRPr lang="ja-JP" altLang="en-US" sz="2000" dirty="0"/>
          </a:p>
        </p:txBody>
      </p:sp>
      <mc:AlternateContent xmlns:mc="http://schemas.openxmlformats.org/markup-compatibility/2006" xmlns:a14="http://schemas.microsoft.com/office/drawing/2010/main">
        <mc:Choice Requires="a14">
          <p:sp>
            <p:nvSpPr>
              <p:cNvPr id="32" name="正方形/長方形 31"/>
              <p:cNvSpPr/>
              <p:nvPr/>
            </p:nvSpPr>
            <p:spPr>
              <a:xfrm>
                <a:off x="7786553" y="2685534"/>
                <a:ext cx="1934632"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i="1" dirty="0" smtClean="0">
                          <a:latin typeface="Cambria Math" panose="02040503050406030204" pitchFamily="18" charset="0"/>
                          <a:ea typeface="メイリオ" panose="020B0604030504040204" pitchFamily="50" charset="-128"/>
                          <a:cs typeface="メイリオ" panose="020B0604030504040204" pitchFamily="50" charset="-128"/>
                        </a:rPr>
                        <m:t>𝑓</m:t>
                      </m:r>
                      <m:d>
                        <m:dPr>
                          <m:ctrlP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𝑥</m:t>
                          </m:r>
                        </m:e>
                      </m:d>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m:t>
                      </m:r>
                      <m:f>
                        <m:fPr>
                          <m:ctrlP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ctrlPr>
                        </m:fPr>
                        <m:num>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1</m:t>
                          </m:r>
                        </m:num>
                        <m:den>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1+</m:t>
                          </m:r>
                          <m:sSup>
                            <m:sSupPr>
                              <m:ctrlP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ctrlPr>
                            </m:sSupPr>
                            <m:e>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𝑒</m:t>
                              </m:r>
                            </m:e>
                            <m:sup>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m:t>
                              </m:r>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𝑥</m:t>
                              </m:r>
                            </m:sup>
                          </m:sSup>
                        </m:den>
                      </m:f>
                    </m:oMath>
                  </m:oMathPara>
                </a14:m>
                <a:endParaRPr lang="ja-JP" altLang="en-US" sz="2000"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7786553" y="2685534"/>
                <a:ext cx="1934632" cy="675698"/>
              </a:xfrm>
              <a:prstGeom prst="rect">
                <a:avLst/>
              </a:prstGeom>
              <a:blipFill rotWithShape="0">
                <a:blip r:embed="rId12"/>
                <a:stretch>
                  <a:fillRect/>
                </a:stretch>
              </a:blipFill>
            </p:spPr>
            <p:txBody>
              <a:bodyPr/>
              <a:lstStyle/>
              <a:p>
                <a:r>
                  <a:rPr lang="ja-JP" altLang="en-US">
                    <a:noFill/>
                  </a:rPr>
                  <a:t> </a:t>
                </a:r>
              </a:p>
            </p:txBody>
          </p:sp>
        </mc:Fallback>
      </mc:AlternateContent>
      <p:sp>
        <p:nvSpPr>
          <p:cNvPr id="33" name="正方形/長方形 32"/>
          <p:cNvSpPr/>
          <p:nvPr/>
        </p:nvSpPr>
        <p:spPr>
          <a:xfrm>
            <a:off x="7398748" y="1821934"/>
            <a:ext cx="4323352" cy="707886"/>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非線形変換部分には、シグモイド関数などが利用される</a:t>
            </a:r>
          </a:p>
        </p:txBody>
      </p:sp>
      <p:sp>
        <p:nvSpPr>
          <p:cNvPr id="24" name="スライド番号プレースホルダー 23"/>
          <p:cNvSpPr>
            <a:spLocks noGrp="1"/>
          </p:cNvSpPr>
          <p:nvPr>
            <p:ph type="sldNum" sz="quarter" idx="12"/>
          </p:nvPr>
        </p:nvSpPr>
        <p:spPr/>
        <p:txBody>
          <a:bodyPr/>
          <a:lstStyle/>
          <a:p>
            <a:fld id="{F35DE295-420C-4265-BE54-AE59FA4027A6}" type="slidenum">
              <a:rPr kumimoji="1" lang="ja-JP" altLang="en-US" smtClean="0"/>
              <a:t>28</a:t>
            </a:fld>
            <a:endParaRPr kumimoji="1" lang="ja-JP" altLang="en-US"/>
          </a:p>
        </p:txBody>
      </p:sp>
    </p:spTree>
    <p:extLst>
      <p:ext uri="{BB962C8B-B14F-4D97-AF65-F5344CB8AC3E}">
        <p14:creationId xmlns:p14="http://schemas.microsoft.com/office/powerpoint/2010/main" val="3579994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281" y="174626"/>
            <a:ext cx="11708780" cy="733270"/>
          </a:xfrm>
        </p:spPr>
        <p:txBody>
          <a:bodyPr>
            <a:normAutofit/>
          </a:bodyPr>
          <a:lstStyle/>
          <a:p>
            <a:r>
              <a:rPr lang="ja-JP" altLang="en-US" sz="3200" dirty="0"/>
              <a:t>ニューラルネットワーク</a:t>
            </a:r>
            <a:r>
              <a:rPr lang="en-US" altLang="ja-JP" sz="3200" dirty="0"/>
              <a:t>: </a:t>
            </a:r>
            <a:r>
              <a:rPr lang="ja-JP" altLang="en-US" sz="3200" dirty="0"/>
              <a:t>ユニットを並列につなぐ</a:t>
            </a:r>
            <a:endParaRPr kumimoji="1" lang="ja-JP" altLang="en-US" sz="3200" dirty="0"/>
          </a:p>
        </p:txBody>
      </p:sp>
      <p:sp>
        <p:nvSpPr>
          <p:cNvPr id="3" name="コンテンツ プレースホルダー 2"/>
          <p:cNvSpPr>
            <a:spLocks noGrp="1"/>
          </p:cNvSpPr>
          <p:nvPr>
            <p:ph idx="1"/>
          </p:nvPr>
        </p:nvSpPr>
        <p:spPr>
          <a:xfrm>
            <a:off x="596281" y="1191322"/>
            <a:ext cx="11329019" cy="1208978"/>
          </a:xfrm>
        </p:spPr>
        <p:txBody>
          <a:bodyPr>
            <a:noAutofit/>
          </a:bodyPr>
          <a:lstStyle/>
          <a:p>
            <a:pPr>
              <a:lnSpc>
                <a:spcPct val="120000"/>
              </a:lnSpc>
              <a:spcBef>
                <a:spcPts val="0"/>
              </a:spcBef>
              <a:spcAft>
                <a:spcPts val="600"/>
              </a:spcAft>
            </a:pPr>
            <a:r>
              <a:rPr kumimoji="1" lang="ja-JP" altLang="en-US" sz="2400" dirty="0"/>
              <a:t>ユニットは入力信号が重みと似ているときに大きな値をかえすので</a:t>
            </a:r>
            <a:r>
              <a:rPr kumimoji="1" lang="en-US" altLang="ja-JP" sz="2400" dirty="0"/>
              <a:t>…</a:t>
            </a:r>
          </a:p>
          <a:p>
            <a:pPr>
              <a:lnSpc>
                <a:spcPct val="120000"/>
              </a:lnSpc>
              <a:spcBef>
                <a:spcPts val="0"/>
              </a:spcBef>
              <a:spcAft>
                <a:spcPts val="600"/>
              </a:spcAft>
            </a:pPr>
            <a:r>
              <a:rPr lang="ja-JP" altLang="en-US" sz="2400" dirty="0"/>
              <a:t>複数のユニットを並列に並べたら，複数クラスを扱えるのでは？</a:t>
            </a:r>
            <a:endParaRPr kumimoji="1" lang="en-US" altLang="ja-JP" sz="2400" dirty="0"/>
          </a:p>
          <a:p>
            <a:pPr>
              <a:lnSpc>
                <a:spcPct val="120000"/>
              </a:lnSpc>
              <a:spcBef>
                <a:spcPts val="0"/>
              </a:spcBef>
              <a:spcAft>
                <a:spcPts val="600"/>
              </a:spcAft>
            </a:pPr>
            <a:endParaRPr kumimoji="1" lang="ja-JP" altLang="en-US" sz="2400" b="1" dirty="0"/>
          </a:p>
        </p:txBody>
      </p:sp>
      <p:grpSp>
        <p:nvGrpSpPr>
          <p:cNvPr id="5" name="グループ化 4"/>
          <p:cNvGrpSpPr/>
          <p:nvPr/>
        </p:nvGrpSpPr>
        <p:grpSpPr>
          <a:xfrm>
            <a:off x="820199" y="3409956"/>
            <a:ext cx="511040" cy="2904859"/>
            <a:chOff x="914401" y="1494971"/>
            <a:chExt cx="580571" cy="3300089"/>
          </a:xfrm>
        </p:grpSpPr>
        <p:sp>
          <p:nvSpPr>
            <p:cNvPr id="20" name="円/楕円 19"/>
            <p:cNvSpPr/>
            <p:nvPr/>
          </p:nvSpPr>
          <p:spPr>
            <a:xfrm>
              <a:off x="914401" y="1494971"/>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21" name="円/楕円 20"/>
                <p:cNvSpPr/>
                <p:nvPr/>
              </p:nvSpPr>
              <p:spPr>
                <a:xfrm>
                  <a:off x="914401" y="2197768"/>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1</m:t>
                            </m:r>
                          </m:sub>
                        </m:sSub>
                      </m:oMath>
                    </m:oMathPara>
                  </a14:m>
                  <a:endParaRPr kumimoji="1" lang="ja-JP" altLang="en-US" sz="2400" dirty="0">
                    <a:solidFill>
                      <a:schemeClr val="tx1"/>
                    </a:solidFill>
                  </a:endParaRPr>
                </a:p>
              </p:txBody>
            </p:sp>
          </mc:Choice>
          <mc:Fallback xmlns="">
            <p:sp>
              <p:nvSpPr>
                <p:cNvPr id="17" name="円/楕円 16"/>
                <p:cNvSpPr>
                  <a:spLocks noRot="1" noChangeAspect="1" noMove="1" noResize="1" noEditPoints="1" noAdjustHandles="1" noChangeArrowheads="1" noChangeShapeType="1" noTextEdit="1"/>
                </p:cNvSpPr>
                <p:nvPr/>
              </p:nvSpPr>
              <p:spPr>
                <a:xfrm>
                  <a:off x="914401" y="2197768"/>
                  <a:ext cx="580571" cy="580571"/>
                </a:xfrm>
                <a:prstGeom prst="ellipse">
                  <a:avLst/>
                </a:prstGeom>
                <a:blipFill rotWithShape="0">
                  <a:blip r:embed="rId4"/>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914401" y="2900565"/>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2</m:t>
                            </m:r>
                          </m:sub>
                        </m:sSub>
                      </m:oMath>
                    </m:oMathPara>
                  </a14:m>
                  <a:endParaRPr kumimoji="1" lang="ja-JP" altLang="en-US" sz="2400" dirty="0">
                    <a:solidFill>
                      <a:schemeClr val="tx1"/>
                    </a:solidFill>
                  </a:endParaRPr>
                </a:p>
              </p:txBody>
            </p:sp>
          </mc:Choice>
          <mc:Fallback xmlns="">
            <p:sp>
              <p:nvSpPr>
                <p:cNvPr id="18" name="円/楕円 17"/>
                <p:cNvSpPr>
                  <a:spLocks noRot="1" noChangeAspect="1" noMove="1" noResize="1" noEditPoints="1" noAdjustHandles="1" noChangeArrowheads="1" noChangeShapeType="1" noTextEdit="1"/>
                </p:cNvSpPr>
                <p:nvPr/>
              </p:nvSpPr>
              <p:spPr>
                <a:xfrm>
                  <a:off x="914401" y="2900565"/>
                  <a:ext cx="580571" cy="580571"/>
                </a:xfrm>
                <a:prstGeom prst="ellipse">
                  <a:avLst/>
                </a:prstGeom>
                <a:blipFill rotWithShape="0">
                  <a:blip r:embed="rId5"/>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円/楕円 22"/>
                <p:cNvSpPr/>
                <p:nvPr/>
              </p:nvSpPr>
              <p:spPr>
                <a:xfrm>
                  <a:off x="914401" y="4214489"/>
                  <a:ext cx="580571" cy="5805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𝑑</m:t>
                            </m:r>
                          </m:sub>
                        </m:sSub>
                      </m:oMath>
                    </m:oMathPara>
                  </a14:m>
                  <a:endParaRPr kumimoji="1" lang="ja-JP" altLang="en-US" sz="2400" dirty="0">
                    <a:solidFill>
                      <a:schemeClr val="tx1"/>
                    </a:solidFill>
                  </a:endParaRPr>
                </a:p>
              </p:txBody>
            </p:sp>
          </mc:Choice>
          <mc:Fallback xmlns="">
            <p:sp>
              <p:nvSpPr>
                <p:cNvPr id="19" name="円/楕円 18"/>
                <p:cNvSpPr>
                  <a:spLocks noRot="1" noChangeAspect="1" noMove="1" noResize="1" noEditPoints="1" noAdjustHandles="1" noChangeArrowheads="1" noChangeShapeType="1" noTextEdit="1"/>
                </p:cNvSpPr>
                <p:nvPr/>
              </p:nvSpPr>
              <p:spPr>
                <a:xfrm>
                  <a:off x="914401" y="4214489"/>
                  <a:ext cx="580571" cy="580571"/>
                </a:xfrm>
                <a:prstGeom prst="ellipse">
                  <a:avLst/>
                </a:prstGeom>
                <a:blipFill rotWithShape="0">
                  <a:blip r:embed="rId6"/>
                  <a:stretch>
                    <a:fillRect/>
                  </a:stretch>
                </a:blipFill>
                <a:ln w="31750"/>
              </p:spPr>
              <p:txBody>
                <a:bodyPr/>
                <a:lstStyle/>
                <a:p>
                  <a:r>
                    <a:rPr lang="ja-JP" altLang="en-US">
                      <a:noFill/>
                    </a:rPr>
                    <a:t> </a:t>
                  </a:r>
                </a:p>
              </p:txBody>
            </p:sp>
          </mc:Fallback>
        </mc:AlternateContent>
      </p:grpSp>
      <p:sp>
        <p:nvSpPr>
          <p:cNvPr id="25" name="正方形/長方形 24"/>
          <p:cNvSpPr/>
          <p:nvPr/>
        </p:nvSpPr>
        <p:spPr>
          <a:xfrm>
            <a:off x="11878850" y="9786203"/>
            <a:ext cx="5278850" cy="830997"/>
          </a:xfrm>
          <a:prstGeom prst="rect">
            <a:avLst/>
          </a:prstGeom>
        </p:spPr>
        <p:txBody>
          <a:bodyPr wrap="square">
            <a:spAutoFit/>
          </a:bodyPr>
          <a:lstStyle/>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非線形変換がないとこのユニットを直列につなぐうまみがあまりないです．さらに深く理解するとこの意味はわかるかと</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37" name="グループ化 36"/>
          <p:cNvGrpSpPr/>
          <p:nvPr/>
        </p:nvGrpSpPr>
        <p:grpSpPr>
          <a:xfrm>
            <a:off x="1331239" y="3060448"/>
            <a:ext cx="4879343" cy="2998847"/>
            <a:chOff x="1331239" y="3060448"/>
            <a:chExt cx="4879343" cy="2998847"/>
          </a:xfrm>
        </p:grpSpPr>
        <p:sp>
          <p:nvSpPr>
            <p:cNvPr id="6" name="円/楕円 5"/>
            <p:cNvSpPr/>
            <p:nvPr/>
          </p:nvSpPr>
          <p:spPr>
            <a:xfrm>
              <a:off x="3160224" y="30604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7" name="直線矢印コネクタ 6"/>
            <p:cNvCxnSpPr>
              <a:stCxn id="20" idx="6"/>
              <a:endCxn id="6" idx="2"/>
            </p:cNvCxnSpPr>
            <p:nvPr/>
          </p:nvCxnSpPr>
          <p:spPr>
            <a:xfrm flipV="1">
              <a:off x="1331239" y="3403382"/>
              <a:ext cx="1828985" cy="26209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stCxn id="21" idx="6"/>
              <a:endCxn id="6" idx="2"/>
            </p:cNvCxnSpPr>
            <p:nvPr/>
          </p:nvCxnSpPr>
          <p:spPr>
            <a:xfrm flipV="1">
              <a:off x="1331239" y="3403382"/>
              <a:ext cx="1828985" cy="88072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22" idx="6"/>
              <a:endCxn id="6" idx="2"/>
            </p:cNvCxnSpPr>
            <p:nvPr/>
          </p:nvCxnSpPr>
          <p:spPr>
            <a:xfrm flipV="1">
              <a:off x="1331239" y="3403382"/>
              <a:ext cx="1828985" cy="149934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23" idx="6"/>
              <a:endCxn id="6" idx="2"/>
            </p:cNvCxnSpPr>
            <p:nvPr/>
          </p:nvCxnSpPr>
          <p:spPr>
            <a:xfrm flipV="1">
              <a:off x="1331239" y="3403382"/>
              <a:ext cx="1828985" cy="265591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正方形/長方形 10"/>
                <p:cNvSpPr/>
                <p:nvPr/>
              </p:nvSpPr>
              <p:spPr>
                <a:xfrm>
                  <a:off x="2297483" y="3095793"/>
                  <a:ext cx="663002"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0" i="1" smtClean="0">
                                <a:latin typeface="Cambria Math" panose="02040503050406030204" pitchFamily="18" charset="0"/>
                              </a:rPr>
                              <m:t>1</m:t>
                            </m:r>
                          </m:sup>
                        </m:sSup>
                      </m:oMath>
                    </m:oMathPara>
                  </a14:m>
                  <a:endParaRPr lang="ja-JP" altLang="en-US" sz="24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2297483" y="3095793"/>
                  <a:ext cx="663002" cy="470000"/>
                </a:xfrm>
                <a:prstGeom prst="rect">
                  <a:avLst/>
                </a:prstGeom>
                <a:blipFill rotWithShape="0">
                  <a:blip r:embed="rId7"/>
                  <a:stretch>
                    <a:fillRect/>
                  </a:stretch>
                </a:blipFill>
              </p:spPr>
              <p:txBody>
                <a:bodyPr/>
                <a:lstStyle/>
                <a:p>
                  <a:r>
                    <a:rPr lang="ja-JP" altLang="en-US">
                      <a:noFill/>
                    </a:rPr>
                    <a:t> </a:t>
                  </a:r>
                </a:p>
              </p:txBody>
            </p:sp>
          </mc:Fallback>
        </mc:AlternateContent>
        <p:cxnSp>
          <p:nvCxnSpPr>
            <p:cNvPr id="15" name="直線矢印コネクタ 14"/>
            <p:cNvCxnSpPr/>
            <p:nvPr/>
          </p:nvCxnSpPr>
          <p:spPr>
            <a:xfrm flipH="1">
              <a:off x="3846092" y="3403382"/>
              <a:ext cx="25876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5160294" y="3094751"/>
              <a:ext cx="1050288" cy="584775"/>
            </a:xfrm>
            <a:prstGeom prst="rect">
              <a:avLst/>
            </a:prstGeom>
          </p:spPr>
          <p:txBody>
            <a:bodyPr wrap="none">
              <a:spAutoFit/>
            </a:bodyPr>
            <a:lstStyle/>
            <a:p>
              <a:r>
                <a:rPr lang="en-US" altLang="ja-JP" sz="3200" dirty="0"/>
                <a:t>[0,1] </a:t>
              </a:r>
              <a:endParaRPr lang="ja-JP" altLang="en-US" sz="3200" dirty="0"/>
            </a:p>
          </p:txBody>
        </p:sp>
        <p:grpSp>
          <p:nvGrpSpPr>
            <p:cNvPr id="36" name="グループ化 35"/>
            <p:cNvGrpSpPr/>
            <p:nvPr/>
          </p:nvGrpSpPr>
          <p:grpSpPr>
            <a:xfrm>
              <a:off x="4104858" y="3060448"/>
              <a:ext cx="1100508" cy="685868"/>
              <a:chOff x="4104858" y="4978148"/>
              <a:chExt cx="1100508" cy="685868"/>
            </a:xfrm>
          </p:grpSpPr>
          <p:sp>
            <p:nvSpPr>
              <p:cNvPr id="16" name="円/楕円 15"/>
              <p:cNvSpPr/>
              <p:nvPr/>
            </p:nvSpPr>
            <p:spPr>
              <a:xfrm>
                <a:off x="4104858" y="49781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17" name="直線矢印コネクタ 16"/>
              <p:cNvCxnSpPr>
                <a:endCxn id="16" idx="6"/>
              </p:cNvCxnSpPr>
              <p:nvPr/>
            </p:nvCxnSpPr>
            <p:spPr>
              <a:xfrm flipH="1">
                <a:off x="4790726" y="5321082"/>
                <a:ext cx="414640"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4143375" y="5088250"/>
                <a:ext cx="625475" cy="452373"/>
              </a:xfrm>
              <a:custGeom>
                <a:avLst/>
                <a:gdLst>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483"/>
                  <a:gd name="connsiteX1" fmla="*/ 1819275 w 3543300"/>
                  <a:gd name="connsiteY1" fmla="*/ 1247775 h 2562483"/>
                  <a:gd name="connsiteX2" fmla="*/ 3543300 w 3543300"/>
                  <a:gd name="connsiteY2" fmla="*/ 0 h 2562483"/>
                  <a:gd name="connsiteX0" fmla="*/ 0 w 3543300"/>
                  <a:gd name="connsiteY0" fmla="*/ 2562413 h 2562671"/>
                  <a:gd name="connsiteX1" fmla="*/ 1819275 w 3543300"/>
                  <a:gd name="connsiteY1" fmla="*/ 1247963 h 2562671"/>
                  <a:gd name="connsiteX2" fmla="*/ 3543300 w 3543300"/>
                  <a:gd name="connsiteY2" fmla="*/ 188 h 2562671"/>
                  <a:gd name="connsiteX0" fmla="*/ 0 w 3543300"/>
                  <a:gd name="connsiteY0" fmla="*/ 2562432 h 2562681"/>
                  <a:gd name="connsiteX1" fmla="*/ 1819275 w 3543300"/>
                  <a:gd name="connsiteY1" fmla="*/ 1247982 h 2562681"/>
                  <a:gd name="connsiteX2" fmla="*/ 3543300 w 3543300"/>
                  <a:gd name="connsiteY2" fmla="*/ 207 h 2562681"/>
                </a:gdLst>
                <a:ahLst/>
                <a:cxnLst>
                  <a:cxn ang="0">
                    <a:pos x="connsiteX0" y="connsiteY0"/>
                  </a:cxn>
                  <a:cxn ang="0">
                    <a:pos x="connsiteX1" y="connsiteY1"/>
                  </a:cxn>
                  <a:cxn ang="0">
                    <a:pos x="connsiteX2" y="connsiteY2"/>
                  </a:cxn>
                </a:cxnLst>
                <a:rect l="l" t="t" r="r" b="b"/>
                <a:pathLst>
                  <a:path w="3543300" h="2562681">
                    <a:moveTo>
                      <a:pt x="0" y="2562432"/>
                    </a:moveTo>
                    <a:cubicBezTo>
                      <a:pt x="1544638" y="2576720"/>
                      <a:pt x="1649326" y="1976572"/>
                      <a:pt x="1819275" y="1247982"/>
                    </a:cubicBezTo>
                    <a:cubicBezTo>
                      <a:pt x="1979613" y="560595"/>
                      <a:pt x="2039938" y="-12492"/>
                      <a:pt x="3543300" y="2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28" name="図 27"/>
          <p:cNvPicPr>
            <a:picLocks noChangeAspect="1"/>
          </p:cNvPicPr>
          <p:nvPr/>
        </p:nvPicPr>
        <p:blipFill>
          <a:blip r:embed="rId8"/>
          <a:stretch>
            <a:fillRect/>
          </a:stretch>
        </p:blipFill>
        <p:spPr>
          <a:xfrm>
            <a:off x="12636081" y="6245225"/>
            <a:ext cx="3848519" cy="2454275"/>
          </a:xfrm>
          <a:prstGeom prst="rect">
            <a:avLst/>
          </a:prstGeom>
        </p:spPr>
      </p:pic>
      <p:sp>
        <p:nvSpPr>
          <p:cNvPr id="31" name="正方形/長方形 30"/>
          <p:cNvSpPr/>
          <p:nvPr/>
        </p:nvSpPr>
        <p:spPr>
          <a:xfrm>
            <a:off x="13692053" y="8718034"/>
            <a:ext cx="1980029"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シグモイド関数</a:t>
            </a:r>
            <a:endParaRPr lang="ja-JP" altLang="en-US" sz="2000" dirty="0"/>
          </a:p>
        </p:txBody>
      </p:sp>
      <mc:AlternateContent xmlns:mc="http://schemas.openxmlformats.org/markup-compatibility/2006" xmlns:a14="http://schemas.microsoft.com/office/drawing/2010/main">
        <mc:Choice Requires="a14">
          <p:sp>
            <p:nvSpPr>
              <p:cNvPr id="32" name="正方形/長方形 31"/>
              <p:cNvSpPr/>
              <p:nvPr/>
            </p:nvSpPr>
            <p:spPr>
              <a:xfrm>
                <a:off x="12752253" y="6444734"/>
                <a:ext cx="1934632"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i="1" dirty="0" smtClean="0">
                          <a:latin typeface="Cambria Math" panose="02040503050406030204" pitchFamily="18" charset="0"/>
                          <a:ea typeface="メイリオ" panose="020B0604030504040204" pitchFamily="50" charset="-128"/>
                          <a:cs typeface="メイリオ" panose="020B0604030504040204" pitchFamily="50" charset="-128"/>
                        </a:rPr>
                        <m:t>𝑓</m:t>
                      </m:r>
                      <m:d>
                        <m:dPr>
                          <m:ctrlP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𝑥</m:t>
                          </m:r>
                        </m:e>
                      </m:d>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m:t>
                      </m:r>
                      <m:f>
                        <m:fPr>
                          <m:ctrlP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ctrlPr>
                        </m:fPr>
                        <m:num>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1</m:t>
                          </m:r>
                        </m:num>
                        <m:den>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1+</m:t>
                          </m:r>
                          <m:sSup>
                            <m:sSupPr>
                              <m:ctrlP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ctrlPr>
                            </m:sSupPr>
                            <m:e>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𝑒</m:t>
                              </m:r>
                            </m:e>
                            <m:sup>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m:t>
                              </m:r>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𝑥</m:t>
                              </m:r>
                            </m:sup>
                          </m:sSup>
                        </m:den>
                      </m:f>
                    </m:oMath>
                  </m:oMathPara>
                </a14:m>
                <a:endParaRPr lang="ja-JP" altLang="en-US" sz="2000"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12752253" y="6444734"/>
                <a:ext cx="1934632" cy="675698"/>
              </a:xfrm>
              <a:prstGeom prst="rect">
                <a:avLst/>
              </a:prstGeom>
              <a:blipFill rotWithShape="0">
                <a:blip r:embed="rId9"/>
                <a:stretch>
                  <a:fillRect/>
                </a:stretch>
              </a:blipFill>
            </p:spPr>
            <p:txBody>
              <a:bodyPr/>
              <a:lstStyle/>
              <a:p>
                <a:r>
                  <a:rPr lang="ja-JP" altLang="en-US">
                    <a:noFill/>
                  </a:rPr>
                  <a:t> </a:t>
                </a:r>
              </a:p>
            </p:txBody>
          </p:sp>
        </mc:Fallback>
      </mc:AlternateContent>
      <p:sp>
        <p:nvSpPr>
          <p:cNvPr id="33" name="正方形/長方形 32"/>
          <p:cNvSpPr/>
          <p:nvPr/>
        </p:nvSpPr>
        <p:spPr>
          <a:xfrm>
            <a:off x="12364448" y="5581134"/>
            <a:ext cx="4323352" cy="707886"/>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非線形変換部分には、シグモイド関数などが利用される</a:t>
            </a:r>
          </a:p>
        </p:txBody>
      </p:sp>
      <p:grpSp>
        <p:nvGrpSpPr>
          <p:cNvPr id="38" name="グループ化 37"/>
          <p:cNvGrpSpPr/>
          <p:nvPr/>
        </p:nvGrpSpPr>
        <p:grpSpPr>
          <a:xfrm>
            <a:off x="1331239" y="3665476"/>
            <a:ext cx="4917443" cy="2393819"/>
            <a:chOff x="1293139" y="2217676"/>
            <a:chExt cx="4917443" cy="2393819"/>
          </a:xfrm>
        </p:grpSpPr>
        <p:sp>
          <p:nvSpPr>
            <p:cNvPr id="39" name="円/楕円 38"/>
            <p:cNvSpPr/>
            <p:nvPr/>
          </p:nvSpPr>
          <p:spPr>
            <a:xfrm>
              <a:off x="3160224" y="30604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40" name="直線矢印コネクタ 39"/>
            <p:cNvCxnSpPr>
              <a:stCxn id="20" idx="6"/>
              <a:endCxn id="39" idx="2"/>
            </p:cNvCxnSpPr>
            <p:nvPr/>
          </p:nvCxnSpPr>
          <p:spPr>
            <a:xfrm>
              <a:off x="1293139" y="2217676"/>
              <a:ext cx="1867085" cy="118570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21" idx="6"/>
              <a:endCxn id="39" idx="2"/>
            </p:cNvCxnSpPr>
            <p:nvPr/>
          </p:nvCxnSpPr>
          <p:spPr>
            <a:xfrm>
              <a:off x="1293139" y="2836304"/>
              <a:ext cx="1867085" cy="56707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22" idx="6"/>
              <a:endCxn id="39" idx="2"/>
            </p:cNvCxnSpPr>
            <p:nvPr/>
          </p:nvCxnSpPr>
          <p:spPr>
            <a:xfrm flipV="1">
              <a:off x="1293139" y="3403382"/>
              <a:ext cx="1867085" cy="5154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23" idx="6"/>
              <a:endCxn id="39" idx="2"/>
            </p:cNvCxnSpPr>
            <p:nvPr/>
          </p:nvCxnSpPr>
          <p:spPr>
            <a:xfrm flipV="1">
              <a:off x="1293139" y="3403382"/>
              <a:ext cx="1867085" cy="120811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正方形/長方形 43"/>
                <p:cNvSpPr/>
                <p:nvPr/>
              </p:nvSpPr>
              <p:spPr>
                <a:xfrm>
                  <a:off x="2564183" y="2905293"/>
                  <a:ext cx="663002"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0" i="1" smtClean="0">
                                <a:latin typeface="Cambria Math" panose="02040503050406030204" pitchFamily="18" charset="0"/>
                              </a:rPr>
                              <m:t>2</m:t>
                            </m:r>
                          </m:sup>
                        </m:sSup>
                      </m:oMath>
                    </m:oMathPara>
                  </a14:m>
                  <a:endParaRPr lang="ja-JP" altLang="en-US" sz="2400"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2564183" y="2905293"/>
                  <a:ext cx="663002" cy="470000"/>
                </a:xfrm>
                <a:prstGeom prst="rect">
                  <a:avLst/>
                </a:prstGeom>
                <a:blipFill rotWithShape="0">
                  <a:blip r:embed="rId10"/>
                  <a:stretch>
                    <a:fillRect/>
                  </a:stretch>
                </a:blipFill>
              </p:spPr>
              <p:txBody>
                <a:bodyPr/>
                <a:lstStyle/>
                <a:p>
                  <a:r>
                    <a:rPr lang="ja-JP" altLang="en-US">
                      <a:noFill/>
                    </a:rPr>
                    <a:t> </a:t>
                  </a:r>
                </a:p>
              </p:txBody>
            </p:sp>
          </mc:Fallback>
        </mc:AlternateContent>
        <p:cxnSp>
          <p:nvCxnSpPr>
            <p:cNvPr id="45" name="直線矢印コネクタ 44"/>
            <p:cNvCxnSpPr/>
            <p:nvPr/>
          </p:nvCxnSpPr>
          <p:spPr>
            <a:xfrm flipH="1">
              <a:off x="3846092" y="3403382"/>
              <a:ext cx="25876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5160294" y="3094751"/>
              <a:ext cx="1050288" cy="584775"/>
            </a:xfrm>
            <a:prstGeom prst="rect">
              <a:avLst/>
            </a:prstGeom>
          </p:spPr>
          <p:txBody>
            <a:bodyPr wrap="none">
              <a:spAutoFit/>
            </a:bodyPr>
            <a:lstStyle/>
            <a:p>
              <a:r>
                <a:rPr lang="en-US" altLang="ja-JP" sz="3200" dirty="0"/>
                <a:t>[0,1] </a:t>
              </a:r>
              <a:endParaRPr lang="ja-JP" altLang="en-US" sz="3200" dirty="0"/>
            </a:p>
          </p:txBody>
        </p:sp>
        <p:grpSp>
          <p:nvGrpSpPr>
            <p:cNvPr id="47" name="グループ化 46"/>
            <p:cNvGrpSpPr/>
            <p:nvPr/>
          </p:nvGrpSpPr>
          <p:grpSpPr>
            <a:xfrm>
              <a:off x="4104858" y="3060448"/>
              <a:ext cx="1100508" cy="685868"/>
              <a:chOff x="4104858" y="4978148"/>
              <a:chExt cx="1100508" cy="685868"/>
            </a:xfrm>
          </p:grpSpPr>
          <p:sp>
            <p:nvSpPr>
              <p:cNvPr id="48" name="円/楕円 47"/>
              <p:cNvSpPr/>
              <p:nvPr/>
            </p:nvSpPr>
            <p:spPr>
              <a:xfrm>
                <a:off x="4104858" y="49781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49" name="直線矢印コネクタ 48"/>
              <p:cNvCxnSpPr>
                <a:endCxn id="48" idx="6"/>
              </p:cNvCxnSpPr>
              <p:nvPr/>
            </p:nvCxnSpPr>
            <p:spPr>
              <a:xfrm flipH="1">
                <a:off x="4790726" y="5321082"/>
                <a:ext cx="414640"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50" name="フリーフォーム 49"/>
              <p:cNvSpPr/>
              <p:nvPr/>
            </p:nvSpPr>
            <p:spPr>
              <a:xfrm>
                <a:off x="4143375" y="5088250"/>
                <a:ext cx="625475" cy="452373"/>
              </a:xfrm>
              <a:custGeom>
                <a:avLst/>
                <a:gdLst>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483"/>
                  <a:gd name="connsiteX1" fmla="*/ 1819275 w 3543300"/>
                  <a:gd name="connsiteY1" fmla="*/ 1247775 h 2562483"/>
                  <a:gd name="connsiteX2" fmla="*/ 3543300 w 3543300"/>
                  <a:gd name="connsiteY2" fmla="*/ 0 h 2562483"/>
                  <a:gd name="connsiteX0" fmla="*/ 0 w 3543300"/>
                  <a:gd name="connsiteY0" fmla="*/ 2562413 h 2562671"/>
                  <a:gd name="connsiteX1" fmla="*/ 1819275 w 3543300"/>
                  <a:gd name="connsiteY1" fmla="*/ 1247963 h 2562671"/>
                  <a:gd name="connsiteX2" fmla="*/ 3543300 w 3543300"/>
                  <a:gd name="connsiteY2" fmla="*/ 188 h 2562671"/>
                  <a:gd name="connsiteX0" fmla="*/ 0 w 3543300"/>
                  <a:gd name="connsiteY0" fmla="*/ 2562432 h 2562681"/>
                  <a:gd name="connsiteX1" fmla="*/ 1819275 w 3543300"/>
                  <a:gd name="connsiteY1" fmla="*/ 1247982 h 2562681"/>
                  <a:gd name="connsiteX2" fmla="*/ 3543300 w 3543300"/>
                  <a:gd name="connsiteY2" fmla="*/ 207 h 2562681"/>
                </a:gdLst>
                <a:ahLst/>
                <a:cxnLst>
                  <a:cxn ang="0">
                    <a:pos x="connsiteX0" y="connsiteY0"/>
                  </a:cxn>
                  <a:cxn ang="0">
                    <a:pos x="connsiteX1" y="connsiteY1"/>
                  </a:cxn>
                  <a:cxn ang="0">
                    <a:pos x="connsiteX2" y="connsiteY2"/>
                  </a:cxn>
                </a:cxnLst>
                <a:rect l="l" t="t" r="r" b="b"/>
                <a:pathLst>
                  <a:path w="3543300" h="2562681">
                    <a:moveTo>
                      <a:pt x="0" y="2562432"/>
                    </a:moveTo>
                    <a:cubicBezTo>
                      <a:pt x="1544638" y="2576720"/>
                      <a:pt x="1649326" y="1976572"/>
                      <a:pt x="1819275" y="1247982"/>
                    </a:cubicBezTo>
                    <a:cubicBezTo>
                      <a:pt x="1979613" y="560595"/>
                      <a:pt x="2039938" y="-12492"/>
                      <a:pt x="3543300" y="2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6" name="グループ化 55"/>
          <p:cNvGrpSpPr/>
          <p:nvPr/>
        </p:nvGrpSpPr>
        <p:grpSpPr>
          <a:xfrm>
            <a:off x="1331239" y="3665476"/>
            <a:ext cx="4917443" cy="3047289"/>
            <a:chOff x="1293139" y="772504"/>
            <a:chExt cx="4917443" cy="3047289"/>
          </a:xfrm>
        </p:grpSpPr>
        <p:sp>
          <p:nvSpPr>
            <p:cNvPr id="57" name="円/楕円 56"/>
            <p:cNvSpPr/>
            <p:nvPr/>
          </p:nvSpPr>
          <p:spPr>
            <a:xfrm>
              <a:off x="3160224" y="30604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58" name="直線矢印コネクタ 57"/>
            <p:cNvCxnSpPr>
              <a:stCxn id="20" idx="6"/>
              <a:endCxn id="57" idx="2"/>
            </p:cNvCxnSpPr>
            <p:nvPr/>
          </p:nvCxnSpPr>
          <p:spPr>
            <a:xfrm>
              <a:off x="1293139" y="772504"/>
              <a:ext cx="1867085" cy="263087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21" idx="6"/>
              <a:endCxn id="57" idx="2"/>
            </p:cNvCxnSpPr>
            <p:nvPr/>
          </p:nvCxnSpPr>
          <p:spPr>
            <a:xfrm>
              <a:off x="1293139" y="1391132"/>
              <a:ext cx="1867085" cy="201225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22" idx="6"/>
              <a:endCxn id="57" idx="2"/>
            </p:cNvCxnSpPr>
            <p:nvPr/>
          </p:nvCxnSpPr>
          <p:spPr>
            <a:xfrm>
              <a:off x="1293139" y="2009759"/>
              <a:ext cx="1867085" cy="139362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23" idx="6"/>
              <a:endCxn id="57" idx="2"/>
            </p:cNvCxnSpPr>
            <p:nvPr/>
          </p:nvCxnSpPr>
          <p:spPr>
            <a:xfrm>
              <a:off x="1293139" y="3166323"/>
              <a:ext cx="1867085" cy="23705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正方形/長方形 61"/>
                <p:cNvSpPr/>
                <p:nvPr/>
              </p:nvSpPr>
              <p:spPr>
                <a:xfrm>
                  <a:off x="2513383" y="3349793"/>
                  <a:ext cx="663002"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0" i="1" smtClean="0">
                                <a:latin typeface="Cambria Math" panose="02040503050406030204" pitchFamily="18" charset="0"/>
                              </a:rPr>
                              <m:t>3</m:t>
                            </m:r>
                          </m:sup>
                        </m:sSup>
                      </m:oMath>
                    </m:oMathPara>
                  </a14:m>
                  <a:endParaRPr lang="ja-JP" altLang="en-US" sz="2400" dirty="0"/>
                </a:p>
              </p:txBody>
            </p:sp>
          </mc:Choice>
          <mc:Fallback xmlns="">
            <p:sp>
              <p:nvSpPr>
                <p:cNvPr id="62" name="正方形/長方形 61"/>
                <p:cNvSpPr>
                  <a:spLocks noRot="1" noChangeAspect="1" noMove="1" noResize="1" noEditPoints="1" noAdjustHandles="1" noChangeArrowheads="1" noChangeShapeType="1" noTextEdit="1"/>
                </p:cNvSpPr>
                <p:nvPr/>
              </p:nvSpPr>
              <p:spPr>
                <a:xfrm>
                  <a:off x="2513383" y="3349793"/>
                  <a:ext cx="663002" cy="470000"/>
                </a:xfrm>
                <a:prstGeom prst="rect">
                  <a:avLst/>
                </a:prstGeom>
                <a:blipFill rotWithShape="0">
                  <a:blip r:embed="rId11"/>
                  <a:stretch>
                    <a:fillRect/>
                  </a:stretch>
                </a:blipFill>
              </p:spPr>
              <p:txBody>
                <a:bodyPr/>
                <a:lstStyle/>
                <a:p>
                  <a:r>
                    <a:rPr lang="ja-JP" altLang="en-US">
                      <a:noFill/>
                    </a:rPr>
                    <a:t> </a:t>
                  </a:r>
                </a:p>
              </p:txBody>
            </p:sp>
          </mc:Fallback>
        </mc:AlternateContent>
        <p:cxnSp>
          <p:nvCxnSpPr>
            <p:cNvPr id="63" name="直線矢印コネクタ 62"/>
            <p:cNvCxnSpPr/>
            <p:nvPr/>
          </p:nvCxnSpPr>
          <p:spPr>
            <a:xfrm flipH="1">
              <a:off x="3846092" y="3403382"/>
              <a:ext cx="25876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5160294" y="3094751"/>
              <a:ext cx="1050288" cy="584775"/>
            </a:xfrm>
            <a:prstGeom prst="rect">
              <a:avLst/>
            </a:prstGeom>
          </p:spPr>
          <p:txBody>
            <a:bodyPr wrap="none">
              <a:spAutoFit/>
            </a:bodyPr>
            <a:lstStyle/>
            <a:p>
              <a:r>
                <a:rPr lang="en-US" altLang="ja-JP" sz="3200" dirty="0"/>
                <a:t>[0,1] </a:t>
              </a:r>
              <a:endParaRPr lang="ja-JP" altLang="en-US" sz="3200" dirty="0"/>
            </a:p>
          </p:txBody>
        </p:sp>
        <p:grpSp>
          <p:nvGrpSpPr>
            <p:cNvPr id="65" name="グループ化 64"/>
            <p:cNvGrpSpPr/>
            <p:nvPr/>
          </p:nvGrpSpPr>
          <p:grpSpPr>
            <a:xfrm>
              <a:off x="4104858" y="3060448"/>
              <a:ext cx="1100508" cy="685868"/>
              <a:chOff x="4104858" y="4978148"/>
              <a:chExt cx="1100508" cy="685868"/>
            </a:xfrm>
          </p:grpSpPr>
          <p:sp>
            <p:nvSpPr>
              <p:cNvPr id="66" name="円/楕円 65"/>
              <p:cNvSpPr/>
              <p:nvPr/>
            </p:nvSpPr>
            <p:spPr>
              <a:xfrm>
                <a:off x="4104858" y="49781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67" name="直線矢印コネクタ 66"/>
              <p:cNvCxnSpPr>
                <a:endCxn id="66" idx="6"/>
              </p:cNvCxnSpPr>
              <p:nvPr/>
            </p:nvCxnSpPr>
            <p:spPr>
              <a:xfrm flipH="1">
                <a:off x="4790726" y="5321082"/>
                <a:ext cx="414640"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68" name="フリーフォーム 67"/>
              <p:cNvSpPr/>
              <p:nvPr/>
            </p:nvSpPr>
            <p:spPr>
              <a:xfrm>
                <a:off x="4143375" y="5088250"/>
                <a:ext cx="625475" cy="452373"/>
              </a:xfrm>
              <a:custGeom>
                <a:avLst/>
                <a:gdLst>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483"/>
                  <a:gd name="connsiteX1" fmla="*/ 1819275 w 3543300"/>
                  <a:gd name="connsiteY1" fmla="*/ 1247775 h 2562483"/>
                  <a:gd name="connsiteX2" fmla="*/ 3543300 w 3543300"/>
                  <a:gd name="connsiteY2" fmla="*/ 0 h 2562483"/>
                  <a:gd name="connsiteX0" fmla="*/ 0 w 3543300"/>
                  <a:gd name="connsiteY0" fmla="*/ 2562413 h 2562671"/>
                  <a:gd name="connsiteX1" fmla="*/ 1819275 w 3543300"/>
                  <a:gd name="connsiteY1" fmla="*/ 1247963 h 2562671"/>
                  <a:gd name="connsiteX2" fmla="*/ 3543300 w 3543300"/>
                  <a:gd name="connsiteY2" fmla="*/ 188 h 2562671"/>
                  <a:gd name="connsiteX0" fmla="*/ 0 w 3543300"/>
                  <a:gd name="connsiteY0" fmla="*/ 2562432 h 2562681"/>
                  <a:gd name="connsiteX1" fmla="*/ 1819275 w 3543300"/>
                  <a:gd name="connsiteY1" fmla="*/ 1247982 h 2562681"/>
                  <a:gd name="connsiteX2" fmla="*/ 3543300 w 3543300"/>
                  <a:gd name="connsiteY2" fmla="*/ 207 h 2562681"/>
                </a:gdLst>
                <a:ahLst/>
                <a:cxnLst>
                  <a:cxn ang="0">
                    <a:pos x="connsiteX0" y="connsiteY0"/>
                  </a:cxn>
                  <a:cxn ang="0">
                    <a:pos x="connsiteX1" y="connsiteY1"/>
                  </a:cxn>
                  <a:cxn ang="0">
                    <a:pos x="connsiteX2" y="connsiteY2"/>
                  </a:cxn>
                </a:cxnLst>
                <a:rect l="l" t="t" r="r" b="b"/>
                <a:pathLst>
                  <a:path w="3543300" h="2562681">
                    <a:moveTo>
                      <a:pt x="0" y="2562432"/>
                    </a:moveTo>
                    <a:cubicBezTo>
                      <a:pt x="1544638" y="2576720"/>
                      <a:pt x="1649326" y="1976572"/>
                      <a:pt x="1819275" y="1247982"/>
                    </a:cubicBezTo>
                    <a:cubicBezTo>
                      <a:pt x="1979613" y="560595"/>
                      <a:pt x="2039938" y="-12492"/>
                      <a:pt x="3543300" y="2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8" name="グループ化 77"/>
          <p:cNvGrpSpPr/>
          <p:nvPr/>
        </p:nvGrpSpPr>
        <p:grpSpPr>
          <a:xfrm>
            <a:off x="6361483" y="3222793"/>
            <a:ext cx="5518498" cy="3340200"/>
            <a:chOff x="6361483" y="3222793"/>
            <a:chExt cx="5518498" cy="3340200"/>
          </a:xfrm>
        </p:grpSpPr>
        <mc:AlternateContent xmlns:mc="http://schemas.openxmlformats.org/markup-compatibility/2006" xmlns:a14="http://schemas.microsoft.com/office/drawing/2010/main">
          <mc:Choice Requires="a14">
            <p:sp>
              <p:nvSpPr>
                <p:cNvPr id="75" name="正方形/長方形 74"/>
                <p:cNvSpPr/>
                <p:nvPr/>
              </p:nvSpPr>
              <p:spPr>
                <a:xfrm>
                  <a:off x="6361483" y="3222793"/>
                  <a:ext cx="5507085" cy="461665"/>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入力信号が</a:t>
                  </a:r>
                  <a14:m>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0" i="1" smtClean="0">
                              <a:latin typeface="Cambria Math" panose="02040503050406030204" pitchFamily="18" charset="0"/>
                            </a:rPr>
                            <m:t>1</m:t>
                          </m:r>
                        </m:sup>
                      </m:sSup>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に似てるとき大きい値に</a:t>
                  </a:r>
                </a:p>
              </p:txBody>
            </p:sp>
          </mc:Choice>
          <mc:Fallback xmlns="">
            <p:sp>
              <p:nvSpPr>
                <p:cNvPr id="75" name="正方形/長方形 74"/>
                <p:cNvSpPr>
                  <a:spLocks noRot="1" noChangeAspect="1" noMove="1" noResize="1" noEditPoints="1" noAdjustHandles="1" noChangeArrowheads="1" noChangeShapeType="1" noTextEdit="1"/>
                </p:cNvSpPr>
                <p:nvPr/>
              </p:nvSpPr>
              <p:spPr>
                <a:xfrm>
                  <a:off x="6361483" y="3222793"/>
                  <a:ext cx="5507085" cy="461665"/>
                </a:xfrm>
                <a:prstGeom prst="rect">
                  <a:avLst/>
                </a:prstGeom>
                <a:blipFill rotWithShape="0">
                  <a:blip r:embed="rId12"/>
                  <a:stretch>
                    <a:fillRect l="-1772" t="-8000" r="-775"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6" name="正方形/長方形 75"/>
                <p:cNvSpPr/>
                <p:nvPr/>
              </p:nvSpPr>
              <p:spPr>
                <a:xfrm>
                  <a:off x="6361483" y="4670593"/>
                  <a:ext cx="5518498" cy="470000"/>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入力信号が</a:t>
                  </a:r>
                  <a14:m>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1" i="0" smtClean="0">
                              <a:latin typeface="Cambria Math" panose="02040503050406030204" pitchFamily="18" charset="0"/>
                            </a:rPr>
                            <m:t>𝟐</m:t>
                          </m:r>
                        </m:sup>
                      </m:sSup>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に似てるとき大きい値に</a:t>
                  </a:r>
                </a:p>
              </p:txBody>
            </p:sp>
          </mc:Choice>
          <mc:Fallback xmlns="">
            <p:sp>
              <p:nvSpPr>
                <p:cNvPr id="76" name="正方形/長方形 75"/>
                <p:cNvSpPr>
                  <a:spLocks noRot="1" noChangeAspect="1" noMove="1" noResize="1" noEditPoints="1" noAdjustHandles="1" noChangeArrowheads="1" noChangeShapeType="1" noTextEdit="1"/>
                </p:cNvSpPr>
                <p:nvPr/>
              </p:nvSpPr>
              <p:spPr>
                <a:xfrm>
                  <a:off x="6361483" y="4670593"/>
                  <a:ext cx="5518498" cy="470000"/>
                </a:xfrm>
                <a:prstGeom prst="rect">
                  <a:avLst/>
                </a:prstGeom>
                <a:blipFill rotWithShape="0">
                  <a:blip r:embed="rId13"/>
                  <a:stretch>
                    <a:fillRect l="-1768" t="-6494" r="-773" b="-311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正方形/長方形 76"/>
                <p:cNvSpPr/>
                <p:nvPr/>
              </p:nvSpPr>
              <p:spPr>
                <a:xfrm>
                  <a:off x="6361483" y="6092993"/>
                  <a:ext cx="5518498" cy="470000"/>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入力信号が</a:t>
                  </a:r>
                  <a14:m>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1" i="0" smtClean="0">
                              <a:latin typeface="Cambria Math" panose="02040503050406030204" pitchFamily="18" charset="0"/>
                            </a:rPr>
                            <m:t>𝟑</m:t>
                          </m:r>
                        </m:sup>
                      </m:sSup>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に似てるとき大きい値に</a:t>
                  </a:r>
                </a:p>
              </p:txBody>
            </p:sp>
          </mc:Choice>
          <mc:Fallback xmlns="">
            <p:sp>
              <p:nvSpPr>
                <p:cNvPr id="77" name="正方形/長方形 76"/>
                <p:cNvSpPr>
                  <a:spLocks noRot="1" noChangeAspect="1" noMove="1" noResize="1" noEditPoints="1" noAdjustHandles="1" noChangeArrowheads="1" noChangeShapeType="1" noTextEdit="1"/>
                </p:cNvSpPr>
                <p:nvPr/>
              </p:nvSpPr>
              <p:spPr>
                <a:xfrm>
                  <a:off x="6361483" y="6092993"/>
                  <a:ext cx="5518498" cy="470000"/>
                </a:xfrm>
                <a:prstGeom prst="rect">
                  <a:avLst/>
                </a:prstGeom>
                <a:blipFill rotWithShape="0">
                  <a:blip r:embed="rId14"/>
                  <a:stretch>
                    <a:fillRect l="-1768" t="-6494" r="-773" b="-31169"/>
                  </a:stretch>
                </a:blipFill>
              </p:spPr>
              <p:txBody>
                <a:bodyPr/>
                <a:lstStyle/>
                <a:p>
                  <a:r>
                    <a:rPr lang="ja-JP" altLang="en-US">
                      <a:noFill/>
                    </a:rPr>
                    <a:t> </a:t>
                  </a:r>
                </a:p>
              </p:txBody>
            </p:sp>
          </mc:Fallback>
        </mc:AlternateContent>
      </p:grpSp>
      <p:sp>
        <p:nvSpPr>
          <p:cNvPr id="12" name="スライド番号プレースホルダー 11"/>
          <p:cNvSpPr>
            <a:spLocks noGrp="1"/>
          </p:cNvSpPr>
          <p:nvPr>
            <p:ph type="sldNum" sz="quarter" idx="12"/>
          </p:nvPr>
        </p:nvSpPr>
        <p:spPr/>
        <p:txBody>
          <a:bodyPr/>
          <a:lstStyle/>
          <a:p>
            <a:fld id="{F35DE295-420C-4265-BE54-AE59FA4027A6}" type="slidenum">
              <a:rPr kumimoji="1" lang="ja-JP" altLang="en-US" smtClean="0"/>
              <a:t>29</a:t>
            </a:fld>
            <a:endParaRPr kumimoji="1" lang="ja-JP" altLang="en-US"/>
          </a:p>
        </p:txBody>
      </p:sp>
    </p:spTree>
    <p:extLst>
      <p:ext uri="{BB962C8B-B14F-4D97-AF65-F5344CB8AC3E}">
        <p14:creationId xmlns:p14="http://schemas.microsoft.com/office/powerpoint/2010/main" val="234865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（復習）パターン認識とは</a:t>
            </a:r>
            <a:endParaRPr kumimoji="1" lang="en-US" altLang="ja-JP" dirty="0" smtClean="0"/>
          </a:p>
          <a:p>
            <a:r>
              <a:rPr lang="ja-JP" altLang="en-US" dirty="0" smtClean="0"/>
              <a:t>パーセプトロン</a:t>
            </a:r>
            <a:endParaRPr lang="en-US" altLang="ja-JP" dirty="0" smtClean="0"/>
          </a:p>
          <a:p>
            <a:r>
              <a:rPr kumimoji="1" lang="ja-JP" altLang="en-US" smtClean="0"/>
              <a:t>ニューラルネットワーク</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3</a:t>
            </a:fld>
            <a:endParaRPr kumimoji="1" lang="ja-JP" altLang="en-US"/>
          </a:p>
        </p:txBody>
      </p:sp>
    </p:spTree>
    <p:extLst>
      <p:ext uri="{BB962C8B-B14F-4D97-AF65-F5344CB8AC3E}">
        <p14:creationId xmlns:p14="http://schemas.microsoft.com/office/powerpoint/2010/main" val="1359244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281" y="174626"/>
            <a:ext cx="11708780" cy="733270"/>
          </a:xfrm>
        </p:spPr>
        <p:txBody>
          <a:bodyPr>
            <a:normAutofit/>
          </a:bodyPr>
          <a:lstStyle/>
          <a:p>
            <a:r>
              <a:rPr lang="ja-JP" altLang="en-US" sz="3200" dirty="0"/>
              <a:t>ニューラルネットワーク</a:t>
            </a:r>
            <a:r>
              <a:rPr lang="en-US" altLang="ja-JP" sz="3200" dirty="0"/>
              <a:t>: </a:t>
            </a:r>
            <a:r>
              <a:rPr lang="ja-JP" altLang="en-US" sz="3200" dirty="0"/>
              <a:t>ユニットを並列につなぐ</a:t>
            </a:r>
            <a:endParaRPr kumimoji="1" lang="ja-JP" altLang="en-US" sz="3200" dirty="0"/>
          </a:p>
        </p:txBody>
      </p:sp>
      <p:sp>
        <p:nvSpPr>
          <p:cNvPr id="3" name="コンテンツ プレースホルダー 2"/>
          <p:cNvSpPr>
            <a:spLocks noGrp="1"/>
          </p:cNvSpPr>
          <p:nvPr>
            <p:ph idx="1"/>
          </p:nvPr>
        </p:nvSpPr>
        <p:spPr>
          <a:xfrm>
            <a:off x="596281" y="1191322"/>
            <a:ext cx="11329019" cy="1208978"/>
          </a:xfrm>
        </p:spPr>
        <p:txBody>
          <a:bodyPr>
            <a:noAutofit/>
          </a:bodyPr>
          <a:lstStyle/>
          <a:p>
            <a:pPr>
              <a:lnSpc>
                <a:spcPct val="100000"/>
              </a:lnSpc>
              <a:spcBef>
                <a:spcPts val="600"/>
              </a:spcBef>
            </a:pPr>
            <a:r>
              <a:rPr lang="ja-JP" altLang="en-US" sz="2400" dirty="0"/>
              <a:t>果物写真の分類を考える</a:t>
            </a:r>
            <a:endParaRPr lang="en-US" altLang="ja-JP" sz="2400" dirty="0"/>
          </a:p>
          <a:p>
            <a:pPr lvl="1">
              <a:lnSpc>
                <a:spcPct val="100000"/>
              </a:lnSpc>
              <a:spcBef>
                <a:spcPts val="600"/>
              </a:spcBef>
            </a:pPr>
            <a:r>
              <a:rPr lang="ja-JP" altLang="en-US" sz="2000" dirty="0"/>
              <a:t>特徴ベクトルは</a:t>
            </a:r>
            <a:r>
              <a:rPr lang="en-US" altLang="ja-JP" sz="2000" dirty="0"/>
              <a:t>4D</a:t>
            </a:r>
            <a:r>
              <a:rPr lang="ja-JP" altLang="en-US" sz="2000" dirty="0"/>
              <a:t> </a:t>
            </a:r>
            <a:r>
              <a:rPr lang="en-US" altLang="ja-JP" sz="2000" dirty="0">
                <a:sym typeface="Wingdings" panose="05000000000000000000" pitchFamily="2" charset="2"/>
              </a:rPr>
              <a:t>(</a:t>
            </a:r>
            <a:r>
              <a:rPr lang="ja-JP" altLang="en-US" sz="2000" dirty="0">
                <a:sym typeface="Wingdings" panose="05000000000000000000" pitchFamily="2" charset="2"/>
              </a:rPr>
              <a:t>円形度，彩度，色相，ざらつき</a:t>
            </a:r>
            <a:r>
              <a:rPr lang="en-US" altLang="ja-JP" sz="2000" dirty="0">
                <a:sym typeface="Wingdings" panose="05000000000000000000" pitchFamily="2" charset="2"/>
              </a:rPr>
              <a:t>) </a:t>
            </a:r>
            <a:endParaRPr lang="en-US" altLang="ja-JP" sz="2000" dirty="0"/>
          </a:p>
          <a:p>
            <a:pPr lvl="1">
              <a:lnSpc>
                <a:spcPct val="100000"/>
              </a:lnSpc>
              <a:spcBef>
                <a:spcPts val="600"/>
              </a:spcBef>
            </a:pPr>
            <a:r>
              <a:rPr lang="ja-JP" altLang="en-US" sz="2000" dirty="0"/>
              <a:t>クラス数は</a:t>
            </a:r>
            <a:r>
              <a:rPr lang="en-US" altLang="ja-JP" sz="2000" dirty="0"/>
              <a:t>3</a:t>
            </a:r>
            <a:r>
              <a:rPr lang="en-US" altLang="ja-JP" sz="2000" dirty="0">
                <a:sym typeface="Wingdings" panose="05000000000000000000" pitchFamily="2" charset="2"/>
              </a:rPr>
              <a:t>(</a:t>
            </a:r>
            <a:r>
              <a:rPr lang="ja-JP" altLang="en-US" sz="2000" dirty="0">
                <a:sym typeface="Wingdings" panose="05000000000000000000" pitchFamily="2" charset="2"/>
              </a:rPr>
              <a:t>りんご，バナナ，みかん</a:t>
            </a:r>
            <a:r>
              <a:rPr lang="en-US" altLang="ja-JP" sz="2000" dirty="0">
                <a:sym typeface="Wingdings" panose="05000000000000000000" pitchFamily="2" charset="2"/>
              </a:rPr>
              <a:t>) </a:t>
            </a:r>
            <a:endParaRPr lang="en-US" altLang="ja-JP" sz="2000" dirty="0"/>
          </a:p>
          <a:p>
            <a:pPr>
              <a:lnSpc>
                <a:spcPct val="120000"/>
              </a:lnSpc>
              <a:spcBef>
                <a:spcPts val="0"/>
              </a:spcBef>
              <a:spcAft>
                <a:spcPts val="600"/>
              </a:spcAft>
            </a:pPr>
            <a:endParaRPr kumimoji="1" lang="ja-JP" altLang="en-US" sz="2400" b="1" dirty="0"/>
          </a:p>
        </p:txBody>
      </p:sp>
      <p:sp>
        <p:nvSpPr>
          <p:cNvPr id="20" name="円/楕円 19"/>
          <p:cNvSpPr/>
          <p:nvPr/>
        </p:nvSpPr>
        <p:spPr>
          <a:xfrm>
            <a:off x="1912399" y="3337385"/>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21" name="円/楕円 20"/>
              <p:cNvSpPr/>
              <p:nvPr/>
            </p:nvSpPr>
            <p:spPr>
              <a:xfrm>
                <a:off x="1912399" y="3956013"/>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1</m:t>
                          </m:r>
                        </m:sub>
                      </m:sSub>
                    </m:oMath>
                  </m:oMathPara>
                </a14:m>
                <a:endParaRPr kumimoji="1" lang="ja-JP" altLang="en-US" sz="2400" dirty="0">
                  <a:solidFill>
                    <a:schemeClr val="tx1"/>
                  </a:solidFill>
                </a:endParaRPr>
              </a:p>
            </p:txBody>
          </p:sp>
        </mc:Choice>
        <mc:Fallback xmlns="">
          <p:sp>
            <p:nvSpPr>
              <p:cNvPr id="21" name="円/楕円 20"/>
              <p:cNvSpPr>
                <a:spLocks noRot="1" noChangeAspect="1" noMove="1" noResize="1" noEditPoints="1" noAdjustHandles="1" noChangeArrowheads="1" noChangeShapeType="1" noTextEdit="1"/>
              </p:cNvSpPr>
              <p:nvPr/>
            </p:nvSpPr>
            <p:spPr>
              <a:xfrm>
                <a:off x="1912399" y="3956013"/>
                <a:ext cx="511040" cy="511040"/>
              </a:xfrm>
              <a:prstGeom prst="ellipse">
                <a:avLst/>
              </a:prstGeom>
              <a:blipFill rotWithShape="0">
                <a:blip r:embed="rId2"/>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1912399" y="457464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2</m:t>
                          </m:r>
                        </m:sub>
                      </m:sSub>
                    </m:oMath>
                  </m:oMathPara>
                </a14:m>
                <a:endParaRPr kumimoji="1" lang="ja-JP" altLang="en-US" sz="2400" dirty="0">
                  <a:solidFill>
                    <a:schemeClr val="tx1"/>
                  </a:solidFill>
                </a:endParaRPr>
              </a:p>
            </p:txBody>
          </p:sp>
        </mc:Choice>
        <mc:Fallback xmlns="">
          <p:sp>
            <p:nvSpPr>
              <p:cNvPr id="22" name="円/楕円 21"/>
              <p:cNvSpPr>
                <a:spLocks noRot="1" noChangeAspect="1" noMove="1" noResize="1" noEditPoints="1" noAdjustHandles="1" noChangeArrowheads="1" noChangeShapeType="1" noTextEdit="1"/>
              </p:cNvSpPr>
              <p:nvPr/>
            </p:nvSpPr>
            <p:spPr>
              <a:xfrm>
                <a:off x="1912399" y="4574640"/>
                <a:ext cx="511040" cy="511040"/>
              </a:xfrm>
              <a:prstGeom prst="ellipse">
                <a:avLst/>
              </a:prstGeom>
              <a:blipFill rotWithShape="0">
                <a:blip r:embed="rId3"/>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円/楕円 22"/>
              <p:cNvSpPr/>
              <p:nvPr/>
            </p:nvSpPr>
            <p:spPr>
              <a:xfrm>
                <a:off x="1912399" y="5731204"/>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4</m:t>
                          </m:r>
                        </m:sub>
                      </m:sSub>
                    </m:oMath>
                  </m:oMathPara>
                </a14:m>
                <a:endParaRPr kumimoji="1" lang="ja-JP" altLang="en-US" sz="2400" dirty="0">
                  <a:solidFill>
                    <a:schemeClr val="tx1"/>
                  </a:solidFill>
                </a:endParaRPr>
              </a:p>
            </p:txBody>
          </p:sp>
        </mc:Choice>
        <mc:Fallback xmlns="">
          <p:sp>
            <p:nvSpPr>
              <p:cNvPr id="23" name="円/楕円 22"/>
              <p:cNvSpPr>
                <a:spLocks noRot="1" noChangeAspect="1" noMove="1" noResize="1" noEditPoints="1" noAdjustHandles="1" noChangeArrowheads="1" noChangeShapeType="1" noTextEdit="1"/>
              </p:cNvSpPr>
              <p:nvPr/>
            </p:nvSpPr>
            <p:spPr>
              <a:xfrm>
                <a:off x="1912399" y="5731204"/>
                <a:ext cx="511040" cy="511040"/>
              </a:xfrm>
              <a:prstGeom prst="ellipse">
                <a:avLst/>
              </a:prstGeom>
              <a:blipFill rotWithShape="0">
                <a:blip r:embed="rId4"/>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円/楕円 68"/>
              <p:cNvSpPr/>
              <p:nvPr/>
            </p:nvSpPr>
            <p:spPr>
              <a:xfrm>
                <a:off x="1912399" y="514614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3</m:t>
                          </m:r>
                        </m:sub>
                      </m:sSub>
                    </m:oMath>
                  </m:oMathPara>
                </a14:m>
                <a:endParaRPr kumimoji="1" lang="ja-JP" altLang="en-US" sz="2400" dirty="0">
                  <a:solidFill>
                    <a:schemeClr val="tx1"/>
                  </a:solidFill>
                </a:endParaRPr>
              </a:p>
            </p:txBody>
          </p:sp>
        </mc:Choice>
        <mc:Fallback xmlns="">
          <p:sp>
            <p:nvSpPr>
              <p:cNvPr id="69" name="円/楕円 68"/>
              <p:cNvSpPr>
                <a:spLocks noRot="1" noChangeAspect="1" noMove="1" noResize="1" noEditPoints="1" noAdjustHandles="1" noChangeArrowheads="1" noChangeShapeType="1" noTextEdit="1"/>
              </p:cNvSpPr>
              <p:nvPr/>
            </p:nvSpPr>
            <p:spPr>
              <a:xfrm>
                <a:off x="1912399" y="5146140"/>
                <a:ext cx="511040" cy="511040"/>
              </a:xfrm>
              <a:prstGeom prst="ellipse">
                <a:avLst/>
              </a:prstGeom>
              <a:blipFill rotWithShape="0">
                <a:blip r:embed="rId5"/>
                <a:stretch>
                  <a:fillRect/>
                </a:stretch>
              </a:blipFill>
              <a:ln w="31750"/>
            </p:spPr>
            <p:txBody>
              <a:bodyPr/>
              <a:lstStyle/>
              <a:p>
                <a:r>
                  <a:rPr lang="ja-JP" altLang="en-US">
                    <a:noFill/>
                  </a:rPr>
                  <a:t> </a:t>
                </a:r>
              </a:p>
            </p:txBody>
          </p:sp>
        </mc:Fallback>
      </mc:AlternateContent>
      <p:cxnSp>
        <p:nvCxnSpPr>
          <p:cNvPr id="7" name="直線矢印コネクタ 6"/>
          <p:cNvCxnSpPr>
            <a:stCxn id="20" idx="6"/>
            <a:endCxn id="6" idx="2"/>
          </p:cNvCxnSpPr>
          <p:nvPr/>
        </p:nvCxnSpPr>
        <p:spPr>
          <a:xfrm flipV="1">
            <a:off x="2423439" y="3489858"/>
            <a:ext cx="1667060" cy="10304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stCxn id="21" idx="6"/>
            <a:endCxn id="6" idx="2"/>
          </p:cNvCxnSpPr>
          <p:nvPr/>
        </p:nvCxnSpPr>
        <p:spPr>
          <a:xfrm flipV="1">
            <a:off x="2423439" y="3489858"/>
            <a:ext cx="1667060" cy="72167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22" idx="6"/>
            <a:endCxn id="6" idx="2"/>
          </p:cNvCxnSpPr>
          <p:nvPr/>
        </p:nvCxnSpPr>
        <p:spPr>
          <a:xfrm flipV="1">
            <a:off x="2423439" y="3489858"/>
            <a:ext cx="1667060" cy="134030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23" idx="6"/>
            <a:endCxn id="6" idx="2"/>
          </p:cNvCxnSpPr>
          <p:nvPr/>
        </p:nvCxnSpPr>
        <p:spPr>
          <a:xfrm flipV="1">
            <a:off x="2423439" y="3489858"/>
            <a:ext cx="1667060" cy="249686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正方形/長方形 10"/>
              <p:cNvSpPr/>
              <p:nvPr/>
            </p:nvSpPr>
            <p:spPr>
              <a:xfrm>
                <a:off x="3275383" y="3080372"/>
                <a:ext cx="663002"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0" i="1" smtClean="0">
                              <a:latin typeface="Cambria Math" panose="02040503050406030204" pitchFamily="18" charset="0"/>
                            </a:rPr>
                            <m:t>1</m:t>
                          </m:r>
                        </m:sup>
                      </m:sSup>
                    </m:oMath>
                  </m:oMathPara>
                </a14:m>
                <a:endParaRPr lang="ja-JP" altLang="en-US" sz="24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3275383" y="3080372"/>
                <a:ext cx="663002" cy="470000"/>
              </a:xfrm>
              <a:prstGeom prst="rect">
                <a:avLst/>
              </a:prstGeom>
              <a:blipFill rotWithShape="0">
                <a:blip r:embed="rId6"/>
                <a:stretch>
                  <a:fillRect/>
                </a:stretch>
              </a:blipFill>
            </p:spPr>
            <p:txBody>
              <a:bodyPr/>
              <a:lstStyle/>
              <a:p>
                <a:r>
                  <a:rPr lang="ja-JP" altLang="en-US">
                    <a:noFill/>
                  </a:rPr>
                  <a:t> </a:t>
                </a:r>
              </a:p>
            </p:txBody>
          </p:sp>
        </mc:Fallback>
      </mc:AlternateContent>
      <p:cxnSp>
        <p:nvCxnSpPr>
          <p:cNvPr id="40" name="直線矢印コネクタ 39"/>
          <p:cNvCxnSpPr>
            <a:stCxn id="20" idx="6"/>
            <a:endCxn id="39" idx="2"/>
          </p:cNvCxnSpPr>
          <p:nvPr/>
        </p:nvCxnSpPr>
        <p:spPr>
          <a:xfrm>
            <a:off x="2423439" y="3592905"/>
            <a:ext cx="1700932" cy="118409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21" idx="6"/>
            <a:endCxn id="39" idx="2"/>
          </p:cNvCxnSpPr>
          <p:nvPr/>
        </p:nvCxnSpPr>
        <p:spPr>
          <a:xfrm>
            <a:off x="2423439" y="4211533"/>
            <a:ext cx="1700932" cy="56546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22" idx="6"/>
            <a:endCxn id="39" idx="2"/>
          </p:cNvCxnSpPr>
          <p:nvPr/>
        </p:nvCxnSpPr>
        <p:spPr>
          <a:xfrm flipV="1">
            <a:off x="2423439" y="4777002"/>
            <a:ext cx="1700932" cy="5315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23" idx="6"/>
            <a:endCxn id="39" idx="2"/>
          </p:cNvCxnSpPr>
          <p:nvPr/>
        </p:nvCxnSpPr>
        <p:spPr>
          <a:xfrm flipV="1">
            <a:off x="2423439" y="4777002"/>
            <a:ext cx="1700932" cy="120972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正方形/長方形 43"/>
              <p:cNvSpPr/>
              <p:nvPr/>
            </p:nvSpPr>
            <p:spPr>
              <a:xfrm>
                <a:off x="3656383" y="4280522"/>
                <a:ext cx="663002"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0" i="1" smtClean="0">
                              <a:latin typeface="Cambria Math" panose="02040503050406030204" pitchFamily="18" charset="0"/>
                            </a:rPr>
                            <m:t>2</m:t>
                          </m:r>
                        </m:sup>
                      </m:sSup>
                    </m:oMath>
                  </m:oMathPara>
                </a14:m>
                <a:endParaRPr lang="ja-JP" altLang="en-US" sz="2400"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3656383" y="4280522"/>
                <a:ext cx="663002" cy="470000"/>
              </a:xfrm>
              <a:prstGeom prst="rect">
                <a:avLst/>
              </a:prstGeom>
              <a:blipFill rotWithShape="0">
                <a:blip r:embed="rId7"/>
                <a:stretch>
                  <a:fillRect/>
                </a:stretch>
              </a:blipFill>
            </p:spPr>
            <p:txBody>
              <a:bodyPr/>
              <a:lstStyle/>
              <a:p>
                <a:r>
                  <a:rPr lang="ja-JP" altLang="en-US">
                    <a:noFill/>
                  </a:rPr>
                  <a:t> </a:t>
                </a:r>
              </a:p>
            </p:txBody>
          </p:sp>
        </mc:Fallback>
      </mc:AlternateContent>
      <p:cxnSp>
        <p:nvCxnSpPr>
          <p:cNvPr id="58" name="直線矢印コネクタ 57"/>
          <p:cNvCxnSpPr>
            <a:stCxn id="20" idx="6"/>
            <a:endCxn id="57" idx="2"/>
          </p:cNvCxnSpPr>
          <p:nvPr/>
        </p:nvCxnSpPr>
        <p:spPr>
          <a:xfrm>
            <a:off x="2423439" y="3592905"/>
            <a:ext cx="1700932" cy="246890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21" idx="6"/>
            <a:endCxn id="57" idx="2"/>
          </p:cNvCxnSpPr>
          <p:nvPr/>
        </p:nvCxnSpPr>
        <p:spPr>
          <a:xfrm>
            <a:off x="2423439" y="4211533"/>
            <a:ext cx="1700932" cy="185027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22" idx="6"/>
            <a:endCxn id="57" idx="2"/>
          </p:cNvCxnSpPr>
          <p:nvPr/>
        </p:nvCxnSpPr>
        <p:spPr>
          <a:xfrm>
            <a:off x="2423439" y="4830160"/>
            <a:ext cx="1700932" cy="123165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23" idx="6"/>
            <a:endCxn id="57" idx="2"/>
          </p:cNvCxnSpPr>
          <p:nvPr/>
        </p:nvCxnSpPr>
        <p:spPr>
          <a:xfrm>
            <a:off x="2423439" y="5986724"/>
            <a:ext cx="1700932" cy="7508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正方形/長方形 61"/>
              <p:cNvSpPr/>
              <p:nvPr/>
            </p:nvSpPr>
            <p:spPr>
              <a:xfrm>
                <a:off x="3605583" y="6170194"/>
                <a:ext cx="663002"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0" i="1" smtClean="0">
                              <a:latin typeface="Cambria Math" panose="02040503050406030204" pitchFamily="18" charset="0"/>
                            </a:rPr>
                            <m:t>3</m:t>
                          </m:r>
                        </m:sup>
                      </m:sSup>
                    </m:oMath>
                  </m:oMathPara>
                </a14:m>
                <a:endParaRPr lang="ja-JP" altLang="en-US" sz="2400" dirty="0"/>
              </a:p>
            </p:txBody>
          </p:sp>
        </mc:Choice>
        <mc:Fallback xmlns="">
          <p:sp>
            <p:nvSpPr>
              <p:cNvPr id="62" name="正方形/長方形 61"/>
              <p:cNvSpPr>
                <a:spLocks noRot="1" noChangeAspect="1" noMove="1" noResize="1" noEditPoints="1" noAdjustHandles="1" noChangeArrowheads="1" noChangeShapeType="1" noTextEdit="1"/>
              </p:cNvSpPr>
              <p:nvPr/>
            </p:nvSpPr>
            <p:spPr>
              <a:xfrm>
                <a:off x="3605583" y="6170194"/>
                <a:ext cx="663002" cy="470000"/>
              </a:xfrm>
              <a:prstGeom prst="rect">
                <a:avLst/>
              </a:prstGeom>
              <a:blipFill rotWithShape="0">
                <a:blip r:embed="rId8"/>
                <a:stretch>
                  <a:fillRect/>
                </a:stretch>
              </a:blipFill>
            </p:spPr>
            <p:txBody>
              <a:bodyPr/>
              <a:lstStyle/>
              <a:p>
                <a:r>
                  <a:rPr lang="ja-JP" altLang="en-US">
                    <a:noFill/>
                  </a:rPr>
                  <a:t> </a:t>
                </a:r>
              </a:p>
            </p:txBody>
          </p:sp>
        </mc:Fallback>
      </mc:AlternateContent>
      <p:grpSp>
        <p:nvGrpSpPr>
          <p:cNvPr id="80" name="グループ化 79"/>
          <p:cNvGrpSpPr/>
          <p:nvPr/>
        </p:nvGrpSpPr>
        <p:grpSpPr>
          <a:xfrm>
            <a:off x="4090502" y="3184978"/>
            <a:ext cx="2604581" cy="3181713"/>
            <a:chOff x="5027124" y="3060448"/>
            <a:chExt cx="2929672" cy="3578840"/>
          </a:xfrm>
        </p:grpSpPr>
        <p:sp>
          <p:nvSpPr>
            <p:cNvPr id="6" name="円/楕円 5"/>
            <p:cNvSpPr/>
            <p:nvPr/>
          </p:nvSpPr>
          <p:spPr>
            <a:xfrm>
              <a:off x="5027124" y="30604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15" name="直線矢印コネクタ 14"/>
            <p:cNvCxnSpPr/>
            <p:nvPr/>
          </p:nvCxnSpPr>
          <p:spPr>
            <a:xfrm flipH="1">
              <a:off x="5712992" y="3403382"/>
              <a:ext cx="25876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6984339" y="3109037"/>
              <a:ext cx="934358" cy="519288"/>
            </a:xfrm>
            <a:prstGeom prst="rect">
              <a:avLst/>
            </a:prstGeom>
          </p:spPr>
          <p:txBody>
            <a:bodyPr wrap="none">
              <a:spAutoFit/>
            </a:bodyPr>
            <a:lstStyle/>
            <a:p>
              <a:r>
                <a:rPr lang="en-US" altLang="ja-JP" sz="2400" dirty="0"/>
                <a:t>[0,1] </a:t>
              </a:r>
              <a:endParaRPr lang="ja-JP" altLang="en-US" sz="2400" dirty="0"/>
            </a:p>
          </p:txBody>
        </p:sp>
        <p:grpSp>
          <p:nvGrpSpPr>
            <p:cNvPr id="36" name="グループ化 35"/>
            <p:cNvGrpSpPr/>
            <p:nvPr/>
          </p:nvGrpSpPr>
          <p:grpSpPr>
            <a:xfrm>
              <a:off x="5971758" y="3060448"/>
              <a:ext cx="1100508" cy="685868"/>
              <a:chOff x="4104858" y="4978148"/>
              <a:chExt cx="1100508" cy="685868"/>
            </a:xfrm>
          </p:grpSpPr>
          <p:sp>
            <p:nvSpPr>
              <p:cNvPr id="16" name="円/楕円 15"/>
              <p:cNvSpPr/>
              <p:nvPr/>
            </p:nvSpPr>
            <p:spPr>
              <a:xfrm>
                <a:off x="4104858" y="49781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17" name="直線矢印コネクタ 16"/>
              <p:cNvCxnSpPr>
                <a:endCxn id="16" idx="6"/>
              </p:cNvCxnSpPr>
              <p:nvPr/>
            </p:nvCxnSpPr>
            <p:spPr>
              <a:xfrm flipH="1">
                <a:off x="4790726" y="5321082"/>
                <a:ext cx="414640"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4143375" y="5088250"/>
                <a:ext cx="625475" cy="452373"/>
              </a:xfrm>
              <a:custGeom>
                <a:avLst/>
                <a:gdLst>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483"/>
                  <a:gd name="connsiteX1" fmla="*/ 1819275 w 3543300"/>
                  <a:gd name="connsiteY1" fmla="*/ 1247775 h 2562483"/>
                  <a:gd name="connsiteX2" fmla="*/ 3543300 w 3543300"/>
                  <a:gd name="connsiteY2" fmla="*/ 0 h 2562483"/>
                  <a:gd name="connsiteX0" fmla="*/ 0 w 3543300"/>
                  <a:gd name="connsiteY0" fmla="*/ 2562413 h 2562671"/>
                  <a:gd name="connsiteX1" fmla="*/ 1819275 w 3543300"/>
                  <a:gd name="connsiteY1" fmla="*/ 1247963 h 2562671"/>
                  <a:gd name="connsiteX2" fmla="*/ 3543300 w 3543300"/>
                  <a:gd name="connsiteY2" fmla="*/ 188 h 2562671"/>
                  <a:gd name="connsiteX0" fmla="*/ 0 w 3543300"/>
                  <a:gd name="connsiteY0" fmla="*/ 2562432 h 2562681"/>
                  <a:gd name="connsiteX1" fmla="*/ 1819275 w 3543300"/>
                  <a:gd name="connsiteY1" fmla="*/ 1247982 h 2562681"/>
                  <a:gd name="connsiteX2" fmla="*/ 3543300 w 3543300"/>
                  <a:gd name="connsiteY2" fmla="*/ 207 h 2562681"/>
                </a:gdLst>
                <a:ahLst/>
                <a:cxnLst>
                  <a:cxn ang="0">
                    <a:pos x="connsiteX0" y="connsiteY0"/>
                  </a:cxn>
                  <a:cxn ang="0">
                    <a:pos x="connsiteX1" y="connsiteY1"/>
                  </a:cxn>
                  <a:cxn ang="0">
                    <a:pos x="connsiteX2" y="connsiteY2"/>
                  </a:cxn>
                </a:cxnLst>
                <a:rect l="l" t="t" r="r" b="b"/>
                <a:pathLst>
                  <a:path w="3543300" h="2562681">
                    <a:moveTo>
                      <a:pt x="0" y="2562432"/>
                    </a:moveTo>
                    <a:cubicBezTo>
                      <a:pt x="1544638" y="2576720"/>
                      <a:pt x="1649326" y="1976572"/>
                      <a:pt x="1819275" y="1247982"/>
                    </a:cubicBezTo>
                    <a:cubicBezTo>
                      <a:pt x="1979613" y="560595"/>
                      <a:pt x="2039938" y="-12492"/>
                      <a:pt x="3543300" y="2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円/楕円 38"/>
            <p:cNvSpPr/>
            <p:nvPr/>
          </p:nvSpPr>
          <p:spPr>
            <a:xfrm>
              <a:off x="5065224" y="45082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45" name="直線矢印コネクタ 44"/>
            <p:cNvCxnSpPr/>
            <p:nvPr/>
          </p:nvCxnSpPr>
          <p:spPr>
            <a:xfrm flipH="1">
              <a:off x="5751092" y="4851182"/>
              <a:ext cx="25876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7022438" y="4556836"/>
              <a:ext cx="934358" cy="519288"/>
            </a:xfrm>
            <a:prstGeom prst="rect">
              <a:avLst/>
            </a:prstGeom>
          </p:spPr>
          <p:txBody>
            <a:bodyPr wrap="none">
              <a:spAutoFit/>
            </a:bodyPr>
            <a:lstStyle/>
            <a:p>
              <a:r>
                <a:rPr lang="en-US" altLang="ja-JP" sz="2400" dirty="0"/>
                <a:t>[0,1] </a:t>
              </a:r>
              <a:endParaRPr lang="ja-JP" altLang="en-US" sz="2400" dirty="0"/>
            </a:p>
          </p:txBody>
        </p:sp>
        <p:grpSp>
          <p:nvGrpSpPr>
            <p:cNvPr id="47" name="グループ化 46"/>
            <p:cNvGrpSpPr/>
            <p:nvPr/>
          </p:nvGrpSpPr>
          <p:grpSpPr>
            <a:xfrm>
              <a:off x="6009858" y="4508248"/>
              <a:ext cx="1100508" cy="685868"/>
              <a:chOff x="4104858" y="4978148"/>
              <a:chExt cx="1100508" cy="685868"/>
            </a:xfrm>
          </p:grpSpPr>
          <p:sp>
            <p:nvSpPr>
              <p:cNvPr id="48" name="円/楕円 47"/>
              <p:cNvSpPr/>
              <p:nvPr/>
            </p:nvSpPr>
            <p:spPr>
              <a:xfrm>
                <a:off x="4104858" y="49781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49" name="直線矢印コネクタ 48"/>
              <p:cNvCxnSpPr>
                <a:endCxn id="48" idx="6"/>
              </p:cNvCxnSpPr>
              <p:nvPr/>
            </p:nvCxnSpPr>
            <p:spPr>
              <a:xfrm flipH="1">
                <a:off x="4790726" y="5321082"/>
                <a:ext cx="414640"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50" name="フリーフォーム 49"/>
              <p:cNvSpPr/>
              <p:nvPr/>
            </p:nvSpPr>
            <p:spPr>
              <a:xfrm>
                <a:off x="4143375" y="5088250"/>
                <a:ext cx="625475" cy="452373"/>
              </a:xfrm>
              <a:custGeom>
                <a:avLst/>
                <a:gdLst>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483"/>
                  <a:gd name="connsiteX1" fmla="*/ 1819275 w 3543300"/>
                  <a:gd name="connsiteY1" fmla="*/ 1247775 h 2562483"/>
                  <a:gd name="connsiteX2" fmla="*/ 3543300 w 3543300"/>
                  <a:gd name="connsiteY2" fmla="*/ 0 h 2562483"/>
                  <a:gd name="connsiteX0" fmla="*/ 0 w 3543300"/>
                  <a:gd name="connsiteY0" fmla="*/ 2562413 h 2562671"/>
                  <a:gd name="connsiteX1" fmla="*/ 1819275 w 3543300"/>
                  <a:gd name="connsiteY1" fmla="*/ 1247963 h 2562671"/>
                  <a:gd name="connsiteX2" fmla="*/ 3543300 w 3543300"/>
                  <a:gd name="connsiteY2" fmla="*/ 188 h 2562671"/>
                  <a:gd name="connsiteX0" fmla="*/ 0 w 3543300"/>
                  <a:gd name="connsiteY0" fmla="*/ 2562432 h 2562681"/>
                  <a:gd name="connsiteX1" fmla="*/ 1819275 w 3543300"/>
                  <a:gd name="connsiteY1" fmla="*/ 1247982 h 2562681"/>
                  <a:gd name="connsiteX2" fmla="*/ 3543300 w 3543300"/>
                  <a:gd name="connsiteY2" fmla="*/ 207 h 2562681"/>
                </a:gdLst>
                <a:ahLst/>
                <a:cxnLst>
                  <a:cxn ang="0">
                    <a:pos x="connsiteX0" y="connsiteY0"/>
                  </a:cxn>
                  <a:cxn ang="0">
                    <a:pos x="connsiteX1" y="connsiteY1"/>
                  </a:cxn>
                  <a:cxn ang="0">
                    <a:pos x="connsiteX2" y="connsiteY2"/>
                  </a:cxn>
                </a:cxnLst>
                <a:rect l="l" t="t" r="r" b="b"/>
                <a:pathLst>
                  <a:path w="3543300" h="2562681">
                    <a:moveTo>
                      <a:pt x="0" y="2562432"/>
                    </a:moveTo>
                    <a:cubicBezTo>
                      <a:pt x="1544638" y="2576720"/>
                      <a:pt x="1649326" y="1976572"/>
                      <a:pt x="1819275" y="1247982"/>
                    </a:cubicBezTo>
                    <a:cubicBezTo>
                      <a:pt x="1979613" y="560595"/>
                      <a:pt x="2039938" y="-12492"/>
                      <a:pt x="3543300" y="2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円/楕円 56"/>
            <p:cNvSpPr/>
            <p:nvPr/>
          </p:nvSpPr>
          <p:spPr>
            <a:xfrm>
              <a:off x="5065224" y="5953420"/>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63" name="直線矢印コネクタ 62"/>
            <p:cNvCxnSpPr/>
            <p:nvPr/>
          </p:nvCxnSpPr>
          <p:spPr>
            <a:xfrm flipH="1">
              <a:off x="5751092" y="6296354"/>
              <a:ext cx="25876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7022438" y="6002008"/>
              <a:ext cx="934358" cy="519288"/>
            </a:xfrm>
            <a:prstGeom prst="rect">
              <a:avLst/>
            </a:prstGeom>
          </p:spPr>
          <p:txBody>
            <a:bodyPr wrap="none">
              <a:spAutoFit/>
            </a:bodyPr>
            <a:lstStyle/>
            <a:p>
              <a:r>
                <a:rPr lang="en-US" altLang="ja-JP" sz="2400" dirty="0"/>
                <a:t>[0,1] </a:t>
              </a:r>
              <a:endParaRPr lang="ja-JP" altLang="en-US" sz="2400" dirty="0"/>
            </a:p>
          </p:txBody>
        </p:sp>
        <p:grpSp>
          <p:nvGrpSpPr>
            <p:cNvPr id="65" name="グループ化 64"/>
            <p:cNvGrpSpPr/>
            <p:nvPr/>
          </p:nvGrpSpPr>
          <p:grpSpPr>
            <a:xfrm>
              <a:off x="6009858" y="5953420"/>
              <a:ext cx="1100508" cy="685868"/>
              <a:chOff x="4104858" y="4978148"/>
              <a:chExt cx="1100508" cy="685868"/>
            </a:xfrm>
          </p:grpSpPr>
          <p:sp>
            <p:nvSpPr>
              <p:cNvPr id="66" name="円/楕円 65"/>
              <p:cNvSpPr/>
              <p:nvPr/>
            </p:nvSpPr>
            <p:spPr>
              <a:xfrm>
                <a:off x="4104858" y="49781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67" name="直線矢印コネクタ 66"/>
              <p:cNvCxnSpPr>
                <a:endCxn id="66" idx="6"/>
              </p:cNvCxnSpPr>
              <p:nvPr/>
            </p:nvCxnSpPr>
            <p:spPr>
              <a:xfrm flipH="1">
                <a:off x="4790726" y="5321082"/>
                <a:ext cx="414640"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68" name="フリーフォーム 67"/>
              <p:cNvSpPr/>
              <p:nvPr/>
            </p:nvSpPr>
            <p:spPr>
              <a:xfrm>
                <a:off x="4143375" y="5088250"/>
                <a:ext cx="625475" cy="452373"/>
              </a:xfrm>
              <a:custGeom>
                <a:avLst/>
                <a:gdLst>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483"/>
                  <a:gd name="connsiteX1" fmla="*/ 1819275 w 3543300"/>
                  <a:gd name="connsiteY1" fmla="*/ 1247775 h 2562483"/>
                  <a:gd name="connsiteX2" fmla="*/ 3543300 w 3543300"/>
                  <a:gd name="connsiteY2" fmla="*/ 0 h 2562483"/>
                  <a:gd name="connsiteX0" fmla="*/ 0 w 3543300"/>
                  <a:gd name="connsiteY0" fmla="*/ 2562413 h 2562671"/>
                  <a:gd name="connsiteX1" fmla="*/ 1819275 w 3543300"/>
                  <a:gd name="connsiteY1" fmla="*/ 1247963 h 2562671"/>
                  <a:gd name="connsiteX2" fmla="*/ 3543300 w 3543300"/>
                  <a:gd name="connsiteY2" fmla="*/ 188 h 2562671"/>
                  <a:gd name="connsiteX0" fmla="*/ 0 w 3543300"/>
                  <a:gd name="connsiteY0" fmla="*/ 2562432 h 2562681"/>
                  <a:gd name="connsiteX1" fmla="*/ 1819275 w 3543300"/>
                  <a:gd name="connsiteY1" fmla="*/ 1247982 h 2562681"/>
                  <a:gd name="connsiteX2" fmla="*/ 3543300 w 3543300"/>
                  <a:gd name="connsiteY2" fmla="*/ 207 h 2562681"/>
                </a:gdLst>
                <a:ahLst/>
                <a:cxnLst>
                  <a:cxn ang="0">
                    <a:pos x="connsiteX0" y="connsiteY0"/>
                  </a:cxn>
                  <a:cxn ang="0">
                    <a:pos x="connsiteX1" y="connsiteY1"/>
                  </a:cxn>
                  <a:cxn ang="0">
                    <a:pos x="connsiteX2" y="connsiteY2"/>
                  </a:cxn>
                </a:cxnLst>
                <a:rect l="l" t="t" r="r" b="b"/>
                <a:pathLst>
                  <a:path w="3543300" h="2562681">
                    <a:moveTo>
                      <a:pt x="0" y="2562432"/>
                    </a:moveTo>
                    <a:cubicBezTo>
                      <a:pt x="1544638" y="2576720"/>
                      <a:pt x="1649326" y="1976572"/>
                      <a:pt x="1819275" y="1247982"/>
                    </a:cubicBezTo>
                    <a:cubicBezTo>
                      <a:pt x="1979613" y="560595"/>
                      <a:pt x="2039938" y="-12492"/>
                      <a:pt x="3543300" y="2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4" name="正方形/長方形 13"/>
          <p:cNvSpPr/>
          <p:nvPr/>
        </p:nvSpPr>
        <p:spPr>
          <a:xfrm>
            <a:off x="1070628" y="4022663"/>
            <a:ext cx="87716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円形度</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正方形/長方形 69"/>
          <p:cNvSpPr/>
          <p:nvPr/>
        </p:nvSpPr>
        <p:spPr>
          <a:xfrm>
            <a:off x="1301460" y="4644963"/>
            <a:ext cx="646331"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彩度</a:t>
            </a:r>
          </a:p>
        </p:txBody>
      </p:sp>
      <p:sp>
        <p:nvSpPr>
          <p:cNvPr id="71" name="正方形/長方形 70"/>
          <p:cNvSpPr/>
          <p:nvPr/>
        </p:nvSpPr>
        <p:spPr>
          <a:xfrm>
            <a:off x="1301460" y="5203763"/>
            <a:ext cx="646331"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色相</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正方形/長方形 71"/>
          <p:cNvSpPr/>
          <p:nvPr/>
        </p:nvSpPr>
        <p:spPr>
          <a:xfrm>
            <a:off x="869518" y="5787963"/>
            <a:ext cx="1107996"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ざらつき</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81" name="正方形/長方形 80"/>
              <p:cNvSpPr/>
              <p:nvPr/>
            </p:nvSpPr>
            <p:spPr>
              <a:xfrm>
                <a:off x="7275883" y="3131171"/>
                <a:ext cx="3747717" cy="707886"/>
              </a:xfrm>
              <a:prstGeom prst="rect">
                <a:avLst/>
              </a:prstGeom>
            </p:spPr>
            <p:txBody>
              <a:bodyPr wrap="square">
                <a:spAutoFit/>
              </a:bodyPr>
              <a:lstStyle/>
              <a:p>
                <a14:m>
                  <m:oMath xmlns:m="http://schemas.openxmlformats.org/officeDocument/2006/math">
                    <m:sSup>
                      <m:sSupPr>
                        <m:ctrlPr>
                          <a:rPr lang="en-US" altLang="ja-JP" sz="2000" b="1" i="1" smtClean="0">
                            <a:latin typeface="Cambria Math" panose="02040503050406030204" pitchFamily="18" charset="0"/>
                          </a:rPr>
                        </m:ctrlPr>
                      </m:sSupPr>
                      <m:e>
                        <m:r>
                          <a:rPr lang="en-US" altLang="ja-JP" sz="2000" b="1" smtClean="0">
                            <a:latin typeface="Cambria Math" panose="02040503050406030204" pitchFamily="18" charset="0"/>
                          </a:rPr>
                          <m:t>𝐰</m:t>
                        </m:r>
                      </m:e>
                      <m:sup>
                        <m:r>
                          <a:rPr lang="en-US" altLang="ja-JP" sz="2000" b="0" i="1" smtClean="0">
                            <a:latin typeface="Cambria Math" panose="02040503050406030204" pitchFamily="18" charset="0"/>
                          </a:rPr>
                          <m:t>1</m:t>
                        </m:r>
                      </m:sup>
                    </m:sSup>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りんごの写真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が持つ特徴ベクトルに似せておく</a:t>
                </a:r>
              </a:p>
            </p:txBody>
          </p:sp>
        </mc:Choice>
        <mc:Fallback xmlns="">
          <p:sp>
            <p:nvSpPr>
              <p:cNvPr id="81" name="正方形/長方形 80"/>
              <p:cNvSpPr>
                <a:spLocks noRot="1" noChangeAspect="1" noMove="1" noResize="1" noEditPoints="1" noAdjustHandles="1" noChangeArrowheads="1" noChangeShapeType="1" noTextEdit="1"/>
              </p:cNvSpPr>
              <p:nvPr/>
            </p:nvSpPr>
            <p:spPr>
              <a:xfrm>
                <a:off x="7275883" y="3131171"/>
                <a:ext cx="3747717" cy="707886"/>
              </a:xfrm>
              <a:prstGeom prst="rect">
                <a:avLst/>
              </a:prstGeom>
              <a:blipFill rotWithShape="0">
                <a:blip r:embed="rId9"/>
                <a:stretch>
                  <a:fillRect l="-1792" t="-4310" b="-137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2" name="正方形/長方形 81"/>
              <p:cNvSpPr/>
              <p:nvPr/>
            </p:nvSpPr>
            <p:spPr>
              <a:xfrm>
                <a:off x="7275883" y="4401171"/>
                <a:ext cx="3747717" cy="734240"/>
              </a:xfrm>
              <a:prstGeom prst="rect">
                <a:avLst/>
              </a:prstGeom>
            </p:spPr>
            <p:txBody>
              <a:bodyPr wrap="square">
                <a:spAutoFit/>
              </a:bodyPr>
              <a:lstStyle/>
              <a:p>
                <a14:m>
                  <m:oMath xmlns:m="http://schemas.openxmlformats.org/officeDocument/2006/math">
                    <m:sSup>
                      <m:sSupPr>
                        <m:ctrlPr>
                          <a:rPr lang="en-US" altLang="ja-JP" sz="2000" b="1" i="1" smtClean="0">
                            <a:latin typeface="Cambria Math" panose="02040503050406030204" pitchFamily="18" charset="0"/>
                          </a:rPr>
                        </m:ctrlPr>
                      </m:sSupPr>
                      <m:e>
                        <m:r>
                          <a:rPr lang="en-US" altLang="ja-JP" sz="2000" b="1" smtClean="0">
                            <a:latin typeface="Cambria Math" panose="02040503050406030204" pitchFamily="18" charset="0"/>
                          </a:rPr>
                          <m:t>𝐰</m:t>
                        </m:r>
                      </m:e>
                      <m:sup>
                        <m:r>
                          <a:rPr lang="en-US" altLang="ja-JP" sz="2000" b="1" i="0" smtClean="0">
                            <a:latin typeface="Cambria Math" panose="02040503050406030204" pitchFamily="18" charset="0"/>
                          </a:rPr>
                          <m:t>𝟐</m:t>
                        </m:r>
                      </m:sup>
                    </m:sSup>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バナナの写真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が持つ特徴ベクトルに似せておく</a:t>
                </a:r>
              </a:p>
            </p:txBody>
          </p:sp>
        </mc:Choice>
        <mc:Fallback xmlns="">
          <p:sp>
            <p:nvSpPr>
              <p:cNvPr id="82" name="正方形/長方形 81"/>
              <p:cNvSpPr>
                <a:spLocks noRot="1" noChangeAspect="1" noMove="1" noResize="1" noEditPoints="1" noAdjustHandles="1" noChangeArrowheads="1" noChangeShapeType="1" noTextEdit="1"/>
              </p:cNvSpPr>
              <p:nvPr/>
            </p:nvSpPr>
            <p:spPr>
              <a:xfrm>
                <a:off x="7275883" y="4401171"/>
                <a:ext cx="3747717" cy="734240"/>
              </a:xfrm>
              <a:prstGeom prst="rect">
                <a:avLst/>
              </a:prstGeom>
              <a:blipFill rotWithShape="0">
                <a:blip r:embed="rId10"/>
                <a:stretch>
                  <a:fillRect l="-1792" t="-3333" b="-108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3" name="正方形/長方形 82"/>
              <p:cNvSpPr/>
              <p:nvPr/>
            </p:nvSpPr>
            <p:spPr>
              <a:xfrm>
                <a:off x="7275883" y="5696571"/>
                <a:ext cx="3747717" cy="707886"/>
              </a:xfrm>
              <a:prstGeom prst="rect">
                <a:avLst/>
              </a:prstGeom>
            </p:spPr>
            <p:txBody>
              <a:bodyPr wrap="square">
                <a:spAutoFit/>
              </a:bodyPr>
              <a:lstStyle/>
              <a:p>
                <a14:m>
                  <m:oMath xmlns:m="http://schemas.openxmlformats.org/officeDocument/2006/math">
                    <m:sSup>
                      <m:sSupPr>
                        <m:ctrlPr>
                          <a:rPr lang="en-US" altLang="ja-JP" sz="2000" b="1" i="1" smtClean="0">
                            <a:latin typeface="Cambria Math" panose="02040503050406030204" pitchFamily="18" charset="0"/>
                          </a:rPr>
                        </m:ctrlPr>
                      </m:sSupPr>
                      <m:e>
                        <m:r>
                          <a:rPr lang="en-US" altLang="ja-JP" sz="2000" b="1" smtClean="0">
                            <a:latin typeface="Cambria Math" panose="02040503050406030204" pitchFamily="18" charset="0"/>
                          </a:rPr>
                          <m:t>𝐰</m:t>
                        </m:r>
                      </m:e>
                      <m:sup>
                        <m:r>
                          <a:rPr lang="en-US" altLang="ja-JP" sz="2000" b="0" i="1" smtClean="0">
                            <a:latin typeface="Cambria Math" panose="02040503050406030204" pitchFamily="18" charset="0"/>
                          </a:rPr>
                          <m:t>3</m:t>
                        </m:r>
                      </m:sup>
                    </m:sSup>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みかんの写真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が持つ特徴ベクトルに似せておく</a:t>
                </a:r>
              </a:p>
            </p:txBody>
          </p:sp>
        </mc:Choice>
        <mc:Fallback xmlns="">
          <p:sp>
            <p:nvSpPr>
              <p:cNvPr id="83" name="正方形/長方形 82"/>
              <p:cNvSpPr>
                <a:spLocks noRot="1" noChangeAspect="1" noMove="1" noResize="1" noEditPoints="1" noAdjustHandles="1" noChangeArrowheads="1" noChangeShapeType="1" noTextEdit="1"/>
              </p:cNvSpPr>
              <p:nvPr/>
            </p:nvSpPr>
            <p:spPr>
              <a:xfrm>
                <a:off x="7275883" y="5696571"/>
                <a:ext cx="3747717" cy="707886"/>
              </a:xfrm>
              <a:prstGeom prst="rect">
                <a:avLst/>
              </a:prstGeom>
              <a:blipFill rotWithShape="0">
                <a:blip r:embed="rId11"/>
                <a:stretch>
                  <a:fillRect l="-1792" t="-3419" b="-12821"/>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F35DE295-420C-4265-BE54-AE59FA4027A6}" type="slidenum">
              <a:rPr kumimoji="1" lang="ja-JP" altLang="en-US" smtClean="0"/>
              <a:t>30</a:t>
            </a:fld>
            <a:endParaRPr kumimoji="1" lang="ja-JP" altLang="en-US"/>
          </a:p>
        </p:txBody>
      </p:sp>
      <p:cxnSp>
        <p:nvCxnSpPr>
          <p:cNvPr id="54" name="直線矢印コネクタ 53"/>
          <p:cNvCxnSpPr/>
          <p:nvPr/>
        </p:nvCxnSpPr>
        <p:spPr>
          <a:xfrm>
            <a:off x="2418202" y="5401128"/>
            <a:ext cx="1700935" cy="66015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883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281" y="174626"/>
            <a:ext cx="11708780" cy="733270"/>
          </a:xfrm>
        </p:spPr>
        <p:txBody>
          <a:bodyPr>
            <a:normAutofit/>
          </a:bodyPr>
          <a:lstStyle/>
          <a:p>
            <a:r>
              <a:rPr lang="ja-JP" altLang="en-US" sz="3200" dirty="0"/>
              <a:t>ニューラルネットワーク</a:t>
            </a:r>
            <a:r>
              <a:rPr lang="en-US" altLang="ja-JP" sz="3200" dirty="0"/>
              <a:t>: </a:t>
            </a:r>
            <a:r>
              <a:rPr lang="ja-JP" altLang="en-US" sz="3200" dirty="0"/>
              <a:t>ユニットを並列につなぐ</a:t>
            </a:r>
            <a:endParaRPr kumimoji="1" lang="ja-JP" altLang="en-US" sz="3200" dirty="0"/>
          </a:p>
        </p:txBody>
      </p:sp>
      <p:sp>
        <p:nvSpPr>
          <p:cNvPr id="3" name="コンテンツ プレースホルダー 2"/>
          <p:cNvSpPr>
            <a:spLocks noGrp="1"/>
          </p:cNvSpPr>
          <p:nvPr>
            <p:ph idx="1"/>
          </p:nvPr>
        </p:nvSpPr>
        <p:spPr>
          <a:xfrm>
            <a:off x="2584738" y="1220350"/>
            <a:ext cx="11329019" cy="1208978"/>
          </a:xfrm>
        </p:spPr>
        <p:txBody>
          <a:bodyPr>
            <a:noAutofit/>
          </a:bodyPr>
          <a:lstStyle/>
          <a:p>
            <a:pPr>
              <a:lnSpc>
                <a:spcPct val="100000"/>
              </a:lnSpc>
              <a:spcBef>
                <a:spcPts val="600"/>
              </a:spcBef>
            </a:pPr>
            <a:r>
              <a:rPr lang="ja-JP" altLang="en-US" sz="2400" dirty="0"/>
              <a:t>左のバナナの写真が入力されたとき</a:t>
            </a:r>
            <a:r>
              <a:rPr lang="en-US" altLang="ja-JP" sz="2400" dirty="0"/>
              <a:t>…</a:t>
            </a:r>
          </a:p>
          <a:p>
            <a:pPr>
              <a:lnSpc>
                <a:spcPct val="100000"/>
              </a:lnSpc>
              <a:spcBef>
                <a:spcPts val="600"/>
              </a:spcBef>
            </a:pPr>
            <a:r>
              <a:rPr lang="en-US" altLang="ja-JP" sz="2400" dirty="0">
                <a:sym typeface="Wingdings" panose="05000000000000000000" pitchFamily="2" charset="2"/>
              </a:rPr>
              <a:t>(</a:t>
            </a:r>
            <a:r>
              <a:rPr lang="ja-JP" altLang="en-US" sz="2400" dirty="0">
                <a:sym typeface="Wingdings" panose="05000000000000000000" pitchFamily="2" charset="2"/>
              </a:rPr>
              <a:t>円形度，彩度，色相，ざらつき</a:t>
            </a:r>
            <a:r>
              <a:rPr lang="en-US" altLang="ja-JP" sz="2400" dirty="0">
                <a:sym typeface="Wingdings" panose="05000000000000000000" pitchFamily="2" charset="2"/>
              </a:rPr>
              <a:t>) = (0.2, 0.9, 0.3, 0.1) </a:t>
            </a:r>
            <a:endParaRPr lang="en-US" altLang="ja-JP" sz="2400" dirty="0"/>
          </a:p>
          <a:p>
            <a:pPr lvl="1">
              <a:lnSpc>
                <a:spcPct val="100000"/>
              </a:lnSpc>
              <a:spcBef>
                <a:spcPts val="600"/>
              </a:spcBef>
            </a:pPr>
            <a:r>
              <a:rPr lang="ja-JP" altLang="en-US" sz="2000" dirty="0"/>
              <a:t>クラス数は</a:t>
            </a:r>
            <a:r>
              <a:rPr lang="en-US" altLang="ja-JP" sz="2000" dirty="0"/>
              <a:t>3</a:t>
            </a:r>
            <a:r>
              <a:rPr lang="en-US" altLang="ja-JP" sz="2000" dirty="0">
                <a:sym typeface="Wingdings" panose="05000000000000000000" pitchFamily="2" charset="2"/>
              </a:rPr>
              <a:t>(</a:t>
            </a:r>
            <a:r>
              <a:rPr lang="ja-JP" altLang="en-US" sz="2000" dirty="0">
                <a:sym typeface="Wingdings" panose="05000000000000000000" pitchFamily="2" charset="2"/>
              </a:rPr>
              <a:t>りんご，バナナ，みかん</a:t>
            </a:r>
            <a:r>
              <a:rPr lang="en-US" altLang="ja-JP" sz="2000" dirty="0">
                <a:sym typeface="Wingdings" panose="05000000000000000000" pitchFamily="2" charset="2"/>
              </a:rPr>
              <a:t>) </a:t>
            </a:r>
            <a:endParaRPr lang="en-US" altLang="ja-JP" sz="2000" dirty="0"/>
          </a:p>
          <a:p>
            <a:pPr>
              <a:lnSpc>
                <a:spcPct val="120000"/>
              </a:lnSpc>
              <a:spcBef>
                <a:spcPts val="0"/>
              </a:spcBef>
              <a:spcAft>
                <a:spcPts val="600"/>
              </a:spcAft>
            </a:pPr>
            <a:endParaRPr kumimoji="1" lang="ja-JP" altLang="en-US" sz="2400" b="1" dirty="0"/>
          </a:p>
        </p:txBody>
      </p:sp>
      <p:sp>
        <p:nvSpPr>
          <p:cNvPr id="20" name="円/楕円 19"/>
          <p:cNvSpPr/>
          <p:nvPr/>
        </p:nvSpPr>
        <p:spPr>
          <a:xfrm>
            <a:off x="2536514" y="3337385"/>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21" name="円/楕円 20"/>
              <p:cNvSpPr/>
              <p:nvPr/>
            </p:nvSpPr>
            <p:spPr>
              <a:xfrm>
                <a:off x="2536514" y="3956013"/>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1</m:t>
                          </m:r>
                        </m:sub>
                      </m:sSub>
                    </m:oMath>
                  </m:oMathPara>
                </a14:m>
                <a:endParaRPr kumimoji="1" lang="ja-JP" altLang="en-US" sz="2400" dirty="0">
                  <a:solidFill>
                    <a:schemeClr val="tx1"/>
                  </a:solidFill>
                </a:endParaRPr>
              </a:p>
            </p:txBody>
          </p:sp>
        </mc:Choice>
        <mc:Fallback xmlns="">
          <p:sp>
            <p:nvSpPr>
              <p:cNvPr id="21" name="円/楕円 20"/>
              <p:cNvSpPr>
                <a:spLocks noRot="1" noChangeAspect="1" noMove="1" noResize="1" noEditPoints="1" noAdjustHandles="1" noChangeArrowheads="1" noChangeShapeType="1" noTextEdit="1"/>
              </p:cNvSpPr>
              <p:nvPr/>
            </p:nvSpPr>
            <p:spPr>
              <a:xfrm>
                <a:off x="2536514" y="3956013"/>
                <a:ext cx="511040" cy="511040"/>
              </a:xfrm>
              <a:prstGeom prst="ellipse">
                <a:avLst/>
              </a:prstGeom>
              <a:blipFill rotWithShape="0">
                <a:blip r:embed="rId2"/>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2536514" y="457464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2</m:t>
                          </m:r>
                        </m:sub>
                      </m:sSub>
                    </m:oMath>
                  </m:oMathPara>
                </a14:m>
                <a:endParaRPr kumimoji="1" lang="ja-JP" altLang="en-US" sz="2400" dirty="0">
                  <a:solidFill>
                    <a:schemeClr val="tx1"/>
                  </a:solidFill>
                </a:endParaRPr>
              </a:p>
            </p:txBody>
          </p:sp>
        </mc:Choice>
        <mc:Fallback xmlns="">
          <p:sp>
            <p:nvSpPr>
              <p:cNvPr id="22" name="円/楕円 21"/>
              <p:cNvSpPr>
                <a:spLocks noRot="1" noChangeAspect="1" noMove="1" noResize="1" noEditPoints="1" noAdjustHandles="1" noChangeArrowheads="1" noChangeShapeType="1" noTextEdit="1"/>
              </p:cNvSpPr>
              <p:nvPr/>
            </p:nvSpPr>
            <p:spPr>
              <a:xfrm>
                <a:off x="2536514" y="4574640"/>
                <a:ext cx="511040" cy="511040"/>
              </a:xfrm>
              <a:prstGeom prst="ellipse">
                <a:avLst/>
              </a:prstGeom>
              <a:blipFill rotWithShape="0">
                <a:blip r:embed="rId3"/>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円/楕円 22"/>
              <p:cNvSpPr/>
              <p:nvPr/>
            </p:nvSpPr>
            <p:spPr>
              <a:xfrm>
                <a:off x="2536514" y="5731204"/>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4</m:t>
                          </m:r>
                        </m:sub>
                      </m:sSub>
                    </m:oMath>
                  </m:oMathPara>
                </a14:m>
                <a:endParaRPr kumimoji="1" lang="ja-JP" altLang="en-US" sz="2400" dirty="0">
                  <a:solidFill>
                    <a:schemeClr val="tx1"/>
                  </a:solidFill>
                </a:endParaRPr>
              </a:p>
            </p:txBody>
          </p:sp>
        </mc:Choice>
        <mc:Fallback xmlns="">
          <p:sp>
            <p:nvSpPr>
              <p:cNvPr id="23" name="円/楕円 22"/>
              <p:cNvSpPr>
                <a:spLocks noRot="1" noChangeAspect="1" noMove="1" noResize="1" noEditPoints="1" noAdjustHandles="1" noChangeArrowheads="1" noChangeShapeType="1" noTextEdit="1"/>
              </p:cNvSpPr>
              <p:nvPr/>
            </p:nvSpPr>
            <p:spPr>
              <a:xfrm>
                <a:off x="2536514" y="5731204"/>
                <a:ext cx="511040" cy="511040"/>
              </a:xfrm>
              <a:prstGeom prst="ellipse">
                <a:avLst/>
              </a:prstGeom>
              <a:blipFill rotWithShape="0">
                <a:blip r:embed="rId4"/>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円/楕円 68"/>
              <p:cNvSpPr/>
              <p:nvPr/>
            </p:nvSpPr>
            <p:spPr>
              <a:xfrm>
                <a:off x="2536514" y="514614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3</m:t>
                          </m:r>
                        </m:sub>
                      </m:sSub>
                    </m:oMath>
                  </m:oMathPara>
                </a14:m>
                <a:endParaRPr kumimoji="1" lang="ja-JP" altLang="en-US" sz="2400" dirty="0">
                  <a:solidFill>
                    <a:schemeClr val="tx1"/>
                  </a:solidFill>
                </a:endParaRPr>
              </a:p>
            </p:txBody>
          </p:sp>
        </mc:Choice>
        <mc:Fallback xmlns="">
          <p:sp>
            <p:nvSpPr>
              <p:cNvPr id="69" name="円/楕円 68"/>
              <p:cNvSpPr>
                <a:spLocks noRot="1" noChangeAspect="1" noMove="1" noResize="1" noEditPoints="1" noAdjustHandles="1" noChangeArrowheads="1" noChangeShapeType="1" noTextEdit="1"/>
              </p:cNvSpPr>
              <p:nvPr/>
            </p:nvSpPr>
            <p:spPr>
              <a:xfrm>
                <a:off x="2536514" y="5146140"/>
                <a:ext cx="511040" cy="511040"/>
              </a:xfrm>
              <a:prstGeom prst="ellipse">
                <a:avLst/>
              </a:prstGeom>
              <a:blipFill rotWithShape="0">
                <a:blip r:embed="rId5"/>
                <a:stretch>
                  <a:fillRect/>
                </a:stretch>
              </a:blipFill>
              <a:ln w="31750"/>
            </p:spPr>
            <p:txBody>
              <a:bodyPr/>
              <a:lstStyle/>
              <a:p>
                <a:r>
                  <a:rPr lang="ja-JP" altLang="en-US">
                    <a:noFill/>
                  </a:rPr>
                  <a:t> </a:t>
                </a:r>
              </a:p>
            </p:txBody>
          </p:sp>
        </mc:Fallback>
      </mc:AlternateContent>
      <p:cxnSp>
        <p:nvCxnSpPr>
          <p:cNvPr id="7" name="直線矢印コネクタ 6"/>
          <p:cNvCxnSpPr>
            <a:stCxn id="20" idx="6"/>
            <a:endCxn id="6" idx="2"/>
          </p:cNvCxnSpPr>
          <p:nvPr/>
        </p:nvCxnSpPr>
        <p:spPr>
          <a:xfrm flipV="1">
            <a:off x="3047554" y="3489858"/>
            <a:ext cx="1667060" cy="10304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stCxn id="21" idx="6"/>
            <a:endCxn id="6" idx="2"/>
          </p:cNvCxnSpPr>
          <p:nvPr/>
        </p:nvCxnSpPr>
        <p:spPr>
          <a:xfrm flipV="1">
            <a:off x="3047554" y="3489858"/>
            <a:ext cx="1667060" cy="72167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22" idx="6"/>
            <a:endCxn id="6" idx="2"/>
          </p:cNvCxnSpPr>
          <p:nvPr/>
        </p:nvCxnSpPr>
        <p:spPr>
          <a:xfrm flipV="1">
            <a:off x="3047554" y="3489858"/>
            <a:ext cx="1667060" cy="134030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23" idx="6"/>
            <a:endCxn id="6" idx="2"/>
          </p:cNvCxnSpPr>
          <p:nvPr/>
        </p:nvCxnSpPr>
        <p:spPr>
          <a:xfrm flipV="1">
            <a:off x="3047554" y="3489858"/>
            <a:ext cx="1667060" cy="249686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正方形/長方形 10"/>
              <p:cNvSpPr/>
              <p:nvPr/>
            </p:nvSpPr>
            <p:spPr>
              <a:xfrm>
                <a:off x="3899498" y="3080372"/>
                <a:ext cx="663002"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0" i="1" smtClean="0">
                              <a:latin typeface="Cambria Math" panose="02040503050406030204" pitchFamily="18" charset="0"/>
                            </a:rPr>
                            <m:t>1</m:t>
                          </m:r>
                        </m:sup>
                      </m:sSup>
                    </m:oMath>
                  </m:oMathPara>
                </a14:m>
                <a:endParaRPr lang="ja-JP" altLang="en-US" sz="24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3899498" y="3080372"/>
                <a:ext cx="663002" cy="470000"/>
              </a:xfrm>
              <a:prstGeom prst="rect">
                <a:avLst/>
              </a:prstGeom>
              <a:blipFill rotWithShape="0">
                <a:blip r:embed="rId6"/>
                <a:stretch>
                  <a:fillRect/>
                </a:stretch>
              </a:blipFill>
            </p:spPr>
            <p:txBody>
              <a:bodyPr/>
              <a:lstStyle/>
              <a:p>
                <a:r>
                  <a:rPr lang="ja-JP" altLang="en-US">
                    <a:noFill/>
                  </a:rPr>
                  <a:t> </a:t>
                </a:r>
              </a:p>
            </p:txBody>
          </p:sp>
        </mc:Fallback>
      </mc:AlternateContent>
      <p:cxnSp>
        <p:nvCxnSpPr>
          <p:cNvPr id="40" name="直線矢印コネクタ 39"/>
          <p:cNvCxnSpPr>
            <a:stCxn id="20" idx="6"/>
            <a:endCxn id="39" idx="2"/>
          </p:cNvCxnSpPr>
          <p:nvPr/>
        </p:nvCxnSpPr>
        <p:spPr>
          <a:xfrm>
            <a:off x="3047554" y="3592905"/>
            <a:ext cx="1700932" cy="118409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21" idx="6"/>
            <a:endCxn id="39" idx="2"/>
          </p:cNvCxnSpPr>
          <p:nvPr/>
        </p:nvCxnSpPr>
        <p:spPr>
          <a:xfrm>
            <a:off x="3047554" y="4211533"/>
            <a:ext cx="1700932" cy="56546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22" idx="6"/>
            <a:endCxn id="39" idx="2"/>
          </p:cNvCxnSpPr>
          <p:nvPr/>
        </p:nvCxnSpPr>
        <p:spPr>
          <a:xfrm flipV="1">
            <a:off x="3047554" y="4777002"/>
            <a:ext cx="1700932" cy="5315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23" idx="6"/>
            <a:endCxn id="39" idx="2"/>
          </p:cNvCxnSpPr>
          <p:nvPr/>
        </p:nvCxnSpPr>
        <p:spPr>
          <a:xfrm flipV="1">
            <a:off x="3047554" y="4777002"/>
            <a:ext cx="1700932" cy="120972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正方形/長方形 43"/>
              <p:cNvSpPr/>
              <p:nvPr/>
            </p:nvSpPr>
            <p:spPr>
              <a:xfrm>
                <a:off x="4280498" y="4280522"/>
                <a:ext cx="663002"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0" i="1" smtClean="0">
                              <a:latin typeface="Cambria Math" panose="02040503050406030204" pitchFamily="18" charset="0"/>
                            </a:rPr>
                            <m:t>2</m:t>
                          </m:r>
                        </m:sup>
                      </m:sSup>
                    </m:oMath>
                  </m:oMathPara>
                </a14:m>
                <a:endParaRPr lang="ja-JP" altLang="en-US" sz="2400"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4280498" y="4280522"/>
                <a:ext cx="663002" cy="470000"/>
              </a:xfrm>
              <a:prstGeom prst="rect">
                <a:avLst/>
              </a:prstGeom>
              <a:blipFill rotWithShape="0">
                <a:blip r:embed="rId7"/>
                <a:stretch>
                  <a:fillRect/>
                </a:stretch>
              </a:blipFill>
            </p:spPr>
            <p:txBody>
              <a:bodyPr/>
              <a:lstStyle/>
              <a:p>
                <a:r>
                  <a:rPr lang="ja-JP" altLang="en-US">
                    <a:noFill/>
                  </a:rPr>
                  <a:t> </a:t>
                </a:r>
              </a:p>
            </p:txBody>
          </p:sp>
        </mc:Fallback>
      </mc:AlternateContent>
      <p:cxnSp>
        <p:nvCxnSpPr>
          <p:cNvPr id="58" name="直線矢印コネクタ 57"/>
          <p:cNvCxnSpPr>
            <a:stCxn id="20" idx="6"/>
            <a:endCxn id="57" idx="2"/>
          </p:cNvCxnSpPr>
          <p:nvPr/>
        </p:nvCxnSpPr>
        <p:spPr>
          <a:xfrm>
            <a:off x="3047554" y="3592905"/>
            <a:ext cx="1700932" cy="246890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21" idx="6"/>
            <a:endCxn id="57" idx="2"/>
          </p:cNvCxnSpPr>
          <p:nvPr/>
        </p:nvCxnSpPr>
        <p:spPr>
          <a:xfrm>
            <a:off x="3047554" y="4211533"/>
            <a:ext cx="1700932" cy="185027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22" idx="6"/>
            <a:endCxn id="57" idx="2"/>
          </p:cNvCxnSpPr>
          <p:nvPr/>
        </p:nvCxnSpPr>
        <p:spPr>
          <a:xfrm>
            <a:off x="3047554" y="4830160"/>
            <a:ext cx="1700932" cy="123165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23" idx="6"/>
            <a:endCxn id="57" idx="2"/>
          </p:cNvCxnSpPr>
          <p:nvPr/>
        </p:nvCxnSpPr>
        <p:spPr>
          <a:xfrm>
            <a:off x="3047554" y="5986724"/>
            <a:ext cx="1700932" cy="7508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正方形/長方形 61"/>
              <p:cNvSpPr/>
              <p:nvPr/>
            </p:nvSpPr>
            <p:spPr>
              <a:xfrm>
                <a:off x="4229698" y="6170194"/>
                <a:ext cx="663002"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0" i="1" smtClean="0">
                              <a:latin typeface="Cambria Math" panose="02040503050406030204" pitchFamily="18" charset="0"/>
                            </a:rPr>
                            <m:t>3</m:t>
                          </m:r>
                        </m:sup>
                      </m:sSup>
                    </m:oMath>
                  </m:oMathPara>
                </a14:m>
                <a:endParaRPr lang="ja-JP" altLang="en-US" sz="2400" dirty="0"/>
              </a:p>
            </p:txBody>
          </p:sp>
        </mc:Choice>
        <mc:Fallback xmlns="">
          <p:sp>
            <p:nvSpPr>
              <p:cNvPr id="62" name="正方形/長方形 61"/>
              <p:cNvSpPr>
                <a:spLocks noRot="1" noChangeAspect="1" noMove="1" noResize="1" noEditPoints="1" noAdjustHandles="1" noChangeArrowheads="1" noChangeShapeType="1" noTextEdit="1"/>
              </p:cNvSpPr>
              <p:nvPr/>
            </p:nvSpPr>
            <p:spPr>
              <a:xfrm>
                <a:off x="4229698" y="6170194"/>
                <a:ext cx="663002" cy="470000"/>
              </a:xfrm>
              <a:prstGeom prst="rect">
                <a:avLst/>
              </a:prstGeom>
              <a:blipFill rotWithShape="0">
                <a:blip r:embed="rId8"/>
                <a:stretch>
                  <a:fillRect/>
                </a:stretch>
              </a:blipFill>
            </p:spPr>
            <p:txBody>
              <a:bodyPr/>
              <a:lstStyle/>
              <a:p>
                <a:r>
                  <a:rPr lang="ja-JP" altLang="en-US">
                    <a:noFill/>
                  </a:rPr>
                  <a:t> </a:t>
                </a:r>
              </a:p>
            </p:txBody>
          </p:sp>
        </mc:Fallback>
      </mc:AlternateContent>
      <p:grpSp>
        <p:nvGrpSpPr>
          <p:cNvPr id="80" name="グループ化 79"/>
          <p:cNvGrpSpPr/>
          <p:nvPr/>
        </p:nvGrpSpPr>
        <p:grpSpPr>
          <a:xfrm>
            <a:off x="4714617" y="3184978"/>
            <a:ext cx="2346497" cy="3181713"/>
            <a:chOff x="5027124" y="3060448"/>
            <a:chExt cx="2639375" cy="3578840"/>
          </a:xfrm>
        </p:grpSpPr>
        <p:sp>
          <p:nvSpPr>
            <p:cNvPr id="6" name="円/楕円 5"/>
            <p:cNvSpPr/>
            <p:nvPr/>
          </p:nvSpPr>
          <p:spPr>
            <a:xfrm>
              <a:off x="5027124" y="30604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15" name="直線矢印コネクタ 14"/>
            <p:cNvCxnSpPr/>
            <p:nvPr/>
          </p:nvCxnSpPr>
          <p:spPr>
            <a:xfrm flipH="1">
              <a:off x="5712992" y="3403382"/>
              <a:ext cx="25876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5971758" y="3060448"/>
              <a:ext cx="1100508" cy="685868"/>
              <a:chOff x="4104858" y="4978148"/>
              <a:chExt cx="1100508" cy="685868"/>
            </a:xfrm>
          </p:grpSpPr>
          <p:sp>
            <p:nvSpPr>
              <p:cNvPr id="16" name="円/楕円 15"/>
              <p:cNvSpPr/>
              <p:nvPr/>
            </p:nvSpPr>
            <p:spPr>
              <a:xfrm>
                <a:off x="4104858" y="49781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17" name="直線矢印コネクタ 16"/>
              <p:cNvCxnSpPr>
                <a:endCxn id="16" idx="6"/>
              </p:cNvCxnSpPr>
              <p:nvPr/>
            </p:nvCxnSpPr>
            <p:spPr>
              <a:xfrm flipH="1">
                <a:off x="4790726" y="5321082"/>
                <a:ext cx="414640"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4143375" y="5088250"/>
                <a:ext cx="625475" cy="452373"/>
              </a:xfrm>
              <a:custGeom>
                <a:avLst/>
                <a:gdLst>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483"/>
                  <a:gd name="connsiteX1" fmla="*/ 1819275 w 3543300"/>
                  <a:gd name="connsiteY1" fmla="*/ 1247775 h 2562483"/>
                  <a:gd name="connsiteX2" fmla="*/ 3543300 w 3543300"/>
                  <a:gd name="connsiteY2" fmla="*/ 0 h 2562483"/>
                  <a:gd name="connsiteX0" fmla="*/ 0 w 3543300"/>
                  <a:gd name="connsiteY0" fmla="*/ 2562413 h 2562671"/>
                  <a:gd name="connsiteX1" fmla="*/ 1819275 w 3543300"/>
                  <a:gd name="connsiteY1" fmla="*/ 1247963 h 2562671"/>
                  <a:gd name="connsiteX2" fmla="*/ 3543300 w 3543300"/>
                  <a:gd name="connsiteY2" fmla="*/ 188 h 2562671"/>
                  <a:gd name="connsiteX0" fmla="*/ 0 w 3543300"/>
                  <a:gd name="connsiteY0" fmla="*/ 2562432 h 2562681"/>
                  <a:gd name="connsiteX1" fmla="*/ 1819275 w 3543300"/>
                  <a:gd name="connsiteY1" fmla="*/ 1247982 h 2562681"/>
                  <a:gd name="connsiteX2" fmla="*/ 3543300 w 3543300"/>
                  <a:gd name="connsiteY2" fmla="*/ 207 h 2562681"/>
                </a:gdLst>
                <a:ahLst/>
                <a:cxnLst>
                  <a:cxn ang="0">
                    <a:pos x="connsiteX0" y="connsiteY0"/>
                  </a:cxn>
                  <a:cxn ang="0">
                    <a:pos x="connsiteX1" y="connsiteY1"/>
                  </a:cxn>
                  <a:cxn ang="0">
                    <a:pos x="connsiteX2" y="connsiteY2"/>
                  </a:cxn>
                </a:cxnLst>
                <a:rect l="l" t="t" r="r" b="b"/>
                <a:pathLst>
                  <a:path w="3543300" h="2562681">
                    <a:moveTo>
                      <a:pt x="0" y="2562432"/>
                    </a:moveTo>
                    <a:cubicBezTo>
                      <a:pt x="1544638" y="2576720"/>
                      <a:pt x="1649326" y="1976572"/>
                      <a:pt x="1819275" y="1247982"/>
                    </a:cubicBezTo>
                    <a:cubicBezTo>
                      <a:pt x="1979613" y="560595"/>
                      <a:pt x="2039938" y="-12492"/>
                      <a:pt x="3543300" y="2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円/楕円 38"/>
            <p:cNvSpPr/>
            <p:nvPr/>
          </p:nvSpPr>
          <p:spPr>
            <a:xfrm>
              <a:off x="5065224" y="45082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45" name="直線矢印コネクタ 44"/>
            <p:cNvCxnSpPr/>
            <p:nvPr/>
          </p:nvCxnSpPr>
          <p:spPr>
            <a:xfrm flipH="1">
              <a:off x="5751092" y="4851182"/>
              <a:ext cx="25876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7022438" y="4556836"/>
              <a:ext cx="644061" cy="519288"/>
            </a:xfrm>
            <a:prstGeom prst="rect">
              <a:avLst/>
            </a:prstGeom>
          </p:spPr>
          <p:txBody>
            <a:bodyPr wrap="none">
              <a:spAutoFit/>
            </a:bodyPr>
            <a:lstStyle/>
            <a:p>
              <a:r>
                <a:rPr lang="en-US" altLang="ja-JP" sz="2400" dirty="0"/>
                <a:t>0.8</a:t>
              </a:r>
              <a:endParaRPr lang="ja-JP" altLang="en-US" sz="2400" dirty="0"/>
            </a:p>
          </p:txBody>
        </p:sp>
        <p:grpSp>
          <p:nvGrpSpPr>
            <p:cNvPr id="47" name="グループ化 46"/>
            <p:cNvGrpSpPr/>
            <p:nvPr/>
          </p:nvGrpSpPr>
          <p:grpSpPr>
            <a:xfrm>
              <a:off x="6009858" y="4508248"/>
              <a:ext cx="1100508" cy="685868"/>
              <a:chOff x="4104858" y="4978148"/>
              <a:chExt cx="1100508" cy="685868"/>
            </a:xfrm>
          </p:grpSpPr>
          <p:sp>
            <p:nvSpPr>
              <p:cNvPr id="48" name="円/楕円 47"/>
              <p:cNvSpPr/>
              <p:nvPr/>
            </p:nvSpPr>
            <p:spPr>
              <a:xfrm>
                <a:off x="4104858" y="49781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49" name="直線矢印コネクタ 48"/>
              <p:cNvCxnSpPr>
                <a:endCxn id="48" idx="6"/>
              </p:cNvCxnSpPr>
              <p:nvPr/>
            </p:nvCxnSpPr>
            <p:spPr>
              <a:xfrm flipH="1">
                <a:off x="4790726" y="5321082"/>
                <a:ext cx="414640"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50" name="フリーフォーム 49"/>
              <p:cNvSpPr/>
              <p:nvPr/>
            </p:nvSpPr>
            <p:spPr>
              <a:xfrm>
                <a:off x="4143375" y="5088250"/>
                <a:ext cx="625475" cy="452373"/>
              </a:xfrm>
              <a:custGeom>
                <a:avLst/>
                <a:gdLst>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483"/>
                  <a:gd name="connsiteX1" fmla="*/ 1819275 w 3543300"/>
                  <a:gd name="connsiteY1" fmla="*/ 1247775 h 2562483"/>
                  <a:gd name="connsiteX2" fmla="*/ 3543300 w 3543300"/>
                  <a:gd name="connsiteY2" fmla="*/ 0 h 2562483"/>
                  <a:gd name="connsiteX0" fmla="*/ 0 w 3543300"/>
                  <a:gd name="connsiteY0" fmla="*/ 2562413 h 2562671"/>
                  <a:gd name="connsiteX1" fmla="*/ 1819275 w 3543300"/>
                  <a:gd name="connsiteY1" fmla="*/ 1247963 h 2562671"/>
                  <a:gd name="connsiteX2" fmla="*/ 3543300 w 3543300"/>
                  <a:gd name="connsiteY2" fmla="*/ 188 h 2562671"/>
                  <a:gd name="connsiteX0" fmla="*/ 0 w 3543300"/>
                  <a:gd name="connsiteY0" fmla="*/ 2562432 h 2562681"/>
                  <a:gd name="connsiteX1" fmla="*/ 1819275 w 3543300"/>
                  <a:gd name="connsiteY1" fmla="*/ 1247982 h 2562681"/>
                  <a:gd name="connsiteX2" fmla="*/ 3543300 w 3543300"/>
                  <a:gd name="connsiteY2" fmla="*/ 207 h 2562681"/>
                </a:gdLst>
                <a:ahLst/>
                <a:cxnLst>
                  <a:cxn ang="0">
                    <a:pos x="connsiteX0" y="connsiteY0"/>
                  </a:cxn>
                  <a:cxn ang="0">
                    <a:pos x="connsiteX1" y="connsiteY1"/>
                  </a:cxn>
                  <a:cxn ang="0">
                    <a:pos x="connsiteX2" y="connsiteY2"/>
                  </a:cxn>
                </a:cxnLst>
                <a:rect l="l" t="t" r="r" b="b"/>
                <a:pathLst>
                  <a:path w="3543300" h="2562681">
                    <a:moveTo>
                      <a:pt x="0" y="2562432"/>
                    </a:moveTo>
                    <a:cubicBezTo>
                      <a:pt x="1544638" y="2576720"/>
                      <a:pt x="1649326" y="1976572"/>
                      <a:pt x="1819275" y="1247982"/>
                    </a:cubicBezTo>
                    <a:cubicBezTo>
                      <a:pt x="1979613" y="560595"/>
                      <a:pt x="2039938" y="-12492"/>
                      <a:pt x="3543300" y="2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円/楕円 56"/>
            <p:cNvSpPr/>
            <p:nvPr/>
          </p:nvSpPr>
          <p:spPr>
            <a:xfrm>
              <a:off x="5065224" y="5953420"/>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63" name="直線矢印コネクタ 62"/>
            <p:cNvCxnSpPr/>
            <p:nvPr/>
          </p:nvCxnSpPr>
          <p:spPr>
            <a:xfrm flipH="1">
              <a:off x="5751092" y="6296354"/>
              <a:ext cx="25876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7022438" y="6002008"/>
              <a:ext cx="644061" cy="519288"/>
            </a:xfrm>
            <a:prstGeom prst="rect">
              <a:avLst/>
            </a:prstGeom>
          </p:spPr>
          <p:txBody>
            <a:bodyPr wrap="none">
              <a:spAutoFit/>
            </a:bodyPr>
            <a:lstStyle/>
            <a:p>
              <a:r>
                <a:rPr lang="en-US" altLang="ja-JP" sz="2400" dirty="0"/>
                <a:t>0.3</a:t>
              </a:r>
              <a:endParaRPr lang="ja-JP" altLang="en-US" sz="2400" dirty="0"/>
            </a:p>
          </p:txBody>
        </p:sp>
        <p:grpSp>
          <p:nvGrpSpPr>
            <p:cNvPr id="65" name="グループ化 64"/>
            <p:cNvGrpSpPr/>
            <p:nvPr/>
          </p:nvGrpSpPr>
          <p:grpSpPr>
            <a:xfrm>
              <a:off x="6009858" y="5953420"/>
              <a:ext cx="1100508" cy="685868"/>
              <a:chOff x="4104858" y="4978148"/>
              <a:chExt cx="1100508" cy="685868"/>
            </a:xfrm>
          </p:grpSpPr>
          <p:sp>
            <p:nvSpPr>
              <p:cNvPr id="66" name="円/楕円 65"/>
              <p:cNvSpPr/>
              <p:nvPr/>
            </p:nvSpPr>
            <p:spPr>
              <a:xfrm>
                <a:off x="4104858" y="49781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67" name="直線矢印コネクタ 66"/>
              <p:cNvCxnSpPr>
                <a:endCxn id="66" idx="6"/>
              </p:cNvCxnSpPr>
              <p:nvPr/>
            </p:nvCxnSpPr>
            <p:spPr>
              <a:xfrm flipH="1">
                <a:off x="4790726" y="5321082"/>
                <a:ext cx="414640"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68" name="フリーフォーム 67"/>
              <p:cNvSpPr/>
              <p:nvPr/>
            </p:nvSpPr>
            <p:spPr>
              <a:xfrm>
                <a:off x="4143375" y="5088250"/>
                <a:ext cx="625475" cy="452373"/>
              </a:xfrm>
              <a:custGeom>
                <a:avLst/>
                <a:gdLst>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483"/>
                  <a:gd name="connsiteX1" fmla="*/ 1819275 w 3543300"/>
                  <a:gd name="connsiteY1" fmla="*/ 1247775 h 2562483"/>
                  <a:gd name="connsiteX2" fmla="*/ 3543300 w 3543300"/>
                  <a:gd name="connsiteY2" fmla="*/ 0 h 2562483"/>
                  <a:gd name="connsiteX0" fmla="*/ 0 w 3543300"/>
                  <a:gd name="connsiteY0" fmla="*/ 2562413 h 2562671"/>
                  <a:gd name="connsiteX1" fmla="*/ 1819275 w 3543300"/>
                  <a:gd name="connsiteY1" fmla="*/ 1247963 h 2562671"/>
                  <a:gd name="connsiteX2" fmla="*/ 3543300 w 3543300"/>
                  <a:gd name="connsiteY2" fmla="*/ 188 h 2562671"/>
                  <a:gd name="connsiteX0" fmla="*/ 0 w 3543300"/>
                  <a:gd name="connsiteY0" fmla="*/ 2562432 h 2562681"/>
                  <a:gd name="connsiteX1" fmla="*/ 1819275 w 3543300"/>
                  <a:gd name="connsiteY1" fmla="*/ 1247982 h 2562681"/>
                  <a:gd name="connsiteX2" fmla="*/ 3543300 w 3543300"/>
                  <a:gd name="connsiteY2" fmla="*/ 207 h 2562681"/>
                </a:gdLst>
                <a:ahLst/>
                <a:cxnLst>
                  <a:cxn ang="0">
                    <a:pos x="connsiteX0" y="connsiteY0"/>
                  </a:cxn>
                  <a:cxn ang="0">
                    <a:pos x="connsiteX1" y="connsiteY1"/>
                  </a:cxn>
                  <a:cxn ang="0">
                    <a:pos x="connsiteX2" y="connsiteY2"/>
                  </a:cxn>
                </a:cxnLst>
                <a:rect l="l" t="t" r="r" b="b"/>
                <a:pathLst>
                  <a:path w="3543300" h="2562681">
                    <a:moveTo>
                      <a:pt x="0" y="2562432"/>
                    </a:moveTo>
                    <a:cubicBezTo>
                      <a:pt x="1544638" y="2576720"/>
                      <a:pt x="1649326" y="1976572"/>
                      <a:pt x="1819275" y="1247982"/>
                    </a:cubicBezTo>
                    <a:cubicBezTo>
                      <a:pt x="1979613" y="560595"/>
                      <a:pt x="2039938" y="-12492"/>
                      <a:pt x="3543300" y="2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4" name="正方形/長方形 13"/>
          <p:cNvSpPr/>
          <p:nvPr/>
        </p:nvSpPr>
        <p:spPr>
          <a:xfrm>
            <a:off x="1230287" y="4022663"/>
            <a:ext cx="1321196"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円形度 </a:t>
            </a:r>
            <a:r>
              <a:rPr lang="en-US" altLang="ja-JP"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0.2</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正方形/長方形 69"/>
          <p:cNvSpPr/>
          <p:nvPr/>
        </p:nvSpPr>
        <p:spPr>
          <a:xfrm>
            <a:off x="1461119" y="4644963"/>
            <a:ext cx="109036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彩度 </a:t>
            </a:r>
            <a:r>
              <a:rPr lang="en-US" altLang="ja-JP"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0.9</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正方形/長方形 70"/>
          <p:cNvSpPr/>
          <p:nvPr/>
        </p:nvSpPr>
        <p:spPr>
          <a:xfrm>
            <a:off x="1461119" y="5203763"/>
            <a:ext cx="109036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色相 </a:t>
            </a:r>
            <a:r>
              <a:rPr lang="en-US" altLang="ja-JP"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0.3</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正方形/長方形 71"/>
          <p:cNvSpPr/>
          <p:nvPr/>
        </p:nvSpPr>
        <p:spPr>
          <a:xfrm>
            <a:off x="1029177" y="5787963"/>
            <a:ext cx="1552028"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ざらつき </a:t>
            </a:r>
            <a:r>
              <a:rPr lang="en-US" altLang="ja-JP"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0.1</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3" name="Picture 9" descr="C:\Users\takashi\Desktop\banana2.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8665" y="1217800"/>
            <a:ext cx="1452634" cy="1278658"/>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sp>
        <p:nvSpPr>
          <p:cNvPr id="54" name="正方形/長方形 53"/>
          <p:cNvSpPr/>
          <p:nvPr/>
        </p:nvSpPr>
        <p:spPr>
          <a:xfrm>
            <a:off x="6454650" y="3228175"/>
            <a:ext cx="572593" cy="461665"/>
          </a:xfrm>
          <a:prstGeom prst="rect">
            <a:avLst/>
          </a:prstGeom>
        </p:spPr>
        <p:txBody>
          <a:bodyPr wrap="none">
            <a:spAutoFit/>
          </a:bodyPr>
          <a:lstStyle/>
          <a:p>
            <a:r>
              <a:rPr lang="en-US" altLang="ja-JP" sz="2400" dirty="0"/>
              <a:t>0.2</a:t>
            </a:r>
            <a:endParaRPr lang="ja-JP" altLang="en-US" sz="2400" dirty="0"/>
          </a:p>
        </p:txBody>
      </p:sp>
      <p:sp>
        <p:nvSpPr>
          <p:cNvPr id="55" name="正方形/長方形 54"/>
          <p:cNvSpPr/>
          <p:nvPr/>
        </p:nvSpPr>
        <p:spPr>
          <a:xfrm>
            <a:off x="7485164" y="3852290"/>
            <a:ext cx="4288353" cy="830997"/>
          </a:xfrm>
          <a:prstGeom prst="rect">
            <a:avLst/>
          </a:prstGeom>
        </p:spPr>
        <p:txBody>
          <a:bodyPr wrap="none">
            <a:spAutoFit/>
          </a:bodyPr>
          <a:lstStyle/>
          <a:p>
            <a:r>
              <a:rPr lang="en-US" altLang="ja-JP" sz="2400" dirty="0"/>
              <a:t>(0.2, 0.8, 0.3)</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が出力されたので</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クラス２に分類しよう</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F35DE295-420C-4265-BE54-AE59FA4027A6}" type="slidenum">
              <a:rPr kumimoji="1" lang="ja-JP" altLang="en-US" smtClean="0"/>
              <a:t>31</a:t>
            </a:fld>
            <a:endParaRPr kumimoji="1" lang="ja-JP" altLang="en-US"/>
          </a:p>
        </p:txBody>
      </p:sp>
      <p:cxnSp>
        <p:nvCxnSpPr>
          <p:cNvPr id="56" name="直線矢印コネクタ 55"/>
          <p:cNvCxnSpPr>
            <a:stCxn id="69" idx="6"/>
            <a:endCxn id="57" idx="2"/>
          </p:cNvCxnSpPr>
          <p:nvPr/>
        </p:nvCxnSpPr>
        <p:spPr>
          <a:xfrm>
            <a:off x="3047554" y="5401660"/>
            <a:ext cx="1700935" cy="66015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641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281" y="174626"/>
            <a:ext cx="11708780" cy="733270"/>
          </a:xfrm>
        </p:spPr>
        <p:txBody>
          <a:bodyPr>
            <a:normAutofit/>
          </a:bodyPr>
          <a:lstStyle/>
          <a:p>
            <a:r>
              <a:rPr lang="ja-JP" altLang="en-US" sz="3200" dirty="0"/>
              <a:t>ニューラルネットワーク</a:t>
            </a:r>
            <a:r>
              <a:rPr lang="en-US" altLang="ja-JP" sz="3200" dirty="0"/>
              <a:t>: </a:t>
            </a:r>
            <a:r>
              <a:rPr lang="ja-JP" altLang="en-US" sz="3200" dirty="0"/>
              <a:t>ユニットを並列につなぐ</a:t>
            </a:r>
            <a:endParaRPr kumimoji="1" lang="ja-JP" altLang="en-US" sz="3200" dirty="0"/>
          </a:p>
        </p:txBody>
      </p:sp>
      <p:sp>
        <p:nvSpPr>
          <p:cNvPr id="3" name="コンテンツ プレースホルダー 2"/>
          <p:cNvSpPr>
            <a:spLocks noGrp="1"/>
          </p:cNvSpPr>
          <p:nvPr>
            <p:ph idx="1"/>
          </p:nvPr>
        </p:nvSpPr>
        <p:spPr>
          <a:xfrm>
            <a:off x="2584738" y="1220350"/>
            <a:ext cx="11329019" cy="1208978"/>
          </a:xfrm>
        </p:spPr>
        <p:txBody>
          <a:bodyPr>
            <a:noAutofit/>
          </a:bodyPr>
          <a:lstStyle/>
          <a:p>
            <a:pPr>
              <a:lnSpc>
                <a:spcPct val="100000"/>
              </a:lnSpc>
              <a:spcBef>
                <a:spcPts val="600"/>
              </a:spcBef>
            </a:pPr>
            <a:r>
              <a:rPr lang="ja-JP" altLang="en-US" sz="2400" dirty="0"/>
              <a:t>左のりんごの写真が入力されたとき</a:t>
            </a:r>
            <a:r>
              <a:rPr lang="en-US" altLang="ja-JP" sz="2400" dirty="0"/>
              <a:t>…</a:t>
            </a:r>
          </a:p>
          <a:p>
            <a:pPr>
              <a:lnSpc>
                <a:spcPct val="100000"/>
              </a:lnSpc>
              <a:spcBef>
                <a:spcPts val="600"/>
              </a:spcBef>
            </a:pPr>
            <a:r>
              <a:rPr lang="en-US" altLang="ja-JP" sz="2400" dirty="0">
                <a:sym typeface="Wingdings" panose="05000000000000000000" pitchFamily="2" charset="2"/>
              </a:rPr>
              <a:t>(</a:t>
            </a:r>
            <a:r>
              <a:rPr lang="ja-JP" altLang="en-US" sz="2400" dirty="0">
                <a:sym typeface="Wingdings" panose="05000000000000000000" pitchFamily="2" charset="2"/>
              </a:rPr>
              <a:t>円形度，彩度，色相，ざらつき</a:t>
            </a:r>
            <a:r>
              <a:rPr lang="en-US" altLang="ja-JP" sz="2400" dirty="0">
                <a:sym typeface="Wingdings" panose="05000000000000000000" pitchFamily="2" charset="2"/>
              </a:rPr>
              <a:t>) = (0.9, 0.4, 0.0, 0.4) </a:t>
            </a:r>
            <a:endParaRPr lang="en-US" altLang="ja-JP" sz="2400" dirty="0"/>
          </a:p>
          <a:p>
            <a:pPr lvl="1">
              <a:lnSpc>
                <a:spcPct val="100000"/>
              </a:lnSpc>
              <a:spcBef>
                <a:spcPts val="600"/>
              </a:spcBef>
            </a:pPr>
            <a:r>
              <a:rPr lang="ja-JP" altLang="en-US" sz="2000" dirty="0"/>
              <a:t>クラス数は</a:t>
            </a:r>
            <a:r>
              <a:rPr lang="en-US" altLang="ja-JP" sz="2000" dirty="0"/>
              <a:t>3</a:t>
            </a:r>
            <a:r>
              <a:rPr lang="en-US" altLang="ja-JP" sz="2000" dirty="0">
                <a:sym typeface="Wingdings" panose="05000000000000000000" pitchFamily="2" charset="2"/>
              </a:rPr>
              <a:t>(</a:t>
            </a:r>
            <a:r>
              <a:rPr lang="ja-JP" altLang="en-US" sz="2000" dirty="0">
                <a:sym typeface="Wingdings" panose="05000000000000000000" pitchFamily="2" charset="2"/>
              </a:rPr>
              <a:t>りんご，バナナ，みかん</a:t>
            </a:r>
            <a:r>
              <a:rPr lang="en-US" altLang="ja-JP" sz="2000" dirty="0">
                <a:sym typeface="Wingdings" panose="05000000000000000000" pitchFamily="2" charset="2"/>
              </a:rPr>
              <a:t>) </a:t>
            </a:r>
            <a:endParaRPr lang="en-US" altLang="ja-JP" sz="2000" dirty="0"/>
          </a:p>
          <a:p>
            <a:pPr>
              <a:lnSpc>
                <a:spcPct val="120000"/>
              </a:lnSpc>
              <a:spcBef>
                <a:spcPts val="0"/>
              </a:spcBef>
              <a:spcAft>
                <a:spcPts val="600"/>
              </a:spcAft>
            </a:pPr>
            <a:endParaRPr kumimoji="1" lang="ja-JP" altLang="en-US" sz="2400" b="1" dirty="0"/>
          </a:p>
        </p:txBody>
      </p:sp>
      <p:sp>
        <p:nvSpPr>
          <p:cNvPr id="20" name="円/楕円 19"/>
          <p:cNvSpPr/>
          <p:nvPr/>
        </p:nvSpPr>
        <p:spPr>
          <a:xfrm>
            <a:off x="2536514" y="3337385"/>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21" name="円/楕円 20"/>
              <p:cNvSpPr/>
              <p:nvPr/>
            </p:nvSpPr>
            <p:spPr>
              <a:xfrm>
                <a:off x="2536514" y="3956013"/>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1</m:t>
                          </m:r>
                        </m:sub>
                      </m:sSub>
                    </m:oMath>
                  </m:oMathPara>
                </a14:m>
                <a:endParaRPr kumimoji="1" lang="ja-JP" altLang="en-US" sz="2400" dirty="0">
                  <a:solidFill>
                    <a:schemeClr val="tx1"/>
                  </a:solidFill>
                </a:endParaRPr>
              </a:p>
            </p:txBody>
          </p:sp>
        </mc:Choice>
        <mc:Fallback xmlns="">
          <p:sp>
            <p:nvSpPr>
              <p:cNvPr id="21" name="円/楕円 20"/>
              <p:cNvSpPr>
                <a:spLocks noRot="1" noChangeAspect="1" noMove="1" noResize="1" noEditPoints="1" noAdjustHandles="1" noChangeArrowheads="1" noChangeShapeType="1" noTextEdit="1"/>
              </p:cNvSpPr>
              <p:nvPr/>
            </p:nvSpPr>
            <p:spPr>
              <a:xfrm>
                <a:off x="2536514" y="3956013"/>
                <a:ext cx="511040" cy="511040"/>
              </a:xfrm>
              <a:prstGeom prst="ellipse">
                <a:avLst/>
              </a:prstGeom>
              <a:blipFill rotWithShape="0">
                <a:blip r:embed="rId2"/>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2536514" y="457464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2</m:t>
                          </m:r>
                        </m:sub>
                      </m:sSub>
                    </m:oMath>
                  </m:oMathPara>
                </a14:m>
                <a:endParaRPr kumimoji="1" lang="ja-JP" altLang="en-US" sz="2400" dirty="0">
                  <a:solidFill>
                    <a:schemeClr val="tx1"/>
                  </a:solidFill>
                </a:endParaRPr>
              </a:p>
            </p:txBody>
          </p:sp>
        </mc:Choice>
        <mc:Fallback xmlns="">
          <p:sp>
            <p:nvSpPr>
              <p:cNvPr id="22" name="円/楕円 21"/>
              <p:cNvSpPr>
                <a:spLocks noRot="1" noChangeAspect="1" noMove="1" noResize="1" noEditPoints="1" noAdjustHandles="1" noChangeArrowheads="1" noChangeShapeType="1" noTextEdit="1"/>
              </p:cNvSpPr>
              <p:nvPr/>
            </p:nvSpPr>
            <p:spPr>
              <a:xfrm>
                <a:off x="2536514" y="4574640"/>
                <a:ext cx="511040" cy="511040"/>
              </a:xfrm>
              <a:prstGeom prst="ellipse">
                <a:avLst/>
              </a:prstGeom>
              <a:blipFill rotWithShape="0">
                <a:blip r:embed="rId3"/>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円/楕円 22"/>
              <p:cNvSpPr/>
              <p:nvPr/>
            </p:nvSpPr>
            <p:spPr>
              <a:xfrm>
                <a:off x="2536514" y="5731204"/>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4</m:t>
                          </m:r>
                        </m:sub>
                      </m:sSub>
                    </m:oMath>
                  </m:oMathPara>
                </a14:m>
                <a:endParaRPr kumimoji="1" lang="ja-JP" altLang="en-US" sz="2400" dirty="0">
                  <a:solidFill>
                    <a:schemeClr val="tx1"/>
                  </a:solidFill>
                </a:endParaRPr>
              </a:p>
            </p:txBody>
          </p:sp>
        </mc:Choice>
        <mc:Fallback xmlns="">
          <p:sp>
            <p:nvSpPr>
              <p:cNvPr id="23" name="円/楕円 22"/>
              <p:cNvSpPr>
                <a:spLocks noRot="1" noChangeAspect="1" noMove="1" noResize="1" noEditPoints="1" noAdjustHandles="1" noChangeArrowheads="1" noChangeShapeType="1" noTextEdit="1"/>
              </p:cNvSpPr>
              <p:nvPr/>
            </p:nvSpPr>
            <p:spPr>
              <a:xfrm>
                <a:off x="2536514" y="5731204"/>
                <a:ext cx="511040" cy="511040"/>
              </a:xfrm>
              <a:prstGeom prst="ellipse">
                <a:avLst/>
              </a:prstGeom>
              <a:blipFill rotWithShape="0">
                <a:blip r:embed="rId4"/>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円/楕円 68"/>
              <p:cNvSpPr/>
              <p:nvPr/>
            </p:nvSpPr>
            <p:spPr>
              <a:xfrm>
                <a:off x="2536514" y="514614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3</m:t>
                          </m:r>
                        </m:sub>
                      </m:sSub>
                    </m:oMath>
                  </m:oMathPara>
                </a14:m>
                <a:endParaRPr kumimoji="1" lang="ja-JP" altLang="en-US" sz="2400" dirty="0">
                  <a:solidFill>
                    <a:schemeClr val="tx1"/>
                  </a:solidFill>
                </a:endParaRPr>
              </a:p>
            </p:txBody>
          </p:sp>
        </mc:Choice>
        <mc:Fallback xmlns="">
          <p:sp>
            <p:nvSpPr>
              <p:cNvPr id="69" name="円/楕円 68"/>
              <p:cNvSpPr>
                <a:spLocks noRot="1" noChangeAspect="1" noMove="1" noResize="1" noEditPoints="1" noAdjustHandles="1" noChangeArrowheads="1" noChangeShapeType="1" noTextEdit="1"/>
              </p:cNvSpPr>
              <p:nvPr/>
            </p:nvSpPr>
            <p:spPr>
              <a:xfrm>
                <a:off x="2536514" y="5146140"/>
                <a:ext cx="511040" cy="511040"/>
              </a:xfrm>
              <a:prstGeom prst="ellipse">
                <a:avLst/>
              </a:prstGeom>
              <a:blipFill rotWithShape="0">
                <a:blip r:embed="rId5"/>
                <a:stretch>
                  <a:fillRect/>
                </a:stretch>
              </a:blipFill>
              <a:ln w="31750"/>
            </p:spPr>
            <p:txBody>
              <a:bodyPr/>
              <a:lstStyle/>
              <a:p>
                <a:r>
                  <a:rPr lang="ja-JP" altLang="en-US">
                    <a:noFill/>
                  </a:rPr>
                  <a:t> </a:t>
                </a:r>
              </a:p>
            </p:txBody>
          </p:sp>
        </mc:Fallback>
      </mc:AlternateContent>
      <p:cxnSp>
        <p:nvCxnSpPr>
          <p:cNvPr id="7" name="直線矢印コネクタ 6"/>
          <p:cNvCxnSpPr>
            <a:stCxn id="20" idx="6"/>
            <a:endCxn id="6" idx="2"/>
          </p:cNvCxnSpPr>
          <p:nvPr/>
        </p:nvCxnSpPr>
        <p:spPr>
          <a:xfrm flipV="1">
            <a:off x="3047554" y="3489858"/>
            <a:ext cx="1667060" cy="10304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stCxn id="21" idx="6"/>
            <a:endCxn id="6" idx="2"/>
          </p:cNvCxnSpPr>
          <p:nvPr/>
        </p:nvCxnSpPr>
        <p:spPr>
          <a:xfrm flipV="1">
            <a:off x="3047554" y="3489858"/>
            <a:ext cx="1667060" cy="72167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22" idx="6"/>
            <a:endCxn id="6" idx="2"/>
          </p:cNvCxnSpPr>
          <p:nvPr/>
        </p:nvCxnSpPr>
        <p:spPr>
          <a:xfrm flipV="1">
            <a:off x="3047554" y="3489858"/>
            <a:ext cx="1667060" cy="134030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23" idx="6"/>
            <a:endCxn id="6" idx="2"/>
          </p:cNvCxnSpPr>
          <p:nvPr/>
        </p:nvCxnSpPr>
        <p:spPr>
          <a:xfrm flipV="1">
            <a:off x="3047554" y="3489858"/>
            <a:ext cx="1667060" cy="249686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正方形/長方形 10"/>
              <p:cNvSpPr/>
              <p:nvPr/>
            </p:nvSpPr>
            <p:spPr>
              <a:xfrm>
                <a:off x="3899498" y="3080372"/>
                <a:ext cx="663002"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0" i="1" smtClean="0">
                              <a:latin typeface="Cambria Math" panose="02040503050406030204" pitchFamily="18" charset="0"/>
                            </a:rPr>
                            <m:t>1</m:t>
                          </m:r>
                        </m:sup>
                      </m:sSup>
                    </m:oMath>
                  </m:oMathPara>
                </a14:m>
                <a:endParaRPr lang="ja-JP" altLang="en-US" sz="24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3899498" y="3080372"/>
                <a:ext cx="663002" cy="470000"/>
              </a:xfrm>
              <a:prstGeom prst="rect">
                <a:avLst/>
              </a:prstGeom>
              <a:blipFill rotWithShape="0">
                <a:blip r:embed="rId6"/>
                <a:stretch>
                  <a:fillRect/>
                </a:stretch>
              </a:blipFill>
            </p:spPr>
            <p:txBody>
              <a:bodyPr/>
              <a:lstStyle/>
              <a:p>
                <a:r>
                  <a:rPr lang="ja-JP" altLang="en-US">
                    <a:noFill/>
                  </a:rPr>
                  <a:t> </a:t>
                </a:r>
              </a:p>
            </p:txBody>
          </p:sp>
        </mc:Fallback>
      </mc:AlternateContent>
      <p:cxnSp>
        <p:nvCxnSpPr>
          <p:cNvPr id="40" name="直線矢印コネクタ 39"/>
          <p:cNvCxnSpPr>
            <a:stCxn id="20" idx="6"/>
            <a:endCxn id="39" idx="2"/>
          </p:cNvCxnSpPr>
          <p:nvPr/>
        </p:nvCxnSpPr>
        <p:spPr>
          <a:xfrm>
            <a:off x="3047554" y="3592905"/>
            <a:ext cx="1700932" cy="118409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21" idx="6"/>
            <a:endCxn id="39" idx="2"/>
          </p:cNvCxnSpPr>
          <p:nvPr/>
        </p:nvCxnSpPr>
        <p:spPr>
          <a:xfrm>
            <a:off x="3047554" y="4211533"/>
            <a:ext cx="1700932" cy="56546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22" idx="6"/>
            <a:endCxn id="39" idx="2"/>
          </p:cNvCxnSpPr>
          <p:nvPr/>
        </p:nvCxnSpPr>
        <p:spPr>
          <a:xfrm flipV="1">
            <a:off x="3047554" y="4777002"/>
            <a:ext cx="1700932" cy="5315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23" idx="6"/>
            <a:endCxn id="39" idx="2"/>
          </p:cNvCxnSpPr>
          <p:nvPr/>
        </p:nvCxnSpPr>
        <p:spPr>
          <a:xfrm flipV="1">
            <a:off x="3047554" y="4777002"/>
            <a:ext cx="1700932" cy="120972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正方形/長方形 43"/>
              <p:cNvSpPr/>
              <p:nvPr/>
            </p:nvSpPr>
            <p:spPr>
              <a:xfrm>
                <a:off x="4280498" y="4280522"/>
                <a:ext cx="663002"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0" i="1" smtClean="0">
                              <a:latin typeface="Cambria Math" panose="02040503050406030204" pitchFamily="18" charset="0"/>
                            </a:rPr>
                            <m:t>2</m:t>
                          </m:r>
                        </m:sup>
                      </m:sSup>
                    </m:oMath>
                  </m:oMathPara>
                </a14:m>
                <a:endParaRPr lang="ja-JP" altLang="en-US" sz="2400"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4280498" y="4280522"/>
                <a:ext cx="663002" cy="470000"/>
              </a:xfrm>
              <a:prstGeom prst="rect">
                <a:avLst/>
              </a:prstGeom>
              <a:blipFill rotWithShape="0">
                <a:blip r:embed="rId7"/>
                <a:stretch>
                  <a:fillRect/>
                </a:stretch>
              </a:blipFill>
            </p:spPr>
            <p:txBody>
              <a:bodyPr/>
              <a:lstStyle/>
              <a:p>
                <a:r>
                  <a:rPr lang="ja-JP" altLang="en-US">
                    <a:noFill/>
                  </a:rPr>
                  <a:t> </a:t>
                </a:r>
              </a:p>
            </p:txBody>
          </p:sp>
        </mc:Fallback>
      </mc:AlternateContent>
      <p:cxnSp>
        <p:nvCxnSpPr>
          <p:cNvPr id="58" name="直線矢印コネクタ 57"/>
          <p:cNvCxnSpPr>
            <a:stCxn id="20" idx="6"/>
            <a:endCxn id="57" idx="2"/>
          </p:cNvCxnSpPr>
          <p:nvPr/>
        </p:nvCxnSpPr>
        <p:spPr>
          <a:xfrm>
            <a:off x="3047554" y="3592905"/>
            <a:ext cx="1700932" cy="246890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21" idx="6"/>
            <a:endCxn id="57" idx="2"/>
          </p:cNvCxnSpPr>
          <p:nvPr/>
        </p:nvCxnSpPr>
        <p:spPr>
          <a:xfrm>
            <a:off x="3047554" y="4211533"/>
            <a:ext cx="1700932" cy="185027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22" idx="6"/>
            <a:endCxn id="57" idx="2"/>
          </p:cNvCxnSpPr>
          <p:nvPr/>
        </p:nvCxnSpPr>
        <p:spPr>
          <a:xfrm>
            <a:off x="3047554" y="4830160"/>
            <a:ext cx="1700932" cy="123165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23" idx="6"/>
            <a:endCxn id="57" idx="2"/>
          </p:cNvCxnSpPr>
          <p:nvPr/>
        </p:nvCxnSpPr>
        <p:spPr>
          <a:xfrm>
            <a:off x="3047554" y="5986724"/>
            <a:ext cx="1700932" cy="7508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正方形/長方形 61"/>
              <p:cNvSpPr/>
              <p:nvPr/>
            </p:nvSpPr>
            <p:spPr>
              <a:xfrm>
                <a:off x="4229698" y="6170194"/>
                <a:ext cx="663002"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400" b="1" i="1" smtClean="0">
                              <a:latin typeface="Cambria Math" panose="02040503050406030204" pitchFamily="18" charset="0"/>
                            </a:rPr>
                          </m:ctrlPr>
                        </m:sSupPr>
                        <m:e>
                          <m:r>
                            <a:rPr lang="en-US" altLang="ja-JP" sz="2400" b="1" smtClean="0">
                              <a:latin typeface="Cambria Math" panose="02040503050406030204" pitchFamily="18" charset="0"/>
                            </a:rPr>
                            <m:t>𝐰</m:t>
                          </m:r>
                        </m:e>
                        <m:sup>
                          <m:r>
                            <a:rPr lang="en-US" altLang="ja-JP" sz="2400" b="0" i="1" smtClean="0">
                              <a:latin typeface="Cambria Math" panose="02040503050406030204" pitchFamily="18" charset="0"/>
                            </a:rPr>
                            <m:t>3</m:t>
                          </m:r>
                        </m:sup>
                      </m:sSup>
                    </m:oMath>
                  </m:oMathPara>
                </a14:m>
                <a:endParaRPr lang="ja-JP" altLang="en-US" sz="2400" dirty="0"/>
              </a:p>
            </p:txBody>
          </p:sp>
        </mc:Choice>
        <mc:Fallback xmlns="">
          <p:sp>
            <p:nvSpPr>
              <p:cNvPr id="62" name="正方形/長方形 61"/>
              <p:cNvSpPr>
                <a:spLocks noRot="1" noChangeAspect="1" noMove="1" noResize="1" noEditPoints="1" noAdjustHandles="1" noChangeArrowheads="1" noChangeShapeType="1" noTextEdit="1"/>
              </p:cNvSpPr>
              <p:nvPr/>
            </p:nvSpPr>
            <p:spPr>
              <a:xfrm>
                <a:off x="4229698" y="6170194"/>
                <a:ext cx="663002" cy="470000"/>
              </a:xfrm>
              <a:prstGeom prst="rect">
                <a:avLst/>
              </a:prstGeom>
              <a:blipFill rotWithShape="0">
                <a:blip r:embed="rId8"/>
                <a:stretch>
                  <a:fillRect/>
                </a:stretch>
              </a:blipFill>
            </p:spPr>
            <p:txBody>
              <a:bodyPr/>
              <a:lstStyle/>
              <a:p>
                <a:r>
                  <a:rPr lang="ja-JP" altLang="en-US">
                    <a:noFill/>
                  </a:rPr>
                  <a:t> </a:t>
                </a:r>
              </a:p>
            </p:txBody>
          </p:sp>
        </mc:Fallback>
      </mc:AlternateContent>
      <p:grpSp>
        <p:nvGrpSpPr>
          <p:cNvPr id="80" name="グループ化 79"/>
          <p:cNvGrpSpPr/>
          <p:nvPr/>
        </p:nvGrpSpPr>
        <p:grpSpPr>
          <a:xfrm>
            <a:off x="4714617" y="3184978"/>
            <a:ext cx="2346497" cy="3181713"/>
            <a:chOff x="5027124" y="3060448"/>
            <a:chExt cx="2639375" cy="3578840"/>
          </a:xfrm>
        </p:grpSpPr>
        <p:sp>
          <p:nvSpPr>
            <p:cNvPr id="6" name="円/楕円 5"/>
            <p:cNvSpPr/>
            <p:nvPr/>
          </p:nvSpPr>
          <p:spPr>
            <a:xfrm>
              <a:off x="5027124" y="30604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15" name="直線矢印コネクタ 14"/>
            <p:cNvCxnSpPr/>
            <p:nvPr/>
          </p:nvCxnSpPr>
          <p:spPr>
            <a:xfrm flipH="1">
              <a:off x="5712992" y="3403382"/>
              <a:ext cx="25876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5971758" y="3060448"/>
              <a:ext cx="1100508" cy="685868"/>
              <a:chOff x="4104858" y="4978148"/>
              <a:chExt cx="1100508" cy="685868"/>
            </a:xfrm>
          </p:grpSpPr>
          <p:sp>
            <p:nvSpPr>
              <p:cNvPr id="16" name="円/楕円 15"/>
              <p:cNvSpPr/>
              <p:nvPr/>
            </p:nvSpPr>
            <p:spPr>
              <a:xfrm>
                <a:off x="4104858" y="49781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17" name="直線矢印コネクタ 16"/>
              <p:cNvCxnSpPr>
                <a:endCxn id="16" idx="6"/>
              </p:cNvCxnSpPr>
              <p:nvPr/>
            </p:nvCxnSpPr>
            <p:spPr>
              <a:xfrm flipH="1">
                <a:off x="4790726" y="5321082"/>
                <a:ext cx="414640"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4143375" y="5088250"/>
                <a:ext cx="625475" cy="452373"/>
              </a:xfrm>
              <a:custGeom>
                <a:avLst/>
                <a:gdLst>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483"/>
                  <a:gd name="connsiteX1" fmla="*/ 1819275 w 3543300"/>
                  <a:gd name="connsiteY1" fmla="*/ 1247775 h 2562483"/>
                  <a:gd name="connsiteX2" fmla="*/ 3543300 w 3543300"/>
                  <a:gd name="connsiteY2" fmla="*/ 0 h 2562483"/>
                  <a:gd name="connsiteX0" fmla="*/ 0 w 3543300"/>
                  <a:gd name="connsiteY0" fmla="*/ 2562413 h 2562671"/>
                  <a:gd name="connsiteX1" fmla="*/ 1819275 w 3543300"/>
                  <a:gd name="connsiteY1" fmla="*/ 1247963 h 2562671"/>
                  <a:gd name="connsiteX2" fmla="*/ 3543300 w 3543300"/>
                  <a:gd name="connsiteY2" fmla="*/ 188 h 2562671"/>
                  <a:gd name="connsiteX0" fmla="*/ 0 w 3543300"/>
                  <a:gd name="connsiteY0" fmla="*/ 2562432 h 2562681"/>
                  <a:gd name="connsiteX1" fmla="*/ 1819275 w 3543300"/>
                  <a:gd name="connsiteY1" fmla="*/ 1247982 h 2562681"/>
                  <a:gd name="connsiteX2" fmla="*/ 3543300 w 3543300"/>
                  <a:gd name="connsiteY2" fmla="*/ 207 h 2562681"/>
                </a:gdLst>
                <a:ahLst/>
                <a:cxnLst>
                  <a:cxn ang="0">
                    <a:pos x="connsiteX0" y="connsiteY0"/>
                  </a:cxn>
                  <a:cxn ang="0">
                    <a:pos x="connsiteX1" y="connsiteY1"/>
                  </a:cxn>
                  <a:cxn ang="0">
                    <a:pos x="connsiteX2" y="connsiteY2"/>
                  </a:cxn>
                </a:cxnLst>
                <a:rect l="l" t="t" r="r" b="b"/>
                <a:pathLst>
                  <a:path w="3543300" h="2562681">
                    <a:moveTo>
                      <a:pt x="0" y="2562432"/>
                    </a:moveTo>
                    <a:cubicBezTo>
                      <a:pt x="1544638" y="2576720"/>
                      <a:pt x="1649326" y="1976572"/>
                      <a:pt x="1819275" y="1247982"/>
                    </a:cubicBezTo>
                    <a:cubicBezTo>
                      <a:pt x="1979613" y="560595"/>
                      <a:pt x="2039938" y="-12492"/>
                      <a:pt x="3543300" y="2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円/楕円 38"/>
            <p:cNvSpPr/>
            <p:nvPr/>
          </p:nvSpPr>
          <p:spPr>
            <a:xfrm>
              <a:off x="5065224" y="45082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45" name="直線矢印コネクタ 44"/>
            <p:cNvCxnSpPr/>
            <p:nvPr/>
          </p:nvCxnSpPr>
          <p:spPr>
            <a:xfrm flipH="1">
              <a:off x="5751092" y="4851182"/>
              <a:ext cx="25876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7022438" y="4556836"/>
              <a:ext cx="644061" cy="519288"/>
            </a:xfrm>
            <a:prstGeom prst="rect">
              <a:avLst/>
            </a:prstGeom>
          </p:spPr>
          <p:txBody>
            <a:bodyPr wrap="none">
              <a:spAutoFit/>
            </a:bodyPr>
            <a:lstStyle/>
            <a:p>
              <a:r>
                <a:rPr lang="en-US" altLang="ja-JP" sz="2400" dirty="0"/>
                <a:t>0.3</a:t>
              </a:r>
              <a:endParaRPr lang="ja-JP" altLang="en-US" sz="2400" dirty="0"/>
            </a:p>
          </p:txBody>
        </p:sp>
        <p:grpSp>
          <p:nvGrpSpPr>
            <p:cNvPr id="47" name="グループ化 46"/>
            <p:cNvGrpSpPr/>
            <p:nvPr/>
          </p:nvGrpSpPr>
          <p:grpSpPr>
            <a:xfrm>
              <a:off x="6009858" y="4508248"/>
              <a:ext cx="1100508" cy="685868"/>
              <a:chOff x="4104858" y="4978148"/>
              <a:chExt cx="1100508" cy="685868"/>
            </a:xfrm>
          </p:grpSpPr>
          <p:sp>
            <p:nvSpPr>
              <p:cNvPr id="48" name="円/楕円 47"/>
              <p:cNvSpPr/>
              <p:nvPr/>
            </p:nvSpPr>
            <p:spPr>
              <a:xfrm>
                <a:off x="4104858" y="49781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49" name="直線矢印コネクタ 48"/>
              <p:cNvCxnSpPr>
                <a:endCxn id="48" idx="6"/>
              </p:cNvCxnSpPr>
              <p:nvPr/>
            </p:nvCxnSpPr>
            <p:spPr>
              <a:xfrm flipH="1">
                <a:off x="4790726" y="5321082"/>
                <a:ext cx="414640"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50" name="フリーフォーム 49"/>
              <p:cNvSpPr/>
              <p:nvPr/>
            </p:nvSpPr>
            <p:spPr>
              <a:xfrm>
                <a:off x="4143375" y="5088250"/>
                <a:ext cx="625475" cy="452373"/>
              </a:xfrm>
              <a:custGeom>
                <a:avLst/>
                <a:gdLst>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483"/>
                  <a:gd name="connsiteX1" fmla="*/ 1819275 w 3543300"/>
                  <a:gd name="connsiteY1" fmla="*/ 1247775 h 2562483"/>
                  <a:gd name="connsiteX2" fmla="*/ 3543300 w 3543300"/>
                  <a:gd name="connsiteY2" fmla="*/ 0 h 2562483"/>
                  <a:gd name="connsiteX0" fmla="*/ 0 w 3543300"/>
                  <a:gd name="connsiteY0" fmla="*/ 2562413 h 2562671"/>
                  <a:gd name="connsiteX1" fmla="*/ 1819275 w 3543300"/>
                  <a:gd name="connsiteY1" fmla="*/ 1247963 h 2562671"/>
                  <a:gd name="connsiteX2" fmla="*/ 3543300 w 3543300"/>
                  <a:gd name="connsiteY2" fmla="*/ 188 h 2562671"/>
                  <a:gd name="connsiteX0" fmla="*/ 0 w 3543300"/>
                  <a:gd name="connsiteY0" fmla="*/ 2562432 h 2562681"/>
                  <a:gd name="connsiteX1" fmla="*/ 1819275 w 3543300"/>
                  <a:gd name="connsiteY1" fmla="*/ 1247982 h 2562681"/>
                  <a:gd name="connsiteX2" fmla="*/ 3543300 w 3543300"/>
                  <a:gd name="connsiteY2" fmla="*/ 207 h 2562681"/>
                </a:gdLst>
                <a:ahLst/>
                <a:cxnLst>
                  <a:cxn ang="0">
                    <a:pos x="connsiteX0" y="connsiteY0"/>
                  </a:cxn>
                  <a:cxn ang="0">
                    <a:pos x="connsiteX1" y="connsiteY1"/>
                  </a:cxn>
                  <a:cxn ang="0">
                    <a:pos x="connsiteX2" y="connsiteY2"/>
                  </a:cxn>
                </a:cxnLst>
                <a:rect l="l" t="t" r="r" b="b"/>
                <a:pathLst>
                  <a:path w="3543300" h="2562681">
                    <a:moveTo>
                      <a:pt x="0" y="2562432"/>
                    </a:moveTo>
                    <a:cubicBezTo>
                      <a:pt x="1544638" y="2576720"/>
                      <a:pt x="1649326" y="1976572"/>
                      <a:pt x="1819275" y="1247982"/>
                    </a:cubicBezTo>
                    <a:cubicBezTo>
                      <a:pt x="1979613" y="560595"/>
                      <a:pt x="2039938" y="-12492"/>
                      <a:pt x="3543300" y="2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円/楕円 56"/>
            <p:cNvSpPr/>
            <p:nvPr/>
          </p:nvSpPr>
          <p:spPr>
            <a:xfrm>
              <a:off x="5065224" y="5953420"/>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63" name="直線矢印コネクタ 62"/>
            <p:cNvCxnSpPr/>
            <p:nvPr/>
          </p:nvCxnSpPr>
          <p:spPr>
            <a:xfrm flipH="1">
              <a:off x="5751092" y="6296354"/>
              <a:ext cx="25876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7022438" y="6002008"/>
              <a:ext cx="644061" cy="519288"/>
            </a:xfrm>
            <a:prstGeom prst="rect">
              <a:avLst/>
            </a:prstGeom>
          </p:spPr>
          <p:txBody>
            <a:bodyPr wrap="none">
              <a:spAutoFit/>
            </a:bodyPr>
            <a:lstStyle/>
            <a:p>
              <a:r>
                <a:rPr lang="en-US" altLang="ja-JP" sz="2400" dirty="0"/>
                <a:t>0.4</a:t>
              </a:r>
              <a:endParaRPr lang="ja-JP" altLang="en-US" sz="2400" dirty="0"/>
            </a:p>
          </p:txBody>
        </p:sp>
        <p:grpSp>
          <p:nvGrpSpPr>
            <p:cNvPr id="65" name="グループ化 64"/>
            <p:cNvGrpSpPr/>
            <p:nvPr/>
          </p:nvGrpSpPr>
          <p:grpSpPr>
            <a:xfrm>
              <a:off x="6009858" y="5953420"/>
              <a:ext cx="1100508" cy="685868"/>
              <a:chOff x="4104858" y="4978148"/>
              <a:chExt cx="1100508" cy="685868"/>
            </a:xfrm>
          </p:grpSpPr>
          <p:sp>
            <p:nvSpPr>
              <p:cNvPr id="66" name="円/楕円 65"/>
              <p:cNvSpPr/>
              <p:nvPr/>
            </p:nvSpPr>
            <p:spPr>
              <a:xfrm>
                <a:off x="4104858" y="4978148"/>
                <a:ext cx="685868" cy="68586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3200" b="1" i="1"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67" name="直線矢印コネクタ 66"/>
              <p:cNvCxnSpPr>
                <a:endCxn id="66" idx="6"/>
              </p:cNvCxnSpPr>
              <p:nvPr/>
            </p:nvCxnSpPr>
            <p:spPr>
              <a:xfrm flipH="1">
                <a:off x="4790726" y="5321082"/>
                <a:ext cx="414640" cy="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68" name="フリーフォーム 67"/>
              <p:cNvSpPr/>
              <p:nvPr/>
            </p:nvSpPr>
            <p:spPr>
              <a:xfrm>
                <a:off x="4143375" y="5088250"/>
                <a:ext cx="625475" cy="452373"/>
              </a:xfrm>
              <a:custGeom>
                <a:avLst/>
                <a:gdLst>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225"/>
                  <a:gd name="connsiteX1" fmla="*/ 1819275 w 3543300"/>
                  <a:gd name="connsiteY1" fmla="*/ 1247775 h 2562225"/>
                  <a:gd name="connsiteX2" fmla="*/ 3543300 w 3543300"/>
                  <a:gd name="connsiteY2" fmla="*/ 0 h 2562225"/>
                  <a:gd name="connsiteX0" fmla="*/ 0 w 3543300"/>
                  <a:gd name="connsiteY0" fmla="*/ 2562225 h 2562483"/>
                  <a:gd name="connsiteX1" fmla="*/ 1819275 w 3543300"/>
                  <a:gd name="connsiteY1" fmla="*/ 1247775 h 2562483"/>
                  <a:gd name="connsiteX2" fmla="*/ 3543300 w 3543300"/>
                  <a:gd name="connsiteY2" fmla="*/ 0 h 2562483"/>
                  <a:gd name="connsiteX0" fmla="*/ 0 w 3543300"/>
                  <a:gd name="connsiteY0" fmla="*/ 2562413 h 2562671"/>
                  <a:gd name="connsiteX1" fmla="*/ 1819275 w 3543300"/>
                  <a:gd name="connsiteY1" fmla="*/ 1247963 h 2562671"/>
                  <a:gd name="connsiteX2" fmla="*/ 3543300 w 3543300"/>
                  <a:gd name="connsiteY2" fmla="*/ 188 h 2562671"/>
                  <a:gd name="connsiteX0" fmla="*/ 0 w 3543300"/>
                  <a:gd name="connsiteY0" fmla="*/ 2562432 h 2562681"/>
                  <a:gd name="connsiteX1" fmla="*/ 1819275 w 3543300"/>
                  <a:gd name="connsiteY1" fmla="*/ 1247982 h 2562681"/>
                  <a:gd name="connsiteX2" fmla="*/ 3543300 w 3543300"/>
                  <a:gd name="connsiteY2" fmla="*/ 207 h 2562681"/>
                </a:gdLst>
                <a:ahLst/>
                <a:cxnLst>
                  <a:cxn ang="0">
                    <a:pos x="connsiteX0" y="connsiteY0"/>
                  </a:cxn>
                  <a:cxn ang="0">
                    <a:pos x="connsiteX1" y="connsiteY1"/>
                  </a:cxn>
                  <a:cxn ang="0">
                    <a:pos x="connsiteX2" y="connsiteY2"/>
                  </a:cxn>
                </a:cxnLst>
                <a:rect l="l" t="t" r="r" b="b"/>
                <a:pathLst>
                  <a:path w="3543300" h="2562681">
                    <a:moveTo>
                      <a:pt x="0" y="2562432"/>
                    </a:moveTo>
                    <a:cubicBezTo>
                      <a:pt x="1544638" y="2576720"/>
                      <a:pt x="1649326" y="1976572"/>
                      <a:pt x="1819275" y="1247982"/>
                    </a:cubicBezTo>
                    <a:cubicBezTo>
                      <a:pt x="1979613" y="560595"/>
                      <a:pt x="2039938" y="-12492"/>
                      <a:pt x="3543300" y="2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4" name="正方形/長方形 13"/>
          <p:cNvSpPr/>
          <p:nvPr/>
        </p:nvSpPr>
        <p:spPr>
          <a:xfrm>
            <a:off x="1230287" y="4022663"/>
            <a:ext cx="1321196"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円形度 </a:t>
            </a:r>
            <a:r>
              <a:rPr lang="en-US" altLang="ja-JP"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0.9</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正方形/長方形 69"/>
          <p:cNvSpPr/>
          <p:nvPr/>
        </p:nvSpPr>
        <p:spPr>
          <a:xfrm>
            <a:off x="1461119" y="4644963"/>
            <a:ext cx="109036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彩度 </a:t>
            </a:r>
            <a:r>
              <a:rPr lang="en-US" altLang="ja-JP"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0.4</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正方形/長方形 70"/>
          <p:cNvSpPr/>
          <p:nvPr/>
        </p:nvSpPr>
        <p:spPr>
          <a:xfrm>
            <a:off x="1461119" y="5203763"/>
            <a:ext cx="109036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色相 </a:t>
            </a:r>
            <a:r>
              <a:rPr lang="en-US" altLang="ja-JP"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0.0</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正方形/長方形 71"/>
          <p:cNvSpPr/>
          <p:nvPr/>
        </p:nvSpPr>
        <p:spPr>
          <a:xfrm>
            <a:off x="1029177" y="5787963"/>
            <a:ext cx="1552028"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ざらつき </a:t>
            </a:r>
            <a:r>
              <a:rPr lang="en-US" altLang="ja-JP"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0.4</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6454650" y="3228175"/>
            <a:ext cx="572593" cy="461665"/>
          </a:xfrm>
          <a:prstGeom prst="rect">
            <a:avLst/>
          </a:prstGeom>
        </p:spPr>
        <p:txBody>
          <a:bodyPr wrap="none">
            <a:spAutoFit/>
          </a:bodyPr>
          <a:lstStyle/>
          <a:p>
            <a:r>
              <a:rPr lang="en-US" altLang="ja-JP" sz="2400" dirty="0"/>
              <a:t>0.8</a:t>
            </a:r>
            <a:endParaRPr lang="ja-JP" altLang="en-US" sz="2400" dirty="0"/>
          </a:p>
        </p:txBody>
      </p:sp>
      <p:sp>
        <p:nvSpPr>
          <p:cNvPr id="55" name="正方形/長方形 54"/>
          <p:cNvSpPr/>
          <p:nvPr/>
        </p:nvSpPr>
        <p:spPr>
          <a:xfrm>
            <a:off x="7485164" y="3852290"/>
            <a:ext cx="4288353" cy="830997"/>
          </a:xfrm>
          <a:prstGeom prst="rect">
            <a:avLst/>
          </a:prstGeom>
        </p:spPr>
        <p:txBody>
          <a:bodyPr wrap="none">
            <a:spAutoFit/>
          </a:bodyPr>
          <a:lstStyle/>
          <a:p>
            <a:r>
              <a:rPr lang="en-US" altLang="ja-JP" sz="2400" dirty="0"/>
              <a:t>(0.8, 0.3, 0.4)</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が出力されたので</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に分類しよう</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2" name="Picture 3" descr="C:\Users\takashi\Desktop\apple2.bmp"/>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7642"/>
          <a:stretch/>
        </p:blipFill>
        <p:spPr bwMode="auto">
          <a:xfrm>
            <a:off x="969654" y="1212791"/>
            <a:ext cx="1322607" cy="128366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F35DE295-420C-4265-BE54-AE59FA4027A6}" type="slidenum">
              <a:rPr kumimoji="1" lang="ja-JP" altLang="en-US" smtClean="0"/>
              <a:t>32</a:t>
            </a:fld>
            <a:endParaRPr kumimoji="1" lang="ja-JP" altLang="en-US"/>
          </a:p>
        </p:txBody>
      </p:sp>
      <p:cxnSp>
        <p:nvCxnSpPr>
          <p:cNvPr id="53" name="直線矢印コネクタ 52"/>
          <p:cNvCxnSpPr/>
          <p:nvPr/>
        </p:nvCxnSpPr>
        <p:spPr>
          <a:xfrm>
            <a:off x="3047554" y="5401660"/>
            <a:ext cx="1700935" cy="66015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599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281" y="174626"/>
            <a:ext cx="11708780" cy="733270"/>
          </a:xfrm>
        </p:spPr>
        <p:txBody>
          <a:bodyPr>
            <a:normAutofit/>
          </a:bodyPr>
          <a:lstStyle/>
          <a:p>
            <a:r>
              <a:rPr lang="ja-JP" altLang="en-US" sz="3200" dirty="0"/>
              <a:t>ニューラルネットワーク</a:t>
            </a:r>
            <a:r>
              <a:rPr lang="en-US" altLang="ja-JP" sz="3200" dirty="0"/>
              <a:t>: </a:t>
            </a:r>
            <a:r>
              <a:rPr lang="ja-JP" altLang="en-US" sz="3200" dirty="0"/>
              <a:t>ユニットを直列につなぐ</a:t>
            </a:r>
            <a:endParaRPr kumimoji="1" lang="ja-JP" altLang="en-US" sz="3200" dirty="0"/>
          </a:p>
        </p:txBody>
      </p:sp>
      <p:sp>
        <p:nvSpPr>
          <p:cNvPr id="3" name="コンテンツ プレースホルダー 2"/>
          <p:cNvSpPr>
            <a:spLocks noGrp="1"/>
          </p:cNvSpPr>
          <p:nvPr>
            <p:ph idx="1"/>
          </p:nvPr>
        </p:nvSpPr>
        <p:spPr>
          <a:xfrm>
            <a:off x="596281" y="796626"/>
            <a:ext cx="11329019" cy="1208978"/>
          </a:xfrm>
        </p:spPr>
        <p:txBody>
          <a:bodyPr>
            <a:noAutofit/>
          </a:bodyPr>
          <a:lstStyle/>
          <a:p>
            <a:pPr>
              <a:lnSpc>
                <a:spcPct val="120000"/>
              </a:lnSpc>
              <a:spcBef>
                <a:spcPts val="0"/>
              </a:spcBef>
              <a:spcAft>
                <a:spcPts val="600"/>
              </a:spcAft>
            </a:pPr>
            <a:r>
              <a:rPr lang="ja-JP" altLang="en-US" sz="2400" dirty="0"/>
              <a:t>入力層と出力層の間に中間層をはさみこむ</a:t>
            </a:r>
            <a:endParaRPr lang="en-US" altLang="ja-JP" sz="2400" dirty="0"/>
          </a:p>
          <a:p>
            <a:pPr>
              <a:lnSpc>
                <a:spcPct val="120000"/>
              </a:lnSpc>
              <a:spcBef>
                <a:spcPts val="0"/>
              </a:spcBef>
              <a:spcAft>
                <a:spcPts val="600"/>
              </a:spcAft>
            </a:pPr>
            <a:r>
              <a:rPr lang="ja-JP" altLang="en-US" sz="2400" dirty="0"/>
              <a:t>入力信号</a:t>
            </a:r>
            <a:r>
              <a:rPr lang="en-US" altLang="ja-JP" sz="2400" dirty="0"/>
              <a:t>(</a:t>
            </a:r>
            <a:r>
              <a:rPr lang="ja-JP" altLang="en-US" sz="2400" dirty="0"/>
              <a:t>特徴ベクトル</a:t>
            </a:r>
            <a:r>
              <a:rPr lang="en-US" altLang="ja-JP" sz="2400" dirty="0"/>
              <a:t>)</a:t>
            </a:r>
            <a:r>
              <a:rPr lang="ja-JP" altLang="en-US" sz="2400" dirty="0" err="1"/>
              <a:t>を識</a:t>
            </a:r>
            <a:r>
              <a:rPr lang="ja-JP" altLang="en-US" sz="2400" dirty="0"/>
              <a:t>別しやすい形に変換してから識別する</a:t>
            </a:r>
            <a:endParaRPr lang="en-US" altLang="ja-JP" sz="2400" dirty="0"/>
          </a:p>
          <a:p>
            <a:pPr marL="0" indent="0">
              <a:lnSpc>
                <a:spcPct val="120000"/>
              </a:lnSpc>
              <a:spcBef>
                <a:spcPts val="0"/>
              </a:spcBef>
              <a:spcAft>
                <a:spcPts val="600"/>
              </a:spcAft>
              <a:buNone/>
            </a:pPr>
            <a:r>
              <a:rPr lang="en-US" altLang="ja-JP" sz="2400" dirty="0"/>
              <a:t>  </a:t>
            </a:r>
            <a:r>
              <a:rPr lang="en-US" altLang="ja-JP" sz="2400" dirty="0">
                <a:sym typeface="Wingdings" panose="05000000000000000000" pitchFamily="2" charset="2"/>
              </a:rPr>
              <a:t> </a:t>
            </a:r>
            <a:r>
              <a:rPr lang="ja-JP" altLang="en-US" sz="2400" dirty="0">
                <a:sym typeface="Wingdings" panose="05000000000000000000" pitchFamily="2" charset="2"/>
              </a:rPr>
              <a:t>線形分離不可能な問題にも対応できる</a:t>
            </a:r>
            <a:endParaRPr lang="en-US" altLang="ja-JP" sz="2400" dirty="0"/>
          </a:p>
          <a:p>
            <a:pPr>
              <a:lnSpc>
                <a:spcPct val="120000"/>
              </a:lnSpc>
              <a:spcBef>
                <a:spcPts val="0"/>
              </a:spcBef>
              <a:spcAft>
                <a:spcPts val="600"/>
              </a:spcAft>
            </a:pPr>
            <a:endParaRPr kumimoji="1" lang="en-US" altLang="ja-JP" sz="2400" dirty="0"/>
          </a:p>
        </p:txBody>
      </p:sp>
      <p:sp>
        <p:nvSpPr>
          <p:cNvPr id="20" name="円/楕円 19"/>
          <p:cNvSpPr/>
          <p:nvPr/>
        </p:nvSpPr>
        <p:spPr>
          <a:xfrm>
            <a:off x="907285" y="2537651"/>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21" name="円/楕円 20"/>
              <p:cNvSpPr/>
              <p:nvPr/>
            </p:nvSpPr>
            <p:spPr>
              <a:xfrm>
                <a:off x="907285" y="3136106"/>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1</m:t>
                          </m:r>
                        </m:sub>
                      </m:sSub>
                    </m:oMath>
                  </m:oMathPara>
                </a14:m>
                <a:endParaRPr kumimoji="1" lang="ja-JP" altLang="en-US" sz="2400" dirty="0">
                  <a:solidFill>
                    <a:schemeClr val="tx1"/>
                  </a:solidFill>
                </a:endParaRPr>
              </a:p>
            </p:txBody>
          </p:sp>
        </mc:Choice>
        <mc:Fallback xmlns="">
          <p:sp>
            <p:nvSpPr>
              <p:cNvPr id="21" name="円/楕円 20"/>
              <p:cNvSpPr>
                <a:spLocks noRot="1" noChangeAspect="1" noMove="1" noResize="1" noEditPoints="1" noAdjustHandles="1" noChangeArrowheads="1" noChangeShapeType="1" noTextEdit="1"/>
              </p:cNvSpPr>
              <p:nvPr/>
            </p:nvSpPr>
            <p:spPr>
              <a:xfrm>
                <a:off x="907285" y="3136106"/>
                <a:ext cx="511040" cy="511040"/>
              </a:xfrm>
              <a:prstGeom prst="ellipse">
                <a:avLst/>
              </a:prstGeom>
              <a:blipFill rotWithShape="0">
                <a:blip r:embed="rId2"/>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907285" y="3734561"/>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2</m:t>
                          </m:r>
                        </m:sub>
                      </m:sSub>
                    </m:oMath>
                  </m:oMathPara>
                </a14:m>
                <a:endParaRPr kumimoji="1" lang="ja-JP" altLang="en-US" sz="2400" dirty="0">
                  <a:solidFill>
                    <a:schemeClr val="tx1"/>
                  </a:solidFill>
                </a:endParaRPr>
              </a:p>
            </p:txBody>
          </p:sp>
        </mc:Choice>
        <mc:Fallback xmlns="">
          <p:sp>
            <p:nvSpPr>
              <p:cNvPr id="22" name="円/楕円 21"/>
              <p:cNvSpPr>
                <a:spLocks noRot="1" noChangeAspect="1" noMove="1" noResize="1" noEditPoints="1" noAdjustHandles="1" noChangeArrowheads="1" noChangeShapeType="1" noTextEdit="1"/>
              </p:cNvSpPr>
              <p:nvPr/>
            </p:nvSpPr>
            <p:spPr>
              <a:xfrm>
                <a:off x="907285" y="3734561"/>
                <a:ext cx="511040" cy="511040"/>
              </a:xfrm>
              <a:prstGeom prst="ellipse">
                <a:avLst/>
              </a:prstGeom>
              <a:blipFill rotWithShape="0">
                <a:blip r:embed="rId3"/>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円/楕円 22"/>
              <p:cNvSpPr/>
              <p:nvPr/>
            </p:nvSpPr>
            <p:spPr>
              <a:xfrm>
                <a:off x="907285" y="493147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4</m:t>
                          </m:r>
                        </m:sub>
                      </m:sSub>
                    </m:oMath>
                  </m:oMathPara>
                </a14:m>
                <a:endParaRPr kumimoji="1" lang="ja-JP" altLang="en-US" sz="2400" dirty="0">
                  <a:solidFill>
                    <a:schemeClr val="tx1"/>
                  </a:solidFill>
                </a:endParaRPr>
              </a:p>
            </p:txBody>
          </p:sp>
        </mc:Choice>
        <mc:Fallback xmlns="">
          <p:sp>
            <p:nvSpPr>
              <p:cNvPr id="23" name="円/楕円 22"/>
              <p:cNvSpPr>
                <a:spLocks noRot="1" noChangeAspect="1" noMove="1" noResize="1" noEditPoints="1" noAdjustHandles="1" noChangeArrowheads="1" noChangeShapeType="1" noTextEdit="1"/>
              </p:cNvSpPr>
              <p:nvPr/>
            </p:nvSpPr>
            <p:spPr>
              <a:xfrm>
                <a:off x="907285" y="4931470"/>
                <a:ext cx="511040" cy="511040"/>
              </a:xfrm>
              <a:prstGeom prst="ellipse">
                <a:avLst/>
              </a:prstGeom>
              <a:blipFill rotWithShape="0">
                <a:blip r:embed="rId4"/>
                <a:stretch>
                  <a:fillRect/>
                </a:stretch>
              </a:blipFill>
              <a:ln w="31750"/>
            </p:spPr>
            <p:txBody>
              <a:bodyPr/>
              <a:lstStyle/>
              <a:p>
                <a:r>
                  <a:rPr lang="ja-JP" altLang="en-US">
                    <a:noFill/>
                  </a:rPr>
                  <a:t> </a:t>
                </a:r>
              </a:p>
            </p:txBody>
          </p:sp>
        </mc:Fallback>
      </mc:AlternateContent>
      <p:sp>
        <p:nvSpPr>
          <p:cNvPr id="6" name="円/楕円 5"/>
          <p:cNvSpPr/>
          <p:nvPr/>
        </p:nvSpPr>
        <p:spPr>
          <a:xfrm>
            <a:off x="3285410" y="3071960"/>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矢印コネクタ 6"/>
          <p:cNvCxnSpPr>
            <a:stCxn id="20" idx="6"/>
            <a:endCxn id="6" idx="2"/>
          </p:cNvCxnSpPr>
          <p:nvPr/>
        </p:nvCxnSpPr>
        <p:spPr>
          <a:xfrm>
            <a:off x="1418325" y="2793171"/>
            <a:ext cx="1867085" cy="51795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stCxn id="21" idx="6"/>
            <a:endCxn id="6" idx="2"/>
          </p:cNvCxnSpPr>
          <p:nvPr/>
        </p:nvCxnSpPr>
        <p:spPr>
          <a:xfrm flipV="1">
            <a:off x="1418325" y="3311123"/>
            <a:ext cx="1867085" cy="8050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22" idx="6"/>
            <a:endCxn id="6" idx="2"/>
          </p:cNvCxnSpPr>
          <p:nvPr/>
        </p:nvCxnSpPr>
        <p:spPr>
          <a:xfrm flipV="1">
            <a:off x="1418325" y="3311123"/>
            <a:ext cx="1867085" cy="67895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23" idx="6"/>
            <a:endCxn id="6" idx="2"/>
          </p:cNvCxnSpPr>
          <p:nvPr/>
        </p:nvCxnSpPr>
        <p:spPr>
          <a:xfrm flipV="1">
            <a:off x="1418325" y="3311123"/>
            <a:ext cx="1867085" cy="187586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正方形/長方形 10"/>
              <p:cNvSpPr/>
              <p:nvPr/>
            </p:nvSpPr>
            <p:spPr>
              <a:xfrm>
                <a:off x="2756044" y="3175988"/>
                <a:ext cx="389915" cy="310726"/>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1" smtClean="0">
                              <a:latin typeface="Cambria Math" panose="02040503050406030204" pitchFamily="18" charset="0"/>
                            </a:rPr>
                            <m:t>1</m:t>
                          </m:r>
                        </m:sub>
                        <m:sup>
                          <m:r>
                            <a:rPr lang="en-US" altLang="ja-JP" sz="2000" b="0" i="1" smtClean="0">
                              <a:latin typeface="Cambria Math" panose="02040503050406030204" pitchFamily="18" charset="0"/>
                            </a:rPr>
                            <m:t>1</m:t>
                          </m:r>
                        </m:sup>
                      </m:sSubSup>
                    </m:oMath>
                  </m:oMathPara>
                </a14:m>
                <a:endParaRPr lang="ja-JP" altLang="en-US" sz="20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2756044" y="3175988"/>
                <a:ext cx="389915" cy="310726"/>
              </a:xfrm>
              <a:prstGeom prst="rect">
                <a:avLst/>
              </a:prstGeom>
              <a:blipFill rotWithShape="0">
                <a:blip r:embed="rId5"/>
                <a:stretch>
                  <a:fillRect l="-9375" r="-6250" b="-17647"/>
                </a:stretch>
              </a:blipFill>
            </p:spPr>
            <p:txBody>
              <a:bodyPr/>
              <a:lstStyle/>
              <a:p>
                <a:r>
                  <a:rPr lang="ja-JP" altLang="en-US">
                    <a:noFill/>
                  </a:rPr>
                  <a:t> </a:t>
                </a:r>
              </a:p>
            </p:txBody>
          </p:sp>
        </mc:Fallback>
      </mc:AlternateContent>
      <p:sp>
        <p:nvSpPr>
          <p:cNvPr id="39" name="円/楕円 38"/>
          <p:cNvSpPr/>
          <p:nvPr/>
        </p:nvSpPr>
        <p:spPr>
          <a:xfrm>
            <a:off x="3285410" y="3776810"/>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0" name="直線矢印コネクタ 39"/>
          <p:cNvCxnSpPr>
            <a:stCxn id="20" idx="6"/>
            <a:endCxn id="39" idx="2"/>
          </p:cNvCxnSpPr>
          <p:nvPr/>
        </p:nvCxnSpPr>
        <p:spPr>
          <a:xfrm>
            <a:off x="1418325" y="2793171"/>
            <a:ext cx="1867085" cy="122280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21" idx="6"/>
            <a:endCxn id="39" idx="2"/>
          </p:cNvCxnSpPr>
          <p:nvPr/>
        </p:nvCxnSpPr>
        <p:spPr>
          <a:xfrm>
            <a:off x="1418325" y="3391626"/>
            <a:ext cx="1867085" cy="62434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22" idx="6"/>
            <a:endCxn id="39" idx="2"/>
          </p:cNvCxnSpPr>
          <p:nvPr/>
        </p:nvCxnSpPr>
        <p:spPr>
          <a:xfrm>
            <a:off x="1418325" y="3990081"/>
            <a:ext cx="1867085" cy="2589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23" idx="6"/>
            <a:endCxn id="39" idx="2"/>
          </p:cNvCxnSpPr>
          <p:nvPr/>
        </p:nvCxnSpPr>
        <p:spPr>
          <a:xfrm flipV="1">
            <a:off x="1418325" y="4015973"/>
            <a:ext cx="1867085" cy="117101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正方形/長方形 43"/>
              <p:cNvSpPr/>
              <p:nvPr/>
            </p:nvSpPr>
            <p:spPr>
              <a:xfrm>
                <a:off x="2756044" y="3861788"/>
                <a:ext cx="395428" cy="311367"/>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0" smtClean="0">
                              <a:latin typeface="Cambria Math" panose="02040503050406030204" pitchFamily="18" charset="0"/>
                            </a:rPr>
                            <m:t>1</m:t>
                          </m:r>
                        </m:sub>
                        <m:sup>
                          <m:r>
                            <a:rPr lang="en-US" altLang="ja-JP" sz="2000" b="0" i="1" smtClean="0">
                              <a:latin typeface="Cambria Math" panose="02040503050406030204" pitchFamily="18" charset="0"/>
                            </a:rPr>
                            <m:t>2</m:t>
                          </m:r>
                        </m:sup>
                      </m:sSubSup>
                    </m:oMath>
                  </m:oMathPara>
                </a14:m>
                <a:endParaRPr lang="ja-JP" altLang="en-US" sz="2000"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2756044" y="3861788"/>
                <a:ext cx="395428" cy="311367"/>
              </a:xfrm>
              <a:prstGeom prst="rect">
                <a:avLst/>
              </a:prstGeom>
              <a:blipFill rotWithShape="0">
                <a:blip r:embed="rId6"/>
                <a:stretch>
                  <a:fillRect l="-9231" t="-1923" r="-7692" b="-15385"/>
                </a:stretch>
              </a:blipFill>
            </p:spPr>
            <p:txBody>
              <a:bodyPr/>
              <a:lstStyle/>
              <a:p>
                <a:r>
                  <a:rPr lang="ja-JP" altLang="en-US">
                    <a:noFill/>
                  </a:rPr>
                  <a:t> </a:t>
                </a:r>
              </a:p>
            </p:txBody>
          </p:sp>
        </mc:Fallback>
      </mc:AlternateContent>
      <p:sp>
        <p:nvSpPr>
          <p:cNvPr id="57" name="円/楕円 56"/>
          <p:cNvSpPr/>
          <p:nvPr/>
        </p:nvSpPr>
        <p:spPr>
          <a:xfrm>
            <a:off x="3285410" y="4498082"/>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8" name="直線矢印コネクタ 57"/>
          <p:cNvCxnSpPr>
            <a:stCxn id="20" idx="6"/>
            <a:endCxn id="57" idx="2"/>
          </p:cNvCxnSpPr>
          <p:nvPr/>
        </p:nvCxnSpPr>
        <p:spPr>
          <a:xfrm>
            <a:off x="1418325" y="2793171"/>
            <a:ext cx="1867085" cy="194407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21" idx="6"/>
            <a:endCxn id="57" idx="2"/>
          </p:cNvCxnSpPr>
          <p:nvPr/>
        </p:nvCxnSpPr>
        <p:spPr>
          <a:xfrm>
            <a:off x="1418325" y="3391626"/>
            <a:ext cx="1867085" cy="134561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22" idx="6"/>
            <a:endCxn id="57" idx="2"/>
          </p:cNvCxnSpPr>
          <p:nvPr/>
        </p:nvCxnSpPr>
        <p:spPr>
          <a:xfrm>
            <a:off x="1418325" y="3990081"/>
            <a:ext cx="1867085" cy="74716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23" idx="6"/>
            <a:endCxn id="57" idx="2"/>
          </p:cNvCxnSpPr>
          <p:nvPr/>
        </p:nvCxnSpPr>
        <p:spPr>
          <a:xfrm flipV="1">
            <a:off x="1418325" y="4737245"/>
            <a:ext cx="1867085" cy="44974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正方形/長方形 61"/>
              <p:cNvSpPr/>
              <p:nvPr/>
            </p:nvSpPr>
            <p:spPr>
              <a:xfrm>
                <a:off x="2756044" y="4579885"/>
                <a:ext cx="395428" cy="312843"/>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0" smtClean="0">
                              <a:latin typeface="Cambria Math" panose="02040503050406030204" pitchFamily="18" charset="0"/>
                            </a:rPr>
                            <m:t>1</m:t>
                          </m:r>
                        </m:sub>
                        <m:sup>
                          <m:r>
                            <a:rPr lang="en-US" altLang="ja-JP" sz="2000" b="0" i="1" smtClean="0">
                              <a:latin typeface="Cambria Math" panose="02040503050406030204" pitchFamily="18" charset="0"/>
                            </a:rPr>
                            <m:t>3</m:t>
                          </m:r>
                        </m:sup>
                      </m:sSubSup>
                    </m:oMath>
                  </m:oMathPara>
                </a14:m>
                <a:endParaRPr lang="ja-JP" altLang="en-US" sz="2000" dirty="0"/>
              </a:p>
            </p:txBody>
          </p:sp>
        </mc:Choice>
        <mc:Fallback xmlns="">
          <p:sp>
            <p:nvSpPr>
              <p:cNvPr id="62" name="正方形/長方形 61"/>
              <p:cNvSpPr>
                <a:spLocks noRot="1" noChangeAspect="1" noMove="1" noResize="1" noEditPoints="1" noAdjustHandles="1" noChangeArrowheads="1" noChangeShapeType="1" noTextEdit="1"/>
              </p:cNvSpPr>
              <p:nvPr/>
            </p:nvSpPr>
            <p:spPr>
              <a:xfrm>
                <a:off x="2756044" y="4579885"/>
                <a:ext cx="395428" cy="312843"/>
              </a:xfrm>
              <a:prstGeom prst="rect">
                <a:avLst/>
              </a:prstGeom>
              <a:blipFill rotWithShape="0">
                <a:blip r:embed="rId7"/>
                <a:stretch>
                  <a:fillRect l="-9231" t="-1923" r="-7692" b="-15385"/>
                </a:stretch>
              </a:blipFill>
            </p:spPr>
            <p:txBody>
              <a:bodyPr/>
              <a:lstStyle/>
              <a:p>
                <a:r>
                  <a:rPr lang="ja-JP" altLang="en-US">
                    <a:noFill/>
                  </a:rPr>
                  <a:t> </a:t>
                </a:r>
              </a:p>
            </p:txBody>
          </p:sp>
        </mc:Fallback>
      </mc:AlternateContent>
      <p:sp>
        <p:nvSpPr>
          <p:cNvPr id="89" name="正方形/長方形 88"/>
          <p:cNvSpPr/>
          <p:nvPr/>
        </p:nvSpPr>
        <p:spPr>
          <a:xfrm>
            <a:off x="714519" y="5456185"/>
            <a:ext cx="877163"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入力層</a:t>
            </a:r>
          </a:p>
        </p:txBody>
      </p:sp>
      <p:sp>
        <p:nvSpPr>
          <p:cNvPr id="90" name="正方形/長方形 89"/>
          <p:cNvSpPr/>
          <p:nvPr/>
        </p:nvSpPr>
        <p:spPr>
          <a:xfrm>
            <a:off x="2873728" y="5160910"/>
            <a:ext cx="1338828" cy="646331"/>
          </a:xfrm>
          <a:prstGeom prst="rect">
            <a:avLst/>
          </a:prstGeom>
        </p:spPr>
        <p:txBody>
          <a:bodyPr wrap="none">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中間層</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（隠れ層）</a:t>
            </a:r>
          </a:p>
        </p:txBody>
      </p:sp>
      <p:sp>
        <p:nvSpPr>
          <p:cNvPr id="103" name="円/楕円 102"/>
          <p:cNvSpPr/>
          <p:nvPr/>
        </p:nvSpPr>
        <p:spPr>
          <a:xfrm>
            <a:off x="5266610" y="2805260"/>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円/楕円 103"/>
          <p:cNvSpPr/>
          <p:nvPr/>
        </p:nvSpPr>
        <p:spPr>
          <a:xfrm>
            <a:off x="5266610" y="3490184"/>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円/楕円 104"/>
          <p:cNvSpPr/>
          <p:nvPr/>
        </p:nvSpPr>
        <p:spPr>
          <a:xfrm>
            <a:off x="5266610" y="4175108"/>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円/楕円 105"/>
          <p:cNvSpPr/>
          <p:nvPr/>
        </p:nvSpPr>
        <p:spPr>
          <a:xfrm>
            <a:off x="5266610" y="4860032"/>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7" name="直線矢印コネクタ 106"/>
          <p:cNvCxnSpPr>
            <a:stCxn id="6" idx="6"/>
            <a:endCxn id="103" idx="2"/>
          </p:cNvCxnSpPr>
          <p:nvPr/>
        </p:nvCxnSpPr>
        <p:spPr>
          <a:xfrm flipV="1">
            <a:off x="3763736" y="3044423"/>
            <a:ext cx="1502874" cy="26670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a:stCxn id="39" idx="6"/>
            <a:endCxn id="103" idx="2"/>
          </p:cNvCxnSpPr>
          <p:nvPr/>
        </p:nvCxnSpPr>
        <p:spPr>
          <a:xfrm flipV="1">
            <a:off x="3763736" y="3044423"/>
            <a:ext cx="1502874" cy="97155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a:stCxn id="57" idx="6"/>
            <a:endCxn id="103" idx="2"/>
          </p:cNvCxnSpPr>
          <p:nvPr/>
        </p:nvCxnSpPr>
        <p:spPr>
          <a:xfrm flipV="1">
            <a:off x="3763736" y="3044423"/>
            <a:ext cx="1502874" cy="169282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a:stCxn id="6" idx="6"/>
            <a:endCxn id="104" idx="2"/>
          </p:cNvCxnSpPr>
          <p:nvPr/>
        </p:nvCxnSpPr>
        <p:spPr>
          <a:xfrm>
            <a:off x="3763736" y="3311123"/>
            <a:ext cx="1502874" cy="41822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a:stCxn id="39" idx="6"/>
            <a:endCxn id="104" idx="2"/>
          </p:cNvCxnSpPr>
          <p:nvPr/>
        </p:nvCxnSpPr>
        <p:spPr>
          <a:xfrm flipV="1">
            <a:off x="3763736" y="3729347"/>
            <a:ext cx="1502874" cy="28662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a:stCxn id="57" idx="6"/>
            <a:endCxn id="104" idx="2"/>
          </p:cNvCxnSpPr>
          <p:nvPr/>
        </p:nvCxnSpPr>
        <p:spPr>
          <a:xfrm flipV="1">
            <a:off x="3763736" y="3729347"/>
            <a:ext cx="1502874" cy="100789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a:stCxn id="6" idx="6"/>
            <a:endCxn id="105" idx="2"/>
          </p:cNvCxnSpPr>
          <p:nvPr/>
        </p:nvCxnSpPr>
        <p:spPr>
          <a:xfrm>
            <a:off x="3763736" y="3311123"/>
            <a:ext cx="1502874" cy="110314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stCxn id="39" idx="6"/>
            <a:endCxn id="105" idx="2"/>
          </p:cNvCxnSpPr>
          <p:nvPr/>
        </p:nvCxnSpPr>
        <p:spPr>
          <a:xfrm>
            <a:off x="3763736" y="4015973"/>
            <a:ext cx="1502874" cy="39829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a:stCxn id="57" idx="6"/>
            <a:endCxn id="105" idx="2"/>
          </p:cNvCxnSpPr>
          <p:nvPr/>
        </p:nvCxnSpPr>
        <p:spPr>
          <a:xfrm flipV="1">
            <a:off x="3763736" y="4414271"/>
            <a:ext cx="1502874" cy="32297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a:stCxn id="6" idx="6"/>
            <a:endCxn id="106" idx="2"/>
          </p:cNvCxnSpPr>
          <p:nvPr/>
        </p:nvCxnSpPr>
        <p:spPr>
          <a:xfrm>
            <a:off x="3763736" y="3311123"/>
            <a:ext cx="1502874" cy="178807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a:stCxn id="39" idx="6"/>
            <a:endCxn id="106" idx="2"/>
          </p:cNvCxnSpPr>
          <p:nvPr/>
        </p:nvCxnSpPr>
        <p:spPr>
          <a:xfrm>
            <a:off x="3763736" y="4015973"/>
            <a:ext cx="1502874" cy="108322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a:stCxn id="57" idx="6"/>
            <a:endCxn id="106" idx="2"/>
          </p:cNvCxnSpPr>
          <p:nvPr/>
        </p:nvCxnSpPr>
        <p:spPr>
          <a:xfrm>
            <a:off x="3763736" y="4737245"/>
            <a:ext cx="1502874" cy="36195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正方形/長方形 145"/>
              <p:cNvSpPr/>
              <p:nvPr/>
            </p:nvSpPr>
            <p:spPr>
              <a:xfrm>
                <a:off x="4813444" y="2899763"/>
                <a:ext cx="389915" cy="311239"/>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1" smtClean="0">
                              <a:latin typeface="Cambria Math" panose="02040503050406030204" pitchFamily="18" charset="0"/>
                            </a:rPr>
                            <m:t>2</m:t>
                          </m:r>
                        </m:sub>
                        <m:sup>
                          <m:r>
                            <a:rPr lang="en-US" altLang="ja-JP" sz="2000" b="0" i="1" smtClean="0">
                              <a:latin typeface="Cambria Math" panose="02040503050406030204" pitchFamily="18" charset="0"/>
                            </a:rPr>
                            <m:t>1</m:t>
                          </m:r>
                        </m:sup>
                      </m:sSubSup>
                    </m:oMath>
                  </m:oMathPara>
                </a14:m>
                <a:endParaRPr lang="ja-JP" altLang="en-US" sz="2000" dirty="0"/>
              </a:p>
            </p:txBody>
          </p:sp>
        </mc:Choice>
        <mc:Fallback xmlns="">
          <p:sp>
            <p:nvSpPr>
              <p:cNvPr id="146" name="正方形/長方形 145"/>
              <p:cNvSpPr>
                <a:spLocks noRot="1" noChangeAspect="1" noMove="1" noResize="1" noEditPoints="1" noAdjustHandles="1" noChangeArrowheads="1" noChangeShapeType="1" noTextEdit="1"/>
              </p:cNvSpPr>
              <p:nvPr/>
            </p:nvSpPr>
            <p:spPr>
              <a:xfrm>
                <a:off x="4813444" y="2899763"/>
                <a:ext cx="389915" cy="311239"/>
              </a:xfrm>
              <a:prstGeom prst="rect">
                <a:avLst/>
              </a:prstGeom>
              <a:blipFill rotWithShape="0">
                <a:blip r:embed="rId8"/>
                <a:stretch>
                  <a:fillRect l="-9375" t="-1961" r="-6250" b="-176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正方形/長方形 146"/>
              <p:cNvSpPr/>
              <p:nvPr/>
            </p:nvSpPr>
            <p:spPr>
              <a:xfrm>
                <a:off x="4803919" y="3585563"/>
                <a:ext cx="395428" cy="311880"/>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0" smtClean="0">
                              <a:latin typeface="Cambria Math" panose="02040503050406030204" pitchFamily="18" charset="0"/>
                            </a:rPr>
                            <m:t>2</m:t>
                          </m:r>
                        </m:sub>
                        <m:sup>
                          <m:r>
                            <a:rPr lang="en-US" altLang="ja-JP" sz="2000" b="0" i="1" smtClean="0">
                              <a:latin typeface="Cambria Math" panose="02040503050406030204" pitchFamily="18" charset="0"/>
                            </a:rPr>
                            <m:t>2</m:t>
                          </m:r>
                        </m:sup>
                      </m:sSubSup>
                    </m:oMath>
                  </m:oMathPara>
                </a14:m>
                <a:endParaRPr lang="ja-JP" altLang="en-US" sz="2000" dirty="0"/>
              </a:p>
            </p:txBody>
          </p:sp>
        </mc:Choice>
        <mc:Fallback xmlns="">
          <p:sp>
            <p:nvSpPr>
              <p:cNvPr id="147" name="正方形/長方形 146"/>
              <p:cNvSpPr>
                <a:spLocks noRot="1" noChangeAspect="1" noMove="1" noResize="1" noEditPoints="1" noAdjustHandles="1" noChangeArrowheads="1" noChangeShapeType="1" noTextEdit="1"/>
              </p:cNvSpPr>
              <p:nvPr/>
            </p:nvSpPr>
            <p:spPr>
              <a:xfrm>
                <a:off x="4803919" y="3585563"/>
                <a:ext cx="395428" cy="311880"/>
              </a:xfrm>
              <a:prstGeom prst="rect">
                <a:avLst/>
              </a:prstGeom>
              <a:blipFill rotWithShape="0">
                <a:blip r:embed="rId9"/>
                <a:stretch>
                  <a:fillRect l="-9231" t="-1961" r="-7692" b="-196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8" name="正方形/長方形 147"/>
              <p:cNvSpPr/>
              <p:nvPr/>
            </p:nvSpPr>
            <p:spPr>
              <a:xfrm>
                <a:off x="4819794" y="4256035"/>
                <a:ext cx="395428" cy="313484"/>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0" smtClean="0">
                              <a:latin typeface="Cambria Math" panose="02040503050406030204" pitchFamily="18" charset="0"/>
                            </a:rPr>
                            <m:t>2</m:t>
                          </m:r>
                        </m:sub>
                        <m:sup>
                          <m:r>
                            <a:rPr lang="en-US" altLang="ja-JP" sz="2000" b="0" i="1" smtClean="0">
                              <a:latin typeface="Cambria Math" panose="02040503050406030204" pitchFamily="18" charset="0"/>
                            </a:rPr>
                            <m:t>3</m:t>
                          </m:r>
                        </m:sup>
                      </m:sSubSup>
                    </m:oMath>
                  </m:oMathPara>
                </a14:m>
                <a:endParaRPr lang="ja-JP" altLang="en-US" sz="2000" dirty="0"/>
              </a:p>
            </p:txBody>
          </p:sp>
        </mc:Choice>
        <mc:Fallback xmlns="">
          <p:sp>
            <p:nvSpPr>
              <p:cNvPr id="148" name="正方形/長方形 147"/>
              <p:cNvSpPr>
                <a:spLocks noRot="1" noChangeAspect="1" noMove="1" noResize="1" noEditPoints="1" noAdjustHandles="1" noChangeArrowheads="1" noChangeShapeType="1" noTextEdit="1"/>
              </p:cNvSpPr>
              <p:nvPr/>
            </p:nvSpPr>
            <p:spPr>
              <a:xfrm>
                <a:off x="4819794" y="4256035"/>
                <a:ext cx="395428" cy="313484"/>
              </a:xfrm>
              <a:prstGeom prst="rect">
                <a:avLst/>
              </a:prstGeom>
              <a:blipFill rotWithShape="0">
                <a:blip r:embed="rId10"/>
                <a:stretch>
                  <a:fillRect l="-9231" t="-1923" r="-6154" b="-173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9" name="正方形/長方形 148"/>
              <p:cNvSpPr/>
              <p:nvPr/>
            </p:nvSpPr>
            <p:spPr>
              <a:xfrm>
                <a:off x="4819794" y="4856110"/>
                <a:ext cx="395428" cy="313484"/>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0" smtClean="0">
                              <a:latin typeface="Cambria Math" panose="02040503050406030204" pitchFamily="18" charset="0"/>
                            </a:rPr>
                            <m:t>2</m:t>
                          </m:r>
                        </m:sub>
                        <m:sup>
                          <m:r>
                            <a:rPr lang="en-US" altLang="ja-JP" sz="2000" b="0" i="1" smtClean="0">
                              <a:latin typeface="Cambria Math" panose="02040503050406030204" pitchFamily="18" charset="0"/>
                            </a:rPr>
                            <m:t>4</m:t>
                          </m:r>
                        </m:sup>
                      </m:sSubSup>
                    </m:oMath>
                  </m:oMathPara>
                </a14:m>
                <a:endParaRPr lang="ja-JP" altLang="en-US" sz="2000" dirty="0"/>
              </a:p>
            </p:txBody>
          </p:sp>
        </mc:Choice>
        <mc:Fallback xmlns="">
          <p:sp>
            <p:nvSpPr>
              <p:cNvPr id="149" name="正方形/長方形 148"/>
              <p:cNvSpPr>
                <a:spLocks noRot="1" noChangeAspect="1" noMove="1" noResize="1" noEditPoints="1" noAdjustHandles="1" noChangeArrowheads="1" noChangeShapeType="1" noTextEdit="1"/>
              </p:cNvSpPr>
              <p:nvPr/>
            </p:nvSpPr>
            <p:spPr>
              <a:xfrm>
                <a:off x="4819794" y="4856110"/>
                <a:ext cx="395428" cy="313484"/>
              </a:xfrm>
              <a:prstGeom prst="rect">
                <a:avLst/>
              </a:prstGeom>
              <a:blipFill rotWithShape="0">
                <a:blip r:embed="rId11"/>
                <a:stretch>
                  <a:fillRect l="-9231" t="-1961" r="-6154" b="-17647"/>
                </a:stretch>
              </a:blipFill>
            </p:spPr>
            <p:txBody>
              <a:bodyPr/>
              <a:lstStyle/>
              <a:p>
                <a:r>
                  <a:rPr lang="ja-JP" altLang="en-US">
                    <a:noFill/>
                  </a:rPr>
                  <a:t> </a:t>
                </a:r>
              </a:p>
            </p:txBody>
          </p:sp>
        </mc:Fallback>
      </mc:AlternateContent>
      <p:sp>
        <p:nvSpPr>
          <p:cNvPr id="150" name="正方形/長方形 149"/>
          <p:cNvSpPr/>
          <p:nvPr/>
        </p:nvSpPr>
        <p:spPr>
          <a:xfrm>
            <a:off x="5064269" y="5326010"/>
            <a:ext cx="877163"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出力層</a:t>
            </a:r>
          </a:p>
        </p:txBody>
      </p:sp>
      <p:sp>
        <p:nvSpPr>
          <p:cNvPr id="151" name="正方形/長方形 150"/>
          <p:cNvSpPr/>
          <p:nvPr/>
        </p:nvSpPr>
        <p:spPr>
          <a:xfrm>
            <a:off x="5971412" y="3352356"/>
            <a:ext cx="6118988" cy="2169825"/>
          </a:xfrm>
          <a:prstGeom prst="rect">
            <a:avLst/>
          </a:prstGeom>
        </p:spPr>
        <p:txBody>
          <a:bodyPr wrap="square">
            <a:spAutoFit/>
          </a:bodyPr>
          <a:lstStyle/>
          <a:p>
            <a:pPr>
              <a:spcBef>
                <a:spcPts val="6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左図では非線形関数を省略（実際は計算）</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重み係数が</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未知変数で</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，これを教師データから学習する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左図では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5*3 + 3*4 = 27</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個の未知数</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55" name="円/楕円 154"/>
              <p:cNvSpPr/>
              <p:nvPr/>
            </p:nvSpPr>
            <p:spPr>
              <a:xfrm>
                <a:off x="907285" y="4333016"/>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3</m:t>
                          </m:r>
                        </m:sub>
                      </m:sSub>
                    </m:oMath>
                  </m:oMathPara>
                </a14:m>
                <a:endParaRPr kumimoji="1" lang="ja-JP" altLang="en-US" sz="2400" dirty="0">
                  <a:solidFill>
                    <a:schemeClr val="tx1"/>
                  </a:solidFill>
                </a:endParaRPr>
              </a:p>
            </p:txBody>
          </p:sp>
        </mc:Choice>
        <mc:Fallback xmlns="">
          <p:sp>
            <p:nvSpPr>
              <p:cNvPr id="155" name="円/楕円 154"/>
              <p:cNvSpPr>
                <a:spLocks noRot="1" noChangeAspect="1" noMove="1" noResize="1" noEditPoints="1" noAdjustHandles="1" noChangeArrowheads="1" noChangeShapeType="1" noTextEdit="1"/>
              </p:cNvSpPr>
              <p:nvPr/>
            </p:nvSpPr>
            <p:spPr>
              <a:xfrm>
                <a:off x="907285" y="4333016"/>
                <a:ext cx="511040" cy="511040"/>
              </a:xfrm>
              <a:prstGeom prst="ellipse">
                <a:avLst/>
              </a:prstGeom>
              <a:blipFill rotWithShape="0">
                <a:blip r:embed="rId12"/>
                <a:stretch>
                  <a:fillRect/>
                </a:stretch>
              </a:blipFill>
              <a:ln w="31750"/>
            </p:spPr>
            <p:txBody>
              <a:bodyPr/>
              <a:lstStyle/>
              <a:p>
                <a:r>
                  <a:rPr lang="ja-JP" altLang="en-US">
                    <a:noFill/>
                  </a:rPr>
                  <a:t> </a:t>
                </a:r>
              </a:p>
            </p:txBody>
          </p:sp>
        </mc:Fallback>
      </mc:AlternateContent>
      <p:cxnSp>
        <p:nvCxnSpPr>
          <p:cNvPr id="156" name="直線矢印コネクタ 155"/>
          <p:cNvCxnSpPr>
            <a:stCxn id="155" idx="6"/>
            <a:endCxn id="6" idx="2"/>
          </p:cNvCxnSpPr>
          <p:nvPr/>
        </p:nvCxnSpPr>
        <p:spPr>
          <a:xfrm flipV="1">
            <a:off x="1418325" y="3311123"/>
            <a:ext cx="1867085" cy="127741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7" name="直線矢印コネクタ 156"/>
          <p:cNvCxnSpPr>
            <a:stCxn id="155" idx="6"/>
            <a:endCxn id="39" idx="2"/>
          </p:cNvCxnSpPr>
          <p:nvPr/>
        </p:nvCxnSpPr>
        <p:spPr>
          <a:xfrm flipV="1">
            <a:off x="1418325" y="4015973"/>
            <a:ext cx="1867085" cy="57256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矢印コネクタ 157"/>
          <p:cNvCxnSpPr>
            <a:stCxn id="155" idx="6"/>
            <a:endCxn id="57" idx="2"/>
          </p:cNvCxnSpPr>
          <p:nvPr/>
        </p:nvCxnSpPr>
        <p:spPr>
          <a:xfrm>
            <a:off x="1418325" y="4588536"/>
            <a:ext cx="1867085" cy="14870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7" name="右中かっこ 166"/>
          <p:cNvSpPr/>
          <p:nvPr/>
        </p:nvSpPr>
        <p:spPr>
          <a:xfrm rot="5400000">
            <a:off x="1993034" y="4749756"/>
            <a:ext cx="331021" cy="2363109"/>
          </a:xfrm>
          <a:prstGeom prst="rightBrace">
            <a:avLst>
              <a:gd name="adj1" fmla="val 36309"/>
              <a:gd name="adj2"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8" name="右中かっこ 167"/>
          <p:cNvSpPr/>
          <p:nvPr/>
        </p:nvSpPr>
        <p:spPr>
          <a:xfrm rot="5400000">
            <a:off x="4418733" y="4800556"/>
            <a:ext cx="331021" cy="2261509"/>
          </a:xfrm>
          <a:prstGeom prst="rightBrace">
            <a:avLst>
              <a:gd name="adj1" fmla="val 36309"/>
              <a:gd name="adj2"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9" name="正方形/長方形 168"/>
          <p:cNvSpPr/>
          <p:nvPr/>
        </p:nvSpPr>
        <p:spPr>
          <a:xfrm>
            <a:off x="1260619" y="6205485"/>
            <a:ext cx="1800493" cy="646331"/>
          </a:xfrm>
          <a:prstGeom prst="rect">
            <a:avLst/>
          </a:prstGeom>
        </p:spPr>
        <p:txBody>
          <a:bodyPr wrap="none">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入力信号を変換</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（特徴抽出）</a:t>
            </a:r>
          </a:p>
        </p:txBody>
      </p:sp>
      <p:sp>
        <p:nvSpPr>
          <p:cNvPr id="170" name="正方形/長方形 169"/>
          <p:cNvSpPr/>
          <p:nvPr/>
        </p:nvSpPr>
        <p:spPr>
          <a:xfrm>
            <a:off x="4301500" y="6268985"/>
            <a:ext cx="646331" cy="369332"/>
          </a:xfrm>
          <a:prstGeom prst="rect">
            <a:avLst/>
          </a:prstGeom>
        </p:spPr>
        <p:txBody>
          <a:bodyPr wrap="none">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識別</a:t>
            </a:r>
          </a:p>
        </p:txBody>
      </p:sp>
      <p:sp>
        <p:nvSpPr>
          <p:cNvPr id="5" name="スライド番号プレースホルダー 4"/>
          <p:cNvSpPr>
            <a:spLocks noGrp="1"/>
          </p:cNvSpPr>
          <p:nvPr>
            <p:ph type="sldNum" sz="quarter" idx="12"/>
          </p:nvPr>
        </p:nvSpPr>
        <p:spPr/>
        <p:txBody>
          <a:bodyPr/>
          <a:lstStyle/>
          <a:p>
            <a:fld id="{F35DE295-420C-4265-BE54-AE59FA4027A6}" type="slidenum">
              <a:rPr kumimoji="1" lang="ja-JP" altLang="en-US" smtClean="0"/>
              <a:t>33</a:t>
            </a:fld>
            <a:endParaRPr kumimoji="1" lang="ja-JP" altLang="en-US"/>
          </a:p>
        </p:txBody>
      </p:sp>
    </p:spTree>
    <p:extLst>
      <p:ext uri="{BB962C8B-B14F-4D97-AF65-F5344CB8AC3E}">
        <p14:creationId xmlns:p14="http://schemas.microsoft.com/office/powerpoint/2010/main" val="3514331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281" y="174626"/>
            <a:ext cx="11708780" cy="733270"/>
          </a:xfrm>
        </p:spPr>
        <p:txBody>
          <a:bodyPr>
            <a:normAutofit/>
          </a:bodyPr>
          <a:lstStyle/>
          <a:p>
            <a:r>
              <a:rPr lang="ja-JP" altLang="en-US" sz="3200" dirty="0"/>
              <a:t>ニューラルネットワーク</a:t>
            </a:r>
            <a:r>
              <a:rPr lang="en-US" altLang="ja-JP" sz="3200" dirty="0"/>
              <a:t>: </a:t>
            </a:r>
            <a:r>
              <a:rPr lang="ja-JP" altLang="en-US" sz="3200" dirty="0"/>
              <a:t>中間層の効果について</a:t>
            </a:r>
            <a:endParaRPr kumimoji="1" lang="ja-JP" altLang="en-US" sz="3200" dirty="0"/>
          </a:p>
        </p:txBody>
      </p:sp>
      <p:grpSp>
        <p:nvGrpSpPr>
          <p:cNvPr id="16" name="グループ化 15"/>
          <p:cNvGrpSpPr/>
          <p:nvPr/>
        </p:nvGrpSpPr>
        <p:grpSpPr>
          <a:xfrm>
            <a:off x="740229" y="2002970"/>
            <a:ext cx="4088430" cy="2888343"/>
            <a:chOff x="638629" y="1059543"/>
            <a:chExt cx="2917371" cy="2061028"/>
          </a:xfrm>
        </p:grpSpPr>
        <p:sp>
          <p:nvSpPr>
            <p:cNvPr id="12" name="正方形/長方形 11"/>
            <p:cNvSpPr/>
            <p:nvPr/>
          </p:nvSpPr>
          <p:spPr>
            <a:xfrm>
              <a:off x="638629" y="1059543"/>
              <a:ext cx="1959428" cy="20610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2"/>
            <a:stretch>
              <a:fillRect/>
            </a:stretch>
          </p:blipFill>
          <p:spPr>
            <a:xfrm>
              <a:off x="732161" y="1217020"/>
              <a:ext cx="2823839" cy="1806094"/>
            </a:xfrm>
            <a:prstGeom prst="rect">
              <a:avLst/>
            </a:prstGeom>
          </p:spPr>
        </p:pic>
      </p:grpSp>
      <p:sp>
        <p:nvSpPr>
          <p:cNvPr id="13" name="テキスト ボックス 12"/>
          <p:cNvSpPr txBox="1"/>
          <p:nvPr/>
        </p:nvSpPr>
        <p:spPr>
          <a:xfrm>
            <a:off x="508000" y="5079999"/>
            <a:ext cx="5109091"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この部分にはどんな効果があるの？</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p:cNvPicPr>
            <a:picLocks noChangeAspect="1"/>
          </p:cNvPicPr>
          <p:nvPr/>
        </p:nvPicPr>
        <p:blipFill>
          <a:blip r:embed="rId3"/>
          <a:stretch>
            <a:fillRect/>
          </a:stretch>
        </p:blipFill>
        <p:spPr>
          <a:xfrm>
            <a:off x="6351202" y="1927658"/>
            <a:ext cx="4976854" cy="2557255"/>
          </a:xfrm>
          <a:prstGeom prst="rect">
            <a:avLst/>
          </a:prstGeom>
        </p:spPr>
      </p:pic>
      <p:pic>
        <p:nvPicPr>
          <p:cNvPr id="240" name="図 239"/>
          <p:cNvPicPr>
            <a:picLocks noChangeAspect="1"/>
          </p:cNvPicPr>
          <p:nvPr/>
        </p:nvPicPr>
        <p:blipFill>
          <a:blip r:embed="rId4"/>
          <a:stretch>
            <a:fillRect/>
          </a:stretch>
        </p:blipFill>
        <p:spPr>
          <a:xfrm>
            <a:off x="8265468" y="756468"/>
            <a:ext cx="2910532" cy="1856103"/>
          </a:xfrm>
          <a:prstGeom prst="rect">
            <a:avLst/>
          </a:prstGeom>
        </p:spPr>
      </p:pic>
      <p:sp>
        <p:nvSpPr>
          <p:cNvPr id="241" name="テキスト ボックス 240"/>
          <p:cNvSpPr txBox="1"/>
          <p:nvPr/>
        </p:nvSpPr>
        <p:spPr>
          <a:xfrm>
            <a:off x="5994400" y="4644570"/>
            <a:ext cx="6197600" cy="1923604"/>
          </a:xfrm>
          <a:prstGeom prst="rect">
            <a:avLst/>
          </a:prstGeom>
          <a:noFill/>
        </p:spPr>
        <p:txBody>
          <a:bodyPr wrap="square" rtlCol="0">
            <a:spAutoFit/>
          </a:bodyPr>
          <a:lstStyle/>
          <a:p>
            <a:pPr>
              <a:spcAft>
                <a:spcPts val="600"/>
              </a:spcAft>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各ユニットは</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Aft>
                <a:spcPts val="600"/>
              </a:spcAft>
              <a:buFont typeface="Arial" panose="020B0604020202020204" pitchFamily="34" charset="0"/>
              <a:buChar cha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入力信号と重みの内積を計算し非線形変換</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Aft>
                <a:spcPts val="600"/>
              </a:spcAft>
              <a:buFont typeface="Arial" panose="020B0604020202020204" pitchFamily="34" charset="0"/>
              <a:buChar cha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入力と重みが似ているほど大きな値を返す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Aft>
                <a:spcPts val="600"/>
              </a:spcAft>
              <a:buFont typeface="Arial" panose="020B0604020202020204" pitchFamily="34" charset="0"/>
              <a:buChar cha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非線形変換は大小を強調する，大きいものはより大きく小さいものはより小さく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34</a:t>
            </a:fld>
            <a:endParaRPr kumimoji="1" lang="ja-JP" altLang="en-US"/>
          </a:p>
        </p:txBody>
      </p:sp>
    </p:spTree>
    <p:extLst>
      <p:ext uri="{BB962C8B-B14F-4D97-AF65-F5344CB8AC3E}">
        <p14:creationId xmlns:p14="http://schemas.microsoft.com/office/powerpoint/2010/main" val="1480623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281" y="174626"/>
            <a:ext cx="11708780" cy="733270"/>
          </a:xfrm>
        </p:spPr>
        <p:txBody>
          <a:bodyPr>
            <a:normAutofit/>
          </a:bodyPr>
          <a:lstStyle/>
          <a:p>
            <a:r>
              <a:rPr lang="ja-JP" altLang="en-US" sz="3200" dirty="0"/>
              <a:t>ニューラルネットワーク</a:t>
            </a:r>
            <a:r>
              <a:rPr lang="en-US" altLang="ja-JP" sz="3200" dirty="0"/>
              <a:t>: </a:t>
            </a:r>
            <a:r>
              <a:rPr lang="ja-JP" altLang="en-US" sz="3200" dirty="0"/>
              <a:t>中間層の効果について</a:t>
            </a:r>
            <a:endParaRPr kumimoji="1" lang="ja-JP" altLang="en-US" sz="3200" dirty="0"/>
          </a:p>
        </p:txBody>
      </p:sp>
      <p:sp>
        <p:nvSpPr>
          <p:cNvPr id="227" name="正方形/長方形 226"/>
          <p:cNvSpPr/>
          <p:nvPr/>
        </p:nvSpPr>
        <p:spPr>
          <a:xfrm>
            <a:off x="9056913" y="1168071"/>
            <a:ext cx="2569030" cy="3139321"/>
          </a:xfrm>
          <a:prstGeom prst="rect">
            <a:avLst/>
          </a:prstGeom>
        </p:spPr>
        <p:txBody>
          <a:bodyPr wrap="square">
            <a:spAutoFit/>
          </a:bodyPr>
          <a:lstStyle/>
          <a:p>
            <a:r>
              <a:rPr lang="en-US" altLang="ja-JP" dirty="0"/>
              <a:t>Class 1 </a:t>
            </a:r>
          </a:p>
          <a:p>
            <a:r>
              <a:rPr lang="en-US" altLang="ja-JP" dirty="0"/>
              <a:t>(-2,-2) </a:t>
            </a:r>
            <a:endParaRPr lang="en-US" altLang="ja-JP" dirty="0" smtClean="0"/>
          </a:p>
          <a:p>
            <a:r>
              <a:rPr lang="en-US" altLang="ja-JP" dirty="0" smtClean="0"/>
              <a:t>(-</a:t>
            </a:r>
            <a:r>
              <a:rPr lang="en-US" altLang="ja-JP" dirty="0"/>
              <a:t>1,-1</a:t>
            </a:r>
            <a:r>
              <a:rPr lang="en-US" altLang="ja-JP" dirty="0" smtClean="0"/>
              <a:t>)</a:t>
            </a:r>
            <a:endParaRPr lang="en-US" altLang="ja-JP" dirty="0"/>
          </a:p>
          <a:p>
            <a:r>
              <a:rPr lang="en-US" altLang="ja-JP" dirty="0"/>
              <a:t>(-1,-2</a:t>
            </a:r>
            <a:r>
              <a:rPr lang="en-US" altLang="ja-JP" dirty="0" smtClean="0"/>
              <a:t>)</a:t>
            </a:r>
            <a:endParaRPr lang="en-US" altLang="ja-JP" dirty="0"/>
          </a:p>
          <a:p>
            <a:r>
              <a:rPr lang="en-US" altLang="ja-JP" dirty="0"/>
              <a:t>(-2,-1</a:t>
            </a:r>
            <a:r>
              <a:rPr lang="en-US" altLang="ja-JP" dirty="0" smtClean="0"/>
              <a:t>)</a:t>
            </a:r>
            <a:endParaRPr lang="en-US" altLang="ja-JP" dirty="0">
              <a:sym typeface="Wingdings" panose="05000000000000000000" pitchFamily="2" charset="2"/>
            </a:endParaRPr>
          </a:p>
          <a:p>
            <a:r>
              <a:rPr lang="en-US" altLang="ja-JP" dirty="0"/>
              <a:t>	</a:t>
            </a:r>
          </a:p>
          <a:p>
            <a:r>
              <a:rPr lang="en-US" altLang="ja-JP" dirty="0"/>
              <a:t>Class 2</a:t>
            </a:r>
          </a:p>
          <a:p>
            <a:r>
              <a:rPr lang="en-US" altLang="ja-JP" dirty="0"/>
              <a:t>( 0,-4</a:t>
            </a:r>
            <a:r>
              <a:rPr lang="en-US" altLang="ja-JP" dirty="0" smtClean="0"/>
              <a:t>)</a:t>
            </a:r>
            <a:endParaRPr lang="en-US" altLang="ja-JP" dirty="0"/>
          </a:p>
          <a:p>
            <a:r>
              <a:rPr lang="en-US" altLang="ja-JP" dirty="0"/>
              <a:t>( 2, 2</a:t>
            </a:r>
            <a:r>
              <a:rPr lang="en-US" altLang="ja-JP" dirty="0" smtClean="0"/>
              <a:t>)</a:t>
            </a:r>
            <a:endParaRPr lang="en-US" altLang="ja-JP" dirty="0"/>
          </a:p>
          <a:p>
            <a:r>
              <a:rPr lang="en-US" altLang="ja-JP" dirty="0"/>
              <a:t>( 0, 6</a:t>
            </a:r>
            <a:r>
              <a:rPr lang="en-US" altLang="ja-JP" dirty="0" smtClean="0"/>
              <a:t>)</a:t>
            </a:r>
            <a:endParaRPr lang="en-US" altLang="ja-JP" dirty="0"/>
          </a:p>
          <a:p>
            <a:r>
              <a:rPr lang="en-US" altLang="ja-JP" dirty="0"/>
              <a:t>(-3, 4</a:t>
            </a:r>
            <a:r>
              <a:rPr lang="en-US" altLang="ja-JP" dirty="0" smtClean="0"/>
              <a:t>)</a:t>
            </a:r>
            <a:endParaRPr lang="en-US" altLang="ja-JP" dirty="0"/>
          </a:p>
        </p:txBody>
      </p:sp>
      <p:grpSp>
        <p:nvGrpSpPr>
          <p:cNvPr id="232" name="グループ化 231"/>
          <p:cNvGrpSpPr/>
          <p:nvPr/>
        </p:nvGrpSpPr>
        <p:grpSpPr>
          <a:xfrm>
            <a:off x="620485" y="1250083"/>
            <a:ext cx="2906486" cy="2755860"/>
            <a:chOff x="330199" y="1047980"/>
            <a:chExt cx="3685541" cy="2979462"/>
          </a:xfrm>
        </p:grpSpPr>
        <p:pic>
          <p:nvPicPr>
            <p:cNvPr id="228" name="図 227"/>
            <p:cNvPicPr>
              <a:picLocks noChangeAspect="1"/>
            </p:cNvPicPr>
            <p:nvPr/>
          </p:nvPicPr>
          <p:blipFill rotWithShape="1">
            <a:blip r:embed="rId3"/>
            <a:srcRect l="1205" t="16422" r="2670" b="1313"/>
            <a:stretch/>
          </p:blipFill>
          <p:spPr>
            <a:xfrm>
              <a:off x="330199" y="1242060"/>
              <a:ext cx="3685541" cy="2781300"/>
            </a:xfrm>
            <a:prstGeom prst="rect">
              <a:avLst/>
            </a:prstGeom>
          </p:spPr>
        </p:pic>
        <p:sp>
          <p:nvSpPr>
            <p:cNvPr id="102" name="二等辺三角形 101"/>
            <p:cNvSpPr/>
            <p:nvPr/>
          </p:nvSpPr>
          <p:spPr>
            <a:xfrm>
              <a:off x="1316231" y="3154365"/>
              <a:ext cx="147924" cy="12752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二等辺三角形 102"/>
            <p:cNvSpPr/>
            <p:nvPr/>
          </p:nvSpPr>
          <p:spPr>
            <a:xfrm>
              <a:off x="1328931" y="2970215"/>
              <a:ext cx="147924" cy="12752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二等辺三角形 103"/>
            <p:cNvSpPr/>
            <p:nvPr/>
          </p:nvSpPr>
          <p:spPr>
            <a:xfrm>
              <a:off x="1830581" y="2970215"/>
              <a:ext cx="147924" cy="12752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二等辺三角形 104"/>
            <p:cNvSpPr/>
            <p:nvPr/>
          </p:nvSpPr>
          <p:spPr>
            <a:xfrm>
              <a:off x="1830581" y="3160715"/>
              <a:ext cx="147924" cy="12752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3361262" y="2396858"/>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812085" y="2031255"/>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1" name="直線矢印コネクタ 110"/>
            <p:cNvCxnSpPr/>
            <p:nvPr/>
          </p:nvCxnSpPr>
          <p:spPr>
            <a:xfrm flipV="1">
              <a:off x="2402184" y="1047980"/>
              <a:ext cx="0" cy="297946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a:xfrm>
              <a:off x="2345610" y="3517155"/>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2345610" y="167883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2" name="直線矢印コネクタ 111"/>
            <p:cNvCxnSpPr/>
            <p:nvPr/>
          </p:nvCxnSpPr>
          <p:spPr>
            <a:xfrm>
              <a:off x="362927" y="2852057"/>
              <a:ext cx="3599473"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3" name="円/楕円 132"/>
              <p:cNvSpPr/>
              <p:nvPr/>
            </p:nvSpPr>
            <p:spPr>
              <a:xfrm>
                <a:off x="820200" y="4703648"/>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1</m:t>
                          </m:r>
                        </m:sub>
                      </m:sSub>
                    </m:oMath>
                  </m:oMathPara>
                </a14:m>
                <a:endParaRPr kumimoji="1" lang="ja-JP" altLang="en-US" sz="2400" dirty="0">
                  <a:solidFill>
                    <a:schemeClr val="tx1"/>
                  </a:solidFill>
                </a:endParaRPr>
              </a:p>
            </p:txBody>
          </p:sp>
        </mc:Choice>
        <mc:Fallback xmlns="">
          <p:sp>
            <p:nvSpPr>
              <p:cNvPr id="133" name="円/楕円 132"/>
              <p:cNvSpPr>
                <a:spLocks noRot="1" noChangeAspect="1" noMove="1" noResize="1" noEditPoints="1" noAdjustHandles="1" noChangeArrowheads="1" noChangeShapeType="1" noTextEdit="1"/>
              </p:cNvSpPr>
              <p:nvPr/>
            </p:nvSpPr>
            <p:spPr>
              <a:xfrm>
                <a:off x="820200" y="4703648"/>
                <a:ext cx="511040" cy="511040"/>
              </a:xfrm>
              <a:prstGeom prst="ellipse">
                <a:avLst/>
              </a:prstGeom>
              <a:blipFill rotWithShape="0">
                <a:blip r:embed="rId5"/>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4" name="円/楕円 133"/>
              <p:cNvSpPr/>
              <p:nvPr/>
            </p:nvSpPr>
            <p:spPr>
              <a:xfrm>
                <a:off x="820200" y="582461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2</m:t>
                          </m:r>
                        </m:sub>
                      </m:sSub>
                    </m:oMath>
                  </m:oMathPara>
                </a14:m>
                <a:endParaRPr kumimoji="1" lang="ja-JP" altLang="en-US" sz="2400" dirty="0">
                  <a:solidFill>
                    <a:schemeClr val="tx1"/>
                  </a:solidFill>
                </a:endParaRPr>
              </a:p>
            </p:txBody>
          </p:sp>
        </mc:Choice>
        <mc:Fallback xmlns="">
          <p:sp>
            <p:nvSpPr>
              <p:cNvPr id="134" name="円/楕円 133"/>
              <p:cNvSpPr>
                <a:spLocks noRot="1" noChangeAspect="1" noMove="1" noResize="1" noEditPoints="1" noAdjustHandles="1" noChangeArrowheads="1" noChangeShapeType="1" noTextEdit="1"/>
              </p:cNvSpPr>
              <p:nvPr/>
            </p:nvSpPr>
            <p:spPr>
              <a:xfrm>
                <a:off x="820200" y="5824617"/>
                <a:ext cx="511040" cy="511040"/>
              </a:xfrm>
              <a:prstGeom prst="ellipse">
                <a:avLst/>
              </a:prstGeom>
              <a:blipFill rotWithShape="0">
                <a:blip r:embed="rId6"/>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5" name="円/楕円 134"/>
              <p:cNvSpPr/>
              <p:nvPr/>
            </p:nvSpPr>
            <p:spPr>
              <a:xfrm>
                <a:off x="3198325" y="4813673"/>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chemeClr val="tx1"/>
                              </a:solidFill>
                              <a:latin typeface="Cambria Math" panose="02040503050406030204" pitchFamily="18" charset="0"/>
                            </a:rPr>
                          </m:ctrlPr>
                        </m:sSubPr>
                        <m:e>
                          <m:r>
                            <a:rPr lang="en-US" altLang="ja-JP" sz="2800" i="1">
                              <a:solidFill>
                                <a:schemeClr val="tx1"/>
                              </a:solidFill>
                              <a:latin typeface="Cambria Math" panose="02040503050406030204" pitchFamily="18" charset="0"/>
                            </a:rPr>
                            <m:t>𝑦</m:t>
                          </m:r>
                        </m:e>
                        <m:sub>
                          <m:r>
                            <a:rPr lang="en-US" altLang="ja-JP" sz="2800" i="1">
                              <a:solidFill>
                                <a:schemeClr val="tx1"/>
                              </a:solidFill>
                              <a:latin typeface="Cambria Math" panose="02040503050406030204" pitchFamily="18" charset="0"/>
                            </a:rPr>
                            <m:t>1</m:t>
                          </m:r>
                        </m:sub>
                      </m:sSub>
                    </m:oMath>
                  </m:oMathPara>
                </a14:m>
                <a:endParaRPr lang="ja-JP" altLang="en-US" sz="2800" dirty="0">
                  <a:solidFill>
                    <a:schemeClr val="tx1"/>
                  </a:solidFill>
                </a:endParaRPr>
              </a:p>
            </p:txBody>
          </p:sp>
        </mc:Choice>
        <mc:Fallback xmlns="">
          <p:sp>
            <p:nvSpPr>
              <p:cNvPr id="135" name="円/楕円 134"/>
              <p:cNvSpPr>
                <a:spLocks noRot="1" noChangeAspect="1" noMove="1" noResize="1" noEditPoints="1" noAdjustHandles="1" noChangeArrowheads="1" noChangeShapeType="1" noTextEdit="1"/>
              </p:cNvSpPr>
              <p:nvPr/>
            </p:nvSpPr>
            <p:spPr>
              <a:xfrm>
                <a:off x="3198325" y="4813673"/>
                <a:ext cx="478326" cy="478326"/>
              </a:xfrm>
              <a:prstGeom prst="ellipse">
                <a:avLst/>
              </a:prstGeom>
              <a:blipFill rotWithShape="0">
                <a:blip r:embed="rId7"/>
                <a:stretch>
                  <a:fillRect/>
                </a:stretch>
              </a:blipFill>
              <a:ln w="31750"/>
            </p:spPr>
            <p:txBody>
              <a:bodyPr/>
              <a:lstStyle/>
              <a:p>
                <a:r>
                  <a:rPr lang="ja-JP" altLang="en-US">
                    <a:noFill/>
                  </a:rPr>
                  <a:t> </a:t>
                </a:r>
              </a:p>
            </p:txBody>
          </p:sp>
        </mc:Fallback>
      </mc:AlternateContent>
      <p:cxnSp>
        <p:nvCxnSpPr>
          <p:cNvPr id="137" name="直線矢印コネクタ 136"/>
          <p:cNvCxnSpPr>
            <a:stCxn id="133" idx="6"/>
            <a:endCxn id="135" idx="2"/>
          </p:cNvCxnSpPr>
          <p:nvPr/>
        </p:nvCxnSpPr>
        <p:spPr>
          <a:xfrm>
            <a:off x="1331240" y="4959168"/>
            <a:ext cx="1867085" cy="9366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a:stCxn id="134" idx="6"/>
            <a:endCxn id="135" idx="2"/>
          </p:cNvCxnSpPr>
          <p:nvPr/>
        </p:nvCxnSpPr>
        <p:spPr>
          <a:xfrm flipV="1">
            <a:off x="1331240" y="5052836"/>
            <a:ext cx="1867085" cy="102730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0" name="円/楕円 139"/>
              <p:cNvSpPr/>
              <p:nvPr/>
            </p:nvSpPr>
            <p:spPr>
              <a:xfrm>
                <a:off x="3198325" y="5808809"/>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chemeClr val="tx1"/>
                              </a:solidFill>
                              <a:latin typeface="Cambria Math" panose="02040503050406030204" pitchFamily="18" charset="0"/>
                            </a:rPr>
                          </m:ctrlPr>
                        </m:sSubPr>
                        <m:e>
                          <m:r>
                            <a:rPr lang="en-US" altLang="ja-JP" sz="2800" i="1">
                              <a:solidFill>
                                <a:schemeClr val="tx1"/>
                              </a:solidFill>
                              <a:latin typeface="Cambria Math" panose="02040503050406030204" pitchFamily="18" charset="0"/>
                            </a:rPr>
                            <m:t>𝑦</m:t>
                          </m:r>
                        </m:e>
                        <m:sub>
                          <m:r>
                            <a:rPr lang="en-US" altLang="ja-JP" sz="2800" b="0" i="1" smtClean="0">
                              <a:solidFill>
                                <a:schemeClr val="tx1"/>
                              </a:solidFill>
                              <a:latin typeface="Cambria Math" panose="02040503050406030204" pitchFamily="18" charset="0"/>
                            </a:rPr>
                            <m:t>2</m:t>
                          </m:r>
                        </m:sub>
                      </m:sSub>
                    </m:oMath>
                  </m:oMathPara>
                </a14:m>
                <a:endParaRPr lang="ja-JP" altLang="en-US" sz="2800" dirty="0">
                  <a:solidFill>
                    <a:schemeClr val="tx1"/>
                  </a:solidFill>
                </a:endParaRPr>
              </a:p>
            </p:txBody>
          </p:sp>
        </mc:Choice>
        <mc:Fallback xmlns="">
          <p:sp>
            <p:nvSpPr>
              <p:cNvPr id="140" name="円/楕円 139"/>
              <p:cNvSpPr>
                <a:spLocks noRot="1" noChangeAspect="1" noMove="1" noResize="1" noEditPoints="1" noAdjustHandles="1" noChangeArrowheads="1" noChangeShapeType="1" noTextEdit="1"/>
              </p:cNvSpPr>
              <p:nvPr/>
            </p:nvSpPr>
            <p:spPr>
              <a:xfrm>
                <a:off x="3198325" y="5808809"/>
                <a:ext cx="478326" cy="478326"/>
              </a:xfrm>
              <a:prstGeom prst="ellipse">
                <a:avLst/>
              </a:prstGeom>
              <a:blipFill rotWithShape="0">
                <a:blip r:embed="rId8"/>
                <a:stretch>
                  <a:fillRect/>
                </a:stretch>
              </a:blipFill>
              <a:ln w="31750"/>
            </p:spPr>
            <p:txBody>
              <a:bodyPr/>
              <a:lstStyle/>
              <a:p>
                <a:r>
                  <a:rPr lang="ja-JP" altLang="en-US">
                    <a:noFill/>
                  </a:rPr>
                  <a:t> </a:t>
                </a:r>
              </a:p>
            </p:txBody>
          </p:sp>
        </mc:Fallback>
      </mc:AlternateContent>
      <p:cxnSp>
        <p:nvCxnSpPr>
          <p:cNvPr id="142" name="直線矢印コネクタ 141"/>
          <p:cNvCxnSpPr>
            <a:stCxn id="133" idx="6"/>
            <a:endCxn id="140" idx="2"/>
          </p:cNvCxnSpPr>
          <p:nvPr/>
        </p:nvCxnSpPr>
        <p:spPr>
          <a:xfrm>
            <a:off x="1331240" y="4959168"/>
            <a:ext cx="1867085" cy="108880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a:stCxn id="134" idx="6"/>
            <a:endCxn id="140" idx="2"/>
          </p:cNvCxnSpPr>
          <p:nvPr/>
        </p:nvCxnSpPr>
        <p:spPr>
          <a:xfrm flipV="1">
            <a:off x="1331240" y="6047972"/>
            <a:ext cx="1867085" cy="3216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9" name="正方形/長方形 248"/>
              <p:cNvSpPr/>
              <p:nvPr/>
            </p:nvSpPr>
            <p:spPr>
              <a:xfrm>
                <a:off x="3180474" y="2983074"/>
                <a:ext cx="6125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𝑥</m:t>
                          </m:r>
                        </m:e>
                        <m:sub>
                          <m:r>
                            <a:rPr lang="en-US" altLang="ja-JP" sz="2800" i="1">
                              <a:latin typeface="Cambria Math" panose="02040503050406030204" pitchFamily="18" charset="0"/>
                            </a:rPr>
                            <m:t>1</m:t>
                          </m:r>
                        </m:sub>
                      </m:sSub>
                    </m:oMath>
                  </m:oMathPara>
                </a14:m>
                <a:endParaRPr lang="ja-JP" altLang="en-US" sz="2800" dirty="0"/>
              </a:p>
            </p:txBody>
          </p:sp>
        </mc:Choice>
        <mc:Fallback xmlns="">
          <p:sp>
            <p:nvSpPr>
              <p:cNvPr id="249" name="正方形/長方形 248"/>
              <p:cNvSpPr>
                <a:spLocks noRot="1" noChangeAspect="1" noMove="1" noResize="1" noEditPoints="1" noAdjustHandles="1" noChangeArrowheads="1" noChangeShapeType="1" noTextEdit="1"/>
              </p:cNvSpPr>
              <p:nvPr/>
            </p:nvSpPr>
            <p:spPr>
              <a:xfrm>
                <a:off x="3180474" y="2983074"/>
                <a:ext cx="612539" cy="523220"/>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8" name="正方形/長方形 157"/>
              <p:cNvSpPr/>
              <p:nvPr/>
            </p:nvSpPr>
            <p:spPr>
              <a:xfrm>
                <a:off x="2208015" y="849475"/>
                <a:ext cx="62081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i="1">
                              <a:latin typeface="Cambria Math" panose="02040503050406030204" pitchFamily="18" charset="0"/>
                            </a:rPr>
                            <m:t>𝑥</m:t>
                          </m:r>
                        </m:e>
                        <m:sub>
                          <m:r>
                            <a:rPr lang="en-US" altLang="ja-JP" sz="2800" b="0" i="1" smtClean="0">
                              <a:latin typeface="Cambria Math" panose="02040503050406030204" pitchFamily="18" charset="0"/>
                            </a:rPr>
                            <m:t>2</m:t>
                          </m:r>
                        </m:sub>
                      </m:sSub>
                    </m:oMath>
                  </m:oMathPara>
                </a14:m>
                <a:endParaRPr lang="ja-JP" altLang="en-US" sz="2800" dirty="0"/>
              </a:p>
            </p:txBody>
          </p:sp>
        </mc:Choice>
        <mc:Fallback xmlns="">
          <p:sp>
            <p:nvSpPr>
              <p:cNvPr id="158" name="正方形/長方形 157"/>
              <p:cNvSpPr>
                <a:spLocks noRot="1" noChangeAspect="1" noMove="1" noResize="1" noEditPoints="1" noAdjustHandles="1" noChangeArrowheads="1" noChangeShapeType="1" noTextEdit="1"/>
              </p:cNvSpPr>
              <p:nvPr/>
            </p:nvSpPr>
            <p:spPr>
              <a:xfrm>
                <a:off x="2208015" y="849475"/>
                <a:ext cx="620811" cy="523220"/>
              </a:xfrm>
              <a:prstGeom prst="rect">
                <a:avLst/>
              </a:prstGeom>
              <a:blipFill rotWithShape="0">
                <a:blip r:embed="rId10"/>
                <a:stretch>
                  <a:fillRect/>
                </a:stretch>
              </a:blipFill>
            </p:spPr>
            <p:txBody>
              <a:bodyPr/>
              <a:lstStyle/>
              <a:p>
                <a:r>
                  <a:rPr lang="ja-JP" altLang="en-US">
                    <a:noFill/>
                  </a:rPr>
                  <a:t> </a:t>
                </a:r>
              </a:p>
            </p:txBody>
          </p:sp>
        </mc:Fallback>
      </mc:AlternateContent>
      <p:sp>
        <p:nvSpPr>
          <p:cNvPr id="161" name="正方形/長方形 160"/>
          <p:cNvSpPr/>
          <p:nvPr/>
        </p:nvSpPr>
        <p:spPr>
          <a:xfrm>
            <a:off x="2382187" y="4695759"/>
            <a:ext cx="508473" cy="400110"/>
          </a:xfrm>
          <a:prstGeom prst="rect">
            <a:avLst/>
          </a:prstGeom>
        </p:spPr>
        <p:txBody>
          <a:bodyPr wrap="none">
            <a:spAutoFit/>
          </a:bodyPr>
          <a:lstStyle/>
          <a:p>
            <a:r>
              <a:rPr lang="en-US" altLang="ja-JP" sz="2000" dirty="0"/>
              <a:t>0.6</a:t>
            </a:r>
            <a:endParaRPr lang="ja-JP" altLang="en-US" sz="2000" dirty="0"/>
          </a:p>
        </p:txBody>
      </p:sp>
      <p:sp>
        <p:nvSpPr>
          <p:cNvPr id="162" name="正方形/長方形 161"/>
          <p:cNvSpPr/>
          <p:nvPr/>
        </p:nvSpPr>
        <p:spPr>
          <a:xfrm>
            <a:off x="2338644" y="5044102"/>
            <a:ext cx="508473" cy="400110"/>
          </a:xfrm>
          <a:prstGeom prst="rect">
            <a:avLst/>
          </a:prstGeom>
        </p:spPr>
        <p:txBody>
          <a:bodyPr wrap="none">
            <a:spAutoFit/>
          </a:bodyPr>
          <a:lstStyle/>
          <a:p>
            <a:r>
              <a:rPr lang="en-US" altLang="ja-JP" sz="2000" dirty="0"/>
              <a:t>0.4</a:t>
            </a:r>
            <a:endParaRPr lang="ja-JP" altLang="en-US" sz="2000" dirty="0"/>
          </a:p>
        </p:txBody>
      </p:sp>
      <p:sp>
        <p:nvSpPr>
          <p:cNvPr id="163" name="正方形/長方形 162"/>
          <p:cNvSpPr/>
          <p:nvPr/>
        </p:nvSpPr>
        <p:spPr>
          <a:xfrm>
            <a:off x="2570873" y="5479530"/>
            <a:ext cx="508473" cy="400110"/>
          </a:xfrm>
          <a:prstGeom prst="rect">
            <a:avLst/>
          </a:prstGeom>
        </p:spPr>
        <p:txBody>
          <a:bodyPr wrap="none">
            <a:spAutoFit/>
          </a:bodyPr>
          <a:lstStyle/>
          <a:p>
            <a:r>
              <a:rPr lang="en-US" altLang="ja-JP" sz="2000" dirty="0"/>
              <a:t>1.0</a:t>
            </a:r>
            <a:endParaRPr lang="ja-JP" altLang="en-US" sz="2000" dirty="0"/>
          </a:p>
        </p:txBody>
      </p:sp>
      <p:sp>
        <p:nvSpPr>
          <p:cNvPr id="164" name="正方形/長方形 163"/>
          <p:cNvSpPr/>
          <p:nvPr/>
        </p:nvSpPr>
        <p:spPr>
          <a:xfrm>
            <a:off x="2556359" y="5973016"/>
            <a:ext cx="508473" cy="400110"/>
          </a:xfrm>
          <a:prstGeom prst="rect">
            <a:avLst/>
          </a:prstGeom>
        </p:spPr>
        <p:txBody>
          <a:bodyPr wrap="none">
            <a:spAutoFit/>
          </a:bodyPr>
          <a:lstStyle/>
          <a:p>
            <a:r>
              <a:rPr lang="en-US" altLang="ja-JP" sz="2000" dirty="0"/>
              <a:t>0.0</a:t>
            </a:r>
            <a:endParaRPr lang="ja-JP" altLang="en-US" sz="2000" dirty="0"/>
          </a:p>
        </p:txBody>
      </p:sp>
      <mc:AlternateContent xmlns:mc="http://schemas.openxmlformats.org/markup-compatibility/2006" xmlns:a14="http://schemas.microsoft.com/office/drawing/2010/main">
        <mc:Choice Requires="a14">
          <p:sp>
            <p:nvSpPr>
              <p:cNvPr id="250" name="正方形/長方形 249"/>
              <p:cNvSpPr/>
              <p:nvPr/>
            </p:nvSpPr>
            <p:spPr>
              <a:xfrm>
                <a:off x="3876325" y="4869933"/>
                <a:ext cx="2561150" cy="1399486"/>
              </a:xfrm>
              <a:prstGeom prst="rect">
                <a:avLst/>
              </a:prstGeom>
            </p:spPr>
            <p:txBody>
              <a:bodyPr wrap="none">
                <a:spAutoFit/>
              </a:bodyPr>
              <a:lstStyle/>
              <a:p>
                <a14:m>
                  <m:oMath xmlns:m="http://schemas.openxmlformats.org/officeDocument/2006/math">
                    <m:sSub>
                      <m:sSubPr>
                        <m:ctrlPr>
                          <a:rPr lang="en-US" altLang="ja-JP" sz="2400" i="1" smtClean="0">
                            <a:latin typeface="Cambria Math" panose="02040503050406030204" pitchFamily="18" charset="0"/>
                          </a:rPr>
                        </m:ctrlPr>
                      </m:sSubPr>
                      <m:e>
                        <m:r>
                          <a:rPr lang="en-US" altLang="ja-JP" sz="2400" b="1" i="0" smtClean="0">
                            <a:latin typeface="Cambria Math" panose="02040503050406030204" pitchFamily="18" charset="0"/>
                          </a:rPr>
                          <m:t>𝐰</m:t>
                        </m:r>
                      </m:e>
                      <m:sub>
                        <m:r>
                          <a:rPr lang="en-US" altLang="ja-JP" sz="2400" i="1">
                            <a:latin typeface="Cambria Math" panose="02040503050406030204" pitchFamily="18" charset="0"/>
                          </a:rPr>
                          <m:t>1</m:t>
                        </m:r>
                      </m:sub>
                    </m:sSub>
                    <m:r>
                      <a:rPr lang="en-US" altLang="ja-JP" sz="2400" b="0" i="1" smtClean="0">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0.6,0.4</m:t>
                        </m:r>
                      </m:e>
                    </m:d>
                  </m:oMath>
                </a14:m>
                <a:r>
                  <a:rPr lang="en-US" altLang="ja-JP" sz="2400" b="0" dirty="0"/>
                  <a:t> </a:t>
                </a:r>
              </a:p>
              <a:p>
                <a14:m>
                  <m:oMath xmlns:m="http://schemas.openxmlformats.org/officeDocument/2006/math">
                    <m:sSub>
                      <m:sSubPr>
                        <m:ctrlPr>
                          <a:rPr lang="en-US" altLang="ja-JP" sz="2400" i="1">
                            <a:latin typeface="Cambria Math" panose="02040503050406030204" pitchFamily="18" charset="0"/>
                          </a:rPr>
                        </m:ctrlPr>
                      </m:sSubPr>
                      <m:e>
                        <m:r>
                          <a:rPr lang="en-US" altLang="ja-JP" sz="2400" b="1">
                            <a:latin typeface="Cambria Math" panose="02040503050406030204" pitchFamily="18" charset="0"/>
                          </a:rPr>
                          <m:t>𝐰</m:t>
                        </m:r>
                      </m:e>
                      <m:sub>
                        <m:r>
                          <a:rPr lang="en-US" altLang="ja-JP" sz="2400" b="0" i="1" smtClean="0">
                            <a:latin typeface="Cambria Math" panose="02040503050406030204" pitchFamily="18" charset="0"/>
                          </a:rPr>
                          <m:t>2</m:t>
                        </m:r>
                      </m:sub>
                    </m:sSub>
                    <m:r>
                      <a:rPr lang="en-US" altLang="ja-JP" sz="2400" i="1">
                        <a:latin typeface="Cambria Math" panose="02040503050406030204" pitchFamily="18" charset="0"/>
                      </a:rPr>
                      <m:t>=(</m:t>
                    </m:r>
                    <m:r>
                      <a:rPr lang="en-US" altLang="ja-JP" sz="2400" b="0" i="1" smtClean="0">
                        <a:latin typeface="Cambria Math" panose="02040503050406030204" pitchFamily="18" charset="0"/>
                      </a:rPr>
                      <m:t>1</m:t>
                    </m:r>
                    <m:r>
                      <a:rPr lang="en-US" altLang="ja-JP" sz="2400" i="1">
                        <a:latin typeface="Cambria Math" panose="02040503050406030204" pitchFamily="18" charset="0"/>
                      </a:rPr>
                      <m:t>.</m:t>
                    </m:r>
                    <m:r>
                      <a:rPr lang="en-US" altLang="ja-JP" sz="2400" b="0" i="1" smtClean="0">
                        <a:latin typeface="Cambria Math" panose="02040503050406030204" pitchFamily="18" charset="0"/>
                      </a:rPr>
                      <m:t>0</m:t>
                    </m:r>
                    <m:r>
                      <a:rPr lang="en-US" altLang="ja-JP" sz="2400" i="1">
                        <a:latin typeface="Cambria Math" panose="02040503050406030204" pitchFamily="18" charset="0"/>
                      </a:rPr>
                      <m:t>,0.</m:t>
                    </m:r>
                    <m:r>
                      <a:rPr lang="en-US" altLang="ja-JP" sz="2400" b="0" i="1" smtClean="0">
                        <a:latin typeface="Cambria Math" panose="02040503050406030204" pitchFamily="18" charset="0"/>
                      </a:rPr>
                      <m:t>0</m:t>
                    </m:r>
                    <m:r>
                      <a:rPr lang="en-US" altLang="ja-JP" sz="2400" i="1">
                        <a:latin typeface="Cambria Math" panose="02040503050406030204" pitchFamily="18" charset="0"/>
                      </a:rPr>
                      <m:t>)</m:t>
                    </m:r>
                  </m:oMath>
                </a14:m>
                <a:r>
                  <a:rPr lang="en-US" altLang="ja-JP" sz="2400" dirty="0"/>
                  <a:t> </a:t>
                </a:r>
              </a:p>
              <a:p>
                <a14:m>
                  <m:oMath xmlns:m="http://schemas.openxmlformats.org/officeDocument/2006/math">
                    <m:r>
                      <a:rPr lang="en-US" altLang="ja-JP" sz="2400" b="0" i="1" smtClean="0">
                        <a:latin typeface="Cambria Math" panose="02040503050406030204" pitchFamily="18" charset="0"/>
                      </a:rPr>
                      <m:t>𝑓</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e>
                    </m:d>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1+</m:t>
                        </m:r>
                        <m:func>
                          <m:funcPr>
                            <m:ctrlPr>
                              <a:rPr lang="en-US" altLang="ja-JP" sz="2400" b="0" i="1" smtClean="0">
                                <a:latin typeface="Cambria Math" panose="02040503050406030204" pitchFamily="18" charset="0"/>
                              </a:rPr>
                            </m:ctrlPr>
                          </m:funcPr>
                          <m:fName>
                            <m:r>
                              <m:rPr>
                                <m:sty m:val="p"/>
                              </m:rPr>
                              <a:rPr lang="en-US" altLang="ja-JP" sz="2400" b="0" i="0" smtClean="0">
                                <a:latin typeface="Cambria Math" panose="02040503050406030204" pitchFamily="18" charset="0"/>
                              </a:rPr>
                              <m:t>exp</m:t>
                            </m:r>
                          </m:fName>
                          <m:e>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𝑥</m:t>
                                </m:r>
                              </m:e>
                            </m:d>
                          </m:e>
                        </m:func>
                      </m:den>
                    </m:f>
                  </m:oMath>
                </a14:m>
                <a:r>
                  <a:rPr lang="ja-JP" altLang="en-US" sz="2400" dirty="0"/>
                  <a:t> </a:t>
                </a:r>
              </a:p>
            </p:txBody>
          </p:sp>
        </mc:Choice>
        <mc:Fallback xmlns="">
          <p:sp>
            <p:nvSpPr>
              <p:cNvPr id="250" name="正方形/長方形 249"/>
              <p:cNvSpPr>
                <a:spLocks noRot="1" noChangeAspect="1" noMove="1" noResize="1" noEditPoints="1" noAdjustHandles="1" noChangeArrowheads="1" noChangeShapeType="1" noTextEdit="1"/>
              </p:cNvSpPr>
              <p:nvPr/>
            </p:nvSpPr>
            <p:spPr>
              <a:xfrm>
                <a:off x="3876325" y="4869933"/>
                <a:ext cx="2561150" cy="1399486"/>
              </a:xfrm>
              <a:prstGeom prst="rect">
                <a:avLst/>
              </a:prstGeom>
              <a:blipFill rotWithShape="0">
                <a:blip r:embed="rId13"/>
                <a:stretch>
                  <a:fillRect/>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35</a:t>
            </a:fld>
            <a:endParaRPr kumimoji="1" lang="ja-JP" altLang="en-US"/>
          </a:p>
        </p:txBody>
      </p:sp>
      <p:sp>
        <p:nvSpPr>
          <p:cNvPr id="3" name="二等辺三角形 2"/>
          <p:cNvSpPr/>
          <p:nvPr/>
        </p:nvSpPr>
        <p:spPr>
          <a:xfrm>
            <a:off x="8979308" y="1295796"/>
            <a:ext cx="155210" cy="13380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8979308" y="2933326"/>
            <a:ext cx="133266" cy="13326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4868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図 234"/>
          <p:cNvPicPr>
            <a:picLocks noChangeAspect="1"/>
          </p:cNvPicPr>
          <p:nvPr/>
        </p:nvPicPr>
        <p:blipFill rotWithShape="1">
          <a:blip r:embed="rId3"/>
          <a:srcRect l="838" t="30697" r="17477" b="1168"/>
          <a:stretch/>
        </p:blipFill>
        <p:spPr>
          <a:xfrm>
            <a:off x="5189219" y="1531620"/>
            <a:ext cx="3048001" cy="2722154"/>
          </a:xfrm>
          <a:prstGeom prst="rect">
            <a:avLst/>
          </a:prstGeom>
        </p:spPr>
      </p:pic>
      <p:sp>
        <p:nvSpPr>
          <p:cNvPr id="2" name="タイトル 1"/>
          <p:cNvSpPr>
            <a:spLocks noGrp="1"/>
          </p:cNvSpPr>
          <p:nvPr>
            <p:ph type="title"/>
          </p:nvPr>
        </p:nvSpPr>
        <p:spPr>
          <a:xfrm>
            <a:off x="596281" y="174626"/>
            <a:ext cx="11708780" cy="733270"/>
          </a:xfrm>
        </p:spPr>
        <p:txBody>
          <a:bodyPr>
            <a:normAutofit/>
          </a:bodyPr>
          <a:lstStyle/>
          <a:p>
            <a:r>
              <a:rPr lang="ja-JP" altLang="en-US" sz="3200" dirty="0"/>
              <a:t>ニューラルネットワーク</a:t>
            </a:r>
            <a:r>
              <a:rPr lang="en-US" altLang="ja-JP" sz="3200" dirty="0"/>
              <a:t>: </a:t>
            </a:r>
            <a:r>
              <a:rPr lang="ja-JP" altLang="en-US" sz="3200" dirty="0"/>
              <a:t>中間層の効果について</a:t>
            </a:r>
            <a:endParaRPr kumimoji="1" lang="ja-JP" altLang="en-US" sz="3200" dirty="0"/>
          </a:p>
        </p:txBody>
      </p:sp>
      <p:sp>
        <p:nvSpPr>
          <p:cNvPr id="227" name="正方形/長方形 226"/>
          <p:cNvSpPr/>
          <p:nvPr/>
        </p:nvSpPr>
        <p:spPr>
          <a:xfrm>
            <a:off x="9056913" y="1168071"/>
            <a:ext cx="2569030" cy="3139321"/>
          </a:xfrm>
          <a:prstGeom prst="rect">
            <a:avLst/>
          </a:prstGeom>
        </p:spPr>
        <p:txBody>
          <a:bodyPr wrap="square">
            <a:spAutoFit/>
          </a:bodyPr>
          <a:lstStyle/>
          <a:p>
            <a:r>
              <a:rPr lang="en-US" altLang="ja-JP" dirty="0"/>
              <a:t>Class 1 </a:t>
            </a:r>
          </a:p>
          <a:p>
            <a:r>
              <a:rPr lang="en-US" altLang="ja-JP" dirty="0"/>
              <a:t>(-2,-2) </a:t>
            </a:r>
            <a:r>
              <a:rPr lang="en-US" altLang="ja-JP" dirty="0">
                <a:sym typeface="Wingdings" panose="05000000000000000000" pitchFamily="2" charset="2"/>
              </a:rPr>
              <a:t> (0.18, 0.18)</a:t>
            </a:r>
            <a:endParaRPr lang="en-US" altLang="ja-JP" dirty="0"/>
          </a:p>
          <a:p>
            <a:r>
              <a:rPr lang="en-US" altLang="ja-JP" dirty="0"/>
              <a:t>(-1,-1) </a:t>
            </a:r>
            <a:r>
              <a:rPr lang="en-US" altLang="ja-JP" dirty="0">
                <a:sym typeface="Wingdings" panose="05000000000000000000" pitchFamily="2" charset="2"/>
              </a:rPr>
              <a:t> (0.12, 0.12)</a:t>
            </a:r>
            <a:endParaRPr lang="en-US" altLang="ja-JP" dirty="0"/>
          </a:p>
          <a:p>
            <a:r>
              <a:rPr lang="en-US" altLang="ja-JP" dirty="0"/>
              <a:t>(-1,-2) </a:t>
            </a:r>
            <a:r>
              <a:rPr lang="en-US" altLang="ja-JP" dirty="0">
                <a:sym typeface="Wingdings" panose="05000000000000000000" pitchFamily="2" charset="2"/>
              </a:rPr>
              <a:t> (0.06, 0.12)</a:t>
            </a:r>
            <a:endParaRPr lang="en-US" altLang="ja-JP" dirty="0"/>
          </a:p>
          <a:p>
            <a:r>
              <a:rPr lang="en-US" altLang="ja-JP" dirty="0"/>
              <a:t>(-2,-1) </a:t>
            </a:r>
            <a:r>
              <a:rPr lang="en-US" altLang="ja-JP" dirty="0">
                <a:sym typeface="Wingdings" panose="05000000000000000000" pitchFamily="2" charset="2"/>
              </a:rPr>
              <a:t> (0.04, 0.02)</a:t>
            </a:r>
          </a:p>
          <a:p>
            <a:r>
              <a:rPr lang="en-US" altLang="ja-JP" dirty="0"/>
              <a:t>	</a:t>
            </a:r>
          </a:p>
          <a:p>
            <a:r>
              <a:rPr lang="en-US" altLang="ja-JP" dirty="0"/>
              <a:t>Class 2</a:t>
            </a:r>
          </a:p>
          <a:p>
            <a:r>
              <a:rPr lang="en-US" altLang="ja-JP" dirty="0"/>
              <a:t>( 0,-4) </a:t>
            </a:r>
            <a:r>
              <a:rPr lang="en-US" altLang="ja-JP" dirty="0">
                <a:sym typeface="Wingdings" panose="05000000000000000000" pitchFamily="2" charset="2"/>
              </a:rPr>
              <a:t> (  0.04, 0.50)</a:t>
            </a:r>
            <a:endParaRPr lang="en-US" altLang="ja-JP" dirty="0"/>
          </a:p>
          <a:p>
            <a:r>
              <a:rPr lang="en-US" altLang="ja-JP" dirty="0"/>
              <a:t>( 2, 2) </a:t>
            </a:r>
            <a:r>
              <a:rPr lang="en-US" altLang="ja-JP" dirty="0">
                <a:sym typeface="Wingdings" panose="05000000000000000000" pitchFamily="2" charset="2"/>
              </a:rPr>
              <a:t> (  0.98, 0.98)</a:t>
            </a:r>
            <a:endParaRPr lang="en-US" altLang="ja-JP" dirty="0"/>
          </a:p>
          <a:p>
            <a:r>
              <a:rPr lang="en-US" altLang="ja-JP" dirty="0"/>
              <a:t>( 0, 6) </a:t>
            </a:r>
            <a:r>
              <a:rPr lang="en-US" altLang="ja-JP" dirty="0">
                <a:sym typeface="Wingdings" panose="05000000000000000000" pitchFamily="2" charset="2"/>
              </a:rPr>
              <a:t> (  0.99, 0.50)</a:t>
            </a:r>
            <a:endParaRPr lang="en-US" altLang="ja-JP" dirty="0"/>
          </a:p>
          <a:p>
            <a:r>
              <a:rPr lang="en-US" altLang="ja-JP" dirty="0"/>
              <a:t>(-3, 4) </a:t>
            </a:r>
            <a:r>
              <a:rPr lang="en-US" altLang="ja-JP" dirty="0">
                <a:sym typeface="Wingdings" panose="05000000000000000000" pitchFamily="2" charset="2"/>
              </a:rPr>
              <a:t> (  0.40 , 0.00)</a:t>
            </a:r>
            <a:endParaRPr lang="en-US" altLang="ja-JP" dirty="0"/>
          </a:p>
        </p:txBody>
      </p:sp>
      <p:grpSp>
        <p:nvGrpSpPr>
          <p:cNvPr id="232" name="グループ化 231"/>
          <p:cNvGrpSpPr/>
          <p:nvPr/>
        </p:nvGrpSpPr>
        <p:grpSpPr>
          <a:xfrm>
            <a:off x="620485" y="1250083"/>
            <a:ext cx="2906486" cy="2755860"/>
            <a:chOff x="330199" y="1047980"/>
            <a:chExt cx="3685541" cy="2979462"/>
          </a:xfrm>
        </p:grpSpPr>
        <p:pic>
          <p:nvPicPr>
            <p:cNvPr id="228" name="図 227"/>
            <p:cNvPicPr>
              <a:picLocks noChangeAspect="1"/>
            </p:cNvPicPr>
            <p:nvPr/>
          </p:nvPicPr>
          <p:blipFill rotWithShape="1">
            <a:blip r:embed="rId4"/>
            <a:srcRect l="1205" t="16422" r="2670" b="1313"/>
            <a:stretch/>
          </p:blipFill>
          <p:spPr>
            <a:xfrm>
              <a:off x="330199" y="1242060"/>
              <a:ext cx="3685541" cy="2781300"/>
            </a:xfrm>
            <a:prstGeom prst="rect">
              <a:avLst/>
            </a:prstGeom>
          </p:spPr>
        </p:pic>
        <p:sp>
          <p:nvSpPr>
            <p:cNvPr id="102" name="二等辺三角形 101"/>
            <p:cNvSpPr/>
            <p:nvPr/>
          </p:nvSpPr>
          <p:spPr>
            <a:xfrm>
              <a:off x="1316231" y="3154365"/>
              <a:ext cx="147924" cy="12752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二等辺三角形 102"/>
            <p:cNvSpPr/>
            <p:nvPr/>
          </p:nvSpPr>
          <p:spPr>
            <a:xfrm>
              <a:off x="1328931" y="2970215"/>
              <a:ext cx="147924" cy="12752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二等辺三角形 103"/>
            <p:cNvSpPr/>
            <p:nvPr/>
          </p:nvSpPr>
          <p:spPr>
            <a:xfrm>
              <a:off x="1830581" y="2970215"/>
              <a:ext cx="147924" cy="12752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二等辺三角形 104"/>
            <p:cNvSpPr/>
            <p:nvPr/>
          </p:nvSpPr>
          <p:spPr>
            <a:xfrm>
              <a:off x="1830581" y="3160715"/>
              <a:ext cx="147924" cy="12752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3361262" y="2396858"/>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812085" y="2031255"/>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1" name="直線矢印コネクタ 110"/>
            <p:cNvCxnSpPr/>
            <p:nvPr/>
          </p:nvCxnSpPr>
          <p:spPr>
            <a:xfrm flipV="1">
              <a:off x="2402184" y="1047980"/>
              <a:ext cx="0" cy="297946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a:xfrm>
              <a:off x="2345610" y="3517155"/>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2345610" y="1678830"/>
              <a:ext cx="172758" cy="172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2" name="直線矢印コネクタ 111"/>
            <p:cNvCxnSpPr/>
            <p:nvPr/>
          </p:nvCxnSpPr>
          <p:spPr>
            <a:xfrm>
              <a:off x="362927" y="2852057"/>
              <a:ext cx="3599473"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118" name="直線矢印コネクタ 117"/>
          <p:cNvCxnSpPr/>
          <p:nvPr/>
        </p:nvCxnSpPr>
        <p:spPr>
          <a:xfrm>
            <a:off x="5361170" y="3956993"/>
            <a:ext cx="2838611"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flipV="1">
            <a:off x="5359641" y="1211983"/>
            <a:ext cx="0" cy="275586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0" name="二等辺三角形 119"/>
          <p:cNvSpPr/>
          <p:nvPr/>
        </p:nvSpPr>
        <p:spPr>
          <a:xfrm>
            <a:off x="5337489" y="3818634"/>
            <a:ext cx="116656" cy="11795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二等辺三角形 120"/>
          <p:cNvSpPr/>
          <p:nvPr/>
        </p:nvSpPr>
        <p:spPr>
          <a:xfrm>
            <a:off x="5416070" y="3818634"/>
            <a:ext cx="116656" cy="11795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二等辺三角形 121"/>
          <p:cNvSpPr/>
          <p:nvPr/>
        </p:nvSpPr>
        <p:spPr>
          <a:xfrm>
            <a:off x="5466077" y="3592416"/>
            <a:ext cx="116656" cy="11795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二等辺三角形 122"/>
          <p:cNvSpPr/>
          <p:nvPr/>
        </p:nvSpPr>
        <p:spPr>
          <a:xfrm>
            <a:off x="5637526" y="3592416"/>
            <a:ext cx="116656" cy="11795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5411138" y="2675531"/>
            <a:ext cx="136240" cy="1597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8014638" y="1555391"/>
            <a:ext cx="136240" cy="1597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8071788" y="2675531"/>
            <a:ext cx="136240" cy="1597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6420788" y="3840756"/>
            <a:ext cx="136240" cy="1597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3" name="円/楕円 132"/>
              <p:cNvSpPr/>
              <p:nvPr/>
            </p:nvSpPr>
            <p:spPr>
              <a:xfrm>
                <a:off x="820200" y="4703648"/>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1</m:t>
                          </m:r>
                        </m:sub>
                      </m:sSub>
                    </m:oMath>
                  </m:oMathPara>
                </a14:m>
                <a:endParaRPr kumimoji="1" lang="ja-JP" altLang="en-US" sz="2400" dirty="0">
                  <a:solidFill>
                    <a:schemeClr val="tx1"/>
                  </a:solidFill>
                </a:endParaRPr>
              </a:p>
            </p:txBody>
          </p:sp>
        </mc:Choice>
        <mc:Fallback xmlns="">
          <p:sp>
            <p:nvSpPr>
              <p:cNvPr id="133" name="円/楕円 132"/>
              <p:cNvSpPr>
                <a:spLocks noRot="1" noChangeAspect="1" noMove="1" noResize="1" noEditPoints="1" noAdjustHandles="1" noChangeArrowheads="1" noChangeShapeType="1" noTextEdit="1"/>
              </p:cNvSpPr>
              <p:nvPr/>
            </p:nvSpPr>
            <p:spPr>
              <a:xfrm>
                <a:off x="820200" y="4703648"/>
                <a:ext cx="511040" cy="511040"/>
              </a:xfrm>
              <a:prstGeom prst="ellipse">
                <a:avLst/>
              </a:prstGeom>
              <a:blipFill rotWithShape="0">
                <a:blip r:embed="rId5"/>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4" name="円/楕円 133"/>
              <p:cNvSpPr/>
              <p:nvPr/>
            </p:nvSpPr>
            <p:spPr>
              <a:xfrm>
                <a:off x="820200" y="582461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2</m:t>
                          </m:r>
                        </m:sub>
                      </m:sSub>
                    </m:oMath>
                  </m:oMathPara>
                </a14:m>
                <a:endParaRPr kumimoji="1" lang="ja-JP" altLang="en-US" sz="2400" dirty="0">
                  <a:solidFill>
                    <a:schemeClr val="tx1"/>
                  </a:solidFill>
                </a:endParaRPr>
              </a:p>
            </p:txBody>
          </p:sp>
        </mc:Choice>
        <mc:Fallback xmlns="">
          <p:sp>
            <p:nvSpPr>
              <p:cNvPr id="134" name="円/楕円 133"/>
              <p:cNvSpPr>
                <a:spLocks noRot="1" noChangeAspect="1" noMove="1" noResize="1" noEditPoints="1" noAdjustHandles="1" noChangeArrowheads="1" noChangeShapeType="1" noTextEdit="1"/>
              </p:cNvSpPr>
              <p:nvPr/>
            </p:nvSpPr>
            <p:spPr>
              <a:xfrm>
                <a:off x="820200" y="5824617"/>
                <a:ext cx="511040" cy="511040"/>
              </a:xfrm>
              <a:prstGeom prst="ellipse">
                <a:avLst/>
              </a:prstGeom>
              <a:blipFill rotWithShape="0">
                <a:blip r:embed="rId6"/>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5" name="円/楕円 134"/>
              <p:cNvSpPr/>
              <p:nvPr/>
            </p:nvSpPr>
            <p:spPr>
              <a:xfrm>
                <a:off x="3198325" y="4813673"/>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chemeClr val="tx1"/>
                              </a:solidFill>
                              <a:latin typeface="Cambria Math" panose="02040503050406030204" pitchFamily="18" charset="0"/>
                            </a:rPr>
                          </m:ctrlPr>
                        </m:sSubPr>
                        <m:e>
                          <m:r>
                            <a:rPr lang="en-US" altLang="ja-JP" sz="2800" i="1">
                              <a:solidFill>
                                <a:schemeClr val="tx1"/>
                              </a:solidFill>
                              <a:latin typeface="Cambria Math" panose="02040503050406030204" pitchFamily="18" charset="0"/>
                            </a:rPr>
                            <m:t>𝑦</m:t>
                          </m:r>
                        </m:e>
                        <m:sub>
                          <m:r>
                            <a:rPr lang="en-US" altLang="ja-JP" sz="2800" i="1">
                              <a:solidFill>
                                <a:schemeClr val="tx1"/>
                              </a:solidFill>
                              <a:latin typeface="Cambria Math" panose="02040503050406030204" pitchFamily="18" charset="0"/>
                            </a:rPr>
                            <m:t>1</m:t>
                          </m:r>
                        </m:sub>
                      </m:sSub>
                    </m:oMath>
                  </m:oMathPara>
                </a14:m>
                <a:endParaRPr lang="ja-JP" altLang="en-US" sz="2800" dirty="0">
                  <a:solidFill>
                    <a:schemeClr val="tx1"/>
                  </a:solidFill>
                </a:endParaRPr>
              </a:p>
            </p:txBody>
          </p:sp>
        </mc:Choice>
        <mc:Fallback xmlns="">
          <p:sp>
            <p:nvSpPr>
              <p:cNvPr id="135" name="円/楕円 134"/>
              <p:cNvSpPr>
                <a:spLocks noRot="1" noChangeAspect="1" noMove="1" noResize="1" noEditPoints="1" noAdjustHandles="1" noChangeArrowheads="1" noChangeShapeType="1" noTextEdit="1"/>
              </p:cNvSpPr>
              <p:nvPr/>
            </p:nvSpPr>
            <p:spPr>
              <a:xfrm>
                <a:off x="3198325" y="4813673"/>
                <a:ext cx="478326" cy="478326"/>
              </a:xfrm>
              <a:prstGeom prst="ellipse">
                <a:avLst/>
              </a:prstGeom>
              <a:blipFill rotWithShape="0">
                <a:blip r:embed="rId7"/>
                <a:stretch>
                  <a:fillRect/>
                </a:stretch>
              </a:blipFill>
              <a:ln w="31750"/>
            </p:spPr>
            <p:txBody>
              <a:bodyPr/>
              <a:lstStyle/>
              <a:p>
                <a:r>
                  <a:rPr lang="ja-JP" altLang="en-US">
                    <a:noFill/>
                  </a:rPr>
                  <a:t> </a:t>
                </a:r>
              </a:p>
            </p:txBody>
          </p:sp>
        </mc:Fallback>
      </mc:AlternateContent>
      <p:cxnSp>
        <p:nvCxnSpPr>
          <p:cNvPr id="137" name="直線矢印コネクタ 136"/>
          <p:cNvCxnSpPr>
            <a:stCxn id="133" idx="6"/>
            <a:endCxn id="135" idx="2"/>
          </p:cNvCxnSpPr>
          <p:nvPr/>
        </p:nvCxnSpPr>
        <p:spPr>
          <a:xfrm>
            <a:off x="1331240" y="4959168"/>
            <a:ext cx="1867085" cy="9366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a:stCxn id="134" idx="6"/>
            <a:endCxn id="135" idx="2"/>
          </p:cNvCxnSpPr>
          <p:nvPr/>
        </p:nvCxnSpPr>
        <p:spPr>
          <a:xfrm flipV="1">
            <a:off x="1331240" y="5052836"/>
            <a:ext cx="1867085" cy="102730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0" name="円/楕円 139"/>
              <p:cNvSpPr/>
              <p:nvPr/>
            </p:nvSpPr>
            <p:spPr>
              <a:xfrm>
                <a:off x="3198325" y="5808809"/>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14:m>
                  <m:oMathPara xmlns:m="http://schemas.openxmlformats.org/officeDocument/2006/math">
                    <m:oMathParaPr>
                      <m:jc m:val="centerGroup"/>
                    </m:oMathParaPr>
                    <m:oMath xmlns:m="http://schemas.openxmlformats.org/officeDocument/2006/math">
                      <m:sSub>
                        <m:sSubPr>
                          <m:ctrlPr>
                            <a:rPr lang="en-US" altLang="ja-JP" sz="2800" i="1" smtClean="0">
                              <a:solidFill>
                                <a:schemeClr val="tx1"/>
                              </a:solidFill>
                              <a:latin typeface="Cambria Math" panose="02040503050406030204" pitchFamily="18" charset="0"/>
                            </a:rPr>
                          </m:ctrlPr>
                        </m:sSubPr>
                        <m:e>
                          <m:r>
                            <a:rPr lang="en-US" altLang="ja-JP" sz="2800" i="1">
                              <a:solidFill>
                                <a:schemeClr val="tx1"/>
                              </a:solidFill>
                              <a:latin typeface="Cambria Math" panose="02040503050406030204" pitchFamily="18" charset="0"/>
                            </a:rPr>
                            <m:t>𝑦</m:t>
                          </m:r>
                        </m:e>
                        <m:sub>
                          <m:r>
                            <a:rPr lang="en-US" altLang="ja-JP" sz="2800" b="0" i="1" smtClean="0">
                              <a:solidFill>
                                <a:schemeClr val="tx1"/>
                              </a:solidFill>
                              <a:latin typeface="Cambria Math" panose="02040503050406030204" pitchFamily="18" charset="0"/>
                            </a:rPr>
                            <m:t>2</m:t>
                          </m:r>
                        </m:sub>
                      </m:sSub>
                    </m:oMath>
                  </m:oMathPara>
                </a14:m>
                <a:endParaRPr lang="ja-JP" altLang="en-US" sz="2800" dirty="0">
                  <a:solidFill>
                    <a:schemeClr val="tx1"/>
                  </a:solidFill>
                </a:endParaRPr>
              </a:p>
            </p:txBody>
          </p:sp>
        </mc:Choice>
        <mc:Fallback xmlns="">
          <p:sp>
            <p:nvSpPr>
              <p:cNvPr id="140" name="円/楕円 139"/>
              <p:cNvSpPr>
                <a:spLocks noRot="1" noChangeAspect="1" noMove="1" noResize="1" noEditPoints="1" noAdjustHandles="1" noChangeArrowheads="1" noChangeShapeType="1" noTextEdit="1"/>
              </p:cNvSpPr>
              <p:nvPr/>
            </p:nvSpPr>
            <p:spPr>
              <a:xfrm>
                <a:off x="3198325" y="5808809"/>
                <a:ext cx="478326" cy="478326"/>
              </a:xfrm>
              <a:prstGeom prst="ellipse">
                <a:avLst/>
              </a:prstGeom>
              <a:blipFill rotWithShape="0">
                <a:blip r:embed="rId8"/>
                <a:stretch>
                  <a:fillRect/>
                </a:stretch>
              </a:blipFill>
              <a:ln w="31750"/>
            </p:spPr>
            <p:txBody>
              <a:bodyPr/>
              <a:lstStyle/>
              <a:p>
                <a:r>
                  <a:rPr lang="ja-JP" altLang="en-US">
                    <a:noFill/>
                  </a:rPr>
                  <a:t> </a:t>
                </a:r>
              </a:p>
            </p:txBody>
          </p:sp>
        </mc:Fallback>
      </mc:AlternateContent>
      <p:cxnSp>
        <p:nvCxnSpPr>
          <p:cNvPr id="142" name="直線矢印コネクタ 141"/>
          <p:cNvCxnSpPr>
            <a:stCxn id="133" idx="6"/>
            <a:endCxn id="140" idx="2"/>
          </p:cNvCxnSpPr>
          <p:nvPr/>
        </p:nvCxnSpPr>
        <p:spPr>
          <a:xfrm>
            <a:off x="1331240" y="4959168"/>
            <a:ext cx="1867085" cy="108880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a:stCxn id="134" idx="6"/>
            <a:endCxn id="140" idx="2"/>
          </p:cNvCxnSpPr>
          <p:nvPr/>
        </p:nvCxnSpPr>
        <p:spPr>
          <a:xfrm flipV="1">
            <a:off x="1331240" y="6047972"/>
            <a:ext cx="1867085" cy="3216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9" name="正方形/長方形 248"/>
              <p:cNvSpPr/>
              <p:nvPr/>
            </p:nvSpPr>
            <p:spPr>
              <a:xfrm>
                <a:off x="3180474" y="2983074"/>
                <a:ext cx="6125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𝑥</m:t>
                          </m:r>
                        </m:e>
                        <m:sub>
                          <m:r>
                            <a:rPr lang="en-US" altLang="ja-JP" sz="2800" i="1">
                              <a:latin typeface="Cambria Math" panose="02040503050406030204" pitchFamily="18" charset="0"/>
                            </a:rPr>
                            <m:t>1</m:t>
                          </m:r>
                        </m:sub>
                      </m:sSub>
                    </m:oMath>
                  </m:oMathPara>
                </a14:m>
                <a:endParaRPr lang="ja-JP" altLang="en-US" sz="2800" dirty="0"/>
              </a:p>
            </p:txBody>
          </p:sp>
        </mc:Choice>
        <mc:Fallback xmlns="">
          <p:sp>
            <p:nvSpPr>
              <p:cNvPr id="249" name="正方形/長方形 248"/>
              <p:cNvSpPr>
                <a:spLocks noRot="1" noChangeAspect="1" noMove="1" noResize="1" noEditPoints="1" noAdjustHandles="1" noChangeArrowheads="1" noChangeShapeType="1" noTextEdit="1"/>
              </p:cNvSpPr>
              <p:nvPr/>
            </p:nvSpPr>
            <p:spPr>
              <a:xfrm>
                <a:off x="3180474" y="2983074"/>
                <a:ext cx="612539" cy="523220"/>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8" name="正方形/長方形 157"/>
              <p:cNvSpPr/>
              <p:nvPr/>
            </p:nvSpPr>
            <p:spPr>
              <a:xfrm>
                <a:off x="2208015" y="849475"/>
                <a:ext cx="62081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i="1">
                              <a:latin typeface="Cambria Math" panose="02040503050406030204" pitchFamily="18" charset="0"/>
                            </a:rPr>
                            <m:t>𝑥</m:t>
                          </m:r>
                        </m:e>
                        <m:sub>
                          <m:r>
                            <a:rPr lang="en-US" altLang="ja-JP" sz="2800" b="0" i="1" smtClean="0">
                              <a:latin typeface="Cambria Math" panose="02040503050406030204" pitchFamily="18" charset="0"/>
                            </a:rPr>
                            <m:t>2</m:t>
                          </m:r>
                        </m:sub>
                      </m:sSub>
                    </m:oMath>
                  </m:oMathPara>
                </a14:m>
                <a:endParaRPr lang="ja-JP" altLang="en-US" sz="2800" dirty="0"/>
              </a:p>
            </p:txBody>
          </p:sp>
        </mc:Choice>
        <mc:Fallback xmlns="">
          <p:sp>
            <p:nvSpPr>
              <p:cNvPr id="158" name="正方形/長方形 157"/>
              <p:cNvSpPr>
                <a:spLocks noRot="1" noChangeAspect="1" noMove="1" noResize="1" noEditPoints="1" noAdjustHandles="1" noChangeArrowheads="1" noChangeShapeType="1" noTextEdit="1"/>
              </p:cNvSpPr>
              <p:nvPr/>
            </p:nvSpPr>
            <p:spPr>
              <a:xfrm>
                <a:off x="2208015" y="849475"/>
                <a:ext cx="620811" cy="523220"/>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9" name="正方形/長方形 158"/>
              <p:cNvSpPr/>
              <p:nvPr/>
            </p:nvSpPr>
            <p:spPr>
              <a:xfrm>
                <a:off x="8144359" y="3636217"/>
                <a:ext cx="6125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𝑦</m:t>
                          </m:r>
                        </m:e>
                        <m:sub>
                          <m:r>
                            <a:rPr lang="en-US" altLang="ja-JP" sz="2800" i="1">
                              <a:latin typeface="Cambria Math" panose="02040503050406030204" pitchFamily="18" charset="0"/>
                            </a:rPr>
                            <m:t>1</m:t>
                          </m:r>
                        </m:sub>
                      </m:sSub>
                    </m:oMath>
                  </m:oMathPara>
                </a14:m>
                <a:endParaRPr lang="ja-JP" altLang="en-US" sz="2800" dirty="0"/>
              </a:p>
            </p:txBody>
          </p:sp>
        </mc:Choice>
        <mc:Fallback xmlns="">
          <p:sp>
            <p:nvSpPr>
              <p:cNvPr id="159" name="正方形/長方形 158"/>
              <p:cNvSpPr>
                <a:spLocks noRot="1" noChangeAspect="1" noMove="1" noResize="1" noEditPoints="1" noAdjustHandles="1" noChangeArrowheads="1" noChangeShapeType="1" noTextEdit="1"/>
              </p:cNvSpPr>
              <p:nvPr/>
            </p:nvSpPr>
            <p:spPr>
              <a:xfrm>
                <a:off x="8144359" y="3636217"/>
                <a:ext cx="612539" cy="523220"/>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0" name="正方形/長方形 159"/>
              <p:cNvSpPr/>
              <p:nvPr/>
            </p:nvSpPr>
            <p:spPr>
              <a:xfrm>
                <a:off x="5372130" y="980103"/>
                <a:ext cx="62081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𝑦</m:t>
                          </m:r>
                        </m:e>
                        <m:sub>
                          <m:r>
                            <a:rPr lang="en-US" altLang="ja-JP" sz="2800" b="0" i="1" smtClean="0">
                              <a:latin typeface="Cambria Math" panose="02040503050406030204" pitchFamily="18" charset="0"/>
                            </a:rPr>
                            <m:t>2</m:t>
                          </m:r>
                        </m:sub>
                      </m:sSub>
                    </m:oMath>
                  </m:oMathPara>
                </a14:m>
                <a:endParaRPr lang="ja-JP" altLang="en-US" sz="2800" dirty="0"/>
              </a:p>
            </p:txBody>
          </p:sp>
        </mc:Choice>
        <mc:Fallback xmlns="">
          <p:sp>
            <p:nvSpPr>
              <p:cNvPr id="160" name="正方形/長方形 159"/>
              <p:cNvSpPr>
                <a:spLocks noRot="1" noChangeAspect="1" noMove="1" noResize="1" noEditPoints="1" noAdjustHandles="1" noChangeArrowheads="1" noChangeShapeType="1" noTextEdit="1"/>
              </p:cNvSpPr>
              <p:nvPr/>
            </p:nvSpPr>
            <p:spPr>
              <a:xfrm>
                <a:off x="5372130" y="980103"/>
                <a:ext cx="620811" cy="523220"/>
              </a:xfrm>
              <a:prstGeom prst="rect">
                <a:avLst/>
              </a:prstGeom>
              <a:blipFill rotWithShape="0">
                <a:blip r:embed="rId12"/>
                <a:stretch>
                  <a:fillRect/>
                </a:stretch>
              </a:blipFill>
            </p:spPr>
            <p:txBody>
              <a:bodyPr/>
              <a:lstStyle/>
              <a:p>
                <a:r>
                  <a:rPr lang="ja-JP" altLang="en-US">
                    <a:noFill/>
                  </a:rPr>
                  <a:t> </a:t>
                </a:r>
              </a:p>
            </p:txBody>
          </p:sp>
        </mc:Fallback>
      </mc:AlternateContent>
      <p:sp>
        <p:nvSpPr>
          <p:cNvPr id="161" name="正方形/長方形 160"/>
          <p:cNvSpPr/>
          <p:nvPr/>
        </p:nvSpPr>
        <p:spPr>
          <a:xfrm>
            <a:off x="2382187" y="4695759"/>
            <a:ext cx="508473" cy="400110"/>
          </a:xfrm>
          <a:prstGeom prst="rect">
            <a:avLst/>
          </a:prstGeom>
        </p:spPr>
        <p:txBody>
          <a:bodyPr wrap="none">
            <a:spAutoFit/>
          </a:bodyPr>
          <a:lstStyle/>
          <a:p>
            <a:r>
              <a:rPr lang="en-US" altLang="ja-JP" sz="2000" dirty="0"/>
              <a:t>0.6</a:t>
            </a:r>
            <a:endParaRPr lang="ja-JP" altLang="en-US" sz="2000" dirty="0"/>
          </a:p>
        </p:txBody>
      </p:sp>
      <p:sp>
        <p:nvSpPr>
          <p:cNvPr id="162" name="正方形/長方形 161"/>
          <p:cNvSpPr/>
          <p:nvPr/>
        </p:nvSpPr>
        <p:spPr>
          <a:xfrm>
            <a:off x="2338644" y="5044102"/>
            <a:ext cx="508473" cy="400110"/>
          </a:xfrm>
          <a:prstGeom prst="rect">
            <a:avLst/>
          </a:prstGeom>
        </p:spPr>
        <p:txBody>
          <a:bodyPr wrap="none">
            <a:spAutoFit/>
          </a:bodyPr>
          <a:lstStyle/>
          <a:p>
            <a:r>
              <a:rPr lang="en-US" altLang="ja-JP" sz="2000" dirty="0"/>
              <a:t>0.4</a:t>
            </a:r>
            <a:endParaRPr lang="ja-JP" altLang="en-US" sz="2000" dirty="0"/>
          </a:p>
        </p:txBody>
      </p:sp>
      <p:sp>
        <p:nvSpPr>
          <p:cNvPr id="163" name="正方形/長方形 162"/>
          <p:cNvSpPr/>
          <p:nvPr/>
        </p:nvSpPr>
        <p:spPr>
          <a:xfrm>
            <a:off x="2570873" y="5479530"/>
            <a:ext cx="508473" cy="400110"/>
          </a:xfrm>
          <a:prstGeom prst="rect">
            <a:avLst/>
          </a:prstGeom>
        </p:spPr>
        <p:txBody>
          <a:bodyPr wrap="none">
            <a:spAutoFit/>
          </a:bodyPr>
          <a:lstStyle/>
          <a:p>
            <a:r>
              <a:rPr lang="en-US" altLang="ja-JP" sz="2000" dirty="0"/>
              <a:t>1.0</a:t>
            </a:r>
            <a:endParaRPr lang="ja-JP" altLang="en-US" sz="2000" dirty="0"/>
          </a:p>
        </p:txBody>
      </p:sp>
      <p:sp>
        <p:nvSpPr>
          <p:cNvPr id="164" name="正方形/長方形 163"/>
          <p:cNvSpPr/>
          <p:nvPr/>
        </p:nvSpPr>
        <p:spPr>
          <a:xfrm>
            <a:off x="2556359" y="5973016"/>
            <a:ext cx="508473" cy="400110"/>
          </a:xfrm>
          <a:prstGeom prst="rect">
            <a:avLst/>
          </a:prstGeom>
        </p:spPr>
        <p:txBody>
          <a:bodyPr wrap="none">
            <a:spAutoFit/>
          </a:bodyPr>
          <a:lstStyle/>
          <a:p>
            <a:r>
              <a:rPr lang="en-US" altLang="ja-JP" sz="2000" dirty="0"/>
              <a:t>0.0</a:t>
            </a:r>
            <a:endParaRPr lang="ja-JP" altLang="en-US" sz="2000" dirty="0"/>
          </a:p>
        </p:txBody>
      </p:sp>
      <mc:AlternateContent xmlns:mc="http://schemas.openxmlformats.org/markup-compatibility/2006" xmlns:a14="http://schemas.microsoft.com/office/drawing/2010/main">
        <mc:Choice Requires="a14">
          <p:sp>
            <p:nvSpPr>
              <p:cNvPr id="250" name="正方形/長方形 249"/>
              <p:cNvSpPr/>
              <p:nvPr/>
            </p:nvSpPr>
            <p:spPr>
              <a:xfrm>
                <a:off x="3876325" y="4869933"/>
                <a:ext cx="2561150" cy="1399486"/>
              </a:xfrm>
              <a:prstGeom prst="rect">
                <a:avLst/>
              </a:prstGeom>
            </p:spPr>
            <p:txBody>
              <a:bodyPr wrap="none">
                <a:spAutoFit/>
              </a:bodyPr>
              <a:lstStyle/>
              <a:p>
                <a14:m>
                  <m:oMath xmlns:m="http://schemas.openxmlformats.org/officeDocument/2006/math">
                    <m:sSub>
                      <m:sSubPr>
                        <m:ctrlPr>
                          <a:rPr lang="en-US" altLang="ja-JP" sz="2400" i="1" smtClean="0">
                            <a:latin typeface="Cambria Math" panose="02040503050406030204" pitchFamily="18" charset="0"/>
                          </a:rPr>
                        </m:ctrlPr>
                      </m:sSubPr>
                      <m:e>
                        <m:r>
                          <a:rPr lang="en-US" altLang="ja-JP" sz="2400" b="1" i="0" smtClean="0">
                            <a:latin typeface="Cambria Math" panose="02040503050406030204" pitchFamily="18" charset="0"/>
                          </a:rPr>
                          <m:t>𝐰</m:t>
                        </m:r>
                      </m:e>
                      <m:sub>
                        <m:r>
                          <a:rPr lang="en-US" altLang="ja-JP" sz="2400" i="1">
                            <a:latin typeface="Cambria Math" panose="02040503050406030204" pitchFamily="18" charset="0"/>
                          </a:rPr>
                          <m:t>1</m:t>
                        </m:r>
                      </m:sub>
                    </m:sSub>
                    <m:r>
                      <a:rPr lang="en-US" altLang="ja-JP" sz="2400" b="0" i="1" smtClean="0">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0.6,0.4</m:t>
                        </m:r>
                      </m:e>
                    </m:d>
                  </m:oMath>
                </a14:m>
                <a:r>
                  <a:rPr lang="en-US" altLang="ja-JP" sz="2400" b="0" dirty="0"/>
                  <a:t> </a:t>
                </a:r>
              </a:p>
              <a:p>
                <a14:m>
                  <m:oMath xmlns:m="http://schemas.openxmlformats.org/officeDocument/2006/math">
                    <m:sSub>
                      <m:sSubPr>
                        <m:ctrlPr>
                          <a:rPr lang="en-US" altLang="ja-JP" sz="2400" i="1">
                            <a:latin typeface="Cambria Math" panose="02040503050406030204" pitchFamily="18" charset="0"/>
                          </a:rPr>
                        </m:ctrlPr>
                      </m:sSubPr>
                      <m:e>
                        <m:r>
                          <a:rPr lang="en-US" altLang="ja-JP" sz="2400" b="1">
                            <a:latin typeface="Cambria Math" panose="02040503050406030204" pitchFamily="18" charset="0"/>
                          </a:rPr>
                          <m:t>𝐰</m:t>
                        </m:r>
                      </m:e>
                      <m:sub>
                        <m:r>
                          <a:rPr lang="en-US" altLang="ja-JP" sz="2400" b="0" i="1" smtClean="0">
                            <a:latin typeface="Cambria Math" panose="02040503050406030204" pitchFamily="18" charset="0"/>
                          </a:rPr>
                          <m:t>2</m:t>
                        </m:r>
                      </m:sub>
                    </m:sSub>
                    <m:r>
                      <a:rPr lang="en-US" altLang="ja-JP" sz="2400" i="1">
                        <a:latin typeface="Cambria Math" panose="02040503050406030204" pitchFamily="18" charset="0"/>
                      </a:rPr>
                      <m:t>=(</m:t>
                    </m:r>
                    <m:r>
                      <a:rPr lang="en-US" altLang="ja-JP" sz="2400" b="0" i="1" smtClean="0">
                        <a:latin typeface="Cambria Math" panose="02040503050406030204" pitchFamily="18" charset="0"/>
                      </a:rPr>
                      <m:t>1</m:t>
                    </m:r>
                    <m:r>
                      <a:rPr lang="en-US" altLang="ja-JP" sz="2400" i="1">
                        <a:latin typeface="Cambria Math" panose="02040503050406030204" pitchFamily="18" charset="0"/>
                      </a:rPr>
                      <m:t>.</m:t>
                    </m:r>
                    <m:r>
                      <a:rPr lang="en-US" altLang="ja-JP" sz="2400" b="0" i="1" smtClean="0">
                        <a:latin typeface="Cambria Math" panose="02040503050406030204" pitchFamily="18" charset="0"/>
                      </a:rPr>
                      <m:t>0</m:t>
                    </m:r>
                    <m:r>
                      <a:rPr lang="en-US" altLang="ja-JP" sz="2400" i="1">
                        <a:latin typeface="Cambria Math" panose="02040503050406030204" pitchFamily="18" charset="0"/>
                      </a:rPr>
                      <m:t>,0.</m:t>
                    </m:r>
                    <m:r>
                      <a:rPr lang="en-US" altLang="ja-JP" sz="2400" b="0" i="1" smtClean="0">
                        <a:latin typeface="Cambria Math" panose="02040503050406030204" pitchFamily="18" charset="0"/>
                      </a:rPr>
                      <m:t>0</m:t>
                    </m:r>
                    <m:r>
                      <a:rPr lang="en-US" altLang="ja-JP" sz="2400" i="1">
                        <a:latin typeface="Cambria Math" panose="02040503050406030204" pitchFamily="18" charset="0"/>
                      </a:rPr>
                      <m:t>)</m:t>
                    </m:r>
                  </m:oMath>
                </a14:m>
                <a:r>
                  <a:rPr lang="en-US" altLang="ja-JP" sz="2400" dirty="0"/>
                  <a:t> </a:t>
                </a:r>
              </a:p>
              <a:p>
                <a14:m>
                  <m:oMath xmlns:m="http://schemas.openxmlformats.org/officeDocument/2006/math">
                    <m:r>
                      <a:rPr lang="en-US" altLang="ja-JP" sz="2400" b="0" i="1" smtClean="0">
                        <a:latin typeface="Cambria Math" panose="02040503050406030204" pitchFamily="18" charset="0"/>
                      </a:rPr>
                      <m:t>𝑓</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e>
                    </m:d>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1+</m:t>
                        </m:r>
                        <m:func>
                          <m:funcPr>
                            <m:ctrlPr>
                              <a:rPr lang="en-US" altLang="ja-JP" sz="2400" b="0" i="1" smtClean="0">
                                <a:latin typeface="Cambria Math" panose="02040503050406030204" pitchFamily="18" charset="0"/>
                              </a:rPr>
                            </m:ctrlPr>
                          </m:funcPr>
                          <m:fName>
                            <m:r>
                              <m:rPr>
                                <m:sty m:val="p"/>
                              </m:rPr>
                              <a:rPr lang="en-US" altLang="ja-JP" sz="2400" b="0" i="0" smtClean="0">
                                <a:latin typeface="Cambria Math" panose="02040503050406030204" pitchFamily="18" charset="0"/>
                              </a:rPr>
                              <m:t>exp</m:t>
                            </m:r>
                          </m:fName>
                          <m:e>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𝑥</m:t>
                                </m:r>
                              </m:e>
                            </m:d>
                          </m:e>
                        </m:func>
                      </m:den>
                    </m:f>
                  </m:oMath>
                </a14:m>
                <a:r>
                  <a:rPr lang="ja-JP" altLang="en-US" sz="2400" dirty="0"/>
                  <a:t> </a:t>
                </a:r>
              </a:p>
            </p:txBody>
          </p:sp>
        </mc:Choice>
        <mc:Fallback xmlns="">
          <p:sp>
            <p:nvSpPr>
              <p:cNvPr id="250" name="正方形/長方形 249"/>
              <p:cNvSpPr>
                <a:spLocks noRot="1" noChangeAspect="1" noMove="1" noResize="1" noEditPoints="1" noAdjustHandles="1" noChangeArrowheads="1" noChangeShapeType="1" noTextEdit="1"/>
              </p:cNvSpPr>
              <p:nvPr/>
            </p:nvSpPr>
            <p:spPr>
              <a:xfrm>
                <a:off x="3876325" y="4869933"/>
                <a:ext cx="2561150" cy="1399486"/>
              </a:xfrm>
              <a:prstGeom prst="rect">
                <a:avLst/>
              </a:prstGeom>
              <a:blipFill rotWithShape="0">
                <a:blip r:embed="rId13"/>
                <a:stretch>
                  <a:fillRect/>
                </a:stretch>
              </a:blipFill>
            </p:spPr>
            <p:txBody>
              <a:bodyPr/>
              <a:lstStyle/>
              <a:p>
                <a:r>
                  <a:rPr lang="ja-JP" altLang="en-US">
                    <a:noFill/>
                  </a:rPr>
                  <a:t> </a:t>
                </a:r>
              </a:p>
            </p:txBody>
          </p:sp>
        </mc:Fallback>
      </mc:AlternateContent>
      <p:sp>
        <p:nvSpPr>
          <p:cNvPr id="251" name="右矢印 250"/>
          <p:cNvSpPr/>
          <p:nvPr/>
        </p:nvSpPr>
        <p:spPr>
          <a:xfrm>
            <a:off x="3846286" y="2438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7591983" y="5081105"/>
            <a:ext cx="4600017" cy="1384995"/>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ユニットによる変換により</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線形分離不可能な分布が線形分離可能に</a:t>
            </a:r>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36</a:t>
            </a:fld>
            <a:endParaRPr kumimoji="1" lang="ja-JP" altLang="en-US"/>
          </a:p>
        </p:txBody>
      </p:sp>
    </p:spTree>
    <p:extLst>
      <p:ext uri="{BB962C8B-B14F-4D97-AF65-F5344CB8AC3E}">
        <p14:creationId xmlns:p14="http://schemas.microsoft.com/office/powerpoint/2010/main" val="3485215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281" y="174626"/>
            <a:ext cx="11708780" cy="733270"/>
          </a:xfrm>
        </p:spPr>
        <p:txBody>
          <a:bodyPr>
            <a:normAutofit/>
          </a:bodyPr>
          <a:lstStyle/>
          <a:p>
            <a:r>
              <a:rPr lang="ja-JP" altLang="en-US" sz="3200" dirty="0"/>
              <a:t>まとめ</a:t>
            </a:r>
            <a:r>
              <a:rPr lang="en-US" altLang="ja-JP" sz="3200" dirty="0"/>
              <a:t>:</a:t>
            </a:r>
            <a:r>
              <a:rPr lang="ja-JP" altLang="en-US" sz="3200" dirty="0"/>
              <a:t> ニューラルネットワーク</a:t>
            </a:r>
            <a:endParaRPr kumimoji="1" lang="ja-JP" altLang="en-US" sz="3200" dirty="0"/>
          </a:p>
        </p:txBody>
      </p:sp>
      <p:sp>
        <p:nvSpPr>
          <p:cNvPr id="3" name="コンテンツ プレースホルダー 2"/>
          <p:cNvSpPr>
            <a:spLocks noGrp="1"/>
          </p:cNvSpPr>
          <p:nvPr>
            <p:ph idx="1"/>
          </p:nvPr>
        </p:nvSpPr>
        <p:spPr>
          <a:xfrm>
            <a:off x="596281" y="1217540"/>
            <a:ext cx="11329019" cy="1208978"/>
          </a:xfrm>
        </p:spPr>
        <p:txBody>
          <a:bodyPr>
            <a:noAutofit/>
          </a:bodyPr>
          <a:lstStyle/>
          <a:p>
            <a:pPr>
              <a:lnSpc>
                <a:spcPct val="100000"/>
              </a:lnSpc>
              <a:spcBef>
                <a:spcPts val="0"/>
              </a:spcBef>
              <a:spcAft>
                <a:spcPts val="600"/>
              </a:spcAft>
            </a:pPr>
            <a:r>
              <a:rPr lang="ja-JP" altLang="en-US" sz="2400" dirty="0"/>
              <a:t>複数のユニット（ニューロン）を層状につないだネットワーク</a:t>
            </a:r>
            <a:endParaRPr kumimoji="1" lang="en-US" altLang="ja-JP" sz="2400" dirty="0"/>
          </a:p>
          <a:p>
            <a:pPr>
              <a:lnSpc>
                <a:spcPct val="100000"/>
              </a:lnSpc>
              <a:spcBef>
                <a:spcPts val="0"/>
              </a:spcBef>
              <a:spcAft>
                <a:spcPts val="600"/>
              </a:spcAft>
            </a:pPr>
            <a:r>
              <a:rPr kumimoji="1" lang="ja-JP" altLang="en-US" sz="2400" dirty="0"/>
              <a:t>入力層</a:t>
            </a:r>
            <a:r>
              <a:rPr lang="ja-JP" altLang="en-US" sz="2400" dirty="0"/>
              <a:t>が</a:t>
            </a:r>
            <a:r>
              <a:rPr kumimoji="1" lang="ja-JP" altLang="en-US" sz="2400" dirty="0"/>
              <a:t>特徴ベクトルを受け取り，</a:t>
            </a:r>
            <a:r>
              <a:rPr lang="ja-JP" altLang="en-US" sz="2400" dirty="0"/>
              <a:t>出力層から識別結果が出力される</a:t>
            </a:r>
            <a:endParaRPr kumimoji="1" lang="en-US" altLang="ja-JP" sz="2400" dirty="0"/>
          </a:p>
        </p:txBody>
      </p:sp>
      <p:sp>
        <p:nvSpPr>
          <p:cNvPr id="20" name="円/楕円 19"/>
          <p:cNvSpPr/>
          <p:nvPr/>
        </p:nvSpPr>
        <p:spPr>
          <a:xfrm>
            <a:off x="907285" y="2305422"/>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400" dirty="0">
                <a:solidFill>
                  <a:schemeClr val="tx1"/>
                </a:solidFill>
              </a:rPr>
              <a:t>1</a:t>
            </a:r>
            <a:endParaRPr kumimoji="1" lang="ja-JP" altLang="en-US" sz="2400" dirty="0">
              <a:solidFill>
                <a:schemeClr val="tx1"/>
              </a:solidFill>
            </a:endParaRPr>
          </a:p>
        </p:txBody>
      </p:sp>
      <mc:AlternateContent xmlns:mc="http://schemas.openxmlformats.org/markup-compatibility/2006" xmlns:a14="http://schemas.microsoft.com/office/drawing/2010/main">
        <mc:Choice Requires="a14">
          <p:sp>
            <p:nvSpPr>
              <p:cNvPr id="21" name="円/楕円 20"/>
              <p:cNvSpPr/>
              <p:nvPr/>
            </p:nvSpPr>
            <p:spPr>
              <a:xfrm>
                <a:off x="907285" y="290387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1</m:t>
                          </m:r>
                        </m:sub>
                      </m:sSub>
                    </m:oMath>
                  </m:oMathPara>
                </a14:m>
                <a:endParaRPr kumimoji="1" lang="ja-JP" altLang="en-US" sz="2400" dirty="0">
                  <a:solidFill>
                    <a:schemeClr val="tx1"/>
                  </a:solidFill>
                </a:endParaRPr>
              </a:p>
            </p:txBody>
          </p:sp>
        </mc:Choice>
        <mc:Fallback xmlns="">
          <p:sp>
            <p:nvSpPr>
              <p:cNvPr id="21" name="円/楕円 20"/>
              <p:cNvSpPr>
                <a:spLocks noRot="1" noChangeAspect="1" noMove="1" noResize="1" noEditPoints="1" noAdjustHandles="1" noChangeArrowheads="1" noChangeShapeType="1" noTextEdit="1"/>
              </p:cNvSpPr>
              <p:nvPr/>
            </p:nvSpPr>
            <p:spPr>
              <a:xfrm>
                <a:off x="907285" y="2903877"/>
                <a:ext cx="511040" cy="511040"/>
              </a:xfrm>
              <a:prstGeom prst="ellipse">
                <a:avLst/>
              </a:prstGeom>
              <a:blipFill rotWithShape="0">
                <a:blip r:embed="rId2"/>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円/楕円 21"/>
              <p:cNvSpPr/>
              <p:nvPr/>
            </p:nvSpPr>
            <p:spPr>
              <a:xfrm>
                <a:off x="907285" y="3502332"/>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2</m:t>
                          </m:r>
                        </m:sub>
                      </m:sSub>
                    </m:oMath>
                  </m:oMathPara>
                </a14:m>
                <a:endParaRPr kumimoji="1" lang="ja-JP" altLang="en-US" sz="2400" dirty="0">
                  <a:solidFill>
                    <a:schemeClr val="tx1"/>
                  </a:solidFill>
                </a:endParaRPr>
              </a:p>
            </p:txBody>
          </p:sp>
        </mc:Choice>
        <mc:Fallback xmlns="">
          <p:sp>
            <p:nvSpPr>
              <p:cNvPr id="22" name="円/楕円 21"/>
              <p:cNvSpPr>
                <a:spLocks noRot="1" noChangeAspect="1" noMove="1" noResize="1" noEditPoints="1" noAdjustHandles="1" noChangeArrowheads="1" noChangeShapeType="1" noTextEdit="1"/>
              </p:cNvSpPr>
              <p:nvPr/>
            </p:nvSpPr>
            <p:spPr>
              <a:xfrm>
                <a:off x="907285" y="3502332"/>
                <a:ext cx="511040" cy="511040"/>
              </a:xfrm>
              <a:prstGeom prst="ellipse">
                <a:avLst/>
              </a:prstGeom>
              <a:blipFill rotWithShape="0">
                <a:blip r:embed="rId3"/>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円/楕円 22"/>
              <p:cNvSpPr/>
              <p:nvPr/>
            </p:nvSpPr>
            <p:spPr>
              <a:xfrm>
                <a:off x="907285" y="4699241"/>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4</m:t>
                          </m:r>
                        </m:sub>
                      </m:sSub>
                    </m:oMath>
                  </m:oMathPara>
                </a14:m>
                <a:endParaRPr kumimoji="1" lang="ja-JP" altLang="en-US" sz="2400" dirty="0">
                  <a:solidFill>
                    <a:schemeClr val="tx1"/>
                  </a:solidFill>
                </a:endParaRPr>
              </a:p>
            </p:txBody>
          </p:sp>
        </mc:Choice>
        <mc:Fallback xmlns="">
          <p:sp>
            <p:nvSpPr>
              <p:cNvPr id="23" name="円/楕円 22"/>
              <p:cNvSpPr>
                <a:spLocks noRot="1" noChangeAspect="1" noMove="1" noResize="1" noEditPoints="1" noAdjustHandles="1" noChangeArrowheads="1" noChangeShapeType="1" noTextEdit="1"/>
              </p:cNvSpPr>
              <p:nvPr/>
            </p:nvSpPr>
            <p:spPr>
              <a:xfrm>
                <a:off x="907285" y="4699241"/>
                <a:ext cx="511040" cy="511040"/>
              </a:xfrm>
              <a:prstGeom prst="ellipse">
                <a:avLst/>
              </a:prstGeom>
              <a:blipFill rotWithShape="0">
                <a:blip r:embed="rId4"/>
                <a:stretch>
                  <a:fillRect/>
                </a:stretch>
              </a:blipFill>
              <a:ln w="31750"/>
            </p:spPr>
            <p:txBody>
              <a:bodyPr/>
              <a:lstStyle/>
              <a:p>
                <a:r>
                  <a:rPr lang="ja-JP" altLang="en-US">
                    <a:noFill/>
                  </a:rPr>
                  <a:t> </a:t>
                </a:r>
              </a:p>
            </p:txBody>
          </p:sp>
        </mc:Fallback>
      </mc:AlternateContent>
      <p:sp>
        <p:nvSpPr>
          <p:cNvPr id="6" name="円/楕円 5"/>
          <p:cNvSpPr/>
          <p:nvPr/>
        </p:nvSpPr>
        <p:spPr>
          <a:xfrm>
            <a:off x="3285410" y="2839731"/>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矢印コネクタ 6"/>
          <p:cNvCxnSpPr>
            <a:stCxn id="20" idx="6"/>
            <a:endCxn id="6" idx="2"/>
          </p:cNvCxnSpPr>
          <p:nvPr/>
        </p:nvCxnSpPr>
        <p:spPr>
          <a:xfrm>
            <a:off x="1418325" y="2560942"/>
            <a:ext cx="1867085" cy="51795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stCxn id="21" idx="6"/>
            <a:endCxn id="6" idx="2"/>
          </p:cNvCxnSpPr>
          <p:nvPr/>
        </p:nvCxnSpPr>
        <p:spPr>
          <a:xfrm flipV="1">
            <a:off x="1418325" y="3078894"/>
            <a:ext cx="1867085" cy="8050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22" idx="6"/>
            <a:endCxn id="6" idx="2"/>
          </p:cNvCxnSpPr>
          <p:nvPr/>
        </p:nvCxnSpPr>
        <p:spPr>
          <a:xfrm flipV="1">
            <a:off x="1418325" y="3078894"/>
            <a:ext cx="1867085" cy="67895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23" idx="6"/>
            <a:endCxn id="6" idx="2"/>
          </p:cNvCxnSpPr>
          <p:nvPr/>
        </p:nvCxnSpPr>
        <p:spPr>
          <a:xfrm flipV="1">
            <a:off x="1418325" y="3078894"/>
            <a:ext cx="1867085" cy="187586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正方形/長方形 10"/>
              <p:cNvSpPr/>
              <p:nvPr/>
            </p:nvSpPr>
            <p:spPr>
              <a:xfrm>
                <a:off x="2756044" y="2943759"/>
                <a:ext cx="389915" cy="310726"/>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1" smtClean="0">
                              <a:latin typeface="Cambria Math" panose="02040503050406030204" pitchFamily="18" charset="0"/>
                            </a:rPr>
                            <m:t>1</m:t>
                          </m:r>
                        </m:sub>
                        <m:sup>
                          <m:r>
                            <a:rPr lang="en-US" altLang="ja-JP" sz="2000" b="0" i="1" smtClean="0">
                              <a:latin typeface="Cambria Math" panose="02040503050406030204" pitchFamily="18" charset="0"/>
                            </a:rPr>
                            <m:t>1</m:t>
                          </m:r>
                        </m:sup>
                      </m:sSubSup>
                    </m:oMath>
                  </m:oMathPara>
                </a14:m>
                <a:endParaRPr lang="ja-JP" altLang="en-US" sz="20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2756044" y="2943759"/>
                <a:ext cx="389915" cy="310726"/>
              </a:xfrm>
              <a:prstGeom prst="rect">
                <a:avLst/>
              </a:prstGeom>
              <a:blipFill rotWithShape="0">
                <a:blip r:embed="rId5"/>
                <a:stretch>
                  <a:fillRect l="-9375" r="-6250" b="-17647"/>
                </a:stretch>
              </a:blipFill>
            </p:spPr>
            <p:txBody>
              <a:bodyPr/>
              <a:lstStyle/>
              <a:p>
                <a:r>
                  <a:rPr lang="ja-JP" altLang="en-US">
                    <a:noFill/>
                  </a:rPr>
                  <a:t> </a:t>
                </a:r>
              </a:p>
            </p:txBody>
          </p:sp>
        </mc:Fallback>
      </mc:AlternateContent>
      <p:sp>
        <p:nvSpPr>
          <p:cNvPr id="39" name="円/楕円 38"/>
          <p:cNvSpPr/>
          <p:nvPr/>
        </p:nvSpPr>
        <p:spPr>
          <a:xfrm>
            <a:off x="3285410" y="3544581"/>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0" name="直線矢印コネクタ 39"/>
          <p:cNvCxnSpPr>
            <a:stCxn id="20" idx="6"/>
            <a:endCxn id="39" idx="2"/>
          </p:cNvCxnSpPr>
          <p:nvPr/>
        </p:nvCxnSpPr>
        <p:spPr>
          <a:xfrm>
            <a:off x="1418325" y="2560942"/>
            <a:ext cx="1867085" cy="122280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21" idx="6"/>
            <a:endCxn id="39" idx="2"/>
          </p:cNvCxnSpPr>
          <p:nvPr/>
        </p:nvCxnSpPr>
        <p:spPr>
          <a:xfrm>
            <a:off x="1418325" y="3159397"/>
            <a:ext cx="1867085" cy="62434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22" idx="6"/>
            <a:endCxn id="39" idx="2"/>
          </p:cNvCxnSpPr>
          <p:nvPr/>
        </p:nvCxnSpPr>
        <p:spPr>
          <a:xfrm>
            <a:off x="1418325" y="3757852"/>
            <a:ext cx="1867085" cy="2589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23" idx="6"/>
            <a:endCxn id="39" idx="2"/>
          </p:cNvCxnSpPr>
          <p:nvPr/>
        </p:nvCxnSpPr>
        <p:spPr>
          <a:xfrm flipV="1">
            <a:off x="1418325" y="3783744"/>
            <a:ext cx="1867085" cy="117101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正方形/長方形 43"/>
              <p:cNvSpPr/>
              <p:nvPr/>
            </p:nvSpPr>
            <p:spPr>
              <a:xfrm>
                <a:off x="2756044" y="3629559"/>
                <a:ext cx="395428" cy="311367"/>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0" smtClean="0">
                              <a:latin typeface="Cambria Math" panose="02040503050406030204" pitchFamily="18" charset="0"/>
                            </a:rPr>
                            <m:t>1</m:t>
                          </m:r>
                        </m:sub>
                        <m:sup>
                          <m:r>
                            <a:rPr lang="en-US" altLang="ja-JP" sz="2000" b="0" i="1" smtClean="0">
                              <a:latin typeface="Cambria Math" panose="02040503050406030204" pitchFamily="18" charset="0"/>
                            </a:rPr>
                            <m:t>2</m:t>
                          </m:r>
                        </m:sup>
                      </m:sSubSup>
                    </m:oMath>
                  </m:oMathPara>
                </a14:m>
                <a:endParaRPr lang="ja-JP" altLang="en-US" sz="2000"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2756044" y="3629559"/>
                <a:ext cx="395428" cy="311367"/>
              </a:xfrm>
              <a:prstGeom prst="rect">
                <a:avLst/>
              </a:prstGeom>
              <a:blipFill rotWithShape="0">
                <a:blip r:embed="rId6"/>
                <a:stretch>
                  <a:fillRect l="-9231" t="-1961" r="-7692" b="-17647"/>
                </a:stretch>
              </a:blipFill>
            </p:spPr>
            <p:txBody>
              <a:bodyPr/>
              <a:lstStyle/>
              <a:p>
                <a:r>
                  <a:rPr lang="ja-JP" altLang="en-US">
                    <a:noFill/>
                  </a:rPr>
                  <a:t> </a:t>
                </a:r>
              </a:p>
            </p:txBody>
          </p:sp>
        </mc:Fallback>
      </mc:AlternateContent>
      <p:sp>
        <p:nvSpPr>
          <p:cNvPr id="57" name="円/楕円 56"/>
          <p:cNvSpPr/>
          <p:nvPr/>
        </p:nvSpPr>
        <p:spPr>
          <a:xfrm>
            <a:off x="3285410" y="4265853"/>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8" name="直線矢印コネクタ 57"/>
          <p:cNvCxnSpPr>
            <a:stCxn id="20" idx="6"/>
            <a:endCxn id="57" idx="2"/>
          </p:cNvCxnSpPr>
          <p:nvPr/>
        </p:nvCxnSpPr>
        <p:spPr>
          <a:xfrm>
            <a:off x="1418325" y="2560942"/>
            <a:ext cx="1867085" cy="194407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21" idx="6"/>
            <a:endCxn id="57" idx="2"/>
          </p:cNvCxnSpPr>
          <p:nvPr/>
        </p:nvCxnSpPr>
        <p:spPr>
          <a:xfrm>
            <a:off x="1418325" y="3159397"/>
            <a:ext cx="1867085" cy="134561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22" idx="6"/>
            <a:endCxn id="57" idx="2"/>
          </p:cNvCxnSpPr>
          <p:nvPr/>
        </p:nvCxnSpPr>
        <p:spPr>
          <a:xfrm>
            <a:off x="1418325" y="3757852"/>
            <a:ext cx="1867085" cy="74716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23" idx="6"/>
            <a:endCxn id="57" idx="2"/>
          </p:cNvCxnSpPr>
          <p:nvPr/>
        </p:nvCxnSpPr>
        <p:spPr>
          <a:xfrm flipV="1">
            <a:off x="1418325" y="4505016"/>
            <a:ext cx="1867085" cy="44974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正方形/長方形 61"/>
              <p:cNvSpPr/>
              <p:nvPr/>
            </p:nvSpPr>
            <p:spPr>
              <a:xfrm>
                <a:off x="2756044" y="4347656"/>
                <a:ext cx="395428" cy="312843"/>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0" smtClean="0">
                              <a:latin typeface="Cambria Math" panose="02040503050406030204" pitchFamily="18" charset="0"/>
                            </a:rPr>
                            <m:t>1</m:t>
                          </m:r>
                        </m:sub>
                        <m:sup>
                          <m:r>
                            <a:rPr lang="en-US" altLang="ja-JP" sz="2000" b="0" i="1" smtClean="0">
                              <a:latin typeface="Cambria Math" panose="02040503050406030204" pitchFamily="18" charset="0"/>
                            </a:rPr>
                            <m:t>3</m:t>
                          </m:r>
                        </m:sup>
                      </m:sSubSup>
                    </m:oMath>
                  </m:oMathPara>
                </a14:m>
                <a:endParaRPr lang="ja-JP" altLang="en-US" sz="2000" dirty="0"/>
              </a:p>
            </p:txBody>
          </p:sp>
        </mc:Choice>
        <mc:Fallback xmlns="">
          <p:sp>
            <p:nvSpPr>
              <p:cNvPr id="62" name="正方形/長方形 61"/>
              <p:cNvSpPr>
                <a:spLocks noRot="1" noChangeAspect="1" noMove="1" noResize="1" noEditPoints="1" noAdjustHandles="1" noChangeArrowheads="1" noChangeShapeType="1" noTextEdit="1"/>
              </p:cNvSpPr>
              <p:nvPr/>
            </p:nvSpPr>
            <p:spPr>
              <a:xfrm>
                <a:off x="2756044" y="4347656"/>
                <a:ext cx="395428" cy="312843"/>
              </a:xfrm>
              <a:prstGeom prst="rect">
                <a:avLst/>
              </a:prstGeom>
              <a:blipFill rotWithShape="0">
                <a:blip r:embed="rId7"/>
                <a:stretch>
                  <a:fillRect l="-9231" t="-1923" r="-7692" b="-15385"/>
                </a:stretch>
              </a:blipFill>
            </p:spPr>
            <p:txBody>
              <a:bodyPr/>
              <a:lstStyle/>
              <a:p>
                <a:r>
                  <a:rPr lang="ja-JP" altLang="en-US">
                    <a:noFill/>
                  </a:rPr>
                  <a:t> </a:t>
                </a:r>
              </a:p>
            </p:txBody>
          </p:sp>
        </mc:Fallback>
      </mc:AlternateContent>
      <p:sp>
        <p:nvSpPr>
          <p:cNvPr id="89" name="正方形/長方形 88"/>
          <p:cNvSpPr/>
          <p:nvPr/>
        </p:nvSpPr>
        <p:spPr>
          <a:xfrm>
            <a:off x="714519" y="5223956"/>
            <a:ext cx="877163"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入力層</a:t>
            </a:r>
          </a:p>
        </p:txBody>
      </p:sp>
      <p:sp>
        <p:nvSpPr>
          <p:cNvPr id="90" name="正方形/長方形 89"/>
          <p:cNvSpPr/>
          <p:nvPr/>
        </p:nvSpPr>
        <p:spPr>
          <a:xfrm>
            <a:off x="2873728" y="4928681"/>
            <a:ext cx="1338828" cy="646331"/>
          </a:xfrm>
          <a:prstGeom prst="rect">
            <a:avLst/>
          </a:prstGeom>
        </p:spPr>
        <p:txBody>
          <a:bodyPr wrap="none">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中間層</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（隠れ層）</a:t>
            </a:r>
          </a:p>
        </p:txBody>
      </p:sp>
      <p:sp>
        <p:nvSpPr>
          <p:cNvPr id="103" name="円/楕円 102"/>
          <p:cNvSpPr/>
          <p:nvPr/>
        </p:nvSpPr>
        <p:spPr>
          <a:xfrm>
            <a:off x="5266610" y="2573031"/>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円/楕円 103"/>
          <p:cNvSpPr/>
          <p:nvPr/>
        </p:nvSpPr>
        <p:spPr>
          <a:xfrm>
            <a:off x="5266610" y="3257955"/>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円/楕円 104"/>
          <p:cNvSpPr/>
          <p:nvPr/>
        </p:nvSpPr>
        <p:spPr>
          <a:xfrm>
            <a:off x="5266610" y="3942879"/>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円/楕円 105"/>
          <p:cNvSpPr/>
          <p:nvPr/>
        </p:nvSpPr>
        <p:spPr>
          <a:xfrm>
            <a:off x="5266610" y="4627803"/>
            <a:ext cx="478326" cy="47832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7" name="直線矢印コネクタ 106"/>
          <p:cNvCxnSpPr>
            <a:stCxn id="6" idx="6"/>
            <a:endCxn id="103" idx="2"/>
          </p:cNvCxnSpPr>
          <p:nvPr/>
        </p:nvCxnSpPr>
        <p:spPr>
          <a:xfrm flipV="1">
            <a:off x="3763736" y="2812194"/>
            <a:ext cx="1502874" cy="26670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a:stCxn id="39" idx="6"/>
            <a:endCxn id="103" idx="2"/>
          </p:cNvCxnSpPr>
          <p:nvPr/>
        </p:nvCxnSpPr>
        <p:spPr>
          <a:xfrm flipV="1">
            <a:off x="3763736" y="2812194"/>
            <a:ext cx="1502874" cy="97155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a:stCxn id="57" idx="6"/>
            <a:endCxn id="103" idx="2"/>
          </p:cNvCxnSpPr>
          <p:nvPr/>
        </p:nvCxnSpPr>
        <p:spPr>
          <a:xfrm flipV="1">
            <a:off x="3763736" y="2812194"/>
            <a:ext cx="1502874" cy="169282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a:stCxn id="6" idx="6"/>
            <a:endCxn id="104" idx="2"/>
          </p:cNvCxnSpPr>
          <p:nvPr/>
        </p:nvCxnSpPr>
        <p:spPr>
          <a:xfrm>
            <a:off x="3763736" y="3078894"/>
            <a:ext cx="1502874" cy="41822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a:stCxn id="39" idx="6"/>
            <a:endCxn id="104" idx="2"/>
          </p:cNvCxnSpPr>
          <p:nvPr/>
        </p:nvCxnSpPr>
        <p:spPr>
          <a:xfrm flipV="1">
            <a:off x="3763736" y="3497118"/>
            <a:ext cx="1502874" cy="28662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a:stCxn id="57" idx="6"/>
            <a:endCxn id="104" idx="2"/>
          </p:cNvCxnSpPr>
          <p:nvPr/>
        </p:nvCxnSpPr>
        <p:spPr>
          <a:xfrm flipV="1">
            <a:off x="3763736" y="3497118"/>
            <a:ext cx="1502874" cy="100789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a:stCxn id="6" idx="6"/>
            <a:endCxn id="105" idx="2"/>
          </p:cNvCxnSpPr>
          <p:nvPr/>
        </p:nvCxnSpPr>
        <p:spPr>
          <a:xfrm>
            <a:off x="3763736" y="3078894"/>
            <a:ext cx="1502874" cy="110314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stCxn id="39" idx="6"/>
            <a:endCxn id="105" idx="2"/>
          </p:cNvCxnSpPr>
          <p:nvPr/>
        </p:nvCxnSpPr>
        <p:spPr>
          <a:xfrm>
            <a:off x="3763736" y="3783744"/>
            <a:ext cx="1502874" cy="39829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a:stCxn id="57" idx="6"/>
            <a:endCxn id="105" idx="2"/>
          </p:cNvCxnSpPr>
          <p:nvPr/>
        </p:nvCxnSpPr>
        <p:spPr>
          <a:xfrm flipV="1">
            <a:off x="3763736" y="4182042"/>
            <a:ext cx="1502874" cy="32297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a:stCxn id="6" idx="6"/>
            <a:endCxn id="106" idx="2"/>
          </p:cNvCxnSpPr>
          <p:nvPr/>
        </p:nvCxnSpPr>
        <p:spPr>
          <a:xfrm>
            <a:off x="3763736" y="3078894"/>
            <a:ext cx="1502874" cy="178807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a:stCxn id="39" idx="6"/>
            <a:endCxn id="106" idx="2"/>
          </p:cNvCxnSpPr>
          <p:nvPr/>
        </p:nvCxnSpPr>
        <p:spPr>
          <a:xfrm>
            <a:off x="3763736" y="3783744"/>
            <a:ext cx="1502874" cy="108322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a:stCxn id="57" idx="6"/>
            <a:endCxn id="106" idx="2"/>
          </p:cNvCxnSpPr>
          <p:nvPr/>
        </p:nvCxnSpPr>
        <p:spPr>
          <a:xfrm>
            <a:off x="3763736" y="4505016"/>
            <a:ext cx="1502874" cy="36195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正方形/長方形 145"/>
              <p:cNvSpPr/>
              <p:nvPr/>
            </p:nvSpPr>
            <p:spPr>
              <a:xfrm>
                <a:off x="4813444" y="2667534"/>
                <a:ext cx="389915" cy="311239"/>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1" smtClean="0">
                              <a:latin typeface="Cambria Math" panose="02040503050406030204" pitchFamily="18" charset="0"/>
                            </a:rPr>
                            <m:t>2</m:t>
                          </m:r>
                        </m:sub>
                        <m:sup>
                          <m:r>
                            <a:rPr lang="en-US" altLang="ja-JP" sz="2000" b="0" i="1" smtClean="0">
                              <a:latin typeface="Cambria Math" panose="02040503050406030204" pitchFamily="18" charset="0"/>
                            </a:rPr>
                            <m:t>1</m:t>
                          </m:r>
                        </m:sup>
                      </m:sSubSup>
                    </m:oMath>
                  </m:oMathPara>
                </a14:m>
                <a:endParaRPr lang="ja-JP" altLang="en-US" sz="2000" dirty="0"/>
              </a:p>
            </p:txBody>
          </p:sp>
        </mc:Choice>
        <mc:Fallback xmlns="">
          <p:sp>
            <p:nvSpPr>
              <p:cNvPr id="146" name="正方形/長方形 145"/>
              <p:cNvSpPr>
                <a:spLocks noRot="1" noChangeAspect="1" noMove="1" noResize="1" noEditPoints="1" noAdjustHandles="1" noChangeArrowheads="1" noChangeShapeType="1" noTextEdit="1"/>
              </p:cNvSpPr>
              <p:nvPr/>
            </p:nvSpPr>
            <p:spPr>
              <a:xfrm>
                <a:off x="4813444" y="2667534"/>
                <a:ext cx="389915" cy="311239"/>
              </a:xfrm>
              <a:prstGeom prst="rect">
                <a:avLst/>
              </a:prstGeom>
              <a:blipFill rotWithShape="0">
                <a:blip r:embed="rId8"/>
                <a:stretch>
                  <a:fillRect l="-9375" t="-1961" r="-6250" b="-176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正方形/長方形 146"/>
              <p:cNvSpPr/>
              <p:nvPr/>
            </p:nvSpPr>
            <p:spPr>
              <a:xfrm>
                <a:off x="4803919" y="3353334"/>
                <a:ext cx="395428" cy="311880"/>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0" smtClean="0">
                              <a:latin typeface="Cambria Math" panose="02040503050406030204" pitchFamily="18" charset="0"/>
                            </a:rPr>
                            <m:t>2</m:t>
                          </m:r>
                        </m:sub>
                        <m:sup>
                          <m:r>
                            <a:rPr lang="en-US" altLang="ja-JP" sz="2000" b="0" i="1" smtClean="0">
                              <a:latin typeface="Cambria Math" panose="02040503050406030204" pitchFamily="18" charset="0"/>
                            </a:rPr>
                            <m:t>2</m:t>
                          </m:r>
                        </m:sup>
                      </m:sSubSup>
                    </m:oMath>
                  </m:oMathPara>
                </a14:m>
                <a:endParaRPr lang="ja-JP" altLang="en-US" sz="2000" dirty="0"/>
              </a:p>
            </p:txBody>
          </p:sp>
        </mc:Choice>
        <mc:Fallback xmlns="">
          <p:sp>
            <p:nvSpPr>
              <p:cNvPr id="147" name="正方形/長方形 146"/>
              <p:cNvSpPr>
                <a:spLocks noRot="1" noChangeAspect="1" noMove="1" noResize="1" noEditPoints="1" noAdjustHandles="1" noChangeArrowheads="1" noChangeShapeType="1" noTextEdit="1"/>
              </p:cNvSpPr>
              <p:nvPr/>
            </p:nvSpPr>
            <p:spPr>
              <a:xfrm>
                <a:off x="4803919" y="3353334"/>
                <a:ext cx="395428" cy="311880"/>
              </a:xfrm>
              <a:prstGeom prst="rect">
                <a:avLst/>
              </a:prstGeom>
              <a:blipFill rotWithShape="0">
                <a:blip r:embed="rId9"/>
                <a:stretch>
                  <a:fillRect l="-9231" t="-1961" r="-7692" b="-196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8" name="正方形/長方形 147"/>
              <p:cNvSpPr/>
              <p:nvPr/>
            </p:nvSpPr>
            <p:spPr>
              <a:xfrm>
                <a:off x="4819794" y="4023806"/>
                <a:ext cx="395428" cy="313484"/>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0" smtClean="0">
                              <a:latin typeface="Cambria Math" panose="02040503050406030204" pitchFamily="18" charset="0"/>
                            </a:rPr>
                            <m:t>2</m:t>
                          </m:r>
                        </m:sub>
                        <m:sup>
                          <m:r>
                            <a:rPr lang="en-US" altLang="ja-JP" sz="2000" b="0" i="1" smtClean="0">
                              <a:latin typeface="Cambria Math" panose="02040503050406030204" pitchFamily="18" charset="0"/>
                            </a:rPr>
                            <m:t>3</m:t>
                          </m:r>
                        </m:sup>
                      </m:sSubSup>
                    </m:oMath>
                  </m:oMathPara>
                </a14:m>
                <a:endParaRPr lang="ja-JP" altLang="en-US" sz="2000" dirty="0"/>
              </a:p>
            </p:txBody>
          </p:sp>
        </mc:Choice>
        <mc:Fallback xmlns="">
          <p:sp>
            <p:nvSpPr>
              <p:cNvPr id="148" name="正方形/長方形 147"/>
              <p:cNvSpPr>
                <a:spLocks noRot="1" noChangeAspect="1" noMove="1" noResize="1" noEditPoints="1" noAdjustHandles="1" noChangeArrowheads="1" noChangeShapeType="1" noTextEdit="1"/>
              </p:cNvSpPr>
              <p:nvPr/>
            </p:nvSpPr>
            <p:spPr>
              <a:xfrm>
                <a:off x="4819794" y="4023806"/>
                <a:ext cx="395428" cy="313484"/>
              </a:xfrm>
              <a:prstGeom prst="rect">
                <a:avLst/>
              </a:prstGeom>
              <a:blipFill rotWithShape="0">
                <a:blip r:embed="rId10"/>
                <a:stretch>
                  <a:fillRect l="-9231" t="-1961" r="-6154" b="-196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9" name="正方形/長方形 148"/>
              <p:cNvSpPr/>
              <p:nvPr/>
            </p:nvSpPr>
            <p:spPr>
              <a:xfrm>
                <a:off x="4819794" y="4623881"/>
                <a:ext cx="395428" cy="313484"/>
              </a:xfrm>
              <a:prstGeom prst="rect">
                <a:avLst/>
              </a:prstGeom>
              <a:solidFill>
                <a:schemeClr val="accent1">
                  <a:alpha val="42000"/>
                </a:schemeClr>
              </a:solidFill>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b="1" i="1" smtClean="0">
                              <a:latin typeface="Cambria Math" panose="02040503050406030204" pitchFamily="18" charset="0"/>
                            </a:rPr>
                          </m:ctrlPr>
                        </m:sSubSupPr>
                        <m:e>
                          <m:r>
                            <a:rPr lang="en-US" altLang="ja-JP" sz="2000" b="1" smtClean="0">
                              <a:latin typeface="Cambria Math" panose="02040503050406030204" pitchFamily="18" charset="0"/>
                            </a:rPr>
                            <m:t>𝐰</m:t>
                          </m:r>
                        </m:e>
                        <m:sub>
                          <m:r>
                            <a:rPr lang="en-US" altLang="ja-JP" sz="2000" b="0" i="0" smtClean="0">
                              <a:latin typeface="Cambria Math" panose="02040503050406030204" pitchFamily="18" charset="0"/>
                            </a:rPr>
                            <m:t>2</m:t>
                          </m:r>
                        </m:sub>
                        <m:sup>
                          <m:r>
                            <a:rPr lang="en-US" altLang="ja-JP" sz="2000" b="0" i="1" smtClean="0">
                              <a:latin typeface="Cambria Math" panose="02040503050406030204" pitchFamily="18" charset="0"/>
                            </a:rPr>
                            <m:t>4</m:t>
                          </m:r>
                        </m:sup>
                      </m:sSubSup>
                    </m:oMath>
                  </m:oMathPara>
                </a14:m>
                <a:endParaRPr lang="ja-JP" altLang="en-US" sz="2000" dirty="0"/>
              </a:p>
            </p:txBody>
          </p:sp>
        </mc:Choice>
        <mc:Fallback xmlns="">
          <p:sp>
            <p:nvSpPr>
              <p:cNvPr id="149" name="正方形/長方形 148"/>
              <p:cNvSpPr>
                <a:spLocks noRot="1" noChangeAspect="1" noMove="1" noResize="1" noEditPoints="1" noAdjustHandles="1" noChangeArrowheads="1" noChangeShapeType="1" noTextEdit="1"/>
              </p:cNvSpPr>
              <p:nvPr/>
            </p:nvSpPr>
            <p:spPr>
              <a:xfrm>
                <a:off x="4819794" y="4623881"/>
                <a:ext cx="395428" cy="313484"/>
              </a:xfrm>
              <a:prstGeom prst="rect">
                <a:avLst/>
              </a:prstGeom>
              <a:blipFill rotWithShape="0">
                <a:blip r:embed="rId11"/>
                <a:stretch>
                  <a:fillRect l="-9231" t="-1961" r="-6154" b="-17647"/>
                </a:stretch>
              </a:blipFill>
            </p:spPr>
            <p:txBody>
              <a:bodyPr/>
              <a:lstStyle/>
              <a:p>
                <a:r>
                  <a:rPr lang="ja-JP" altLang="en-US">
                    <a:noFill/>
                  </a:rPr>
                  <a:t> </a:t>
                </a:r>
              </a:p>
            </p:txBody>
          </p:sp>
        </mc:Fallback>
      </mc:AlternateContent>
      <p:sp>
        <p:nvSpPr>
          <p:cNvPr id="150" name="正方形/長方形 149"/>
          <p:cNvSpPr/>
          <p:nvPr/>
        </p:nvSpPr>
        <p:spPr>
          <a:xfrm>
            <a:off x="5064269" y="5093781"/>
            <a:ext cx="877163"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出力層</a:t>
            </a:r>
          </a:p>
        </p:txBody>
      </p:sp>
      <mc:AlternateContent xmlns:mc="http://schemas.openxmlformats.org/markup-compatibility/2006" xmlns:a14="http://schemas.microsoft.com/office/drawing/2010/main">
        <mc:Choice Requires="a14">
          <p:sp>
            <p:nvSpPr>
              <p:cNvPr id="155" name="円/楕円 154"/>
              <p:cNvSpPr/>
              <p:nvPr/>
            </p:nvSpPr>
            <p:spPr>
              <a:xfrm>
                <a:off x="907285" y="410078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𝑥</m:t>
                          </m:r>
                        </m:e>
                        <m:sub>
                          <m:r>
                            <a:rPr lang="en-US" altLang="ja-JP" sz="2400" b="0" i="1" smtClean="0">
                              <a:solidFill>
                                <a:schemeClr val="tx1"/>
                              </a:solidFill>
                              <a:latin typeface="Cambria Math" panose="02040503050406030204" pitchFamily="18" charset="0"/>
                            </a:rPr>
                            <m:t>3</m:t>
                          </m:r>
                        </m:sub>
                      </m:sSub>
                    </m:oMath>
                  </m:oMathPara>
                </a14:m>
                <a:endParaRPr kumimoji="1" lang="ja-JP" altLang="en-US" sz="2400" dirty="0">
                  <a:solidFill>
                    <a:schemeClr val="tx1"/>
                  </a:solidFill>
                </a:endParaRPr>
              </a:p>
            </p:txBody>
          </p:sp>
        </mc:Choice>
        <mc:Fallback xmlns="">
          <p:sp>
            <p:nvSpPr>
              <p:cNvPr id="155" name="円/楕円 154"/>
              <p:cNvSpPr>
                <a:spLocks noRot="1" noChangeAspect="1" noMove="1" noResize="1" noEditPoints="1" noAdjustHandles="1" noChangeArrowheads="1" noChangeShapeType="1" noTextEdit="1"/>
              </p:cNvSpPr>
              <p:nvPr/>
            </p:nvSpPr>
            <p:spPr>
              <a:xfrm>
                <a:off x="907285" y="4100787"/>
                <a:ext cx="511040" cy="511040"/>
              </a:xfrm>
              <a:prstGeom prst="ellipse">
                <a:avLst/>
              </a:prstGeom>
              <a:blipFill rotWithShape="0">
                <a:blip r:embed="rId12"/>
                <a:stretch>
                  <a:fillRect/>
                </a:stretch>
              </a:blipFill>
              <a:ln w="31750"/>
            </p:spPr>
            <p:txBody>
              <a:bodyPr/>
              <a:lstStyle/>
              <a:p>
                <a:r>
                  <a:rPr lang="ja-JP" altLang="en-US">
                    <a:noFill/>
                  </a:rPr>
                  <a:t> </a:t>
                </a:r>
              </a:p>
            </p:txBody>
          </p:sp>
        </mc:Fallback>
      </mc:AlternateContent>
      <p:cxnSp>
        <p:nvCxnSpPr>
          <p:cNvPr id="156" name="直線矢印コネクタ 155"/>
          <p:cNvCxnSpPr>
            <a:stCxn id="155" idx="6"/>
            <a:endCxn id="6" idx="2"/>
          </p:cNvCxnSpPr>
          <p:nvPr/>
        </p:nvCxnSpPr>
        <p:spPr>
          <a:xfrm flipV="1">
            <a:off x="1418325" y="3078894"/>
            <a:ext cx="1867085" cy="127741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7" name="直線矢印コネクタ 156"/>
          <p:cNvCxnSpPr>
            <a:stCxn id="155" idx="6"/>
            <a:endCxn id="39" idx="2"/>
          </p:cNvCxnSpPr>
          <p:nvPr/>
        </p:nvCxnSpPr>
        <p:spPr>
          <a:xfrm flipV="1">
            <a:off x="1418325" y="3783744"/>
            <a:ext cx="1867085" cy="57256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矢印コネクタ 157"/>
          <p:cNvCxnSpPr>
            <a:stCxn id="155" idx="6"/>
            <a:endCxn id="57" idx="2"/>
          </p:cNvCxnSpPr>
          <p:nvPr/>
        </p:nvCxnSpPr>
        <p:spPr>
          <a:xfrm>
            <a:off x="1418325" y="4356307"/>
            <a:ext cx="1867085" cy="14870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7" name="右中かっこ 166"/>
          <p:cNvSpPr/>
          <p:nvPr/>
        </p:nvSpPr>
        <p:spPr>
          <a:xfrm rot="5400000">
            <a:off x="1993034" y="4517527"/>
            <a:ext cx="331021" cy="2363109"/>
          </a:xfrm>
          <a:prstGeom prst="rightBrace">
            <a:avLst>
              <a:gd name="adj1" fmla="val 36309"/>
              <a:gd name="adj2"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8" name="右中かっこ 167"/>
          <p:cNvSpPr/>
          <p:nvPr/>
        </p:nvSpPr>
        <p:spPr>
          <a:xfrm rot="5400000">
            <a:off x="4418733" y="4568327"/>
            <a:ext cx="331021" cy="2261509"/>
          </a:xfrm>
          <a:prstGeom prst="rightBrace">
            <a:avLst>
              <a:gd name="adj1" fmla="val 36309"/>
              <a:gd name="adj2"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9" name="正方形/長方形 168"/>
          <p:cNvSpPr/>
          <p:nvPr/>
        </p:nvSpPr>
        <p:spPr>
          <a:xfrm>
            <a:off x="1260619" y="5973256"/>
            <a:ext cx="1800493" cy="646331"/>
          </a:xfrm>
          <a:prstGeom prst="rect">
            <a:avLst/>
          </a:prstGeom>
        </p:spPr>
        <p:txBody>
          <a:bodyPr wrap="none">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入力信号を変換</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特徴抽出</a:t>
            </a:r>
          </a:p>
        </p:txBody>
      </p:sp>
      <p:sp>
        <p:nvSpPr>
          <p:cNvPr id="170" name="正方形/長方形 169"/>
          <p:cNvSpPr/>
          <p:nvPr/>
        </p:nvSpPr>
        <p:spPr>
          <a:xfrm>
            <a:off x="4301500" y="6036756"/>
            <a:ext cx="646331" cy="369332"/>
          </a:xfrm>
          <a:prstGeom prst="rect">
            <a:avLst/>
          </a:prstGeom>
        </p:spPr>
        <p:txBody>
          <a:bodyPr wrap="none">
            <a:spAutoFit/>
          </a:bodyP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識別</a:t>
            </a:r>
          </a:p>
        </p:txBody>
      </p:sp>
      <p:sp>
        <p:nvSpPr>
          <p:cNvPr id="63" name="コンテンツ プレースホルダー 2"/>
          <p:cNvSpPr txBox="1">
            <a:spLocks/>
          </p:cNvSpPr>
          <p:nvPr/>
        </p:nvSpPr>
        <p:spPr>
          <a:xfrm>
            <a:off x="6139542" y="3264054"/>
            <a:ext cx="6052458" cy="1208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spcAft>
                <a:spcPts val="600"/>
              </a:spcAft>
            </a:pPr>
            <a:r>
              <a:rPr lang="ja-JP" altLang="en-US" sz="2400" dirty="0"/>
              <a:t>未知数が多いため，この学習には大量の教師データを必要とします</a:t>
            </a:r>
            <a:endParaRPr lang="en-US" altLang="ja-JP" sz="2400" dirty="0"/>
          </a:p>
          <a:p>
            <a:pPr>
              <a:lnSpc>
                <a:spcPct val="100000"/>
              </a:lnSpc>
              <a:spcBef>
                <a:spcPts val="0"/>
              </a:spcBef>
              <a:spcAft>
                <a:spcPts val="600"/>
              </a:spcAft>
            </a:pPr>
            <a:r>
              <a:rPr lang="ja-JP" altLang="en-US" sz="2400" dirty="0"/>
              <a:t>学習方法については</a:t>
            </a:r>
            <a:r>
              <a:rPr lang="en-US" altLang="ja-JP" sz="2400" dirty="0" smtClean="0"/>
              <a:t>『</a:t>
            </a:r>
            <a:r>
              <a:rPr lang="ja-JP" altLang="en-US" sz="2400" dirty="0"/>
              <a:t>深層</a:t>
            </a:r>
            <a:r>
              <a:rPr lang="ja-JP" altLang="en-US" sz="2400" dirty="0" smtClean="0"/>
              <a:t>学習（岡谷先生）</a:t>
            </a:r>
            <a:r>
              <a:rPr lang="en-US" altLang="ja-JP" sz="2400" dirty="0" smtClean="0"/>
              <a:t>』『</a:t>
            </a:r>
            <a:r>
              <a:rPr lang="ja-JP" altLang="en-US" sz="2400" dirty="0" smtClean="0"/>
              <a:t>誤差逆伝播法（</a:t>
            </a:r>
            <a:r>
              <a:rPr lang="en-US" altLang="ja-JP" sz="2400" dirty="0" smtClean="0"/>
              <a:t>back propagation</a:t>
            </a:r>
            <a:r>
              <a:rPr lang="ja-JP" altLang="en-US" sz="2400" dirty="0" smtClean="0"/>
              <a:t>）で</a:t>
            </a:r>
            <a:r>
              <a:rPr lang="ja-JP" altLang="en-US" sz="2400" dirty="0"/>
              <a:t>検索</a:t>
            </a:r>
            <a:r>
              <a:rPr lang="en-US" altLang="ja-JP" sz="2400" dirty="0" smtClean="0"/>
              <a:t>』</a:t>
            </a:r>
            <a:r>
              <a:rPr lang="ja-JP" altLang="en-US" sz="2400" dirty="0" smtClean="0"/>
              <a:t>して</a:t>
            </a:r>
            <a:r>
              <a:rPr lang="ja-JP" altLang="en-US" sz="2400" dirty="0"/>
              <a:t>ください</a:t>
            </a:r>
            <a:endParaRPr lang="en-US" altLang="ja-JP" sz="2400" dirty="0"/>
          </a:p>
        </p:txBody>
      </p:sp>
      <p:sp>
        <p:nvSpPr>
          <p:cNvPr id="5" name="スライド番号プレースホルダー 4"/>
          <p:cNvSpPr>
            <a:spLocks noGrp="1"/>
          </p:cNvSpPr>
          <p:nvPr>
            <p:ph type="sldNum" sz="quarter" idx="12"/>
          </p:nvPr>
        </p:nvSpPr>
        <p:spPr/>
        <p:txBody>
          <a:bodyPr/>
          <a:lstStyle/>
          <a:p>
            <a:fld id="{F35DE295-420C-4265-BE54-AE59FA4027A6}" type="slidenum">
              <a:rPr kumimoji="1" lang="ja-JP" altLang="en-US" smtClean="0"/>
              <a:t>37</a:t>
            </a:fld>
            <a:endParaRPr kumimoji="1" lang="ja-JP" altLang="en-US"/>
          </a:p>
        </p:txBody>
      </p:sp>
    </p:spTree>
    <p:extLst>
      <p:ext uri="{BB962C8B-B14F-4D97-AF65-F5344CB8AC3E}">
        <p14:creationId xmlns:p14="http://schemas.microsoft.com/office/powerpoint/2010/main" val="293283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正方形/長方形 115"/>
          <p:cNvSpPr/>
          <p:nvPr/>
        </p:nvSpPr>
        <p:spPr>
          <a:xfrm>
            <a:off x="5387340" y="4930140"/>
            <a:ext cx="2011680" cy="1844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3581" y="365126"/>
            <a:ext cx="11100419" cy="733270"/>
          </a:xfrm>
        </p:spPr>
        <p:txBody>
          <a:bodyPr>
            <a:normAutofit/>
          </a:bodyPr>
          <a:lstStyle/>
          <a:p>
            <a:r>
              <a:rPr kumimoji="1" lang="ja-JP" altLang="en-US" sz="4000" dirty="0"/>
              <a:t>深層学習 </a:t>
            </a:r>
            <a:r>
              <a:rPr kumimoji="1" lang="en-US" altLang="ja-JP" sz="4000" dirty="0"/>
              <a:t>: Deep learning</a:t>
            </a:r>
            <a:endParaRPr kumimoji="1" lang="ja-JP" altLang="en-US" sz="4000" dirty="0"/>
          </a:p>
        </p:txBody>
      </p:sp>
      <p:sp>
        <p:nvSpPr>
          <p:cNvPr id="3" name="コンテンツ プレースホルダー 2"/>
          <p:cNvSpPr>
            <a:spLocks noGrp="1"/>
          </p:cNvSpPr>
          <p:nvPr>
            <p:ph idx="1"/>
          </p:nvPr>
        </p:nvSpPr>
        <p:spPr>
          <a:xfrm>
            <a:off x="365867" y="1300179"/>
            <a:ext cx="11826133" cy="1355935"/>
          </a:xfrm>
        </p:spPr>
        <p:txBody>
          <a:bodyPr>
            <a:normAutofit/>
          </a:bodyPr>
          <a:lstStyle/>
          <a:p>
            <a:r>
              <a:rPr kumimoji="1" lang="en-US" altLang="ja-JP" sz="2400" dirty="0"/>
              <a:t>7</a:t>
            </a:r>
            <a:r>
              <a:rPr lang="ja-JP" altLang="en-US" sz="2400" dirty="0"/>
              <a:t>層</a:t>
            </a:r>
            <a:r>
              <a:rPr kumimoji="1" lang="ja-JP" altLang="en-US" sz="2400" dirty="0"/>
              <a:t> </a:t>
            </a:r>
            <a:r>
              <a:rPr kumimoji="1" lang="en-US" altLang="ja-JP" sz="2400" dirty="0"/>
              <a:t>~ 20</a:t>
            </a:r>
            <a:r>
              <a:rPr lang="ja-JP" altLang="en-US" sz="2400" dirty="0"/>
              <a:t>層</a:t>
            </a:r>
            <a:r>
              <a:rPr kumimoji="1" lang="ja-JP" altLang="en-US" sz="2400" dirty="0"/>
              <a:t>など，多層構造を持つ</a:t>
            </a:r>
            <a:r>
              <a:rPr kumimoji="1" lang="ja-JP" altLang="en-US" sz="2400" dirty="0" smtClean="0"/>
              <a:t>ニューラルネットワーク</a:t>
            </a:r>
            <a:r>
              <a:rPr lang="ja-JP" altLang="en-US" sz="2400" dirty="0"/>
              <a:t>を</a:t>
            </a:r>
            <a:r>
              <a:rPr lang="ja-JP" altLang="en-US" sz="2400" dirty="0" smtClean="0"/>
              <a:t>用いた学習のこと</a:t>
            </a:r>
            <a:endParaRPr kumimoji="1" lang="en-US" altLang="ja-JP" sz="2400" dirty="0"/>
          </a:p>
          <a:p>
            <a:endParaRPr kumimoji="1" lang="ja-JP" altLang="en-US" sz="2400" dirty="0"/>
          </a:p>
        </p:txBody>
      </p:sp>
      <p:grpSp>
        <p:nvGrpSpPr>
          <p:cNvPr id="25" name="グループ化 24"/>
          <p:cNvGrpSpPr/>
          <p:nvPr/>
        </p:nvGrpSpPr>
        <p:grpSpPr>
          <a:xfrm>
            <a:off x="1288143" y="2309587"/>
            <a:ext cx="9222014" cy="2539998"/>
            <a:chOff x="1770743" y="2728687"/>
            <a:chExt cx="9222014" cy="2539998"/>
          </a:xfrm>
        </p:grpSpPr>
        <p:sp>
          <p:nvSpPr>
            <p:cNvPr id="4" name="正方形/長方形 3"/>
            <p:cNvSpPr/>
            <p:nvPr/>
          </p:nvSpPr>
          <p:spPr>
            <a:xfrm>
              <a:off x="1770743" y="3222172"/>
              <a:ext cx="391885" cy="1553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入力層</a:t>
              </a:r>
              <a:endParaRPr kumimoji="1" lang="ja-JP" altLang="en-US" dirty="0">
                <a:solidFill>
                  <a:schemeClr val="tx1"/>
                </a:solidFill>
              </a:endParaRPr>
            </a:p>
          </p:txBody>
        </p:sp>
        <p:sp>
          <p:nvSpPr>
            <p:cNvPr id="5" name="正方形/長方形 4"/>
            <p:cNvSpPr/>
            <p:nvPr/>
          </p:nvSpPr>
          <p:spPr>
            <a:xfrm>
              <a:off x="2752272" y="2728687"/>
              <a:ext cx="391885" cy="25399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733801" y="3222172"/>
              <a:ext cx="391885" cy="1553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15330" y="3004459"/>
              <a:ext cx="391885" cy="1988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696859" y="3222172"/>
              <a:ext cx="391885" cy="1553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659917" y="3425373"/>
              <a:ext cx="391885" cy="11466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678388" y="3432630"/>
              <a:ext cx="391885" cy="1132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641446" y="3135087"/>
              <a:ext cx="391885" cy="1727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0600872" y="3410859"/>
              <a:ext cx="391885" cy="11756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出力層</a:t>
              </a:r>
            </a:p>
          </p:txBody>
        </p:sp>
        <p:cxnSp>
          <p:nvCxnSpPr>
            <p:cNvPr id="15" name="直線コネクタ 14"/>
            <p:cNvCxnSpPr>
              <a:stCxn id="4" idx="3"/>
              <a:endCxn id="5" idx="1"/>
            </p:cNvCxnSpPr>
            <p:nvPr/>
          </p:nvCxnSpPr>
          <p:spPr>
            <a:xfrm>
              <a:off x="216262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143703"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134303"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11537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08692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09657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806812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02392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9619346" y="3135087"/>
              <a:ext cx="391885" cy="1727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904602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grpSp>
      <p:grpSp>
        <p:nvGrpSpPr>
          <p:cNvPr id="115" name="グループ化 114"/>
          <p:cNvGrpSpPr/>
          <p:nvPr/>
        </p:nvGrpSpPr>
        <p:grpSpPr>
          <a:xfrm>
            <a:off x="5562600" y="5090161"/>
            <a:ext cx="1676290" cy="1535430"/>
            <a:chOff x="5128260" y="5155371"/>
            <a:chExt cx="1546863" cy="1416879"/>
          </a:xfrm>
        </p:grpSpPr>
        <p:sp>
          <p:nvSpPr>
            <p:cNvPr id="69" name="円/楕円 68"/>
            <p:cNvSpPr/>
            <p:nvPr/>
          </p:nvSpPr>
          <p:spPr>
            <a:xfrm>
              <a:off x="5761936" y="5320384"/>
              <a:ext cx="283117" cy="28311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円/楕円 74"/>
            <p:cNvSpPr/>
            <p:nvPr/>
          </p:nvSpPr>
          <p:spPr>
            <a:xfrm>
              <a:off x="5761936" y="5737578"/>
              <a:ext cx="283117" cy="28311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円/楕円 80"/>
            <p:cNvSpPr/>
            <p:nvPr/>
          </p:nvSpPr>
          <p:spPr>
            <a:xfrm>
              <a:off x="5761936" y="6164492"/>
              <a:ext cx="283117" cy="28311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4" name="グループ化 113"/>
            <p:cNvGrpSpPr/>
            <p:nvPr/>
          </p:nvGrpSpPr>
          <p:grpSpPr>
            <a:xfrm>
              <a:off x="6045055" y="5304085"/>
              <a:ext cx="630068" cy="1216200"/>
              <a:chOff x="6045053" y="5304085"/>
              <a:chExt cx="889538" cy="1216200"/>
            </a:xfrm>
          </p:grpSpPr>
          <p:cxnSp>
            <p:nvCxnSpPr>
              <p:cNvPr id="92" name="直線矢印コネクタ 91"/>
              <p:cNvCxnSpPr>
                <a:stCxn id="69" idx="6"/>
              </p:cNvCxnSpPr>
              <p:nvPr/>
            </p:nvCxnSpPr>
            <p:spPr>
              <a:xfrm flipV="1">
                <a:off x="6045053" y="5304085"/>
                <a:ext cx="889537" cy="15785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stCxn id="75" idx="6"/>
              </p:cNvCxnSpPr>
              <p:nvPr/>
            </p:nvCxnSpPr>
            <p:spPr>
              <a:xfrm flipV="1">
                <a:off x="6045054" y="5304085"/>
                <a:ext cx="889537" cy="57505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a:stCxn id="81" idx="6"/>
              </p:cNvCxnSpPr>
              <p:nvPr/>
            </p:nvCxnSpPr>
            <p:spPr>
              <a:xfrm flipV="1">
                <a:off x="6045054" y="5304085"/>
                <a:ext cx="889537" cy="100196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a:stCxn id="69" idx="6"/>
              </p:cNvCxnSpPr>
              <p:nvPr/>
            </p:nvCxnSpPr>
            <p:spPr>
              <a:xfrm>
                <a:off x="6045054" y="5461942"/>
                <a:ext cx="889537" cy="24754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a:stCxn id="75" idx="6"/>
              </p:cNvCxnSpPr>
              <p:nvPr/>
            </p:nvCxnSpPr>
            <p:spPr>
              <a:xfrm flipV="1">
                <a:off x="6045054" y="5709485"/>
                <a:ext cx="889537" cy="16965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a:stCxn id="81" idx="6"/>
              </p:cNvCxnSpPr>
              <p:nvPr/>
            </p:nvCxnSpPr>
            <p:spPr>
              <a:xfrm flipV="1">
                <a:off x="6045054" y="5709485"/>
                <a:ext cx="889537" cy="59656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a:stCxn id="69" idx="6"/>
              </p:cNvCxnSpPr>
              <p:nvPr/>
            </p:nvCxnSpPr>
            <p:spPr>
              <a:xfrm>
                <a:off x="6045054" y="5461942"/>
                <a:ext cx="889537" cy="65294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a:stCxn id="75" idx="6"/>
              </p:cNvCxnSpPr>
              <p:nvPr/>
            </p:nvCxnSpPr>
            <p:spPr>
              <a:xfrm>
                <a:off x="6045054" y="5879136"/>
                <a:ext cx="889537" cy="23574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a:stCxn id="81" idx="6"/>
              </p:cNvCxnSpPr>
              <p:nvPr/>
            </p:nvCxnSpPr>
            <p:spPr>
              <a:xfrm flipV="1">
                <a:off x="6045054" y="6114885"/>
                <a:ext cx="889537" cy="19116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a:stCxn id="69" idx="6"/>
              </p:cNvCxnSpPr>
              <p:nvPr/>
            </p:nvCxnSpPr>
            <p:spPr>
              <a:xfrm>
                <a:off x="6045054" y="5461942"/>
                <a:ext cx="889537" cy="105834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a:stCxn id="75" idx="6"/>
              </p:cNvCxnSpPr>
              <p:nvPr/>
            </p:nvCxnSpPr>
            <p:spPr>
              <a:xfrm>
                <a:off x="6045054" y="5879136"/>
                <a:ext cx="889537" cy="64114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a:stCxn id="81" idx="6"/>
              </p:cNvCxnSpPr>
              <p:nvPr/>
            </p:nvCxnSpPr>
            <p:spPr>
              <a:xfrm>
                <a:off x="6045054" y="6306050"/>
                <a:ext cx="889537" cy="21423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13" name="グループ化 112"/>
            <p:cNvGrpSpPr/>
            <p:nvPr/>
          </p:nvGrpSpPr>
          <p:grpSpPr>
            <a:xfrm>
              <a:off x="5128260" y="5155371"/>
              <a:ext cx="633676" cy="1416879"/>
              <a:chOff x="4656826" y="5155371"/>
              <a:chExt cx="1105110" cy="1416879"/>
            </a:xfrm>
          </p:grpSpPr>
          <p:cxnSp>
            <p:nvCxnSpPr>
              <p:cNvPr id="70" name="直線矢印コネクタ 69"/>
              <p:cNvCxnSpPr>
                <a:endCxn id="69" idx="2"/>
              </p:cNvCxnSpPr>
              <p:nvPr/>
            </p:nvCxnSpPr>
            <p:spPr>
              <a:xfrm>
                <a:off x="4656826" y="5155371"/>
                <a:ext cx="1105110" cy="30657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endCxn id="69" idx="2"/>
              </p:cNvCxnSpPr>
              <p:nvPr/>
            </p:nvCxnSpPr>
            <p:spPr>
              <a:xfrm flipV="1">
                <a:off x="4656826" y="5461942"/>
                <a:ext cx="1105110" cy="4764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endCxn id="69" idx="2"/>
              </p:cNvCxnSpPr>
              <p:nvPr/>
            </p:nvCxnSpPr>
            <p:spPr>
              <a:xfrm flipV="1">
                <a:off x="4656826" y="5461942"/>
                <a:ext cx="1105110" cy="40186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endCxn id="69" idx="2"/>
              </p:cNvCxnSpPr>
              <p:nvPr/>
            </p:nvCxnSpPr>
            <p:spPr>
              <a:xfrm flipV="1">
                <a:off x="4656826" y="5461942"/>
                <a:ext cx="1105110" cy="111030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a:endCxn id="75" idx="2"/>
              </p:cNvCxnSpPr>
              <p:nvPr/>
            </p:nvCxnSpPr>
            <p:spPr>
              <a:xfrm>
                <a:off x="4656826" y="5155371"/>
                <a:ext cx="1105110" cy="72376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a:endCxn id="75" idx="2"/>
              </p:cNvCxnSpPr>
              <p:nvPr/>
            </p:nvCxnSpPr>
            <p:spPr>
              <a:xfrm>
                <a:off x="4656826" y="5509591"/>
                <a:ext cx="1105110" cy="36954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endCxn id="75" idx="2"/>
              </p:cNvCxnSpPr>
              <p:nvPr/>
            </p:nvCxnSpPr>
            <p:spPr>
              <a:xfrm>
                <a:off x="4656826" y="5863811"/>
                <a:ext cx="1105110" cy="1532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endCxn id="75" idx="2"/>
              </p:cNvCxnSpPr>
              <p:nvPr/>
            </p:nvCxnSpPr>
            <p:spPr>
              <a:xfrm flipV="1">
                <a:off x="4656826" y="5879136"/>
                <a:ext cx="1105110" cy="69311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endCxn id="81" idx="2"/>
              </p:cNvCxnSpPr>
              <p:nvPr/>
            </p:nvCxnSpPr>
            <p:spPr>
              <a:xfrm>
                <a:off x="4656826" y="5155371"/>
                <a:ext cx="1105110" cy="115067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a:endCxn id="81" idx="2"/>
              </p:cNvCxnSpPr>
              <p:nvPr/>
            </p:nvCxnSpPr>
            <p:spPr>
              <a:xfrm>
                <a:off x="4656826" y="5509591"/>
                <a:ext cx="1105110" cy="79645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endCxn id="81" idx="2"/>
              </p:cNvCxnSpPr>
              <p:nvPr/>
            </p:nvCxnSpPr>
            <p:spPr>
              <a:xfrm>
                <a:off x="4656826" y="5863811"/>
                <a:ext cx="1105110" cy="44223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a:endCxn id="81" idx="2"/>
              </p:cNvCxnSpPr>
              <p:nvPr/>
            </p:nvCxnSpPr>
            <p:spPr>
              <a:xfrm flipV="1">
                <a:off x="4656826" y="6306050"/>
                <a:ext cx="1105110" cy="26620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endCxn id="69" idx="2"/>
              </p:cNvCxnSpPr>
              <p:nvPr/>
            </p:nvCxnSpPr>
            <p:spPr>
              <a:xfrm flipV="1">
                <a:off x="4656826" y="5461942"/>
                <a:ext cx="1105110" cy="75608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a:endCxn id="75" idx="2"/>
              </p:cNvCxnSpPr>
              <p:nvPr/>
            </p:nvCxnSpPr>
            <p:spPr>
              <a:xfrm flipV="1">
                <a:off x="4656826" y="5879136"/>
                <a:ext cx="1105110" cy="33889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a:endCxn id="81" idx="2"/>
              </p:cNvCxnSpPr>
              <p:nvPr/>
            </p:nvCxnSpPr>
            <p:spPr>
              <a:xfrm>
                <a:off x="4656826" y="6218031"/>
                <a:ext cx="1105110" cy="8801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cxnSp>
        <p:nvCxnSpPr>
          <p:cNvPr id="118" name="直線矢印コネクタ 117"/>
          <p:cNvCxnSpPr>
            <a:stCxn id="116" idx="0"/>
            <a:endCxn id="10" idx="2"/>
          </p:cNvCxnSpPr>
          <p:nvPr/>
        </p:nvCxnSpPr>
        <p:spPr>
          <a:xfrm flipH="1" flipV="1">
            <a:off x="6391731" y="4145642"/>
            <a:ext cx="1449" cy="784498"/>
          </a:xfrm>
          <a:prstGeom prst="straightConnector1">
            <a:avLst/>
          </a:prstGeom>
          <a:ln w="476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13"/>
          <p:cNvSpPr>
            <a:spLocks noGrp="1"/>
          </p:cNvSpPr>
          <p:nvPr>
            <p:ph type="sldNum" sz="quarter" idx="12"/>
          </p:nvPr>
        </p:nvSpPr>
        <p:spPr/>
        <p:txBody>
          <a:bodyPr/>
          <a:lstStyle/>
          <a:p>
            <a:fld id="{F35DE295-420C-4265-BE54-AE59FA4027A6}" type="slidenum">
              <a:rPr kumimoji="1" lang="ja-JP" altLang="en-US" smtClean="0"/>
              <a:t>38</a:t>
            </a:fld>
            <a:endParaRPr kumimoji="1" lang="ja-JP" altLang="en-US"/>
          </a:p>
        </p:txBody>
      </p:sp>
    </p:spTree>
    <p:extLst>
      <p:ext uri="{BB962C8B-B14F-4D97-AF65-F5344CB8AC3E}">
        <p14:creationId xmlns:p14="http://schemas.microsoft.com/office/powerpoint/2010/main" val="899099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3581" y="365126"/>
            <a:ext cx="11100419" cy="733270"/>
          </a:xfrm>
        </p:spPr>
        <p:txBody>
          <a:bodyPr>
            <a:normAutofit/>
          </a:bodyPr>
          <a:lstStyle/>
          <a:p>
            <a:r>
              <a:rPr kumimoji="1" lang="ja-JP" altLang="en-US" sz="4000" dirty="0"/>
              <a:t>深層学習 </a:t>
            </a:r>
            <a:r>
              <a:rPr kumimoji="1" lang="en-US" altLang="ja-JP" sz="4000" dirty="0"/>
              <a:t>: Deep learning</a:t>
            </a:r>
            <a:endParaRPr kumimoji="1" lang="ja-JP" altLang="en-US" sz="4000" dirty="0"/>
          </a:p>
        </p:txBody>
      </p:sp>
      <p:sp>
        <p:nvSpPr>
          <p:cNvPr id="3" name="コンテンツ プレースホルダー 2"/>
          <p:cNvSpPr>
            <a:spLocks noGrp="1"/>
          </p:cNvSpPr>
          <p:nvPr>
            <p:ph idx="1"/>
          </p:nvPr>
        </p:nvSpPr>
        <p:spPr>
          <a:xfrm>
            <a:off x="365867" y="1300179"/>
            <a:ext cx="11826133" cy="3614721"/>
          </a:xfrm>
        </p:spPr>
        <p:txBody>
          <a:bodyPr>
            <a:normAutofit/>
          </a:bodyPr>
          <a:lstStyle/>
          <a:p>
            <a:pPr>
              <a:lnSpc>
                <a:spcPct val="100000"/>
              </a:lnSpc>
              <a:spcBef>
                <a:spcPts val="600"/>
              </a:spcBef>
            </a:pPr>
            <a:r>
              <a:rPr kumimoji="1" lang="ja-JP" altLang="en-US" sz="2400" dirty="0"/>
              <a:t>ニューラルネットワークの歴史的な背景</a:t>
            </a:r>
            <a:endParaRPr kumimoji="1" lang="en-US" altLang="ja-JP" sz="2400" dirty="0"/>
          </a:p>
          <a:p>
            <a:pPr lvl="1">
              <a:lnSpc>
                <a:spcPct val="100000"/>
              </a:lnSpc>
              <a:spcBef>
                <a:spcPts val="600"/>
              </a:spcBef>
            </a:pPr>
            <a:r>
              <a:rPr kumimoji="1" lang="en-US" altLang="ja-JP" sz="2000" dirty="0"/>
              <a:t>1960</a:t>
            </a:r>
            <a:r>
              <a:rPr kumimoji="1" lang="ja-JP" altLang="en-US" sz="2000" dirty="0"/>
              <a:t>年</a:t>
            </a:r>
            <a:r>
              <a:rPr lang="ja-JP" altLang="en-US" sz="2000" dirty="0"/>
              <a:t>代</a:t>
            </a:r>
            <a:r>
              <a:rPr kumimoji="1" lang="en-US" altLang="ja-JP" sz="2000" dirty="0"/>
              <a:t>: </a:t>
            </a:r>
            <a:r>
              <a:rPr kumimoji="1" lang="ja-JP" altLang="en-US" sz="2000" dirty="0"/>
              <a:t>パーセプトロンが考案される </a:t>
            </a:r>
            <a:r>
              <a:rPr kumimoji="1" lang="en-US" altLang="ja-JP" sz="2000" dirty="0">
                <a:sym typeface="Wingdings" panose="05000000000000000000" pitchFamily="2" charset="2"/>
              </a:rPr>
              <a:t> </a:t>
            </a:r>
            <a:r>
              <a:rPr lang="ja-JP" altLang="en-US" sz="2000" dirty="0">
                <a:sym typeface="Wingdings" panose="05000000000000000000" pitchFamily="2" charset="2"/>
              </a:rPr>
              <a:t>線形分離不可能な問題を扱えないことが分かる</a:t>
            </a:r>
            <a:endParaRPr kumimoji="1" lang="en-US" altLang="ja-JP" sz="2000" dirty="0"/>
          </a:p>
          <a:p>
            <a:pPr lvl="1">
              <a:lnSpc>
                <a:spcPct val="100000"/>
              </a:lnSpc>
              <a:spcBef>
                <a:spcPts val="600"/>
              </a:spcBef>
            </a:pPr>
            <a:r>
              <a:rPr kumimoji="1" lang="en-US" altLang="ja-JP" sz="2000" dirty="0"/>
              <a:t>1980</a:t>
            </a:r>
            <a:r>
              <a:rPr kumimoji="1" lang="ja-JP" altLang="en-US" sz="2000" dirty="0"/>
              <a:t>年代</a:t>
            </a:r>
            <a:r>
              <a:rPr kumimoji="1" lang="en-US" altLang="ja-JP" sz="2000" dirty="0"/>
              <a:t>: </a:t>
            </a:r>
            <a:r>
              <a:rPr kumimoji="1" lang="ja-JP" altLang="en-US" sz="2000" dirty="0"/>
              <a:t>多層パーセプトロンや</a:t>
            </a:r>
            <a:r>
              <a:rPr lang="ja-JP" altLang="en-US" sz="2000" dirty="0"/>
              <a:t>誤差逆伝播法が考案される</a:t>
            </a:r>
            <a:endParaRPr lang="en-US" altLang="ja-JP" sz="2000" dirty="0"/>
          </a:p>
          <a:p>
            <a:pPr lvl="2">
              <a:lnSpc>
                <a:spcPct val="100000"/>
              </a:lnSpc>
              <a:spcBef>
                <a:spcPts val="600"/>
              </a:spcBef>
            </a:pPr>
            <a:r>
              <a:rPr lang="en-US" altLang="ja-JP" sz="1600" dirty="0"/>
              <a:t>[RUMELHART, HINTON, WILLIAMS, 1986] [</a:t>
            </a:r>
            <a:r>
              <a:rPr lang="en-US" altLang="ja-JP" sz="1600" dirty="0" err="1"/>
              <a:t>Fukishima</a:t>
            </a:r>
            <a:r>
              <a:rPr lang="en-US" altLang="ja-JP" sz="1600" dirty="0"/>
              <a:t> &amp; Miyake </a:t>
            </a:r>
            <a:r>
              <a:rPr lang="en-US" altLang="ja-JP" sz="1600" dirty="0" err="1"/>
              <a:t>Neocognitron</a:t>
            </a:r>
            <a:r>
              <a:rPr lang="en-US" altLang="ja-JP" sz="1600" dirty="0"/>
              <a:t>, 1982.] </a:t>
            </a:r>
            <a:endParaRPr kumimoji="1" lang="en-US" altLang="ja-JP" sz="1600" dirty="0"/>
          </a:p>
          <a:p>
            <a:pPr lvl="2">
              <a:lnSpc>
                <a:spcPct val="100000"/>
              </a:lnSpc>
              <a:spcBef>
                <a:spcPts val="600"/>
              </a:spcBef>
              <a:buFont typeface="Wingdings" panose="05000000000000000000" pitchFamily="2" charset="2"/>
              <a:buChar char="à"/>
            </a:pPr>
            <a:r>
              <a:rPr kumimoji="1" lang="ja-JP" altLang="en-US" sz="1800" dirty="0">
                <a:sym typeface="Wingdings" panose="05000000000000000000" pitchFamily="2" charset="2"/>
              </a:rPr>
              <a:t>当時の計算機能力</a:t>
            </a:r>
            <a:r>
              <a:rPr kumimoji="1" lang="en-US" altLang="ja-JP" sz="1800" dirty="0">
                <a:sym typeface="Wingdings" panose="05000000000000000000" pitchFamily="2" charset="2"/>
              </a:rPr>
              <a:t>&amp;</a:t>
            </a:r>
            <a:r>
              <a:rPr kumimoji="1" lang="ja-JP" altLang="en-US" sz="1800" dirty="0">
                <a:sym typeface="Wingdings" panose="05000000000000000000" pitchFamily="2" charset="2"/>
              </a:rPr>
              <a:t>データ量では，大規模なネットワークの学習に限界があった</a:t>
            </a:r>
            <a:endParaRPr kumimoji="1" lang="en-US" altLang="ja-JP" sz="1800" dirty="0">
              <a:sym typeface="Wingdings" panose="05000000000000000000" pitchFamily="2" charset="2"/>
            </a:endParaRPr>
          </a:p>
          <a:p>
            <a:pPr lvl="2">
              <a:lnSpc>
                <a:spcPct val="100000"/>
              </a:lnSpc>
              <a:spcBef>
                <a:spcPts val="600"/>
              </a:spcBef>
              <a:buFont typeface="Wingdings" panose="05000000000000000000" pitchFamily="2" charset="2"/>
              <a:buChar char="à"/>
            </a:pPr>
            <a:r>
              <a:rPr kumimoji="1" lang="en-US" altLang="ja-JP" sz="1800" dirty="0"/>
              <a:t>2000</a:t>
            </a:r>
            <a:r>
              <a:rPr kumimoji="1" lang="ja-JP" altLang="en-US" sz="1800" dirty="0"/>
              <a:t>年代の前半は冬の時代．</a:t>
            </a:r>
            <a:endParaRPr kumimoji="1" lang="en-US" altLang="ja-JP" sz="1800" dirty="0"/>
          </a:p>
          <a:p>
            <a:pPr lvl="1">
              <a:lnSpc>
                <a:spcPct val="100000"/>
              </a:lnSpc>
              <a:spcBef>
                <a:spcPts val="600"/>
              </a:spcBef>
            </a:pPr>
            <a:r>
              <a:rPr lang="en-US" altLang="ja-JP" sz="2000" dirty="0"/>
              <a:t>2006</a:t>
            </a:r>
            <a:r>
              <a:rPr lang="ja-JP" altLang="en-US" sz="2000" dirty="0"/>
              <a:t>年 </a:t>
            </a:r>
            <a:r>
              <a:rPr lang="en-US" altLang="ja-JP" sz="2000" dirty="0"/>
              <a:t>: </a:t>
            </a:r>
            <a:r>
              <a:rPr lang="ja-JP" altLang="en-US" sz="2000" dirty="0"/>
              <a:t>多層</a:t>
            </a:r>
            <a:r>
              <a:rPr lang="en-US" altLang="ja-JP" sz="2000" dirty="0"/>
              <a:t>NN</a:t>
            </a:r>
            <a:r>
              <a:rPr lang="ja-JP" altLang="en-US" sz="2000" dirty="0"/>
              <a:t>における革新</a:t>
            </a:r>
            <a:r>
              <a:rPr lang="en-US" altLang="ja-JP" sz="2000" dirty="0"/>
              <a:t>, Deep auto encoder </a:t>
            </a:r>
            <a:r>
              <a:rPr lang="ja-JP" altLang="en-US" sz="2000" dirty="0"/>
              <a:t>の活用 </a:t>
            </a:r>
            <a:r>
              <a:rPr lang="en-US" altLang="ja-JP" sz="2000" dirty="0"/>
              <a:t>[Hinton and </a:t>
            </a:r>
            <a:r>
              <a:rPr lang="en-US" altLang="ja-JP" sz="2000" dirty="0" err="1"/>
              <a:t>Salakhutdinov</a:t>
            </a:r>
            <a:r>
              <a:rPr lang="en-US" altLang="ja-JP" sz="2000" dirty="0"/>
              <a:t>]</a:t>
            </a:r>
          </a:p>
          <a:p>
            <a:pPr lvl="1">
              <a:lnSpc>
                <a:spcPct val="100000"/>
              </a:lnSpc>
              <a:spcBef>
                <a:spcPts val="600"/>
              </a:spcBef>
            </a:pPr>
            <a:r>
              <a:rPr lang="en-US" altLang="ja-JP" sz="2000" dirty="0"/>
              <a:t>2012</a:t>
            </a:r>
            <a:r>
              <a:rPr lang="ja-JP" altLang="en-US" sz="2000" dirty="0"/>
              <a:t>年 </a:t>
            </a:r>
            <a:r>
              <a:rPr lang="en-US" altLang="ja-JP" sz="2000" dirty="0"/>
              <a:t>: ILSVRC’12(</a:t>
            </a:r>
            <a:r>
              <a:rPr lang="ja-JP" altLang="en-US" sz="2000" dirty="0"/>
              <a:t>画像識別コンペ</a:t>
            </a:r>
            <a:r>
              <a:rPr lang="en-US" altLang="ja-JP" sz="2000" dirty="0"/>
              <a:t>)</a:t>
            </a:r>
            <a:r>
              <a:rPr lang="ja-JP" altLang="en-US" sz="2000" dirty="0"/>
              <a:t>で</a:t>
            </a:r>
            <a:r>
              <a:rPr lang="en-US" altLang="ja-JP" sz="2000" dirty="0"/>
              <a:t>Deep learning</a:t>
            </a:r>
            <a:r>
              <a:rPr lang="ja-JP" altLang="en-US" sz="2000" dirty="0"/>
              <a:t>ベースの</a:t>
            </a:r>
            <a:r>
              <a:rPr lang="en-US" altLang="ja-JP" sz="2000" dirty="0" err="1"/>
              <a:t>AlexNet</a:t>
            </a:r>
            <a:r>
              <a:rPr lang="ja-JP" altLang="en-US" sz="2000" dirty="0"/>
              <a:t>が圧勝</a:t>
            </a:r>
            <a:endParaRPr lang="en-US" altLang="ja-JP" sz="2000" dirty="0"/>
          </a:p>
          <a:p>
            <a:pPr lvl="1">
              <a:lnSpc>
                <a:spcPct val="100000"/>
              </a:lnSpc>
              <a:spcBef>
                <a:spcPts val="600"/>
              </a:spcBef>
            </a:pPr>
            <a:endParaRPr kumimoji="1" lang="ja-JP" altLang="en-US" sz="2000"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3556364590"/>
              </p:ext>
            </p:extLst>
          </p:nvPr>
        </p:nvGraphicFramePr>
        <p:xfrm>
          <a:off x="303350" y="4406901"/>
          <a:ext cx="7176950" cy="2311400"/>
        </p:xfrm>
        <a:graphic>
          <a:graphicData uri="http://schemas.openxmlformats.org/presentationml/2006/ole">
            <mc:AlternateContent xmlns:mc="http://schemas.openxmlformats.org/markup-compatibility/2006">
              <mc:Choice xmlns:v="urn:schemas-microsoft-com:vml" Requires="v">
                <p:oleObj spid="_x0000_s2115" name="ビットマップ イメージ" r:id="rId4" imgW="6477120" imgH="2085840" progId="Paint.Picture">
                  <p:embed/>
                </p:oleObj>
              </mc:Choice>
              <mc:Fallback>
                <p:oleObj name="ビットマップ イメージ" r:id="rId4" imgW="6477120" imgH="2085840" progId="Paint.Picture">
                  <p:embed/>
                  <p:pic>
                    <p:nvPicPr>
                      <p:cNvPr id="0" name=""/>
                      <p:cNvPicPr/>
                      <p:nvPr/>
                    </p:nvPicPr>
                    <p:blipFill>
                      <a:blip r:embed="rId5"/>
                      <a:stretch>
                        <a:fillRect/>
                      </a:stretch>
                    </p:blipFill>
                    <p:spPr>
                      <a:xfrm>
                        <a:off x="303350" y="4406901"/>
                        <a:ext cx="7176950" cy="2311400"/>
                      </a:xfrm>
                      <a:prstGeom prst="rect">
                        <a:avLst/>
                      </a:prstGeom>
                    </p:spPr>
                  </p:pic>
                </p:oleObj>
              </mc:Fallback>
            </mc:AlternateContent>
          </a:graphicData>
        </a:graphic>
      </p:graphicFrame>
      <p:sp>
        <p:nvSpPr>
          <p:cNvPr id="14" name="正方形/長方形 13"/>
          <p:cNvSpPr/>
          <p:nvPr/>
        </p:nvSpPr>
        <p:spPr>
          <a:xfrm>
            <a:off x="7670800" y="5226735"/>
            <a:ext cx="4292600" cy="1138773"/>
          </a:xfrm>
          <a:prstGeom prst="rect">
            <a:avLst/>
          </a:prstGeom>
        </p:spPr>
        <p:txBody>
          <a:bodyPr wrap="square">
            <a:spAutoFit/>
          </a:bodyPr>
          <a:lstStyle/>
          <a:p>
            <a:r>
              <a:rPr lang="en-US" altLang="ja-JP" dirty="0" err="1">
                <a:latin typeface="メイリオ" panose="020B0604030504040204" pitchFamily="50" charset="-128"/>
                <a:ea typeface="メイリオ" panose="020B0604030504040204" pitchFamily="50" charset="-128"/>
                <a:cs typeface="メイリオ" panose="020B0604030504040204" pitchFamily="50" charset="-128"/>
              </a:rPr>
              <a:t>AlexNet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の構造</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画像は</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[Alex </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Krizhevsky</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et al. ImageNet Classification with Deep Convolutional Neural Networks]</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より</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F35DE295-420C-4265-BE54-AE59FA4027A6}" type="slidenum">
              <a:rPr kumimoji="1" lang="ja-JP" altLang="en-US" smtClean="0"/>
              <a:t>39</a:t>
            </a:fld>
            <a:endParaRPr kumimoji="1" lang="ja-JP" altLang="en-US"/>
          </a:p>
        </p:txBody>
      </p:sp>
    </p:spTree>
    <p:extLst>
      <p:ext uri="{BB962C8B-B14F-4D97-AF65-F5344CB8AC3E}">
        <p14:creationId xmlns:p14="http://schemas.microsoft.com/office/powerpoint/2010/main" val="48739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287" y="621980"/>
            <a:ext cx="10723840" cy="733270"/>
          </a:xfrm>
        </p:spPr>
        <p:txBody>
          <a:bodyPr>
            <a:normAutofit/>
          </a:bodyPr>
          <a:lstStyle/>
          <a:p>
            <a:r>
              <a:rPr kumimoji="1" lang="ja-JP" altLang="en-US" dirty="0"/>
              <a:t>パターン認識</a:t>
            </a:r>
          </a:p>
        </p:txBody>
      </p:sp>
      <p:sp>
        <p:nvSpPr>
          <p:cNvPr id="3" name="コンテンツ プレースホルダー 2"/>
          <p:cNvSpPr>
            <a:spLocks noGrp="1"/>
          </p:cNvSpPr>
          <p:nvPr>
            <p:ph idx="1"/>
          </p:nvPr>
        </p:nvSpPr>
        <p:spPr>
          <a:xfrm>
            <a:off x="760287" y="1507936"/>
            <a:ext cx="10928279" cy="1812044"/>
          </a:xfrm>
        </p:spPr>
        <p:txBody>
          <a:bodyPr>
            <a:normAutofit/>
          </a:bodyPr>
          <a:lstStyle/>
          <a:p>
            <a:pPr marL="0" indent="0">
              <a:buNone/>
            </a:pPr>
            <a:r>
              <a:rPr kumimoji="1" lang="en-US" altLang="ja-JP" dirty="0"/>
              <a:t>『</a:t>
            </a:r>
            <a:r>
              <a:rPr kumimoji="1" lang="ja-JP" altLang="en-US" dirty="0"/>
              <a:t>データの中の規則性を自動的に見つけ出し</a:t>
            </a:r>
            <a:r>
              <a:rPr lang="ja-JP" altLang="en-US" dirty="0"/>
              <a:t>、その規則性を使ってデータを異なるカテゴリに分類する処理</a:t>
            </a:r>
            <a:r>
              <a:rPr lang="en-US" altLang="ja-JP" dirty="0"/>
              <a:t>』</a:t>
            </a:r>
            <a:r>
              <a:rPr lang="ja-JP" altLang="en-US" dirty="0"/>
              <a:t> </a:t>
            </a:r>
            <a:r>
              <a:rPr lang="en-US" altLang="ja-JP" i="1" dirty="0"/>
              <a:t>(PRML, C.M. Bishop)</a:t>
            </a:r>
          </a:p>
        </p:txBody>
      </p:sp>
      <p:grpSp>
        <p:nvGrpSpPr>
          <p:cNvPr id="13" name="グループ化 12"/>
          <p:cNvGrpSpPr/>
          <p:nvPr/>
        </p:nvGrpSpPr>
        <p:grpSpPr>
          <a:xfrm>
            <a:off x="1821730" y="3414567"/>
            <a:ext cx="8593546" cy="3049022"/>
            <a:chOff x="297730" y="3137477"/>
            <a:chExt cx="8593546" cy="3049022"/>
          </a:xfrm>
        </p:grpSpPr>
        <p:sp>
          <p:nvSpPr>
            <p:cNvPr id="4" name="テキスト ボックス 3"/>
            <p:cNvSpPr txBox="1"/>
            <p:nvPr/>
          </p:nvSpPr>
          <p:spPr>
            <a:xfrm>
              <a:off x="297730" y="3137477"/>
              <a:ext cx="3102131" cy="400110"/>
            </a:xfrm>
            <a:prstGeom prst="rect">
              <a:avLst/>
            </a:prstGeom>
            <a:noFill/>
          </p:spPr>
          <p:txBody>
            <a:bodyPr wrap="none" rtlCol="0">
              <a:spAutoFit/>
            </a:bodyPr>
            <a:lstStyle/>
            <a:p>
              <a:r>
                <a:rPr lang="ja-JP" altLang="en-US" sz="2000" dirty="0"/>
                <a:t>例</a:t>
              </a:r>
              <a:r>
                <a:rPr lang="en-US" altLang="ja-JP" sz="2000" dirty="0"/>
                <a:t>) </a:t>
              </a:r>
              <a:r>
                <a:rPr lang="ja-JP" altLang="en-US" sz="2000" dirty="0"/>
                <a:t>手書き文字画像の認識</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1172"/>
            <a:stretch/>
          </p:blipFill>
          <p:spPr bwMode="auto">
            <a:xfrm>
              <a:off x="947161" y="5538499"/>
              <a:ext cx="425451"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704" r="9800"/>
            <a:stretch/>
          </p:blipFill>
          <p:spPr bwMode="auto">
            <a:xfrm>
              <a:off x="1519672" y="5538499"/>
              <a:ext cx="419100"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 r="8917"/>
            <a:stretch/>
          </p:blipFill>
          <p:spPr bwMode="auto">
            <a:xfrm>
              <a:off x="378524" y="5538499"/>
              <a:ext cx="421577"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3127"/>
            <a:stretch/>
          </p:blipFill>
          <p:spPr bwMode="auto">
            <a:xfrm>
              <a:off x="1507299" y="4605049"/>
              <a:ext cx="423863"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4725" r="5039"/>
            <a:stretch/>
          </p:blipFill>
          <p:spPr bwMode="auto">
            <a:xfrm>
              <a:off x="2071687" y="4605049"/>
              <a:ext cx="423863"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5831" y="5533737"/>
              <a:ext cx="407610"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9564" r="8992"/>
            <a:stretch/>
          </p:blipFill>
          <p:spPr bwMode="auto">
            <a:xfrm>
              <a:off x="1514869" y="3671599"/>
              <a:ext cx="419100"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9318" r="8680"/>
            <a:stretch/>
          </p:blipFill>
          <p:spPr bwMode="auto">
            <a:xfrm>
              <a:off x="947674" y="4605049"/>
              <a:ext cx="419101"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rotWithShape="1">
            <a:blip r:embed="rId10">
              <a:extLst>
                <a:ext uri="{28A0092B-C50C-407E-A947-70E740481C1C}">
                  <a14:useLocalDpi xmlns:a14="http://schemas.microsoft.com/office/drawing/2010/main" val="0"/>
                </a:ext>
              </a:extLst>
            </a:blip>
            <a:srcRect l="6044" r="8064"/>
            <a:stretch/>
          </p:blipFill>
          <p:spPr bwMode="auto">
            <a:xfrm>
              <a:off x="378524" y="4605049"/>
              <a:ext cx="428626"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5" name="Picture 11"/>
            <p:cNvPicPr>
              <a:picLocks noChangeAspect="1" noChangeArrowheads="1"/>
            </p:cNvPicPr>
            <p:nvPr/>
          </p:nvPicPr>
          <p:blipFill rotWithShape="1">
            <a:blip r:embed="rId11">
              <a:extLst>
                <a:ext uri="{28A0092B-C50C-407E-A947-70E740481C1C}">
                  <a14:useLocalDpi xmlns:a14="http://schemas.microsoft.com/office/drawing/2010/main" val="0"/>
                </a:ext>
              </a:extLst>
            </a:blip>
            <a:srcRect l="17648" r="5293"/>
            <a:stretch/>
          </p:blipFill>
          <p:spPr bwMode="auto">
            <a:xfrm>
              <a:off x="2079625" y="3671599"/>
              <a:ext cx="415925"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6" name="Picture 12"/>
            <p:cNvPicPr>
              <a:picLocks noChangeAspect="1" noChangeArrowheads="1"/>
            </p:cNvPicPr>
            <p:nvPr/>
          </p:nvPicPr>
          <p:blipFill rotWithShape="1">
            <a:blip r:embed="rId12">
              <a:extLst>
                <a:ext uri="{28A0092B-C50C-407E-A947-70E740481C1C}">
                  <a14:useLocalDpi xmlns:a14="http://schemas.microsoft.com/office/drawing/2010/main" val="0"/>
                </a:ext>
              </a:extLst>
            </a:blip>
            <a:srcRect r="5749"/>
            <a:stretch/>
          </p:blipFill>
          <p:spPr bwMode="auto">
            <a:xfrm>
              <a:off x="378524" y="3671599"/>
              <a:ext cx="416410"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7" name="Picture 13"/>
            <p:cNvPicPr>
              <a:picLocks noChangeAspect="1" noChangeArrowheads="1"/>
            </p:cNvPicPr>
            <p:nvPr/>
          </p:nvPicPr>
          <p:blipFill rotWithShape="1">
            <a:blip r:embed="rId13">
              <a:extLst>
                <a:ext uri="{28A0092B-C50C-407E-A947-70E740481C1C}">
                  <a14:useLocalDpi xmlns:a14="http://schemas.microsoft.com/office/drawing/2010/main" val="0"/>
                </a:ext>
              </a:extLst>
            </a:blip>
            <a:srcRect l="10376" r="11806"/>
            <a:stretch/>
          </p:blipFill>
          <p:spPr bwMode="auto">
            <a:xfrm>
              <a:off x="940589" y="3668423"/>
              <a:ext cx="428625"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右矢印 4"/>
            <p:cNvSpPr/>
            <p:nvPr/>
          </p:nvSpPr>
          <p:spPr>
            <a:xfrm>
              <a:off x="3235036" y="4454236"/>
              <a:ext cx="1309254" cy="817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9" name="グループ化 8"/>
            <p:cNvGrpSpPr/>
            <p:nvPr/>
          </p:nvGrpSpPr>
          <p:grpSpPr>
            <a:xfrm>
              <a:off x="5327309" y="4196891"/>
              <a:ext cx="1412065" cy="648000"/>
              <a:chOff x="5375800" y="4633309"/>
              <a:chExt cx="1412065" cy="648000"/>
            </a:xfrm>
          </p:grpSpPr>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1172"/>
              <a:stretch/>
            </p:blipFill>
            <p:spPr bwMode="auto">
              <a:xfrm>
                <a:off x="5873265" y="4633309"/>
                <a:ext cx="425451"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0255" y="4633309"/>
                <a:ext cx="407610"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11"/>
              <p:cNvPicPr>
                <a:picLocks noChangeAspect="1" noChangeArrowheads="1"/>
              </p:cNvPicPr>
              <p:nvPr/>
            </p:nvPicPr>
            <p:blipFill rotWithShape="1">
              <a:blip r:embed="rId11">
                <a:extLst>
                  <a:ext uri="{28A0092B-C50C-407E-A947-70E740481C1C}">
                    <a14:useLocalDpi xmlns:a14="http://schemas.microsoft.com/office/drawing/2010/main" val="0"/>
                  </a:ext>
                </a:extLst>
              </a:blip>
              <a:srcRect l="17648" r="5293"/>
              <a:stretch/>
            </p:blipFill>
            <p:spPr bwMode="auto">
              <a:xfrm>
                <a:off x="5375800" y="4633309"/>
                <a:ext cx="415925"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10" name="グループ化 9"/>
            <p:cNvGrpSpPr/>
            <p:nvPr/>
          </p:nvGrpSpPr>
          <p:grpSpPr>
            <a:xfrm>
              <a:off x="5330534" y="5146428"/>
              <a:ext cx="1409701" cy="648000"/>
              <a:chOff x="5379025" y="5026933"/>
              <a:chExt cx="1409701" cy="648000"/>
            </a:xfrm>
          </p:grpSpPr>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704" r="9800"/>
              <a:stretch/>
            </p:blipFill>
            <p:spPr bwMode="auto">
              <a:xfrm>
                <a:off x="6369626" y="5026933"/>
                <a:ext cx="419100"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9564" r="8992"/>
              <a:stretch/>
            </p:blipFill>
            <p:spPr bwMode="auto">
              <a:xfrm>
                <a:off x="5879088" y="5026933"/>
                <a:ext cx="419100"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13"/>
              <p:cNvPicPr>
                <a:picLocks noChangeAspect="1" noChangeArrowheads="1"/>
              </p:cNvPicPr>
              <p:nvPr/>
            </p:nvPicPr>
            <p:blipFill rotWithShape="1">
              <a:blip r:embed="rId13">
                <a:extLst>
                  <a:ext uri="{28A0092B-C50C-407E-A947-70E740481C1C}">
                    <a14:useLocalDpi xmlns:a14="http://schemas.microsoft.com/office/drawing/2010/main" val="0"/>
                  </a:ext>
                </a:extLst>
              </a:blip>
              <a:srcRect l="10376" r="11806"/>
              <a:stretch/>
            </p:blipFill>
            <p:spPr bwMode="auto">
              <a:xfrm>
                <a:off x="5379025" y="5026933"/>
                <a:ext cx="428625"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8" name="グループ化 7"/>
            <p:cNvGrpSpPr/>
            <p:nvPr/>
          </p:nvGrpSpPr>
          <p:grpSpPr>
            <a:xfrm>
              <a:off x="7472049" y="4198623"/>
              <a:ext cx="1419227" cy="648000"/>
              <a:chOff x="7437413" y="4635041"/>
              <a:chExt cx="1419227" cy="648000"/>
            </a:xfrm>
          </p:grpSpPr>
          <p:pic>
            <p:nvPicPr>
              <p:cNvPr id="2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 r="8917"/>
              <a:stretch/>
            </p:blipFill>
            <p:spPr bwMode="auto">
              <a:xfrm>
                <a:off x="7437413" y="4635041"/>
                <a:ext cx="421577"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9318" r="8680"/>
              <a:stretch/>
            </p:blipFill>
            <p:spPr bwMode="auto">
              <a:xfrm>
                <a:off x="7933952" y="4635041"/>
                <a:ext cx="419101"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12"/>
              <p:cNvPicPr>
                <a:picLocks noChangeAspect="1" noChangeArrowheads="1"/>
              </p:cNvPicPr>
              <p:nvPr/>
            </p:nvPicPr>
            <p:blipFill rotWithShape="1">
              <a:blip r:embed="rId12">
                <a:extLst>
                  <a:ext uri="{28A0092B-C50C-407E-A947-70E740481C1C}">
                    <a14:useLocalDpi xmlns:a14="http://schemas.microsoft.com/office/drawing/2010/main" val="0"/>
                  </a:ext>
                </a:extLst>
              </a:blip>
              <a:srcRect r="5749"/>
              <a:stretch/>
            </p:blipFill>
            <p:spPr bwMode="auto">
              <a:xfrm>
                <a:off x="8440230" y="4635041"/>
                <a:ext cx="416410"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7" name="グループ化 6"/>
            <p:cNvGrpSpPr/>
            <p:nvPr/>
          </p:nvGrpSpPr>
          <p:grpSpPr>
            <a:xfrm>
              <a:off x="7472049" y="5146428"/>
              <a:ext cx="1419227" cy="648000"/>
              <a:chOff x="7437413" y="4987101"/>
              <a:chExt cx="1419227" cy="648000"/>
            </a:xfrm>
          </p:grpSpPr>
          <p:pic>
            <p:nvPicPr>
              <p:cNvPr id="2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3127"/>
              <a:stretch/>
            </p:blipFill>
            <p:spPr bwMode="auto">
              <a:xfrm>
                <a:off x="7932714" y="4987101"/>
                <a:ext cx="423863"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4725" r="5039"/>
              <a:stretch/>
            </p:blipFill>
            <p:spPr bwMode="auto">
              <a:xfrm>
                <a:off x="7437413" y="4987101"/>
                <a:ext cx="423863"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10"/>
              <p:cNvPicPr>
                <a:picLocks noChangeAspect="1" noChangeArrowheads="1"/>
              </p:cNvPicPr>
              <p:nvPr/>
            </p:nvPicPr>
            <p:blipFill rotWithShape="1">
              <a:blip r:embed="rId10">
                <a:extLst>
                  <a:ext uri="{28A0092B-C50C-407E-A947-70E740481C1C}">
                    <a14:useLocalDpi xmlns:a14="http://schemas.microsoft.com/office/drawing/2010/main" val="0"/>
                  </a:ext>
                </a:extLst>
              </a:blip>
              <a:srcRect l="6044" r="8064"/>
              <a:stretch/>
            </p:blipFill>
            <p:spPr bwMode="auto">
              <a:xfrm>
                <a:off x="8428014" y="4987101"/>
                <a:ext cx="428626" cy="648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1" name="テキスト ボックス 10"/>
            <p:cNvSpPr txBox="1"/>
            <p:nvPr/>
          </p:nvSpPr>
          <p:spPr>
            <a:xfrm>
              <a:off x="4876800" y="4227919"/>
              <a:ext cx="367408" cy="523220"/>
            </a:xfrm>
            <a:prstGeom prst="rect">
              <a:avLst/>
            </a:prstGeom>
            <a:noFill/>
          </p:spPr>
          <p:txBody>
            <a:bodyPr wrap="none" rtlCol="0">
              <a:spAutoFit/>
            </a:bodyPr>
            <a:lstStyle/>
            <a:p>
              <a:r>
                <a:rPr lang="en-US" altLang="ja-JP" sz="2800" b="1" dirty="0"/>
                <a:t>1</a:t>
              </a:r>
              <a:endParaRPr lang="ja-JP" altLang="en-US" b="1" dirty="0"/>
            </a:p>
          </p:txBody>
        </p:sp>
        <p:sp>
          <p:nvSpPr>
            <p:cNvPr id="36" name="テキスト ボックス 35"/>
            <p:cNvSpPr txBox="1"/>
            <p:nvPr/>
          </p:nvSpPr>
          <p:spPr>
            <a:xfrm>
              <a:off x="4876800" y="5203433"/>
              <a:ext cx="367408" cy="523220"/>
            </a:xfrm>
            <a:prstGeom prst="rect">
              <a:avLst/>
            </a:prstGeom>
            <a:noFill/>
          </p:spPr>
          <p:txBody>
            <a:bodyPr wrap="none" rtlCol="0">
              <a:spAutoFit/>
            </a:bodyPr>
            <a:lstStyle/>
            <a:p>
              <a:r>
                <a:rPr lang="en-US" altLang="ja-JP" sz="2800" b="1" dirty="0"/>
                <a:t>2</a:t>
              </a:r>
              <a:endParaRPr lang="ja-JP" altLang="en-US" b="1" dirty="0"/>
            </a:p>
          </p:txBody>
        </p:sp>
        <p:sp>
          <p:nvSpPr>
            <p:cNvPr id="37" name="テキスト ボックス 36"/>
            <p:cNvSpPr txBox="1"/>
            <p:nvPr/>
          </p:nvSpPr>
          <p:spPr>
            <a:xfrm>
              <a:off x="7114309" y="5203433"/>
              <a:ext cx="367408" cy="523220"/>
            </a:xfrm>
            <a:prstGeom prst="rect">
              <a:avLst/>
            </a:prstGeom>
            <a:noFill/>
          </p:spPr>
          <p:txBody>
            <a:bodyPr wrap="none" rtlCol="0">
              <a:spAutoFit/>
            </a:bodyPr>
            <a:lstStyle/>
            <a:p>
              <a:r>
                <a:rPr lang="en-US" altLang="ja-JP" sz="2800" b="1" dirty="0"/>
                <a:t>4</a:t>
              </a:r>
              <a:endParaRPr lang="ja-JP" altLang="en-US" b="1" dirty="0"/>
            </a:p>
          </p:txBody>
        </p:sp>
        <p:sp>
          <p:nvSpPr>
            <p:cNvPr id="38" name="テキスト ボックス 37"/>
            <p:cNvSpPr txBox="1"/>
            <p:nvPr/>
          </p:nvSpPr>
          <p:spPr>
            <a:xfrm>
              <a:off x="7114309" y="4248700"/>
              <a:ext cx="367408" cy="523220"/>
            </a:xfrm>
            <a:prstGeom prst="rect">
              <a:avLst/>
            </a:prstGeom>
            <a:noFill/>
          </p:spPr>
          <p:txBody>
            <a:bodyPr wrap="none" rtlCol="0">
              <a:spAutoFit/>
            </a:bodyPr>
            <a:lstStyle/>
            <a:p>
              <a:r>
                <a:rPr lang="en-US" altLang="ja-JP" sz="2800" b="1" dirty="0"/>
                <a:t>3</a:t>
              </a:r>
              <a:endParaRPr lang="ja-JP" altLang="en-US" b="1" dirty="0"/>
            </a:p>
          </p:txBody>
        </p:sp>
      </p:grpSp>
      <p:sp>
        <p:nvSpPr>
          <p:cNvPr id="12" name="スライド番号プレースホルダー 11"/>
          <p:cNvSpPr>
            <a:spLocks noGrp="1"/>
          </p:cNvSpPr>
          <p:nvPr>
            <p:ph type="sldNum" sz="quarter" idx="12"/>
          </p:nvPr>
        </p:nvSpPr>
        <p:spPr/>
        <p:txBody>
          <a:bodyPr/>
          <a:lstStyle/>
          <a:p>
            <a:fld id="{F35DE295-420C-4265-BE54-AE59FA4027A6}" type="slidenum">
              <a:rPr kumimoji="1" lang="ja-JP" altLang="en-US" smtClean="0"/>
              <a:t>4</a:t>
            </a:fld>
            <a:endParaRPr kumimoji="1" lang="ja-JP" altLang="en-US"/>
          </a:p>
        </p:txBody>
      </p:sp>
    </p:spTree>
    <p:extLst>
      <p:ext uri="{BB962C8B-B14F-4D97-AF65-F5344CB8AC3E}">
        <p14:creationId xmlns:p14="http://schemas.microsoft.com/office/powerpoint/2010/main" val="2636059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5981" y="187326"/>
            <a:ext cx="11138519" cy="733270"/>
          </a:xfrm>
        </p:spPr>
        <p:txBody>
          <a:bodyPr>
            <a:normAutofit/>
          </a:bodyPr>
          <a:lstStyle/>
          <a:p>
            <a:r>
              <a:rPr kumimoji="1" lang="ja-JP" altLang="en-US" sz="3200" dirty="0" smtClean="0"/>
              <a:t>深層学習の非常に簡単な説明</a:t>
            </a:r>
            <a:endParaRPr kumimoji="1" lang="ja-JP" altLang="en-US" sz="3200" dirty="0"/>
          </a:p>
        </p:txBody>
      </p:sp>
      <p:sp>
        <p:nvSpPr>
          <p:cNvPr id="3" name="コンテンツ プレースホルダー 2"/>
          <p:cNvSpPr>
            <a:spLocks noGrp="1"/>
          </p:cNvSpPr>
          <p:nvPr>
            <p:ph idx="1"/>
          </p:nvPr>
        </p:nvSpPr>
        <p:spPr>
          <a:xfrm>
            <a:off x="482601" y="3835400"/>
            <a:ext cx="11557000" cy="3022600"/>
          </a:xfrm>
        </p:spPr>
        <p:txBody>
          <a:bodyPr>
            <a:noAutofit/>
          </a:bodyPr>
          <a:lstStyle/>
          <a:p>
            <a:pPr>
              <a:lnSpc>
                <a:spcPct val="100000"/>
              </a:lnSpc>
              <a:spcBef>
                <a:spcPts val="600"/>
              </a:spcBef>
            </a:pPr>
            <a:r>
              <a:rPr kumimoji="1" lang="ja-JP" altLang="en-US" sz="2000" dirty="0" smtClean="0"/>
              <a:t>出力層</a:t>
            </a:r>
            <a:r>
              <a:rPr kumimoji="1" lang="ja-JP" altLang="en-US" sz="2000" dirty="0"/>
              <a:t>の直前まで特徴抽出を繰り返し，最後の層で識別を行なう</a:t>
            </a:r>
            <a:endParaRPr kumimoji="1" lang="en-US" altLang="ja-JP" sz="2000" dirty="0"/>
          </a:p>
          <a:p>
            <a:pPr marL="457200" lvl="1" indent="0">
              <a:lnSpc>
                <a:spcPct val="100000"/>
              </a:lnSpc>
              <a:spcBef>
                <a:spcPts val="600"/>
              </a:spcBef>
              <a:buNone/>
            </a:pPr>
            <a:r>
              <a:rPr kumimoji="1" lang="ja-JP" altLang="en-US" sz="1600" dirty="0" smtClean="0"/>
              <a:t>（最近では識別だけでなく、画像や音声を生成するものもある）</a:t>
            </a:r>
            <a:endParaRPr kumimoji="1" lang="en-US" altLang="ja-JP" sz="1600" dirty="0" smtClean="0"/>
          </a:p>
          <a:p>
            <a:pPr>
              <a:lnSpc>
                <a:spcPct val="100000"/>
              </a:lnSpc>
              <a:spcBef>
                <a:spcPts val="600"/>
              </a:spcBef>
            </a:pPr>
            <a:r>
              <a:rPr kumimoji="1" lang="en-US" altLang="ja-JP" sz="2000" dirty="0" smtClean="0"/>
              <a:t>End-to-end</a:t>
            </a:r>
            <a:r>
              <a:rPr kumimoji="1" lang="ja-JP" altLang="en-US" sz="2000" dirty="0"/>
              <a:t>な構造 </a:t>
            </a:r>
            <a:r>
              <a:rPr kumimoji="1" lang="en-US" altLang="ja-JP" sz="2000" dirty="0"/>
              <a:t>: </a:t>
            </a:r>
            <a:r>
              <a:rPr kumimoji="1" lang="ja-JP" altLang="en-US" sz="2000" dirty="0"/>
              <a:t>データから特徴抽出をせず</a:t>
            </a:r>
            <a:r>
              <a:rPr lang="ja-JP" altLang="en-US" sz="2000" dirty="0"/>
              <a:t>生</a:t>
            </a:r>
            <a:r>
              <a:rPr kumimoji="1" lang="ja-JP" altLang="en-US" sz="2000" dirty="0"/>
              <a:t>データから出力を得る</a:t>
            </a:r>
            <a:endParaRPr kumimoji="1" lang="en-US" altLang="ja-JP" sz="2000" dirty="0"/>
          </a:p>
          <a:p>
            <a:pPr lvl="1">
              <a:lnSpc>
                <a:spcPct val="100000"/>
              </a:lnSpc>
              <a:spcBef>
                <a:spcPts val="600"/>
              </a:spcBef>
            </a:pPr>
            <a:r>
              <a:rPr lang="ja-JP" altLang="en-US" sz="1800" dirty="0"/>
              <a:t>画像データから特徴を抽出せず，画像データそのものを入力層に入れる</a:t>
            </a:r>
            <a:endParaRPr lang="en-US" altLang="ja-JP" sz="1800" dirty="0"/>
          </a:p>
          <a:p>
            <a:pPr lvl="1">
              <a:lnSpc>
                <a:spcPct val="100000"/>
              </a:lnSpc>
              <a:spcBef>
                <a:spcPts val="600"/>
              </a:spcBef>
            </a:pPr>
            <a:r>
              <a:rPr lang="ja-JP" altLang="en-US" sz="1800" dirty="0"/>
              <a:t>つまり，深層学習は特徴抽出自体と識別方法を学習する</a:t>
            </a:r>
            <a:endParaRPr lang="en-US" altLang="ja-JP" sz="1800" dirty="0"/>
          </a:p>
          <a:p>
            <a:pPr lvl="1">
              <a:lnSpc>
                <a:spcPct val="100000"/>
              </a:lnSpc>
              <a:spcBef>
                <a:spcPts val="600"/>
              </a:spcBef>
            </a:pPr>
            <a:r>
              <a:rPr lang="ja-JP" altLang="en-US" sz="1800" dirty="0"/>
              <a:t>深層学習の流行後，従来の人が設計する特徴量を</a:t>
            </a:r>
            <a:r>
              <a:rPr lang="en-US" altLang="ja-JP" sz="1800" dirty="0"/>
              <a:t>”hand-craft feature”</a:t>
            </a:r>
            <a:r>
              <a:rPr lang="ja-JP" altLang="en-US" sz="1800" dirty="0"/>
              <a:t>と呼ぶことも</a:t>
            </a:r>
            <a:endParaRPr kumimoji="1" lang="en-US" altLang="ja-JP" sz="1800" dirty="0"/>
          </a:p>
          <a:p>
            <a:pPr marL="0" indent="0">
              <a:lnSpc>
                <a:spcPct val="100000"/>
              </a:lnSpc>
              <a:spcBef>
                <a:spcPts val="600"/>
              </a:spcBef>
              <a:buNone/>
            </a:pPr>
            <a:endParaRPr lang="en-US" altLang="ja-JP" sz="100" dirty="0"/>
          </a:p>
          <a:p>
            <a:pPr marL="0" indent="0">
              <a:lnSpc>
                <a:spcPct val="100000"/>
              </a:lnSpc>
              <a:spcBef>
                <a:spcPts val="600"/>
              </a:spcBef>
              <a:buNone/>
            </a:pPr>
            <a:r>
              <a:rPr lang="en-US" altLang="ja-JP" sz="1600" dirty="0"/>
              <a:t>※</a:t>
            </a:r>
            <a:r>
              <a:rPr lang="ja-JP" altLang="en-US" sz="1600" dirty="0"/>
              <a:t>画像自体を出力するような</a:t>
            </a:r>
            <a:r>
              <a:rPr lang="en-US" altLang="ja-JP" sz="1600" dirty="0"/>
              <a:t>DNN</a:t>
            </a:r>
            <a:r>
              <a:rPr lang="ja-JP" altLang="en-US" sz="1600" dirty="0"/>
              <a:t>も存在する</a:t>
            </a:r>
            <a:endParaRPr lang="en-US" altLang="ja-JP" sz="1600" dirty="0"/>
          </a:p>
          <a:p>
            <a:pPr marL="0" indent="0">
              <a:lnSpc>
                <a:spcPct val="100000"/>
              </a:lnSpc>
              <a:spcBef>
                <a:spcPts val="600"/>
              </a:spcBef>
              <a:buNone/>
            </a:pPr>
            <a:r>
              <a:rPr lang="en-US" altLang="ja-JP" sz="1600" dirty="0"/>
              <a:t>※</a:t>
            </a:r>
            <a:r>
              <a:rPr lang="ja-JP" altLang="en-US" sz="1600" dirty="0"/>
              <a:t>画像畳み込みをする層を持つ</a:t>
            </a:r>
            <a:r>
              <a:rPr lang="en-US" altLang="ja-JP" sz="1600" dirty="0"/>
              <a:t>Convolutional Neural Network</a:t>
            </a:r>
            <a:r>
              <a:rPr lang="ja-JP" altLang="en-US" sz="1600" dirty="0"/>
              <a:t>も有名に</a:t>
            </a:r>
            <a:endParaRPr lang="en-US" altLang="ja-JP" sz="1600" dirty="0"/>
          </a:p>
          <a:p>
            <a:pPr lvl="1">
              <a:lnSpc>
                <a:spcPct val="100000"/>
              </a:lnSpc>
              <a:spcBef>
                <a:spcPts val="600"/>
              </a:spcBef>
            </a:pPr>
            <a:endParaRPr kumimoji="1" lang="ja-JP" altLang="en-US" sz="1600" dirty="0"/>
          </a:p>
        </p:txBody>
      </p:sp>
      <p:grpSp>
        <p:nvGrpSpPr>
          <p:cNvPr id="4" name="グループ化 3"/>
          <p:cNvGrpSpPr/>
          <p:nvPr/>
        </p:nvGrpSpPr>
        <p:grpSpPr>
          <a:xfrm>
            <a:off x="970643" y="937987"/>
            <a:ext cx="9222014" cy="2071913"/>
            <a:chOff x="1770743" y="2728687"/>
            <a:chExt cx="9222014" cy="2539998"/>
          </a:xfrm>
        </p:grpSpPr>
        <p:sp>
          <p:nvSpPr>
            <p:cNvPr id="5" name="正方形/長方形 4"/>
            <p:cNvSpPr/>
            <p:nvPr/>
          </p:nvSpPr>
          <p:spPr>
            <a:xfrm>
              <a:off x="1770743" y="3222172"/>
              <a:ext cx="391885" cy="1553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入力層</a:t>
              </a:r>
              <a:endParaRPr kumimoji="1" lang="ja-JP" altLang="en-US" dirty="0">
                <a:solidFill>
                  <a:schemeClr val="tx1"/>
                </a:solidFill>
              </a:endParaRPr>
            </a:p>
          </p:txBody>
        </p:sp>
        <p:sp>
          <p:nvSpPr>
            <p:cNvPr id="6" name="正方形/長方形 5"/>
            <p:cNvSpPr/>
            <p:nvPr/>
          </p:nvSpPr>
          <p:spPr>
            <a:xfrm>
              <a:off x="2752272" y="2728687"/>
              <a:ext cx="391885" cy="25399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733801" y="3222172"/>
              <a:ext cx="391885" cy="1553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715330" y="3004459"/>
              <a:ext cx="391885" cy="1988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696859" y="3222172"/>
              <a:ext cx="391885" cy="1553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659917" y="3425373"/>
              <a:ext cx="391885" cy="11466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678388" y="3432630"/>
              <a:ext cx="391885" cy="1132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641446" y="3135087"/>
              <a:ext cx="391885" cy="1727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0600872" y="3410859"/>
              <a:ext cx="391885" cy="11756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出力層</a:t>
              </a:r>
            </a:p>
          </p:txBody>
        </p:sp>
        <p:cxnSp>
          <p:nvCxnSpPr>
            <p:cNvPr id="14" name="直線コネクタ 13"/>
            <p:cNvCxnSpPr>
              <a:stCxn id="5" idx="3"/>
              <a:endCxn id="6" idx="1"/>
            </p:cNvCxnSpPr>
            <p:nvPr/>
          </p:nvCxnSpPr>
          <p:spPr>
            <a:xfrm>
              <a:off x="216262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143703"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134303"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11537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08692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09657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806812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002392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9619346" y="3135087"/>
              <a:ext cx="391885" cy="1727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9046028" y="3998686"/>
              <a:ext cx="589644" cy="0"/>
            </a:xfrm>
            <a:prstGeom prst="line">
              <a:avLst/>
            </a:prstGeom>
            <a:ln w="38100">
              <a:solidFill>
                <a:schemeClr val="tx1"/>
              </a:solidFill>
              <a:headEnd w="lg" len="sm"/>
              <a:tailEnd type="stealth" w="lg" len="lg"/>
            </a:ln>
          </p:spPr>
          <p:style>
            <a:lnRef idx="1">
              <a:schemeClr val="accent1"/>
            </a:lnRef>
            <a:fillRef idx="0">
              <a:schemeClr val="accent1"/>
            </a:fillRef>
            <a:effectRef idx="0">
              <a:schemeClr val="accent1"/>
            </a:effectRef>
            <a:fontRef idx="minor">
              <a:schemeClr val="tx1"/>
            </a:fontRef>
          </p:style>
        </p:cxnSp>
      </p:grpSp>
      <p:sp>
        <p:nvSpPr>
          <p:cNvPr id="25" name="正方形/長方形 24"/>
          <p:cNvSpPr/>
          <p:nvPr/>
        </p:nvSpPr>
        <p:spPr>
          <a:xfrm>
            <a:off x="7466221" y="6330434"/>
            <a:ext cx="3863558" cy="369332"/>
          </a:xfrm>
          <a:prstGeom prst="rect">
            <a:avLst/>
          </a:prstGeom>
        </p:spPr>
        <p:txBody>
          <a:bodyPr wrap="none">
            <a:spAutoFit/>
          </a:bodyPr>
          <a:lstStyle/>
          <a:p>
            <a:r>
              <a:rPr lang="en-US" altLang="ja-JP" dirty="0">
                <a:sym typeface="Wingdings" panose="05000000000000000000" pitchFamily="2" charset="2"/>
              </a:rPr>
              <a:t> </a:t>
            </a:r>
            <a:r>
              <a:rPr lang="ja-JP" altLang="en-US" dirty="0">
                <a:sym typeface="Wingdings" panose="05000000000000000000" pitchFamily="2" charset="2"/>
              </a:rPr>
              <a:t>研究室で学ぶことになると思います</a:t>
            </a:r>
            <a:endParaRPr lang="ja-JP" altLang="en-US" dirty="0"/>
          </a:p>
        </p:txBody>
      </p:sp>
      <p:sp>
        <p:nvSpPr>
          <p:cNvPr id="26" name="左中かっこ 25"/>
          <p:cNvSpPr/>
          <p:nvPr/>
        </p:nvSpPr>
        <p:spPr>
          <a:xfrm rot="16200000">
            <a:off x="9400381" y="2305843"/>
            <a:ext cx="279400" cy="1331913"/>
          </a:xfrm>
          <a:prstGeom prst="leftBrace">
            <a:avLst>
              <a:gd name="adj1" fmla="val 81628"/>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左中かっこ 26"/>
          <p:cNvSpPr/>
          <p:nvPr/>
        </p:nvSpPr>
        <p:spPr>
          <a:xfrm rot="16200000">
            <a:off x="4826198" y="-860624"/>
            <a:ext cx="311931" cy="7697377"/>
          </a:xfrm>
          <a:prstGeom prst="leftBrace">
            <a:avLst>
              <a:gd name="adj1" fmla="val 81628"/>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正方形/長方形 27"/>
          <p:cNvSpPr/>
          <p:nvPr/>
        </p:nvSpPr>
        <p:spPr>
          <a:xfrm>
            <a:off x="4296427" y="3181704"/>
            <a:ext cx="1422184" cy="461665"/>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特徴抽出</a:t>
            </a:r>
          </a:p>
        </p:txBody>
      </p:sp>
      <p:sp>
        <p:nvSpPr>
          <p:cNvPr id="29" name="正方形/長方形 28"/>
          <p:cNvSpPr/>
          <p:nvPr/>
        </p:nvSpPr>
        <p:spPr>
          <a:xfrm>
            <a:off x="9156526" y="3181704"/>
            <a:ext cx="803425" cy="461665"/>
          </a:xfrm>
          <a:prstGeom prst="rect">
            <a:avLst/>
          </a:prstGeom>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識別</a:t>
            </a:r>
          </a:p>
        </p:txBody>
      </p:sp>
      <p:sp>
        <p:nvSpPr>
          <p:cNvPr id="30" name="スライド番号プレースホルダー 29"/>
          <p:cNvSpPr>
            <a:spLocks noGrp="1"/>
          </p:cNvSpPr>
          <p:nvPr>
            <p:ph type="sldNum" sz="quarter" idx="12"/>
          </p:nvPr>
        </p:nvSpPr>
        <p:spPr/>
        <p:txBody>
          <a:bodyPr/>
          <a:lstStyle/>
          <a:p>
            <a:fld id="{F35DE295-420C-4265-BE54-AE59FA4027A6}" type="slidenum">
              <a:rPr kumimoji="1" lang="ja-JP" altLang="en-US" smtClean="0"/>
              <a:t>40</a:t>
            </a:fld>
            <a:endParaRPr kumimoji="1" lang="ja-JP" altLang="en-US"/>
          </a:p>
        </p:txBody>
      </p:sp>
    </p:spTree>
    <p:extLst>
      <p:ext uri="{BB962C8B-B14F-4D97-AF65-F5344CB8AC3E}">
        <p14:creationId xmlns:p14="http://schemas.microsoft.com/office/powerpoint/2010/main" val="1234371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0501" y="4516777"/>
            <a:ext cx="10998819" cy="1340668"/>
          </a:xfrm>
        </p:spPr>
        <p:txBody>
          <a:bodyPr>
            <a:normAutofit/>
          </a:bodyPr>
          <a:lstStyle/>
          <a:p>
            <a:pPr algn="r"/>
            <a:r>
              <a:rPr lang="ja-JP" altLang="en-US" sz="3600" b="1" dirty="0"/>
              <a:t>誤差逆伝搬</a:t>
            </a:r>
            <a:r>
              <a:rPr kumimoji="1" lang="en-US" altLang="ja-JP" sz="3600" b="1" dirty="0"/>
              <a:t/>
            </a:r>
            <a:br>
              <a:rPr kumimoji="1" lang="en-US" altLang="ja-JP" sz="3600" b="1" dirty="0"/>
            </a:br>
            <a:r>
              <a:rPr kumimoji="1" lang="en-US" altLang="ja-JP" sz="3600" b="1" dirty="0"/>
              <a:t>back propagation</a:t>
            </a:r>
            <a:endParaRPr kumimoji="1" lang="ja-JP" altLang="en-US" sz="3100" dirty="0"/>
          </a:p>
        </p:txBody>
      </p:sp>
      <p:sp>
        <p:nvSpPr>
          <p:cNvPr id="5" name="スライド番号プレースホルダー 4"/>
          <p:cNvSpPr>
            <a:spLocks noGrp="1"/>
          </p:cNvSpPr>
          <p:nvPr>
            <p:ph type="sldNum" sz="quarter" idx="12"/>
          </p:nvPr>
        </p:nvSpPr>
        <p:spPr/>
        <p:txBody>
          <a:bodyPr/>
          <a:lstStyle/>
          <a:p>
            <a:fld id="{F35DE295-420C-4265-BE54-AE59FA4027A6}" type="slidenum">
              <a:rPr kumimoji="1" lang="ja-JP" altLang="en-US" smtClean="0"/>
              <a:t>41</a:t>
            </a:fld>
            <a:endParaRPr kumimoji="1" lang="ja-JP" altLang="en-US"/>
          </a:p>
        </p:txBody>
      </p:sp>
      <p:sp>
        <p:nvSpPr>
          <p:cNvPr id="6" name="コンテンツ プレースホルダー 5">
            <a:extLst>
              <a:ext uri="{FF2B5EF4-FFF2-40B4-BE49-F238E27FC236}">
                <a16:creationId xmlns:a16="http://schemas.microsoft.com/office/drawing/2014/main" id="{DF5F59E2-1A54-439C-91E0-AA98AFFD3704}"/>
              </a:ext>
            </a:extLst>
          </p:cNvPr>
          <p:cNvSpPr>
            <a:spLocks noGrp="1"/>
          </p:cNvSpPr>
          <p:nvPr>
            <p:ph idx="1"/>
          </p:nvPr>
        </p:nvSpPr>
        <p:spPr/>
        <p:txBody>
          <a:bodyPr/>
          <a:lstStyle/>
          <a:p>
            <a:endParaRPr lang="ja-JP" altLang="en-US"/>
          </a:p>
        </p:txBody>
      </p:sp>
      <p:sp>
        <p:nvSpPr>
          <p:cNvPr id="7" name="正方形/長方形 6">
            <a:extLst>
              <a:ext uri="{FF2B5EF4-FFF2-40B4-BE49-F238E27FC236}">
                <a16:creationId xmlns:a16="http://schemas.microsoft.com/office/drawing/2014/main" id="{5FA89A9F-1EE0-4CEC-AC6B-8D2C7432971D}"/>
              </a:ext>
            </a:extLst>
          </p:cNvPr>
          <p:cNvSpPr/>
          <p:nvPr/>
        </p:nvSpPr>
        <p:spPr>
          <a:xfrm>
            <a:off x="11077592" y="6488668"/>
            <a:ext cx="1114408" cy="369332"/>
          </a:xfrm>
          <a:prstGeom prst="rect">
            <a:avLst/>
          </a:prstGeom>
        </p:spPr>
        <p:txBody>
          <a:bodyPr wrap="none">
            <a:spAutoFit/>
          </a:bodyPr>
          <a:lstStyle/>
          <a:p>
            <a:r>
              <a:rPr lang="ja-JP" altLang="en-US" b="1" dirty="0">
                <a:solidFill>
                  <a:srgbClr val="FF0000"/>
                </a:solidFill>
                <a:latin typeface="Times New Roman" panose="02020603050405020304" pitchFamily="18" charset="0"/>
                <a:cs typeface="Times New Roman" panose="02020603050405020304" pitchFamily="18" charset="0"/>
              </a:rPr>
              <a:t>補足資料</a:t>
            </a:r>
            <a:endParaRPr lang="ja-JP" altLang="en-US" b="1" dirty="0">
              <a:solidFill>
                <a:srgbClr val="FF0000"/>
              </a:solidFill>
            </a:endParaRPr>
          </a:p>
        </p:txBody>
      </p:sp>
    </p:spTree>
    <p:extLst>
      <p:ext uri="{BB962C8B-B14F-4D97-AF65-F5344CB8AC3E}">
        <p14:creationId xmlns:p14="http://schemas.microsoft.com/office/powerpoint/2010/main" val="734545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78781" y="355600"/>
                <a:ext cx="5842619" cy="6284951"/>
              </a:xfrm>
            </p:spPr>
            <p:txBody>
              <a:bodyPr>
                <a:noAutofit/>
              </a:bodyPr>
              <a:lstStyle/>
              <a:p>
                <a:pPr marL="0" indent="0">
                  <a:buNone/>
                </a:pPr>
                <a:r>
                  <a:rPr kumimoji="1" lang="ja-JP" altLang="en-US" sz="2000" b="1" dirty="0">
                    <a:latin typeface="Times New Roman" panose="02020603050405020304" pitchFamily="18" charset="0"/>
                    <a:cs typeface="Times New Roman" panose="02020603050405020304" pitchFamily="18" charset="0"/>
                  </a:rPr>
                  <a:t>代数の定義 </a:t>
                </a:r>
                <a:r>
                  <a:rPr kumimoji="1" lang="en-US" altLang="ja-JP" sz="2000" b="1" dirty="0">
                    <a:latin typeface="Times New Roman" panose="02020603050405020304" pitchFamily="18" charset="0"/>
                    <a:cs typeface="Times New Roman" panose="02020603050405020304" pitchFamily="18" charset="0"/>
                  </a:rPr>
                  <a:t>: </a:t>
                </a:r>
                <a:r>
                  <a:rPr kumimoji="1" lang="ja-JP" altLang="en-US" sz="2000" dirty="0">
                    <a:latin typeface="Times New Roman" panose="02020603050405020304" pitchFamily="18" charset="0"/>
                    <a:cs typeface="Times New Roman" panose="02020603050405020304" pitchFamily="18" charset="0"/>
                  </a:rPr>
                  <a:t>簡単のため，入力層・中間層・出力層の</a:t>
                </a:r>
                <a:r>
                  <a:rPr kumimoji="1" lang="en-US" altLang="ja-JP" sz="2000" dirty="0">
                    <a:latin typeface="Times New Roman" panose="02020603050405020304" pitchFamily="18" charset="0"/>
                    <a:cs typeface="Times New Roman" panose="02020603050405020304" pitchFamily="18" charset="0"/>
                  </a:rPr>
                  <a:t>3</a:t>
                </a:r>
                <a:r>
                  <a:rPr kumimoji="1" lang="ja-JP" altLang="en-US" sz="2000" dirty="0">
                    <a:latin typeface="Times New Roman" panose="02020603050405020304" pitchFamily="18" charset="0"/>
                    <a:cs typeface="Times New Roman" panose="02020603050405020304" pitchFamily="18" charset="0"/>
                  </a:rPr>
                  <a:t>層から構成される</a:t>
                </a:r>
                <a:r>
                  <a:rPr kumimoji="1" lang="en-US" altLang="ja-JP" sz="2000" dirty="0">
                    <a:latin typeface="Times New Roman" panose="02020603050405020304" pitchFamily="18" charset="0"/>
                    <a:cs typeface="Times New Roman" panose="02020603050405020304" pitchFamily="18" charset="0"/>
                  </a:rPr>
                  <a:t>NN</a:t>
                </a:r>
                <a:r>
                  <a:rPr kumimoji="1" lang="ja-JP" altLang="en-US" sz="2000" dirty="0">
                    <a:latin typeface="Times New Roman" panose="02020603050405020304" pitchFamily="18" charset="0"/>
                    <a:cs typeface="Times New Roman" panose="02020603050405020304" pitchFamily="18" charset="0"/>
                  </a:rPr>
                  <a:t>を考える</a:t>
                </a:r>
                <a:endParaRPr kumimoji="1" lang="en-US" altLang="ja-JP" sz="2000" dirty="0">
                  <a:latin typeface="Times New Roman" panose="02020603050405020304" pitchFamily="18" charset="0"/>
                  <a:cs typeface="Times New Roman" panose="02020603050405020304" pitchFamily="18" charset="0"/>
                </a:endParaRPr>
              </a:p>
              <a:p>
                <a:pPr marL="0" indent="0">
                  <a:buNone/>
                </a:pPr>
                <a:r>
                  <a:rPr lang="ja-JP" altLang="en-US" sz="2000" dirty="0">
                    <a:latin typeface="Times New Roman" panose="02020603050405020304" pitchFamily="18" charset="0"/>
                    <a:cs typeface="Times New Roman" panose="02020603050405020304" pitchFamily="18" charset="0"/>
                  </a:rPr>
                  <a:t>図の通り</a:t>
                </a:r>
                <a:r>
                  <a:rPr lang="en-US" altLang="ja-JP" sz="2000" dirty="0">
                    <a:latin typeface="Times New Roman" panose="02020603050405020304" pitchFamily="18" charset="0"/>
                    <a:cs typeface="Times New Roman" panose="02020603050405020304" pitchFamily="18" charset="0"/>
                  </a:rPr>
                  <a:t>3</a:t>
                </a:r>
                <a:r>
                  <a:rPr lang="ja-JP" altLang="en-US" sz="2000" dirty="0">
                    <a:latin typeface="Times New Roman" panose="02020603050405020304" pitchFamily="18" charset="0"/>
                    <a:cs typeface="Times New Roman" panose="02020603050405020304" pitchFamily="18" charset="0"/>
                  </a:rPr>
                  <a:t>個のユニットに特に注目する</a:t>
                </a:r>
                <a:endParaRPr lang="en-US" altLang="ja-JP" sz="2000" dirty="0">
                  <a:latin typeface="Times New Roman" panose="02020603050405020304" pitchFamily="18" charset="0"/>
                  <a:cs typeface="Times New Roman" panose="02020603050405020304" pitchFamily="18" charset="0"/>
                </a:endParaRPr>
              </a:p>
              <a:p>
                <a:r>
                  <a:rPr lang="ja-JP" altLang="en-US" sz="1600" dirty="0">
                    <a:latin typeface="Times New Roman" panose="02020603050405020304" pitchFamily="18" charset="0"/>
                    <a:cs typeface="Times New Roman" panose="02020603050405020304" pitchFamily="18" charset="0"/>
                  </a:rPr>
                  <a:t>入力層の </a:t>
                </a:r>
                <a:r>
                  <a:rPr lang="en-US" altLang="ja-JP" sz="1600" i="1" dirty="0" err="1">
                    <a:latin typeface="Times New Roman" panose="02020603050405020304" pitchFamily="18" charset="0"/>
                    <a:cs typeface="Times New Roman" panose="02020603050405020304" pitchFamily="18" charset="0"/>
                  </a:rPr>
                  <a:t>i</a:t>
                </a:r>
                <a:r>
                  <a:rPr lang="ja-JP" altLang="en-US" sz="1600" i="1" dirty="0">
                    <a:latin typeface="Times New Roman" panose="02020603050405020304" pitchFamily="18" charset="0"/>
                    <a:cs typeface="Times New Roman" panose="02020603050405020304" pitchFamily="18" charset="0"/>
                  </a:rPr>
                  <a:t> </a:t>
                </a:r>
                <a:r>
                  <a:rPr lang="ja-JP" altLang="en-US" sz="1600" dirty="0">
                    <a:latin typeface="Times New Roman" panose="02020603050405020304" pitchFamily="18" charset="0"/>
                    <a:cs typeface="Times New Roman" panose="02020603050405020304" pitchFamily="18" charset="0"/>
                  </a:rPr>
                  <a:t>番目のユニット</a:t>
                </a:r>
                <a:endParaRPr lang="en-US" altLang="ja-JP" sz="1600" dirty="0">
                  <a:latin typeface="Times New Roman" panose="02020603050405020304" pitchFamily="18" charset="0"/>
                  <a:cs typeface="Times New Roman" panose="02020603050405020304" pitchFamily="18" charset="0"/>
                </a:endParaRPr>
              </a:p>
              <a:p>
                <a:r>
                  <a:rPr lang="ja-JP" altLang="en-US" sz="1600" dirty="0">
                    <a:latin typeface="Times New Roman" panose="02020603050405020304" pitchFamily="18" charset="0"/>
                    <a:cs typeface="Times New Roman" panose="02020603050405020304" pitchFamily="18" charset="0"/>
                  </a:rPr>
                  <a:t>中間層の </a:t>
                </a:r>
                <a:r>
                  <a:rPr lang="en-US" altLang="ja-JP" sz="1600" i="1" dirty="0">
                    <a:latin typeface="Times New Roman" panose="02020603050405020304" pitchFamily="18" charset="0"/>
                    <a:cs typeface="Times New Roman" panose="02020603050405020304" pitchFamily="18" charset="0"/>
                  </a:rPr>
                  <a:t>j </a:t>
                </a:r>
                <a:r>
                  <a:rPr lang="ja-JP" altLang="en-US" sz="1600" dirty="0">
                    <a:latin typeface="Times New Roman" panose="02020603050405020304" pitchFamily="18" charset="0"/>
                    <a:cs typeface="Times New Roman" panose="02020603050405020304" pitchFamily="18" charset="0"/>
                  </a:rPr>
                  <a:t>番目のユニット</a:t>
                </a:r>
                <a:endParaRPr lang="en-US" altLang="ja-JP" sz="1600" dirty="0">
                  <a:latin typeface="Times New Roman" panose="02020603050405020304" pitchFamily="18" charset="0"/>
                  <a:cs typeface="Times New Roman" panose="02020603050405020304" pitchFamily="18" charset="0"/>
                </a:endParaRPr>
              </a:p>
              <a:p>
                <a:r>
                  <a:rPr kumimoji="1" lang="ja-JP" altLang="en-US" sz="1600" dirty="0">
                    <a:latin typeface="Times New Roman" panose="02020603050405020304" pitchFamily="18" charset="0"/>
                    <a:cs typeface="Times New Roman" panose="02020603050405020304" pitchFamily="18" charset="0"/>
                  </a:rPr>
                  <a:t>出力層の </a:t>
                </a:r>
                <a:r>
                  <a:rPr kumimoji="1" lang="en-US" altLang="ja-JP" sz="1600" i="1" dirty="0">
                    <a:latin typeface="Times New Roman" panose="02020603050405020304" pitchFamily="18" charset="0"/>
                    <a:cs typeface="Times New Roman" panose="02020603050405020304" pitchFamily="18" charset="0"/>
                  </a:rPr>
                  <a:t>k</a:t>
                </a:r>
                <a:r>
                  <a:rPr kumimoji="1" lang="en-US" altLang="ja-JP" sz="1600" dirty="0">
                    <a:latin typeface="Times New Roman" panose="02020603050405020304" pitchFamily="18" charset="0"/>
                    <a:cs typeface="Times New Roman" panose="02020603050405020304" pitchFamily="18" charset="0"/>
                  </a:rPr>
                  <a:t> </a:t>
                </a:r>
                <a:r>
                  <a:rPr kumimoji="1" lang="ja-JP" altLang="en-US" sz="1600" dirty="0">
                    <a:latin typeface="Times New Roman" panose="02020603050405020304" pitchFamily="18" charset="0"/>
                    <a:cs typeface="Times New Roman" panose="02020603050405020304" pitchFamily="18" charset="0"/>
                  </a:rPr>
                  <a:t>番目のユニット</a:t>
                </a:r>
                <a:endParaRPr lang="en-US" altLang="ja-JP" sz="2000" dirty="0">
                  <a:latin typeface="Times New Roman" panose="02020603050405020304" pitchFamily="18" charset="0"/>
                  <a:cs typeface="Times New Roman" panose="02020603050405020304" pitchFamily="18" charset="0"/>
                </a:endParaRPr>
              </a:p>
              <a:p>
                <a:pPr marL="0" indent="0">
                  <a:buNone/>
                </a:pPr>
                <a:r>
                  <a:rPr lang="ja-JP" altLang="en-US" sz="2000" dirty="0">
                    <a:latin typeface="Times New Roman" panose="02020603050405020304" pitchFamily="18" charset="0"/>
                    <a:cs typeface="Times New Roman" panose="02020603050405020304" pitchFamily="18" charset="0"/>
                  </a:rPr>
                  <a:t>ベクトル</a:t>
                </a:r>
                <a:r>
                  <a:rPr lang="en-US" altLang="ja-JP" sz="2000" b="1" dirty="0">
                    <a:latin typeface="Times New Roman" panose="02020603050405020304" pitchFamily="18" charset="0"/>
                    <a:cs typeface="Times New Roman" panose="02020603050405020304" pitchFamily="18" charset="0"/>
                  </a:rPr>
                  <a:t>x</a:t>
                </a:r>
                <a:r>
                  <a:rPr lang="ja-JP" altLang="en-US" sz="2000" dirty="0">
                    <a:latin typeface="Times New Roman" panose="02020603050405020304" pitchFamily="18" charset="0"/>
                    <a:cs typeface="Times New Roman" panose="02020603050405020304" pitchFamily="18" charset="0"/>
                  </a:rPr>
                  <a:t>を入力層へ入力したときの各ユニットへの入出力を以下の通り定義する</a:t>
                </a:r>
                <a:endParaRPr lang="en-US" altLang="ja-JP" sz="2000" dirty="0">
                  <a:latin typeface="Times New Roman" panose="02020603050405020304" pitchFamily="18" charset="0"/>
                  <a:cs typeface="Times New Roman" panose="02020603050405020304" pitchFamily="18" charset="0"/>
                </a:endParaRPr>
              </a:p>
              <a:p>
                <a:r>
                  <a:rPr kumimoji="1" lang="ja-JP" altLang="en-US" sz="1800" dirty="0">
                    <a:latin typeface="Times New Roman" panose="02020603050405020304" pitchFamily="18" charset="0"/>
                    <a:cs typeface="Times New Roman" panose="02020603050405020304" pitchFamily="18" charset="0"/>
                  </a:rPr>
                  <a:t>ユニット</a:t>
                </a:r>
                <a:r>
                  <a:rPr lang="en-US" altLang="ja-JP" sz="1800" i="1" dirty="0" err="1">
                    <a:latin typeface="Times New Roman" panose="02020603050405020304" pitchFamily="18" charset="0"/>
                    <a:cs typeface="Times New Roman" panose="02020603050405020304" pitchFamily="18" charset="0"/>
                  </a:rPr>
                  <a:t>i</a:t>
                </a:r>
                <a:r>
                  <a:rPr lang="en-US" altLang="ja-JP" sz="1800" i="1" dirty="0">
                    <a:latin typeface="Times New Roman" panose="02020603050405020304" pitchFamily="18" charset="0"/>
                    <a:cs typeface="Times New Roman" panose="02020603050405020304" pitchFamily="18" charset="0"/>
                  </a:rPr>
                  <a:t> </a:t>
                </a:r>
                <a:r>
                  <a:rPr lang="ja-JP" altLang="en-US" sz="1800" i="1" dirty="0" err="1">
                    <a:latin typeface="Times New Roman" panose="02020603050405020304" pitchFamily="18" charset="0"/>
                    <a:cs typeface="Times New Roman" panose="02020603050405020304" pitchFamily="18" charset="0"/>
                  </a:rPr>
                  <a:t>への</a:t>
                </a:r>
                <a:r>
                  <a:rPr lang="ja-JP" altLang="en-US" sz="1800" i="1" dirty="0">
                    <a:latin typeface="Times New Roman" panose="02020603050405020304" pitchFamily="18" charset="0"/>
                    <a:cs typeface="Times New Roman" panose="02020603050405020304" pitchFamily="18" charset="0"/>
                  </a:rPr>
                  <a:t>入力</a:t>
                </a:r>
                <a:r>
                  <a:rPr lang="en-US" altLang="ja-JP" sz="1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1800" b="0" i="1" smtClean="0">
                            <a:latin typeface="Cambria Math" panose="02040503050406030204" pitchFamily="18" charset="0"/>
                            <a:cs typeface="Times New Roman" panose="02020603050405020304" pitchFamily="18" charset="0"/>
                          </a:rPr>
                        </m:ctrlPr>
                      </m:sSubPr>
                      <m:e>
                        <m:r>
                          <a:rPr lang="en-US" altLang="ja-JP" sz="1800" b="0" i="1" smtClean="0">
                            <a:latin typeface="Cambria Math" panose="02040503050406030204" pitchFamily="18" charset="0"/>
                            <a:cs typeface="Times New Roman" panose="02020603050405020304" pitchFamily="18" charset="0"/>
                          </a:rPr>
                          <m:t>h</m:t>
                        </m:r>
                      </m:e>
                      <m:sub>
                        <m:r>
                          <a:rPr lang="en-US" altLang="ja-JP" sz="1800" b="0" i="1" smtClean="0">
                            <a:latin typeface="Cambria Math" panose="02040503050406030204" pitchFamily="18" charset="0"/>
                            <a:cs typeface="Times New Roman" panose="02020603050405020304" pitchFamily="18" charset="0"/>
                          </a:rPr>
                          <m:t>𝑖</m:t>
                        </m:r>
                      </m:sub>
                    </m:sSub>
                    <m:r>
                      <a:rPr lang="en-US" altLang="ja-JP" sz="1800" b="0" i="1" smtClean="0">
                        <a:latin typeface="Cambria Math" panose="02040503050406030204" pitchFamily="18" charset="0"/>
                        <a:cs typeface="Times New Roman" panose="02020603050405020304" pitchFamily="18" charset="0"/>
                      </a:rPr>
                      <m:t>=</m:t>
                    </m:r>
                    <m:sSub>
                      <m:sSubPr>
                        <m:ctrlPr>
                          <a:rPr lang="en-US" altLang="ja-JP" sz="1800" b="0" i="1" smtClean="0">
                            <a:latin typeface="Cambria Math" panose="02040503050406030204" pitchFamily="18" charset="0"/>
                            <a:cs typeface="Times New Roman" panose="02020603050405020304" pitchFamily="18" charset="0"/>
                          </a:rPr>
                        </m:ctrlPr>
                      </m:sSubPr>
                      <m:e>
                        <m:r>
                          <a:rPr lang="en-US" altLang="ja-JP" sz="1800" b="0" i="1" smtClean="0">
                            <a:latin typeface="Cambria Math" panose="02040503050406030204" pitchFamily="18" charset="0"/>
                            <a:cs typeface="Times New Roman" panose="02020603050405020304" pitchFamily="18" charset="0"/>
                          </a:rPr>
                          <m:t>𝑥</m:t>
                        </m:r>
                      </m:e>
                      <m:sub>
                        <m:r>
                          <a:rPr lang="en-US" altLang="ja-JP" sz="1800" b="0" i="1" smtClean="0">
                            <a:latin typeface="Cambria Math" panose="02040503050406030204" pitchFamily="18" charset="0"/>
                            <a:cs typeface="Times New Roman" panose="02020603050405020304" pitchFamily="18" charset="0"/>
                          </a:rPr>
                          <m:t>𝑖</m:t>
                        </m:r>
                      </m:sub>
                    </m:sSub>
                  </m:oMath>
                </a14:m>
                <a:endParaRPr lang="en-US" altLang="ja-JP" sz="1800" dirty="0">
                  <a:latin typeface="Times New Roman" panose="02020603050405020304" pitchFamily="18" charset="0"/>
                  <a:cs typeface="Times New Roman" panose="02020603050405020304" pitchFamily="18" charset="0"/>
                </a:endParaRPr>
              </a:p>
              <a:p>
                <a:r>
                  <a:rPr lang="ja-JP" altLang="en-US" sz="1800" dirty="0">
                    <a:latin typeface="Times New Roman" panose="02020603050405020304" pitchFamily="18" charset="0"/>
                    <a:cs typeface="Times New Roman" panose="02020603050405020304" pitchFamily="18" charset="0"/>
                  </a:rPr>
                  <a:t>ユニット </a:t>
                </a:r>
                <a:r>
                  <a:rPr lang="en-US" altLang="ja-JP" sz="1800" i="1" dirty="0">
                    <a:latin typeface="Times New Roman" panose="02020603050405020304" pitchFamily="18" charset="0"/>
                    <a:cs typeface="Times New Roman" panose="02020603050405020304" pitchFamily="18" charset="0"/>
                  </a:rPr>
                  <a:t>j </a:t>
                </a:r>
                <a:r>
                  <a:rPr lang="ja-JP" altLang="en-US" sz="1800" i="1" dirty="0" err="1">
                    <a:latin typeface="Times New Roman" panose="02020603050405020304" pitchFamily="18" charset="0"/>
                    <a:cs typeface="Times New Roman" panose="02020603050405020304" pitchFamily="18" charset="0"/>
                  </a:rPr>
                  <a:t>への</a:t>
                </a:r>
                <a:r>
                  <a:rPr lang="ja-JP" altLang="en-US" sz="1800" i="1" dirty="0">
                    <a:latin typeface="Times New Roman" panose="02020603050405020304" pitchFamily="18" charset="0"/>
                    <a:cs typeface="Times New Roman" panose="02020603050405020304" pitchFamily="18" charset="0"/>
                  </a:rPr>
                  <a:t>入力  </a:t>
                </a: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h</m:t>
                        </m:r>
                      </m:e>
                      <m:sub>
                        <m:r>
                          <a:rPr lang="en-US" altLang="ja-JP" sz="1800" b="0" i="1" smtClean="0">
                            <a:latin typeface="Cambria Math" panose="02040503050406030204" pitchFamily="18" charset="0"/>
                            <a:cs typeface="Times New Roman" panose="02020603050405020304" pitchFamily="18" charset="0"/>
                          </a:rPr>
                          <m:t>𝑗</m:t>
                        </m:r>
                      </m:sub>
                    </m:sSub>
                    <m:r>
                      <a:rPr lang="en-US" altLang="ja-JP" sz="1800" i="1">
                        <a:latin typeface="Cambria Math" panose="02040503050406030204" pitchFamily="18" charset="0"/>
                        <a:cs typeface="Times New Roman" panose="02020603050405020304" pitchFamily="18" charset="0"/>
                      </a:rPr>
                      <m:t>=</m:t>
                    </m:r>
                    <m:nary>
                      <m:naryPr>
                        <m:chr m:val="∑"/>
                        <m:supHide m:val="on"/>
                        <m:ctrlPr>
                          <a:rPr lang="en-US" altLang="ja-JP" sz="1800" i="1">
                            <a:latin typeface="Cambria Math" panose="02040503050406030204" pitchFamily="18" charset="0"/>
                            <a:cs typeface="Times New Roman" panose="02020603050405020304" pitchFamily="18" charset="0"/>
                          </a:rPr>
                        </m:ctrlPr>
                      </m:naryPr>
                      <m:sub>
                        <m:r>
                          <m:rPr>
                            <m:brk m:alnAt="7"/>
                          </m:rPr>
                          <a:rPr lang="en-US" altLang="ja-JP" sz="1800" i="1">
                            <a:latin typeface="Cambria Math" panose="02040503050406030204" pitchFamily="18" charset="0"/>
                            <a:cs typeface="Times New Roman" panose="02020603050405020304" pitchFamily="18" charset="0"/>
                          </a:rPr>
                          <m:t>𝑖</m:t>
                        </m:r>
                      </m:sub>
                      <m:sup/>
                      <m:e>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𝑤</m:t>
                            </m:r>
                          </m:e>
                          <m:sub>
                            <m:r>
                              <a:rPr lang="en-US" altLang="ja-JP" sz="1800" i="1">
                                <a:latin typeface="Cambria Math" panose="02040503050406030204" pitchFamily="18" charset="0"/>
                                <a:cs typeface="Times New Roman" panose="02020603050405020304" pitchFamily="18" charset="0"/>
                              </a:rPr>
                              <m:t>𝑖𝑗</m:t>
                            </m:r>
                          </m:sub>
                        </m:sSub>
                      </m:e>
                    </m:nary>
                    <m:sSub>
                      <m:sSubPr>
                        <m:ctrlPr>
                          <a:rPr lang="en-US" altLang="ja-JP" sz="1800" i="1">
                            <a:latin typeface="Cambria Math" panose="02040503050406030204" pitchFamily="18" charset="0"/>
                            <a:cs typeface="Times New Roman" panose="02020603050405020304" pitchFamily="18" charset="0"/>
                          </a:rPr>
                        </m:ctrlPr>
                      </m:sSubPr>
                      <m:e>
                        <m:r>
                          <a:rPr lang="en-US" altLang="ja-JP" sz="1800" b="0" i="1" smtClean="0">
                            <a:latin typeface="Cambria Math" panose="02040503050406030204" pitchFamily="18" charset="0"/>
                            <a:cs typeface="Times New Roman" panose="02020603050405020304" pitchFamily="18" charset="0"/>
                          </a:rPr>
                          <m:t>𝑔</m:t>
                        </m:r>
                      </m:e>
                      <m:sub>
                        <m:r>
                          <a:rPr lang="en-US" altLang="ja-JP" sz="1800" i="1">
                            <a:latin typeface="Cambria Math" panose="02040503050406030204" pitchFamily="18" charset="0"/>
                            <a:cs typeface="Times New Roman" panose="02020603050405020304" pitchFamily="18" charset="0"/>
                          </a:rPr>
                          <m:t>𝑖</m:t>
                        </m:r>
                      </m:sub>
                    </m:sSub>
                  </m:oMath>
                </a14:m>
                <a:endParaRPr lang="en-US" altLang="ja-JP" sz="1800" i="1" dirty="0">
                  <a:latin typeface="Times New Roman" panose="02020603050405020304" pitchFamily="18" charset="0"/>
                  <a:cs typeface="Times New Roman" panose="02020603050405020304" pitchFamily="18" charset="0"/>
                </a:endParaRPr>
              </a:p>
              <a:p>
                <a:r>
                  <a:rPr lang="ja-JP" altLang="en-US" sz="1800" dirty="0">
                    <a:latin typeface="Times New Roman" panose="02020603050405020304" pitchFamily="18" charset="0"/>
                    <a:cs typeface="Times New Roman" panose="02020603050405020304" pitchFamily="18" charset="0"/>
                  </a:rPr>
                  <a:t>ユニット</a:t>
                </a:r>
                <a:r>
                  <a:rPr lang="en-US" altLang="ja-JP" sz="1800" i="1" dirty="0">
                    <a:latin typeface="Times New Roman" panose="02020603050405020304" pitchFamily="18" charset="0"/>
                    <a:cs typeface="Times New Roman" panose="02020603050405020304" pitchFamily="18" charset="0"/>
                  </a:rPr>
                  <a:t>k </a:t>
                </a:r>
                <a:r>
                  <a:rPr lang="ja-JP" altLang="en-US" sz="1800" i="1" dirty="0" err="1">
                    <a:latin typeface="Times New Roman" panose="02020603050405020304" pitchFamily="18" charset="0"/>
                    <a:cs typeface="Times New Roman" panose="02020603050405020304" pitchFamily="18" charset="0"/>
                  </a:rPr>
                  <a:t>への</a:t>
                </a:r>
                <a:r>
                  <a:rPr lang="ja-JP" altLang="en-US" sz="1800" i="1" dirty="0">
                    <a:latin typeface="Times New Roman" panose="02020603050405020304" pitchFamily="18" charset="0"/>
                    <a:cs typeface="Times New Roman" panose="02020603050405020304" pitchFamily="18" charset="0"/>
                  </a:rPr>
                  <a:t>入力 </a:t>
                </a: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h</m:t>
                        </m:r>
                      </m:e>
                      <m:sub>
                        <m:r>
                          <a:rPr lang="en-US" altLang="ja-JP" sz="1800" b="0" i="1" smtClean="0">
                            <a:latin typeface="Cambria Math" panose="02040503050406030204" pitchFamily="18" charset="0"/>
                            <a:cs typeface="Times New Roman" panose="02020603050405020304" pitchFamily="18" charset="0"/>
                          </a:rPr>
                          <m:t>𝑘</m:t>
                        </m:r>
                      </m:sub>
                    </m:sSub>
                    <m:r>
                      <a:rPr lang="en-US" altLang="ja-JP" sz="1800" i="1">
                        <a:latin typeface="Cambria Math" panose="02040503050406030204" pitchFamily="18" charset="0"/>
                        <a:cs typeface="Times New Roman" panose="02020603050405020304" pitchFamily="18" charset="0"/>
                      </a:rPr>
                      <m:t>=</m:t>
                    </m:r>
                    <m:sSub>
                      <m:sSubPr>
                        <m:ctrlPr>
                          <a:rPr lang="en-US" altLang="ja-JP" sz="1800" i="1">
                            <a:latin typeface="Cambria Math" panose="02040503050406030204" pitchFamily="18" charset="0"/>
                            <a:cs typeface="Times New Roman" panose="02020603050405020304" pitchFamily="18" charset="0"/>
                          </a:rPr>
                        </m:ctrlPr>
                      </m:sSubPr>
                      <m:e>
                        <m:nary>
                          <m:naryPr>
                            <m:chr m:val="∑"/>
                            <m:supHide m:val="on"/>
                            <m:ctrlPr>
                              <a:rPr lang="en-US" altLang="ja-JP" sz="1800" i="1">
                                <a:latin typeface="Cambria Math" panose="02040503050406030204" pitchFamily="18" charset="0"/>
                                <a:cs typeface="Times New Roman" panose="02020603050405020304" pitchFamily="18" charset="0"/>
                              </a:rPr>
                            </m:ctrlPr>
                          </m:naryPr>
                          <m:sub>
                            <m:r>
                              <m:rPr>
                                <m:brk m:alnAt="7"/>
                              </m:rPr>
                              <a:rPr lang="en-US" altLang="ja-JP" sz="1800" i="1">
                                <a:latin typeface="Cambria Math" panose="02040503050406030204" pitchFamily="18" charset="0"/>
                                <a:cs typeface="Times New Roman" panose="02020603050405020304" pitchFamily="18" charset="0"/>
                              </a:rPr>
                              <m:t>𝑖</m:t>
                            </m:r>
                          </m:sub>
                          <m:sup/>
                          <m:e>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𝑤</m:t>
                                </m:r>
                              </m:e>
                              <m:sub>
                                <m:r>
                                  <a:rPr lang="en-US" altLang="ja-JP" sz="1800" b="0" i="1" smtClean="0">
                                    <a:latin typeface="Cambria Math" panose="02040503050406030204" pitchFamily="18" charset="0"/>
                                    <a:cs typeface="Times New Roman" panose="02020603050405020304" pitchFamily="18" charset="0"/>
                                  </a:rPr>
                                  <m:t>𝑗𝑘</m:t>
                                </m:r>
                              </m:sub>
                            </m:sSub>
                          </m:e>
                        </m:nary>
                        <m:r>
                          <a:rPr lang="en-US" altLang="ja-JP" sz="1800" b="0" i="1" smtClean="0">
                            <a:latin typeface="Cambria Math" panose="02040503050406030204" pitchFamily="18" charset="0"/>
                            <a:cs typeface="Times New Roman" panose="02020603050405020304" pitchFamily="18" charset="0"/>
                          </a:rPr>
                          <m:t>𝑔</m:t>
                        </m:r>
                      </m:e>
                      <m:sub>
                        <m:r>
                          <a:rPr lang="en-US" altLang="ja-JP" sz="1800" b="0" i="1" smtClean="0">
                            <a:latin typeface="Cambria Math" panose="02040503050406030204" pitchFamily="18" charset="0"/>
                            <a:cs typeface="Times New Roman" panose="02020603050405020304" pitchFamily="18" charset="0"/>
                          </a:rPr>
                          <m:t>𝑗</m:t>
                        </m:r>
                      </m:sub>
                    </m:sSub>
                  </m:oMath>
                </a14:m>
                <a:endParaRPr lang="en-US" altLang="ja-JP" sz="1800" i="1" dirty="0">
                  <a:latin typeface="Times New Roman" panose="02020603050405020304" pitchFamily="18" charset="0"/>
                  <a:cs typeface="Times New Roman" panose="02020603050405020304" pitchFamily="18" charset="0"/>
                </a:endParaRPr>
              </a:p>
              <a:p>
                <a:r>
                  <a:rPr lang="ja-JP" altLang="en-US" sz="1800" dirty="0">
                    <a:latin typeface="Times New Roman" panose="02020603050405020304" pitchFamily="18" charset="0"/>
                    <a:cs typeface="Times New Roman" panose="02020603050405020304" pitchFamily="18" charset="0"/>
                  </a:rPr>
                  <a:t>ユニット</a:t>
                </a:r>
                <a:r>
                  <a:rPr lang="en-US" altLang="ja-JP" sz="1800" i="1" dirty="0" err="1">
                    <a:latin typeface="Times New Roman" panose="02020603050405020304" pitchFamily="18" charset="0"/>
                    <a:cs typeface="Times New Roman" panose="02020603050405020304" pitchFamily="18" charset="0"/>
                  </a:rPr>
                  <a:t>i</a:t>
                </a:r>
                <a:r>
                  <a:rPr lang="en-US" altLang="ja-JP" sz="1800" i="1" dirty="0">
                    <a:latin typeface="Times New Roman" panose="02020603050405020304" pitchFamily="18" charset="0"/>
                    <a:cs typeface="Times New Roman" panose="02020603050405020304" pitchFamily="18" charset="0"/>
                  </a:rPr>
                  <a:t> </a:t>
                </a:r>
                <a:r>
                  <a:rPr lang="ja-JP" altLang="en-US" sz="1800" i="1" dirty="0">
                    <a:latin typeface="Times New Roman" panose="02020603050405020304" pitchFamily="18" charset="0"/>
                    <a:cs typeface="Times New Roman" panose="02020603050405020304" pitchFamily="18" charset="0"/>
                  </a:rPr>
                  <a:t>からの出力</a:t>
                </a: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1800" i="1" smtClean="0">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𝑔</m:t>
                        </m:r>
                      </m:e>
                      <m:sub>
                        <m:r>
                          <a:rPr lang="en-US" altLang="ja-JP" sz="1800" i="1">
                            <a:latin typeface="Cambria Math" panose="02040503050406030204" pitchFamily="18" charset="0"/>
                            <a:cs typeface="Times New Roman" panose="02020603050405020304" pitchFamily="18" charset="0"/>
                          </a:rPr>
                          <m:t>𝑖</m:t>
                        </m:r>
                      </m:sub>
                    </m:sSub>
                    <m:r>
                      <a:rPr lang="en-US" altLang="ja-JP" sz="1800" b="0" i="1" smtClean="0">
                        <a:latin typeface="Cambria Math" panose="02040503050406030204" pitchFamily="18" charset="0"/>
                        <a:cs typeface="Times New Roman" panose="02020603050405020304" pitchFamily="18" charset="0"/>
                      </a:rPr>
                      <m:t>=</m:t>
                    </m:r>
                    <m:sSub>
                      <m:sSubPr>
                        <m:ctrlPr>
                          <a:rPr lang="en-US" altLang="ja-JP" sz="1800" b="0" i="1" smtClean="0">
                            <a:latin typeface="Cambria Math" panose="02040503050406030204" pitchFamily="18" charset="0"/>
                            <a:cs typeface="Times New Roman" panose="02020603050405020304" pitchFamily="18" charset="0"/>
                          </a:rPr>
                        </m:ctrlPr>
                      </m:sSubPr>
                      <m:e>
                        <m:r>
                          <a:rPr lang="en-US" altLang="ja-JP" sz="1800" b="0" i="1" smtClean="0">
                            <a:latin typeface="Cambria Math" panose="02040503050406030204" pitchFamily="18" charset="0"/>
                            <a:cs typeface="Times New Roman" panose="02020603050405020304" pitchFamily="18" charset="0"/>
                          </a:rPr>
                          <m:t>𝑥</m:t>
                        </m:r>
                      </m:e>
                      <m:sub>
                        <m:r>
                          <a:rPr lang="en-US" altLang="ja-JP" sz="1800" b="0" i="1" smtClean="0">
                            <a:latin typeface="Cambria Math" panose="02040503050406030204" pitchFamily="18" charset="0"/>
                            <a:cs typeface="Times New Roman" panose="02020603050405020304" pitchFamily="18" charset="0"/>
                          </a:rPr>
                          <m:t>𝑖</m:t>
                        </m:r>
                      </m:sub>
                    </m:sSub>
                  </m:oMath>
                </a14:m>
                <a:endParaRPr lang="en-US" altLang="ja-JP" sz="1800" dirty="0">
                  <a:latin typeface="Times New Roman" panose="02020603050405020304" pitchFamily="18" charset="0"/>
                  <a:cs typeface="Times New Roman" panose="02020603050405020304" pitchFamily="18" charset="0"/>
                </a:endParaRPr>
              </a:p>
              <a:p>
                <a:r>
                  <a:rPr lang="ja-JP" altLang="en-US" sz="1800" dirty="0">
                    <a:latin typeface="Times New Roman" panose="02020603050405020304" pitchFamily="18" charset="0"/>
                    <a:cs typeface="Times New Roman" panose="02020603050405020304" pitchFamily="18" charset="0"/>
                  </a:rPr>
                  <a:t>ユニット</a:t>
                </a:r>
                <a:r>
                  <a:rPr lang="en-US" altLang="ja-JP" sz="1800" i="1" dirty="0">
                    <a:latin typeface="Times New Roman" panose="02020603050405020304" pitchFamily="18" charset="0"/>
                    <a:cs typeface="Times New Roman" panose="02020603050405020304" pitchFamily="18" charset="0"/>
                  </a:rPr>
                  <a:t>j </a:t>
                </a:r>
                <a:r>
                  <a:rPr lang="ja-JP" altLang="en-US" sz="1800" i="1" dirty="0">
                    <a:latin typeface="Times New Roman" panose="02020603050405020304" pitchFamily="18" charset="0"/>
                    <a:cs typeface="Times New Roman" panose="02020603050405020304" pitchFamily="18" charset="0"/>
                  </a:rPr>
                  <a:t>からの出力 </a:t>
                </a:r>
                <a:r>
                  <a:rPr lang="en-US" altLang="ja-JP" sz="1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𝑔</m:t>
                        </m:r>
                      </m:e>
                      <m:sub>
                        <m:r>
                          <a:rPr lang="en-US" altLang="ja-JP" sz="1800" b="0" i="1" smtClean="0">
                            <a:latin typeface="Cambria Math" panose="02040503050406030204" pitchFamily="18" charset="0"/>
                            <a:cs typeface="Times New Roman" panose="02020603050405020304" pitchFamily="18" charset="0"/>
                          </a:rPr>
                          <m:t>𝑗</m:t>
                        </m:r>
                      </m:sub>
                    </m:sSub>
                    <m:r>
                      <a:rPr lang="en-US" altLang="ja-JP" sz="1800" i="1">
                        <a:latin typeface="Cambria Math" panose="02040503050406030204" pitchFamily="18" charset="0"/>
                        <a:cs typeface="Times New Roman" panose="02020603050405020304" pitchFamily="18" charset="0"/>
                      </a:rPr>
                      <m:t>=</m:t>
                    </m:r>
                    <m:r>
                      <a:rPr lang="en-US" altLang="ja-JP" sz="1800" i="1">
                        <a:latin typeface="Cambria Math" panose="02040503050406030204" pitchFamily="18" charset="0"/>
                        <a:cs typeface="Times New Roman" panose="02020603050405020304" pitchFamily="18" charset="0"/>
                      </a:rPr>
                      <m:t>𝑓</m:t>
                    </m:r>
                    <m:d>
                      <m:dPr>
                        <m:ctrlPr>
                          <a:rPr lang="en-US" altLang="ja-JP" sz="1800" i="1">
                            <a:latin typeface="Cambria Math" panose="02040503050406030204" pitchFamily="18" charset="0"/>
                            <a:cs typeface="Times New Roman" panose="02020603050405020304" pitchFamily="18" charset="0"/>
                          </a:rPr>
                        </m:ctrlPr>
                      </m:dPr>
                      <m:e>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h</m:t>
                            </m:r>
                          </m:e>
                          <m:sub>
                            <m:r>
                              <a:rPr lang="en-US" altLang="ja-JP" sz="1800" i="1">
                                <a:latin typeface="Cambria Math" panose="02040503050406030204" pitchFamily="18" charset="0"/>
                                <a:cs typeface="Times New Roman" panose="02020603050405020304" pitchFamily="18" charset="0"/>
                              </a:rPr>
                              <m:t>𝑗</m:t>
                            </m:r>
                          </m:sub>
                        </m:sSub>
                      </m:e>
                    </m:d>
                  </m:oMath>
                </a14:m>
                <a:endParaRPr lang="en-US" altLang="ja-JP" sz="1800" i="1" dirty="0">
                  <a:latin typeface="Times New Roman" panose="02020603050405020304" pitchFamily="18" charset="0"/>
                  <a:cs typeface="Times New Roman" panose="02020603050405020304" pitchFamily="18" charset="0"/>
                </a:endParaRPr>
              </a:p>
              <a:p>
                <a:r>
                  <a:rPr lang="ja-JP" altLang="en-US" sz="1800" dirty="0">
                    <a:latin typeface="Times New Roman" panose="02020603050405020304" pitchFamily="18" charset="0"/>
                    <a:cs typeface="Times New Roman" panose="02020603050405020304" pitchFamily="18" charset="0"/>
                  </a:rPr>
                  <a:t>ユニット</a:t>
                </a:r>
                <a:r>
                  <a:rPr lang="en-US" altLang="ja-JP" sz="1800" i="1" dirty="0">
                    <a:latin typeface="Times New Roman" panose="02020603050405020304" pitchFamily="18" charset="0"/>
                    <a:cs typeface="Times New Roman" panose="02020603050405020304" pitchFamily="18" charset="0"/>
                  </a:rPr>
                  <a:t>k </a:t>
                </a:r>
                <a:r>
                  <a:rPr lang="ja-JP" altLang="en-US" sz="1800" i="1" dirty="0">
                    <a:latin typeface="Times New Roman" panose="02020603050405020304" pitchFamily="18" charset="0"/>
                    <a:cs typeface="Times New Roman" panose="02020603050405020304" pitchFamily="18" charset="0"/>
                  </a:rPr>
                  <a:t>からの出力 </a:t>
                </a:r>
                <a:r>
                  <a:rPr lang="en-US" altLang="ja-JP" sz="1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𝑔</m:t>
                        </m:r>
                      </m:e>
                      <m:sub>
                        <m:r>
                          <a:rPr lang="en-US" altLang="ja-JP" sz="1800" b="0" i="1" smtClean="0">
                            <a:latin typeface="Cambria Math" panose="02040503050406030204" pitchFamily="18" charset="0"/>
                            <a:cs typeface="Times New Roman" panose="02020603050405020304" pitchFamily="18" charset="0"/>
                          </a:rPr>
                          <m:t>𝑘</m:t>
                        </m:r>
                      </m:sub>
                    </m:sSub>
                    <m:r>
                      <a:rPr lang="en-US" altLang="ja-JP" sz="1800" i="1">
                        <a:latin typeface="Cambria Math" panose="02040503050406030204" pitchFamily="18" charset="0"/>
                        <a:cs typeface="Times New Roman" panose="02020603050405020304" pitchFamily="18" charset="0"/>
                      </a:rPr>
                      <m:t>=</m:t>
                    </m:r>
                    <m:r>
                      <a:rPr lang="en-US" altLang="ja-JP" sz="1800" i="1">
                        <a:latin typeface="Cambria Math" panose="02040503050406030204" pitchFamily="18" charset="0"/>
                        <a:cs typeface="Times New Roman" panose="02020603050405020304" pitchFamily="18" charset="0"/>
                      </a:rPr>
                      <m:t>𝑓</m:t>
                    </m:r>
                    <m:d>
                      <m:dPr>
                        <m:ctrlPr>
                          <a:rPr lang="en-US" altLang="ja-JP" sz="1800" i="1">
                            <a:latin typeface="Cambria Math" panose="02040503050406030204" pitchFamily="18" charset="0"/>
                            <a:cs typeface="Times New Roman" panose="02020603050405020304" pitchFamily="18" charset="0"/>
                          </a:rPr>
                        </m:ctrlPr>
                      </m:dPr>
                      <m:e>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h</m:t>
                            </m:r>
                          </m:e>
                          <m:sub>
                            <m:r>
                              <a:rPr lang="en-US" altLang="ja-JP" sz="1800" b="0" i="1" smtClean="0">
                                <a:latin typeface="Cambria Math" panose="02040503050406030204" pitchFamily="18" charset="0"/>
                                <a:cs typeface="Times New Roman" panose="02020603050405020304" pitchFamily="18" charset="0"/>
                              </a:rPr>
                              <m:t>𝑘</m:t>
                            </m:r>
                          </m:sub>
                        </m:sSub>
                      </m:e>
                    </m:d>
                  </m:oMath>
                </a14:m>
                <a:endParaRPr lang="en-US" altLang="ja-JP" sz="1800" i="1" dirty="0">
                  <a:latin typeface="Times New Roman" panose="02020603050405020304" pitchFamily="18" charset="0"/>
                  <a:cs typeface="Times New Roman" panose="02020603050405020304" pitchFamily="18" charset="0"/>
                </a:endParaRPr>
              </a:p>
              <a:p>
                <a:pPr marL="0" indent="0">
                  <a:buNone/>
                </a:pPr>
                <a:r>
                  <a:rPr kumimoji="1" lang="en-US" altLang="ja-JP" sz="1800" dirty="0">
                    <a:latin typeface="Times New Roman" panose="02020603050405020304" pitchFamily="18" charset="0"/>
                    <a:cs typeface="Times New Roman" panose="02020603050405020304" pitchFamily="18" charset="0"/>
                  </a:rPr>
                  <a:t>※</a:t>
                </a:r>
                <a14:m>
                  <m:oMath xmlns:m="http://schemas.openxmlformats.org/officeDocument/2006/math">
                    <m:r>
                      <a:rPr lang="en-US" altLang="ja-JP" sz="1800" b="0" i="1" smtClean="0">
                        <a:latin typeface="Cambria Math" panose="02040503050406030204" pitchFamily="18" charset="0"/>
                        <a:cs typeface="Times New Roman" panose="02020603050405020304" pitchFamily="18" charset="0"/>
                      </a:rPr>
                      <m:t> </m:t>
                    </m:r>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𝑤</m:t>
                        </m:r>
                      </m:e>
                      <m:sub>
                        <m:r>
                          <a:rPr lang="en-US" altLang="ja-JP" sz="1800" i="1">
                            <a:latin typeface="Cambria Math" panose="02040503050406030204" pitchFamily="18" charset="0"/>
                            <a:cs typeface="Times New Roman" panose="02020603050405020304" pitchFamily="18" charset="0"/>
                          </a:rPr>
                          <m:t>𝑖𝑗</m:t>
                        </m:r>
                      </m:sub>
                    </m:sSub>
                    <m:r>
                      <a:rPr lang="en-US" altLang="ja-JP" sz="1800" b="0" i="1" smtClean="0">
                        <a:latin typeface="Cambria Math" panose="02040503050406030204" pitchFamily="18" charset="0"/>
                        <a:cs typeface="Times New Roman" panose="02020603050405020304" pitchFamily="18" charset="0"/>
                      </a:rPr>
                      <m:t> </m:t>
                    </m:r>
                  </m:oMath>
                </a14:m>
                <a:r>
                  <a:rPr kumimoji="1" lang="ja-JP" altLang="en-US" sz="1800" i="1" dirty="0">
                    <a:latin typeface="Times New Roman" panose="02020603050405020304" pitchFamily="18" charset="0"/>
                    <a:cs typeface="Times New Roman" panose="02020603050405020304" pitchFamily="18" charset="0"/>
                  </a:rPr>
                  <a:t>はユニット</a:t>
                </a:r>
                <a:r>
                  <a:rPr kumimoji="1" lang="en-US" altLang="ja-JP" sz="1800" i="1" dirty="0" err="1">
                    <a:latin typeface="Times New Roman" panose="02020603050405020304" pitchFamily="18" charset="0"/>
                    <a:cs typeface="Times New Roman" panose="02020603050405020304" pitchFamily="18" charset="0"/>
                  </a:rPr>
                  <a:t>i</a:t>
                </a:r>
                <a:r>
                  <a:rPr kumimoji="1" lang="ja-JP" altLang="en-US" sz="1800" i="1" dirty="0">
                    <a:latin typeface="Times New Roman" panose="02020603050405020304" pitchFamily="18" charset="0"/>
                    <a:cs typeface="Times New Roman" panose="02020603050405020304" pitchFamily="18" charset="0"/>
                  </a:rPr>
                  <a:t>とユニット</a:t>
                </a:r>
                <a:r>
                  <a:rPr kumimoji="1" lang="en-US" altLang="ja-JP" sz="1800" i="1" dirty="0">
                    <a:latin typeface="Times New Roman" panose="02020603050405020304" pitchFamily="18" charset="0"/>
                    <a:cs typeface="Times New Roman" panose="02020603050405020304" pitchFamily="18" charset="0"/>
                  </a:rPr>
                  <a:t>j</a:t>
                </a:r>
                <a:r>
                  <a:rPr kumimoji="1" lang="ja-JP" altLang="en-US" sz="1800" i="1" dirty="0">
                    <a:latin typeface="Times New Roman" panose="02020603050405020304" pitchFamily="18" charset="0"/>
                    <a:cs typeface="Times New Roman" panose="02020603050405020304" pitchFamily="18" charset="0"/>
                  </a:rPr>
                  <a:t>間の重み係数</a:t>
                </a:r>
                <a:endParaRPr kumimoji="1" lang="en-US" altLang="ja-JP" sz="1800" i="1" dirty="0">
                  <a:latin typeface="Times New Roman" panose="02020603050405020304" pitchFamily="18" charset="0"/>
                  <a:cs typeface="Times New Roman" panose="02020603050405020304" pitchFamily="18" charset="0"/>
                </a:endParaRPr>
              </a:p>
              <a:p>
                <a:pPr marL="0" indent="0">
                  <a:buNone/>
                </a:pPr>
                <a:r>
                  <a:rPr lang="en-US" altLang="ja-JP" sz="1800" dirty="0">
                    <a:latin typeface="Times New Roman" panose="02020603050405020304" pitchFamily="18" charset="0"/>
                    <a:cs typeface="Times New Roman" panose="02020603050405020304" pitchFamily="18" charset="0"/>
                  </a:rPr>
                  <a:t>※ </a:t>
                </a:r>
                <a14:m>
                  <m:oMath xmlns:m="http://schemas.openxmlformats.org/officeDocument/2006/math">
                    <m:r>
                      <a:rPr lang="en-US" altLang="ja-JP" sz="1800" i="1">
                        <a:latin typeface="Cambria Math" panose="02040503050406030204" pitchFamily="18" charset="0"/>
                        <a:cs typeface="Times New Roman" panose="02020603050405020304" pitchFamily="18" charset="0"/>
                      </a:rPr>
                      <m:t>𝑓</m:t>
                    </m:r>
                  </m:oMath>
                </a14:m>
                <a:r>
                  <a:rPr kumimoji="1" lang="ja-JP" altLang="en-US" sz="1800" i="1" dirty="0">
                    <a:latin typeface="Times New Roman" panose="02020603050405020304" pitchFamily="18" charset="0"/>
                    <a:cs typeface="Times New Roman" panose="02020603050405020304" pitchFamily="18" charset="0"/>
                  </a:rPr>
                  <a:t>は微分可能な非線形関数</a:t>
                </a:r>
                <a:endParaRPr kumimoji="1" lang="en-US" altLang="ja-JP" sz="1800" i="1" dirty="0">
                  <a:latin typeface="Times New Roman" panose="02020603050405020304" pitchFamily="18" charset="0"/>
                  <a:cs typeface="Times New Roman" panose="02020603050405020304" pitchFamily="18" charset="0"/>
                </a:endParaRPr>
              </a:p>
              <a:p>
                <a:pPr marL="0" indent="0">
                  <a:buNone/>
                </a:pPr>
                <a:endParaRPr kumimoji="1" lang="en-US" altLang="ja-JP" sz="1800" i="1" dirty="0">
                  <a:latin typeface="Times New Roman" panose="02020603050405020304" pitchFamily="18" charset="0"/>
                  <a:cs typeface="Times New Roman" panose="02020603050405020304" pitchFamily="18" charset="0"/>
                </a:endParaRPr>
              </a:p>
              <a:p>
                <a:pPr marL="0" indent="0">
                  <a:buNone/>
                </a:pPr>
                <a:endParaRPr kumimoji="1" lang="en-US" altLang="ja-JP" sz="1600" dirty="0">
                  <a:latin typeface="Times New Roman" panose="02020603050405020304" pitchFamily="18" charset="0"/>
                  <a:cs typeface="Times New Roman" panose="02020603050405020304" pitchFamily="18" charset="0"/>
                </a:endParaRPr>
              </a:p>
              <a:p>
                <a:pPr marL="0" indent="0">
                  <a:buNone/>
                </a:pP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78781" y="355600"/>
                <a:ext cx="5842619" cy="6284951"/>
              </a:xfrm>
              <a:blipFill rotWithShape="0">
                <a:blip r:embed="rId2"/>
                <a:stretch>
                  <a:fillRect l="-1148" t="-1164"/>
                </a:stretch>
              </a:blipFill>
            </p:spPr>
            <p:txBody>
              <a:bodyPr/>
              <a:lstStyle/>
              <a:p>
                <a:r>
                  <a:rPr lang="ja-JP" altLang="en-US">
                    <a:noFill/>
                  </a:rPr>
                  <a:t> </a:t>
                </a:r>
              </a:p>
            </p:txBody>
          </p:sp>
        </mc:Fallback>
      </mc:AlternateContent>
      <p:grpSp>
        <p:nvGrpSpPr>
          <p:cNvPr id="35" name="グループ化 34"/>
          <p:cNvGrpSpPr/>
          <p:nvPr/>
        </p:nvGrpSpPr>
        <p:grpSpPr>
          <a:xfrm>
            <a:off x="7115915" y="101397"/>
            <a:ext cx="4381583" cy="3126788"/>
            <a:chOff x="7166715" y="583997"/>
            <a:chExt cx="4381583" cy="3126788"/>
          </a:xfrm>
        </p:grpSpPr>
        <p:grpSp>
          <p:nvGrpSpPr>
            <p:cNvPr id="13" name="グループ化 12"/>
            <p:cNvGrpSpPr/>
            <p:nvPr/>
          </p:nvGrpSpPr>
          <p:grpSpPr>
            <a:xfrm>
              <a:off x="7166715" y="583997"/>
              <a:ext cx="511040" cy="3126788"/>
              <a:chOff x="6314945" y="634102"/>
              <a:chExt cx="511040" cy="3126788"/>
            </a:xfrm>
          </p:grpSpPr>
          <p:sp>
            <p:nvSpPr>
              <p:cNvPr id="4" name="円/楕円 3"/>
              <p:cNvSpPr/>
              <p:nvPr/>
            </p:nvSpPr>
            <p:spPr>
              <a:xfrm>
                <a:off x="6314945" y="634102"/>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sp>
            <p:nvSpPr>
              <p:cNvPr id="5" name="円/楕円 4"/>
              <p:cNvSpPr/>
              <p:nvPr/>
            </p:nvSpPr>
            <p:spPr>
              <a:xfrm>
                <a:off x="6314945" y="1941976"/>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3600" i="1" dirty="0" err="1">
                    <a:solidFill>
                      <a:schemeClr val="tx1"/>
                    </a:solidFill>
                    <a:latin typeface="Times New Roman" panose="02020603050405020304" pitchFamily="18" charset="0"/>
                    <a:cs typeface="Times New Roman" panose="02020603050405020304" pitchFamily="18" charset="0"/>
                  </a:rPr>
                  <a:t>i</a:t>
                </a:r>
                <a:endParaRPr kumimoji="1" lang="ja-JP" altLang="en-US" sz="2000" i="1" dirty="0">
                  <a:solidFill>
                    <a:schemeClr val="tx1"/>
                  </a:solidFill>
                  <a:latin typeface="Times New Roman" panose="02020603050405020304" pitchFamily="18" charset="0"/>
                  <a:cs typeface="Times New Roman" panose="02020603050405020304" pitchFamily="18" charset="0"/>
                </a:endParaRPr>
              </a:p>
            </p:txBody>
          </p:sp>
          <p:sp>
            <p:nvSpPr>
              <p:cNvPr id="6" name="円/楕円 5"/>
              <p:cNvSpPr/>
              <p:nvPr/>
            </p:nvSpPr>
            <p:spPr>
              <a:xfrm>
                <a:off x="6314945" y="324985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grpSp>
        <p:grpSp>
          <p:nvGrpSpPr>
            <p:cNvPr id="14" name="グループ化 13"/>
            <p:cNvGrpSpPr/>
            <p:nvPr/>
          </p:nvGrpSpPr>
          <p:grpSpPr>
            <a:xfrm>
              <a:off x="9101986" y="1003620"/>
              <a:ext cx="511040" cy="2287543"/>
              <a:chOff x="8319109" y="1147670"/>
              <a:chExt cx="511040" cy="2287543"/>
            </a:xfrm>
          </p:grpSpPr>
          <p:sp>
            <p:nvSpPr>
              <p:cNvPr id="7" name="円/楕円 6"/>
              <p:cNvSpPr/>
              <p:nvPr/>
            </p:nvSpPr>
            <p:spPr>
              <a:xfrm>
                <a:off x="8319109" y="114767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sp>
            <p:nvSpPr>
              <p:cNvPr id="8" name="円/楕円 7"/>
              <p:cNvSpPr/>
              <p:nvPr/>
            </p:nvSpPr>
            <p:spPr>
              <a:xfrm>
                <a:off x="8319109" y="2035922"/>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800" b="1" i="1" dirty="0">
                    <a:solidFill>
                      <a:schemeClr val="tx1"/>
                    </a:solidFill>
                    <a:latin typeface="Times New Roman" panose="02020603050405020304" pitchFamily="18" charset="0"/>
                    <a:cs typeface="Times New Roman" panose="02020603050405020304" pitchFamily="18" charset="0"/>
                  </a:rPr>
                  <a:t>j</a:t>
                </a:r>
                <a:endParaRPr kumimoji="1" lang="ja-JP" altLang="en-US" sz="2400" b="1" i="1" dirty="0">
                  <a:solidFill>
                    <a:schemeClr val="tx1"/>
                  </a:solidFill>
                  <a:latin typeface="Times New Roman" panose="02020603050405020304" pitchFamily="18" charset="0"/>
                  <a:cs typeface="Times New Roman" panose="02020603050405020304" pitchFamily="18" charset="0"/>
                </a:endParaRPr>
              </a:p>
            </p:txBody>
          </p:sp>
          <p:sp>
            <p:nvSpPr>
              <p:cNvPr id="9" name="円/楕円 8"/>
              <p:cNvSpPr/>
              <p:nvPr/>
            </p:nvSpPr>
            <p:spPr>
              <a:xfrm>
                <a:off x="8319109" y="2924173"/>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grpSp>
        <p:grpSp>
          <p:nvGrpSpPr>
            <p:cNvPr id="15" name="グループ化 14"/>
            <p:cNvGrpSpPr/>
            <p:nvPr/>
          </p:nvGrpSpPr>
          <p:grpSpPr>
            <a:xfrm>
              <a:off x="11037258" y="715521"/>
              <a:ext cx="511040" cy="2863740"/>
              <a:chOff x="10185488" y="872097"/>
              <a:chExt cx="511040" cy="2863740"/>
            </a:xfrm>
          </p:grpSpPr>
          <p:sp>
            <p:nvSpPr>
              <p:cNvPr id="10" name="円/楕円 9"/>
              <p:cNvSpPr/>
              <p:nvPr/>
            </p:nvSpPr>
            <p:spPr>
              <a:xfrm>
                <a:off x="10185488" y="87209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sp>
            <p:nvSpPr>
              <p:cNvPr id="11" name="円/楕円 10"/>
              <p:cNvSpPr/>
              <p:nvPr/>
            </p:nvSpPr>
            <p:spPr>
              <a:xfrm>
                <a:off x="10185488" y="204844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3200" b="1" i="1" dirty="0">
                    <a:solidFill>
                      <a:schemeClr val="tx1"/>
                    </a:solidFill>
                    <a:latin typeface="Times New Roman" panose="02020603050405020304" pitchFamily="18" charset="0"/>
                    <a:cs typeface="Times New Roman" panose="02020603050405020304" pitchFamily="18" charset="0"/>
                  </a:rPr>
                  <a:t>k</a:t>
                </a:r>
                <a:endParaRPr kumimoji="1" lang="ja-JP" altLang="en-US" sz="2400" b="1" i="1" dirty="0">
                  <a:solidFill>
                    <a:schemeClr val="tx1"/>
                  </a:solidFill>
                  <a:latin typeface="Times New Roman" panose="02020603050405020304" pitchFamily="18" charset="0"/>
                  <a:cs typeface="Times New Roman" panose="02020603050405020304" pitchFamily="18" charset="0"/>
                </a:endParaRPr>
              </a:p>
            </p:txBody>
          </p:sp>
          <p:sp>
            <p:nvSpPr>
              <p:cNvPr id="12" name="円/楕円 11"/>
              <p:cNvSpPr/>
              <p:nvPr/>
            </p:nvSpPr>
            <p:spPr>
              <a:xfrm>
                <a:off x="10185488" y="322479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grpSp>
        <p:cxnSp>
          <p:nvCxnSpPr>
            <p:cNvPr id="18" name="直線矢印コネクタ 17"/>
            <p:cNvCxnSpPr>
              <a:stCxn id="4" idx="6"/>
              <a:endCxn id="8" idx="2"/>
            </p:cNvCxnSpPr>
            <p:nvPr/>
          </p:nvCxnSpPr>
          <p:spPr>
            <a:xfrm>
              <a:off x="7677755" y="839517"/>
              <a:ext cx="1424231" cy="13078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5" idx="6"/>
              <a:endCxn id="8" idx="2"/>
            </p:cNvCxnSpPr>
            <p:nvPr/>
          </p:nvCxnSpPr>
          <p:spPr>
            <a:xfrm>
              <a:off x="7677755" y="2147391"/>
              <a:ext cx="142423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6" idx="6"/>
              <a:endCxn id="8" idx="2"/>
            </p:cNvCxnSpPr>
            <p:nvPr/>
          </p:nvCxnSpPr>
          <p:spPr>
            <a:xfrm flipV="1">
              <a:off x="7677755" y="2147392"/>
              <a:ext cx="1424231" cy="13078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7" idx="6"/>
              <a:endCxn id="11" idx="2"/>
            </p:cNvCxnSpPr>
            <p:nvPr/>
          </p:nvCxnSpPr>
          <p:spPr>
            <a:xfrm>
              <a:off x="9613026" y="1259140"/>
              <a:ext cx="1424232" cy="8882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8" idx="6"/>
              <a:endCxn id="11" idx="2"/>
            </p:cNvCxnSpPr>
            <p:nvPr/>
          </p:nvCxnSpPr>
          <p:spPr>
            <a:xfrm flipV="1">
              <a:off x="9613026" y="2147391"/>
              <a:ext cx="142423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9" idx="6"/>
              <a:endCxn id="11" idx="2"/>
            </p:cNvCxnSpPr>
            <p:nvPr/>
          </p:nvCxnSpPr>
          <p:spPr>
            <a:xfrm flipV="1">
              <a:off x="9613026" y="2147391"/>
              <a:ext cx="1424232" cy="8882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6" name="正方形/長方形 35"/>
              <p:cNvSpPr/>
              <p:nvPr/>
            </p:nvSpPr>
            <p:spPr>
              <a:xfrm>
                <a:off x="7851514" y="1328177"/>
                <a:ext cx="552972"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𝑤</m:t>
                          </m:r>
                        </m:e>
                        <m:sub>
                          <m:r>
                            <a:rPr lang="en-US" altLang="ja-JP" i="1">
                              <a:latin typeface="Cambria Math" panose="02040503050406030204" pitchFamily="18" charset="0"/>
                              <a:cs typeface="Times New Roman" panose="02020603050405020304" pitchFamily="18" charset="0"/>
                            </a:rPr>
                            <m:t>𝑖𝑗</m:t>
                          </m:r>
                        </m:sub>
                      </m:sSub>
                    </m:oMath>
                  </m:oMathPara>
                </a14:m>
                <a:endParaRPr lang="ja-JP" altLang="en-US"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7851514" y="1328177"/>
                <a:ext cx="552972" cy="391646"/>
              </a:xfrm>
              <a:prstGeom prst="rect">
                <a:avLst/>
              </a:prstGeom>
              <a:blipFill rotWithShape="0">
                <a:blip r:embed="rId3"/>
                <a:stretch>
                  <a:fillRect b="-78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p:cNvSpPr/>
              <p:nvPr/>
            </p:nvSpPr>
            <p:spPr>
              <a:xfrm>
                <a:off x="9845414" y="1328177"/>
                <a:ext cx="574901"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𝑤</m:t>
                          </m:r>
                        </m:e>
                        <m:sub>
                          <m:r>
                            <a:rPr lang="en-US" altLang="ja-JP" i="1">
                              <a:latin typeface="Cambria Math" panose="02040503050406030204" pitchFamily="18" charset="0"/>
                              <a:cs typeface="Times New Roman" panose="02020603050405020304" pitchFamily="18" charset="0"/>
                            </a:rPr>
                            <m:t>𝑗</m:t>
                          </m:r>
                          <m:r>
                            <a:rPr lang="en-US" altLang="ja-JP" b="0" i="1" smtClean="0">
                              <a:latin typeface="Cambria Math" panose="02040503050406030204" pitchFamily="18" charset="0"/>
                              <a:cs typeface="Times New Roman" panose="02020603050405020304" pitchFamily="18" charset="0"/>
                            </a:rPr>
                            <m:t>𝑘</m:t>
                          </m:r>
                        </m:sub>
                      </m:sSub>
                    </m:oMath>
                  </m:oMathPara>
                </a14:m>
                <a:endParaRPr lang="ja-JP" altLang="en-US" dirty="0"/>
              </a:p>
            </p:txBody>
          </p:sp>
        </mc:Choice>
        <mc:Fallback xmlns="">
          <p:sp>
            <p:nvSpPr>
              <p:cNvPr id="37" name="正方形/長方形 36"/>
              <p:cNvSpPr>
                <a:spLocks noRot="1" noChangeAspect="1" noMove="1" noResize="1" noEditPoints="1" noAdjustHandles="1" noChangeArrowheads="1" noChangeShapeType="1" noTextEdit="1"/>
              </p:cNvSpPr>
              <p:nvPr/>
            </p:nvSpPr>
            <p:spPr>
              <a:xfrm>
                <a:off x="9845414" y="1328177"/>
                <a:ext cx="574901" cy="391646"/>
              </a:xfrm>
              <a:prstGeom prst="rect">
                <a:avLst/>
              </a:prstGeom>
              <a:blipFill rotWithShape="0">
                <a:blip r:embed="rId4"/>
                <a:stretch>
                  <a:fillRect b="-7813"/>
                </a:stretch>
              </a:blipFill>
            </p:spPr>
            <p:txBody>
              <a:bodyPr/>
              <a:lstStyle/>
              <a:p>
                <a:r>
                  <a:rPr lang="ja-JP" altLang="en-US">
                    <a:noFill/>
                  </a:rPr>
                  <a:t> </a:t>
                </a:r>
              </a:p>
            </p:txBody>
          </p:sp>
        </mc:Fallback>
      </mc:AlternateContent>
      <p:grpSp>
        <p:nvGrpSpPr>
          <p:cNvPr id="39" name="グループ化 38"/>
          <p:cNvGrpSpPr/>
          <p:nvPr/>
        </p:nvGrpSpPr>
        <p:grpSpPr>
          <a:xfrm>
            <a:off x="7141315" y="3934412"/>
            <a:ext cx="511040" cy="2364788"/>
            <a:chOff x="6314945" y="1002402"/>
            <a:chExt cx="511040" cy="2364788"/>
          </a:xfrm>
        </p:grpSpPr>
        <p:sp>
          <p:nvSpPr>
            <p:cNvPr id="54" name="円/楕円 53"/>
            <p:cNvSpPr/>
            <p:nvPr/>
          </p:nvSpPr>
          <p:spPr>
            <a:xfrm>
              <a:off x="6314945" y="1002402"/>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sp>
          <p:nvSpPr>
            <p:cNvPr id="55" name="円/楕円 54"/>
            <p:cNvSpPr/>
            <p:nvPr/>
          </p:nvSpPr>
          <p:spPr>
            <a:xfrm>
              <a:off x="6314945" y="1941976"/>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3600" i="1" dirty="0" err="1">
                  <a:solidFill>
                    <a:schemeClr val="tx1"/>
                  </a:solidFill>
                  <a:latin typeface="Times New Roman" panose="02020603050405020304" pitchFamily="18" charset="0"/>
                  <a:cs typeface="Times New Roman" panose="02020603050405020304" pitchFamily="18" charset="0"/>
                </a:rPr>
                <a:t>i</a:t>
              </a:r>
              <a:endParaRPr kumimoji="1" lang="ja-JP" altLang="en-US" sz="2000" i="1" dirty="0">
                <a:solidFill>
                  <a:schemeClr val="tx1"/>
                </a:solidFill>
                <a:latin typeface="Times New Roman" panose="02020603050405020304" pitchFamily="18" charset="0"/>
                <a:cs typeface="Times New Roman" panose="02020603050405020304" pitchFamily="18" charset="0"/>
              </a:endParaRPr>
            </a:p>
          </p:txBody>
        </p:sp>
        <p:sp>
          <p:nvSpPr>
            <p:cNvPr id="56" name="円/楕円 55"/>
            <p:cNvSpPr/>
            <p:nvPr/>
          </p:nvSpPr>
          <p:spPr>
            <a:xfrm>
              <a:off x="6314945" y="285615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grpSp>
      <p:sp>
        <p:nvSpPr>
          <p:cNvPr id="52" name="円/楕円 51"/>
          <p:cNvSpPr/>
          <p:nvPr/>
        </p:nvSpPr>
        <p:spPr>
          <a:xfrm>
            <a:off x="9076586" y="487398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800" b="1" i="1" dirty="0">
                <a:solidFill>
                  <a:schemeClr val="tx1"/>
                </a:solidFill>
                <a:latin typeface="Times New Roman" panose="02020603050405020304" pitchFamily="18" charset="0"/>
                <a:cs typeface="Times New Roman" panose="02020603050405020304" pitchFamily="18" charset="0"/>
              </a:rPr>
              <a:t>j</a:t>
            </a:r>
            <a:endParaRPr kumimoji="1" lang="ja-JP" altLang="en-US" sz="2400" b="1" i="1" dirty="0">
              <a:solidFill>
                <a:schemeClr val="tx1"/>
              </a:solidFill>
              <a:latin typeface="Times New Roman" panose="02020603050405020304" pitchFamily="18" charset="0"/>
              <a:cs typeface="Times New Roman" panose="02020603050405020304" pitchFamily="18" charset="0"/>
            </a:endParaRPr>
          </a:p>
        </p:txBody>
      </p:sp>
      <p:cxnSp>
        <p:nvCxnSpPr>
          <p:cNvPr id="42" name="直線矢印コネクタ 41"/>
          <p:cNvCxnSpPr>
            <a:stCxn id="54" idx="6"/>
            <a:endCxn id="52" idx="2"/>
          </p:cNvCxnSpPr>
          <p:nvPr/>
        </p:nvCxnSpPr>
        <p:spPr>
          <a:xfrm>
            <a:off x="7652355" y="4189932"/>
            <a:ext cx="1424231" cy="9395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55" idx="6"/>
            <a:endCxn id="52" idx="2"/>
          </p:cNvCxnSpPr>
          <p:nvPr/>
        </p:nvCxnSpPr>
        <p:spPr>
          <a:xfrm>
            <a:off x="7652355" y="5129506"/>
            <a:ext cx="142423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56" idx="6"/>
            <a:endCxn id="52" idx="2"/>
          </p:cNvCxnSpPr>
          <p:nvPr/>
        </p:nvCxnSpPr>
        <p:spPr>
          <a:xfrm flipV="1">
            <a:off x="7652355" y="5129507"/>
            <a:ext cx="1424231" cy="9141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52" idx="6"/>
          </p:cNvCxnSpPr>
          <p:nvPr/>
        </p:nvCxnSpPr>
        <p:spPr>
          <a:xfrm flipV="1">
            <a:off x="9587626" y="5129506"/>
            <a:ext cx="142423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正方形/長方形 59"/>
              <p:cNvSpPr/>
              <p:nvPr/>
            </p:nvSpPr>
            <p:spPr>
              <a:xfrm>
                <a:off x="9564473" y="4594617"/>
                <a:ext cx="621004" cy="5579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latin typeface="Cambria Math" panose="02040503050406030204" pitchFamily="18" charset="0"/>
                              <a:cs typeface="Times New Roman" panose="02020603050405020304" pitchFamily="18" charset="0"/>
                            </a:rPr>
                          </m:ctrlPr>
                        </m:sSubPr>
                        <m:e>
                          <m:r>
                            <a:rPr lang="en-US" altLang="ja-JP" sz="2800" i="1">
                              <a:latin typeface="Cambria Math" panose="02040503050406030204" pitchFamily="18" charset="0"/>
                              <a:cs typeface="Times New Roman" panose="02020603050405020304" pitchFamily="18" charset="0"/>
                            </a:rPr>
                            <m:t>𝑔</m:t>
                          </m:r>
                        </m:e>
                        <m:sub>
                          <m:r>
                            <a:rPr lang="en-US" altLang="ja-JP" sz="2800" i="1">
                              <a:latin typeface="Cambria Math" panose="02040503050406030204" pitchFamily="18" charset="0"/>
                              <a:cs typeface="Times New Roman" panose="02020603050405020304" pitchFamily="18" charset="0"/>
                            </a:rPr>
                            <m:t>𝑗</m:t>
                          </m:r>
                        </m:sub>
                      </m:sSub>
                    </m:oMath>
                  </m:oMathPara>
                </a14:m>
                <a:endParaRPr lang="ja-JP" altLang="en-US" sz="2800" dirty="0"/>
              </a:p>
            </p:txBody>
          </p:sp>
        </mc:Choice>
        <mc:Fallback xmlns="">
          <p:sp>
            <p:nvSpPr>
              <p:cNvPr id="60" name="正方形/長方形 59"/>
              <p:cNvSpPr>
                <a:spLocks noRot="1" noChangeAspect="1" noMove="1" noResize="1" noEditPoints="1" noAdjustHandles="1" noChangeArrowheads="1" noChangeShapeType="1" noTextEdit="1"/>
              </p:cNvSpPr>
              <p:nvPr/>
            </p:nvSpPr>
            <p:spPr>
              <a:xfrm>
                <a:off x="9564473" y="4594617"/>
                <a:ext cx="621004" cy="55791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正方形/長方形 60"/>
              <p:cNvSpPr/>
              <p:nvPr/>
            </p:nvSpPr>
            <p:spPr>
              <a:xfrm>
                <a:off x="8556120" y="4147577"/>
                <a:ext cx="580480" cy="5579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latin typeface="Cambria Math" panose="02040503050406030204" pitchFamily="18" charset="0"/>
                              <a:cs typeface="Times New Roman" panose="02020603050405020304" pitchFamily="18" charset="0"/>
                            </a:rPr>
                          </m:ctrlPr>
                        </m:sSubPr>
                        <m:e>
                          <m:r>
                            <a:rPr lang="en-US" altLang="ja-JP" sz="2800" i="1">
                              <a:latin typeface="Cambria Math" panose="02040503050406030204" pitchFamily="18" charset="0"/>
                              <a:cs typeface="Times New Roman" panose="02020603050405020304" pitchFamily="18" charset="0"/>
                            </a:rPr>
                            <m:t>h</m:t>
                          </m:r>
                        </m:e>
                        <m:sub>
                          <m:r>
                            <a:rPr lang="en-US" altLang="ja-JP" sz="2800" i="1">
                              <a:latin typeface="Cambria Math" panose="02040503050406030204" pitchFamily="18" charset="0"/>
                              <a:cs typeface="Times New Roman" panose="02020603050405020304" pitchFamily="18" charset="0"/>
                            </a:rPr>
                            <m:t>𝑗</m:t>
                          </m:r>
                        </m:sub>
                      </m:sSub>
                    </m:oMath>
                  </m:oMathPara>
                </a14:m>
                <a:endParaRPr lang="ja-JP" altLang="en-US" sz="2800" dirty="0"/>
              </a:p>
            </p:txBody>
          </p:sp>
        </mc:Choice>
        <mc:Fallback xmlns="">
          <p:sp>
            <p:nvSpPr>
              <p:cNvPr id="61" name="正方形/長方形 60"/>
              <p:cNvSpPr>
                <a:spLocks noRot="1" noChangeAspect="1" noMove="1" noResize="1" noEditPoints="1" noAdjustHandles="1" noChangeArrowheads="1" noChangeShapeType="1" noTextEdit="1"/>
              </p:cNvSpPr>
              <p:nvPr/>
            </p:nvSpPr>
            <p:spPr>
              <a:xfrm>
                <a:off x="8556120" y="4147577"/>
                <a:ext cx="580480" cy="557910"/>
              </a:xfrm>
              <a:prstGeom prst="rect">
                <a:avLst/>
              </a:prstGeom>
              <a:blipFill rotWithShape="0">
                <a:blip r:embed="rId6"/>
                <a:stretch>
                  <a:fillRect/>
                </a:stretch>
              </a:blipFill>
            </p:spPr>
            <p:txBody>
              <a:bodyPr/>
              <a:lstStyle/>
              <a:p>
                <a:r>
                  <a:rPr lang="ja-JP" altLang="en-US">
                    <a:noFill/>
                  </a:rPr>
                  <a:t> </a:t>
                </a:r>
              </a:p>
            </p:txBody>
          </p:sp>
        </mc:Fallback>
      </mc:AlternateContent>
      <p:sp>
        <p:nvSpPr>
          <p:cNvPr id="62" name="円/楕円 61"/>
          <p:cNvSpPr/>
          <p:nvPr/>
        </p:nvSpPr>
        <p:spPr>
          <a:xfrm>
            <a:off x="8509000" y="4610100"/>
            <a:ext cx="406400" cy="1016000"/>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1077592" y="6488668"/>
            <a:ext cx="1114408" cy="369332"/>
          </a:xfrm>
          <a:prstGeom prst="rect">
            <a:avLst/>
          </a:prstGeom>
        </p:spPr>
        <p:txBody>
          <a:bodyPr wrap="none">
            <a:spAutoFit/>
          </a:bodyPr>
          <a:lstStyle/>
          <a:p>
            <a:r>
              <a:rPr lang="ja-JP" altLang="en-US" b="1" dirty="0">
                <a:solidFill>
                  <a:srgbClr val="FF0000"/>
                </a:solidFill>
                <a:latin typeface="Times New Roman" panose="02020603050405020304" pitchFamily="18" charset="0"/>
                <a:cs typeface="Times New Roman" panose="02020603050405020304" pitchFamily="18" charset="0"/>
              </a:rPr>
              <a:t>補足資料</a:t>
            </a:r>
            <a:endParaRPr lang="ja-JP" altLang="en-US" b="1" dirty="0">
              <a:solidFill>
                <a:srgbClr val="FF0000"/>
              </a:solidFill>
            </a:endParaRPr>
          </a:p>
        </p:txBody>
      </p:sp>
      <p:sp>
        <p:nvSpPr>
          <p:cNvPr id="17" name="スライド番号プレースホルダー 16"/>
          <p:cNvSpPr>
            <a:spLocks noGrp="1"/>
          </p:cNvSpPr>
          <p:nvPr>
            <p:ph type="sldNum" sz="quarter" idx="12"/>
          </p:nvPr>
        </p:nvSpPr>
        <p:spPr/>
        <p:txBody>
          <a:bodyPr/>
          <a:lstStyle/>
          <a:p>
            <a:fld id="{F35DE295-420C-4265-BE54-AE59FA4027A6}" type="slidenum">
              <a:rPr kumimoji="1" lang="ja-JP" altLang="en-US" smtClean="0"/>
              <a:t>42</a:t>
            </a:fld>
            <a:endParaRPr kumimoji="1" lang="ja-JP" altLang="en-US"/>
          </a:p>
        </p:txBody>
      </p:sp>
    </p:spTree>
    <p:extLst>
      <p:ext uri="{BB962C8B-B14F-4D97-AF65-F5344CB8AC3E}">
        <p14:creationId xmlns:p14="http://schemas.microsoft.com/office/powerpoint/2010/main" val="164604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78782" y="127001"/>
                <a:ext cx="6934818" cy="5143499"/>
              </a:xfrm>
            </p:spPr>
            <p:txBody>
              <a:bodyPr>
                <a:noAutofit/>
              </a:bodyPr>
              <a:lstStyle/>
              <a:p>
                <a:pPr marL="0" indent="0">
                  <a:lnSpc>
                    <a:spcPct val="100000"/>
                  </a:lnSpc>
                  <a:spcBef>
                    <a:spcPts val="600"/>
                  </a:spcBef>
                  <a:buNone/>
                </a:pPr>
                <a:r>
                  <a:rPr lang="ja-JP" altLang="en-US" sz="2400" b="1" dirty="0">
                    <a:latin typeface="Times New Roman" panose="02020603050405020304" pitchFamily="18" charset="0"/>
                    <a:cs typeface="Times New Roman" panose="02020603050405020304" pitchFamily="18" charset="0"/>
                  </a:rPr>
                  <a:t>誤差逆伝播法</a:t>
                </a:r>
                <a:endParaRPr kumimoji="1" lang="en-US" altLang="ja-JP" sz="2400" b="1" dirty="0">
                  <a:latin typeface="Times New Roman" panose="02020603050405020304" pitchFamily="18" charset="0"/>
                  <a:cs typeface="Times New Roman" panose="02020603050405020304" pitchFamily="18" charset="0"/>
                </a:endParaRPr>
              </a:p>
              <a:p>
                <a:pPr marL="0" indent="0">
                  <a:lnSpc>
                    <a:spcPct val="100000"/>
                  </a:lnSpc>
                  <a:spcBef>
                    <a:spcPts val="600"/>
                  </a:spcBef>
                  <a:buNone/>
                </a:pPr>
                <a:r>
                  <a:rPr lang="ja-JP" altLang="en-US" sz="2400" dirty="0">
                    <a:latin typeface="Times New Roman" panose="02020603050405020304" pitchFamily="18" charset="0"/>
                    <a:cs typeface="Times New Roman" panose="02020603050405020304" pitchFamily="18" charset="0"/>
                  </a:rPr>
                  <a:t>教師データ</a:t>
                </a:r>
                <a:r>
                  <a:rPr lang="en-US" altLang="ja-JP" sz="2400" dirty="0">
                    <a:latin typeface="Times New Roman" panose="02020603050405020304" pitchFamily="18" charset="0"/>
                    <a:cs typeface="Times New Roman" panose="02020603050405020304" pitchFamily="18" charset="0"/>
                  </a:rPr>
                  <a:t>(</a:t>
                </a:r>
                <a:r>
                  <a:rPr lang="en-US" altLang="ja-JP" sz="2400" b="1" dirty="0">
                    <a:latin typeface="Times New Roman" panose="02020603050405020304" pitchFamily="18" charset="0"/>
                    <a:cs typeface="Times New Roman" panose="02020603050405020304" pitchFamily="18" charset="0"/>
                  </a:rPr>
                  <a:t>x, t</a:t>
                </a:r>
                <a:r>
                  <a:rPr lang="en-US" altLang="ja-JP" sz="2400" dirty="0">
                    <a:latin typeface="Times New Roman" panose="02020603050405020304" pitchFamily="18" charset="0"/>
                    <a:cs typeface="Times New Roman" panose="02020603050405020304" pitchFamily="18" charset="0"/>
                  </a:rPr>
                  <a:t>)</a:t>
                </a:r>
                <a:r>
                  <a:rPr lang="ja-JP" altLang="en-US" sz="2400" dirty="0">
                    <a:latin typeface="Times New Roman" panose="02020603050405020304" pitchFamily="18" charset="0"/>
                    <a:cs typeface="Times New Roman" panose="02020603050405020304" pitchFamily="18" charset="0"/>
                  </a:rPr>
                  <a:t>に対する</a:t>
                </a:r>
                <a:r>
                  <a:rPr lang="en-US" altLang="ja-JP" sz="2400" dirty="0">
                    <a:latin typeface="Times New Roman" panose="02020603050405020304" pitchFamily="18" charset="0"/>
                    <a:cs typeface="Times New Roman" panose="02020603050405020304" pitchFamily="18" charset="0"/>
                  </a:rPr>
                  <a:t>NN</a:t>
                </a:r>
                <a:r>
                  <a:rPr lang="ja-JP" altLang="en-US" sz="2400" dirty="0">
                    <a:latin typeface="Times New Roman" panose="02020603050405020304" pitchFamily="18" charset="0"/>
                    <a:cs typeface="Times New Roman" panose="02020603050405020304" pitchFamily="18" charset="0"/>
                  </a:rPr>
                  <a:t>の出力を </a:t>
                </a:r>
                <a14:m>
                  <m:oMath xmlns:m="http://schemas.openxmlformats.org/officeDocument/2006/math">
                    <m:sSub>
                      <m:sSubPr>
                        <m:ctrlPr>
                          <a:rPr lang="en-US" altLang="ja-JP" sz="2400" i="1">
                            <a:latin typeface="Cambria Math" panose="02040503050406030204" pitchFamily="18" charset="0"/>
                            <a:cs typeface="Times New Roman" panose="02020603050405020304" pitchFamily="18" charset="0"/>
                          </a:rPr>
                        </m:ctrlPr>
                      </m:sSubPr>
                      <m:e>
                        <m:r>
                          <a:rPr lang="en-US" altLang="ja-JP" sz="2400" i="1">
                            <a:latin typeface="Cambria Math" panose="02040503050406030204" pitchFamily="18" charset="0"/>
                            <a:cs typeface="Times New Roman" panose="02020603050405020304" pitchFamily="18" charset="0"/>
                          </a:rPr>
                          <m:t>𝑔</m:t>
                        </m:r>
                      </m:e>
                      <m:sub>
                        <m:r>
                          <a:rPr lang="en-US" altLang="ja-JP" sz="2400" b="0" i="1" smtClean="0">
                            <a:latin typeface="Cambria Math" panose="02040503050406030204" pitchFamily="18" charset="0"/>
                            <a:cs typeface="Times New Roman" panose="02020603050405020304" pitchFamily="18" charset="0"/>
                          </a:rPr>
                          <m:t>𝑘</m:t>
                        </m:r>
                      </m:sub>
                    </m:sSub>
                  </m:oMath>
                </a14:m>
                <a:r>
                  <a:rPr lang="ja-JP" altLang="en-US" sz="2400" dirty="0"/>
                  <a:t>とする</a:t>
                </a:r>
                <a:r>
                  <a:rPr lang="en-US" altLang="ja-JP" sz="2400" dirty="0"/>
                  <a:t>. </a:t>
                </a:r>
              </a:p>
              <a:p>
                <a:pPr marL="0" indent="0">
                  <a:lnSpc>
                    <a:spcPct val="100000"/>
                  </a:lnSpc>
                  <a:spcBef>
                    <a:spcPts val="600"/>
                  </a:spcBef>
                  <a:buNone/>
                </a:pPr>
                <a:r>
                  <a:rPr lang="ja-JP" altLang="en-US" sz="2400" dirty="0"/>
                  <a:t>コスト関数 </a:t>
                </a:r>
                <a:r>
                  <a:rPr lang="en-US" altLang="ja-JP" sz="2400" i="1" dirty="0"/>
                  <a:t>J </a:t>
                </a:r>
                <a:r>
                  <a:rPr lang="ja-JP" altLang="en-US" sz="2400" i="1" dirty="0"/>
                  <a:t>を以下の通り定義する</a:t>
                </a:r>
                <a:endParaRPr lang="en-US" altLang="ja-JP" sz="2400" i="1" dirty="0"/>
              </a:p>
              <a:p>
                <a:pPr marL="0" indent="0">
                  <a:lnSpc>
                    <a:spcPct val="100000"/>
                  </a:lnSpc>
                  <a:spcBef>
                    <a:spcPts val="600"/>
                  </a:spcBef>
                  <a:buNone/>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𝐽</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nary>
                        <m:naryPr>
                          <m:chr m:val="∑"/>
                          <m:supHide m:val="on"/>
                          <m:ctrlPr>
                            <a:rPr lang="en-US" altLang="ja-JP" sz="2400" b="0" i="1" smtClean="0">
                              <a:latin typeface="Cambria Math" panose="02040503050406030204" pitchFamily="18" charset="0"/>
                            </a:rPr>
                          </m:ctrlPr>
                        </m:naryPr>
                        <m:sub>
                          <m:r>
                            <m:rPr>
                              <m:brk m:alnAt="7"/>
                            </m:rPr>
                            <a:rPr lang="en-US" altLang="ja-JP" sz="2400" b="0" i="1" smtClean="0">
                              <a:latin typeface="Cambria Math" panose="02040503050406030204" pitchFamily="18" charset="0"/>
                            </a:rPr>
                            <m:t>𝑘</m:t>
                          </m:r>
                        </m:sub>
                        <m:sup/>
                        <m:e>
                          <m:sSup>
                            <m:sSupPr>
                              <m:ctrlPr>
                                <a:rPr lang="en-US" altLang="ja-JP" sz="2400" b="0" i="1" smtClean="0">
                                  <a:latin typeface="Cambria Math" panose="02040503050406030204" pitchFamily="18" charset="0"/>
                                </a:rPr>
                              </m:ctrlPr>
                            </m:sSupPr>
                            <m:e>
                              <m:d>
                                <m:dPr>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𝑔</m:t>
                                      </m:r>
                                    </m:e>
                                    <m:sub>
                                      <m:r>
                                        <a:rPr lang="en-US" altLang="ja-JP" sz="2400" b="0" i="1" smtClean="0">
                                          <a:latin typeface="Cambria Math" panose="02040503050406030204" pitchFamily="18" charset="0"/>
                                        </a:rPr>
                                        <m:t>𝑘</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𝑡</m:t>
                                      </m:r>
                                    </m:e>
                                    <m:sub>
                                      <m:r>
                                        <a:rPr lang="en-US" altLang="ja-JP" sz="2400" b="0" i="1" smtClean="0">
                                          <a:latin typeface="Cambria Math" panose="02040503050406030204" pitchFamily="18" charset="0"/>
                                        </a:rPr>
                                        <m:t>𝑘</m:t>
                                      </m:r>
                                    </m:sub>
                                  </m:sSub>
                                </m:e>
                              </m:d>
                            </m:e>
                            <m:sup>
                              <m:r>
                                <a:rPr lang="en-US" altLang="ja-JP" sz="2400" b="0" i="1" smtClean="0">
                                  <a:latin typeface="Cambria Math" panose="02040503050406030204" pitchFamily="18" charset="0"/>
                                </a:rPr>
                                <m:t>2</m:t>
                              </m:r>
                            </m:sup>
                          </m:sSup>
                        </m:e>
                      </m:nary>
                    </m:oMath>
                  </m:oMathPara>
                </a14:m>
                <a:endParaRPr lang="en-US" altLang="ja-JP" sz="2400" i="1" dirty="0"/>
              </a:p>
              <a:p>
                <a:pPr marL="0" indent="0">
                  <a:lnSpc>
                    <a:spcPct val="100000"/>
                  </a:lnSpc>
                  <a:spcBef>
                    <a:spcPts val="600"/>
                  </a:spcBef>
                  <a:buNone/>
                </a:pPr>
                <a:r>
                  <a:rPr lang="ja-JP" altLang="en-US" sz="2400" dirty="0"/>
                  <a:t>重みを更新し</a:t>
                </a:r>
                <a:r>
                  <a:rPr lang="en-US" altLang="ja-JP" sz="2400" dirty="0"/>
                  <a:t>J</a:t>
                </a:r>
                <a:r>
                  <a:rPr lang="ja-JP" altLang="en-US" sz="2400" dirty="0"/>
                  <a:t>を最小化するのが目的．</a:t>
                </a:r>
                <a:endParaRPr lang="en-US" altLang="ja-JP" sz="2400" dirty="0"/>
              </a:p>
              <a:p>
                <a:pPr marL="0" indent="0">
                  <a:lnSpc>
                    <a:spcPct val="100000"/>
                  </a:lnSpc>
                  <a:spcBef>
                    <a:spcPts val="600"/>
                  </a:spcBef>
                  <a:buNone/>
                </a:pPr>
                <a:r>
                  <a:rPr lang="ja-JP" altLang="en-US" sz="2400" dirty="0"/>
                  <a:t>最急降下法を適用する</a:t>
                </a:r>
                <a:r>
                  <a:rPr lang="en-US" altLang="ja-JP" sz="2400" dirty="0"/>
                  <a:t>.</a:t>
                </a:r>
              </a:p>
              <a:p>
                <a:pPr marL="0" indent="0">
                  <a:lnSpc>
                    <a:spcPct val="100000"/>
                  </a:lnSpc>
                  <a:spcBef>
                    <a:spcPts val="600"/>
                  </a:spcBef>
                  <a:buNone/>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𝑖𝑗</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𝑖𝑗</m:t>
                          </m:r>
                        </m:sub>
                      </m:sSub>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𝜌</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m:t>
                          </m:r>
                          <m:r>
                            <a:rPr lang="en-US" altLang="ja-JP" sz="2400" i="1">
                              <a:latin typeface="Cambria Math" panose="02040503050406030204" pitchFamily="18" charset="0"/>
                            </a:rPr>
                            <m:t>𝐽</m:t>
                          </m:r>
                        </m:num>
                        <m:den>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𝑖𝑗</m:t>
                              </m:r>
                            </m:sub>
                          </m:sSub>
                        </m:den>
                      </m:f>
                    </m:oMath>
                  </m:oMathPara>
                </a14:m>
                <a:endParaRPr lang="en-US" altLang="ja-JP" sz="2400" dirty="0"/>
              </a:p>
              <a:p>
                <a:pPr marL="0" indent="0">
                  <a:lnSpc>
                    <a:spcPct val="100000"/>
                  </a:lnSpc>
                  <a:spcBef>
                    <a:spcPts val="600"/>
                  </a:spcBef>
                  <a:buNone/>
                </a:pPr>
                <a:r>
                  <a:rPr lang="ja-JP" altLang="en-US" sz="2400" dirty="0"/>
                  <a:t>この </a:t>
                </a:r>
                <a14:m>
                  <m:oMath xmlns:m="http://schemas.openxmlformats.org/officeDocument/2006/math">
                    <m:f>
                      <m:fPr>
                        <m:ctrlPr>
                          <a:rPr lang="en-US" altLang="ja-JP" sz="2400" i="1">
                            <a:latin typeface="Cambria Math" panose="02040503050406030204" pitchFamily="18" charset="0"/>
                          </a:rPr>
                        </m:ctrlPr>
                      </m:fPr>
                      <m:num>
                        <m:r>
                          <a:rPr lang="en-US" altLang="ja-JP" sz="2400" i="1">
                            <a:latin typeface="Cambria Math" panose="02040503050406030204" pitchFamily="18" charset="0"/>
                          </a:rPr>
                          <m:t>𝜕</m:t>
                        </m:r>
                        <m:r>
                          <a:rPr lang="en-US" altLang="ja-JP" sz="2400" i="1">
                            <a:latin typeface="Cambria Math" panose="02040503050406030204" pitchFamily="18" charset="0"/>
                          </a:rPr>
                          <m:t>𝐽</m:t>
                        </m:r>
                      </m:num>
                      <m:den>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𝑖𝑗</m:t>
                            </m:r>
                          </m:sub>
                        </m:sSub>
                      </m:den>
                    </m:f>
                  </m:oMath>
                </a14:m>
                <a:r>
                  <a:rPr lang="en-US" altLang="ja-JP" sz="2400" dirty="0"/>
                  <a:t> </a:t>
                </a:r>
                <a:r>
                  <a:rPr lang="ja-JP" altLang="en-US" sz="2400" dirty="0"/>
                  <a:t>が誤差を利用すると綺麗に表現できる</a:t>
                </a:r>
                <a:endParaRPr lang="en-US" altLang="ja-JP" sz="2400" dirty="0"/>
              </a:p>
              <a:p>
                <a:pPr marL="0" indent="0">
                  <a:lnSpc>
                    <a:spcPct val="100000"/>
                  </a:lnSpc>
                  <a:spcBef>
                    <a:spcPts val="600"/>
                  </a:spcBef>
                  <a:buNone/>
                </a:pPr>
                <a:endParaRPr lang="en-US" altLang="ja-JP"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78782" y="127001"/>
                <a:ext cx="6934818" cy="5143499"/>
              </a:xfrm>
              <a:blipFill rotWithShape="0">
                <a:blip r:embed="rId2"/>
                <a:stretch>
                  <a:fillRect l="-1407" t="-711"/>
                </a:stretch>
              </a:blipFill>
            </p:spPr>
            <p:txBody>
              <a:bodyPr/>
              <a:lstStyle/>
              <a:p>
                <a:r>
                  <a:rPr lang="ja-JP" altLang="en-US">
                    <a:noFill/>
                  </a:rPr>
                  <a:t> </a:t>
                </a:r>
              </a:p>
            </p:txBody>
          </p:sp>
        </mc:Fallback>
      </mc:AlternateContent>
      <p:sp>
        <p:nvSpPr>
          <p:cNvPr id="4" name="正方形/長方形 3"/>
          <p:cNvSpPr/>
          <p:nvPr/>
        </p:nvSpPr>
        <p:spPr>
          <a:xfrm>
            <a:off x="11077592" y="6488668"/>
            <a:ext cx="1114408" cy="369332"/>
          </a:xfrm>
          <a:prstGeom prst="rect">
            <a:avLst/>
          </a:prstGeom>
        </p:spPr>
        <p:txBody>
          <a:bodyPr wrap="none">
            <a:spAutoFit/>
          </a:bodyPr>
          <a:lstStyle/>
          <a:p>
            <a:r>
              <a:rPr lang="ja-JP" altLang="en-US" b="1" dirty="0">
                <a:solidFill>
                  <a:srgbClr val="FF0000"/>
                </a:solidFill>
                <a:latin typeface="Times New Roman" panose="02020603050405020304" pitchFamily="18" charset="0"/>
                <a:cs typeface="Times New Roman" panose="02020603050405020304" pitchFamily="18" charset="0"/>
              </a:rPr>
              <a:t>補足資料</a:t>
            </a:r>
            <a:endParaRPr lang="ja-JP" altLang="en-US" b="1" dirty="0">
              <a:solidFill>
                <a:srgbClr val="FF0000"/>
              </a:solidFill>
            </a:endParaRPr>
          </a:p>
        </p:txBody>
      </p:sp>
      <p:sp>
        <p:nvSpPr>
          <p:cNvPr id="5" name="スライド番号プレースホルダー 4"/>
          <p:cNvSpPr>
            <a:spLocks noGrp="1"/>
          </p:cNvSpPr>
          <p:nvPr>
            <p:ph type="sldNum" sz="quarter" idx="12"/>
          </p:nvPr>
        </p:nvSpPr>
        <p:spPr/>
        <p:txBody>
          <a:bodyPr/>
          <a:lstStyle/>
          <a:p>
            <a:fld id="{F35DE295-420C-4265-BE54-AE59FA4027A6}" type="slidenum">
              <a:rPr kumimoji="1" lang="ja-JP" altLang="en-US" smtClean="0"/>
              <a:t>43</a:t>
            </a:fld>
            <a:endParaRPr kumimoji="1" lang="ja-JP" altLang="en-US"/>
          </a:p>
        </p:txBody>
      </p:sp>
    </p:spTree>
    <p:extLst>
      <p:ext uri="{BB962C8B-B14F-4D97-AF65-F5344CB8AC3E}">
        <p14:creationId xmlns:p14="http://schemas.microsoft.com/office/powerpoint/2010/main" val="29453048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22584" y="361417"/>
                <a:ext cx="5846247" cy="6302374"/>
              </a:xfrm>
            </p:spPr>
            <p:txBody>
              <a:bodyPr>
                <a:noAutofit/>
              </a:bodyPr>
              <a:lstStyle/>
              <a:p>
                <a:pPr marL="0" indent="0">
                  <a:lnSpc>
                    <a:spcPct val="100000"/>
                  </a:lnSpc>
                  <a:spcBef>
                    <a:spcPts val="600"/>
                  </a:spcBef>
                  <a:spcAft>
                    <a:spcPts val="600"/>
                  </a:spcAft>
                  <a:buNone/>
                </a:pPr>
                <a:r>
                  <a:rPr lang="ja-JP" altLang="en-US" sz="2000" b="1" dirty="0">
                    <a:latin typeface="Times New Roman" panose="02020603050405020304" pitchFamily="18" charset="0"/>
                    <a:cs typeface="Times New Roman" panose="02020603050405020304" pitchFamily="18" charset="0"/>
                  </a:rPr>
                  <a:t>誤差逆伝播法 </a:t>
                </a:r>
                <a:r>
                  <a:rPr kumimoji="1" lang="en-US" altLang="ja-JP" sz="2000" b="1" dirty="0">
                    <a:latin typeface="Times New Roman" panose="02020603050405020304" pitchFamily="18" charset="0"/>
                    <a:cs typeface="Times New Roman" panose="02020603050405020304" pitchFamily="18" charset="0"/>
                  </a:rPr>
                  <a:t>- </a:t>
                </a:r>
                <a:r>
                  <a:rPr kumimoji="1" lang="ja-JP" altLang="en-US" sz="2000" b="1" dirty="0">
                    <a:latin typeface="Times New Roman" panose="02020603050405020304" pitchFamily="18" charset="0"/>
                    <a:cs typeface="Times New Roman" panose="02020603050405020304" pitchFamily="18" charset="0"/>
                  </a:rPr>
                  <a:t>出力層</a:t>
                </a:r>
                <a:r>
                  <a:rPr lang="ja-JP" altLang="en-US" sz="2000" b="1" dirty="0">
                    <a:latin typeface="Times New Roman" panose="02020603050405020304" pitchFamily="18" charset="0"/>
                    <a:cs typeface="Times New Roman" panose="02020603050405020304" pitchFamily="18" charset="0"/>
                  </a:rPr>
                  <a:t>について </a:t>
                </a:r>
                <a:endParaRPr kumimoji="1" lang="en-US" altLang="ja-JP" sz="2000" b="1"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600"/>
                  </a:spcAft>
                  <a:buNone/>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𝑗</m:t>
                          </m:r>
                          <m:r>
                            <a:rPr lang="en-US" altLang="ja-JP" sz="2000" b="0" i="1" smtClean="0">
                              <a:latin typeface="Cambria Math" panose="02040503050406030204" pitchFamily="18" charset="0"/>
                            </a:rPr>
                            <m:t>𝑘</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𝑗</m:t>
                          </m:r>
                          <m:r>
                            <a:rPr lang="en-US" altLang="ja-JP" sz="2000" b="0" i="1" smtClean="0">
                              <a:latin typeface="Cambria Math" panose="02040503050406030204" pitchFamily="18" charset="0"/>
                            </a:rPr>
                            <m:t>𝑘</m:t>
                          </m:r>
                        </m:sub>
                      </m:sSub>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𝜌</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𝑗</m:t>
                              </m:r>
                              <m:r>
                                <a:rPr lang="en-US" altLang="ja-JP" sz="2000" b="0" i="1" smtClean="0">
                                  <a:latin typeface="Cambria Math" panose="02040503050406030204" pitchFamily="18" charset="0"/>
                                </a:rPr>
                                <m:t>𝑘</m:t>
                              </m:r>
                            </m:sub>
                          </m:sSub>
                        </m:den>
                      </m:f>
                    </m:oMath>
                  </m:oMathPara>
                </a14:m>
                <a:endParaRPr lang="en-US" altLang="ja-JP" sz="2000" dirty="0"/>
              </a:p>
              <a:p>
                <a:pPr marL="0" indent="0">
                  <a:lnSpc>
                    <a:spcPct val="10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𝐽</m:t>
                      </m:r>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2</m:t>
                          </m:r>
                        </m:den>
                      </m:f>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𝑘</m:t>
                          </m:r>
                        </m:sub>
                        <m:sup/>
                        <m:e>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i="1">
                                          <a:latin typeface="Cambria Math" panose="02040503050406030204" pitchFamily="18" charset="0"/>
                                        </a:rPr>
                                        <m:t>𝑘</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r>
                                        <a:rPr lang="en-US" altLang="ja-JP" sz="2000" i="1">
                                          <a:latin typeface="Cambria Math" panose="02040503050406030204" pitchFamily="18" charset="0"/>
                                        </a:rPr>
                                        <m:t>𝑘</m:t>
                                      </m:r>
                                    </m:sub>
                                  </m:sSub>
                                </m:e>
                              </m:d>
                            </m:e>
                            <m:sup>
                              <m:r>
                                <a:rPr lang="en-US" altLang="ja-JP" sz="2000" i="1">
                                  <a:latin typeface="Cambria Math" panose="02040503050406030204" pitchFamily="18" charset="0"/>
                                </a:rPr>
                                <m:t>2</m:t>
                              </m:r>
                            </m:sup>
                          </m:sSup>
                        </m:e>
                      </m:nary>
                    </m:oMath>
                  </m:oMathPara>
                </a14:m>
                <a:endParaRPr lang="en-US" altLang="ja-JP" sz="2000" i="1" dirty="0">
                  <a:latin typeface="Cambria Math" panose="02040503050406030204" pitchFamily="18" charset="0"/>
                </a:endParaRPr>
              </a:p>
              <a:p>
                <a:pPr marL="0" indent="0">
                  <a:lnSpc>
                    <a:spcPct val="100000"/>
                  </a:lnSpc>
                  <a:spcBef>
                    <a:spcPts val="600"/>
                  </a:spcBef>
                  <a:spcAft>
                    <a:spcPts val="600"/>
                  </a:spcAft>
                  <a:buNone/>
                </a:pPr>
                <a14:m>
                  <m:oMath xmlns:m="http://schemas.openxmlformats.org/officeDocument/2006/math">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𝑗</m:t>
                            </m:r>
                            <m:r>
                              <a:rPr lang="en-US" altLang="ja-JP" sz="2000" b="0" i="1" smtClean="0">
                                <a:latin typeface="Cambria Math" panose="02040503050406030204" pitchFamily="18" charset="0"/>
                              </a:rPr>
                              <m:t>𝑘</m:t>
                            </m:r>
                          </m:sub>
                        </m:sSub>
                      </m:den>
                    </m:f>
                  </m:oMath>
                </a14:m>
                <a:r>
                  <a:rPr lang="en-US" altLang="ja-JP" sz="2000" dirty="0"/>
                  <a:t> </a:t>
                </a:r>
                <a:r>
                  <a:rPr lang="ja-JP" altLang="en-US" sz="2000" dirty="0"/>
                  <a:t>は以下の通り計算できる．</a:t>
                </a:r>
                <a:endParaRPr lang="en-US" altLang="ja-JP" sz="2000" dirty="0"/>
              </a:p>
              <a:p>
                <a:pPr marL="0" indent="0">
                  <a:lnSpc>
                    <a:spcPct val="100000"/>
                  </a:lnSpc>
                  <a:spcBef>
                    <a:spcPts val="600"/>
                  </a:spcBef>
                  <a:spcAft>
                    <a:spcPts val="600"/>
                  </a:spcAft>
                  <a:buNone/>
                </a:pPr>
                <a14:m>
                  <m:oMath xmlns:m="http://schemas.openxmlformats.org/officeDocument/2006/math">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𝑗</m:t>
                            </m:r>
                            <m:r>
                              <a:rPr lang="en-US" altLang="ja-JP" sz="2000" b="0" i="1" smtClean="0">
                                <a:latin typeface="Cambria Math" panose="02040503050406030204" pitchFamily="18" charset="0"/>
                              </a:rPr>
                              <m:t>𝑘</m:t>
                            </m:r>
                          </m:sub>
                        </m:sSub>
                      </m:den>
                    </m:f>
                    <m:r>
                      <a:rPr lang="en-US" altLang="ja-JP" sz="2000" b="0" i="1" smtClean="0">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h</m:t>
                            </m:r>
                          </m:e>
                          <m:sub>
                            <m:r>
                              <a:rPr lang="en-US" altLang="ja-JP" sz="2000" b="0" i="1" smtClean="0">
                                <a:latin typeface="Cambria Math" panose="02040503050406030204" pitchFamily="18" charset="0"/>
                              </a:rPr>
                              <m:t>𝑘</m:t>
                            </m:r>
                          </m:sub>
                        </m:sSub>
                      </m:den>
                    </m:f>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b="0" i="1" smtClean="0">
                                <a:latin typeface="Cambria Math" panose="02040503050406030204" pitchFamily="18" charset="0"/>
                              </a:rPr>
                              <m:t>𝑘</m:t>
                            </m:r>
                          </m:sub>
                        </m:sSub>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𝑗</m:t>
                            </m:r>
                            <m:r>
                              <a:rPr lang="en-US" altLang="ja-JP" sz="2000" b="0" i="1" smtClean="0">
                                <a:latin typeface="Cambria Math" panose="02040503050406030204" pitchFamily="18" charset="0"/>
                              </a:rPr>
                              <m:t>𝑘</m:t>
                            </m:r>
                          </m:sub>
                        </m:sSub>
                      </m:den>
                    </m:f>
                    <m:r>
                      <a:rPr lang="en-US" altLang="ja-JP" sz="2000" b="0" i="1" smtClean="0">
                        <a:latin typeface="Cambria Math" panose="02040503050406030204" pitchFamily="18" charset="0"/>
                      </a:rPr>
                      <m:t>                      …(1)</m:t>
                    </m:r>
                  </m:oMath>
                </a14:m>
                <a:r>
                  <a:rPr lang="en-US" altLang="ja-JP" sz="2000" dirty="0"/>
                  <a:t> </a:t>
                </a:r>
              </a:p>
              <a:p>
                <a:pPr marL="0" indent="0">
                  <a:lnSpc>
                    <a:spcPct val="100000"/>
                  </a:lnSpc>
                  <a:spcBef>
                    <a:spcPts val="600"/>
                  </a:spcBef>
                  <a:spcAft>
                    <a:spcPts val="600"/>
                  </a:spcAft>
                  <a:buNone/>
                </a:pPr>
                <a14:m>
                  <m:oMath xmlns:m="http://schemas.openxmlformats.org/officeDocument/2006/math">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b="0" i="1" smtClean="0">
                                <a:latin typeface="Cambria Math" panose="02040503050406030204" pitchFamily="18" charset="0"/>
                              </a:rPr>
                              <m:t>𝑘</m:t>
                            </m:r>
                          </m:sub>
                        </m:sSub>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𝑗</m:t>
                            </m:r>
                            <m:r>
                              <a:rPr lang="en-US" altLang="ja-JP" sz="2000" b="0" i="1" smtClean="0">
                                <a:latin typeface="Cambria Math" panose="02040503050406030204" pitchFamily="18" charset="0"/>
                              </a:rPr>
                              <m:t>𝑘</m:t>
                            </m:r>
                          </m:sub>
                        </m:sSub>
                      </m:den>
                    </m:f>
                    <m:r>
                      <a:rPr lang="en-US" altLang="ja-JP" sz="2000" b="0" i="1" smtClean="0">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𝑎</m:t>
                            </m:r>
                          </m:sub>
                          <m:sup/>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𝑎</m:t>
                                </m:r>
                                <m:r>
                                  <a:rPr lang="en-US" altLang="ja-JP" sz="2000" b="0" i="1" smtClean="0">
                                    <a:latin typeface="Cambria Math" panose="02040503050406030204" pitchFamily="18" charset="0"/>
                                  </a:rPr>
                                  <m:t>𝑘</m:t>
                                </m:r>
                              </m:sub>
                            </m:sSub>
                          </m:e>
                        </m:nary>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b="0" i="1" smtClean="0">
                                <a:latin typeface="Cambria Math" panose="02040503050406030204" pitchFamily="18" charset="0"/>
                              </a:rPr>
                              <m:t>𝑎</m:t>
                            </m:r>
                          </m:sub>
                        </m:sSub>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𝑗</m:t>
                            </m:r>
                            <m:r>
                              <a:rPr lang="en-US" altLang="ja-JP" sz="2000" b="0" i="1" smtClean="0">
                                <a:latin typeface="Cambria Math" panose="02040503050406030204" pitchFamily="18" charset="0"/>
                              </a:rPr>
                              <m:t>𝑘</m:t>
                            </m:r>
                          </m:sub>
                        </m:sSub>
                      </m:den>
                    </m:f>
                    <m:r>
                      <a:rPr lang="en-US" altLang="ja-JP" sz="2000" i="1">
                        <a:latin typeface="Cambria Math" panose="02040503050406030204" pitchFamily="18" charset="0"/>
                      </a:rPr>
                      <m:t>=</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𝑔</m:t>
                        </m:r>
                      </m:e>
                      <m:sub>
                        <m:r>
                          <a:rPr lang="en-US" altLang="ja-JP" sz="2000" b="0" i="1" smtClean="0">
                            <a:latin typeface="Cambria Math" panose="02040503050406030204" pitchFamily="18" charset="0"/>
                          </a:rPr>
                          <m:t>𝑗</m:t>
                        </m:r>
                      </m:sub>
                    </m:sSub>
                    <m:r>
                      <a:rPr lang="en-US" altLang="ja-JP" sz="2000" b="0" i="1" smtClean="0">
                        <a:latin typeface="Cambria Math" panose="02040503050406030204" pitchFamily="18" charset="0"/>
                      </a:rPr>
                      <m:t>         …(2)</m:t>
                    </m:r>
                  </m:oMath>
                </a14:m>
                <a:r>
                  <a:rPr lang="en-US" altLang="ja-JP" sz="2000" dirty="0"/>
                  <a:t> </a:t>
                </a:r>
              </a:p>
              <a:p>
                <a:pPr marL="0" indent="0">
                  <a:lnSpc>
                    <a:spcPct val="100000"/>
                  </a:lnSpc>
                  <a:spcBef>
                    <a:spcPts val="600"/>
                  </a:spcBef>
                  <a:spcAft>
                    <a:spcPts val="600"/>
                  </a:spcAft>
                  <a:buNone/>
                </a:pPr>
                <a14:m>
                  <m:oMath xmlns:m="http://schemas.openxmlformats.org/officeDocument/2006/math">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b="0" i="1" smtClean="0">
                                <a:latin typeface="Cambria Math" panose="02040503050406030204" pitchFamily="18" charset="0"/>
                              </a:rPr>
                              <m:t>𝑘</m:t>
                            </m:r>
                          </m:sub>
                        </m:sSub>
                      </m:den>
                    </m:f>
                    <m:r>
                      <a:rPr lang="en-US" altLang="ja-JP" sz="2000" b="0" i="1" smtClean="0">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𝜖</m:t>
                        </m:r>
                      </m:e>
                      <m:sub>
                        <m:r>
                          <a:rPr lang="en-US" altLang="ja-JP" sz="2000" i="1">
                            <a:latin typeface="Cambria Math" panose="02040503050406030204" pitchFamily="18" charset="0"/>
                          </a:rPr>
                          <m:t>𝑘</m:t>
                        </m:r>
                      </m:sub>
                    </m:sSub>
                    <m:r>
                      <a:rPr lang="en-US" altLang="ja-JP" sz="2000" b="0" i="1" smtClean="0">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b="0" i="1" smtClean="0">
                                <a:latin typeface="Cambria Math" panose="02040503050406030204" pitchFamily="18" charset="0"/>
                              </a:rPr>
                              <m:t>𝑘</m:t>
                            </m:r>
                          </m:sub>
                        </m:sSub>
                      </m:den>
                    </m:f>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𝑔</m:t>
                            </m:r>
                          </m:e>
                          <m:sub>
                            <m:r>
                              <a:rPr lang="en-US" altLang="ja-JP" sz="2000" b="0" i="1" smtClean="0">
                                <a:latin typeface="Cambria Math" panose="02040503050406030204" pitchFamily="18" charset="0"/>
                              </a:rPr>
                              <m:t>𝑘</m:t>
                            </m:r>
                          </m:sub>
                        </m:sSub>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b="0" i="1" smtClean="0">
                                <a:latin typeface="Cambria Math" panose="02040503050406030204" pitchFamily="18" charset="0"/>
                              </a:rPr>
                              <m:t>𝑘</m:t>
                            </m:r>
                          </m:sub>
                        </m:sSub>
                      </m:den>
                    </m:f>
                    <m:r>
                      <a:rPr lang="en-US" altLang="ja-JP" sz="2000" b="0" i="1" smtClean="0">
                        <a:latin typeface="Cambria Math" panose="02040503050406030204" pitchFamily="18" charset="0"/>
                      </a:rPr>
                      <m:t>=</m:t>
                    </m:r>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i="1">
                                <a:latin typeface="Cambria Math" panose="02040503050406030204" pitchFamily="18" charset="0"/>
                              </a:rPr>
                              <m:t>𝑘</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r>
                              <a:rPr lang="en-US" altLang="ja-JP" sz="2000" i="1">
                                <a:latin typeface="Cambria Math" panose="02040503050406030204" pitchFamily="18" charset="0"/>
                              </a:rPr>
                              <m:t>𝑘</m:t>
                            </m:r>
                          </m:sub>
                        </m:sSub>
                      </m:e>
                    </m:d>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𝑓</m:t>
                        </m:r>
                      </m:e>
                      <m:sup>
                        <m:r>
                          <a:rPr lang="en-US" altLang="ja-JP" sz="2000" b="0" i="1" smtClean="0">
                            <a:latin typeface="Cambria Math" panose="02040503050406030204" pitchFamily="18" charset="0"/>
                          </a:rPr>
                          <m:t>′</m:t>
                        </m:r>
                      </m:sup>
                    </m:sSup>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i="1">
                                <a:latin typeface="Cambria Math" panose="02040503050406030204" pitchFamily="18" charset="0"/>
                              </a:rPr>
                              <m:t>𝑘</m:t>
                            </m:r>
                          </m:sub>
                        </m:sSub>
                      </m:e>
                    </m:d>
                    <m:r>
                      <a:rPr lang="en-US" altLang="ja-JP" sz="2000" b="0" i="1" smtClean="0">
                        <a:latin typeface="Cambria Math" panose="02040503050406030204" pitchFamily="18" charset="0"/>
                      </a:rPr>
                      <m:t>   …(3)</m:t>
                    </m:r>
                  </m:oMath>
                </a14:m>
                <a:r>
                  <a:rPr lang="en-US" altLang="ja-JP" sz="2000" dirty="0"/>
                  <a:t>  </a:t>
                </a:r>
              </a:p>
              <a:p>
                <a:pPr marL="0" indent="0">
                  <a:lnSpc>
                    <a:spcPct val="100000"/>
                  </a:lnSpc>
                  <a:spcBef>
                    <a:spcPts val="600"/>
                  </a:spcBef>
                  <a:spcAft>
                    <a:spcPts val="600"/>
                  </a:spcAft>
                  <a:buNone/>
                </a:pPr>
                <a:r>
                  <a:rPr lang="ja-JP" altLang="en-US" sz="2000" dirty="0"/>
                  <a:t>式</a:t>
                </a:r>
                <a:r>
                  <a:rPr lang="en-US" altLang="ja-JP" sz="2000" dirty="0"/>
                  <a:t>(1)</a:t>
                </a:r>
                <a:r>
                  <a:rPr lang="ja-JP" altLang="en-US" sz="2000" dirty="0"/>
                  <a:t>に</a:t>
                </a:r>
                <a:r>
                  <a:rPr lang="en-US" altLang="ja-JP" sz="2000" dirty="0"/>
                  <a:t>(2,3)</a:t>
                </a:r>
                <a:r>
                  <a:rPr lang="ja-JP" altLang="en-US" sz="2000" dirty="0"/>
                  <a:t>を代入すると以下が得られる</a:t>
                </a:r>
                <a:endParaRPr lang="en-US" altLang="ja-JP" sz="2000" dirty="0"/>
              </a:p>
              <a:p>
                <a:pPr marL="0" indent="0">
                  <a:lnSpc>
                    <a:spcPct val="100000"/>
                  </a:lnSpc>
                  <a:spcBef>
                    <a:spcPts val="600"/>
                  </a:spcBef>
                  <a:spcAft>
                    <a:spcPts val="600"/>
                  </a:spcAft>
                  <a:buNone/>
                </a:pPr>
                <a14:m>
                  <m:oMath xmlns:m="http://schemas.openxmlformats.org/officeDocument/2006/math">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𝑗𝑘</m:t>
                            </m:r>
                          </m:sub>
                        </m:sSub>
                      </m:den>
                    </m:f>
                    <m:r>
                      <a:rPr lang="en-US" altLang="ja-JP" sz="2000" b="0" i="1" smtClean="0">
                        <a:latin typeface="Cambria Math" panose="02040503050406030204" pitchFamily="18" charset="0"/>
                      </a:rPr>
                      <m:t>=</m:t>
                    </m:r>
                    <m:sSub>
                      <m:sSubPr>
                        <m:ctrlPr>
                          <a:rPr lang="en-US" altLang="ja-JP" sz="2000" i="1">
                            <a:latin typeface="Cambria Math" panose="02040503050406030204" pitchFamily="18" charset="0"/>
                          </a:rPr>
                        </m:ctrlPr>
                      </m:sSub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𝜖</m:t>
                            </m:r>
                          </m:e>
                          <m:sub>
                            <m:r>
                              <a:rPr lang="en-US" altLang="ja-JP" sz="2000" i="1">
                                <a:latin typeface="Cambria Math" panose="02040503050406030204" pitchFamily="18" charset="0"/>
                              </a:rPr>
                              <m:t>𝑘</m:t>
                            </m:r>
                          </m:sub>
                        </m:sSub>
                        <m:r>
                          <a:rPr lang="en-US" altLang="ja-JP" sz="2000" i="1">
                            <a:latin typeface="Cambria Math" panose="02040503050406030204" pitchFamily="18" charset="0"/>
                          </a:rPr>
                          <m:t>𝑔</m:t>
                        </m:r>
                      </m:e>
                      <m:sub>
                        <m:r>
                          <a:rPr lang="en-US" altLang="ja-JP" sz="2000" i="1">
                            <a:latin typeface="Cambria Math" panose="02040503050406030204" pitchFamily="18" charset="0"/>
                          </a:rPr>
                          <m:t>𝑗</m:t>
                        </m:r>
                      </m:sub>
                    </m:sSub>
                    <m:r>
                      <a:rPr lang="en-US" altLang="ja-JP" sz="2000" b="0" i="1" smtClean="0">
                        <a:latin typeface="Cambria Math" panose="02040503050406030204" pitchFamily="18" charset="0"/>
                      </a:rPr>
                      <m:t>=</m:t>
                    </m:r>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i="1">
                                <a:latin typeface="Cambria Math" panose="02040503050406030204" pitchFamily="18" charset="0"/>
                              </a:rPr>
                              <m:t>𝑘</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r>
                              <a:rPr lang="en-US" altLang="ja-JP" sz="2000" i="1">
                                <a:latin typeface="Cambria Math" panose="02040503050406030204" pitchFamily="18" charset="0"/>
                              </a:rPr>
                              <m:t>𝑘</m:t>
                            </m:r>
                          </m:sub>
                        </m:sSub>
                      </m:e>
                    </m:d>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𝑓</m:t>
                        </m:r>
                      </m:e>
                      <m:sup>
                        <m:r>
                          <a:rPr lang="en-US" altLang="ja-JP" sz="2000" i="1">
                            <a:latin typeface="Cambria Math" panose="02040503050406030204" pitchFamily="18" charset="0"/>
                          </a:rPr>
                          <m:t>′</m:t>
                        </m:r>
                      </m:sup>
                    </m:sSup>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i="1">
                                <a:latin typeface="Cambria Math" panose="02040503050406030204" pitchFamily="18" charset="0"/>
                              </a:rPr>
                              <m:t>𝑘</m:t>
                            </m:r>
                          </m:sub>
                        </m:sSub>
                      </m:e>
                    </m:d>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𝑔</m:t>
                        </m:r>
                      </m:e>
                      <m:sub>
                        <m:r>
                          <a:rPr lang="en-US" altLang="ja-JP" sz="2000" b="0" i="1" smtClean="0">
                            <a:latin typeface="Cambria Math" panose="02040503050406030204" pitchFamily="18" charset="0"/>
                          </a:rPr>
                          <m:t>𝑗</m:t>
                        </m:r>
                      </m:sub>
                    </m:sSub>
                  </m:oMath>
                </a14:m>
                <a:r>
                  <a:rPr lang="en-US" altLang="ja-JP" sz="2000" dirty="0"/>
                  <a:t> </a:t>
                </a:r>
              </a:p>
              <a:p>
                <a:pPr marL="0" indent="0">
                  <a:lnSpc>
                    <a:spcPct val="100000"/>
                  </a:lnSpc>
                  <a:spcBef>
                    <a:spcPts val="600"/>
                  </a:spcBef>
                  <a:spcAft>
                    <a:spcPts val="600"/>
                  </a:spcAft>
                  <a:buNone/>
                </a:pPr>
                <a:endParaRPr lang="en-US" altLang="ja-JP" sz="2000" dirty="0"/>
              </a:p>
              <a:p>
                <a:pPr marL="0" indent="0">
                  <a:lnSpc>
                    <a:spcPct val="100000"/>
                  </a:lnSpc>
                  <a:spcBef>
                    <a:spcPts val="600"/>
                  </a:spcBef>
                  <a:spcAft>
                    <a:spcPts val="600"/>
                  </a:spcAft>
                  <a:buNone/>
                </a:pPr>
                <a:endParaRPr lang="en-US" altLang="ja-JP"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22584" y="361417"/>
                <a:ext cx="5846247" cy="6302374"/>
              </a:xfrm>
              <a:blipFill rotWithShape="0">
                <a:blip r:embed="rId2"/>
                <a:stretch>
                  <a:fillRect l="-1043" t="-774"/>
                </a:stretch>
              </a:blipFill>
            </p:spPr>
            <p:txBody>
              <a:bodyPr/>
              <a:lstStyle/>
              <a:p>
                <a:r>
                  <a:rPr lang="ja-JP" altLang="en-US">
                    <a:noFill/>
                  </a:rPr>
                  <a:t> </a:t>
                </a:r>
              </a:p>
            </p:txBody>
          </p:sp>
        </mc:Fallback>
      </mc:AlternateContent>
      <p:grpSp>
        <p:nvGrpSpPr>
          <p:cNvPr id="4" name="グループ化 3"/>
          <p:cNvGrpSpPr/>
          <p:nvPr/>
        </p:nvGrpSpPr>
        <p:grpSpPr>
          <a:xfrm>
            <a:off x="6055465" y="667790"/>
            <a:ext cx="511040" cy="2364788"/>
            <a:chOff x="6314945" y="1002402"/>
            <a:chExt cx="511040" cy="2364788"/>
          </a:xfrm>
        </p:grpSpPr>
        <p:sp>
          <p:nvSpPr>
            <p:cNvPr id="5" name="円/楕円 4"/>
            <p:cNvSpPr/>
            <p:nvPr/>
          </p:nvSpPr>
          <p:spPr>
            <a:xfrm>
              <a:off x="6314945" y="1002402"/>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sp>
          <p:nvSpPr>
            <p:cNvPr id="6" name="円/楕円 5"/>
            <p:cNvSpPr/>
            <p:nvPr/>
          </p:nvSpPr>
          <p:spPr>
            <a:xfrm>
              <a:off x="6314945" y="1941976"/>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3600" i="1" dirty="0">
                  <a:solidFill>
                    <a:schemeClr val="tx1"/>
                  </a:solidFill>
                  <a:latin typeface="Times New Roman" panose="02020603050405020304" pitchFamily="18" charset="0"/>
                  <a:cs typeface="Times New Roman" panose="02020603050405020304" pitchFamily="18" charset="0"/>
                </a:rPr>
                <a:t>j</a:t>
              </a:r>
              <a:endParaRPr kumimoji="1" lang="ja-JP" altLang="en-US" sz="2000" i="1" dirty="0">
                <a:solidFill>
                  <a:schemeClr val="tx1"/>
                </a:solidFill>
                <a:latin typeface="Times New Roman" panose="02020603050405020304" pitchFamily="18" charset="0"/>
                <a:cs typeface="Times New Roman" panose="02020603050405020304" pitchFamily="18" charset="0"/>
              </a:endParaRPr>
            </a:p>
          </p:txBody>
        </p:sp>
        <p:sp>
          <p:nvSpPr>
            <p:cNvPr id="7" name="円/楕円 6"/>
            <p:cNvSpPr/>
            <p:nvPr/>
          </p:nvSpPr>
          <p:spPr>
            <a:xfrm>
              <a:off x="6314945" y="285615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grpSp>
      <p:sp>
        <p:nvSpPr>
          <p:cNvPr id="8" name="円/楕円 7"/>
          <p:cNvSpPr/>
          <p:nvPr/>
        </p:nvSpPr>
        <p:spPr>
          <a:xfrm>
            <a:off x="7990736" y="1607365"/>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800" b="1" i="1" dirty="0">
                <a:solidFill>
                  <a:schemeClr val="tx1"/>
                </a:solidFill>
                <a:latin typeface="Times New Roman" panose="02020603050405020304" pitchFamily="18" charset="0"/>
                <a:cs typeface="Times New Roman" panose="02020603050405020304" pitchFamily="18" charset="0"/>
              </a:rPr>
              <a:t>k</a:t>
            </a:r>
            <a:endParaRPr kumimoji="1" lang="ja-JP" altLang="en-US" sz="2400" b="1" i="1" dirty="0">
              <a:solidFill>
                <a:schemeClr val="tx1"/>
              </a:solidFill>
              <a:latin typeface="Times New Roman" panose="02020603050405020304" pitchFamily="18" charset="0"/>
              <a:cs typeface="Times New Roman" panose="02020603050405020304" pitchFamily="18" charset="0"/>
            </a:endParaRPr>
          </a:p>
        </p:txBody>
      </p:sp>
      <p:cxnSp>
        <p:nvCxnSpPr>
          <p:cNvPr id="9" name="直線矢印コネクタ 8"/>
          <p:cNvCxnSpPr>
            <a:stCxn id="5" idx="6"/>
            <a:endCxn id="8" idx="2"/>
          </p:cNvCxnSpPr>
          <p:nvPr/>
        </p:nvCxnSpPr>
        <p:spPr>
          <a:xfrm>
            <a:off x="6566505" y="923310"/>
            <a:ext cx="1424231" cy="9395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6" idx="6"/>
            <a:endCxn id="8" idx="2"/>
          </p:cNvCxnSpPr>
          <p:nvPr/>
        </p:nvCxnSpPr>
        <p:spPr>
          <a:xfrm>
            <a:off x="6566505" y="1862884"/>
            <a:ext cx="142423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7" idx="6"/>
            <a:endCxn id="8" idx="2"/>
          </p:cNvCxnSpPr>
          <p:nvPr/>
        </p:nvCxnSpPr>
        <p:spPr>
          <a:xfrm flipV="1">
            <a:off x="6566505" y="1862885"/>
            <a:ext cx="1424231" cy="9141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9139044" y="1864701"/>
            <a:ext cx="843156" cy="1"/>
          </a:xfrm>
          <a:prstGeom prst="straightConnector1">
            <a:avLst/>
          </a:prstGeom>
          <a:ln w="2222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正方形/長方形 13"/>
              <p:cNvSpPr/>
              <p:nvPr/>
            </p:nvSpPr>
            <p:spPr>
              <a:xfrm>
                <a:off x="7470270" y="880955"/>
                <a:ext cx="64645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cs typeface="Times New Roman" panose="02020603050405020304" pitchFamily="18" charset="0"/>
                            </a:rPr>
                          </m:ctrlPr>
                        </m:sSubPr>
                        <m:e>
                          <m:r>
                            <a:rPr lang="en-US" altLang="ja-JP" sz="2800" i="1">
                              <a:latin typeface="Cambria Math" panose="02040503050406030204" pitchFamily="18" charset="0"/>
                              <a:cs typeface="Times New Roman" panose="02020603050405020304" pitchFamily="18" charset="0"/>
                            </a:rPr>
                            <m:t>h</m:t>
                          </m:r>
                        </m:e>
                        <m:sub>
                          <m:r>
                            <a:rPr lang="en-US" altLang="ja-JP" sz="2800" b="0" i="1" smtClean="0">
                              <a:latin typeface="Cambria Math" panose="02040503050406030204" pitchFamily="18" charset="0"/>
                              <a:cs typeface="Times New Roman" panose="02020603050405020304" pitchFamily="18" charset="0"/>
                            </a:rPr>
                            <m:t>𝑘</m:t>
                          </m:r>
                        </m:sub>
                      </m:sSub>
                    </m:oMath>
                  </m:oMathPara>
                </a14:m>
                <a:endParaRPr lang="ja-JP" altLang="en-US" sz="28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7470270" y="880955"/>
                <a:ext cx="646459" cy="523220"/>
              </a:xfrm>
              <a:prstGeom prst="rect">
                <a:avLst/>
              </a:prstGeom>
              <a:blipFill rotWithShape="0">
                <a:blip r:embed="rId3"/>
                <a:stretch>
                  <a:fillRect/>
                </a:stretch>
              </a:blipFill>
            </p:spPr>
            <p:txBody>
              <a:bodyPr/>
              <a:lstStyle/>
              <a:p>
                <a:r>
                  <a:rPr lang="ja-JP" altLang="en-US">
                    <a:noFill/>
                  </a:rPr>
                  <a:t> </a:t>
                </a:r>
              </a:p>
            </p:txBody>
          </p:sp>
        </mc:Fallback>
      </mc:AlternateContent>
      <p:sp>
        <p:nvSpPr>
          <p:cNvPr id="15" name="円/楕円 14"/>
          <p:cNvSpPr/>
          <p:nvPr/>
        </p:nvSpPr>
        <p:spPr>
          <a:xfrm>
            <a:off x="7423150" y="1343478"/>
            <a:ext cx="406400" cy="1016000"/>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402422" y="2154464"/>
            <a:ext cx="800219" cy="461665"/>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出力</a:t>
            </a:r>
          </a:p>
        </p:txBody>
      </p:sp>
      <p:sp>
        <p:nvSpPr>
          <p:cNvPr id="17" name="正方形/長方形 16"/>
          <p:cNvSpPr/>
          <p:nvPr/>
        </p:nvSpPr>
        <p:spPr>
          <a:xfrm>
            <a:off x="9699903" y="2118179"/>
            <a:ext cx="1415772" cy="461665"/>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教師信号</a:t>
            </a:r>
          </a:p>
        </p:txBody>
      </p:sp>
      <mc:AlternateContent xmlns:mc="http://schemas.openxmlformats.org/markup-compatibility/2006" xmlns:a14="http://schemas.microsoft.com/office/drawing/2010/main">
        <mc:Choice Requires="a14">
          <p:sp>
            <p:nvSpPr>
              <p:cNvPr id="18" name="正方形/長方形 17"/>
              <p:cNvSpPr/>
              <p:nvPr/>
            </p:nvSpPr>
            <p:spPr>
              <a:xfrm>
                <a:off x="10067937" y="1518495"/>
                <a:ext cx="58349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cs typeface="Times New Roman" panose="02020603050405020304" pitchFamily="18" charset="0"/>
                            </a:rPr>
                          </m:ctrlPr>
                        </m:sSubPr>
                        <m:e>
                          <m:r>
                            <a:rPr lang="en-US" altLang="ja-JP" sz="2800" b="0" i="1" smtClean="0">
                              <a:latin typeface="Cambria Math" panose="02040503050406030204" pitchFamily="18" charset="0"/>
                              <a:cs typeface="Times New Roman" panose="02020603050405020304" pitchFamily="18" charset="0"/>
                            </a:rPr>
                            <m:t>𝑡</m:t>
                          </m:r>
                        </m:e>
                        <m:sub>
                          <m:r>
                            <a:rPr lang="en-US" altLang="ja-JP" sz="2800" b="0" i="1" smtClean="0">
                              <a:latin typeface="Cambria Math" panose="02040503050406030204" pitchFamily="18" charset="0"/>
                              <a:cs typeface="Times New Roman" panose="02020603050405020304" pitchFamily="18" charset="0"/>
                            </a:rPr>
                            <m:t>𝑘</m:t>
                          </m:r>
                        </m:sub>
                      </m:sSub>
                    </m:oMath>
                  </m:oMathPara>
                </a14:m>
                <a:endParaRPr lang="ja-JP" altLang="en-US" sz="2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10067937" y="1518495"/>
                <a:ext cx="583493" cy="523220"/>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6678578" y="1432500"/>
                <a:ext cx="705065"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i="1">
                              <a:latin typeface="Cambria Math" panose="02040503050406030204" pitchFamily="18" charset="0"/>
                            </a:rPr>
                            <m:t>𝑗</m:t>
                          </m:r>
                          <m:r>
                            <a:rPr lang="en-US" altLang="ja-JP" sz="2400" b="0" i="1" smtClean="0">
                              <a:latin typeface="Cambria Math" panose="02040503050406030204" pitchFamily="18" charset="0"/>
                            </a:rPr>
                            <m:t>𝑘</m:t>
                          </m:r>
                        </m:sub>
                      </m:sSub>
                    </m:oMath>
                  </m:oMathPara>
                </a14:m>
                <a:endParaRPr lang="ja-JP" altLang="en-US" sz="24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6678578" y="1432500"/>
                <a:ext cx="705065" cy="491417"/>
              </a:xfrm>
              <a:prstGeom prst="rect">
                <a:avLst/>
              </a:prstGeom>
              <a:blipFill rotWithShape="0">
                <a:blip r:embed="rId5"/>
                <a:stretch>
                  <a:fillRect b="-98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8492593" y="1509152"/>
                <a:ext cx="6550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i="1">
                              <a:latin typeface="Cambria Math" panose="02040503050406030204" pitchFamily="18" charset="0"/>
                            </a:rPr>
                            <m:t>𝑔</m:t>
                          </m:r>
                        </m:e>
                        <m:sub>
                          <m:r>
                            <a:rPr lang="en-US" altLang="ja-JP" sz="2800" b="0" i="1" smtClean="0">
                              <a:latin typeface="Cambria Math" panose="02040503050406030204" pitchFamily="18" charset="0"/>
                            </a:rPr>
                            <m:t>𝑘</m:t>
                          </m:r>
                        </m:sub>
                      </m:sSub>
                    </m:oMath>
                  </m:oMathPara>
                </a14:m>
                <a:endParaRPr lang="ja-JP" altLang="en-US" sz="2800" dirty="0"/>
              </a:p>
            </p:txBody>
          </p:sp>
        </mc:Choice>
        <mc:Fallback xmlns="">
          <p:sp>
            <p:nvSpPr>
              <p:cNvPr id="20" name="正方形/長方形 19"/>
              <p:cNvSpPr>
                <a:spLocks noRot="1" noChangeAspect="1" noMove="1" noResize="1" noEditPoints="1" noAdjustHandles="1" noChangeArrowheads="1" noChangeShapeType="1" noTextEdit="1"/>
              </p:cNvSpPr>
              <p:nvPr/>
            </p:nvSpPr>
            <p:spPr>
              <a:xfrm>
                <a:off x="8492593" y="1509152"/>
                <a:ext cx="655051" cy="523220"/>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p:cNvSpPr/>
              <p:nvPr/>
            </p:nvSpPr>
            <p:spPr>
              <a:xfrm>
                <a:off x="6782695" y="3733151"/>
                <a:ext cx="3333028" cy="731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𝜖</m:t>
                          </m:r>
                        </m:e>
                        <m:sub>
                          <m:r>
                            <a:rPr lang="en-US" altLang="ja-JP" sz="2000" i="1">
                              <a:latin typeface="Cambria Math" panose="02040503050406030204" pitchFamily="18" charset="0"/>
                            </a:rPr>
                            <m:t>𝑘</m:t>
                          </m:r>
                        </m:sub>
                      </m:sSub>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i="1">
                                  <a:latin typeface="Cambria Math" panose="02040503050406030204" pitchFamily="18" charset="0"/>
                                </a:rPr>
                                <m:t>𝑘</m:t>
                              </m:r>
                            </m:sub>
                          </m:sSub>
                        </m:den>
                      </m:f>
                      <m:r>
                        <a:rPr lang="en-US" altLang="ja-JP" sz="2000" i="1">
                          <a:latin typeface="Cambria Math" panose="02040503050406030204" pitchFamily="18" charset="0"/>
                        </a:rPr>
                        <m:t>=</m:t>
                      </m:r>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i="1">
                                  <a:latin typeface="Cambria Math" panose="02040503050406030204" pitchFamily="18" charset="0"/>
                                </a:rPr>
                                <m:t>𝑘</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r>
                                <a:rPr lang="en-US" altLang="ja-JP" sz="2000" i="1">
                                  <a:latin typeface="Cambria Math" panose="02040503050406030204" pitchFamily="18" charset="0"/>
                                </a:rPr>
                                <m:t>𝑘</m:t>
                              </m:r>
                            </m:sub>
                          </m:sSub>
                        </m:e>
                      </m:d>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𝑓</m:t>
                          </m:r>
                        </m:e>
                        <m:sup>
                          <m:r>
                            <a:rPr lang="en-US" altLang="ja-JP" sz="2000" i="1">
                              <a:latin typeface="Cambria Math" panose="02040503050406030204" pitchFamily="18" charset="0"/>
                            </a:rPr>
                            <m:t>′</m:t>
                          </m:r>
                        </m:sup>
                      </m:sSup>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i="1">
                                  <a:latin typeface="Cambria Math" panose="02040503050406030204" pitchFamily="18" charset="0"/>
                                </a:rPr>
                                <m:t>𝑘</m:t>
                              </m:r>
                            </m:sub>
                          </m:sSub>
                        </m:e>
                      </m:d>
                    </m:oMath>
                  </m:oMathPara>
                </a14:m>
                <a:endParaRPr lang="ja-JP" altLang="en-US" sz="2000"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6782695" y="3733151"/>
                <a:ext cx="3333028" cy="731547"/>
              </a:xfrm>
              <a:prstGeom prst="rect">
                <a:avLst/>
              </a:prstGeom>
              <a:blipFill rotWithShape="0">
                <a:blip r:embed="rId7"/>
                <a:stretch>
                  <a:fillRect/>
                </a:stretch>
              </a:blipFill>
            </p:spPr>
            <p:txBody>
              <a:bodyPr/>
              <a:lstStyle/>
              <a:p>
                <a:r>
                  <a:rPr lang="ja-JP" altLang="en-US">
                    <a:noFill/>
                  </a:rPr>
                  <a:t> </a:t>
                </a:r>
              </a:p>
            </p:txBody>
          </p:sp>
        </mc:Fallback>
      </mc:AlternateContent>
      <p:sp>
        <p:nvSpPr>
          <p:cNvPr id="21" name="正方形/長方形 20"/>
          <p:cNvSpPr/>
          <p:nvPr/>
        </p:nvSpPr>
        <p:spPr>
          <a:xfrm>
            <a:off x="7941636" y="5934670"/>
            <a:ext cx="4177747" cy="923330"/>
          </a:xfrm>
          <a:prstGeom prst="rect">
            <a:avLst/>
          </a:prstGeom>
        </p:spPr>
        <p:txBody>
          <a:bodyPr wrap="none">
            <a:spAutoFit/>
          </a:bodyPr>
          <a:lstStyle/>
          <a:p>
            <a:pPr algn="r"/>
            <a:r>
              <a:rPr lang="ja-JP" altLang="en-US" b="1" dirty="0">
                <a:solidFill>
                  <a:srgbClr val="FF0000"/>
                </a:solidFill>
                <a:latin typeface="Times New Roman" panose="02020603050405020304" pitchFamily="18" charset="0"/>
                <a:cs typeface="Times New Roman" panose="02020603050405020304" pitchFamily="18" charset="0"/>
              </a:rPr>
              <a:t>補足資料</a:t>
            </a:r>
            <a:endParaRPr lang="en-US" altLang="ja-JP" b="1" dirty="0">
              <a:solidFill>
                <a:srgbClr val="FF0000"/>
              </a:solidFill>
              <a:latin typeface="Times New Roman" panose="02020603050405020304" pitchFamily="18" charset="0"/>
              <a:cs typeface="Times New Roman" panose="02020603050405020304" pitchFamily="18" charset="0"/>
            </a:endParaRPr>
          </a:p>
          <a:p>
            <a:pPr algn="r"/>
            <a:r>
              <a:rPr lang="ja-JP" altLang="en-US" b="1" dirty="0">
                <a:solidFill>
                  <a:srgbClr val="FF0000"/>
                </a:solidFill>
              </a:rPr>
              <a:t>目的関数</a:t>
            </a:r>
            <a:r>
              <a:rPr lang="en-US" altLang="ja-JP" b="1" dirty="0">
                <a:solidFill>
                  <a:srgbClr val="FF0000"/>
                </a:solidFill>
              </a:rPr>
              <a:t>J</a:t>
            </a:r>
            <a:r>
              <a:rPr lang="ja-JP" altLang="en-US" b="1" dirty="0">
                <a:solidFill>
                  <a:srgbClr val="FF0000"/>
                </a:solidFill>
              </a:rPr>
              <a:t>は</a:t>
            </a:r>
            <a:r>
              <a:rPr lang="en-US" altLang="ja-JP" b="1" dirty="0">
                <a:solidFill>
                  <a:srgbClr val="FF0000"/>
                </a:solidFill>
              </a:rPr>
              <a:t>Loss</a:t>
            </a:r>
            <a:r>
              <a:rPr lang="ja-JP" altLang="en-US" b="1" dirty="0">
                <a:solidFill>
                  <a:srgbClr val="FF0000"/>
                </a:solidFill>
              </a:rPr>
              <a:t>と呼ばれ</a:t>
            </a:r>
            <a:endParaRPr lang="en-US" altLang="ja-JP" b="1" dirty="0">
              <a:solidFill>
                <a:srgbClr val="FF0000"/>
              </a:solidFill>
            </a:endParaRPr>
          </a:p>
          <a:p>
            <a:pPr algn="r"/>
            <a:r>
              <a:rPr lang="ja-JP" altLang="en-US" b="1" dirty="0">
                <a:solidFill>
                  <a:srgbClr val="FF0000"/>
                </a:solidFill>
              </a:rPr>
              <a:t>このスライドとは違うものもよく利用される</a:t>
            </a:r>
          </a:p>
        </p:txBody>
      </p:sp>
      <p:sp>
        <p:nvSpPr>
          <p:cNvPr id="13" name="スライド番号プレースホルダー 12"/>
          <p:cNvSpPr>
            <a:spLocks noGrp="1"/>
          </p:cNvSpPr>
          <p:nvPr>
            <p:ph type="sldNum" sz="quarter" idx="12"/>
          </p:nvPr>
        </p:nvSpPr>
        <p:spPr/>
        <p:txBody>
          <a:bodyPr/>
          <a:lstStyle/>
          <a:p>
            <a:fld id="{F35DE295-420C-4265-BE54-AE59FA4027A6}" type="slidenum">
              <a:rPr kumimoji="1" lang="ja-JP" altLang="en-US" smtClean="0"/>
              <a:t>44</a:t>
            </a:fld>
            <a:endParaRPr kumimoji="1" lang="ja-JP" altLang="en-US"/>
          </a:p>
        </p:txBody>
      </p:sp>
    </p:spTree>
    <p:extLst>
      <p:ext uri="{BB962C8B-B14F-4D97-AF65-F5344CB8AC3E}">
        <p14:creationId xmlns:p14="http://schemas.microsoft.com/office/powerpoint/2010/main" val="3032958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374032" y="337141"/>
                <a:ext cx="5140943" cy="6302374"/>
              </a:xfrm>
            </p:spPr>
            <p:txBody>
              <a:bodyPr>
                <a:noAutofit/>
              </a:bodyPr>
              <a:lstStyle/>
              <a:p>
                <a:pPr marL="0" indent="0">
                  <a:lnSpc>
                    <a:spcPct val="100000"/>
                  </a:lnSpc>
                  <a:spcBef>
                    <a:spcPts val="600"/>
                  </a:spcBef>
                  <a:spcAft>
                    <a:spcPts val="600"/>
                  </a:spcAft>
                  <a:buNone/>
                </a:pPr>
                <a:r>
                  <a:rPr lang="ja-JP" altLang="en-US" sz="2000" b="1" dirty="0">
                    <a:latin typeface="Times New Roman" panose="02020603050405020304" pitchFamily="18" charset="0"/>
                    <a:cs typeface="Times New Roman" panose="02020603050405020304" pitchFamily="18" charset="0"/>
                  </a:rPr>
                  <a:t>誤差逆伝播法</a:t>
                </a:r>
                <a:r>
                  <a:rPr kumimoji="1" lang="ja-JP" altLang="en-US" sz="2000" b="1" dirty="0">
                    <a:latin typeface="Times New Roman" panose="02020603050405020304" pitchFamily="18" charset="0"/>
                    <a:cs typeface="Times New Roman" panose="02020603050405020304" pitchFamily="18" charset="0"/>
                  </a:rPr>
                  <a:t> </a:t>
                </a:r>
                <a:r>
                  <a:rPr kumimoji="1" lang="en-US" altLang="ja-JP" sz="2000" b="1" dirty="0">
                    <a:latin typeface="Times New Roman" panose="02020603050405020304" pitchFamily="18" charset="0"/>
                    <a:cs typeface="Times New Roman" panose="02020603050405020304" pitchFamily="18" charset="0"/>
                  </a:rPr>
                  <a:t>– </a:t>
                </a:r>
                <a:r>
                  <a:rPr lang="ja-JP" altLang="en-US" sz="2000" b="1" dirty="0">
                    <a:latin typeface="Times New Roman" panose="02020603050405020304" pitchFamily="18" charset="0"/>
                    <a:cs typeface="Times New Roman" panose="02020603050405020304" pitchFamily="18" charset="0"/>
                  </a:rPr>
                  <a:t>中間層について </a:t>
                </a:r>
                <a:endParaRPr kumimoji="1" lang="en-US" altLang="ja-JP" sz="2000" b="1"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600"/>
                  </a:spcAft>
                  <a:buNone/>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b="0" i="1" smtClean="0">
                              <a:latin typeface="Cambria Math" panose="02040503050406030204" pitchFamily="18" charset="0"/>
                            </a:rPr>
                            <m:t>𝑖</m:t>
                          </m:r>
                          <m:r>
                            <a:rPr lang="en-US" altLang="ja-JP" sz="2000" i="1">
                              <a:latin typeface="Cambria Math" panose="02040503050406030204" pitchFamily="18" charset="0"/>
                            </a:rPr>
                            <m:t>𝑗</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b="0" i="1" smtClean="0">
                              <a:latin typeface="Cambria Math" panose="02040503050406030204" pitchFamily="18" charset="0"/>
                            </a:rPr>
                            <m:t>𝑖</m:t>
                          </m:r>
                          <m:r>
                            <a:rPr lang="en-US" altLang="ja-JP" sz="2000" i="1">
                              <a:latin typeface="Cambria Math" panose="02040503050406030204" pitchFamily="18" charset="0"/>
                            </a:rPr>
                            <m:t>𝑗</m:t>
                          </m:r>
                        </m:sub>
                      </m:sSub>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𝜌</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b="0" i="1" smtClean="0">
                                  <a:latin typeface="Cambria Math" panose="02040503050406030204" pitchFamily="18" charset="0"/>
                                </a:rPr>
                                <m:t>𝑖</m:t>
                              </m:r>
                              <m:r>
                                <a:rPr lang="en-US" altLang="ja-JP" sz="2000" i="1">
                                  <a:latin typeface="Cambria Math" panose="02040503050406030204" pitchFamily="18" charset="0"/>
                                </a:rPr>
                                <m:t>𝑗</m:t>
                              </m:r>
                            </m:sub>
                          </m:sSub>
                        </m:den>
                      </m:f>
                      <m:r>
                        <a:rPr lang="en-US" altLang="ja-JP" sz="2000" b="0" i="1" smtClean="0">
                          <a:latin typeface="Cambria Math" panose="02040503050406030204" pitchFamily="18" charset="0"/>
                        </a:rPr>
                        <m:t>        </m:t>
                      </m:r>
                    </m:oMath>
                  </m:oMathPara>
                </a14:m>
                <a:endParaRPr lang="en-US" altLang="ja-JP" sz="2000" dirty="0"/>
              </a:p>
              <a:p>
                <a:pPr marL="0" indent="0">
                  <a:lnSpc>
                    <a:spcPct val="10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𝐽</m:t>
                      </m:r>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2</m:t>
                          </m:r>
                        </m:den>
                      </m:f>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𝑘</m:t>
                          </m:r>
                        </m:sub>
                        <m:sup/>
                        <m:e>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i="1">
                                          <a:latin typeface="Cambria Math" panose="02040503050406030204" pitchFamily="18" charset="0"/>
                                        </a:rPr>
                                        <m:t>𝑘</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r>
                                        <a:rPr lang="en-US" altLang="ja-JP" sz="2000" i="1">
                                          <a:latin typeface="Cambria Math" panose="02040503050406030204" pitchFamily="18" charset="0"/>
                                        </a:rPr>
                                        <m:t>𝑘</m:t>
                                      </m:r>
                                    </m:sub>
                                  </m:sSub>
                                </m:e>
                              </m:d>
                            </m:e>
                            <m:sup>
                              <m:r>
                                <a:rPr lang="en-US" altLang="ja-JP" sz="2000" i="1">
                                  <a:latin typeface="Cambria Math" panose="02040503050406030204" pitchFamily="18" charset="0"/>
                                </a:rPr>
                                <m:t>2</m:t>
                              </m:r>
                            </m:sup>
                          </m:sSup>
                        </m:e>
                      </m:nary>
                      <m:r>
                        <a:rPr lang="en-US" altLang="ja-JP" sz="2000" b="0" i="1" smtClean="0">
                          <a:latin typeface="Cambria Math" panose="02040503050406030204" pitchFamily="18" charset="0"/>
                        </a:rPr>
                        <m:t>       </m:t>
                      </m:r>
                    </m:oMath>
                  </m:oMathPara>
                </a14:m>
                <a:endParaRPr lang="en-US" altLang="ja-JP" sz="2000" i="1" dirty="0">
                  <a:latin typeface="Cambria Math" panose="02040503050406030204" pitchFamily="18" charset="0"/>
                </a:endParaRPr>
              </a:p>
              <a:p>
                <a:pPr marL="0" indent="0">
                  <a:lnSpc>
                    <a:spcPct val="100000"/>
                  </a:lnSpc>
                  <a:spcBef>
                    <a:spcPts val="600"/>
                  </a:spcBef>
                  <a:spcAft>
                    <a:spcPts val="600"/>
                  </a:spcAft>
                  <a:buNone/>
                </a:pPr>
                <a14:m>
                  <m:oMath xmlns:m="http://schemas.openxmlformats.org/officeDocument/2006/math">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b="0" i="1" smtClean="0">
                                <a:latin typeface="Cambria Math" panose="02040503050406030204" pitchFamily="18" charset="0"/>
                              </a:rPr>
                              <m:t>𝑖</m:t>
                            </m:r>
                            <m:r>
                              <a:rPr lang="en-US" altLang="ja-JP" sz="2000" i="1">
                                <a:latin typeface="Cambria Math" panose="02040503050406030204" pitchFamily="18" charset="0"/>
                              </a:rPr>
                              <m:t>𝑗</m:t>
                            </m:r>
                          </m:sub>
                        </m:sSub>
                      </m:den>
                    </m:f>
                  </m:oMath>
                </a14:m>
                <a:r>
                  <a:rPr lang="en-US" altLang="ja-JP" sz="2000" dirty="0"/>
                  <a:t> </a:t>
                </a:r>
                <a:r>
                  <a:rPr lang="ja-JP" altLang="en-US" sz="2000" dirty="0"/>
                  <a:t>は以下の通り計算できる．</a:t>
                </a:r>
                <a:endParaRPr lang="en-US" altLang="ja-JP" sz="2000" dirty="0"/>
              </a:p>
              <a:p>
                <a:pPr marL="0" indent="0">
                  <a:lnSpc>
                    <a:spcPct val="100000"/>
                  </a:lnSpc>
                  <a:spcBef>
                    <a:spcPts val="600"/>
                  </a:spcBef>
                  <a:spcAft>
                    <a:spcPts val="600"/>
                  </a:spcAft>
                  <a:buNone/>
                </a:pPr>
                <a14:m>
                  <m:oMath xmlns:m="http://schemas.openxmlformats.org/officeDocument/2006/math">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𝑖𝑗</m:t>
                            </m:r>
                          </m:sub>
                        </m:sSub>
                      </m:den>
                    </m:f>
                    <m:r>
                      <a:rPr lang="en-US" altLang="ja-JP" sz="2000" b="0" i="1" smtClean="0">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h</m:t>
                            </m:r>
                          </m:e>
                          <m:sub>
                            <m:r>
                              <a:rPr lang="en-US" altLang="ja-JP" sz="2000" b="0" i="1" smtClean="0">
                                <a:latin typeface="Cambria Math" panose="02040503050406030204" pitchFamily="18" charset="0"/>
                              </a:rPr>
                              <m:t>𝑗</m:t>
                            </m:r>
                          </m:sub>
                        </m:sSub>
                      </m:den>
                    </m:f>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b="0" i="1" smtClean="0">
                                <a:latin typeface="Cambria Math" panose="02040503050406030204" pitchFamily="18" charset="0"/>
                              </a:rPr>
                              <m:t>𝑗</m:t>
                            </m:r>
                          </m:sub>
                        </m:sSub>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𝑖𝑗</m:t>
                            </m:r>
                          </m:sub>
                        </m:sSub>
                      </m:den>
                    </m:f>
                    <m:r>
                      <a:rPr lang="en-US" altLang="ja-JP" sz="2000" b="0" i="1" smtClean="0">
                        <a:latin typeface="Cambria Math" panose="02040503050406030204" pitchFamily="18" charset="0"/>
                      </a:rPr>
                      <m:t>                      …(1)</m:t>
                    </m:r>
                  </m:oMath>
                </a14:m>
                <a:r>
                  <a:rPr lang="en-US" altLang="ja-JP" sz="2000" dirty="0"/>
                  <a:t> </a:t>
                </a:r>
              </a:p>
              <a:p>
                <a:pPr marL="0" indent="0">
                  <a:lnSpc>
                    <a:spcPct val="100000"/>
                  </a:lnSpc>
                  <a:spcBef>
                    <a:spcPts val="600"/>
                  </a:spcBef>
                  <a:spcAft>
                    <a:spcPts val="600"/>
                  </a:spcAft>
                  <a:buNone/>
                </a:pPr>
                <a14:m>
                  <m:oMath xmlns:m="http://schemas.openxmlformats.org/officeDocument/2006/math">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b="0" i="1" smtClean="0">
                                <a:latin typeface="Cambria Math" panose="02040503050406030204" pitchFamily="18" charset="0"/>
                              </a:rPr>
                              <m:t>𝑗</m:t>
                            </m:r>
                          </m:sub>
                        </m:sSub>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smtClean="0">
                                <a:latin typeface="Cambria Math" panose="02040503050406030204" pitchFamily="18" charset="0"/>
                              </a:rPr>
                              <m:t>𝑖</m:t>
                            </m:r>
                            <m:r>
                              <a:rPr lang="en-US" altLang="ja-JP" sz="2000" b="0" i="1" smtClean="0">
                                <a:latin typeface="Cambria Math" panose="02040503050406030204" pitchFamily="18" charset="0"/>
                              </a:rPr>
                              <m:t>𝑗</m:t>
                            </m:r>
                          </m:sub>
                        </m:sSub>
                      </m:den>
                    </m:f>
                    <m:r>
                      <a:rPr lang="en-US" altLang="ja-JP" sz="2000" b="0" i="1" smtClean="0">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𝑎</m:t>
                            </m:r>
                          </m:sub>
                          <m:sup/>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𝑎</m:t>
                                </m:r>
                                <m:r>
                                  <a:rPr lang="en-US" altLang="ja-JP" sz="2000" b="0" i="1" smtClean="0">
                                    <a:latin typeface="Cambria Math" panose="02040503050406030204" pitchFamily="18" charset="0"/>
                                  </a:rPr>
                                  <m:t>𝑗</m:t>
                                </m:r>
                              </m:sub>
                            </m:sSub>
                          </m:e>
                        </m:nary>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b="0" i="1" smtClean="0">
                                <a:latin typeface="Cambria Math" panose="02040503050406030204" pitchFamily="18" charset="0"/>
                              </a:rPr>
                              <m:t>𝑎</m:t>
                            </m:r>
                          </m:sub>
                        </m:sSub>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smtClean="0">
                                <a:latin typeface="Cambria Math" panose="02040503050406030204" pitchFamily="18" charset="0"/>
                              </a:rPr>
                              <m:t>𝑖</m:t>
                            </m:r>
                            <m:r>
                              <a:rPr lang="en-US" altLang="ja-JP" sz="2000" b="0" i="1" smtClean="0">
                                <a:latin typeface="Cambria Math" panose="02040503050406030204" pitchFamily="18" charset="0"/>
                              </a:rPr>
                              <m:t>𝑗</m:t>
                            </m:r>
                          </m:sub>
                        </m:sSub>
                      </m:den>
                    </m:f>
                    <m:r>
                      <a:rPr lang="en-US" altLang="ja-JP" sz="2000" i="1">
                        <a:latin typeface="Cambria Math" panose="02040503050406030204" pitchFamily="18" charset="0"/>
                      </a:rPr>
                      <m:t>=</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𝑔</m:t>
                        </m:r>
                      </m:e>
                      <m:sub>
                        <m:r>
                          <a:rPr lang="en-US" altLang="ja-JP" sz="2000" b="0" i="1" smtClean="0">
                            <a:latin typeface="Cambria Math" panose="02040503050406030204" pitchFamily="18" charset="0"/>
                          </a:rPr>
                          <m:t>𝑖</m:t>
                        </m:r>
                      </m:sub>
                    </m:sSub>
                    <m:r>
                      <a:rPr lang="en-US" altLang="ja-JP" sz="2000" b="0" i="1" smtClean="0">
                        <a:latin typeface="Cambria Math" panose="02040503050406030204" pitchFamily="18" charset="0"/>
                      </a:rPr>
                      <m:t>        …(2)</m:t>
                    </m:r>
                  </m:oMath>
                </a14:m>
                <a:r>
                  <a:rPr lang="en-US" altLang="ja-JP" sz="2000" dirty="0"/>
                  <a:t> </a:t>
                </a:r>
              </a:p>
              <a:p>
                <a:pPr marL="0" indent="0">
                  <a:lnSpc>
                    <a:spcPct val="100000"/>
                  </a:lnSpc>
                  <a:spcBef>
                    <a:spcPts val="600"/>
                  </a:spcBef>
                  <a:spcAft>
                    <a:spcPts val="600"/>
                  </a:spcAft>
                  <a:buNone/>
                </a:pPr>
                <a14:m>
                  <m:oMath xmlns:m="http://schemas.openxmlformats.org/officeDocument/2006/math">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b="0" i="1" smtClean="0">
                                <a:latin typeface="Cambria Math" panose="02040503050406030204" pitchFamily="18" charset="0"/>
                              </a:rPr>
                              <m:t>𝑗</m:t>
                            </m:r>
                          </m:sub>
                        </m:sSub>
                      </m:den>
                    </m:f>
                    <m:r>
                      <a:rPr lang="en-US" altLang="ja-JP" sz="2000" b="0" i="1" smtClean="0">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𝜖</m:t>
                        </m:r>
                      </m:e>
                      <m:sub>
                        <m:r>
                          <a:rPr lang="en-US" altLang="ja-JP" sz="2000" b="0" i="1" smtClean="0">
                            <a:latin typeface="Cambria Math" panose="02040503050406030204" pitchFamily="18" charset="0"/>
                          </a:rPr>
                          <m:t>𝑗</m:t>
                        </m:r>
                      </m:sub>
                    </m:sSub>
                    <m:r>
                      <a:rPr lang="en-US" altLang="ja-JP" sz="2000" b="0" i="1" smtClean="0">
                        <a:latin typeface="Cambria Math" panose="02040503050406030204" pitchFamily="18" charset="0"/>
                      </a:rPr>
                      <m:t>=</m:t>
                    </m:r>
                    <m:f>
                      <m:fPr>
                        <m:ctrlPr>
                          <a:rPr lang="en-US" altLang="ja-JP" sz="2000" i="1" smtClean="0">
                            <a:solidFill>
                              <a:srgbClr val="FF0000"/>
                            </a:solidFill>
                            <a:latin typeface="Cambria Math" panose="02040503050406030204" pitchFamily="18" charset="0"/>
                          </a:rPr>
                        </m:ctrlPr>
                      </m:fPr>
                      <m:num>
                        <m:r>
                          <a:rPr lang="en-US" altLang="ja-JP" sz="2000" i="1">
                            <a:solidFill>
                              <a:srgbClr val="FF0000"/>
                            </a:solidFill>
                            <a:latin typeface="Cambria Math" panose="02040503050406030204" pitchFamily="18" charset="0"/>
                          </a:rPr>
                          <m:t>𝜕</m:t>
                        </m:r>
                        <m:r>
                          <a:rPr lang="en-US" altLang="ja-JP" sz="2000" i="1">
                            <a:solidFill>
                              <a:srgbClr val="FF0000"/>
                            </a:solidFill>
                            <a:latin typeface="Cambria Math" panose="02040503050406030204" pitchFamily="18" charset="0"/>
                          </a:rPr>
                          <m:t>𝐽</m:t>
                        </m:r>
                      </m:num>
                      <m:den>
                        <m:r>
                          <a:rPr lang="en-US" altLang="ja-JP" sz="2000" i="1">
                            <a:solidFill>
                              <a:srgbClr val="FF0000"/>
                            </a:solidFill>
                            <a:latin typeface="Cambria Math" panose="02040503050406030204" pitchFamily="18" charset="0"/>
                          </a:rPr>
                          <m:t>𝜕</m:t>
                        </m:r>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𝑔</m:t>
                            </m:r>
                          </m:e>
                          <m:sub>
                            <m:r>
                              <a:rPr lang="en-US" altLang="ja-JP" sz="2000" b="0" i="1" smtClean="0">
                                <a:solidFill>
                                  <a:srgbClr val="FF0000"/>
                                </a:solidFill>
                                <a:latin typeface="Cambria Math" panose="02040503050406030204" pitchFamily="18" charset="0"/>
                              </a:rPr>
                              <m:t>𝑗</m:t>
                            </m:r>
                          </m:sub>
                        </m:sSub>
                      </m:den>
                    </m:f>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𝑔</m:t>
                            </m:r>
                          </m:e>
                          <m:sub>
                            <m:r>
                              <a:rPr lang="en-US" altLang="ja-JP" sz="2000" b="0" i="1" smtClean="0">
                                <a:latin typeface="Cambria Math" panose="02040503050406030204" pitchFamily="18" charset="0"/>
                              </a:rPr>
                              <m:t>𝑗</m:t>
                            </m:r>
                          </m:sub>
                        </m:sSub>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b="0" i="1" smtClean="0">
                                <a:latin typeface="Cambria Math" panose="02040503050406030204" pitchFamily="18" charset="0"/>
                              </a:rPr>
                              <m:t>𝑗</m:t>
                            </m:r>
                          </m:sub>
                        </m:sSub>
                      </m:den>
                    </m:f>
                    <m:r>
                      <a:rPr lang="en-US" altLang="ja-JP" sz="2000" b="0" i="1" smtClean="0">
                        <a:latin typeface="Cambria Math" panose="02040503050406030204" pitchFamily="18" charset="0"/>
                      </a:rPr>
                      <m:t>=</m:t>
                    </m:r>
                    <m:d>
                      <m:dPr>
                        <m:ctrlPr>
                          <a:rPr lang="en-US" altLang="ja-JP" sz="2000" b="0" i="1" smtClean="0">
                            <a:latin typeface="Cambria Math" panose="02040503050406030204" pitchFamily="18" charset="0"/>
                          </a:rPr>
                        </m:ctrlPr>
                      </m:dPr>
                      <m:e>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𝑘</m:t>
                            </m:r>
                          </m:sub>
                          <m:sup/>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𝜖</m:t>
                                </m:r>
                              </m:e>
                              <m:sub>
                                <m:r>
                                  <a:rPr lang="en-US" altLang="ja-JP" sz="2000" i="1">
                                    <a:latin typeface="Cambria Math" panose="02040503050406030204" pitchFamily="18" charset="0"/>
                                  </a:rPr>
                                  <m:t>𝑘</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𝑗𝑘</m:t>
                                </m:r>
                              </m:sub>
                            </m:sSub>
                          </m:e>
                        </m:nary>
                      </m:e>
                    </m:d>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𝑓</m:t>
                        </m:r>
                      </m:e>
                      <m:sup>
                        <m:r>
                          <a:rPr lang="en-US" altLang="ja-JP" sz="2000" b="0" i="1" smtClean="0">
                            <a:latin typeface="Cambria Math" panose="02040503050406030204" pitchFamily="18" charset="0"/>
                          </a:rPr>
                          <m:t>′</m:t>
                        </m:r>
                      </m:sup>
                    </m:sSup>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b="0" i="1" smtClean="0">
                                <a:latin typeface="Cambria Math" panose="02040503050406030204" pitchFamily="18" charset="0"/>
                              </a:rPr>
                              <m:t>𝑗</m:t>
                            </m:r>
                          </m:sub>
                        </m:sSub>
                      </m:e>
                    </m:d>
                    <m:r>
                      <a:rPr lang="en-US" altLang="ja-JP" sz="2000" b="0" i="1" smtClean="0">
                        <a:latin typeface="Cambria Math" panose="02040503050406030204" pitchFamily="18" charset="0"/>
                      </a:rPr>
                      <m:t>   …(3)</m:t>
                    </m:r>
                  </m:oMath>
                </a14:m>
                <a:r>
                  <a:rPr lang="en-US" altLang="ja-JP" sz="2000" dirty="0"/>
                  <a:t>  </a:t>
                </a:r>
              </a:p>
              <a:p>
                <a:pPr marL="0" indent="0">
                  <a:lnSpc>
                    <a:spcPct val="100000"/>
                  </a:lnSpc>
                  <a:spcBef>
                    <a:spcPts val="600"/>
                  </a:spcBef>
                  <a:spcAft>
                    <a:spcPts val="600"/>
                  </a:spcAft>
                  <a:buNone/>
                </a:pPr>
                <a:r>
                  <a:rPr lang="ja-JP" altLang="en-US" sz="2000" dirty="0"/>
                  <a:t>式</a:t>
                </a:r>
                <a:r>
                  <a:rPr lang="en-US" altLang="ja-JP" sz="2000" dirty="0"/>
                  <a:t>(1)</a:t>
                </a:r>
                <a:r>
                  <a:rPr lang="ja-JP" altLang="en-US" sz="2000" dirty="0"/>
                  <a:t>に</a:t>
                </a:r>
                <a:r>
                  <a:rPr lang="en-US" altLang="ja-JP" sz="2000" dirty="0"/>
                  <a:t>(2,3)</a:t>
                </a:r>
                <a:r>
                  <a:rPr lang="ja-JP" altLang="en-US" sz="2000" dirty="0"/>
                  <a:t>を代入すると以下が得られる</a:t>
                </a:r>
                <a:endParaRPr lang="en-US" altLang="ja-JP" sz="2000" dirty="0"/>
              </a:p>
              <a:p>
                <a:pPr marL="0" indent="0">
                  <a:lnSpc>
                    <a:spcPct val="100000"/>
                  </a:lnSpc>
                  <a:spcBef>
                    <a:spcPts val="600"/>
                  </a:spcBef>
                  <a:spcAft>
                    <a:spcPts val="600"/>
                  </a:spcAft>
                  <a:buNone/>
                </a:pPr>
                <a14:m>
                  <m:oMath xmlns:m="http://schemas.openxmlformats.org/officeDocument/2006/math">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b="0" i="1" smtClean="0">
                                <a:latin typeface="Cambria Math" panose="02040503050406030204" pitchFamily="18" charset="0"/>
                              </a:rPr>
                              <m:t>𝑖</m:t>
                            </m:r>
                            <m:r>
                              <a:rPr lang="en-US" altLang="ja-JP" sz="2000" i="1">
                                <a:latin typeface="Cambria Math" panose="02040503050406030204" pitchFamily="18" charset="0"/>
                              </a:rPr>
                              <m:t>𝑗</m:t>
                            </m:r>
                          </m:sub>
                        </m:sSub>
                      </m:den>
                    </m:f>
                    <m:r>
                      <a:rPr lang="en-US" altLang="ja-JP" sz="2000" b="0" i="1" smtClean="0">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𝜖</m:t>
                        </m:r>
                      </m:e>
                      <m:sub>
                        <m:r>
                          <a:rPr lang="en-US" altLang="ja-JP" sz="2000" i="1">
                            <a:latin typeface="Cambria Math" panose="02040503050406030204" pitchFamily="18" charset="0"/>
                          </a:rPr>
                          <m:t>𝑗</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b="0" i="1" smtClean="0">
                            <a:latin typeface="Cambria Math" panose="02040503050406030204" pitchFamily="18" charset="0"/>
                          </a:rPr>
                          <m:t>𝑖</m:t>
                        </m:r>
                      </m:sub>
                    </m:sSub>
                    <m:r>
                      <a:rPr lang="en-US" altLang="ja-JP" sz="2000" b="0" i="1" smtClean="0">
                        <a:latin typeface="Cambria Math" panose="02040503050406030204" pitchFamily="18" charset="0"/>
                      </a:rPr>
                      <m:t>=</m:t>
                    </m:r>
                    <m:d>
                      <m:dPr>
                        <m:ctrlPr>
                          <a:rPr lang="en-US" altLang="ja-JP" sz="2000" i="1">
                            <a:latin typeface="Cambria Math" panose="02040503050406030204" pitchFamily="18" charset="0"/>
                          </a:rPr>
                        </m:ctrlPr>
                      </m:dPr>
                      <m:e>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𝑘</m:t>
                            </m:r>
                          </m:sub>
                          <m:sup/>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𝜖</m:t>
                                </m:r>
                              </m:e>
                              <m:sub>
                                <m:r>
                                  <a:rPr lang="en-US" altLang="ja-JP" sz="2000" i="1">
                                    <a:latin typeface="Cambria Math" panose="02040503050406030204" pitchFamily="18" charset="0"/>
                                  </a:rPr>
                                  <m:t>𝑘</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𝑗𝑘</m:t>
                                </m:r>
                              </m:sub>
                            </m:sSub>
                          </m:e>
                        </m:nary>
                      </m:e>
                    </m:d>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𝑓</m:t>
                        </m:r>
                      </m:e>
                      <m:sup>
                        <m:r>
                          <a:rPr lang="en-US" altLang="ja-JP" sz="2000" i="1">
                            <a:latin typeface="Cambria Math" panose="02040503050406030204" pitchFamily="18" charset="0"/>
                          </a:rPr>
                          <m:t>′</m:t>
                        </m:r>
                      </m:sup>
                    </m:sSup>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i="1">
                                <a:latin typeface="Cambria Math" panose="02040503050406030204" pitchFamily="18" charset="0"/>
                              </a:rPr>
                              <m:t>𝑗</m:t>
                            </m:r>
                          </m:sub>
                        </m:sSub>
                      </m:e>
                    </m:d>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i="1">
                            <a:latin typeface="Cambria Math" panose="02040503050406030204" pitchFamily="18" charset="0"/>
                          </a:rPr>
                          <m:t>𝑖</m:t>
                        </m:r>
                      </m:sub>
                    </m:sSub>
                  </m:oMath>
                </a14:m>
                <a:r>
                  <a:rPr lang="en-US" altLang="ja-JP" sz="2000" dirty="0"/>
                  <a:t> </a:t>
                </a:r>
              </a:p>
              <a:p>
                <a:pPr marL="0" indent="0">
                  <a:lnSpc>
                    <a:spcPct val="100000"/>
                  </a:lnSpc>
                  <a:spcBef>
                    <a:spcPts val="600"/>
                  </a:spcBef>
                  <a:spcAft>
                    <a:spcPts val="600"/>
                  </a:spcAft>
                  <a:buNone/>
                </a:pPr>
                <a:endParaRPr lang="en-US" altLang="ja-JP" sz="2000" dirty="0"/>
              </a:p>
              <a:p>
                <a:pPr marL="0" indent="0">
                  <a:lnSpc>
                    <a:spcPct val="100000"/>
                  </a:lnSpc>
                  <a:spcBef>
                    <a:spcPts val="600"/>
                  </a:spcBef>
                  <a:spcAft>
                    <a:spcPts val="600"/>
                  </a:spcAft>
                  <a:buNone/>
                </a:pPr>
                <a:endParaRPr lang="en-US" altLang="ja-JP"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374032" y="337141"/>
                <a:ext cx="5140943" cy="6302374"/>
              </a:xfrm>
              <a:blipFill rotWithShape="0">
                <a:blip r:embed="rId3"/>
                <a:stretch>
                  <a:fillRect l="-1185" t="-774"/>
                </a:stretch>
              </a:blipFill>
            </p:spPr>
            <p:txBody>
              <a:bodyPr/>
              <a:lstStyle/>
              <a:p>
                <a:r>
                  <a:rPr lang="ja-JP" altLang="en-US">
                    <a:noFill/>
                  </a:rPr>
                  <a:t> </a:t>
                </a:r>
              </a:p>
            </p:txBody>
          </p:sp>
        </mc:Fallback>
      </mc:AlternateContent>
      <p:grpSp>
        <p:nvGrpSpPr>
          <p:cNvPr id="4" name="グループ化 3"/>
          <p:cNvGrpSpPr/>
          <p:nvPr/>
        </p:nvGrpSpPr>
        <p:grpSpPr>
          <a:xfrm>
            <a:off x="6169765" y="1048790"/>
            <a:ext cx="511040" cy="2364788"/>
            <a:chOff x="6314945" y="1002402"/>
            <a:chExt cx="511040" cy="2364788"/>
          </a:xfrm>
        </p:grpSpPr>
        <p:sp>
          <p:nvSpPr>
            <p:cNvPr id="5" name="円/楕円 4"/>
            <p:cNvSpPr/>
            <p:nvPr/>
          </p:nvSpPr>
          <p:spPr>
            <a:xfrm>
              <a:off x="6314945" y="1002402"/>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sp>
          <p:nvSpPr>
            <p:cNvPr id="6" name="円/楕円 5"/>
            <p:cNvSpPr/>
            <p:nvPr/>
          </p:nvSpPr>
          <p:spPr>
            <a:xfrm>
              <a:off x="6314945" y="1941976"/>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3600" i="1" dirty="0" err="1">
                  <a:solidFill>
                    <a:schemeClr val="tx1"/>
                  </a:solidFill>
                  <a:latin typeface="Times New Roman" panose="02020603050405020304" pitchFamily="18" charset="0"/>
                  <a:cs typeface="Times New Roman" panose="02020603050405020304" pitchFamily="18" charset="0"/>
                </a:rPr>
                <a:t>i</a:t>
              </a:r>
              <a:endParaRPr kumimoji="1" lang="ja-JP" altLang="en-US" sz="2000" i="1" dirty="0">
                <a:solidFill>
                  <a:schemeClr val="tx1"/>
                </a:solidFill>
                <a:latin typeface="Times New Roman" panose="02020603050405020304" pitchFamily="18" charset="0"/>
                <a:cs typeface="Times New Roman" panose="02020603050405020304" pitchFamily="18" charset="0"/>
              </a:endParaRPr>
            </a:p>
          </p:txBody>
        </p:sp>
        <p:sp>
          <p:nvSpPr>
            <p:cNvPr id="7" name="円/楕円 6"/>
            <p:cNvSpPr/>
            <p:nvPr/>
          </p:nvSpPr>
          <p:spPr>
            <a:xfrm>
              <a:off x="6314945" y="285615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grpSp>
      <p:sp>
        <p:nvSpPr>
          <p:cNvPr id="8" name="円/楕円 7"/>
          <p:cNvSpPr/>
          <p:nvPr/>
        </p:nvSpPr>
        <p:spPr>
          <a:xfrm>
            <a:off x="8105036" y="1988365"/>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800" b="1" i="1" dirty="0">
                <a:solidFill>
                  <a:schemeClr val="tx1"/>
                </a:solidFill>
                <a:latin typeface="Times New Roman" panose="02020603050405020304" pitchFamily="18" charset="0"/>
                <a:cs typeface="Times New Roman" panose="02020603050405020304" pitchFamily="18" charset="0"/>
              </a:rPr>
              <a:t>j</a:t>
            </a:r>
            <a:endParaRPr kumimoji="1" lang="ja-JP" altLang="en-US" sz="2400" b="1" i="1" dirty="0">
              <a:solidFill>
                <a:schemeClr val="tx1"/>
              </a:solidFill>
              <a:latin typeface="Times New Roman" panose="02020603050405020304" pitchFamily="18" charset="0"/>
              <a:cs typeface="Times New Roman" panose="02020603050405020304" pitchFamily="18" charset="0"/>
            </a:endParaRPr>
          </a:p>
        </p:txBody>
      </p:sp>
      <p:cxnSp>
        <p:nvCxnSpPr>
          <p:cNvPr id="9" name="直線矢印コネクタ 8"/>
          <p:cNvCxnSpPr>
            <a:stCxn id="5" idx="6"/>
            <a:endCxn id="8" idx="2"/>
          </p:cNvCxnSpPr>
          <p:nvPr/>
        </p:nvCxnSpPr>
        <p:spPr>
          <a:xfrm>
            <a:off x="6680805" y="1304310"/>
            <a:ext cx="1424231" cy="9395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6" idx="6"/>
            <a:endCxn id="8" idx="2"/>
          </p:cNvCxnSpPr>
          <p:nvPr/>
        </p:nvCxnSpPr>
        <p:spPr>
          <a:xfrm>
            <a:off x="6680805" y="2243884"/>
            <a:ext cx="142423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7" idx="6"/>
            <a:endCxn id="8" idx="2"/>
          </p:cNvCxnSpPr>
          <p:nvPr/>
        </p:nvCxnSpPr>
        <p:spPr>
          <a:xfrm flipV="1">
            <a:off x="6680805" y="2243885"/>
            <a:ext cx="1424231" cy="9141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正方形/長方形 13"/>
              <p:cNvSpPr/>
              <p:nvPr/>
            </p:nvSpPr>
            <p:spPr>
              <a:xfrm>
                <a:off x="7527420" y="1493730"/>
                <a:ext cx="580479" cy="5579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cs typeface="Times New Roman" panose="02020603050405020304" pitchFamily="18" charset="0"/>
                            </a:rPr>
                          </m:ctrlPr>
                        </m:sSubPr>
                        <m:e>
                          <m:r>
                            <a:rPr lang="en-US" altLang="ja-JP" sz="2800" i="1">
                              <a:latin typeface="Cambria Math" panose="02040503050406030204" pitchFamily="18" charset="0"/>
                              <a:cs typeface="Times New Roman" panose="02020603050405020304" pitchFamily="18" charset="0"/>
                            </a:rPr>
                            <m:t>h</m:t>
                          </m:r>
                        </m:e>
                        <m:sub>
                          <m:r>
                            <a:rPr lang="en-US" altLang="ja-JP" sz="2800" b="0" i="1" smtClean="0">
                              <a:latin typeface="Cambria Math" panose="02040503050406030204" pitchFamily="18" charset="0"/>
                              <a:cs typeface="Times New Roman" panose="02020603050405020304" pitchFamily="18" charset="0"/>
                            </a:rPr>
                            <m:t>𝑗</m:t>
                          </m:r>
                        </m:sub>
                      </m:sSub>
                    </m:oMath>
                  </m:oMathPara>
                </a14:m>
                <a:endParaRPr lang="ja-JP" altLang="en-US" sz="28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7527420" y="1493730"/>
                <a:ext cx="580479" cy="557910"/>
              </a:xfrm>
              <a:prstGeom prst="rect">
                <a:avLst/>
              </a:prstGeom>
              <a:blipFill rotWithShape="0">
                <a:blip r:embed="rId4"/>
                <a:stretch>
                  <a:fillRect/>
                </a:stretch>
              </a:blipFill>
            </p:spPr>
            <p:txBody>
              <a:bodyPr/>
              <a:lstStyle/>
              <a:p>
                <a:r>
                  <a:rPr lang="ja-JP" altLang="en-US">
                    <a:noFill/>
                  </a:rPr>
                  <a:t> </a:t>
                </a:r>
              </a:p>
            </p:txBody>
          </p:sp>
        </mc:Fallback>
      </mc:AlternateContent>
      <p:sp>
        <p:nvSpPr>
          <p:cNvPr id="15" name="円/楕円 14"/>
          <p:cNvSpPr/>
          <p:nvPr/>
        </p:nvSpPr>
        <p:spPr>
          <a:xfrm>
            <a:off x="7537450" y="1724478"/>
            <a:ext cx="406400" cy="1016000"/>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9" name="正方形/長方形 18"/>
              <p:cNvSpPr/>
              <p:nvPr/>
            </p:nvSpPr>
            <p:spPr>
              <a:xfrm>
                <a:off x="6792878" y="1813500"/>
                <a:ext cx="675826"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𝑖𝑗</m:t>
                          </m:r>
                        </m:sub>
                      </m:sSub>
                    </m:oMath>
                  </m:oMathPara>
                </a14:m>
                <a:endParaRPr lang="ja-JP" altLang="en-US" sz="24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6792878" y="1813500"/>
                <a:ext cx="675826" cy="491417"/>
              </a:xfrm>
              <a:prstGeom prst="rect">
                <a:avLst/>
              </a:prstGeom>
              <a:blipFill rotWithShape="0">
                <a:blip r:embed="rId5"/>
                <a:stretch>
                  <a:fillRect b="-98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8479893" y="1632977"/>
                <a:ext cx="621003" cy="5579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panose="02040503050406030204" pitchFamily="18" charset="0"/>
                            </a:rPr>
                          </m:ctrlPr>
                        </m:sSubPr>
                        <m:e>
                          <m:r>
                            <a:rPr lang="en-US" altLang="ja-JP" sz="2800" i="1">
                              <a:latin typeface="Cambria Math" panose="02040503050406030204" pitchFamily="18" charset="0"/>
                            </a:rPr>
                            <m:t>𝑔</m:t>
                          </m:r>
                        </m:e>
                        <m:sub>
                          <m:r>
                            <a:rPr lang="en-US" altLang="ja-JP" sz="2800" b="0" i="1" smtClean="0">
                              <a:latin typeface="Cambria Math" panose="02040503050406030204" pitchFamily="18" charset="0"/>
                            </a:rPr>
                            <m:t>𝑗</m:t>
                          </m:r>
                        </m:sub>
                      </m:sSub>
                    </m:oMath>
                  </m:oMathPara>
                </a14:m>
                <a:endParaRPr lang="ja-JP" altLang="en-US" sz="2800" dirty="0"/>
              </a:p>
            </p:txBody>
          </p:sp>
        </mc:Choice>
        <mc:Fallback xmlns="">
          <p:sp>
            <p:nvSpPr>
              <p:cNvPr id="20" name="正方形/長方形 19"/>
              <p:cNvSpPr>
                <a:spLocks noRot="1" noChangeAspect="1" noMove="1" noResize="1" noEditPoints="1" noAdjustHandles="1" noChangeArrowheads="1" noChangeShapeType="1" noTextEdit="1"/>
              </p:cNvSpPr>
              <p:nvPr/>
            </p:nvSpPr>
            <p:spPr>
              <a:xfrm>
                <a:off x="8479893" y="1632977"/>
                <a:ext cx="621003" cy="557910"/>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p:cNvSpPr/>
              <p:nvPr/>
            </p:nvSpPr>
            <p:spPr>
              <a:xfrm>
                <a:off x="6105577" y="3947927"/>
                <a:ext cx="3886513" cy="2618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sz="2000" i="1" smtClean="0">
                              <a:solidFill>
                                <a:srgbClr val="FF0000"/>
                              </a:solidFill>
                              <a:latin typeface="Cambria Math" panose="02040503050406030204" pitchFamily="18" charset="0"/>
                            </a:rPr>
                          </m:ctrlPr>
                        </m:fPr>
                        <m:num>
                          <m:r>
                            <a:rPr lang="en-US" altLang="ja-JP" sz="2000" i="1">
                              <a:solidFill>
                                <a:srgbClr val="FF0000"/>
                              </a:solidFill>
                              <a:latin typeface="Cambria Math" panose="02040503050406030204" pitchFamily="18" charset="0"/>
                            </a:rPr>
                            <m:t>𝜕</m:t>
                          </m:r>
                          <m:r>
                            <a:rPr lang="en-US" altLang="ja-JP" sz="2000" i="1">
                              <a:solidFill>
                                <a:srgbClr val="FF0000"/>
                              </a:solidFill>
                              <a:latin typeface="Cambria Math" panose="02040503050406030204" pitchFamily="18" charset="0"/>
                            </a:rPr>
                            <m:t>𝐽</m:t>
                          </m:r>
                        </m:num>
                        <m:den>
                          <m:r>
                            <a:rPr lang="en-US" altLang="ja-JP" sz="2000" i="1">
                              <a:solidFill>
                                <a:srgbClr val="FF0000"/>
                              </a:solidFill>
                              <a:latin typeface="Cambria Math" panose="02040503050406030204" pitchFamily="18" charset="0"/>
                            </a:rPr>
                            <m:t>𝜕</m:t>
                          </m:r>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𝑗</m:t>
                              </m:r>
                            </m:sub>
                          </m:sSub>
                        </m:den>
                      </m:f>
                      <m:r>
                        <a:rPr lang="en-US" altLang="ja-JP" sz="2000" b="0" i="1" smtClean="0">
                          <a:latin typeface="Cambria Math" panose="02040503050406030204" pitchFamily="18" charset="0"/>
                        </a:rPr>
                        <m:t>=</m:t>
                      </m:r>
                      <m:nary>
                        <m:naryPr>
                          <m:chr m:val="∑"/>
                          <m:supHide m:val="on"/>
                          <m:ctrlPr>
                            <a:rPr lang="en-US" altLang="ja-JP" sz="2000" b="0" i="1" smtClean="0">
                              <a:latin typeface="Cambria Math" panose="02040503050406030204" pitchFamily="18" charset="0"/>
                            </a:rPr>
                          </m:ctrlPr>
                        </m:naryPr>
                        <m:sub>
                          <m:r>
                            <m:rPr>
                              <m:brk m:alnAt="7"/>
                            </m:rPr>
                            <a:rPr lang="en-US" altLang="ja-JP" sz="2000" b="0" i="1" smtClean="0">
                              <a:latin typeface="Cambria Math" panose="02040503050406030204" pitchFamily="18" charset="0"/>
                            </a:rPr>
                            <m:t>𝑘</m:t>
                          </m:r>
                        </m:sub>
                        <m:sup/>
                        <m:e>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b="0" i="1" smtClean="0">
                                      <a:latin typeface="Cambria Math" panose="02040503050406030204" pitchFamily="18" charset="0"/>
                                    </a:rPr>
                                    <m:t>h</m:t>
                                  </m:r>
                                </m:e>
                                <m:sub>
                                  <m:r>
                                    <a:rPr lang="en-US" altLang="ja-JP" sz="2000" b="0" i="1" smtClean="0">
                                      <a:latin typeface="Cambria Math" panose="02040503050406030204" pitchFamily="18" charset="0"/>
                                    </a:rPr>
                                    <m:t>𝑘</m:t>
                                  </m:r>
                                </m:sub>
                              </m:sSub>
                            </m:den>
                          </m:f>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i="1">
                                      <a:latin typeface="Cambria Math" panose="02040503050406030204" pitchFamily="18" charset="0"/>
                                    </a:rPr>
                                    <m:t>𝑘</m:t>
                                  </m:r>
                                </m:sub>
                              </m:sSub>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i="1">
                                      <a:latin typeface="Cambria Math" panose="02040503050406030204" pitchFamily="18" charset="0"/>
                                    </a:rPr>
                                    <m:t>𝑗</m:t>
                                  </m:r>
                                </m:sub>
                              </m:sSub>
                            </m:den>
                          </m:f>
                        </m:e>
                      </m:nary>
                      <m:r>
                        <a:rPr lang="en-US" altLang="ja-JP" sz="2000" b="0" i="1" smtClean="0">
                          <a:latin typeface="Cambria Math" panose="02040503050406030204" pitchFamily="18" charset="0"/>
                        </a:rPr>
                        <m:t>=</m:t>
                      </m:r>
                      <m:nary>
                        <m:naryPr>
                          <m:chr m:val="∑"/>
                          <m:supHide m:val="on"/>
                          <m:ctrlPr>
                            <a:rPr lang="en-US" altLang="ja-JP" sz="2000" i="1">
                              <a:latin typeface="Cambria Math" panose="02040503050406030204" pitchFamily="18" charset="0"/>
                            </a:rPr>
                          </m:ctrlPr>
                        </m:naryPr>
                        <m:sub>
                          <m:r>
                            <m:rPr>
                              <m:brk m:alnAt="7"/>
                            </m:rPr>
                            <a:rPr lang="en-US" altLang="ja-JP" sz="2000" i="1">
                              <a:latin typeface="Cambria Math" panose="02040503050406030204" pitchFamily="18" charset="0"/>
                            </a:rPr>
                            <m:t>𝑘</m:t>
                          </m:r>
                        </m:sub>
                        <m:sup/>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𝜖</m:t>
                              </m:r>
                            </m:e>
                            <m:sub>
                              <m:r>
                                <a:rPr lang="en-US" altLang="ja-JP" sz="2000" b="0" i="1" smtClean="0">
                                  <a:latin typeface="Cambria Math" panose="02040503050406030204" pitchFamily="18" charset="0"/>
                                </a:rPr>
                                <m:t>𝑘</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𝑗𝑘</m:t>
                              </m:r>
                            </m:sub>
                          </m:sSub>
                        </m:e>
                      </m:nary>
                    </m:oMath>
                  </m:oMathPara>
                </a14:m>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多変数関数の連鎖律を利用</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i="1" dirty="0">
                    <a:latin typeface="メイリオ" panose="020B0604030504040204" pitchFamily="50" charset="-128"/>
                    <a:ea typeface="メイリオ" panose="020B0604030504040204" pitchFamily="50" charset="-128"/>
                    <a:cs typeface="メイリオ" panose="020B0604030504040204" pitchFamily="50" charset="-128"/>
                  </a:rPr>
                  <a:t>J</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i="1">
                            <a:latin typeface="Cambria Math" panose="02040503050406030204" pitchFamily="18" charset="0"/>
                          </a:rPr>
                          <m:t>𝑘</m:t>
                        </m:r>
                      </m:sub>
                    </m:sSub>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の関数で，</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i="1">
                            <a:latin typeface="Cambria Math" panose="02040503050406030204" pitchFamily="18" charset="0"/>
                          </a:rPr>
                          <m:t>𝑘</m:t>
                        </m:r>
                      </m:sub>
                    </m:sSub>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i="1">
                            <a:latin typeface="Cambria Math" panose="02040503050406030204" pitchFamily="18" charset="0"/>
                          </a:rPr>
                          <m:t>𝑗</m:t>
                        </m:r>
                      </m:sub>
                    </m:sSub>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の関数</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p>
              <a:p>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𝜖</m:t>
                        </m:r>
                      </m:e>
                      <m:sub>
                        <m:r>
                          <a:rPr lang="en-US" altLang="ja-JP" sz="2000" i="1">
                            <a:latin typeface="Cambria Math" panose="02040503050406030204" pitchFamily="18" charset="0"/>
                          </a:rPr>
                          <m:t>𝑘</m:t>
                        </m:r>
                      </m:sub>
                    </m:sSub>
                    <m:r>
                      <a:rPr lang="en-US" altLang="ja-JP" sz="2000" b="0" i="1" smtClean="0">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r>
                          <a:rPr lang="en-US" altLang="ja-JP" sz="2000" i="1">
                            <a:latin typeface="Cambria Math" panose="02040503050406030204" pitchFamily="18" charset="0"/>
                          </a:rPr>
                          <m:t>𝐽</m:t>
                        </m:r>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i="1">
                                <a:latin typeface="Cambria Math" panose="02040503050406030204" pitchFamily="18" charset="0"/>
                              </a:rPr>
                              <m:t>𝑘</m:t>
                            </m:r>
                          </m:sub>
                        </m:sSub>
                      </m:den>
                    </m:f>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と</a:t>
                </a:r>
                <a14:m>
                  <m:oMath xmlns:m="http://schemas.openxmlformats.org/officeDocument/2006/math">
                    <m:f>
                      <m:fPr>
                        <m:ctrlPr>
                          <a:rPr lang="en-US" altLang="ja-JP" sz="2000" i="1">
                            <a:latin typeface="Cambria Math" panose="02040503050406030204" pitchFamily="18" charset="0"/>
                          </a:rPr>
                        </m:ctrlPr>
                      </m:fPr>
                      <m:num>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h</m:t>
                            </m:r>
                          </m:e>
                          <m:sub>
                            <m:r>
                              <a:rPr lang="en-US" altLang="ja-JP" sz="2000" i="1">
                                <a:latin typeface="Cambria Math" panose="02040503050406030204" pitchFamily="18" charset="0"/>
                              </a:rPr>
                              <m:t>𝑘</m:t>
                            </m:r>
                          </m:sub>
                        </m:sSub>
                      </m:num>
                      <m:den>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i="1">
                                <a:latin typeface="Cambria Math" panose="02040503050406030204" pitchFamily="18" charset="0"/>
                              </a:rPr>
                              <m:t>𝑗</m:t>
                            </m:r>
                          </m:sub>
                        </m:sSub>
                      </m:den>
                    </m:f>
                    <m:r>
                      <a:rPr lang="en-US" altLang="ja-JP" sz="2000" b="0" i="1" smtClean="0">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𝑗𝑘</m:t>
                        </m:r>
                      </m:sub>
                    </m:sSub>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を利用した</a:t>
                </a:r>
              </a:p>
              <a:p>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23" name="正方形/長方形 22"/>
              <p:cNvSpPr>
                <a:spLocks noRot="1" noChangeAspect="1" noMove="1" noResize="1" noEditPoints="1" noAdjustHandles="1" noChangeArrowheads="1" noChangeShapeType="1" noTextEdit="1"/>
              </p:cNvSpPr>
              <p:nvPr/>
            </p:nvSpPr>
            <p:spPr>
              <a:xfrm>
                <a:off x="6105577" y="3947927"/>
                <a:ext cx="3886513" cy="2618537"/>
              </a:xfrm>
              <a:prstGeom prst="rect">
                <a:avLst/>
              </a:prstGeom>
              <a:blipFill rotWithShape="0">
                <a:blip r:embed="rId7"/>
                <a:stretch>
                  <a:fillRect l="-1727" r="-942"/>
                </a:stretch>
              </a:blipFill>
            </p:spPr>
            <p:txBody>
              <a:bodyPr/>
              <a:lstStyle/>
              <a:p>
                <a:r>
                  <a:rPr lang="ja-JP" altLang="en-US">
                    <a:noFill/>
                  </a:rPr>
                  <a:t> </a:t>
                </a:r>
              </a:p>
            </p:txBody>
          </p:sp>
        </mc:Fallback>
      </mc:AlternateContent>
      <p:grpSp>
        <p:nvGrpSpPr>
          <p:cNvPr id="25" name="グループ化 24"/>
          <p:cNvGrpSpPr/>
          <p:nvPr/>
        </p:nvGrpSpPr>
        <p:grpSpPr>
          <a:xfrm>
            <a:off x="11386246" y="1041610"/>
            <a:ext cx="425547" cy="2384661"/>
            <a:chOff x="10185488" y="872097"/>
            <a:chExt cx="511040" cy="2863740"/>
          </a:xfrm>
        </p:grpSpPr>
        <p:sp>
          <p:nvSpPr>
            <p:cNvPr id="32" name="円/楕円 31"/>
            <p:cNvSpPr/>
            <p:nvPr/>
          </p:nvSpPr>
          <p:spPr>
            <a:xfrm>
              <a:off x="10185488" y="87209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sp>
          <p:nvSpPr>
            <p:cNvPr id="33" name="円/楕円 32"/>
            <p:cNvSpPr/>
            <p:nvPr/>
          </p:nvSpPr>
          <p:spPr>
            <a:xfrm>
              <a:off x="10185488" y="204844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600" b="1" i="1" dirty="0">
                <a:solidFill>
                  <a:schemeClr val="tx1"/>
                </a:solidFill>
                <a:latin typeface="Times New Roman" panose="02020603050405020304" pitchFamily="18" charset="0"/>
                <a:cs typeface="Times New Roman" panose="02020603050405020304" pitchFamily="18" charset="0"/>
              </a:endParaRPr>
            </a:p>
          </p:txBody>
        </p:sp>
        <p:sp>
          <p:nvSpPr>
            <p:cNvPr id="34" name="円/楕円 33"/>
            <p:cNvSpPr/>
            <p:nvPr/>
          </p:nvSpPr>
          <p:spPr>
            <a:xfrm>
              <a:off x="10185488" y="322479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grpSp>
      <mc:AlternateContent xmlns:mc="http://schemas.openxmlformats.org/markup-compatibility/2006" xmlns:a14="http://schemas.microsoft.com/office/drawing/2010/main">
        <mc:Choice Requires="a14">
          <p:sp>
            <p:nvSpPr>
              <p:cNvPr id="44" name="正方形/長方形 43"/>
              <p:cNvSpPr/>
              <p:nvPr/>
            </p:nvSpPr>
            <p:spPr>
              <a:xfrm>
                <a:off x="11395268" y="2028402"/>
                <a:ext cx="43251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𝜖</m:t>
                          </m:r>
                        </m:e>
                        <m:sub>
                          <m:r>
                            <a:rPr lang="en-US" altLang="ja-JP" b="0" i="1" smtClean="0">
                              <a:latin typeface="Cambria Math" panose="02040503050406030204" pitchFamily="18" charset="0"/>
                              <a:cs typeface="Times New Roman" panose="02020603050405020304" pitchFamily="18" charset="0"/>
                            </a:rPr>
                            <m:t>𝑘</m:t>
                          </m:r>
                        </m:sub>
                      </m:sSub>
                    </m:oMath>
                  </m:oMathPara>
                </a14:m>
                <a:endParaRPr lang="ja-JP" altLang="en-US"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11395268" y="2028402"/>
                <a:ext cx="432515" cy="369332"/>
              </a:xfrm>
              <a:prstGeom prst="rect">
                <a:avLst/>
              </a:prstGeom>
              <a:blipFill rotWithShape="0">
                <a:blip r:embed="rId8"/>
                <a:stretch>
                  <a:fillRect/>
                </a:stretch>
              </a:blipFill>
            </p:spPr>
            <p:txBody>
              <a:bodyPr/>
              <a:lstStyle/>
              <a:p>
                <a:r>
                  <a:rPr lang="ja-JP" altLang="en-US">
                    <a:noFill/>
                  </a:rPr>
                  <a:t> </a:t>
                </a:r>
              </a:p>
            </p:txBody>
          </p:sp>
        </mc:Fallback>
      </mc:AlternateContent>
      <p:cxnSp>
        <p:nvCxnSpPr>
          <p:cNvPr id="45" name="直線矢印コネクタ 44"/>
          <p:cNvCxnSpPr>
            <a:stCxn id="33" idx="2"/>
          </p:cNvCxnSpPr>
          <p:nvPr/>
        </p:nvCxnSpPr>
        <p:spPr>
          <a:xfrm flipH="1">
            <a:off x="9858375" y="2233941"/>
            <a:ext cx="1527871" cy="44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正方形/長方形 46"/>
              <p:cNvSpPr/>
              <p:nvPr/>
            </p:nvSpPr>
            <p:spPr>
              <a:xfrm>
                <a:off x="10155203" y="1794450"/>
                <a:ext cx="705065"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𝑤</m:t>
                          </m:r>
                        </m:e>
                        <m:sub>
                          <m:r>
                            <a:rPr lang="en-US" altLang="ja-JP" sz="2400" b="0" i="1" smtClean="0">
                              <a:latin typeface="Cambria Math" panose="02040503050406030204" pitchFamily="18" charset="0"/>
                            </a:rPr>
                            <m:t>𝑗𝑘</m:t>
                          </m:r>
                        </m:sub>
                      </m:sSub>
                    </m:oMath>
                  </m:oMathPara>
                </a14:m>
                <a:endParaRPr lang="ja-JP" altLang="en-US" sz="2400"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10155203" y="1794450"/>
                <a:ext cx="705065" cy="491417"/>
              </a:xfrm>
              <a:prstGeom prst="rect">
                <a:avLst/>
              </a:prstGeom>
              <a:blipFill rotWithShape="0">
                <a:blip r:embed="rId9"/>
                <a:stretch>
                  <a:fillRect b="-9877"/>
                </a:stretch>
              </a:blipFill>
            </p:spPr>
            <p:txBody>
              <a:bodyPr/>
              <a:lstStyle/>
              <a:p>
                <a:r>
                  <a:rPr lang="ja-JP" altLang="en-US">
                    <a:noFill/>
                  </a:rPr>
                  <a:t> </a:t>
                </a:r>
              </a:p>
            </p:txBody>
          </p:sp>
        </mc:Fallback>
      </mc:AlternateContent>
      <p:cxnSp>
        <p:nvCxnSpPr>
          <p:cNvPr id="48" name="直線矢印コネクタ 47"/>
          <p:cNvCxnSpPr>
            <a:stCxn id="32" idx="2"/>
          </p:cNvCxnSpPr>
          <p:nvPr/>
        </p:nvCxnSpPr>
        <p:spPr>
          <a:xfrm flipH="1">
            <a:off x="9858375" y="1254384"/>
            <a:ext cx="1527871" cy="8506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34" idx="2"/>
          </p:cNvCxnSpPr>
          <p:nvPr/>
        </p:nvCxnSpPr>
        <p:spPr>
          <a:xfrm flipH="1" flipV="1">
            <a:off x="9877425" y="2409825"/>
            <a:ext cx="1508821" cy="8036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正方形/長方形 54"/>
              <p:cNvSpPr/>
              <p:nvPr/>
            </p:nvSpPr>
            <p:spPr>
              <a:xfrm>
                <a:off x="9320905" y="1927886"/>
                <a:ext cx="598690" cy="6971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m:t>
                          </m:r>
                          <m:r>
                            <a:rPr lang="en-US" altLang="ja-JP" i="1">
                              <a:latin typeface="Cambria Math" panose="02040503050406030204" pitchFamily="18" charset="0"/>
                            </a:rPr>
                            <m:t>𝐽</m:t>
                          </m:r>
                        </m:num>
                        <m:den>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𝑗</m:t>
                              </m:r>
                            </m:sub>
                          </m:sSub>
                        </m:den>
                      </m:f>
                    </m:oMath>
                  </m:oMathPara>
                </a14:m>
                <a:endParaRPr lang="ja-JP" altLang="en-US" dirty="0"/>
              </a:p>
            </p:txBody>
          </p:sp>
        </mc:Choice>
        <mc:Fallback xmlns="">
          <p:sp>
            <p:nvSpPr>
              <p:cNvPr id="55" name="正方形/長方形 54"/>
              <p:cNvSpPr>
                <a:spLocks noRot="1" noChangeAspect="1" noMove="1" noResize="1" noEditPoints="1" noAdjustHandles="1" noChangeArrowheads="1" noChangeShapeType="1" noTextEdit="1"/>
              </p:cNvSpPr>
              <p:nvPr/>
            </p:nvSpPr>
            <p:spPr>
              <a:xfrm>
                <a:off x="9320905" y="1927886"/>
                <a:ext cx="598690" cy="697179"/>
              </a:xfrm>
              <a:prstGeom prst="rect">
                <a:avLst/>
              </a:prstGeom>
              <a:blipFill rotWithShape="0">
                <a:blip r:embed="rId10"/>
                <a:stretch>
                  <a:fillRect/>
                </a:stretch>
              </a:blipFill>
            </p:spPr>
            <p:txBody>
              <a:bodyPr/>
              <a:lstStyle/>
              <a:p>
                <a:r>
                  <a:rPr lang="ja-JP" altLang="en-US">
                    <a:noFill/>
                  </a:rPr>
                  <a:t> </a:t>
                </a:r>
              </a:p>
            </p:txBody>
          </p:sp>
        </mc:Fallback>
      </mc:AlternateContent>
      <p:cxnSp>
        <p:nvCxnSpPr>
          <p:cNvPr id="56" name="直線矢印コネクタ 55"/>
          <p:cNvCxnSpPr/>
          <p:nvPr/>
        </p:nvCxnSpPr>
        <p:spPr>
          <a:xfrm>
            <a:off x="8636605" y="2243884"/>
            <a:ext cx="29149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11077592" y="6488668"/>
            <a:ext cx="1114408" cy="369332"/>
          </a:xfrm>
          <a:prstGeom prst="rect">
            <a:avLst/>
          </a:prstGeom>
        </p:spPr>
        <p:txBody>
          <a:bodyPr wrap="none">
            <a:spAutoFit/>
          </a:bodyPr>
          <a:lstStyle/>
          <a:p>
            <a:r>
              <a:rPr lang="ja-JP" altLang="en-US" b="1" dirty="0">
                <a:solidFill>
                  <a:srgbClr val="FF0000"/>
                </a:solidFill>
                <a:latin typeface="Times New Roman" panose="02020603050405020304" pitchFamily="18" charset="0"/>
                <a:cs typeface="Times New Roman" panose="02020603050405020304" pitchFamily="18" charset="0"/>
              </a:rPr>
              <a:t>補足資料</a:t>
            </a:r>
            <a:endParaRPr lang="ja-JP" altLang="en-US" b="1" dirty="0">
              <a:solidFill>
                <a:srgbClr val="FF0000"/>
              </a:solidFill>
            </a:endParaRPr>
          </a:p>
        </p:txBody>
      </p:sp>
      <p:sp>
        <p:nvSpPr>
          <p:cNvPr id="12" name="スライド番号プレースホルダー 11"/>
          <p:cNvSpPr>
            <a:spLocks noGrp="1"/>
          </p:cNvSpPr>
          <p:nvPr>
            <p:ph type="sldNum" sz="quarter" idx="12"/>
          </p:nvPr>
        </p:nvSpPr>
        <p:spPr/>
        <p:txBody>
          <a:bodyPr/>
          <a:lstStyle/>
          <a:p>
            <a:fld id="{F35DE295-420C-4265-BE54-AE59FA4027A6}" type="slidenum">
              <a:rPr kumimoji="1" lang="ja-JP" altLang="en-US" smtClean="0"/>
              <a:t>45</a:t>
            </a:fld>
            <a:endParaRPr kumimoji="1" lang="ja-JP" altLang="en-US"/>
          </a:p>
        </p:txBody>
      </p:sp>
    </p:spTree>
    <p:extLst>
      <p:ext uri="{BB962C8B-B14F-4D97-AF65-F5344CB8AC3E}">
        <p14:creationId xmlns:p14="http://schemas.microsoft.com/office/powerpoint/2010/main" val="4188262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78781" y="127001"/>
                <a:ext cx="6146295" cy="5143499"/>
              </a:xfrm>
            </p:spPr>
            <p:txBody>
              <a:bodyPr>
                <a:noAutofit/>
              </a:bodyPr>
              <a:lstStyle/>
              <a:p>
                <a:pPr marL="0" indent="0">
                  <a:lnSpc>
                    <a:spcPct val="100000"/>
                  </a:lnSpc>
                  <a:spcBef>
                    <a:spcPts val="600"/>
                  </a:spcBef>
                  <a:spcAft>
                    <a:spcPts val="300"/>
                  </a:spcAft>
                  <a:buNone/>
                </a:pPr>
                <a:r>
                  <a:rPr lang="ja-JP" altLang="en-US" sz="2000" b="1" dirty="0">
                    <a:latin typeface="Times New Roman" panose="02020603050405020304" pitchFamily="18" charset="0"/>
                    <a:cs typeface="Times New Roman" panose="02020603050405020304" pitchFamily="18" charset="0"/>
                  </a:rPr>
                  <a:t>誤差逆伝播法</a:t>
                </a:r>
                <a:endParaRPr kumimoji="1" lang="en-US" altLang="ja-JP" sz="2000" b="1"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300"/>
                  </a:spcAft>
                  <a:buNone/>
                </a:pPr>
                <a:r>
                  <a:rPr lang="ja-JP" altLang="en-US" sz="1800" dirty="0">
                    <a:latin typeface="Times New Roman" panose="02020603050405020304" pitchFamily="18" charset="0"/>
                    <a:cs typeface="Times New Roman" panose="02020603050405020304" pitchFamily="18" charset="0"/>
                  </a:rPr>
                  <a:t>ひとつずつ（または一定数）教師データ</a:t>
                </a:r>
                <a:r>
                  <a:rPr lang="en-US" altLang="ja-JP" sz="1800" dirty="0">
                    <a:latin typeface="Times New Roman" panose="02020603050405020304" pitchFamily="18" charset="0"/>
                    <a:cs typeface="Times New Roman" panose="02020603050405020304" pitchFamily="18" charset="0"/>
                  </a:rPr>
                  <a:t>(</a:t>
                </a:r>
                <a:r>
                  <a:rPr lang="en-US" altLang="ja-JP" sz="1800" b="1" dirty="0">
                    <a:latin typeface="Times New Roman" panose="02020603050405020304" pitchFamily="18" charset="0"/>
                    <a:cs typeface="Times New Roman" panose="02020603050405020304" pitchFamily="18" charset="0"/>
                  </a:rPr>
                  <a:t>x, t)</a:t>
                </a:r>
                <a:r>
                  <a:rPr lang="ja-JP" altLang="en-US" sz="1800" dirty="0">
                    <a:latin typeface="Times New Roman" panose="02020603050405020304" pitchFamily="18" charset="0"/>
                    <a:cs typeface="Times New Roman" panose="02020603050405020304" pitchFamily="18" charset="0"/>
                  </a:rPr>
                  <a:t>を読み込み，誤差を利用して逐次的に重み</a:t>
                </a:r>
                <a14:m>
                  <m:oMath xmlns:m="http://schemas.openxmlformats.org/officeDocument/2006/math">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𝑤</m:t>
                        </m:r>
                      </m:e>
                      <m:sub>
                        <m:r>
                          <a:rPr lang="en-US" altLang="ja-JP" sz="1800" i="1">
                            <a:latin typeface="Cambria Math" panose="02040503050406030204" pitchFamily="18" charset="0"/>
                            <a:cs typeface="Times New Roman" panose="02020603050405020304" pitchFamily="18" charset="0"/>
                          </a:rPr>
                          <m:t>𝑖𝑗</m:t>
                        </m:r>
                      </m:sub>
                    </m:sSub>
                    <m:r>
                      <a:rPr lang="ja-JP" altLang="en-US" sz="1800" i="1">
                        <a:latin typeface="Cambria Math" panose="02040503050406030204" pitchFamily="18" charset="0"/>
                        <a:cs typeface="Times New Roman" panose="02020603050405020304" pitchFamily="18" charset="0"/>
                      </a:rPr>
                      <m:t>を</m:t>
                    </m:r>
                  </m:oMath>
                </a14:m>
                <a:r>
                  <a:rPr lang="ja-JP" altLang="en-US" sz="1800" dirty="0">
                    <a:latin typeface="Times New Roman" panose="02020603050405020304" pitchFamily="18" charset="0"/>
                    <a:cs typeface="Times New Roman" panose="02020603050405020304" pitchFamily="18" charset="0"/>
                  </a:rPr>
                  <a:t>更新する手法</a:t>
                </a:r>
                <a:endParaRPr lang="en-US" altLang="ja-JP" sz="1800"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300"/>
                  </a:spcAft>
                  <a:buNone/>
                </a:pPr>
                <a:r>
                  <a:rPr lang="en-US" altLang="ja-JP" sz="1800" dirty="0">
                    <a:latin typeface="Times New Roman" panose="02020603050405020304" pitchFamily="18" charset="0"/>
                    <a:cs typeface="Times New Roman" panose="02020603050405020304" pitchFamily="18" charset="0"/>
                  </a:rPr>
                  <a:t>1. </a:t>
                </a:r>
                <a:r>
                  <a:rPr lang="ja-JP" altLang="en-US" sz="1800" dirty="0">
                    <a:latin typeface="Times New Roman" panose="02020603050405020304" pitchFamily="18" charset="0"/>
                    <a:cs typeface="Times New Roman" panose="02020603050405020304" pitchFamily="18" charset="0"/>
                  </a:rPr>
                  <a:t>重みは何かしらの方法（ランダムとか）で初期化する</a:t>
                </a:r>
                <a:endParaRPr lang="en-US" altLang="ja-JP" sz="1800"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300"/>
                  </a:spcAft>
                  <a:buNone/>
                </a:pPr>
                <a:r>
                  <a:rPr lang="en-US" altLang="ja-JP" sz="1800" dirty="0">
                    <a:latin typeface="Times New Roman" panose="02020603050405020304" pitchFamily="18" charset="0"/>
                    <a:cs typeface="Times New Roman" panose="02020603050405020304" pitchFamily="18" charset="0"/>
                  </a:rPr>
                  <a:t>2. </a:t>
                </a:r>
                <a:r>
                  <a:rPr lang="ja-JP" altLang="en-US" sz="1800" dirty="0">
                    <a:latin typeface="Times New Roman" panose="02020603050405020304" pitchFamily="18" charset="0"/>
                    <a:cs typeface="Times New Roman" panose="02020603050405020304" pitchFamily="18" charset="0"/>
                  </a:rPr>
                  <a:t>ある教師データ</a:t>
                </a:r>
                <a:r>
                  <a:rPr lang="en-US" altLang="ja-JP" sz="1800" dirty="0">
                    <a:latin typeface="Times New Roman" panose="02020603050405020304" pitchFamily="18" charset="0"/>
                    <a:cs typeface="Times New Roman" panose="02020603050405020304" pitchFamily="18" charset="0"/>
                  </a:rPr>
                  <a:t>(</a:t>
                </a:r>
                <a:r>
                  <a:rPr lang="en-US" altLang="ja-JP" sz="1800" b="1" dirty="0">
                    <a:latin typeface="Times New Roman" panose="02020603050405020304" pitchFamily="18" charset="0"/>
                    <a:cs typeface="Times New Roman" panose="02020603050405020304" pitchFamily="18" charset="0"/>
                  </a:rPr>
                  <a:t>x, t</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を読み込み</a:t>
                </a:r>
                <a:r>
                  <a:rPr lang="en-US" altLang="ja-JP" sz="1800" dirty="0">
                    <a:latin typeface="Times New Roman" panose="02020603050405020304" pitchFamily="18" charset="0"/>
                    <a:cs typeface="Times New Roman" panose="02020603050405020304" pitchFamily="18" charset="0"/>
                  </a:rPr>
                  <a:t>…</a:t>
                </a:r>
              </a:p>
              <a:p>
                <a:pPr marL="0" indent="0">
                  <a:lnSpc>
                    <a:spcPct val="100000"/>
                  </a:lnSpc>
                  <a:spcBef>
                    <a:spcPts val="600"/>
                  </a:spcBef>
                  <a:spcAft>
                    <a:spcPts val="300"/>
                  </a:spcAft>
                  <a:buNone/>
                </a:pPr>
                <a:r>
                  <a:rPr lang="en-US" altLang="ja-JP" sz="1800" dirty="0">
                    <a:latin typeface="Times New Roman" panose="02020603050405020304" pitchFamily="18" charset="0"/>
                    <a:cs typeface="Times New Roman" panose="02020603050405020304" pitchFamily="18" charset="0"/>
                  </a:rPr>
                  <a:t>    2-0. NN</a:t>
                </a:r>
                <a:r>
                  <a:rPr lang="ja-JP" altLang="en-US" sz="1800" dirty="0">
                    <a:latin typeface="Times New Roman" panose="02020603050405020304" pitchFamily="18" charset="0"/>
                    <a:cs typeface="Times New Roman" panose="02020603050405020304" pitchFamily="18" charset="0"/>
                  </a:rPr>
                  <a:t>を計算し全層における出力 を得る　　</a:t>
                </a:r>
                <a:endParaRPr lang="en-US" altLang="ja-JP" sz="1800"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300"/>
                  </a:spcAft>
                  <a:buNone/>
                </a:pP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2-1. </a:t>
                </a:r>
                <a:r>
                  <a:rPr lang="ja-JP" altLang="en-US" sz="1800" dirty="0">
                    <a:latin typeface="Times New Roman" panose="02020603050405020304" pitchFamily="18" charset="0"/>
                    <a:cs typeface="Times New Roman" panose="02020603050405020304" pitchFamily="18" charset="0"/>
                  </a:rPr>
                  <a:t>出力層の誤差を計算</a:t>
                </a:r>
                <a:endParaRPr lang="en-US" altLang="ja-JP" sz="1800"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300"/>
                  </a:spcAft>
                  <a:buNone/>
                </a:pPr>
                <a:r>
                  <a:rPr lang="ja-JP" altLang="en-US" sz="1800" dirty="0">
                    <a:latin typeface="Times New Roman" panose="02020603050405020304" pitchFamily="18" charset="0"/>
                    <a:cs typeface="Times New Roman" panose="02020603050405020304" pitchFamily="18" charset="0"/>
                  </a:rPr>
                  <a:t>　　   ユニット</a:t>
                </a:r>
                <a:r>
                  <a:rPr lang="en-US" altLang="ja-JP" sz="1800" i="1" dirty="0">
                    <a:latin typeface="Times New Roman" panose="02020603050405020304" pitchFamily="18" charset="0"/>
                    <a:cs typeface="Times New Roman" panose="02020603050405020304" pitchFamily="18" charset="0"/>
                  </a:rPr>
                  <a:t>k</a:t>
                </a:r>
                <a:r>
                  <a:rPr lang="ja-JP" altLang="en-US" sz="1800" dirty="0">
                    <a:latin typeface="Times New Roman" panose="02020603050405020304" pitchFamily="18" charset="0"/>
                    <a:cs typeface="Times New Roman" panose="02020603050405020304" pitchFamily="18" charset="0"/>
                  </a:rPr>
                  <a:t>の誤差は </a:t>
                </a:r>
                <a14:m>
                  <m:oMath xmlns:m="http://schemas.openxmlformats.org/officeDocument/2006/math">
                    <m:sSub>
                      <m:sSubPr>
                        <m:ctrlPr>
                          <a:rPr lang="en-US" altLang="ja-JP" sz="1800" b="0" i="1" smtClean="0">
                            <a:latin typeface="Cambria Math" panose="02040503050406030204" pitchFamily="18" charset="0"/>
                            <a:cs typeface="Times New Roman" panose="02020603050405020304" pitchFamily="18" charset="0"/>
                          </a:rPr>
                        </m:ctrlPr>
                      </m:sSubPr>
                      <m:e>
                        <m:r>
                          <a:rPr lang="en-US" altLang="ja-JP" sz="1800" b="0" i="1" smtClean="0">
                            <a:latin typeface="Cambria Math" panose="02040503050406030204" pitchFamily="18" charset="0"/>
                            <a:cs typeface="Times New Roman" panose="02020603050405020304" pitchFamily="18" charset="0"/>
                          </a:rPr>
                          <m:t>𝜖</m:t>
                        </m:r>
                      </m:e>
                      <m:sub>
                        <m:r>
                          <a:rPr lang="en-US" altLang="ja-JP" sz="1800" b="0" i="1" smtClean="0">
                            <a:latin typeface="Cambria Math" panose="02040503050406030204" pitchFamily="18" charset="0"/>
                            <a:cs typeface="Times New Roman" panose="02020603050405020304" pitchFamily="18" charset="0"/>
                          </a:rPr>
                          <m:t>𝑘</m:t>
                        </m:r>
                      </m:sub>
                    </m:sSub>
                    <m:r>
                      <a:rPr lang="en-US" altLang="ja-JP" sz="1800" b="0" i="1" smtClean="0">
                        <a:latin typeface="Cambria Math" panose="02040503050406030204" pitchFamily="18" charset="0"/>
                        <a:cs typeface="Times New Roman" panose="02020603050405020304" pitchFamily="18" charset="0"/>
                      </a:rPr>
                      <m:t>=</m:t>
                    </m:r>
                    <m:d>
                      <m:dPr>
                        <m:ctrlPr>
                          <a:rPr lang="en-US" altLang="ja-JP" sz="1800" b="0" i="1" smtClean="0">
                            <a:latin typeface="Cambria Math" panose="02040503050406030204" pitchFamily="18" charset="0"/>
                            <a:cs typeface="Times New Roman" panose="02020603050405020304" pitchFamily="18" charset="0"/>
                          </a:rPr>
                        </m:ctrlPr>
                      </m:dPr>
                      <m:e>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𝑔</m:t>
                            </m:r>
                          </m:e>
                          <m:sub>
                            <m:r>
                              <a:rPr lang="en-US" altLang="ja-JP" sz="1800" i="1">
                                <a:latin typeface="Cambria Math" panose="02040503050406030204" pitchFamily="18" charset="0"/>
                                <a:cs typeface="Times New Roman" panose="02020603050405020304" pitchFamily="18" charset="0"/>
                              </a:rPr>
                              <m:t>𝑘</m:t>
                            </m:r>
                          </m:sub>
                        </m:sSub>
                        <m:r>
                          <a:rPr lang="en-US" altLang="ja-JP" sz="1800" i="1">
                            <a:latin typeface="Cambria Math" panose="02040503050406030204" pitchFamily="18" charset="0"/>
                            <a:cs typeface="Times New Roman" panose="02020603050405020304" pitchFamily="18" charset="0"/>
                          </a:rPr>
                          <m:t>−</m:t>
                        </m:r>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𝑡</m:t>
                            </m:r>
                          </m:e>
                          <m:sub>
                            <m:r>
                              <a:rPr lang="en-US" altLang="ja-JP" sz="1800" i="1">
                                <a:latin typeface="Cambria Math" panose="02040503050406030204" pitchFamily="18" charset="0"/>
                                <a:cs typeface="Times New Roman" panose="02020603050405020304" pitchFamily="18" charset="0"/>
                              </a:rPr>
                              <m:t>𝑘</m:t>
                            </m:r>
                          </m:sub>
                        </m:sSub>
                      </m:e>
                    </m:d>
                    <m:r>
                      <a:rPr lang="en-US" altLang="ja-JP" sz="1800" b="0" i="1" smtClean="0">
                        <a:latin typeface="Cambria Math" panose="02040503050406030204" pitchFamily="18" charset="0"/>
                        <a:cs typeface="Times New Roman" panose="02020603050405020304" pitchFamily="18" charset="0"/>
                      </a:rPr>
                      <m:t>𝑓</m:t>
                    </m:r>
                    <m:r>
                      <a:rPr lang="en-US" altLang="ja-JP" sz="1800" b="0" i="1" smtClean="0">
                        <a:latin typeface="Cambria Math" panose="02040503050406030204" pitchFamily="18" charset="0"/>
                        <a:cs typeface="Times New Roman" panose="02020603050405020304" pitchFamily="18" charset="0"/>
                      </a:rPr>
                      <m:t>′</m:t>
                    </m:r>
                    <m:d>
                      <m:dPr>
                        <m:ctrlPr>
                          <a:rPr lang="en-US" altLang="ja-JP" sz="1800" b="0" i="1" smtClean="0">
                            <a:latin typeface="Cambria Math" panose="02040503050406030204" pitchFamily="18" charset="0"/>
                            <a:cs typeface="Times New Roman" panose="02020603050405020304" pitchFamily="18" charset="0"/>
                          </a:rPr>
                        </m:ctrlPr>
                      </m:dPr>
                      <m:e>
                        <m:sSub>
                          <m:sSubPr>
                            <m:ctrlPr>
                              <a:rPr lang="en-US" altLang="ja-JP" sz="1800" b="0" i="1" smtClean="0">
                                <a:latin typeface="Cambria Math" panose="02040503050406030204" pitchFamily="18" charset="0"/>
                                <a:cs typeface="Times New Roman" panose="02020603050405020304" pitchFamily="18" charset="0"/>
                              </a:rPr>
                            </m:ctrlPr>
                          </m:sSubPr>
                          <m:e>
                            <m:r>
                              <a:rPr lang="en-US" altLang="ja-JP" sz="1800" b="0" i="1" smtClean="0">
                                <a:latin typeface="Cambria Math" panose="02040503050406030204" pitchFamily="18" charset="0"/>
                                <a:cs typeface="Times New Roman" panose="02020603050405020304" pitchFamily="18" charset="0"/>
                              </a:rPr>
                              <m:t>h</m:t>
                            </m:r>
                          </m:e>
                          <m:sub>
                            <m:r>
                              <a:rPr lang="en-US" altLang="ja-JP" sz="1800" b="0" i="1" smtClean="0">
                                <a:latin typeface="Cambria Math" panose="02040503050406030204" pitchFamily="18" charset="0"/>
                                <a:cs typeface="Times New Roman" panose="02020603050405020304" pitchFamily="18" charset="0"/>
                              </a:rPr>
                              <m:t>𝑘</m:t>
                            </m:r>
                          </m:sub>
                        </m:sSub>
                      </m:e>
                    </m:d>
                  </m:oMath>
                </a14:m>
                <a:endParaRPr lang="en-US" altLang="ja-JP" sz="1800"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300"/>
                  </a:spcAft>
                  <a:buNone/>
                </a:pP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2-2. </a:t>
                </a:r>
                <a:r>
                  <a:rPr lang="ja-JP" altLang="en-US" sz="1800" dirty="0">
                    <a:latin typeface="Times New Roman" panose="02020603050405020304" pitchFamily="18" charset="0"/>
                    <a:cs typeface="Times New Roman" panose="02020603050405020304" pitchFamily="18" charset="0"/>
                  </a:rPr>
                  <a:t>中間層の誤差を計算</a:t>
                </a:r>
                <a:endParaRPr lang="en-US" altLang="ja-JP" sz="1800"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300"/>
                  </a:spcAft>
                  <a:buNone/>
                </a:pPr>
                <a:r>
                  <a:rPr lang="ja-JP" altLang="en-US" sz="1800" dirty="0">
                    <a:latin typeface="Times New Roman" panose="02020603050405020304" pitchFamily="18" charset="0"/>
                    <a:cs typeface="Times New Roman" panose="02020603050405020304" pitchFamily="18" charset="0"/>
                  </a:rPr>
                  <a:t>　　   ユニット</a:t>
                </a:r>
                <a:r>
                  <a:rPr lang="en-US" altLang="ja-JP" sz="1800" i="1" dirty="0">
                    <a:latin typeface="Times New Roman" panose="02020603050405020304" pitchFamily="18" charset="0"/>
                    <a:cs typeface="Times New Roman" panose="02020603050405020304" pitchFamily="18" charset="0"/>
                  </a:rPr>
                  <a:t>j</a:t>
                </a:r>
                <a:r>
                  <a:rPr lang="ja-JP" altLang="en-US" sz="1800" dirty="0">
                    <a:latin typeface="Times New Roman" panose="02020603050405020304" pitchFamily="18" charset="0"/>
                    <a:cs typeface="Times New Roman" panose="02020603050405020304" pitchFamily="18" charset="0"/>
                  </a:rPr>
                  <a:t>の誤差は </a:t>
                </a:r>
                <a14:m>
                  <m:oMath xmlns:m="http://schemas.openxmlformats.org/officeDocument/2006/math">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𝜖</m:t>
                        </m:r>
                      </m:e>
                      <m:sub>
                        <m:r>
                          <a:rPr lang="en-US" altLang="ja-JP" sz="1800" b="0" i="1" smtClean="0">
                            <a:latin typeface="Cambria Math" panose="02040503050406030204" pitchFamily="18" charset="0"/>
                            <a:cs typeface="Times New Roman" panose="02020603050405020304" pitchFamily="18" charset="0"/>
                          </a:rPr>
                          <m:t>𝑗</m:t>
                        </m:r>
                      </m:sub>
                    </m:sSub>
                    <m:r>
                      <a:rPr lang="en-US" altLang="ja-JP" sz="1800" i="1">
                        <a:latin typeface="Cambria Math" panose="02040503050406030204" pitchFamily="18" charset="0"/>
                        <a:cs typeface="Times New Roman" panose="02020603050405020304" pitchFamily="18" charset="0"/>
                      </a:rPr>
                      <m:t>=</m:t>
                    </m:r>
                    <m:d>
                      <m:dPr>
                        <m:ctrlPr>
                          <a:rPr lang="en-US" altLang="ja-JP" sz="1800" b="0" i="1" smtClean="0">
                            <a:latin typeface="Cambria Math" panose="02040503050406030204" pitchFamily="18" charset="0"/>
                            <a:cs typeface="Times New Roman" panose="02020603050405020304" pitchFamily="18" charset="0"/>
                          </a:rPr>
                        </m:ctrlPr>
                      </m:dPr>
                      <m:e>
                        <m:nary>
                          <m:naryPr>
                            <m:chr m:val="∑"/>
                            <m:supHide m:val="on"/>
                            <m:ctrlPr>
                              <a:rPr lang="en-US" altLang="ja-JP" sz="1800" i="1">
                                <a:latin typeface="Cambria Math" panose="02040503050406030204" pitchFamily="18" charset="0"/>
                                <a:cs typeface="Times New Roman" panose="02020603050405020304" pitchFamily="18" charset="0"/>
                              </a:rPr>
                            </m:ctrlPr>
                          </m:naryPr>
                          <m:sub>
                            <m:r>
                              <m:rPr>
                                <m:brk m:alnAt="7"/>
                              </m:rPr>
                              <a:rPr lang="en-US" altLang="ja-JP" sz="1800" i="1">
                                <a:latin typeface="Cambria Math" panose="02040503050406030204" pitchFamily="18" charset="0"/>
                                <a:cs typeface="Times New Roman" panose="02020603050405020304" pitchFamily="18" charset="0"/>
                              </a:rPr>
                              <m:t>𝑘</m:t>
                            </m:r>
                          </m:sub>
                          <m:sup/>
                          <m:e>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𝑤</m:t>
                                </m:r>
                              </m:e>
                              <m:sub>
                                <m:r>
                                  <a:rPr lang="en-US" altLang="ja-JP" sz="1800" i="1">
                                    <a:latin typeface="Cambria Math" panose="02040503050406030204" pitchFamily="18" charset="0"/>
                                    <a:cs typeface="Times New Roman" panose="02020603050405020304" pitchFamily="18" charset="0"/>
                                  </a:rPr>
                                  <m:t>𝑗𝑘</m:t>
                                </m:r>
                              </m:sub>
                            </m:sSub>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𝜖</m:t>
                                </m:r>
                              </m:e>
                              <m:sub>
                                <m:r>
                                  <a:rPr lang="en-US" altLang="ja-JP" sz="1800" i="1">
                                    <a:latin typeface="Cambria Math" panose="02040503050406030204" pitchFamily="18" charset="0"/>
                                    <a:cs typeface="Times New Roman" panose="02020603050405020304" pitchFamily="18" charset="0"/>
                                  </a:rPr>
                                  <m:t>𝑘</m:t>
                                </m:r>
                              </m:sub>
                            </m:sSub>
                          </m:e>
                        </m:nary>
                      </m:e>
                    </m:d>
                    <m:r>
                      <a:rPr lang="en-US" altLang="ja-JP" sz="1800" i="1">
                        <a:latin typeface="Cambria Math" panose="02040503050406030204" pitchFamily="18" charset="0"/>
                        <a:cs typeface="Times New Roman" panose="02020603050405020304" pitchFamily="18" charset="0"/>
                      </a:rPr>
                      <m:t>𝑓</m:t>
                    </m:r>
                    <m:r>
                      <a:rPr lang="en-US" altLang="ja-JP" sz="1800" i="1">
                        <a:latin typeface="Cambria Math" panose="02040503050406030204" pitchFamily="18" charset="0"/>
                        <a:cs typeface="Times New Roman" panose="02020603050405020304" pitchFamily="18" charset="0"/>
                      </a:rPr>
                      <m:t>′</m:t>
                    </m:r>
                    <m:d>
                      <m:dPr>
                        <m:ctrlPr>
                          <a:rPr lang="en-US" altLang="ja-JP" sz="1800" i="1">
                            <a:latin typeface="Cambria Math" panose="02040503050406030204" pitchFamily="18" charset="0"/>
                            <a:cs typeface="Times New Roman" panose="02020603050405020304" pitchFamily="18" charset="0"/>
                          </a:rPr>
                        </m:ctrlPr>
                      </m:dPr>
                      <m:e>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h</m:t>
                            </m:r>
                          </m:e>
                          <m:sub>
                            <m:r>
                              <a:rPr lang="en-US" altLang="ja-JP" sz="1800" b="0" i="1" smtClean="0">
                                <a:latin typeface="Cambria Math" panose="02040503050406030204" pitchFamily="18" charset="0"/>
                                <a:cs typeface="Times New Roman" panose="02020603050405020304" pitchFamily="18" charset="0"/>
                              </a:rPr>
                              <m:t>𝑗</m:t>
                            </m:r>
                          </m:sub>
                        </m:sSub>
                      </m:e>
                    </m:d>
                  </m:oMath>
                </a14:m>
                <a:endParaRPr lang="en-US" altLang="ja-JP" sz="1800"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300"/>
                  </a:spcAft>
                  <a:buNone/>
                </a:pPr>
                <a:r>
                  <a:rPr lang="en-US" altLang="ja-JP" sz="1800" dirty="0">
                    <a:latin typeface="Times New Roman" panose="02020603050405020304" pitchFamily="18" charset="0"/>
                    <a:cs typeface="Times New Roman" panose="02020603050405020304" pitchFamily="18" charset="0"/>
                  </a:rPr>
                  <a:t>    2-3. </a:t>
                </a:r>
                <a:r>
                  <a:rPr lang="ja-JP" altLang="en-US" sz="1800" dirty="0">
                    <a:latin typeface="Times New Roman" panose="02020603050405020304" pitchFamily="18" charset="0"/>
                    <a:cs typeface="Times New Roman" panose="02020603050405020304" pitchFamily="18" charset="0"/>
                  </a:rPr>
                  <a:t>重みを以下の通り更新</a:t>
                </a:r>
                <a:endParaRPr lang="en-US" altLang="ja-JP" sz="1800"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300"/>
                  </a:spcAft>
                  <a:buNone/>
                </a:pPr>
                <a:r>
                  <a:rPr lang="en-US" altLang="ja-JP" sz="1800" dirty="0">
                    <a:cs typeface="Times New Roman" panose="02020603050405020304" pitchFamily="18" charset="0"/>
                  </a:rPr>
                  <a:t>         </a:t>
                </a:r>
                <a14:m>
                  <m:oMath xmlns:m="http://schemas.openxmlformats.org/officeDocument/2006/math">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𝑤</m:t>
                        </m:r>
                      </m:e>
                      <m:sub>
                        <m:r>
                          <a:rPr lang="en-US" altLang="ja-JP" sz="1800" i="1">
                            <a:latin typeface="Cambria Math" panose="02040503050406030204" pitchFamily="18" charset="0"/>
                            <a:cs typeface="Times New Roman" panose="02020603050405020304" pitchFamily="18" charset="0"/>
                          </a:rPr>
                          <m:t>𝑖𝑗</m:t>
                        </m:r>
                      </m:sub>
                    </m:sSub>
                    <m:r>
                      <a:rPr lang="en-US" altLang="ja-JP" sz="1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𝑤</m:t>
                        </m:r>
                      </m:e>
                      <m:sub>
                        <m:r>
                          <a:rPr lang="en-US" altLang="ja-JP" sz="1800" i="1">
                            <a:latin typeface="Cambria Math" panose="02040503050406030204" pitchFamily="18" charset="0"/>
                            <a:cs typeface="Times New Roman" panose="02020603050405020304" pitchFamily="18" charset="0"/>
                          </a:rPr>
                          <m:t>𝑖𝑗</m:t>
                        </m:r>
                      </m:sub>
                    </m:sSub>
                    <m:r>
                      <a:rPr lang="en-US" altLang="ja-JP" sz="1800" i="1">
                        <a:latin typeface="Cambria Math" panose="02040503050406030204" pitchFamily="18" charset="0"/>
                        <a:cs typeface="Times New Roman" panose="02020603050405020304" pitchFamily="18" charset="0"/>
                      </a:rPr>
                      <m:t>−</m:t>
                    </m:r>
                    <m:r>
                      <a:rPr lang="en-US" altLang="ja-JP" sz="1800" i="1">
                        <a:latin typeface="Cambria Math" panose="02040503050406030204" pitchFamily="18" charset="0"/>
                        <a:cs typeface="Times New Roman" panose="02020603050405020304" pitchFamily="18" charset="0"/>
                      </a:rPr>
                      <m:t>𝜌</m:t>
                    </m:r>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𝜖</m:t>
                        </m:r>
                      </m:e>
                      <m:sub>
                        <m:r>
                          <a:rPr lang="en-US" altLang="ja-JP" sz="1800" i="1">
                            <a:latin typeface="Cambria Math" panose="02040503050406030204" pitchFamily="18" charset="0"/>
                            <a:cs typeface="Times New Roman" panose="02020603050405020304" pitchFamily="18" charset="0"/>
                          </a:rPr>
                          <m:t>𝑗</m:t>
                        </m:r>
                      </m:sub>
                    </m:sSub>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𝑔</m:t>
                        </m:r>
                      </m:e>
                      <m:sub>
                        <m:r>
                          <a:rPr lang="en-US" altLang="ja-JP" sz="1800" i="1">
                            <a:latin typeface="Cambria Math" panose="02040503050406030204" pitchFamily="18" charset="0"/>
                            <a:cs typeface="Times New Roman" panose="02020603050405020304" pitchFamily="18" charset="0"/>
                          </a:rPr>
                          <m:t>𝑖</m:t>
                        </m:r>
                      </m:sub>
                    </m:sSub>
                  </m:oMath>
                </a14:m>
                <a:r>
                  <a:rPr lang="en-US" altLang="ja-JP" sz="1800" dirty="0">
                    <a:latin typeface="Times New Roman" panose="02020603050405020304" pitchFamily="18" charset="0"/>
                    <a:cs typeface="Times New Roman" panose="02020603050405020304" pitchFamily="18" charset="0"/>
                  </a:rPr>
                  <a:t> </a:t>
                </a:r>
              </a:p>
              <a:p>
                <a:pPr marL="0" indent="0">
                  <a:lnSpc>
                    <a:spcPct val="100000"/>
                  </a:lnSpc>
                  <a:spcBef>
                    <a:spcPts val="600"/>
                  </a:spcBef>
                  <a:spcAft>
                    <a:spcPts val="300"/>
                  </a:spcAft>
                  <a:buNone/>
                </a:pPr>
                <a:r>
                  <a:rPr lang="en-US" altLang="ja-JP" sz="1800" dirty="0">
                    <a:cs typeface="Times New Roman" panose="02020603050405020304" pitchFamily="18" charset="0"/>
                  </a:rPr>
                  <a:t>         </a:t>
                </a:r>
                <a14:m>
                  <m:oMath xmlns:m="http://schemas.openxmlformats.org/officeDocument/2006/math">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𝑤</m:t>
                        </m:r>
                      </m:e>
                      <m:sub>
                        <m:r>
                          <a:rPr lang="en-US" altLang="ja-JP" sz="1800" b="0" i="1" smtClean="0">
                            <a:latin typeface="Cambria Math" panose="02040503050406030204" pitchFamily="18" charset="0"/>
                            <a:cs typeface="Times New Roman" panose="02020603050405020304" pitchFamily="18" charset="0"/>
                          </a:rPr>
                          <m:t>𝑗𝑘</m:t>
                        </m:r>
                      </m:sub>
                    </m:sSub>
                    <m:r>
                      <a:rPr lang="en-US" altLang="ja-JP" sz="180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𝑤</m:t>
                        </m:r>
                      </m:e>
                      <m:sub>
                        <m:r>
                          <a:rPr lang="en-US" altLang="ja-JP" sz="1800" b="0" i="1" smtClean="0">
                            <a:latin typeface="Cambria Math" panose="02040503050406030204" pitchFamily="18" charset="0"/>
                            <a:cs typeface="Times New Roman" panose="02020603050405020304" pitchFamily="18" charset="0"/>
                          </a:rPr>
                          <m:t>𝑗𝑘</m:t>
                        </m:r>
                      </m:sub>
                    </m:sSub>
                    <m:r>
                      <a:rPr lang="en-US" altLang="ja-JP" sz="1800" b="0" i="1" smtClean="0">
                        <a:latin typeface="Cambria Math" panose="02040503050406030204" pitchFamily="18" charset="0"/>
                        <a:cs typeface="Times New Roman" panose="02020603050405020304" pitchFamily="18" charset="0"/>
                      </a:rPr>
                      <m:t>−</m:t>
                    </m:r>
                    <m:r>
                      <a:rPr lang="en-US" altLang="ja-JP" sz="1800" b="0" i="1" smtClean="0">
                        <a:latin typeface="Cambria Math" panose="02040503050406030204" pitchFamily="18" charset="0"/>
                        <a:cs typeface="Times New Roman" panose="02020603050405020304" pitchFamily="18" charset="0"/>
                      </a:rPr>
                      <m:t>𝜌</m:t>
                    </m:r>
                    <m:sSub>
                      <m:sSubPr>
                        <m:ctrlPr>
                          <a:rPr lang="en-US" altLang="ja-JP" sz="1800" i="1">
                            <a:latin typeface="Cambria Math" panose="02040503050406030204" pitchFamily="18" charset="0"/>
                            <a:cs typeface="Times New Roman" panose="02020603050405020304" pitchFamily="18" charset="0"/>
                          </a:rPr>
                        </m:ctrlPr>
                      </m:sSubPr>
                      <m:e>
                        <m:r>
                          <a:rPr lang="en-US" altLang="ja-JP" sz="1800" i="1">
                            <a:latin typeface="Cambria Math" panose="02040503050406030204" pitchFamily="18" charset="0"/>
                            <a:cs typeface="Times New Roman" panose="02020603050405020304" pitchFamily="18" charset="0"/>
                          </a:rPr>
                          <m:t>𝜖</m:t>
                        </m:r>
                      </m:e>
                      <m:sub>
                        <m:r>
                          <a:rPr lang="en-US" altLang="ja-JP" sz="1800" b="0" i="1" smtClean="0">
                            <a:latin typeface="Cambria Math" panose="02040503050406030204" pitchFamily="18" charset="0"/>
                            <a:cs typeface="Times New Roman" panose="02020603050405020304" pitchFamily="18" charset="0"/>
                          </a:rPr>
                          <m:t>𝑘</m:t>
                        </m:r>
                      </m:sub>
                    </m:sSub>
                    <m:sSub>
                      <m:sSubPr>
                        <m:ctrlPr>
                          <a:rPr lang="en-US" altLang="ja-JP" sz="1800" b="0" i="1" smtClean="0">
                            <a:latin typeface="Cambria Math" panose="02040503050406030204" pitchFamily="18" charset="0"/>
                            <a:cs typeface="Times New Roman" panose="02020603050405020304" pitchFamily="18" charset="0"/>
                          </a:rPr>
                        </m:ctrlPr>
                      </m:sSubPr>
                      <m:e>
                        <m:r>
                          <a:rPr lang="en-US" altLang="ja-JP" sz="1800" b="0" i="1" smtClean="0">
                            <a:latin typeface="Cambria Math" panose="02040503050406030204" pitchFamily="18" charset="0"/>
                            <a:cs typeface="Times New Roman" panose="02020603050405020304" pitchFamily="18" charset="0"/>
                          </a:rPr>
                          <m:t>𝑔</m:t>
                        </m:r>
                      </m:e>
                      <m:sub>
                        <m:r>
                          <a:rPr lang="en-US" altLang="ja-JP" sz="1800" b="0" i="1" smtClean="0">
                            <a:latin typeface="Cambria Math" panose="02040503050406030204" pitchFamily="18" charset="0"/>
                            <a:cs typeface="Times New Roman" panose="02020603050405020304" pitchFamily="18" charset="0"/>
                          </a:rPr>
                          <m:t>𝑗</m:t>
                        </m:r>
                      </m:sub>
                    </m:sSub>
                  </m:oMath>
                </a14:m>
                <a:r>
                  <a:rPr lang="en-US" altLang="ja-JP" sz="1800" dirty="0">
                    <a:latin typeface="Times New Roman" panose="02020603050405020304" pitchFamily="18" charset="0"/>
                    <a:cs typeface="Times New Roman" panose="02020603050405020304" pitchFamily="18" charset="0"/>
                  </a:rPr>
                  <a:t> </a:t>
                </a:r>
                <a:endParaRPr lang="en-US" altLang="ja-JP" sz="2000" dirty="0">
                  <a:latin typeface="Times New Roman" panose="02020603050405020304" pitchFamily="18" charset="0"/>
                  <a:cs typeface="Times New Roman" panose="020206030504050203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78781" y="127001"/>
                <a:ext cx="6146295" cy="5143499"/>
              </a:xfrm>
              <a:blipFill rotWithShape="0">
                <a:blip r:embed="rId2"/>
                <a:stretch>
                  <a:fillRect l="-1091" t="-592" r="-794"/>
                </a:stretch>
              </a:blipFill>
            </p:spPr>
            <p:txBody>
              <a:bodyPr/>
              <a:lstStyle/>
              <a:p>
                <a:r>
                  <a:rPr lang="ja-JP" altLang="en-US">
                    <a:noFill/>
                  </a:rPr>
                  <a:t> </a:t>
                </a:r>
              </a:p>
            </p:txBody>
          </p:sp>
        </mc:Fallback>
      </mc:AlternateContent>
      <p:grpSp>
        <p:nvGrpSpPr>
          <p:cNvPr id="35" name="グループ化 34"/>
          <p:cNvGrpSpPr/>
          <p:nvPr/>
        </p:nvGrpSpPr>
        <p:grpSpPr>
          <a:xfrm>
            <a:off x="7192115" y="418898"/>
            <a:ext cx="3648581" cy="2603703"/>
            <a:chOff x="7166715" y="583997"/>
            <a:chExt cx="4381583" cy="3126788"/>
          </a:xfrm>
        </p:grpSpPr>
        <p:grpSp>
          <p:nvGrpSpPr>
            <p:cNvPr id="13" name="グループ化 12"/>
            <p:cNvGrpSpPr/>
            <p:nvPr/>
          </p:nvGrpSpPr>
          <p:grpSpPr>
            <a:xfrm>
              <a:off x="7166715" y="583997"/>
              <a:ext cx="511040" cy="3126788"/>
              <a:chOff x="6314945" y="634102"/>
              <a:chExt cx="511040" cy="3126788"/>
            </a:xfrm>
          </p:grpSpPr>
          <p:sp>
            <p:nvSpPr>
              <p:cNvPr id="4" name="円/楕円 3"/>
              <p:cNvSpPr/>
              <p:nvPr/>
            </p:nvSpPr>
            <p:spPr>
              <a:xfrm>
                <a:off x="6314945" y="634102"/>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sp>
            <p:nvSpPr>
              <p:cNvPr id="5" name="円/楕円 4"/>
              <p:cNvSpPr/>
              <p:nvPr/>
            </p:nvSpPr>
            <p:spPr>
              <a:xfrm>
                <a:off x="6314945" y="1941976"/>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600" i="1" dirty="0">
                  <a:solidFill>
                    <a:schemeClr val="tx1"/>
                  </a:solidFill>
                  <a:latin typeface="Times New Roman" panose="02020603050405020304" pitchFamily="18" charset="0"/>
                  <a:cs typeface="Times New Roman" panose="02020603050405020304" pitchFamily="18" charset="0"/>
                </a:endParaRPr>
              </a:p>
            </p:txBody>
          </p:sp>
          <p:sp>
            <p:nvSpPr>
              <p:cNvPr id="6" name="円/楕円 5"/>
              <p:cNvSpPr/>
              <p:nvPr/>
            </p:nvSpPr>
            <p:spPr>
              <a:xfrm>
                <a:off x="6314945" y="324985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grpSp>
        <p:grpSp>
          <p:nvGrpSpPr>
            <p:cNvPr id="14" name="グループ化 13"/>
            <p:cNvGrpSpPr/>
            <p:nvPr/>
          </p:nvGrpSpPr>
          <p:grpSpPr>
            <a:xfrm>
              <a:off x="9101986" y="1003620"/>
              <a:ext cx="511040" cy="2287543"/>
              <a:chOff x="8319109" y="1147670"/>
              <a:chExt cx="511040" cy="2287543"/>
            </a:xfrm>
          </p:grpSpPr>
          <mc:AlternateContent xmlns:mc="http://schemas.openxmlformats.org/markup-compatibility/2006" xmlns:a14="http://schemas.microsoft.com/office/drawing/2010/main">
            <mc:Choice Requires="a14">
              <p:sp>
                <p:nvSpPr>
                  <p:cNvPr id="7" name="円/楕円 6"/>
                  <p:cNvSpPr/>
                  <p:nvPr/>
                </p:nvSpPr>
                <p:spPr>
                  <a:xfrm>
                    <a:off x="8319109" y="114767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panose="02040503050406030204" pitchFamily="18" charset="0"/>
                                  <a:cs typeface="Times New Roman" panose="02020603050405020304" pitchFamily="18" charset="0"/>
                                </a:rPr>
                              </m:ctrlPr>
                            </m:sSubPr>
                            <m:e>
                              <m:r>
                                <a:rPr lang="en-US" altLang="ja-JP" i="1">
                                  <a:solidFill>
                                    <a:schemeClr val="tx1"/>
                                  </a:solidFill>
                                  <a:latin typeface="Cambria Math" panose="02040503050406030204" pitchFamily="18" charset="0"/>
                                  <a:cs typeface="Times New Roman" panose="02020603050405020304" pitchFamily="18" charset="0"/>
                                </a:rPr>
                                <m:t>𝑔</m:t>
                              </m:r>
                            </m:e>
                            <m:sub>
                              <m:r>
                                <a:rPr lang="en-US" altLang="ja-JP" i="1">
                                  <a:solidFill>
                                    <a:schemeClr val="tx1"/>
                                  </a:solidFill>
                                  <a:latin typeface="Cambria Math" panose="02040503050406030204" pitchFamily="18" charset="0"/>
                                  <a:cs typeface="Times New Roman" panose="02020603050405020304" pitchFamily="18" charset="0"/>
                                </a:rPr>
                                <m:t>1</m:t>
                              </m:r>
                            </m:sub>
                          </m:sSub>
                        </m:oMath>
                      </m:oMathPara>
                    </a14:m>
                    <a:endParaRPr lang="ja-JP" altLang="en-US" dirty="0">
                      <a:solidFill>
                        <a:schemeClr val="tx1"/>
                      </a:solidFill>
                    </a:endParaRPr>
                  </a:p>
                </p:txBody>
              </p:sp>
            </mc:Choice>
            <mc:Fallback xmlns="">
              <p:sp>
                <p:nvSpPr>
                  <p:cNvPr id="7" name="円/楕円 6"/>
                  <p:cNvSpPr>
                    <a:spLocks noRot="1" noChangeAspect="1" noMove="1" noResize="1" noEditPoints="1" noAdjustHandles="1" noChangeArrowheads="1" noChangeShapeType="1" noTextEdit="1"/>
                  </p:cNvSpPr>
                  <p:nvPr/>
                </p:nvSpPr>
                <p:spPr>
                  <a:xfrm>
                    <a:off x="8319109" y="1147670"/>
                    <a:ext cx="511040" cy="511040"/>
                  </a:xfrm>
                  <a:prstGeom prst="ellipse">
                    <a:avLst/>
                  </a:prstGeom>
                  <a:blipFill rotWithShape="0">
                    <a:blip r:embed="rId3"/>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円/楕円 7"/>
                  <p:cNvSpPr/>
                  <p:nvPr/>
                </p:nvSpPr>
                <p:spPr>
                  <a:xfrm>
                    <a:off x="8319109" y="2035922"/>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sz="1600" i="1">
                                  <a:solidFill>
                                    <a:schemeClr val="tx1"/>
                                  </a:solidFill>
                                  <a:latin typeface="Cambria Math" panose="02040503050406030204" pitchFamily="18" charset="0"/>
                                  <a:cs typeface="Times New Roman" panose="02020603050405020304" pitchFamily="18" charset="0"/>
                                </a:rPr>
                              </m:ctrlPr>
                            </m:sSubPr>
                            <m:e>
                              <m:r>
                                <a:rPr lang="en-US" altLang="ja-JP" sz="1600" i="1">
                                  <a:solidFill>
                                    <a:schemeClr val="tx1"/>
                                  </a:solidFill>
                                  <a:latin typeface="Cambria Math" panose="02040503050406030204" pitchFamily="18" charset="0"/>
                                  <a:cs typeface="Times New Roman" panose="02020603050405020304" pitchFamily="18" charset="0"/>
                                </a:rPr>
                                <m:t>𝑔</m:t>
                              </m:r>
                            </m:e>
                            <m:sub>
                              <m:r>
                                <a:rPr lang="en-US" altLang="ja-JP" sz="1600" b="0" i="1" smtClean="0">
                                  <a:solidFill>
                                    <a:schemeClr val="tx1"/>
                                  </a:solidFill>
                                  <a:latin typeface="Cambria Math" panose="02040503050406030204" pitchFamily="18" charset="0"/>
                                  <a:cs typeface="Times New Roman" panose="02020603050405020304" pitchFamily="18" charset="0"/>
                                </a:rPr>
                                <m:t>𝑗</m:t>
                              </m:r>
                            </m:sub>
                          </m:sSub>
                        </m:oMath>
                      </m:oMathPara>
                    </a14:m>
                    <a:endParaRPr lang="ja-JP" altLang="en-US" sz="1600" dirty="0">
                      <a:solidFill>
                        <a:schemeClr val="tx1"/>
                      </a:solidFill>
                    </a:endParaRPr>
                  </a:p>
                </p:txBody>
              </p:sp>
            </mc:Choice>
            <mc:Fallback xmlns="">
              <p:sp>
                <p:nvSpPr>
                  <p:cNvPr id="8" name="円/楕円 7"/>
                  <p:cNvSpPr>
                    <a:spLocks noRot="1" noChangeAspect="1" noMove="1" noResize="1" noEditPoints="1" noAdjustHandles="1" noChangeArrowheads="1" noChangeShapeType="1" noTextEdit="1"/>
                  </p:cNvSpPr>
                  <p:nvPr/>
                </p:nvSpPr>
                <p:spPr>
                  <a:xfrm>
                    <a:off x="8319109" y="2035922"/>
                    <a:ext cx="511040" cy="511040"/>
                  </a:xfrm>
                  <a:prstGeom prst="ellipse">
                    <a:avLst/>
                  </a:prstGeom>
                  <a:blipFill rotWithShape="0">
                    <a:blip r:embed="rId4"/>
                    <a:stretch>
                      <a:fillRect/>
                    </a:stretch>
                  </a:blipFill>
                  <a:ln w="3175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円/楕円 8"/>
                  <p:cNvSpPr/>
                  <p:nvPr/>
                </p:nvSpPr>
                <p:spPr>
                  <a:xfrm>
                    <a:off x="8319109" y="2924173"/>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14:m>
                      <m:oMathPara xmlns:m="http://schemas.openxmlformats.org/officeDocument/2006/math">
                        <m:oMathParaPr>
                          <m:jc m:val="centerGroup"/>
                        </m:oMathParaPr>
                        <m:oMath xmlns:m="http://schemas.openxmlformats.org/officeDocument/2006/math">
                          <m:sSub>
                            <m:sSubPr>
                              <m:ctrlPr>
                                <a:rPr lang="en-US" altLang="ja-JP" i="1">
                                  <a:solidFill>
                                    <a:schemeClr val="tx1"/>
                                  </a:solidFill>
                                  <a:latin typeface="Cambria Math" panose="02040503050406030204" pitchFamily="18" charset="0"/>
                                  <a:cs typeface="Times New Roman" panose="02020603050405020304" pitchFamily="18" charset="0"/>
                                </a:rPr>
                              </m:ctrlPr>
                            </m:sSubPr>
                            <m:e>
                              <m:r>
                                <a:rPr lang="en-US" altLang="ja-JP" i="1">
                                  <a:solidFill>
                                    <a:schemeClr val="tx1"/>
                                  </a:solidFill>
                                  <a:latin typeface="Cambria Math" panose="02040503050406030204" pitchFamily="18" charset="0"/>
                                  <a:cs typeface="Times New Roman" panose="02020603050405020304" pitchFamily="18" charset="0"/>
                                </a:rPr>
                                <m:t>𝑔</m:t>
                              </m:r>
                            </m:e>
                            <m:sub>
                              <m:sSub>
                                <m:sSubPr>
                                  <m:ctrlPr>
                                    <a:rPr lang="en-US" altLang="ja-JP" b="0" i="1" smtClean="0">
                                      <a:solidFill>
                                        <a:schemeClr val="tx1"/>
                                      </a:solidFill>
                                      <a:latin typeface="Cambria Math" panose="02040503050406030204" pitchFamily="18" charset="0"/>
                                      <a:cs typeface="Times New Roman" panose="02020603050405020304" pitchFamily="18" charset="0"/>
                                    </a:rPr>
                                  </m:ctrlPr>
                                </m:sSubPr>
                                <m:e>
                                  <m:r>
                                    <a:rPr lang="en-US" altLang="ja-JP" b="0" i="1" smtClean="0">
                                      <a:solidFill>
                                        <a:schemeClr val="tx1"/>
                                      </a:solidFill>
                                      <a:latin typeface="Cambria Math" panose="02040503050406030204" pitchFamily="18" charset="0"/>
                                      <a:cs typeface="Times New Roman" panose="02020603050405020304" pitchFamily="18" charset="0"/>
                                    </a:rPr>
                                    <m:t>𝑁</m:t>
                                  </m:r>
                                </m:e>
                                <m:sub>
                                  <m:r>
                                    <a:rPr lang="en-US" altLang="ja-JP" b="0" i="1" smtClean="0">
                                      <a:solidFill>
                                        <a:schemeClr val="tx1"/>
                                      </a:solidFill>
                                      <a:latin typeface="Cambria Math" panose="02040503050406030204" pitchFamily="18" charset="0"/>
                                      <a:cs typeface="Times New Roman" panose="02020603050405020304" pitchFamily="18" charset="0"/>
                                    </a:rPr>
                                    <m:t>𝑗</m:t>
                                  </m:r>
                                </m:sub>
                              </m:sSub>
                            </m:sub>
                          </m:sSub>
                        </m:oMath>
                      </m:oMathPara>
                    </a14:m>
                    <a:endParaRPr lang="ja-JP" altLang="en-US" dirty="0">
                      <a:solidFill>
                        <a:schemeClr val="tx1"/>
                      </a:solidFill>
                    </a:endParaRPr>
                  </a:p>
                </p:txBody>
              </p:sp>
            </mc:Choice>
            <mc:Fallback xmlns="">
              <p:sp>
                <p:nvSpPr>
                  <p:cNvPr id="9" name="円/楕円 8"/>
                  <p:cNvSpPr>
                    <a:spLocks noRot="1" noChangeAspect="1" noMove="1" noResize="1" noEditPoints="1" noAdjustHandles="1" noChangeArrowheads="1" noChangeShapeType="1" noTextEdit="1"/>
                  </p:cNvSpPr>
                  <p:nvPr/>
                </p:nvSpPr>
                <p:spPr>
                  <a:xfrm>
                    <a:off x="8319109" y="2924173"/>
                    <a:ext cx="511040" cy="511040"/>
                  </a:xfrm>
                  <a:prstGeom prst="ellipse">
                    <a:avLst/>
                  </a:prstGeom>
                  <a:blipFill rotWithShape="0">
                    <a:blip r:embed="rId5"/>
                    <a:stretch>
                      <a:fillRect l="-12000" b="-1333"/>
                    </a:stretch>
                  </a:blipFill>
                  <a:ln w="31750"/>
                </p:spPr>
                <p:txBody>
                  <a:bodyPr/>
                  <a:lstStyle/>
                  <a:p>
                    <a:r>
                      <a:rPr lang="ja-JP" altLang="en-US">
                        <a:noFill/>
                      </a:rPr>
                      <a:t> </a:t>
                    </a:r>
                  </a:p>
                </p:txBody>
              </p:sp>
            </mc:Fallback>
          </mc:AlternateContent>
        </p:grpSp>
        <p:grpSp>
          <p:nvGrpSpPr>
            <p:cNvPr id="15" name="グループ化 14"/>
            <p:cNvGrpSpPr/>
            <p:nvPr/>
          </p:nvGrpSpPr>
          <p:grpSpPr>
            <a:xfrm>
              <a:off x="11037258" y="715521"/>
              <a:ext cx="511040" cy="2863740"/>
              <a:chOff x="10185488" y="872097"/>
              <a:chExt cx="511040" cy="2863740"/>
            </a:xfrm>
          </p:grpSpPr>
          <p:sp>
            <p:nvSpPr>
              <p:cNvPr id="10" name="円/楕円 9"/>
              <p:cNvSpPr/>
              <p:nvPr/>
            </p:nvSpPr>
            <p:spPr>
              <a:xfrm>
                <a:off x="10185488" y="87209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sp>
            <p:nvSpPr>
              <p:cNvPr id="11" name="円/楕円 10"/>
              <p:cNvSpPr/>
              <p:nvPr/>
            </p:nvSpPr>
            <p:spPr>
              <a:xfrm>
                <a:off x="10185488" y="204844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600" b="1" i="1" dirty="0">
                  <a:solidFill>
                    <a:schemeClr val="tx1"/>
                  </a:solidFill>
                  <a:latin typeface="Times New Roman" panose="02020603050405020304" pitchFamily="18" charset="0"/>
                  <a:cs typeface="Times New Roman" panose="02020603050405020304" pitchFamily="18" charset="0"/>
                </a:endParaRPr>
              </a:p>
            </p:txBody>
          </p:sp>
          <p:sp>
            <p:nvSpPr>
              <p:cNvPr id="12" name="円/楕円 11"/>
              <p:cNvSpPr/>
              <p:nvPr/>
            </p:nvSpPr>
            <p:spPr>
              <a:xfrm>
                <a:off x="10185488" y="322479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grpSp>
        <p:cxnSp>
          <p:nvCxnSpPr>
            <p:cNvPr id="18" name="直線矢印コネクタ 17"/>
            <p:cNvCxnSpPr>
              <a:stCxn id="4" idx="6"/>
              <a:endCxn id="8" idx="2"/>
            </p:cNvCxnSpPr>
            <p:nvPr/>
          </p:nvCxnSpPr>
          <p:spPr>
            <a:xfrm>
              <a:off x="7677755" y="839517"/>
              <a:ext cx="1424231" cy="13078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5" idx="6"/>
              <a:endCxn id="8" idx="2"/>
            </p:cNvCxnSpPr>
            <p:nvPr/>
          </p:nvCxnSpPr>
          <p:spPr>
            <a:xfrm>
              <a:off x="7677755" y="2147391"/>
              <a:ext cx="142423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6" idx="6"/>
              <a:endCxn id="8" idx="2"/>
            </p:cNvCxnSpPr>
            <p:nvPr/>
          </p:nvCxnSpPr>
          <p:spPr>
            <a:xfrm flipV="1">
              <a:off x="7677755" y="2147392"/>
              <a:ext cx="1424231" cy="13078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7" idx="6"/>
              <a:endCxn id="11" idx="2"/>
            </p:cNvCxnSpPr>
            <p:nvPr/>
          </p:nvCxnSpPr>
          <p:spPr>
            <a:xfrm>
              <a:off x="9613026" y="1259140"/>
              <a:ext cx="1424232" cy="8882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8" idx="6"/>
              <a:endCxn id="11" idx="2"/>
            </p:cNvCxnSpPr>
            <p:nvPr/>
          </p:nvCxnSpPr>
          <p:spPr>
            <a:xfrm flipV="1">
              <a:off x="9613026" y="2147391"/>
              <a:ext cx="142423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9" idx="6"/>
              <a:endCxn id="11" idx="2"/>
            </p:cNvCxnSpPr>
            <p:nvPr/>
          </p:nvCxnSpPr>
          <p:spPr>
            <a:xfrm flipV="1">
              <a:off x="9613026" y="2147391"/>
              <a:ext cx="1424232" cy="8882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正方形/長方形 35"/>
          <p:cNvSpPr/>
          <p:nvPr/>
        </p:nvSpPr>
        <p:spPr>
          <a:xfrm rot="5400000">
            <a:off x="8965621" y="1763029"/>
            <a:ext cx="228692" cy="461665"/>
          </a:xfrm>
          <a:prstGeom prst="rect">
            <a:avLst/>
          </a:prstGeom>
        </p:spPr>
        <p:txBody>
          <a:bodyPr wrap="square">
            <a:spAutoFit/>
          </a:bodyPr>
          <a:lstStyle/>
          <a:p>
            <a:r>
              <a:rPr lang="en-US" altLang="ja-JP" sz="2400" dirty="0"/>
              <a:t>…</a:t>
            </a:r>
            <a:endParaRPr lang="ja-JP" altLang="en-US" sz="2400" dirty="0"/>
          </a:p>
        </p:txBody>
      </p:sp>
      <mc:AlternateContent xmlns:mc="http://schemas.openxmlformats.org/markup-compatibility/2006" xmlns:a14="http://schemas.microsoft.com/office/drawing/2010/main">
        <mc:Choice Requires="a14">
          <p:sp>
            <p:nvSpPr>
              <p:cNvPr id="37" name="正方形/長方形 36"/>
              <p:cNvSpPr/>
              <p:nvPr/>
            </p:nvSpPr>
            <p:spPr>
              <a:xfrm>
                <a:off x="6766934" y="388378"/>
                <a:ext cx="4787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cs typeface="Times New Roman" panose="02020603050405020304" pitchFamily="18" charset="0"/>
                            </a:rPr>
                          </m:ctrlPr>
                        </m:sSubPr>
                        <m:e>
                          <m:r>
                            <a:rPr lang="en-US" altLang="ja-JP" i="1" smtClean="0">
                              <a:latin typeface="Cambria Math" panose="02040503050406030204" pitchFamily="18" charset="0"/>
                              <a:cs typeface="Times New Roman" panose="02020603050405020304" pitchFamily="18" charset="0"/>
                            </a:rPr>
                            <m:t>𝑥</m:t>
                          </m:r>
                        </m:e>
                        <m:sub>
                          <m:r>
                            <a:rPr lang="en-US" altLang="ja-JP" b="0" i="1" smtClean="0">
                              <a:latin typeface="Cambria Math" panose="02040503050406030204" pitchFamily="18" charset="0"/>
                              <a:cs typeface="Times New Roman" panose="02020603050405020304" pitchFamily="18" charset="0"/>
                            </a:rPr>
                            <m:t>1</m:t>
                          </m:r>
                        </m:sub>
                      </m:sSub>
                    </m:oMath>
                  </m:oMathPara>
                </a14:m>
                <a:endParaRPr lang="ja-JP" altLang="en-US" dirty="0"/>
              </a:p>
            </p:txBody>
          </p:sp>
        </mc:Choice>
        <mc:Fallback xmlns="">
          <p:sp>
            <p:nvSpPr>
              <p:cNvPr id="37" name="正方形/長方形 36"/>
              <p:cNvSpPr>
                <a:spLocks noRot="1" noChangeAspect="1" noMove="1" noResize="1" noEditPoints="1" noAdjustHandles="1" noChangeArrowheads="1" noChangeShapeType="1" noTextEdit="1"/>
              </p:cNvSpPr>
              <p:nvPr/>
            </p:nvSpPr>
            <p:spPr>
              <a:xfrm>
                <a:off x="6766934" y="388378"/>
                <a:ext cx="478725" cy="369332"/>
              </a:xfrm>
              <a:prstGeom prst="rect">
                <a:avLst/>
              </a:prstGeom>
              <a:blipFill rotWithShape="0">
                <a:blip r:embed="rId6"/>
                <a:stretch>
                  <a:fillRect/>
                </a:stretch>
              </a:blipFill>
            </p:spPr>
            <p:txBody>
              <a:bodyPr/>
              <a:lstStyle/>
              <a:p>
                <a:r>
                  <a:rPr lang="ja-JP" altLang="en-US">
                    <a:noFill/>
                  </a:rPr>
                  <a:t> </a:t>
                </a:r>
              </a:p>
            </p:txBody>
          </p:sp>
        </mc:Fallback>
      </mc:AlternateContent>
      <p:sp>
        <p:nvSpPr>
          <p:cNvPr id="38" name="正方形/長方形 37"/>
          <p:cNvSpPr/>
          <p:nvPr/>
        </p:nvSpPr>
        <p:spPr>
          <a:xfrm rot="5400000">
            <a:off x="7395901" y="1879274"/>
            <a:ext cx="228692" cy="584775"/>
          </a:xfrm>
          <a:prstGeom prst="rect">
            <a:avLst/>
          </a:prstGeom>
        </p:spPr>
        <p:txBody>
          <a:bodyPr wrap="square">
            <a:spAutoFit/>
          </a:bodyPr>
          <a:lstStyle/>
          <a:p>
            <a:r>
              <a:rPr lang="en-US" altLang="ja-JP" sz="3200" dirty="0"/>
              <a:t>…</a:t>
            </a:r>
            <a:endParaRPr lang="ja-JP" altLang="en-US" sz="3200" dirty="0"/>
          </a:p>
        </p:txBody>
      </p:sp>
      <p:sp>
        <p:nvSpPr>
          <p:cNvPr id="40" name="正方形/長方形 39"/>
          <p:cNvSpPr/>
          <p:nvPr/>
        </p:nvSpPr>
        <p:spPr>
          <a:xfrm rot="5400000">
            <a:off x="7395901" y="761675"/>
            <a:ext cx="228692" cy="584775"/>
          </a:xfrm>
          <a:prstGeom prst="rect">
            <a:avLst/>
          </a:prstGeom>
        </p:spPr>
        <p:txBody>
          <a:bodyPr wrap="square">
            <a:spAutoFit/>
          </a:bodyPr>
          <a:lstStyle/>
          <a:p>
            <a:r>
              <a:rPr lang="en-US" altLang="ja-JP" sz="3200" dirty="0"/>
              <a:t>…</a:t>
            </a:r>
            <a:endParaRPr lang="ja-JP" altLang="en-US" sz="3200" dirty="0"/>
          </a:p>
        </p:txBody>
      </p:sp>
      <p:sp>
        <p:nvSpPr>
          <p:cNvPr id="41" name="正方形/長方形 40"/>
          <p:cNvSpPr/>
          <p:nvPr/>
        </p:nvSpPr>
        <p:spPr>
          <a:xfrm rot="5400000">
            <a:off x="8965621" y="1054370"/>
            <a:ext cx="228692" cy="461665"/>
          </a:xfrm>
          <a:prstGeom prst="rect">
            <a:avLst/>
          </a:prstGeom>
        </p:spPr>
        <p:txBody>
          <a:bodyPr wrap="square">
            <a:spAutoFit/>
          </a:bodyPr>
          <a:lstStyle/>
          <a:p>
            <a:r>
              <a:rPr lang="en-US" altLang="ja-JP" sz="2400" dirty="0"/>
              <a:t>…</a:t>
            </a:r>
            <a:endParaRPr lang="ja-JP" altLang="en-US" sz="2400" dirty="0"/>
          </a:p>
        </p:txBody>
      </p:sp>
      <p:cxnSp>
        <p:nvCxnSpPr>
          <p:cNvPr id="45" name="直線矢印コネクタ 44"/>
          <p:cNvCxnSpPr>
            <a:stCxn id="6" idx="6"/>
            <a:endCxn id="7" idx="2"/>
          </p:cNvCxnSpPr>
          <p:nvPr/>
        </p:nvCxnSpPr>
        <p:spPr>
          <a:xfrm flipV="1">
            <a:off x="7617662" y="981096"/>
            <a:ext cx="1185969" cy="18287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5" idx="6"/>
            <a:endCxn id="7" idx="2"/>
          </p:cNvCxnSpPr>
          <p:nvPr/>
        </p:nvCxnSpPr>
        <p:spPr>
          <a:xfrm flipV="1">
            <a:off x="7617662" y="981096"/>
            <a:ext cx="1185969" cy="7396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4" idx="6"/>
            <a:endCxn id="7" idx="2"/>
          </p:cNvCxnSpPr>
          <p:nvPr/>
        </p:nvCxnSpPr>
        <p:spPr>
          <a:xfrm>
            <a:off x="7617662" y="631672"/>
            <a:ext cx="1185969" cy="3494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4" idx="6"/>
            <a:endCxn id="9" idx="2"/>
          </p:cNvCxnSpPr>
          <p:nvPr/>
        </p:nvCxnSpPr>
        <p:spPr>
          <a:xfrm>
            <a:off x="7617662" y="631672"/>
            <a:ext cx="1185969" cy="18287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6" idx="6"/>
            <a:endCxn id="9" idx="2"/>
          </p:cNvCxnSpPr>
          <p:nvPr/>
        </p:nvCxnSpPr>
        <p:spPr>
          <a:xfrm flipV="1">
            <a:off x="7617662" y="2460406"/>
            <a:ext cx="1185969" cy="3494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5" idx="6"/>
            <a:endCxn id="9" idx="2"/>
          </p:cNvCxnSpPr>
          <p:nvPr/>
        </p:nvCxnSpPr>
        <p:spPr>
          <a:xfrm>
            <a:off x="7617662" y="1720750"/>
            <a:ext cx="1185969" cy="7396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8" idx="6"/>
            <a:endCxn id="10" idx="2"/>
          </p:cNvCxnSpPr>
          <p:nvPr/>
        </p:nvCxnSpPr>
        <p:spPr>
          <a:xfrm flipV="1">
            <a:off x="9229178" y="741193"/>
            <a:ext cx="1185971" cy="9795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7" idx="6"/>
            <a:endCxn id="10" idx="2"/>
          </p:cNvCxnSpPr>
          <p:nvPr/>
        </p:nvCxnSpPr>
        <p:spPr>
          <a:xfrm flipV="1">
            <a:off x="9229178" y="741193"/>
            <a:ext cx="1185971" cy="2399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9" idx="6"/>
            <a:endCxn id="10" idx="2"/>
          </p:cNvCxnSpPr>
          <p:nvPr/>
        </p:nvCxnSpPr>
        <p:spPr>
          <a:xfrm flipV="1">
            <a:off x="9229178" y="741193"/>
            <a:ext cx="1185971" cy="17192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stCxn id="7" idx="6"/>
            <a:endCxn id="12" idx="2"/>
          </p:cNvCxnSpPr>
          <p:nvPr/>
        </p:nvCxnSpPr>
        <p:spPr>
          <a:xfrm>
            <a:off x="9229178" y="981096"/>
            <a:ext cx="1185971" cy="17192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8" idx="6"/>
            <a:endCxn id="12" idx="2"/>
          </p:cNvCxnSpPr>
          <p:nvPr/>
        </p:nvCxnSpPr>
        <p:spPr>
          <a:xfrm>
            <a:off x="9229178" y="1720751"/>
            <a:ext cx="1185971" cy="9795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9" idx="6"/>
            <a:endCxn id="12" idx="2"/>
          </p:cNvCxnSpPr>
          <p:nvPr/>
        </p:nvCxnSpPr>
        <p:spPr>
          <a:xfrm>
            <a:off x="9229178" y="2460406"/>
            <a:ext cx="1185971" cy="2399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正方形/長方形 74"/>
              <p:cNvSpPr/>
              <p:nvPr/>
            </p:nvSpPr>
            <p:spPr>
              <a:xfrm>
                <a:off x="6766934" y="1485658"/>
                <a:ext cx="4787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cs typeface="Times New Roman" panose="02020603050405020304" pitchFamily="18" charset="0"/>
                            </a:rPr>
                          </m:ctrlPr>
                        </m:sSubPr>
                        <m:e>
                          <m:r>
                            <a:rPr lang="en-US" altLang="ja-JP" i="1" smtClean="0">
                              <a:latin typeface="Cambria Math" panose="02040503050406030204" pitchFamily="18" charset="0"/>
                              <a:cs typeface="Times New Roman" panose="02020603050405020304" pitchFamily="18" charset="0"/>
                            </a:rPr>
                            <m:t>𝑥</m:t>
                          </m:r>
                        </m:e>
                        <m:sub>
                          <m:r>
                            <a:rPr lang="en-US" altLang="ja-JP" b="0" i="1" smtClean="0">
                              <a:latin typeface="Cambria Math" panose="02040503050406030204" pitchFamily="18" charset="0"/>
                              <a:cs typeface="Times New Roman" panose="02020603050405020304" pitchFamily="18" charset="0"/>
                            </a:rPr>
                            <m:t>𝑖</m:t>
                          </m:r>
                        </m:sub>
                      </m:sSub>
                    </m:oMath>
                  </m:oMathPara>
                </a14:m>
                <a:endParaRPr lang="ja-JP" altLang="en-US" dirty="0"/>
              </a:p>
            </p:txBody>
          </p:sp>
        </mc:Choice>
        <mc:Fallback xmlns="">
          <p:sp>
            <p:nvSpPr>
              <p:cNvPr id="75" name="正方形/長方形 74"/>
              <p:cNvSpPr>
                <a:spLocks noRot="1" noChangeAspect="1" noMove="1" noResize="1" noEditPoints="1" noAdjustHandles="1" noChangeArrowheads="1" noChangeShapeType="1" noTextEdit="1"/>
              </p:cNvSpPr>
              <p:nvPr/>
            </p:nvSpPr>
            <p:spPr>
              <a:xfrm>
                <a:off x="6766934" y="1485658"/>
                <a:ext cx="478725" cy="369332"/>
              </a:xfrm>
              <a:prstGeom prst="rect">
                <a:avLst/>
              </a:prstGeom>
              <a:blipFill rotWithShape="0">
                <a:blip r:embed="rId7"/>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6" name="正方形/長方形 75"/>
              <p:cNvSpPr/>
              <p:nvPr/>
            </p:nvSpPr>
            <p:spPr>
              <a:xfrm>
                <a:off x="6766934" y="2590558"/>
                <a:ext cx="4787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cs typeface="Times New Roman" panose="02020603050405020304" pitchFamily="18" charset="0"/>
                            </a:rPr>
                          </m:ctrlPr>
                        </m:sSubPr>
                        <m:e>
                          <m:r>
                            <a:rPr lang="en-US" altLang="ja-JP" i="1" smtClean="0">
                              <a:latin typeface="Cambria Math" panose="02040503050406030204" pitchFamily="18" charset="0"/>
                              <a:cs typeface="Times New Roman" panose="02020603050405020304" pitchFamily="18" charset="0"/>
                            </a:rPr>
                            <m:t>𝑥</m:t>
                          </m:r>
                        </m:e>
                        <m:sub>
                          <m:r>
                            <a:rPr lang="en-US" altLang="ja-JP" b="0" i="1" smtClean="0">
                              <a:latin typeface="Cambria Math" panose="02040503050406030204" pitchFamily="18" charset="0"/>
                              <a:cs typeface="Times New Roman" panose="02020603050405020304" pitchFamily="18" charset="0"/>
                            </a:rPr>
                            <m:t>𝑁𝑖</m:t>
                          </m:r>
                        </m:sub>
                      </m:sSub>
                    </m:oMath>
                  </m:oMathPara>
                </a14:m>
                <a:endParaRPr lang="ja-JP" altLang="en-US" dirty="0"/>
              </a:p>
            </p:txBody>
          </p:sp>
        </mc:Choice>
        <mc:Fallback xmlns="">
          <p:sp>
            <p:nvSpPr>
              <p:cNvPr id="76" name="正方形/長方形 75"/>
              <p:cNvSpPr>
                <a:spLocks noRot="1" noChangeAspect="1" noMove="1" noResize="1" noEditPoints="1" noAdjustHandles="1" noChangeArrowheads="1" noChangeShapeType="1" noTextEdit="1"/>
              </p:cNvSpPr>
              <p:nvPr/>
            </p:nvSpPr>
            <p:spPr>
              <a:xfrm>
                <a:off x="6766934" y="2590558"/>
                <a:ext cx="478725" cy="36933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正方形/長方形 76"/>
              <p:cNvSpPr/>
              <p:nvPr/>
            </p:nvSpPr>
            <p:spPr>
              <a:xfrm>
                <a:off x="10418819" y="563638"/>
                <a:ext cx="4787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cs typeface="Times New Roman" panose="02020603050405020304" pitchFamily="18" charset="0"/>
                            </a:rPr>
                          </m:ctrlPr>
                        </m:sSubPr>
                        <m:e>
                          <m:r>
                            <a:rPr lang="en-US" altLang="ja-JP" b="0" i="1" smtClean="0">
                              <a:latin typeface="Cambria Math" panose="02040503050406030204" pitchFamily="18" charset="0"/>
                              <a:cs typeface="Times New Roman" panose="02020603050405020304" pitchFamily="18" charset="0"/>
                            </a:rPr>
                            <m:t>𝑔</m:t>
                          </m:r>
                        </m:e>
                        <m:sub>
                          <m:r>
                            <a:rPr lang="en-US" altLang="ja-JP" b="0" i="1" smtClean="0">
                              <a:latin typeface="Cambria Math" panose="02040503050406030204" pitchFamily="18" charset="0"/>
                              <a:cs typeface="Times New Roman" panose="02020603050405020304" pitchFamily="18" charset="0"/>
                            </a:rPr>
                            <m:t>1</m:t>
                          </m:r>
                        </m:sub>
                      </m:sSub>
                    </m:oMath>
                  </m:oMathPara>
                </a14:m>
                <a:endParaRPr lang="ja-JP" altLang="en-US" dirty="0"/>
              </a:p>
            </p:txBody>
          </p:sp>
        </mc:Choice>
        <mc:Fallback xmlns="">
          <p:sp>
            <p:nvSpPr>
              <p:cNvPr id="77" name="正方形/長方形 76"/>
              <p:cNvSpPr>
                <a:spLocks noRot="1" noChangeAspect="1" noMove="1" noResize="1" noEditPoints="1" noAdjustHandles="1" noChangeArrowheads="1" noChangeShapeType="1" noTextEdit="1"/>
              </p:cNvSpPr>
              <p:nvPr/>
            </p:nvSpPr>
            <p:spPr>
              <a:xfrm>
                <a:off x="10418819" y="563638"/>
                <a:ext cx="478725" cy="369332"/>
              </a:xfrm>
              <a:prstGeom prst="rect">
                <a:avLst/>
              </a:prstGeom>
              <a:blipFill rotWithShape="0">
                <a:blip r:embed="rId9"/>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正方形/長方形 77"/>
              <p:cNvSpPr/>
              <p:nvPr/>
            </p:nvSpPr>
            <p:spPr>
              <a:xfrm>
                <a:off x="10426439" y="1538998"/>
                <a:ext cx="4787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cs typeface="Times New Roman" panose="02020603050405020304" pitchFamily="18" charset="0"/>
                            </a:rPr>
                          </m:ctrlPr>
                        </m:sSubPr>
                        <m:e>
                          <m:r>
                            <a:rPr lang="en-US" altLang="ja-JP" b="0" i="1" smtClean="0">
                              <a:latin typeface="Cambria Math" panose="02040503050406030204" pitchFamily="18" charset="0"/>
                              <a:cs typeface="Times New Roman" panose="02020603050405020304" pitchFamily="18" charset="0"/>
                            </a:rPr>
                            <m:t>𝑔</m:t>
                          </m:r>
                        </m:e>
                        <m:sub>
                          <m:r>
                            <a:rPr lang="en-US" altLang="ja-JP" b="0" i="1" smtClean="0">
                              <a:latin typeface="Cambria Math" panose="02040503050406030204" pitchFamily="18" charset="0"/>
                              <a:cs typeface="Times New Roman" panose="02020603050405020304" pitchFamily="18" charset="0"/>
                            </a:rPr>
                            <m:t>𝑘</m:t>
                          </m:r>
                        </m:sub>
                      </m:sSub>
                    </m:oMath>
                  </m:oMathPara>
                </a14:m>
                <a:endParaRPr lang="ja-JP" altLang="en-US" dirty="0"/>
              </a:p>
            </p:txBody>
          </p:sp>
        </mc:Choice>
        <mc:Fallback xmlns="">
          <p:sp>
            <p:nvSpPr>
              <p:cNvPr id="78" name="正方形/長方形 77"/>
              <p:cNvSpPr>
                <a:spLocks noRot="1" noChangeAspect="1" noMove="1" noResize="1" noEditPoints="1" noAdjustHandles="1" noChangeArrowheads="1" noChangeShapeType="1" noTextEdit="1"/>
              </p:cNvSpPr>
              <p:nvPr/>
            </p:nvSpPr>
            <p:spPr>
              <a:xfrm>
                <a:off x="10426439" y="1538998"/>
                <a:ext cx="478725" cy="369332"/>
              </a:xfrm>
              <a:prstGeom prst="rect">
                <a:avLst/>
              </a:prstGeom>
              <a:blipFill rotWithShape="0">
                <a:blip r:embed="rId10"/>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正方形/長方形 78"/>
              <p:cNvSpPr/>
              <p:nvPr/>
            </p:nvSpPr>
            <p:spPr>
              <a:xfrm>
                <a:off x="10464539" y="2506738"/>
                <a:ext cx="478725" cy="4042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cs typeface="Times New Roman" panose="02020603050405020304" pitchFamily="18" charset="0"/>
                            </a:rPr>
                          </m:ctrlPr>
                        </m:sSubPr>
                        <m:e>
                          <m:r>
                            <a:rPr lang="en-US" altLang="ja-JP" b="0" i="1" smtClean="0">
                              <a:latin typeface="Cambria Math" panose="02040503050406030204" pitchFamily="18" charset="0"/>
                              <a:cs typeface="Times New Roman" panose="02020603050405020304" pitchFamily="18" charset="0"/>
                            </a:rPr>
                            <m:t>𝑔</m:t>
                          </m:r>
                        </m:e>
                        <m:sub>
                          <m:sSub>
                            <m:sSubPr>
                              <m:ctrlPr>
                                <a:rPr lang="en-US" altLang="ja-JP" b="0" i="1" smtClean="0">
                                  <a:latin typeface="Cambria Math" panose="02040503050406030204" pitchFamily="18" charset="0"/>
                                  <a:cs typeface="Times New Roman" panose="02020603050405020304" pitchFamily="18" charset="0"/>
                                </a:rPr>
                              </m:ctrlPr>
                            </m:sSubPr>
                            <m:e>
                              <m:r>
                                <a:rPr lang="en-US" altLang="ja-JP" b="0" i="1" smtClean="0">
                                  <a:latin typeface="Cambria Math" panose="02040503050406030204" pitchFamily="18" charset="0"/>
                                  <a:cs typeface="Times New Roman" panose="02020603050405020304" pitchFamily="18" charset="0"/>
                                </a:rPr>
                                <m:t>𝑁</m:t>
                              </m:r>
                            </m:e>
                            <m:sub>
                              <m:r>
                                <a:rPr lang="en-US" altLang="ja-JP" b="0" i="1" smtClean="0">
                                  <a:latin typeface="Cambria Math" panose="02040503050406030204" pitchFamily="18" charset="0"/>
                                  <a:cs typeface="Times New Roman" panose="02020603050405020304" pitchFamily="18" charset="0"/>
                                </a:rPr>
                                <m:t>𝑘</m:t>
                              </m:r>
                            </m:sub>
                          </m:sSub>
                        </m:sub>
                      </m:sSub>
                    </m:oMath>
                  </m:oMathPara>
                </a14:m>
                <a:endParaRPr lang="ja-JP" altLang="en-US" dirty="0"/>
              </a:p>
            </p:txBody>
          </p:sp>
        </mc:Choice>
        <mc:Fallback xmlns="">
          <p:sp>
            <p:nvSpPr>
              <p:cNvPr id="79" name="正方形/長方形 78"/>
              <p:cNvSpPr>
                <a:spLocks noRot="1" noChangeAspect="1" noMove="1" noResize="1" noEditPoints="1" noAdjustHandles="1" noChangeArrowheads="1" noChangeShapeType="1" noTextEdit="1"/>
              </p:cNvSpPr>
              <p:nvPr/>
            </p:nvSpPr>
            <p:spPr>
              <a:xfrm>
                <a:off x="10464539" y="2506738"/>
                <a:ext cx="478725" cy="404213"/>
              </a:xfrm>
              <a:prstGeom prst="rect">
                <a:avLst/>
              </a:prstGeom>
              <a:blipFill rotWithShape="0">
                <a:blip r:embed="rId11"/>
                <a:stretch>
                  <a:fillRect r="-3846"/>
                </a:stretch>
              </a:blipFill>
            </p:spPr>
            <p:txBody>
              <a:bodyPr/>
              <a:lstStyle/>
              <a:p>
                <a:r>
                  <a:rPr lang="ja-JP" altLang="en-US">
                    <a:noFill/>
                  </a:rPr>
                  <a:t> </a:t>
                </a:r>
              </a:p>
            </p:txBody>
          </p:sp>
        </mc:Fallback>
      </mc:AlternateContent>
      <p:grpSp>
        <p:nvGrpSpPr>
          <p:cNvPr id="80" name="グループ化 79"/>
          <p:cNvGrpSpPr/>
          <p:nvPr/>
        </p:nvGrpSpPr>
        <p:grpSpPr>
          <a:xfrm>
            <a:off x="7192115" y="3943148"/>
            <a:ext cx="3648581" cy="2603703"/>
            <a:chOff x="7166715" y="583997"/>
            <a:chExt cx="4381583" cy="3126788"/>
          </a:xfrm>
        </p:grpSpPr>
        <p:grpSp>
          <p:nvGrpSpPr>
            <p:cNvPr id="81" name="グループ化 80"/>
            <p:cNvGrpSpPr/>
            <p:nvPr/>
          </p:nvGrpSpPr>
          <p:grpSpPr>
            <a:xfrm>
              <a:off x="7166715" y="583997"/>
              <a:ext cx="511040" cy="3126788"/>
              <a:chOff x="6314945" y="634102"/>
              <a:chExt cx="511040" cy="3126788"/>
            </a:xfrm>
          </p:grpSpPr>
          <p:sp>
            <p:nvSpPr>
              <p:cNvPr id="96" name="円/楕円 95"/>
              <p:cNvSpPr/>
              <p:nvPr/>
            </p:nvSpPr>
            <p:spPr>
              <a:xfrm>
                <a:off x="6314945" y="634102"/>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sp>
            <p:nvSpPr>
              <p:cNvPr id="97" name="円/楕円 96"/>
              <p:cNvSpPr/>
              <p:nvPr/>
            </p:nvSpPr>
            <p:spPr>
              <a:xfrm>
                <a:off x="6314945" y="1941976"/>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600" i="1" dirty="0">
                  <a:solidFill>
                    <a:schemeClr val="tx1"/>
                  </a:solidFill>
                  <a:latin typeface="Times New Roman" panose="02020603050405020304" pitchFamily="18" charset="0"/>
                  <a:cs typeface="Times New Roman" panose="02020603050405020304" pitchFamily="18" charset="0"/>
                </a:endParaRPr>
              </a:p>
            </p:txBody>
          </p:sp>
          <p:sp>
            <p:nvSpPr>
              <p:cNvPr id="98" name="円/楕円 97"/>
              <p:cNvSpPr/>
              <p:nvPr/>
            </p:nvSpPr>
            <p:spPr>
              <a:xfrm>
                <a:off x="6314945" y="324985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grpSp>
        <p:grpSp>
          <p:nvGrpSpPr>
            <p:cNvPr id="82" name="グループ化 81"/>
            <p:cNvGrpSpPr/>
            <p:nvPr/>
          </p:nvGrpSpPr>
          <p:grpSpPr>
            <a:xfrm>
              <a:off x="9101986" y="1003620"/>
              <a:ext cx="511040" cy="2287543"/>
              <a:chOff x="8319109" y="1147670"/>
              <a:chExt cx="511040" cy="2287543"/>
            </a:xfrm>
          </p:grpSpPr>
          <p:sp>
            <p:nvSpPr>
              <p:cNvPr id="93" name="円/楕円 92"/>
              <p:cNvSpPr/>
              <p:nvPr/>
            </p:nvSpPr>
            <p:spPr>
              <a:xfrm>
                <a:off x="8319109" y="1147670"/>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sp>
            <p:nvSpPr>
              <p:cNvPr id="94" name="円/楕円 93"/>
              <p:cNvSpPr/>
              <p:nvPr/>
            </p:nvSpPr>
            <p:spPr>
              <a:xfrm>
                <a:off x="8319109" y="2035922"/>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600" b="1" i="1" dirty="0">
                  <a:solidFill>
                    <a:schemeClr val="tx1"/>
                  </a:solidFill>
                  <a:latin typeface="Times New Roman" panose="02020603050405020304" pitchFamily="18" charset="0"/>
                  <a:cs typeface="Times New Roman" panose="02020603050405020304" pitchFamily="18" charset="0"/>
                </a:endParaRPr>
              </a:p>
            </p:txBody>
          </p:sp>
          <p:sp>
            <p:nvSpPr>
              <p:cNvPr id="95" name="円/楕円 94"/>
              <p:cNvSpPr/>
              <p:nvPr/>
            </p:nvSpPr>
            <p:spPr>
              <a:xfrm>
                <a:off x="8319109" y="2924173"/>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grpSp>
        <p:grpSp>
          <p:nvGrpSpPr>
            <p:cNvPr id="83" name="グループ化 82"/>
            <p:cNvGrpSpPr/>
            <p:nvPr/>
          </p:nvGrpSpPr>
          <p:grpSpPr>
            <a:xfrm>
              <a:off x="11037258" y="715521"/>
              <a:ext cx="511040" cy="2863740"/>
              <a:chOff x="10185488" y="872097"/>
              <a:chExt cx="511040" cy="2863740"/>
            </a:xfrm>
          </p:grpSpPr>
          <p:sp>
            <p:nvSpPr>
              <p:cNvPr id="90" name="円/楕円 89"/>
              <p:cNvSpPr/>
              <p:nvPr/>
            </p:nvSpPr>
            <p:spPr>
              <a:xfrm>
                <a:off x="10185488" y="87209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sp>
            <p:nvSpPr>
              <p:cNvPr id="91" name="円/楕円 90"/>
              <p:cNvSpPr/>
              <p:nvPr/>
            </p:nvSpPr>
            <p:spPr>
              <a:xfrm>
                <a:off x="10185488" y="204844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600" b="1" i="1" dirty="0">
                  <a:solidFill>
                    <a:schemeClr val="tx1"/>
                  </a:solidFill>
                  <a:latin typeface="Times New Roman" panose="02020603050405020304" pitchFamily="18" charset="0"/>
                  <a:cs typeface="Times New Roman" panose="02020603050405020304" pitchFamily="18" charset="0"/>
                </a:endParaRPr>
              </a:p>
            </p:txBody>
          </p:sp>
          <p:sp>
            <p:nvSpPr>
              <p:cNvPr id="92" name="円/楕円 91"/>
              <p:cNvSpPr/>
              <p:nvPr/>
            </p:nvSpPr>
            <p:spPr>
              <a:xfrm>
                <a:off x="10185488" y="3224797"/>
                <a:ext cx="511040" cy="511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2400" dirty="0">
                  <a:solidFill>
                    <a:schemeClr val="tx1"/>
                  </a:solidFill>
                </a:endParaRPr>
              </a:p>
            </p:txBody>
          </p:sp>
        </p:grpSp>
        <p:cxnSp>
          <p:nvCxnSpPr>
            <p:cNvPr id="84" name="直線矢印コネクタ 83"/>
            <p:cNvCxnSpPr>
              <a:stCxn id="96" idx="6"/>
              <a:endCxn id="94" idx="2"/>
            </p:cNvCxnSpPr>
            <p:nvPr/>
          </p:nvCxnSpPr>
          <p:spPr>
            <a:xfrm>
              <a:off x="7677755" y="839517"/>
              <a:ext cx="1424231" cy="13078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a:stCxn id="97" idx="6"/>
              <a:endCxn id="94" idx="2"/>
            </p:cNvCxnSpPr>
            <p:nvPr/>
          </p:nvCxnSpPr>
          <p:spPr>
            <a:xfrm>
              <a:off x="7677755" y="2147391"/>
              <a:ext cx="142423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a:stCxn id="98" idx="6"/>
              <a:endCxn id="94" idx="2"/>
            </p:cNvCxnSpPr>
            <p:nvPr/>
          </p:nvCxnSpPr>
          <p:spPr>
            <a:xfrm flipV="1">
              <a:off x="7677755" y="2147392"/>
              <a:ext cx="1424231" cy="13078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a:stCxn id="93" idx="6"/>
              <a:endCxn id="91" idx="2"/>
            </p:cNvCxnSpPr>
            <p:nvPr/>
          </p:nvCxnSpPr>
          <p:spPr>
            <a:xfrm>
              <a:off x="9613026" y="1259140"/>
              <a:ext cx="1424232" cy="8882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a:stCxn id="94" idx="6"/>
              <a:endCxn id="91" idx="2"/>
            </p:cNvCxnSpPr>
            <p:nvPr/>
          </p:nvCxnSpPr>
          <p:spPr>
            <a:xfrm flipV="1">
              <a:off x="9613026" y="2147391"/>
              <a:ext cx="142423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a:stCxn id="95" idx="6"/>
              <a:endCxn id="91" idx="2"/>
            </p:cNvCxnSpPr>
            <p:nvPr/>
          </p:nvCxnSpPr>
          <p:spPr>
            <a:xfrm flipV="1">
              <a:off x="9613026" y="2147391"/>
              <a:ext cx="1424232" cy="8882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9" name="正方形/長方形 98"/>
          <p:cNvSpPr/>
          <p:nvPr/>
        </p:nvSpPr>
        <p:spPr>
          <a:xfrm rot="5400000">
            <a:off x="8965621" y="5287279"/>
            <a:ext cx="228692" cy="461665"/>
          </a:xfrm>
          <a:prstGeom prst="rect">
            <a:avLst/>
          </a:prstGeom>
        </p:spPr>
        <p:txBody>
          <a:bodyPr wrap="square">
            <a:spAutoFit/>
          </a:bodyPr>
          <a:lstStyle/>
          <a:p>
            <a:r>
              <a:rPr lang="en-US" altLang="ja-JP" sz="2400" dirty="0"/>
              <a:t>…</a:t>
            </a:r>
            <a:endParaRPr lang="ja-JP" altLang="en-US" sz="2400" dirty="0"/>
          </a:p>
        </p:txBody>
      </p:sp>
      <mc:AlternateContent xmlns:mc="http://schemas.openxmlformats.org/markup-compatibility/2006" xmlns:a14="http://schemas.microsoft.com/office/drawing/2010/main">
        <mc:Choice Requires="a14">
          <p:sp>
            <p:nvSpPr>
              <p:cNvPr id="100" name="正方形/長方形 99"/>
              <p:cNvSpPr/>
              <p:nvPr/>
            </p:nvSpPr>
            <p:spPr>
              <a:xfrm>
                <a:off x="6766934" y="3912628"/>
                <a:ext cx="4787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cs typeface="Times New Roman" panose="02020603050405020304" pitchFamily="18" charset="0"/>
                            </a:rPr>
                          </m:ctrlPr>
                        </m:sSubPr>
                        <m:e>
                          <m:r>
                            <a:rPr lang="en-US" altLang="ja-JP" i="1" smtClean="0">
                              <a:latin typeface="Cambria Math" panose="02040503050406030204" pitchFamily="18" charset="0"/>
                              <a:cs typeface="Times New Roman" panose="02020603050405020304" pitchFamily="18" charset="0"/>
                            </a:rPr>
                            <m:t>𝑥</m:t>
                          </m:r>
                        </m:e>
                        <m:sub>
                          <m:r>
                            <a:rPr lang="en-US" altLang="ja-JP" b="0" i="1" smtClean="0">
                              <a:latin typeface="Cambria Math" panose="02040503050406030204" pitchFamily="18" charset="0"/>
                              <a:cs typeface="Times New Roman" panose="02020603050405020304" pitchFamily="18" charset="0"/>
                            </a:rPr>
                            <m:t>1</m:t>
                          </m:r>
                        </m:sub>
                      </m:sSub>
                    </m:oMath>
                  </m:oMathPara>
                </a14:m>
                <a:endParaRPr lang="ja-JP" altLang="en-US" dirty="0"/>
              </a:p>
            </p:txBody>
          </p:sp>
        </mc:Choice>
        <mc:Fallback xmlns="">
          <p:sp>
            <p:nvSpPr>
              <p:cNvPr id="100" name="正方形/長方形 99"/>
              <p:cNvSpPr>
                <a:spLocks noRot="1" noChangeAspect="1" noMove="1" noResize="1" noEditPoints="1" noAdjustHandles="1" noChangeArrowheads="1" noChangeShapeType="1" noTextEdit="1"/>
              </p:cNvSpPr>
              <p:nvPr/>
            </p:nvSpPr>
            <p:spPr>
              <a:xfrm>
                <a:off x="6766934" y="3912628"/>
                <a:ext cx="478725" cy="369332"/>
              </a:xfrm>
              <a:prstGeom prst="rect">
                <a:avLst/>
              </a:prstGeom>
              <a:blipFill rotWithShape="0">
                <a:blip r:embed="rId12"/>
                <a:stretch>
                  <a:fillRect/>
                </a:stretch>
              </a:blipFill>
            </p:spPr>
            <p:txBody>
              <a:bodyPr/>
              <a:lstStyle/>
              <a:p>
                <a:r>
                  <a:rPr lang="ja-JP" altLang="en-US">
                    <a:noFill/>
                  </a:rPr>
                  <a:t> </a:t>
                </a:r>
              </a:p>
            </p:txBody>
          </p:sp>
        </mc:Fallback>
      </mc:AlternateContent>
      <p:sp>
        <p:nvSpPr>
          <p:cNvPr id="101" name="正方形/長方形 100"/>
          <p:cNvSpPr/>
          <p:nvPr/>
        </p:nvSpPr>
        <p:spPr>
          <a:xfrm rot="5400000">
            <a:off x="7395901" y="5403524"/>
            <a:ext cx="228692" cy="584775"/>
          </a:xfrm>
          <a:prstGeom prst="rect">
            <a:avLst/>
          </a:prstGeom>
        </p:spPr>
        <p:txBody>
          <a:bodyPr wrap="square">
            <a:spAutoFit/>
          </a:bodyPr>
          <a:lstStyle/>
          <a:p>
            <a:r>
              <a:rPr lang="en-US" altLang="ja-JP" sz="3200" dirty="0"/>
              <a:t>…</a:t>
            </a:r>
            <a:endParaRPr lang="ja-JP" altLang="en-US" sz="3200" dirty="0"/>
          </a:p>
        </p:txBody>
      </p:sp>
      <p:sp>
        <p:nvSpPr>
          <p:cNvPr id="102" name="正方形/長方形 101"/>
          <p:cNvSpPr/>
          <p:nvPr/>
        </p:nvSpPr>
        <p:spPr>
          <a:xfrm rot="5400000">
            <a:off x="7395901" y="4285925"/>
            <a:ext cx="228692" cy="584775"/>
          </a:xfrm>
          <a:prstGeom prst="rect">
            <a:avLst/>
          </a:prstGeom>
        </p:spPr>
        <p:txBody>
          <a:bodyPr wrap="square">
            <a:spAutoFit/>
          </a:bodyPr>
          <a:lstStyle/>
          <a:p>
            <a:r>
              <a:rPr lang="en-US" altLang="ja-JP" sz="3200" dirty="0"/>
              <a:t>…</a:t>
            </a:r>
            <a:endParaRPr lang="ja-JP" altLang="en-US" sz="3200" dirty="0"/>
          </a:p>
        </p:txBody>
      </p:sp>
      <p:sp>
        <p:nvSpPr>
          <p:cNvPr id="103" name="正方形/長方形 102"/>
          <p:cNvSpPr/>
          <p:nvPr/>
        </p:nvSpPr>
        <p:spPr>
          <a:xfrm rot="5400000">
            <a:off x="8965621" y="4578620"/>
            <a:ext cx="228692" cy="461665"/>
          </a:xfrm>
          <a:prstGeom prst="rect">
            <a:avLst/>
          </a:prstGeom>
        </p:spPr>
        <p:txBody>
          <a:bodyPr wrap="square">
            <a:spAutoFit/>
          </a:bodyPr>
          <a:lstStyle/>
          <a:p>
            <a:r>
              <a:rPr lang="en-US" altLang="ja-JP" sz="2400" dirty="0"/>
              <a:t>…</a:t>
            </a:r>
            <a:endParaRPr lang="ja-JP" altLang="en-US" sz="2400" dirty="0"/>
          </a:p>
        </p:txBody>
      </p:sp>
      <p:cxnSp>
        <p:nvCxnSpPr>
          <p:cNvPr id="104" name="直線矢印コネクタ 103"/>
          <p:cNvCxnSpPr>
            <a:stCxn id="98" idx="6"/>
            <a:endCxn id="93" idx="2"/>
          </p:cNvCxnSpPr>
          <p:nvPr/>
        </p:nvCxnSpPr>
        <p:spPr>
          <a:xfrm flipV="1">
            <a:off x="7617662" y="4505346"/>
            <a:ext cx="1185969" cy="18287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a:stCxn id="97" idx="6"/>
            <a:endCxn id="93" idx="2"/>
          </p:cNvCxnSpPr>
          <p:nvPr/>
        </p:nvCxnSpPr>
        <p:spPr>
          <a:xfrm flipV="1">
            <a:off x="7617662" y="4505346"/>
            <a:ext cx="1185969" cy="7396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a:stCxn id="96" idx="6"/>
            <a:endCxn id="93" idx="2"/>
          </p:cNvCxnSpPr>
          <p:nvPr/>
        </p:nvCxnSpPr>
        <p:spPr>
          <a:xfrm>
            <a:off x="7617662" y="4155922"/>
            <a:ext cx="1185969" cy="3494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a:stCxn id="96" idx="6"/>
            <a:endCxn id="95" idx="2"/>
          </p:cNvCxnSpPr>
          <p:nvPr/>
        </p:nvCxnSpPr>
        <p:spPr>
          <a:xfrm>
            <a:off x="7617662" y="4155922"/>
            <a:ext cx="1185969" cy="18287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stCxn id="98" idx="6"/>
            <a:endCxn id="95" idx="2"/>
          </p:cNvCxnSpPr>
          <p:nvPr/>
        </p:nvCxnSpPr>
        <p:spPr>
          <a:xfrm flipV="1">
            <a:off x="7617662" y="5984656"/>
            <a:ext cx="1185969" cy="3494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a:stCxn id="97" idx="6"/>
            <a:endCxn id="95" idx="2"/>
          </p:cNvCxnSpPr>
          <p:nvPr/>
        </p:nvCxnSpPr>
        <p:spPr>
          <a:xfrm>
            <a:off x="7617662" y="5245000"/>
            <a:ext cx="1185969" cy="7396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a:stCxn id="94" idx="6"/>
            <a:endCxn id="90" idx="2"/>
          </p:cNvCxnSpPr>
          <p:nvPr/>
        </p:nvCxnSpPr>
        <p:spPr>
          <a:xfrm flipV="1">
            <a:off x="9229178" y="4265443"/>
            <a:ext cx="1185971" cy="9795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a:stCxn id="93" idx="6"/>
            <a:endCxn id="90" idx="2"/>
          </p:cNvCxnSpPr>
          <p:nvPr/>
        </p:nvCxnSpPr>
        <p:spPr>
          <a:xfrm flipV="1">
            <a:off x="9229178" y="4265443"/>
            <a:ext cx="1185971" cy="2399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a:stCxn id="95" idx="6"/>
            <a:endCxn id="90" idx="2"/>
          </p:cNvCxnSpPr>
          <p:nvPr/>
        </p:nvCxnSpPr>
        <p:spPr>
          <a:xfrm flipV="1">
            <a:off x="9229178" y="4265443"/>
            <a:ext cx="1185971" cy="17192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a:stCxn id="93" idx="6"/>
            <a:endCxn id="92" idx="2"/>
          </p:cNvCxnSpPr>
          <p:nvPr/>
        </p:nvCxnSpPr>
        <p:spPr>
          <a:xfrm>
            <a:off x="9229178" y="4505346"/>
            <a:ext cx="1185971" cy="17192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a:stCxn id="94" idx="6"/>
            <a:endCxn id="92" idx="2"/>
          </p:cNvCxnSpPr>
          <p:nvPr/>
        </p:nvCxnSpPr>
        <p:spPr>
          <a:xfrm>
            <a:off x="9229178" y="5245001"/>
            <a:ext cx="1185971" cy="9795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a:stCxn id="95" idx="6"/>
            <a:endCxn id="92" idx="2"/>
          </p:cNvCxnSpPr>
          <p:nvPr/>
        </p:nvCxnSpPr>
        <p:spPr>
          <a:xfrm>
            <a:off x="9229178" y="5984656"/>
            <a:ext cx="1185971" cy="2399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6" name="正方形/長方形 115"/>
              <p:cNvSpPr/>
              <p:nvPr/>
            </p:nvSpPr>
            <p:spPr>
              <a:xfrm>
                <a:off x="6766934" y="5009908"/>
                <a:ext cx="4787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cs typeface="Times New Roman" panose="02020603050405020304" pitchFamily="18" charset="0"/>
                            </a:rPr>
                          </m:ctrlPr>
                        </m:sSubPr>
                        <m:e>
                          <m:r>
                            <a:rPr lang="en-US" altLang="ja-JP" i="1" smtClean="0">
                              <a:latin typeface="Cambria Math" panose="02040503050406030204" pitchFamily="18" charset="0"/>
                              <a:cs typeface="Times New Roman" panose="02020603050405020304" pitchFamily="18" charset="0"/>
                            </a:rPr>
                            <m:t>𝑥</m:t>
                          </m:r>
                        </m:e>
                        <m:sub>
                          <m:r>
                            <a:rPr lang="en-US" altLang="ja-JP" b="0" i="1" smtClean="0">
                              <a:latin typeface="Cambria Math" panose="02040503050406030204" pitchFamily="18" charset="0"/>
                              <a:cs typeface="Times New Roman" panose="02020603050405020304" pitchFamily="18" charset="0"/>
                            </a:rPr>
                            <m:t>𝑖</m:t>
                          </m:r>
                        </m:sub>
                      </m:sSub>
                    </m:oMath>
                  </m:oMathPara>
                </a14:m>
                <a:endParaRPr lang="ja-JP" altLang="en-US" dirty="0"/>
              </a:p>
            </p:txBody>
          </p:sp>
        </mc:Choice>
        <mc:Fallback xmlns="">
          <p:sp>
            <p:nvSpPr>
              <p:cNvPr id="116" name="正方形/長方形 115"/>
              <p:cNvSpPr>
                <a:spLocks noRot="1" noChangeAspect="1" noMove="1" noResize="1" noEditPoints="1" noAdjustHandles="1" noChangeArrowheads="1" noChangeShapeType="1" noTextEdit="1"/>
              </p:cNvSpPr>
              <p:nvPr/>
            </p:nvSpPr>
            <p:spPr>
              <a:xfrm>
                <a:off x="6766934" y="5009908"/>
                <a:ext cx="478725" cy="369332"/>
              </a:xfrm>
              <a:prstGeom prst="rect">
                <a:avLst/>
              </a:prstGeom>
              <a:blipFill rotWithShape="0">
                <a:blip r:embed="rId13"/>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7" name="正方形/長方形 116"/>
              <p:cNvSpPr/>
              <p:nvPr/>
            </p:nvSpPr>
            <p:spPr>
              <a:xfrm>
                <a:off x="6766934" y="6114808"/>
                <a:ext cx="4787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cs typeface="Times New Roman" panose="02020603050405020304" pitchFamily="18" charset="0"/>
                            </a:rPr>
                          </m:ctrlPr>
                        </m:sSubPr>
                        <m:e>
                          <m:r>
                            <a:rPr lang="en-US" altLang="ja-JP" i="1" smtClean="0">
                              <a:latin typeface="Cambria Math" panose="02040503050406030204" pitchFamily="18" charset="0"/>
                              <a:cs typeface="Times New Roman" panose="02020603050405020304" pitchFamily="18" charset="0"/>
                            </a:rPr>
                            <m:t>𝑥</m:t>
                          </m:r>
                        </m:e>
                        <m:sub>
                          <m:r>
                            <a:rPr lang="en-US" altLang="ja-JP" b="0" i="1" smtClean="0">
                              <a:latin typeface="Cambria Math" panose="02040503050406030204" pitchFamily="18" charset="0"/>
                              <a:cs typeface="Times New Roman" panose="02020603050405020304" pitchFamily="18" charset="0"/>
                            </a:rPr>
                            <m:t>𝑁𝑖</m:t>
                          </m:r>
                        </m:sub>
                      </m:sSub>
                    </m:oMath>
                  </m:oMathPara>
                </a14:m>
                <a:endParaRPr lang="ja-JP" altLang="en-US" dirty="0"/>
              </a:p>
            </p:txBody>
          </p:sp>
        </mc:Choice>
        <mc:Fallback xmlns="">
          <p:sp>
            <p:nvSpPr>
              <p:cNvPr id="117" name="正方形/長方形 116"/>
              <p:cNvSpPr>
                <a:spLocks noRot="1" noChangeAspect="1" noMove="1" noResize="1" noEditPoints="1" noAdjustHandles="1" noChangeArrowheads="1" noChangeShapeType="1" noTextEdit="1"/>
              </p:cNvSpPr>
              <p:nvPr/>
            </p:nvSpPr>
            <p:spPr>
              <a:xfrm>
                <a:off x="6766934" y="6114808"/>
                <a:ext cx="478725" cy="369332"/>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9" name="正方形/長方形 118"/>
              <p:cNvSpPr/>
              <p:nvPr/>
            </p:nvSpPr>
            <p:spPr>
              <a:xfrm>
                <a:off x="10467714" y="5050548"/>
                <a:ext cx="1590936" cy="369332"/>
              </a:xfrm>
              <a:prstGeom prst="rect">
                <a:avLst/>
              </a:prstGeom>
            </p:spPr>
            <p:txBody>
              <a:bodyPr wrap="square">
                <a:spAutoFit/>
              </a:bodyPr>
              <a:lstStyle/>
              <a:p>
                <a14:m>
                  <m:oMath xmlns:m="http://schemas.openxmlformats.org/officeDocument/2006/math">
                    <m:sSub>
                      <m:sSubPr>
                        <m:ctrlPr>
                          <a:rPr lang="en-US" altLang="ja-JP" i="1" smtClean="0">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𝜖</m:t>
                        </m:r>
                      </m:e>
                      <m:sub>
                        <m:r>
                          <a:rPr lang="en-US" altLang="ja-JP" i="1">
                            <a:latin typeface="Cambria Math" panose="02040503050406030204" pitchFamily="18" charset="0"/>
                            <a:cs typeface="Times New Roman" panose="02020603050405020304" pitchFamily="18" charset="0"/>
                          </a:rPr>
                          <m:t>𝑘</m:t>
                        </m:r>
                      </m:sub>
                    </m:sSub>
                    <m:r>
                      <a:rPr lang="en-US" altLang="ja-JP" b="0" i="1" smtClean="0">
                        <a:latin typeface="Cambria Math" panose="02040503050406030204" pitchFamily="18" charset="0"/>
                        <a:cs typeface="Times New Roman" panose="02020603050405020304" pitchFamily="18" charset="0"/>
                      </a:rPr>
                      <m:t> </m:t>
                    </m:r>
                    <m:r>
                      <a:rPr lang="en-US" altLang="ja-JP" i="1">
                        <a:latin typeface="Cambria Math" panose="02040503050406030204" pitchFamily="18" charset="0"/>
                        <a:cs typeface="Times New Roman" panose="02020603050405020304" pitchFamily="18" charset="0"/>
                      </a:rPr>
                      <m:t>=</m:t>
                    </m:r>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𝑔</m:t>
                        </m:r>
                      </m:e>
                      <m:sub>
                        <m:r>
                          <a:rPr lang="en-US" altLang="ja-JP" i="1">
                            <a:latin typeface="Cambria Math" panose="02040503050406030204" pitchFamily="18" charset="0"/>
                            <a:cs typeface="Times New Roman" panose="02020603050405020304" pitchFamily="18" charset="0"/>
                          </a:rPr>
                          <m:t>𝑘</m:t>
                        </m:r>
                      </m:sub>
                    </m:sSub>
                    <m:r>
                      <a:rPr lang="en-US" altLang="ja-JP" i="1">
                        <a:latin typeface="Cambria Math" panose="02040503050406030204" pitchFamily="18" charset="0"/>
                        <a:cs typeface="Times New Roman" panose="02020603050405020304" pitchFamily="18" charset="0"/>
                      </a:rPr>
                      <m:t>−</m:t>
                    </m:r>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𝑡</m:t>
                        </m:r>
                      </m:e>
                      <m:sub>
                        <m:r>
                          <a:rPr lang="en-US" altLang="ja-JP" i="1">
                            <a:latin typeface="Cambria Math" panose="02040503050406030204" pitchFamily="18" charset="0"/>
                            <a:cs typeface="Times New Roman" panose="02020603050405020304" pitchFamily="18" charset="0"/>
                          </a:rPr>
                          <m:t>𝑘</m:t>
                        </m:r>
                      </m:sub>
                    </m:sSub>
                  </m:oMath>
                </a14:m>
                <a:r>
                  <a:rPr lang="ja-JP" altLang="en-US" dirty="0"/>
                  <a:t> </a:t>
                </a:r>
              </a:p>
            </p:txBody>
          </p:sp>
        </mc:Choice>
        <mc:Fallback xmlns="">
          <p:sp>
            <p:nvSpPr>
              <p:cNvPr id="119" name="正方形/長方形 118"/>
              <p:cNvSpPr>
                <a:spLocks noRot="1" noChangeAspect="1" noMove="1" noResize="1" noEditPoints="1" noAdjustHandles="1" noChangeArrowheads="1" noChangeShapeType="1" noTextEdit="1"/>
              </p:cNvSpPr>
              <p:nvPr/>
            </p:nvSpPr>
            <p:spPr>
              <a:xfrm>
                <a:off x="10467714" y="5050548"/>
                <a:ext cx="1590936" cy="369332"/>
              </a:xfrm>
              <a:prstGeom prst="rect">
                <a:avLst/>
              </a:prstGeom>
              <a:blipFill rotWithShape="0">
                <a:blip r:embed="rId15"/>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1" name="正方形/長方形 120"/>
              <p:cNvSpPr/>
              <p:nvPr/>
            </p:nvSpPr>
            <p:spPr>
              <a:xfrm>
                <a:off x="10467714" y="4072648"/>
                <a:ext cx="1590936" cy="369332"/>
              </a:xfrm>
              <a:prstGeom prst="rect">
                <a:avLst/>
              </a:prstGeom>
            </p:spPr>
            <p:txBody>
              <a:bodyPr wrap="square">
                <a:spAutoFit/>
              </a:bodyPr>
              <a:lstStyle/>
              <a:p>
                <a14:m>
                  <m:oMath xmlns:m="http://schemas.openxmlformats.org/officeDocument/2006/math">
                    <m:sSub>
                      <m:sSubPr>
                        <m:ctrlPr>
                          <a:rPr lang="en-US" altLang="ja-JP" i="1" smtClean="0">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𝜖</m:t>
                        </m:r>
                      </m:e>
                      <m:sub>
                        <m:r>
                          <a:rPr lang="en-US" altLang="ja-JP" b="0" i="1" smtClean="0">
                            <a:latin typeface="Cambria Math" panose="02040503050406030204" pitchFamily="18" charset="0"/>
                            <a:cs typeface="Times New Roman" panose="02020603050405020304" pitchFamily="18" charset="0"/>
                          </a:rPr>
                          <m:t>1</m:t>
                        </m:r>
                      </m:sub>
                    </m:sSub>
                    <m:r>
                      <a:rPr lang="en-US" altLang="ja-JP" b="0" i="1" smtClean="0">
                        <a:latin typeface="Cambria Math" panose="02040503050406030204" pitchFamily="18" charset="0"/>
                        <a:cs typeface="Times New Roman" panose="02020603050405020304" pitchFamily="18" charset="0"/>
                      </a:rPr>
                      <m:t> </m:t>
                    </m:r>
                    <m:r>
                      <a:rPr lang="en-US" altLang="ja-JP" i="1">
                        <a:latin typeface="Cambria Math" panose="02040503050406030204" pitchFamily="18" charset="0"/>
                        <a:cs typeface="Times New Roman" panose="02020603050405020304" pitchFamily="18" charset="0"/>
                      </a:rPr>
                      <m:t>=</m:t>
                    </m:r>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𝑔</m:t>
                        </m:r>
                      </m:e>
                      <m:sub>
                        <m:r>
                          <a:rPr lang="en-US" altLang="ja-JP" i="1">
                            <a:latin typeface="Cambria Math" panose="02040503050406030204" pitchFamily="18" charset="0"/>
                            <a:cs typeface="Times New Roman" panose="02020603050405020304" pitchFamily="18" charset="0"/>
                          </a:rPr>
                          <m:t>𝑘</m:t>
                        </m:r>
                      </m:sub>
                    </m:sSub>
                    <m:r>
                      <a:rPr lang="en-US" altLang="ja-JP" i="1">
                        <a:latin typeface="Cambria Math" panose="02040503050406030204" pitchFamily="18" charset="0"/>
                        <a:cs typeface="Times New Roman" panose="02020603050405020304" pitchFamily="18" charset="0"/>
                      </a:rPr>
                      <m:t>−</m:t>
                    </m:r>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𝑡</m:t>
                        </m:r>
                      </m:e>
                      <m:sub>
                        <m:r>
                          <a:rPr lang="en-US" altLang="ja-JP" i="1">
                            <a:latin typeface="Cambria Math" panose="02040503050406030204" pitchFamily="18" charset="0"/>
                            <a:cs typeface="Times New Roman" panose="02020603050405020304" pitchFamily="18" charset="0"/>
                          </a:rPr>
                          <m:t>𝑘</m:t>
                        </m:r>
                      </m:sub>
                    </m:sSub>
                  </m:oMath>
                </a14:m>
                <a:r>
                  <a:rPr lang="ja-JP" altLang="en-US" dirty="0"/>
                  <a:t> </a:t>
                </a:r>
              </a:p>
            </p:txBody>
          </p:sp>
        </mc:Choice>
        <mc:Fallback xmlns="">
          <p:sp>
            <p:nvSpPr>
              <p:cNvPr id="121" name="正方形/長方形 120"/>
              <p:cNvSpPr>
                <a:spLocks noRot="1" noChangeAspect="1" noMove="1" noResize="1" noEditPoints="1" noAdjustHandles="1" noChangeArrowheads="1" noChangeShapeType="1" noTextEdit="1"/>
              </p:cNvSpPr>
              <p:nvPr/>
            </p:nvSpPr>
            <p:spPr>
              <a:xfrm>
                <a:off x="10467714" y="4072648"/>
                <a:ext cx="1590936" cy="369332"/>
              </a:xfrm>
              <a:prstGeom prst="rect">
                <a:avLst/>
              </a:prstGeom>
              <a:blipFill rotWithShape="0">
                <a:blip r:embed="rId16"/>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2" name="正方形/長方形 121"/>
              <p:cNvSpPr/>
              <p:nvPr/>
            </p:nvSpPr>
            <p:spPr>
              <a:xfrm>
                <a:off x="10391514" y="6015748"/>
                <a:ext cx="1667136" cy="395429"/>
              </a:xfrm>
              <a:prstGeom prst="rect">
                <a:avLst/>
              </a:prstGeom>
            </p:spPr>
            <p:txBody>
              <a:bodyPr wrap="square">
                <a:spAutoFit/>
              </a:bodyPr>
              <a:lstStyle/>
              <a:p>
                <a14:m>
                  <m:oMath xmlns:m="http://schemas.openxmlformats.org/officeDocument/2006/math">
                    <m:sSub>
                      <m:sSubPr>
                        <m:ctrlPr>
                          <a:rPr lang="en-US" altLang="ja-JP" i="1" smtClean="0">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𝜖</m:t>
                        </m:r>
                      </m:e>
                      <m:sub>
                        <m:sSub>
                          <m:sSubPr>
                            <m:ctrlPr>
                              <a:rPr lang="en-US" altLang="ja-JP" b="0" i="1" smtClean="0">
                                <a:latin typeface="Cambria Math" panose="02040503050406030204" pitchFamily="18" charset="0"/>
                                <a:cs typeface="Times New Roman" panose="02020603050405020304" pitchFamily="18" charset="0"/>
                              </a:rPr>
                            </m:ctrlPr>
                          </m:sSubPr>
                          <m:e>
                            <m:r>
                              <a:rPr lang="en-US" altLang="ja-JP" b="0" i="1" smtClean="0">
                                <a:latin typeface="Cambria Math" panose="02040503050406030204" pitchFamily="18" charset="0"/>
                                <a:cs typeface="Times New Roman" panose="02020603050405020304" pitchFamily="18" charset="0"/>
                              </a:rPr>
                              <m:t>𝑁</m:t>
                            </m:r>
                          </m:e>
                          <m:sub>
                            <m:r>
                              <a:rPr lang="en-US" altLang="ja-JP" b="0" i="1" smtClean="0">
                                <a:latin typeface="Cambria Math" panose="02040503050406030204" pitchFamily="18" charset="0"/>
                                <a:cs typeface="Times New Roman" panose="02020603050405020304" pitchFamily="18" charset="0"/>
                              </a:rPr>
                              <m:t>𝑘</m:t>
                            </m:r>
                          </m:sub>
                        </m:sSub>
                      </m:sub>
                    </m:sSub>
                    <m:r>
                      <a:rPr lang="en-US" altLang="ja-JP" b="0" i="1" smtClean="0">
                        <a:latin typeface="Cambria Math" panose="02040503050406030204" pitchFamily="18" charset="0"/>
                        <a:cs typeface="Times New Roman" panose="02020603050405020304" pitchFamily="18" charset="0"/>
                      </a:rPr>
                      <m:t> </m:t>
                    </m:r>
                    <m:r>
                      <a:rPr lang="en-US" altLang="ja-JP" i="1">
                        <a:latin typeface="Cambria Math" panose="02040503050406030204" pitchFamily="18" charset="0"/>
                        <a:cs typeface="Times New Roman" panose="02020603050405020304" pitchFamily="18" charset="0"/>
                      </a:rPr>
                      <m:t>=</m:t>
                    </m:r>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𝑔</m:t>
                        </m:r>
                      </m:e>
                      <m:sub>
                        <m:r>
                          <a:rPr lang="en-US" altLang="ja-JP" i="1">
                            <a:latin typeface="Cambria Math" panose="02040503050406030204" pitchFamily="18" charset="0"/>
                            <a:cs typeface="Times New Roman" panose="02020603050405020304" pitchFamily="18" charset="0"/>
                          </a:rPr>
                          <m:t>𝑘</m:t>
                        </m:r>
                      </m:sub>
                    </m:sSub>
                    <m:r>
                      <a:rPr lang="en-US" altLang="ja-JP" i="1">
                        <a:latin typeface="Cambria Math" panose="02040503050406030204" pitchFamily="18" charset="0"/>
                        <a:cs typeface="Times New Roman" panose="02020603050405020304" pitchFamily="18" charset="0"/>
                      </a:rPr>
                      <m:t>−</m:t>
                    </m:r>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𝑡</m:t>
                        </m:r>
                      </m:e>
                      <m:sub>
                        <m:r>
                          <a:rPr lang="en-US" altLang="ja-JP" i="1">
                            <a:latin typeface="Cambria Math" panose="02040503050406030204" pitchFamily="18" charset="0"/>
                            <a:cs typeface="Times New Roman" panose="02020603050405020304" pitchFamily="18" charset="0"/>
                          </a:rPr>
                          <m:t>𝑘</m:t>
                        </m:r>
                      </m:sub>
                    </m:sSub>
                  </m:oMath>
                </a14:m>
                <a:r>
                  <a:rPr lang="ja-JP" altLang="en-US" dirty="0"/>
                  <a:t> </a:t>
                </a:r>
              </a:p>
            </p:txBody>
          </p:sp>
        </mc:Choice>
        <mc:Fallback xmlns="">
          <p:sp>
            <p:nvSpPr>
              <p:cNvPr id="122" name="正方形/長方形 121"/>
              <p:cNvSpPr>
                <a:spLocks noRot="1" noChangeAspect="1" noMove="1" noResize="1" noEditPoints="1" noAdjustHandles="1" noChangeArrowheads="1" noChangeShapeType="1" noTextEdit="1"/>
              </p:cNvSpPr>
              <p:nvPr/>
            </p:nvSpPr>
            <p:spPr>
              <a:xfrm>
                <a:off x="10391514" y="6015748"/>
                <a:ext cx="1667136" cy="395429"/>
              </a:xfrm>
              <a:prstGeom prst="rect">
                <a:avLst/>
              </a:prstGeom>
              <a:blipFill rotWithShape="0">
                <a:blip r:embed="rId17"/>
                <a:stretch>
                  <a:fillRect b="-1538"/>
                </a:stretch>
              </a:blipFill>
            </p:spPr>
            <p:txBody>
              <a:bodyPr/>
              <a:lstStyle/>
              <a:p>
                <a:r>
                  <a:rPr lang="ja-JP" altLang="en-US">
                    <a:noFill/>
                  </a:rPr>
                  <a:t> </a:t>
                </a:r>
              </a:p>
            </p:txBody>
          </p:sp>
        </mc:Fallback>
      </mc:AlternateContent>
      <p:sp>
        <p:nvSpPr>
          <p:cNvPr id="123" name="右矢印 122"/>
          <p:cNvSpPr/>
          <p:nvPr/>
        </p:nvSpPr>
        <p:spPr>
          <a:xfrm>
            <a:off x="7753350" y="66675"/>
            <a:ext cx="2314575"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Step 2-0</a:t>
            </a:r>
            <a:endParaRPr kumimoji="1" lang="ja-JP" altLang="en-US" dirty="0"/>
          </a:p>
        </p:txBody>
      </p:sp>
      <p:sp>
        <p:nvSpPr>
          <p:cNvPr id="124" name="右矢印 123"/>
          <p:cNvSpPr/>
          <p:nvPr/>
        </p:nvSpPr>
        <p:spPr>
          <a:xfrm rot="10800000">
            <a:off x="7781925" y="3609975"/>
            <a:ext cx="2314575"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125" name="正方形/長方形 124"/>
              <p:cNvSpPr/>
              <p:nvPr/>
            </p:nvSpPr>
            <p:spPr>
              <a:xfrm>
                <a:off x="8815734" y="4311134"/>
                <a:ext cx="4469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𝜖</m:t>
                          </m:r>
                        </m:e>
                        <m:sub>
                          <m:r>
                            <a:rPr lang="en-US" altLang="ja-JP" i="1">
                              <a:latin typeface="Cambria Math" panose="02040503050406030204" pitchFamily="18" charset="0"/>
                              <a:cs typeface="Times New Roman" panose="02020603050405020304" pitchFamily="18" charset="0"/>
                            </a:rPr>
                            <m:t>1</m:t>
                          </m:r>
                        </m:sub>
                      </m:sSub>
                    </m:oMath>
                  </m:oMathPara>
                </a14:m>
                <a:endParaRPr lang="ja-JP" altLang="en-US" dirty="0"/>
              </a:p>
            </p:txBody>
          </p:sp>
        </mc:Choice>
        <mc:Fallback xmlns="">
          <p:sp>
            <p:nvSpPr>
              <p:cNvPr id="125" name="正方形/長方形 124"/>
              <p:cNvSpPr>
                <a:spLocks noRot="1" noChangeAspect="1" noMove="1" noResize="1" noEditPoints="1" noAdjustHandles="1" noChangeArrowheads="1" noChangeShapeType="1" noTextEdit="1"/>
              </p:cNvSpPr>
              <p:nvPr/>
            </p:nvSpPr>
            <p:spPr>
              <a:xfrm>
                <a:off x="8815734" y="4311134"/>
                <a:ext cx="446981" cy="369332"/>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6" name="正方形/長方形 125"/>
              <p:cNvSpPr/>
              <p:nvPr/>
            </p:nvSpPr>
            <p:spPr>
              <a:xfrm>
                <a:off x="8815734" y="5031859"/>
                <a:ext cx="418320"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𝜖</m:t>
                          </m:r>
                        </m:e>
                        <m:sub>
                          <m:r>
                            <a:rPr lang="en-US" altLang="ja-JP" b="0" i="1" smtClean="0">
                              <a:latin typeface="Cambria Math" panose="02040503050406030204" pitchFamily="18" charset="0"/>
                              <a:cs typeface="Times New Roman" panose="02020603050405020304" pitchFamily="18" charset="0"/>
                            </a:rPr>
                            <m:t>𝑗</m:t>
                          </m:r>
                        </m:sub>
                      </m:sSub>
                    </m:oMath>
                  </m:oMathPara>
                </a14:m>
                <a:endParaRPr lang="ja-JP" altLang="en-US" dirty="0"/>
              </a:p>
            </p:txBody>
          </p:sp>
        </mc:Choice>
        <mc:Fallback xmlns="">
          <p:sp>
            <p:nvSpPr>
              <p:cNvPr id="126" name="正方形/長方形 125"/>
              <p:cNvSpPr>
                <a:spLocks noRot="1" noChangeAspect="1" noMove="1" noResize="1" noEditPoints="1" noAdjustHandles="1" noChangeArrowheads="1" noChangeShapeType="1" noTextEdit="1"/>
              </p:cNvSpPr>
              <p:nvPr/>
            </p:nvSpPr>
            <p:spPr>
              <a:xfrm>
                <a:off x="8815734" y="5031859"/>
                <a:ext cx="418320" cy="391646"/>
              </a:xfrm>
              <a:prstGeom prst="rect">
                <a:avLst/>
              </a:prstGeom>
              <a:blipFill rotWithShape="0">
                <a:blip r:embed="rId19"/>
                <a:stretch>
                  <a:fillRect b="-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7" name="正方形/長方形 126"/>
              <p:cNvSpPr/>
              <p:nvPr/>
            </p:nvSpPr>
            <p:spPr>
              <a:xfrm>
                <a:off x="8752234" y="5768459"/>
                <a:ext cx="555473" cy="4243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𝜖</m:t>
                          </m:r>
                        </m:e>
                        <m:sub>
                          <m:sSub>
                            <m:sSubPr>
                              <m:ctrlPr>
                                <a:rPr lang="en-US" altLang="ja-JP" b="0" i="1" smtClean="0">
                                  <a:latin typeface="Cambria Math" panose="02040503050406030204" pitchFamily="18" charset="0"/>
                                  <a:cs typeface="Times New Roman" panose="02020603050405020304" pitchFamily="18" charset="0"/>
                                </a:rPr>
                              </m:ctrlPr>
                            </m:sSubPr>
                            <m:e>
                              <m:r>
                                <a:rPr lang="en-US" altLang="ja-JP" b="0" i="1" smtClean="0">
                                  <a:latin typeface="Cambria Math" panose="02040503050406030204" pitchFamily="18" charset="0"/>
                                  <a:cs typeface="Times New Roman" panose="02020603050405020304" pitchFamily="18" charset="0"/>
                                </a:rPr>
                                <m:t>𝑁</m:t>
                              </m:r>
                            </m:e>
                            <m:sub>
                              <m:r>
                                <a:rPr lang="en-US" altLang="ja-JP" b="0" i="1" smtClean="0">
                                  <a:latin typeface="Cambria Math" panose="02040503050406030204" pitchFamily="18" charset="0"/>
                                  <a:cs typeface="Times New Roman" panose="02020603050405020304" pitchFamily="18" charset="0"/>
                                </a:rPr>
                                <m:t>𝑗</m:t>
                              </m:r>
                            </m:sub>
                          </m:sSub>
                        </m:sub>
                      </m:sSub>
                    </m:oMath>
                  </m:oMathPara>
                </a14:m>
                <a:endParaRPr lang="ja-JP" altLang="en-US" dirty="0"/>
              </a:p>
            </p:txBody>
          </p:sp>
        </mc:Choice>
        <mc:Fallback xmlns="">
          <p:sp>
            <p:nvSpPr>
              <p:cNvPr id="127" name="正方形/長方形 126"/>
              <p:cNvSpPr>
                <a:spLocks noRot="1" noChangeAspect="1" noMove="1" noResize="1" noEditPoints="1" noAdjustHandles="1" noChangeArrowheads="1" noChangeShapeType="1" noTextEdit="1"/>
              </p:cNvSpPr>
              <p:nvPr/>
            </p:nvSpPr>
            <p:spPr>
              <a:xfrm>
                <a:off x="8752234" y="5768459"/>
                <a:ext cx="555473" cy="424347"/>
              </a:xfrm>
              <a:prstGeom prst="rect">
                <a:avLst/>
              </a:prstGeom>
              <a:blipFill rotWithShape="0">
                <a:blip r:embed="rId20"/>
                <a:stretch>
                  <a:fillRect b="-5714"/>
                </a:stretch>
              </a:blipFill>
            </p:spPr>
            <p:txBody>
              <a:bodyPr/>
              <a:lstStyle/>
              <a:p>
                <a:r>
                  <a:rPr lang="ja-JP" altLang="en-US">
                    <a:noFill/>
                  </a:rPr>
                  <a:t> </a:t>
                </a:r>
              </a:p>
            </p:txBody>
          </p:sp>
        </mc:Fallback>
      </mc:AlternateContent>
      <p:sp>
        <p:nvSpPr>
          <p:cNvPr id="130" name="正方形/長方形 129"/>
          <p:cNvSpPr/>
          <p:nvPr/>
        </p:nvSpPr>
        <p:spPr>
          <a:xfrm>
            <a:off x="8355171" y="3644384"/>
            <a:ext cx="1374800" cy="369332"/>
          </a:xfrm>
          <a:prstGeom prst="rect">
            <a:avLst/>
          </a:prstGeom>
        </p:spPr>
        <p:txBody>
          <a:bodyPr wrap="none">
            <a:spAutoFit/>
          </a:bodyPr>
          <a:lstStyle/>
          <a:p>
            <a:r>
              <a:rPr lang="en-US" altLang="ja-JP" dirty="0">
                <a:solidFill>
                  <a:schemeClr val="bg1"/>
                </a:solidFill>
              </a:rPr>
              <a:t>Step 2-1, 2-2</a:t>
            </a:r>
            <a:endParaRPr lang="ja-JP" altLang="en-US" dirty="0">
              <a:solidFill>
                <a:schemeClr val="bg1"/>
              </a:solidFill>
            </a:endParaRPr>
          </a:p>
        </p:txBody>
      </p:sp>
      <p:sp>
        <p:nvSpPr>
          <p:cNvPr id="132" name="コンテンツ プレースホルダー 2"/>
          <p:cNvSpPr txBox="1">
            <a:spLocks/>
          </p:cNvSpPr>
          <p:nvPr/>
        </p:nvSpPr>
        <p:spPr>
          <a:xfrm>
            <a:off x="440706" y="5441951"/>
            <a:ext cx="4064619" cy="14160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ja-JP" altLang="en-US" sz="1600" dirty="0">
                <a:latin typeface="Times New Roman" panose="02020603050405020304" pitchFamily="18" charset="0"/>
                <a:cs typeface="Times New Roman" panose="02020603050405020304" pitchFamily="18" charset="0"/>
              </a:rPr>
              <a:t>教師データをひとつピックアップし、</a:t>
            </a:r>
            <a:endParaRPr lang="en-US" altLang="ja-JP" sz="1600" dirty="0">
              <a:latin typeface="Times New Roman" panose="02020603050405020304" pitchFamily="18" charset="0"/>
              <a:cs typeface="Times New Roman" panose="02020603050405020304" pitchFamily="18" charset="0"/>
            </a:endParaRPr>
          </a:p>
          <a:p>
            <a:pPr marL="0" indent="0">
              <a:lnSpc>
                <a:spcPct val="100000"/>
              </a:lnSpc>
              <a:spcBef>
                <a:spcPts val="600"/>
              </a:spcBef>
              <a:buFont typeface="Arial" panose="020B0604020202020204" pitchFamily="34" charset="0"/>
              <a:buNone/>
            </a:pPr>
            <a:r>
              <a:rPr lang="en-US" altLang="ja-JP" sz="1600" dirty="0">
                <a:latin typeface="Times New Roman" panose="02020603050405020304" pitchFamily="18" charset="0"/>
                <a:cs typeface="Times New Roman" panose="02020603050405020304" pitchFamily="18" charset="0"/>
              </a:rPr>
              <a:t>2-0 </a:t>
            </a:r>
            <a:r>
              <a:rPr lang="ja-JP" altLang="en-US" sz="1600" dirty="0">
                <a:latin typeface="Times New Roman" panose="02020603050405020304" pitchFamily="18" charset="0"/>
                <a:cs typeface="Times New Roman" panose="02020603050405020304" pitchFamily="18" charset="0"/>
              </a:rPr>
              <a:t>前進方向に出力を計算し</a:t>
            </a:r>
            <a:endParaRPr lang="en-US" altLang="ja-JP" sz="1600" dirty="0">
              <a:latin typeface="Times New Roman" panose="02020603050405020304" pitchFamily="18" charset="0"/>
              <a:cs typeface="Times New Roman" panose="02020603050405020304" pitchFamily="18" charset="0"/>
            </a:endParaRPr>
          </a:p>
          <a:p>
            <a:pPr marL="0" indent="0">
              <a:lnSpc>
                <a:spcPct val="100000"/>
              </a:lnSpc>
              <a:spcBef>
                <a:spcPts val="600"/>
              </a:spcBef>
              <a:buFont typeface="Arial" panose="020B0604020202020204" pitchFamily="34" charset="0"/>
              <a:buNone/>
            </a:pPr>
            <a:r>
              <a:rPr lang="en-US" altLang="ja-JP" sz="1600" dirty="0">
                <a:latin typeface="Times New Roman" panose="02020603050405020304" pitchFamily="18" charset="0"/>
                <a:cs typeface="Times New Roman" panose="02020603050405020304" pitchFamily="18" charset="0"/>
              </a:rPr>
              <a:t>2-1, 2-2</a:t>
            </a:r>
            <a:r>
              <a:rPr lang="ja-JP" altLang="en-US" sz="1600" dirty="0">
                <a:latin typeface="Times New Roman" panose="02020603050405020304" pitchFamily="18" charset="0"/>
                <a:cs typeface="Times New Roman" panose="02020603050405020304" pitchFamily="18" charset="0"/>
              </a:rPr>
              <a:t> 逆方向に誤差を計算し</a:t>
            </a:r>
            <a:endParaRPr lang="en-US" altLang="ja-JP" sz="1600" dirty="0">
              <a:latin typeface="Times New Roman" panose="02020603050405020304" pitchFamily="18" charset="0"/>
              <a:cs typeface="Times New Roman" panose="02020603050405020304" pitchFamily="18" charset="0"/>
            </a:endParaRPr>
          </a:p>
          <a:p>
            <a:pPr marL="0" indent="0">
              <a:lnSpc>
                <a:spcPct val="100000"/>
              </a:lnSpc>
              <a:spcBef>
                <a:spcPts val="600"/>
              </a:spcBef>
              <a:buFont typeface="Arial" panose="020B0604020202020204" pitchFamily="34" charset="0"/>
              <a:buNone/>
            </a:pPr>
            <a:r>
              <a:rPr lang="en-US" altLang="ja-JP" sz="1600" dirty="0">
                <a:latin typeface="Times New Roman" panose="02020603050405020304" pitchFamily="18" charset="0"/>
                <a:cs typeface="Times New Roman" panose="02020603050405020304" pitchFamily="18" charset="0"/>
              </a:rPr>
              <a:t>2-3 </a:t>
            </a:r>
            <a:r>
              <a:rPr lang="ja-JP" altLang="en-US" sz="1600" dirty="0">
                <a:latin typeface="Times New Roman" panose="02020603050405020304" pitchFamily="18" charset="0"/>
                <a:cs typeface="Times New Roman" panose="02020603050405020304" pitchFamily="18" charset="0"/>
              </a:rPr>
              <a:t>出力と誤差を用いて重みを更新</a:t>
            </a:r>
            <a:endParaRPr lang="en-US" altLang="ja-JP" sz="1600" dirty="0">
              <a:latin typeface="Times New Roman" panose="02020603050405020304" pitchFamily="18" charset="0"/>
              <a:cs typeface="Times New Roman" panose="02020603050405020304" pitchFamily="18" charset="0"/>
            </a:endParaRPr>
          </a:p>
        </p:txBody>
      </p:sp>
      <p:sp>
        <p:nvSpPr>
          <p:cNvPr id="118" name="正方形/長方形 117"/>
          <p:cNvSpPr/>
          <p:nvPr/>
        </p:nvSpPr>
        <p:spPr>
          <a:xfrm>
            <a:off x="11077592" y="6488668"/>
            <a:ext cx="1114408" cy="369332"/>
          </a:xfrm>
          <a:prstGeom prst="rect">
            <a:avLst/>
          </a:prstGeom>
        </p:spPr>
        <p:txBody>
          <a:bodyPr wrap="none">
            <a:spAutoFit/>
          </a:bodyPr>
          <a:lstStyle/>
          <a:p>
            <a:r>
              <a:rPr lang="ja-JP" altLang="en-US" b="1" dirty="0">
                <a:solidFill>
                  <a:srgbClr val="FF0000"/>
                </a:solidFill>
                <a:latin typeface="Times New Roman" panose="02020603050405020304" pitchFamily="18" charset="0"/>
                <a:cs typeface="Times New Roman" panose="02020603050405020304" pitchFamily="18" charset="0"/>
              </a:rPr>
              <a:t>補足資料</a:t>
            </a:r>
            <a:endParaRPr lang="ja-JP" altLang="en-US" b="1" dirty="0">
              <a:solidFill>
                <a:srgbClr val="FF0000"/>
              </a:solidFill>
            </a:endParaRPr>
          </a:p>
        </p:txBody>
      </p:sp>
      <p:sp>
        <p:nvSpPr>
          <p:cNvPr id="16" name="スライド番号プレースホルダー 15"/>
          <p:cNvSpPr>
            <a:spLocks noGrp="1"/>
          </p:cNvSpPr>
          <p:nvPr>
            <p:ph type="sldNum" sz="quarter" idx="12"/>
          </p:nvPr>
        </p:nvSpPr>
        <p:spPr/>
        <p:txBody>
          <a:bodyPr/>
          <a:lstStyle/>
          <a:p>
            <a:fld id="{F35DE295-420C-4265-BE54-AE59FA4027A6}" type="slidenum">
              <a:rPr kumimoji="1" lang="ja-JP" altLang="en-US" smtClean="0"/>
              <a:t>46</a:t>
            </a:fld>
            <a:endParaRPr kumimoji="1" lang="ja-JP" altLang="en-US"/>
          </a:p>
        </p:txBody>
      </p:sp>
    </p:spTree>
    <p:extLst>
      <p:ext uri="{BB962C8B-B14F-4D97-AF65-F5344CB8AC3E}">
        <p14:creationId xmlns:p14="http://schemas.microsoft.com/office/powerpoint/2010/main" val="2816419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2687320" y="343665"/>
            <a:ext cx="7012940"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400" kern="1200">
                <a:solidFill>
                  <a:schemeClr val="tx1"/>
                </a:solidFill>
                <a:latin typeface="+mj-ea"/>
                <a:ea typeface="+mj-ea"/>
                <a:cs typeface="+mj-cs"/>
              </a:defRPr>
            </a:lvl1pPr>
          </a:lstStyle>
          <a:p>
            <a:pPr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クラス分類の一般的な処理手順</a:t>
            </a:r>
          </a:p>
        </p:txBody>
      </p:sp>
      <p:sp>
        <p:nvSpPr>
          <p:cNvPr id="79" name="テキスト ボックス 78"/>
          <p:cNvSpPr txBox="1"/>
          <p:nvPr/>
        </p:nvSpPr>
        <p:spPr>
          <a:xfrm>
            <a:off x="10234838" y="2025041"/>
            <a:ext cx="1723550" cy="830997"/>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識別対象の</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ID</a:t>
            </a:r>
          </a:p>
        </p:txBody>
      </p:sp>
      <p:grpSp>
        <p:nvGrpSpPr>
          <p:cNvPr id="3" name="グループ化 2"/>
          <p:cNvGrpSpPr/>
          <p:nvPr/>
        </p:nvGrpSpPr>
        <p:grpSpPr>
          <a:xfrm>
            <a:off x="3138989" y="1473762"/>
            <a:ext cx="1374859" cy="1684842"/>
            <a:chOff x="3207170" y="1473762"/>
            <a:chExt cx="1374859" cy="1684842"/>
          </a:xfrm>
        </p:grpSpPr>
        <p:sp>
          <p:nvSpPr>
            <p:cNvPr id="57" name="正方形/長方形 56"/>
            <p:cNvSpPr/>
            <p:nvPr/>
          </p:nvSpPr>
          <p:spPr>
            <a:xfrm>
              <a:off x="3207170" y="2561704"/>
              <a:ext cx="1374859" cy="5969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前処理</a:t>
              </a:r>
            </a:p>
          </p:txBody>
        </p:sp>
        <p:grpSp>
          <p:nvGrpSpPr>
            <p:cNvPr id="87" name="グループ化 86"/>
            <p:cNvGrpSpPr/>
            <p:nvPr/>
          </p:nvGrpSpPr>
          <p:grpSpPr>
            <a:xfrm>
              <a:off x="3483741" y="1473762"/>
              <a:ext cx="792956" cy="905528"/>
              <a:chOff x="-1150143" y="-7692"/>
              <a:chExt cx="2121694" cy="2422900"/>
            </a:xfrm>
          </p:grpSpPr>
          <p:pic>
            <p:nvPicPr>
              <p:cNvPr id="88" name="Picture 2" descr="C:\Users\takashi\Dropbox\ResearchProposal\講義img\apple2_0.835995.b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89" r="3420"/>
              <a:stretch/>
            </p:blipFill>
            <p:spPr bwMode="auto">
              <a:xfrm>
                <a:off x="-1150143" y="-7692"/>
                <a:ext cx="1378743" cy="132303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9" name="Picture 4" descr="C:\Users\takashi\Dropbox\ResearchProposal\講義img\banana1_0.518607.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170" y="544041"/>
                <a:ext cx="1384607" cy="132257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0" name="Picture 5" descr="C:\Users\takashi\Dropbox\ResearchProposal\講義img\mikan4_0.792652.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8" r="4701"/>
              <a:stretch/>
            </p:blipFill>
            <p:spPr bwMode="auto">
              <a:xfrm>
                <a:off x="-414337" y="1095311"/>
                <a:ext cx="1385888" cy="131989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5" name="グループ化 4"/>
          <p:cNvGrpSpPr/>
          <p:nvPr/>
        </p:nvGrpSpPr>
        <p:grpSpPr>
          <a:xfrm>
            <a:off x="5250274" y="1246036"/>
            <a:ext cx="1739899" cy="1912568"/>
            <a:chOff x="4985751" y="1246036"/>
            <a:chExt cx="1739899" cy="1912568"/>
          </a:xfrm>
        </p:grpSpPr>
        <p:sp>
          <p:nvSpPr>
            <p:cNvPr id="58" name="正方形/長方形 57"/>
            <p:cNvSpPr/>
            <p:nvPr/>
          </p:nvSpPr>
          <p:spPr>
            <a:xfrm>
              <a:off x="4985751" y="2561704"/>
              <a:ext cx="1739899" cy="5969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特徴抽出</a:t>
              </a:r>
            </a:p>
          </p:txBody>
        </p:sp>
        <p:grpSp>
          <p:nvGrpSpPr>
            <p:cNvPr id="91" name="グループ化 90"/>
            <p:cNvGrpSpPr/>
            <p:nvPr/>
          </p:nvGrpSpPr>
          <p:grpSpPr>
            <a:xfrm>
              <a:off x="5189488" y="1246036"/>
              <a:ext cx="1332425" cy="1186052"/>
              <a:chOff x="53089" y="4594860"/>
              <a:chExt cx="3411892" cy="3169920"/>
            </a:xfrm>
          </p:grpSpPr>
          <p:grpSp>
            <p:nvGrpSpPr>
              <p:cNvPr id="92" name="グループ化 91"/>
              <p:cNvGrpSpPr/>
              <p:nvPr/>
            </p:nvGrpSpPr>
            <p:grpSpPr>
              <a:xfrm>
                <a:off x="53089" y="4594860"/>
                <a:ext cx="3411892" cy="3169920"/>
                <a:chOff x="4822723" y="3479110"/>
                <a:chExt cx="2841333" cy="2639826"/>
              </a:xfrm>
            </p:grpSpPr>
            <p:cxnSp>
              <p:nvCxnSpPr>
                <p:cNvPr id="102" name="直線矢印コネクタ 101"/>
                <p:cNvCxnSpPr/>
                <p:nvPr/>
              </p:nvCxnSpPr>
              <p:spPr>
                <a:xfrm>
                  <a:off x="4822723" y="6105524"/>
                  <a:ext cx="284133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4835628" y="3479110"/>
                  <a:ext cx="0" cy="2639826"/>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93" name="グループ化 92"/>
              <p:cNvGrpSpPr/>
              <p:nvPr/>
            </p:nvGrpSpPr>
            <p:grpSpPr>
              <a:xfrm>
                <a:off x="375235" y="5184994"/>
                <a:ext cx="894230" cy="636748"/>
                <a:chOff x="5122287" y="3532186"/>
                <a:chExt cx="894230" cy="636748"/>
              </a:xfrm>
            </p:grpSpPr>
            <p:pic>
              <p:nvPicPr>
                <p:cNvPr id="100" name="Picture 2" descr="C:\Users\takashi\Desktop\apple1.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1626" y="3834675"/>
                  <a:ext cx="384891"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01" name="Picture 4" descr="C:\Users\takashi\Desktop\appleTrgt.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2287" y="3532186"/>
                  <a:ext cx="375068"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94" name="グループ化 93"/>
              <p:cNvGrpSpPr/>
              <p:nvPr/>
            </p:nvGrpSpPr>
            <p:grpSpPr>
              <a:xfrm>
                <a:off x="2119346" y="5124247"/>
                <a:ext cx="851679" cy="849038"/>
                <a:chOff x="7072138" y="3364759"/>
                <a:chExt cx="851679" cy="849038"/>
              </a:xfrm>
            </p:grpSpPr>
            <p:pic>
              <p:nvPicPr>
                <p:cNvPr id="98" name="Picture 10" descr="C:\Users\takashi\Desktop\mikan1.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66"/>
                <a:stretch/>
              </p:blipFill>
              <p:spPr bwMode="auto">
                <a:xfrm>
                  <a:off x="7552516" y="3851725"/>
                  <a:ext cx="371301" cy="362072"/>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99" name="Picture 11" descr="C:\Users\takashi\Desktop\mikan2.bmp"/>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98" r="3043"/>
                <a:stretch/>
              </p:blipFill>
              <p:spPr bwMode="auto">
                <a:xfrm>
                  <a:off x="7072138" y="3364759"/>
                  <a:ext cx="371560" cy="362074"/>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95" name="グループ化 94"/>
              <p:cNvGrpSpPr/>
              <p:nvPr/>
            </p:nvGrpSpPr>
            <p:grpSpPr>
              <a:xfrm>
                <a:off x="1943661" y="6797579"/>
                <a:ext cx="969382" cy="585469"/>
                <a:chOff x="6919313" y="4969511"/>
                <a:chExt cx="969382" cy="585469"/>
              </a:xfrm>
            </p:grpSpPr>
            <p:pic>
              <p:nvPicPr>
                <p:cNvPr id="96" name="Picture 8" descr="C:\Users\takashi\Desktop\banana1.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9313" y="4969511"/>
                  <a:ext cx="398928"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97" name="Picture 9" descr="C:\Users\takashi\Desktop\banana2.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020" y="5174001"/>
                  <a:ext cx="414675"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grpSp>
      <p:grpSp>
        <p:nvGrpSpPr>
          <p:cNvPr id="6" name="グループ化 5"/>
          <p:cNvGrpSpPr/>
          <p:nvPr/>
        </p:nvGrpSpPr>
        <p:grpSpPr>
          <a:xfrm>
            <a:off x="7726599" y="1246036"/>
            <a:ext cx="1775459" cy="1912568"/>
            <a:chOff x="7248547" y="1246036"/>
            <a:chExt cx="1775459" cy="1912568"/>
          </a:xfrm>
        </p:grpSpPr>
        <p:sp>
          <p:nvSpPr>
            <p:cNvPr id="59" name="正方形/長方形 58"/>
            <p:cNvSpPr/>
            <p:nvPr/>
          </p:nvSpPr>
          <p:spPr>
            <a:xfrm>
              <a:off x="7248547" y="2561704"/>
              <a:ext cx="1775459" cy="5969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クラス分類</a:t>
              </a:r>
            </a:p>
          </p:txBody>
        </p:sp>
        <p:grpSp>
          <p:nvGrpSpPr>
            <p:cNvPr id="104" name="グループ化 103"/>
            <p:cNvGrpSpPr/>
            <p:nvPr/>
          </p:nvGrpSpPr>
          <p:grpSpPr>
            <a:xfrm>
              <a:off x="7496838" y="1246036"/>
              <a:ext cx="1332425" cy="1186052"/>
              <a:chOff x="53089" y="4594860"/>
              <a:chExt cx="3411892" cy="3169920"/>
            </a:xfrm>
          </p:grpSpPr>
          <p:grpSp>
            <p:nvGrpSpPr>
              <p:cNvPr id="105" name="グループ化 104"/>
              <p:cNvGrpSpPr/>
              <p:nvPr/>
            </p:nvGrpSpPr>
            <p:grpSpPr>
              <a:xfrm>
                <a:off x="53089" y="4594860"/>
                <a:ext cx="3411892" cy="3169920"/>
                <a:chOff x="4822723" y="3479110"/>
                <a:chExt cx="2841333" cy="2639826"/>
              </a:xfrm>
            </p:grpSpPr>
            <p:cxnSp>
              <p:nvCxnSpPr>
                <p:cNvPr id="115" name="直線矢印コネクタ 114"/>
                <p:cNvCxnSpPr/>
                <p:nvPr/>
              </p:nvCxnSpPr>
              <p:spPr>
                <a:xfrm>
                  <a:off x="4822723" y="6105524"/>
                  <a:ext cx="284133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flipV="1">
                  <a:off x="4835628" y="3479110"/>
                  <a:ext cx="0" cy="2639826"/>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06" name="グループ化 105"/>
              <p:cNvGrpSpPr/>
              <p:nvPr/>
            </p:nvGrpSpPr>
            <p:grpSpPr>
              <a:xfrm>
                <a:off x="375235" y="5184994"/>
                <a:ext cx="881504" cy="636748"/>
                <a:chOff x="5122287" y="3532186"/>
                <a:chExt cx="881504" cy="636748"/>
              </a:xfrm>
            </p:grpSpPr>
            <p:pic>
              <p:nvPicPr>
                <p:cNvPr id="113" name="Picture 2" descr="C:\Users\takashi\Desktop\apple1.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8900" y="3834675"/>
                  <a:ext cx="384891"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14" name="Picture 4" descr="C:\Users\takashi\Desktop\appleTrgt.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2287" y="3532186"/>
                  <a:ext cx="375068"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107" name="グループ化 106"/>
              <p:cNvGrpSpPr/>
              <p:nvPr/>
            </p:nvGrpSpPr>
            <p:grpSpPr>
              <a:xfrm>
                <a:off x="2119346" y="5124247"/>
                <a:ext cx="851679" cy="849038"/>
                <a:chOff x="7072138" y="3364759"/>
                <a:chExt cx="851679" cy="849038"/>
              </a:xfrm>
            </p:grpSpPr>
            <p:pic>
              <p:nvPicPr>
                <p:cNvPr id="111" name="Picture 10" descr="C:\Users\takashi\Desktop\mikan1.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66"/>
                <a:stretch/>
              </p:blipFill>
              <p:spPr bwMode="auto">
                <a:xfrm>
                  <a:off x="7552516" y="3851725"/>
                  <a:ext cx="371301" cy="362072"/>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12" name="Picture 11" descr="C:\Users\takashi\Desktop\mikan2.bmp"/>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98" r="3043"/>
                <a:stretch/>
              </p:blipFill>
              <p:spPr bwMode="auto">
                <a:xfrm>
                  <a:off x="7072138" y="3364759"/>
                  <a:ext cx="371560" cy="362074"/>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108" name="グループ化 107"/>
              <p:cNvGrpSpPr/>
              <p:nvPr/>
            </p:nvGrpSpPr>
            <p:grpSpPr>
              <a:xfrm>
                <a:off x="1943661" y="6797579"/>
                <a:ext cx="969382" cy="585469"/>
                <a:chOff x="6919313" y="4969511"/>
                <a:chExt cx="969382" cy="585469"/>
              </a:xfrm>
            </p:grpSpPr>
            <p:pic>
              <p:nvPicPr>
                <p:cNvPr id="109" name="Picture 8" descr="C:\Users\takashi\Desktop\banana1.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9313" y="4969511"/>
                  <a:ext cx="398928"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10" name="Picture 9" descr="C:\Users\takashi\Desktop\banana2.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020" y="5174001"/>
                  <a:ext cx="414675"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cxnSp>
          <p:nvCxnSpPr>
            <p:cNvPr id="117" name="直線コネクタ 116"/>
            <p:cNvCxnSpPr/>
            <p:nvPr/>
          </p:nvCxnSpPr>
          <p:spPr>
            <a:xfrm flipH="1" flipV="1">
              <a:off x="8024192" y="1280160"/>
              <a:ext cx="129209" cy="566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8158371" y="1851661"/>
              <a:ext cx="626165" cy="129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H="1">
              <a:off x="7537174" y="1851661"/>
              <a:ext cx="611256" cy="4522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a:off x="664854" y="1299878"/>
            <a:ext cx="1737709" cy="2099204"/>
            <a:chOff x="664854" y="1299878"/>
            <a:chExt cx="1737709" cy="2099204"/>
          </a:xfrm>
        </p:grpSpPr>
        <p:grpSp>
          <p:nvGrpSpPr>
            <p:cNvPr id="4" name="グループ化 3"/>
            <p:cNvGrpSpPr/>
            <p:nvPr/>
          </p:nvGrpSpPr>
          <p:grpSpPr>
            <a:xfrm>
              <a:off x="664854" y="1299878"/>
              <a:ext cx="1737709" cy="1019704"/>
              <a:chOff x="664854" y="1299878"/>
              <a:chExt cx="1737709" cy="1019704"/>
            </a:xfrm>
          </p:grpSpPr>
          <p:sp>
            <p:nvSpPr>
              <p:cNvPr id="77" name="テキスト ボックス 76"/>
              <p:cNvSpPr txBox="1"/>
              <p:nvPr/>
            </p:nvSpPr>
            <p:spPr>
              <a:xfrm>
                <a:off x="679014" y="1857917"/>
                <a:ext cx="1723549"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正解画像群</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3" name="グループ化 82"/>
              <p:cNvGrpSpPr/>
              <p:nvPr/>
            </p:nvGrpSpPr>
            <p:grpSpPr>
              <a:xfrm>
                <a:off x="664854" y="1299878"/>
                <a:ext cx="1726471" cy="472076"/>
                <a:chOff x="-3038147" y="205873"/>
                <a:chExt cx="4865919" cy="1330508"/>
              </a:xfrm>
            </p:grpSpPr>
            <p:pic>
              <p:nvPicPr>
                <p:cNvPr id="84" name="Picture 3" descr="C:\Users\takashi\Desktop\apple2.bmp"/>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7642"/>
                <a:stretch/>
              </p:blipFill>
              <p:spPr bwMode="auto">
                <a:xfrm>
                  <a:off x="-3038147" y="205873"/>
                  <a:ext cx="1370871" cy="13305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5" name="Picture 8" descr="C:\Users\takashi\Desktop\banana1.bmp"/>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1602"/>
                <a:stretch/>
              </p:blipFill>
              <p:spPr bwMode="auto">
                <a:xfrm>
                  <a:off x="-1289191" y="205873"/>
                  <a:ext cx="1370871" cy="13305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6" name="Picture 13" descr="C:\Users\takashi\Desktop\mikantest.bmp"/>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5419" r="5063"/>
                <a:stretch/>
              </p:blipFill>
              <p:spPr bwMode="auto">
                <a:xfrm>
                  <a:off x="459765" y="205873"/>
                  <a:ext cx="1368007" cy="13305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sp>
          <p:nvSpPr>
            <p:cNvPr id="55" name="テキスト ボックス 54"/>
            <p:cNvSpPr txBox="1"/>
            <p:nvPr/>
          </p:nvSpPr>
          <p:spPr>
            <a:xfrm>
              <a:off x="921805" y="2937417"/>
              <a:ext cx="1415772"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識別対象</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2" name="Picture 5" descr="C:\Users\takashi\Desktop\apple3.bmp"/>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10459" y="2430740"/>
              <a:ext cx="594541" cy="505491"/>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右矢印 63"/>
          <p:cNvSpPr/>
          <p:nvPr/>
        </p:nvSpPr>
        <p:spPr>
          <a:xfrm>
            <a:off x="25545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右矢印 64"/>
          <p:cNvSpPr/>
          <p:nvPr/>
        </p:nvSpPr>
        <p:spPr>
          <a:xfrm>
            <a:off x="45992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右矢印 65"/>
          <p:cNvSpPr/>
          <p:nvPr/>
        </p:nvSpPr>
        <p:spPr>
          <a:xfrm>
            <a:off x="71773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右矢印 66"/>
          <p:cNvSpPr/>
          <p:nvPr/>
        </p:nvSpPr>
        <p:spPr>
          <a:xfrm>
            <a:off x="96792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6"/>
          <p:cNvSpPr>
            <a:spLocks noGrp="1"/>
          </p:cNvSpPr>
          <p:nvPr>
            <p:ph type="sldNum" sz="quarter" idx="12"/>
          </p:nvPr>
        </p:nvSpPr>
        <p:spPr/>
        <p:txBody>
          <a:bodyPr/>
          <a:lstStyle/>
          <a:p>
            <a:fld id="{F35DE295-420C-4265-BE54-AE59FA4027A6}" type="slidenum">
              <a:rPr kumimoji="1" lang="ja-JP" altLang="en-US" smtClean="0"/>
              <a:t>5</a:t>
            </a:fld>
            <a:endParaRPr kumimoji="1" lang="ja-JP" altLang="en-US"/>
          </a:p>
        </p:txBody>
      </p:sp>
    </p:spTree>
    <p:extLst>
      <p:ext uri="{BB962C8B-B14F-4D97-AF65-F5344CB8AC3E}">
        <p14:creationId xmlns:p14="http://schemas.microsoft.com/office/powerpoint/2010/main" val="1850238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2687320" y="343665"/>
            <a:ext cx="7012940"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400" kern="1200">
                <a:solidFill>
                  <a:schemeClr val="tx1"/>
                </a:solidFill>
                <a:latin typeface="+mj-ea"/>
                <a:ea typeface="+mj-ea"/>
                <a:cs typeface="+mj-cs"/>
              </a:defRPr>
            </a:lvl1pPr>
          </a:lstStyle>
          <a:p>
            <a:pPr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クラス分類の一般的な処理手順</a:t>
            </a:r>
          </a:p>
        </p:txBody>
      </p:sp>
      <p:sp>
        <p:nvSpPr>
          <p:cNvPr id="79" name="テキスト ボックス 78"/>
          <p:cNvSpPr txBox="1"/>
          <p:nvPr/>
        </p:nvSpPr>
        <p:spPr>
          <a:xfrm>
            <a:off x="10234838" y="2025041"/>
            <a:ext cx="1723550" cy="830997"/>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識別対象の</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ID</a:t>
            </a:r>
          </a:p>
        </p:txBody>
      </p:sp>
      <p:grpSp>
        <p:nvGrpSpPr>
          <p:cNvPr id="3" name="グループ化 2"/>
          <p:cNvGrpSpPr/>
          <p:nvPr/>
        </p:nvGrpSpPr>
        <p:grpSpPr>
          <a:xfrm>
            <a:off x="3138989" y="1473762"/>
            <a:ext cx="1374859" cy="1684842"/>
            <a:chOff x="3207170" y="1473762"/>
            <a:chExt cx="1374859" cy="1684842"/>
          </a:xfrm>
        </p:grpSpPr>
        <p:sp>
          <p:nvSpPr>
            <p:cNvPr id="57" name="正方形/長方形 56"/>
            <p:cNvSpPr/>
            <p:nvPr/>
          </p:nvSpPr>
          <p:spPr>
            <a:xfrm>
              <a:off x="3207170" y="2561704"/>
              <a:ext cx="1374859" cy="5969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前処理</a:t>
              </a:r>
            </a:p>
          </p:txBody>
        </p:sp>
        <p:grpSp>
          <p:nvGrpSpPr>
            <p:cNvPr id="87" name="グループ化 86"/>
            <p:cNvGrpSpPr/>
            <p:nvPr/>
          </p:nvGrpSpPr>
          <p:grpSpPr>
            <a:xfrm>
              <a:off x="3483741" y="1473762"/>
              <a:ext cx="792956" cy="905528"/>
              <a:chOff x="-1150143" y="-7692"/>
              <a:chExt cx="2121694" cy="2422900"/>
            </a:xfrm>
          </p:grpSpPr>
          <p:pic>
            <p:nvPicPr>
              <p:cNvPr id="88" name="Picture 2" descr="C:\Users\takashi\Dropbox\ResearchProposal\講義img\apple2_0.835995.b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89" r="3420"/>
              <a:stretch/>
            </p:blipFill>
            <p:spPr bwMode="auto">
              <a:xfrm>
                <a:off x="-1150143" y="-7692"/>
                <a:ext cx="1378743" cy="132303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9" name="Picture 4" descr="C:\Users\takashi\Dropbox\ResearchProposal\講義img\banana1_0.518607.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170" y="544041"/>
                <a:ext cx="1384607" cy="132257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0" name="Picture 5" descr="C:\Users\takashi\Dropbox\ResearchProposal\講義img\mikan4_0.792652.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8" r="4701"/>
              <a:stretch/>
            </p:blipFill>
            <p:spPr bwMode="auto">
              <a:xfrm>
                <a:off x="-414337" y="1095311"/>
                <a:ext cx="1385888" cy="131989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5" name="グループ化 4"/>
          <p:cNvGrpSpPr/>
          <p:nvPr/>
        </p:nvGrpSpPr>
        <p:grpSpPr>
          <a:xfrm>
            <a:off x="5250274" y="1246036"/>
            <a:ext cx="1739899" cy="1912568"/>
            <a:chOff x="4985751" y="1246036"/>
            <a:chExt cx="1739899" cy="1912568"/>
          </a:xfrm>
        </p:grpSpPr>
        <p:sp>
          <p:nvSpPr>
            <p:cNvPr id="58" name="正方形/長方形 57"/>
            <p:cNvSpPr/>
            <p:nvPr/>
          </p:nvSpPr>
          <p:spPr>
            <a:xfrm>
              <a:off x="4985751" y="2561704"/>
              <a:ext cx="1739899" cy="5969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特徴抽出</a:t>
              </a:r>
            </a:p>
          </p:txBody>
        </p:sp>
        <p:grpSp>
          <p:nvGrpSpPr>
            <p:cNvPr id="91" name="グループ化 90"/>
            <p:cNvGrpSpPr/>
            <p:nvPr/>
          </p:nvGrpSpPr>
          <p:grpSpPr>
            <a:xfrm>
              <a:off x="5189488" y="1246036"/>
              <a:ext cx="1332425" cy="1186052"/>
              <a:chOff x="53089" y="4594860"/>
              <a:chExt cx="3411892" cy="3169920"/>
            </a:xfrm>
          </p:grpSpPr>
          <p:grpSp>
            <p:nvGrpSpPr>
              <p:cNvPr id="92" name="グループ化 91"/>
              <p:cNvGrpSpPr/>
              <p:nvPr/>
            </p:nvGrpSpPr>
            <p:grpSpPr>
              <a:xfrm>
                <a:off x="53089" y="4594860"/>
                <a:ext cx="3411892" cy="3169920"/>
                <a:chOff x="4822723" y="3479110"/>
                <a:chExt cx="2841333" cy="2639826"/>
              </a:xfrm>
            </p:grpSpPr>
            <p:cxnSp>
              <p:nvCxnSpPr>
                <p:cNvPr id="102" name="直線矢印コネクタ 101"/>
                <p:cNvCxnSpPr/>
                <p:nvPr/>
              </p:nvCxnSpPr>
              <p:spPr>
                <a:xfrm>
                  <a:off x="4822723" y="6105524"/>
                  <a:ext cx="284133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4835628" y="3479110"/>
                  <a:ext cx="0" cy="2639826"/>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93" name="グループ化 92"/>
              <p:cNvGrpSpPr/>
              <p:nvPr/>
            </p:nvGrpSpPr>
            <p:grpSpPr>
              <a:xfrm>
                <a:off x="375235" y="5184994"/>
                <a:ext cx="894230" cy="636748"/>
                <a:chOff x="5122287" y="3532186"/>
                <a:chExt cx="894230" cy="636748"/>
              </a:xfrm>
            </p:grpSpPr>
            <p:pic>
              <p:nvPicPr>
                <p:cNvPr id="100" name="Picture 2" descr="C:\Users\takashi\Desktop\apple1.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1626" y="3834675"/>
                  <a:ext cx="384891"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01" name="Picture 4" descr="C:\Users\takashi\Desktop\appleTrgt.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2287" y="3532186"/>
                  <a:ext cx="375068"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94" name="グループ化 93"/>
              <p:cNvGrpSpPr/>
              <p:nvPr/>
            </p:nvGrpSpPr>
            <p:grpSpPr>
              <a:xfrm>
                <a:off x="2119346" y="5124247"/>
                <a:ext cx="851679" cy="849038"/>
                <a:chOff x="7072138" y="3364759"/>
                <a:chExt cx="851679" cy="849038"/>
              </a:xfrm>
            </p:grpSpPr>
            <p:pic>
              <p:nvPicPr>
                <p:cNvPr id="98" name="Picture 10" descr="C:\Users\takashi\Desktop\mikan1.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66"/>
                <a:stretch/>
              </p:blipFill>
              <p:spPr bwMode="auto">
                <a:xfrm>
                  <a:off x="7552516" y="3851725"/>
                  <a:ext cx="371301" cy="362072"/>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99" name="Picture 11" descr="C:\Users\takashi\Desktop\mikan2.bmp"/>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98" r="3043"/>
                <a:stretch/>
              </p:blipFill>
              <p:spPr bwMode="auto">
                <a:xfrm>
                  <a:off x="7072138" y="3364759"/>
                  <a:ext cx="371560" cy="362074"/>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95" name="グループ化 94"/>
              <p:cNvGrpSpPr/>
              <p:nvPr/>
            </p:nvGrpSpPr>
            <p:grpSpPr>
              <a:xfrm>
                <a:off x="1943661" y="6797579"/>
                <a:ext cx="969382" cy="585469"/>
                <a:chOff x="6919313" y="4969511"/>
                <a:chExt cx="969382" cy="585469"/>
              </a:xfrm>
            </p:grpSpPr>
            <p:pic>
              <p:nvPicPr>
                <p:cNvPr id="96" name="Picture 8" descr="C:\Users\takashi\Desktop\banana1.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9313" y="4969511"/>
                  <a:ext cx="398928"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97" name="Picture 9" descr="C:\Users\takashi\Desktop\banana2.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020" y="5174001"/>
                  <a:ext cx="414675"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grpSp>
      <p:grpSp>
        <p:nvGrpSpPr>
          <p:cNvPr id="6" name="グループ化 5"/>
          <p:cNvGrpSpPr/>
          <p:nvPr/>
        </p:nvGrpSpPr>
        <p:grpSpPr>
          <a:xfrm>
            <a:off x="7726599" y="1246036"/>
            <a:ext cx="1775459" cy="1912568"/>
            <a:chOff x="7248547" y="1246036"/>
            <a:chExt cx="1775459" cy="1912568"/>
          </a:xfrm>
        </p:grpSpPr>
        <p:sp>
          <p:nvSpPr>
            <p:cNvPr id="59" name="正方形/長方形 58"/>
            <p:cNvSpPr/>
            <p:nvPr/>
          </p:nvSpPr>
          <p:spPr>
            <a:xfrm>
              <a:off x="7248547" y="2561704"/>
              <a:ext cx="1775459" cy="5969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クラス分類</a:t>
              </a:r>
            </a:p>
          </p:txBody>
        </p:sp>
        <p:grpSp>
          <p:nvGrpSpPr>
            <p:cNvPr id="104" name="グループ化 103"/>
            <p:cNvGrpSpPr/>
            <p:nvPr/>
          </p:nvGrpSpPr>
          <p:grpSpPr>
            <a:xfrm>
              <a:off x="7496838" y="1246036"/>
              <a:ext cx="1332425" cy="1186052"/>
              <a:chOff x="53089" y="4594860"/>
              <a:chExt cx="3411892" cy="3169920"/>
            </a:xfrm>
          </p:grpSpPr>
          <p:grpSp>
            <p:nvGrpSpPr>
              <p:cNvPr id="105" name="グループ化 104"/>
              <p:cNvGrpSpPr/>
              <p:nvPr/>
            </p:nvGrpSpPr>
            <p:grpSpPr>
              <a:xfrm>
                <a:off x="53089" y="4594860"/>
                <a:ext cx="3411892" cy="3169920"/>
                <a:chOff x="4822723" y="3479110"/>
                <a:chExt cx="2841333" cy="2639826"/>
              </a:xfrm>
            </p:grpSpPr>
            <p:cxnSp>
              <p:nvCxnSpPr>
                <p:cNvPr id="115" name="直線矢印コネクタ 114"/>
                <p:cNvCxnSpPr/>
                <p:nvPr/>
              </p:nvCxnSpPr>
              <p:spPr>
                <a:xfrm>
                  <a:off x="4822723" y="6105524"/>
                  <a:ext cx="284133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flipV="1">
                  <a:off x="4835628" y="3479110"/>
                  <a:ext cx="0" cy="2639826"/>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06" name="グループ化 105"/>
              <p:cNvGrpSpPr/>
              <p:nvPr/>
            </p:nvGrpSpPr>
            <p:grpSpPr>
              <a:xfrm>
                <a:off x="375235" y="5184994"/>
                <a:ext cx="881504" cy="636748"/>
                <a:chOff x="5122287" y="3532186"/>
                <a:chExt cx="881504" cy="636748"/>
              </a:xfrm>
            </p:grpSpPr>
            <p:pic>
              <p:nvPicPr>
                <p:cNvPr id="113" name="Picture 2" descr="C:\Users\takashi\Desktop\apple1.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8900" y="3834675"/>
                  <a:ext cx="384891"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14" name="Picture 4" descr="C:\Users\takashi\Desktop\appleTrgt.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2287" y="3532186"/>
                  <a:ext cx="375068"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107" name="グループ化 106"/>
              <p:cNvGrpSpPr/>
              <p:nvPr/>
            </p:nvGrpSpPr>
            <p:grpSpPr>
              <a:xfrm>
                <a:off x="2119346" y="5124247"/>
                <a:ext cx="851679" cy="849038"/>
                <a:chOff x="7072138" y="3364759"/>
                <a:chExt cx="851679" cy="849038"/>
              </a:xfrm>
            </p:grpSpPr>
            <p:pic>
              <p:nvPicPr>
                <p:cNvPr id="111" name="Picture 10" descr="C:\Users\takashi\Desktop\mikan1.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66"/>
                <a:stretch/>
              </p:blipFill>
              <p:spPr bwMode="auto">
                <a:xfrm>
                  <a:off x="7552516" y="3851725"/>
                  <a:ext cx="371301" cy="362072"/>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12" name="Picture 11" descr="C:\Users\takashi\Desktop\mikan2.bmp"/>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98" r="3043"/>
                <a:stretch/>
              </p:blipFill>
              <p:spPr bwMode="auto">
                <a:xfrm>
                  <a:off x="7072138" y="3364759"/>
                  <a:ext cx="371560" cy="362074"/>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108" name="グループ化 107"/>
              <p:cNvGrpSpPr/>
              <p:nvPr/>
            </p:nvGrpSpPr>
            <p:grpSpPr>
              <a:xfrm>
                <a:off x="1943661" y="6797579"/>
                <a:ext cx="969382" cy="585469"/>
                <a:chOff x="6919313" y="4969511"/>
                <a:chExt cx="969382" cy="585469"/>
              </a:xfrm>
            </p:grpSpPr>
            <p:pic>
              <p:nvPicPr>
                <p:cNvPr id="109" name="Picture 8" descr="C:\Users\takashi\Desktop\banana1.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9313" y="4969511"/>
                  <a:ext cx="398928"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10" name="Picture 9" descr="C:\Users\takashi\Desktop\banana2.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020" y="5174001"/>
                  <a:ext cx="414675"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cxnSp>
          <p:nvCxnSpPr>
            <p:cNvPr id="117" name="直線コネクタ 116"/>
            <p:cNvCxnSpPr/>
            <p:nvPr/>
          </p:nvCxnSpPr>
          <p:spPr>
            <a:xfrm flipH="1" flipV="1">
              <a:off x="8024192" y="1280160"/>
              <a:ext cx="129209" cy="566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8158371" y="1851661"/>
              <a:ext cx="626165" cy="129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H="1">
              <a:off x="7537174" y="1851661"/>
              <a:ext cx="611256" cy="4522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a:off x="664854" y="1299878"/>
            <a:ext cx="1737709" cy="2099204"/>
            <a:chOff x="664854" y="1299878"/>
            <a:chExt cx="1737709" cy="2099204"/>
          </a:xfrm>
        </p:grpSpPr>
        <p:grpSp>
          <p:nvGrpSpPr>
            <p:cNvPr id="4" name="グループ化 3"/>
            <p:cNvGrpSpPr/>
            <p:nvPr/>
          </p:nvGrpSpPr>
          <p:grpSpPr>
            <a:xfrm>
              <a:off x="664854" y="1299878"/>
              <a:ext cx="1737709" cy="1019704"/>
              <a:chOff x="664854" y="1299878"/>
              <a:chExt cx="1737709" cy="1019704"/>
            </a:xfrm>
          </p:grpSpPr>
          <p:sp>
            <p:nvSpPr>
              <p:cNvPr id="77" name="テキスト ボックス 76"/>
              <p:cNvSpPr txBox="1"/>
              <p:nvPr/>
            </p:nvSpPr>
            <p:spPr>
              <a:xfrm>
                <a:off x="679014" y="1857917"/>
                <a:ext cx="1723549"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正解画像群</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3" name="グループ化 82"/>
              <p:cNvGrpSpPr/>
              <p:nvPr/>
            </p:nvGrpSpPr>
            <p:grpSpPr>
              <a:xfrm>
                <a:off x="664854" y="1299878"/>
                <a:ext cx="1726471" cy="472076"/>
                <a:chOff x="-3038147" y="205873"/>
                <a:chExt cx="4865919" cy="1330508"/>
              </a:xfrm>
            </p:grpSpPr>
            <p:pic>
              <p:nvPicPr>
                <p:cNvPr id="84" name="Picture 3" descr="C:\Users\takashi\Desktop\apple2.bmp"/>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7642"/>
                <a:stretch/>
              </p:blipFill>
              <p:spPr bwMode="auto">
                <a:xfrm>
                  <a:off x="-3038147" y="205873"/>
                  <a:ext cx="1370871" cy="13305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5" name="Picture 8" descr="C:\Users\takashi\Desktop\banana1.bmp"/>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1602"/>
                <a:stretch/>
              </p:blipFill>
              <p:spPr bwMode="auto">
                <a:xfrm>
                  <a:off x="-1289191" y="205873"/>
                  <a:ext cx="1370871" cy="13305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6" name="Picture 13" descr="C:\Users\takashi\Desktop\mikantest.bmp"/>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5419" r="5063"/>
                <a:stretch/>
              </p:blipFill>
              <p:spPr bwMode="auto">
                <a:xfrm>
                  <a:off x="459765" y="205873"/>
                  <a:ext cx="1368007" cy="13305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sp>
          <p:nvSpPr>
            <p:cNvPr id="55" name="テキスト ボックス 54"/>
            <p:cNvSpPr txBox="1"/>
            <p:nvPr/>
          </p:nvSpPr>
          <p:spPr>
            <a:xfrm>
              <a:off x="921805" y="2937417"/>
              <a:ext cx="1415772"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識別対象</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2" name="Picture 5" descr="C:\Users\takashi\Desktop\apple3.bmp"/>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10459" y="2430740"/>
              <a:ext cx="594541" cy="505491"/>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右矢印 63"/>
          <p:cNvSpPr/>
          <p:nvPr/>
        </p:nvSpPr>
        <p:spPr>
          <a:xfrm>
            <a:off x="25545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右矢印 64"/>
          <p:cNvSpPr/>
          <p:nvPr/>
        </p:nvSpPr>
        <p:spPr>
          <a:xfrm>
            <a:off x="45992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右矢印 65"/>
          <p:cNvSpPr/>
          <p:nvPr/>
        </p:nvSpPr>
        <p:spPr>
          <a:xfrm>
            <a:off x="71773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右矢印 66"/>
          <p:cNvSpPr/>
          <p:nvPr/>
        </p:nvSpPr>
        <p:spPr>
          <a:xfrm>
            <a:off x="96792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2075182" y="4296435"/>
            <a:ext cx="8465819" cy="1692771"/>
          </a:xfrm>
          <a:prstGeom prst="rect">
            <a:avLst/>
          </a:prstGeom>
          <a:noFill/>
        </p:spPr>
        <p:txBody>
          <a:bodyPr wrap="square" rtlCol="0">
            <a:spAutoFit/>
          </a:bodyPr>
          <a:lstStyle/>
          <a:p>
            <a:pPr>
              <a:spcBef>
                <a:spcPts val="1200"/>
              </a:spcBef>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特徴抽出のための前処理</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データが画像ならば</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p>
          <a:p>
            <a:pPr>
              <a:spcBef>
                <a:spcPts val="1200"/>
              </a:spcBef>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二値化、平滑化</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、鮮鋭化</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、特徴保存平滑化、など</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61" name="右矢印 60"/>
          <p:cNvSpPr/>
          <p:nvPr/>
        </p:nvSpPr>
        <p:spPr>
          <a:xfrm rot="17542382">
            <a:off x="3021838" y="3421216"/>
            <a:ext cx="890694" cy="52379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スライド番号プレースホルダー 6"/>
          <p:cNvSpPr>
            <a:spLocks noGrp="1"/>
          </p:cNvSpPr>
          <p:nvPr>
            <p:ph type="sldNum" sz="quarter" idx="12"/>
          </p:nvPr>
        </p:nvSpPr>
        <p:spPr/>
        <p:txBody>
          <a:bodyPr/>
          <a:lstStyle/>
          <a:p>
            <a:fld id="{F35DE295-420C-4265-BE54-AE59FA4027A6}" type="slidenum">
              <a:rPr kumimoji="1" lang="ja-JP" altLang="en-US" smtClean="0"/>
              <a:t>6</a:t>
            </a:fld>
            <a:endParaRPr kumimoji="1" lang="ja-JP" altLang="en-US"/>
          </a:p>
        </p:txBody>
      </p:sp>
    </p:spTree>
    <p:extLst>
      <p:ext uri="{BB962C8B-B14F-4D97-AF65-F5344CB8AC3E}">
        <p14:creationId xmlns:p14="http://schemas.microsoft.com/office/powerpoint/2010/main" val="3627076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2687320" y="343665"/>
            <a:ext cx="7012940"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400" kern="1200">
                <a:solidFill>
                  <a:schemeClr val="tx1"/>
                </a:solidFill>
                <a:latin typeface="+mj-ea"/>
                <a:ea typeface="+mj-ea"/>
                <a:cs typeface="+mj-cs"/>
              </a:defRPr>
            </a:lvl1pPr>
          </a:lstStyle>
          <a:p>
            <a:pPr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クラス分類の一般的な処理手順</a:t>
            </a:r>
          </a:p>
        </p:txBody>
      </p:sp>
      <p:sp>
        <p:nvSpPr>
          <p:cNvPr id="79" name="テキスト ボックス 78"/>
          <p:cNvSpPr txBox="1"/>
          <p:nvPr/>
        </p:nvSpPr>
        <p:spPr>
          <a:xfrm>
            <a:off x="10234838" y="2025041"/>
            <a:ext cx="1723550" cy="830997"/>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識別対象の</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クラス</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ID</a:t>
            </a:r>
          </a:p>
        </p:txBody>
      </p:sp>
      <p:grpSp>
        <p:nvGrpSpPr>
          <p:cNvPr id="3" name="グループ化 2"/>
          <p:cNvGrpSpPr/>
          <p:nvPr/>
        </p:nvGrpSpPr>
        <p:grpSpPr>
          <a:xfrm>
            <a:off x="3138989" y="1473762"/>
            <a:ext cx="1374859" cy="1684842"/>
            <a:chOff x="3207170" y="1473762"/>
            <a:chExt cx="1374859" cy="1684842"/>
          </a:xfrm>
        </p:grpSpPr>
        <p:sp>
          <p:nvSpPr>
            <p:cNvPr id="57" name="正方形/長方形 56"/>
            <p:cNvSpPr/>
            <p:nvPr/>
          </p:nvSpPr>
          <p:spPr>
            <a:xfrm>
              <a:off x="3207170" y="2561704"/>
              <a:ext cx="1374859" cy="5969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前処理</a:t>
              </a:r>
            </a:p>
          </p:txBody>
        </p:sp>
        <p:grpSp>
          <p:nvGrpSpPr>
            <p:cNvPr id="87" name="グループ化 86"/>
            <p:cNvGrpSpPr/>
            <p:nvPr/>
          </p:nvGrpSpPr>
          <p:grpSpPr>
            <a:xfrm>
              <a:off x="3483741" y="1473762"/>
              <a:ext cx="792956" cy="905528"/>
              <a:chOff x="-1150143" y="-7692"/>
              <a:chExt cx="2121694" cy="2422900"/>
            </a:xfrm>
          </p:grpSpPr>
          <p:pic>
            <p:nvPicPr>
              <p:cNvPr id="88" name="Picture 2" descr="C:\Users\takashi\Dropbox\ResearchProposal\講義img\apple2_0.835995.b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89" r="3420"/>
              <a:stretch/>
            </p:blipFill>
            <p:spPr bwMode="auto">
              <a:xfrm>
                <a:off x="-1150143" y="-7692"/>
                <a:ext cx="1378743" cy="132303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9" name="Picture 4" descr="C:\Users\takashi\Dropbox\ResearchProposal\講義img\banana1_0.518607.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170" y="544041"/>
                <a:ext cx="1384607" cy="132257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0" name="Picture 5" descr="C:\Users\takashi\Dropbox\ResearchProposal\講義img\mikan4_0.792652.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8" r="4701"/>
              <a:stretch/>
            </p:blipFill>
            <p:spPr bwMode="auto">
              <a:xfrm>
                <a:off x="-414337" y="1095311"/>
                <a:ext cx="1385888" cy="131989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5" name="グループ化 4"/>
          <p:cNvGrpSpPr/>
          <p:nvPr/>
        </p:nvGrpSpPr>
        <p:grpSpPr>
          <a:xfrm>
            <a:off x="5250274" y="1246036"/>
            <a:ext cx="1739899" cy="1912568"/>
            <a:chOff x="4985751" y="1246036"/>
            <a:chExt cx="1739899" cy="1912568"/>
          </a:xfrm>
        </p:grpSpPr>
        <p:sp>
          <p:nvSpPr>
            <p:cNvPr id="58" name="正方形/長方形 57"/>
            <p:cNvSpPr/>
            <p:nvPr/>
          </p:nvSpPr>
          <p:spPr>
            <a:xfrm>
              <a:off x="4985751" y="2561704"/>
              <a:ext cx="1739899" cy="5969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特徴抽出</a:t>
              </a:r>
            </a:p>
          </p:txBody>
        </p:sp>
        <p:grpSp>
          <p:nvGrpSpPr>
            <p:cNvPr id="91" name="グループ化 90"/>
            <p:cNvGrpSpPr/>
            <p:nvPr/>
          </p:nvGrpSpPr>
          <p:grpSpPr>
            <a:xfrm>
              <a:off x="5189488" y="1246036"/>
              <a:ext cx="1332425" cy="1186052"/>
              <a:chOff x="53089" y="4594860"/>
              <a:chExt cx="3411892" cy="3169920"/>
            </a:xfrm>
          </p:grpSpPr>
          <p:grpSp>
            <p:nvGrpSpPr>
              <p:cNvPr id="92" name="グループ化 91"/>
              <p:cNvGrpSpPr/>
              <p:nvPr/>
            </p:nvGrpSpPr>
            <p:grpSpPr>
              <a:xfrm>
                <a:off x="53089" y="4594860"/>
                <a:ext cx="3411892" cy="3169920"/>
                <a:chOff x="4822723" y="3479110"/>
                <a:chExt cx="2841333" cy="2639826"/>
              </a:xfrm>
            </p:grpSpPr>
            <p:cxnSp>
              <p:nvCxnSpPr>
                <p:cNvPr id="102" name="直線矢印コネクタ 101"/>
                <p:cNvCxnSpPr/>
                <p:nvPr/>
              </p:nvCxnSpPr>
              <p:spPr>
                <a:xfrm>
                  <a:off x="4822723" y="6105524"/>
                  <a:ext cx="284133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4835628" y="3479110"/>
                  <a:ext cx="0" cy="2639826"/>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93" name="グループ化 92"/>
              <p:cNvGrpSpPr/>
              <p:nvPr/>
            </p:nvGrpSpPr>
            <p:grpSpPr>
              <a:xfrm>
                <a:off x="375235" y="5184994"/>
                <a:ext cx="894230" cy="636748"/>
                <a:chOff x="5122287" y="3532186"/>
                <a:chExt cx="894230" cy="636748"/>
              </a:xfrm>
            </p:grpSpPr>
            <p:pic>
              <p:nvPicPr>
                <p:cNvPr id="100" name="Picture 2" descr="C:\Users\takashi\Desktop\apple1.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1626" y="3834675"/>
                  <a:ext cx="384891"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01" name="Picture 4" descr="C:\Users\takashi\Desktop\appleTrgt.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2287" y="3532186"/>
                  <a:ext cx="375068"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94" name="グループ化 93"/>
              <p:cNvGrpSpPr/>
              <p:nvPr/>
            </p:nvGrpSpPr>
            <p:grpSpPr>
              <a:xfrm>
                <a:off x="2119346" y="5124247"/>
                <a:ext cx="851679" cy="849038"/>
                <a:chOff x="7072138" y="3364759"/>
                <a:chExt cx="851679" cy="849038"/>
              </a:xfrm>
            </p:grpSpPr>
            <p:pic>
              <p:nvPicPr>
                <p:cNvPr id="98" name="Picture 10" descr="C:\Users\takashi\Desktop\mikan1.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66"/>
                <a:stretch/>
              </p:blipFill>
              <p:spPr bwMode="auto">
                <a:xfrm>
                  <a:off x="7552516" y="3851725"/>
                  <a:ext cx="371301" cy="362072"/>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99" name="Picture 11" descr="C:\Users\takashi\Desktop\mikan2.bmp"/>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98" r="3043"/>
                <a:stretch/>
              </p:blipFill>
              <p:spPr bwMode="auto">
                <a:xfrm>
                  <a:off x="7072138" y="3364759"/>
                  <a:ext cx="371560" cy="362074"/>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95" name="グループ化 94"/>
              <p:cNvGrpSpPr/>
              <p:nvPr/>
            </p:nvGrpSpPr>
            <p:grpSpPr>
              <a:xfrm>
                <a:off x="1943661" y="6797579"/>
                <a:ext cx="969382" cy="585469"/>
                <a:chOff x="6919313" y="4969511"/>
                <a:chExt cx="969382" cy="585469"/>
              </a:xfrm>
            </p:grpSpPr>
            <p:pic>
              <p:nvPicPr>
                <p:cNvPr id="96" name="Picture 8" descr="C:\Users\takashi\Desktop\banana1.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9313" y="4969511"/>
                  <a:ext cx="398928"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97" name="Picture 9" descr="C:\Users\takashi\Desktop\banana2.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020" y="5174001"/>
                  <a:ext cx="414675"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grpSp>
      <p:grpSp>
        <p:nvGrpSpPr>
          <p:cNvPr id="6" name="グループ化 5"/>
          <p:cNvGrpSpPr/>
          <p:nvPr/>
        </p:nvGrpSpPr>
        <p:grpSpPr>
          <a:xfrm>
            <a:off x="7726599" y="1246036"/>
            <a:ext cx="1775459" cy="1912568"/>
            <a:chOff x="7248547" y="1246036"/>
            <a:chExt cx="1775459" cy="1912568"/>
          </a:xfrm>
        </p:grpSpPr>
        <p:sp>
          <p:nvSpPr>
            <p:cNvPr id="59" name="正方形/長方形 58"/>
            <p:cNvSpPr/>
            <p:nvPr/>
          </p:nvSpPr>
          <p:spPr>
            <a:xfrm>
              <a:off x="7248547" y="2561704"/>
              <a:ext cx="1775459" cy="5969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クラス分類</a:t>
              </a:r>
            </a:p>
          </p:txBody>
        </p:sp>
        <p:grpSp>
          <p:nvGrpSpPr>
            <p:cNvPr id="104" name="グループ化 103"/>
            <p:cNvGrpSpPr/>
            <p:nvPr/>
          </p:nvGrpSpPr>
          <p:grpSpPr>
            <a:xfrm>
              <a:off x="7496838" y="1246036"/>
              <a:ext cx="1332425" cy="1186052"/>
              <a:chOff x="53089" y="4594860"/>
              <a:chExt cx="3411892" cy="3169920"/>
            </a:xfrm>
          </p:grpSpPr>
          <p:grpSp>
            <p:nvGrpSpPr>
              <p:cNvPr id="105" name="グループ化 104"/>
              <p:cNvGrpSpPr/>
              <p:nvPr/>
            </p:nvGrpSpPr>
            <p:grpSpPr>
              <a:xfrm>
                <a:off x="53089" y="4594860"/>
                <a:ext cx="3411892" cy="3169920"/>
                <a:chOff x="4822723" y="3479110"/>
                <a:chExt cx="2841333" cy="2639826"/>
              </a:xfrm>
            </p:grpSpPr>
            <p:cxnSp>
              <p:nvCxnSpPr>
                <p:cNvPr id="115" name="直線矢印コネクタ 114"/>
                <p:cNvCxnSpPr/>
                <p:nvPr/>
              </p:nvCxnSpPr>
              <p:spPr>
                <a:xfrm>
                  <a:off x="4822723" y="6105524"/>
                  <a:ext cx="284133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flipV="1">
                  <a:off x="4835628" y="3479110"/>
                  <a:ext cx="0" cy="2639826"/>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06" name="グループ化 105"/>
              <p:cNvGrpSpPr/>
              <p:nvPr/>
            </p:nvGrpSpPr>
            <p:grpSpPr>
              <a:xfrm>
                <a:off x="375235" y="5184994"/>
                <a:ext cx="881504" cy="636748"/>
                <a:chOff x="5122287" y="3532186"/>
                <a:chExt cx="881504" cy="636748"/>
              </a:xfrm>
            </p:grpSpPr>
            <p:pic>
              <p:nvPicPr>
                <p:cNvPr id="113" name="Picture 2" descr="C:\Users\takashi\Desktop\apple1.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8900" y="3834675"/>
                  <a:ext cx="384891"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14" name="Picture 4" descr="C:\Users\takashi\Desktop\appleTrgt.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2287" y="3532186"/>
                  <a:ext cx="375068"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107" name="グループ化 106"/>
              <p:cNvGrpSpPr/>
              <p:nvPr/>
            </p:nvGrpSpPr>
            <p:grpSpPr>
              <a:xfrm>
                <a:off x="2119346" y="5124247"/>
                <a:ext cx="851679" cy="849038"/>
                <a:chOff x="7072138" y="3364759"/>
                <a:chExt cx="851679" cy="849038"/>
              </a:xfrm>
            </p:grpSpPr>
            <p:pic>
              <p:nvPicPr>
                <p:cNvPr id="111" name="Picture 10" descr="C:\Users\takashi\Desktop\mikan1.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66"/>
                <a:stretch/>
              </p:blipFill>
              <p:spPr bwMode="auto">
                <a:xfrm>
                  <a:off x="7552516" y="3851725"/>
                  <a:ext cx="371301" cy="362072"/>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12" name="Picture 11" descr="C:\Users\takashi\Desktop\mikan2.bmp"/>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98" r="3043"/>
                <a:stretch/>
              </p:blipFill>
              <p:spPr bwMode="auto">
                <a:xfrm>
                  <a:off x="7072138" y="3364759"/>
                  <a:ext cx="371560" cy="362074"/>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108" name="グループ化 107"/>
              <p:cNvGrpSpPr/>
              <p:nvPr/>
            </p:nvGrpSpPr>
            <p:grpSpPr>
              <a:xfrm>
                <a:off x="1943661" y="6797579"/>
                <a:ext cx="969382" cy="585469"/>
                <a:chOff x="6919313" y="4969511"/>
                <a:chExt cx="969382" cy="585469"/>
              </a:xfrm>
            </p:grpSpPr>
            <p:pic>
              <p:nvPicPr>
                <p:cNvPr id="109" name="Picture 8" descr="C:\Users\takashi\Desktop\banana1.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9313" y="4969511"/>
                  <a:ext cx="398928"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10" name="Picture 9" descr="C:\Users\takashi\Desktop\banana2.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020" y="5174001"/>
                  <a:ext cx="414675"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cxnSp>
          <p:nvCxnSpPr>
            <p:cNvPr id="117" name="直線コネクタ 116"/>
            <p:cNvCxnSpPr/>
            <p:nvPr/>
          </p:nvCxnSpPr>
          <p:spPr>
            <a:xfrm flipH="1" flipV="1">
              <a:off x="8024192" y="1280160"/>
              <a:ext cx="129209" cy="566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8158371" y="1851661"/>
              <a:ext cx="626165" cy="129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H="1">
              <a:off x="7537174" y="1851661"/>
              <a:ext cx="611256" cy="4522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a:off x="664854" y="1299878"/>
            <a:ext cx="1737709" cy="2099204"/>
            <a:chOff x="664854" y="1299878"/>
            <a:chExt cx="1737709" cy="2099204"/>
          </a:xfrm>
        </p:grpSpPr>
        <p:grpSp>
          <p:nvGrpSpPr>
            <p:cNvPr id="4" name="グループ化 3"/>
            <p:cNvGrpSpPr/>
            <p:nvPr/>
          </p:nvGrpSpPr>
          <p:grpSpPr>
            <a:xfrm>
              <a:off x="664854" y="1299878"/>
              <a:ext cx="1737709" cy="1019704"/>
              <a:chOff x="664854" y="1299878"/>
              <a:chExt cx="1737709" cy="1019704"/>
            </a:xfrm>
          </p:grpSpPr>
          <p:sp>
            <p:nvSpPr>
              <p:cNvPr id="77" name="テキスト ボックス 76"/>
              <p:cNvSpPr txBox="1"/>
              <p:nvPr/>
            </p:nvSpPr>
            <p:spPr>
              <a:xfrm>
                <a:off x="679014" y="1857917"/>
                <a:ext cx="1723549"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正解画像群</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3" name="グループ化 82"/>
              <p:cNvGrpSpPr/>
              <p:nvPr/>
            </p:nvGrpSpPr>
            <p:grpSpPr>
              <a:xfrm>
                <a:off x="664854" y="1299878"/>
                <a:ext cx="1726471" cy="472076"/>
                <a:chOff x="-3038147" y="205873"/>
                <a:chExt cx="4865919" cy="1330508"/>
              </a:xfrm>
            </p:grpSpPr>
            <p:pic>
              <p:nvPicPr>
                <p:cNvPr id="84" name="Picture 3" descr="C:\Users\takashi\Desktop\apple2.bmp"/>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7642"/>
                <a:stretch/>
              </p:blipFill>
              <p:spPr bwMode="auto">
                <a:xfrm>
                  <a:off x="-3038147" y="205873"/>
                  <a:ext cx="1370871" cy="13305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5" name="Picture 8" descr="C:\Users\takashi\Desktop\banana1.bmp"/>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1602"/>
                <a:stretch/>
              </p:blipFill>
              <p:spPr bwMode="auto">
                <a:xfrm>
                  <a:off x="-1289191" y="205873"/>
                  <a:ext cx="1370871" cy="13305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6" name="Picture 13" descr="C:\Users\takashi\Desktop\mikantest.bmp"/>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5419" r="5063"/>
                <a:stretch/>
              </p:blipFill>
              <p:spPr bwMode="auto">
                <a:xfrm>
                  <a:off x="459765" y="205873"/>
                  <a:ext cx="1368007" cy="13305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sp>
          <p:nvSpPr>
            <p:cNvPr id="55" name="テキスト ボックス 54"/>
            <p:cNvSpPr txBox="1"/>
            <p:nvPr/>
          </p:nvSpPr>
          <p:spPr>
            <a:xfrm>
              <a:off x="921805" y="2937417"/>
              <a:ext cx="1415772"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識別対象</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2" name="Picture 5" descr="C:\Users\takashi\Desktop\apple3.bmp"/>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10459" y="2430740"/>
              <a:ext cx="594541" cy="505491"/>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右矢印 63"/>
          <p:cNvSpPr/>
          <p:nvPr/>
        </p:nvSpPr>
        <p:spPr>
          <a:xfrm>
            <a:off x="25545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右矢印 64"/>
          <p:cNvSpPr/>
          <p:nvPr/>
        </p:nvSpPr>
        <p:spPr>
          <a:xfrm>
            <a:off x="45992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右矢印 65"/>
          <p:cNvSpPr/>
          <p:nvPr/>
        </p:nvSpPr>
        <p:spPr>
          <a:xfrm>
            <a:off x="71773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右矢印 66"/>
          <p:cNvSpPr/>
          <p:nvPr/>
        </p:nvSpPr>
        <p:spPr>
          <a:xfrm>
            <a:off x="96792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1079501" y="4057233"/>
            <a:ext cx="10490200" cy="2800767"/>
          </a:xfrm>
          <a:prstGeom prst="rect">
            <a:avLst/>
          </a:prstGeom>
          <a:noFill/>
        </p:spPr>
        <p:txBody>
          <a:bodyPr wrap="square" rtlCol="0">
            <a:spAutoFit/>
          </a:bodyPr>
          <a:lstStyle/>
          <a:p>
            <a:pPr>
              <a:spcBef>
                <a:spcPts val="12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入力データ群に対し，同じクラスは近く・異なるクラス遠くなるような特徴空間にデータを射影する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良い特徴空間を構築するには、知識・経験・試行錯誤が必要</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画像認識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HLAC</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SIFT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err="1">
                <a:latin typeface="メイリオ" panose="020B0604030504040204" pitchFamily="50" charset="-128"/>
                <a:ea typeface="メイリオ" panose="020B0604030504040204" pitchFamily="50" charset="-128"/>
                <a:cs typeface="メイリオ" panose="020B0604030504040204" pitchFamily="50" charset="-128"/>
              </a:rPr>
              <a:t>HoG</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特徴などが有名</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最近流行りの深層学習は特徴量の設計もデータから学習する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深層学習の発展に伴い，人がデザインした特徴量は「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Hand Craft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な」特徴量と呼ばれる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右矢印 60"/>
          <p:cNvSpPr/>
          <p:nvPr/>
        </p:nvSpPr>
        <p:spPr>
          <a:xfrm rot="17542382">
            <a:off x="4971189" y="3294092"/>
            <a:ext cx="727403" cy="52379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スライド番号プレースホルダー 6"/>
          <p:cNvSpPr>
            <a:spLocks noGrp="1"/>
          </p:cNvSpPr>
          <p:nvPr>
            <p:ph type="sldNum" sz="quarter" idx="12"/>
          </p:nvPr>
        </p:nvSpPr>
        <p:spPr/>
        <p:txBody>
          <a:bodyPr/>
          <a:lstStyle/>
          <a:p>
            <a:fld id="{F35DE295-420C-4265-BE54-AE59FA4027A6}" type="slidenum">
              <a:rPr kumimoji="1" lang="ja-JP" altLang="en-US" smtClean="0"/>
              <a:t>7</a:t>
            </a:fld>
            <a:endParaRPr kumimoji="1" lang="ja-JP" altLang="en-US"/>
          </a:p>
        </p:txBody>
      </p:sp>
    </p:spTree>
    <p:extLst>
      <p:ext uri="{BB962C8B-B14F-4D97-AF65-F5344CB8AC3E}">
        <p14:creationId xmlns:p14="http://schemas.microsoft.com/office/powerpoint/2010/main" val="617408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2687320" y="343665"/>
            <a:ext cx="7012940"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400" kern="1200">
                <a:solidFill>
                  <a:schemeClr val="tx1"/>
                </a:solidFill>
                <a:latin typeface="+mj-ea"/>
                <a:ea typeface="+mj-ea"/>
                <a:cs typeface="+mj-cs"/>
              </a:defRPr>
            </a:lvl1pPr>
          </a:lstStyle>
          <a:p>
            <a:pPr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クラス分類の一般的な処理手順</a:t>
            </a:r>
          </a:p>
        </p:txBody>
      </p:sp>
      <p:sp>
        <p:nvSpPr>
          <p:cNvPr id="79" name="テキスト ボックス 78"/>
          <p:cNvSpPr txBox="1"/>
          <p:nvPr/>
        </p:nvSpPr>
        <p:spPr>
          <a:xfrm>
            <a:off x="10234838" y="2025041"/>
            <a:ext cx="1723550" cy="830997"/>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識別対象の</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ラベル</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3138989" y="1473762"/>
            <a:ext cx="1374859" cy="1684842"/>
            <a:chOff x="3207170" y="1473762"/>
            <a:chExt cx="1374859" cy="1684842"/>
          </a:xfrm>
        </p:grpSpPr>
        <p:sp>
          <p:nvSpPr>
            <p:cNvPr id="57" name="正方形/長方形 56"/>
            <p:cNvSpPr/>
            <p:nvPr/>
          </p:nvSpPr>
          <p:spPr>
            <a:xfrm>
              <a:off x="3207170" y="2561704"/>
              <a:ext cx="1374859" cy="5969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前処理</a:t>
              </a:r>
            </a:p>
          </p:txBody>
        </p:sp>
        <p:grpSp>
          <p:nvGrpSpPr>
            <p:cNvPr id="87" name="グループ化 86"/>
            <p:cNvGrpSpPr/>
            <p:nvPr/>
          </p:nvGrpSpPr>
          <p:grpSpPr>
            <a:xfrm>
              <a:off x="3483741" y="1473762"/>
              <a:ext cx="792956" cy="905528"/>
              <a:chOff x="-1150143" y="-7692"/>
              <a:chExt cx="2121694" cy="2422900"/>
            </a:xfrm>
          </p:grpSpPr>
          <p:pic>
            <p:nvPicPr>
              <p:cNvPr id="88" name="Picture 2" descr="C:\Users\takashi\Dropbox\ResearchProposal\講義img\apple2_0.835995.b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89" r="3420"/>
              <a:stretch/>
            </p:blipFill>
            <p:spPr bwMode="auto">
              <a:xfrm>
                <a:off x="-1150143" y="-7692"/>
                <a:ext cx="1378743" cy="132303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9" name="Picture 4" descr="C:\Users\takashi\Dropbox\ResearchProposal\講義img\banana1_0.518607.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170" y="544041"/>
                <a:ext cx="1384607" cy="132257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0" name="Picture 5" descr="C:\Users\takashi\Dropbox\ResearchProposal\講義img\mikan4_0.792652.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8" r="4701"/>
              <a:stretch/>
            </p:blipFill>
            <p:spPr bwMode="auto">
              <a:xfrm>
                <a:off x="-414337" y="1095311"/>
                <a:ext cx="1385888" cy="131989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5" name="グループ化 4"/>
          <p:cNvGrpSpPr/>
          <p:nvPr/>
        </p:nvGrpSpPr>
        <p:grpSpPr>
          <a:xfrm>
            <a:off x="5250274" y="1246036"/>
            <a:ext cx="1739899" cy="1912568"/>
            <a:chOff x="4985751" y="1246036"/>
            <a:chExt cx="1739899" cy="1912568"/>
          </a:xfrm>
        </p:grpSpPr>
        <p:sp>
          <p:nvSpPr>
            <p:cNvPr id="58" name="正方形/長方形 57"/>
            <p:cNvSpPr/>
            <p:nvPr/>
          </p:nvSpPr>
          <p:spPr>
            <a:xfrm>
              <a:off x="4985751" y="2561704"/>
              <a:ext cx="1739899" cy="5969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特徴抽出</a:t>
              </a:r>
            </a:p>
          </p:txBody>
        </p:sp>
        <p:grpSp>
          <p:nvGrpSpPr>
            <p:cNvPr id="91" name="グループ化 90"/>
            <p:cNvGrpSpPr/>
            <p:nvPr/>
          </p:nvGrpSpPr>
          <p:grpSpPr>
            <a:xfrm>
              <a:off x="5189488" y="1246036"/>
              <a:ext cx="1332425" cy="1186052"/>
              <a:chOff x="53089" y="4594860"/>
              <a:chExt cx="3411892" cy="3169920"/>
            </a:xfrm>
          </p:grpSpPr>
          <p:grpSp>
            <p:nvGrpSpPr>
              <p:cNvPr id="92" name="グループ化 91"/>
              <p:cNvGrpSpPr/>
              <p:nvPr/>
            </p:nvGrpSpPr>
            <p:grpSpPr>
              <a:xfrm>
                <a:off x="53089" y="4594860"/>
                <a:ext cx="3411892" cy="3169920"/>
                <a:chOff x="4822723" y="3479110"/>
                <a:chExt cx="2841333" cy="2639826"/>
              </a:xfrm>
            </p:grpSpPr>
            <p:cxnSp>
              <p:nvCxnSpPr>
                <p:cNvPr id="102" name="直線矢印コネクタ 101"/>
                <p:cNvCxnSpPr/>
                <p:nvPr/>
              </p:nvCxnSpPr>
              <p:spPr>
                <a:xfrm>
                  <a:off x="4822723" y="6105524"/>
                  <a:ext cx="284133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4835628" y="3479110"/>
                  <a:ext cx="0" cy="2639826"/>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93" name="グループ化 92"/>
              <p:cNvGrpSpPr/>
              <p:nvPr/>
            </p:nvGrpSpPr>
            <p:grpSpPr>
              <a:xfrm>
                <a:off x="375235" y="5184994"/>
                <a:ext cx="894230" cy="636748"/>
                <a:chOff x="5122287" y="3532186"/>
                <a:chExt cx="894230" cy="636748"/>
              </a:xfrm>
            </p:grpSpPr>
            <p:pic>
              <p:nvPicPr>
                <p:cNvPr id="100" name="Picture 2" descr="C:\Users\takashi\Desktop\apple1.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1626" y="3834675"/>
                  <a:ext cx="384891"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01" name="Picture 4" descr="C:\Users\takashi\Desktop\appleTrgt.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2287" y="3532186"/>
                  <a:ext cx="375068"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94" name="グループ化 93"/>
              <p:cNvGrpSpPr/>
              <p:nvPr/>
            </p:nvGrpSpPr>
            <p:grpSpPr>
              <a:xfrm>
                <a:off x="2119346" y="5124247"/>
                <a:ext cx="851679" cy="849038"/>
                <a:chOff x="7072138" y="3364759"/>
                <a:chExt cx="851679" cy="849038"/>
              </a:xfrm>
            </p:grpSpPr>
            <p:pic>
              <p:nvPicPr>
                <p:cNvPr id="98" name="Picture 10" descr="C:\Users\takashi\Desktop\mikan1.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66"/>
                <a:stretch/>
              </p:blipFill>
              <p:spPr bwMode="auto">
                <a:xfrm>
                  <a:off x="7552516" y="3851725"/>
                  <a:ext cx="371301" cy="362072"/>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99" name="Picture 11" descr="C:\Users\takashi\Desktop\mikan2.bmp"/>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98" r="3043"/>
                <a:stretch/>
              </p:blipFill>
              <p:spPr bwMode="auto">
                <a:xfrm>
                  <a:off x="7072138" y="3364759"/>
                  <a:ext cx="371560" cy="362074"/>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95" name="グループ化 94"/>
              <p:cNvGrpSpPr/>
              <p:nvPr/>
            </p:nvGrpSpPr>
            <p:grpSpPr>
              <a:xfrm>
                <a:off x="1943661" y="6797579"/>
                <a:ext cx="969382" cy="585469"/>
                <a:chOff x="6919313" y="4969511"/>
                <a:chExt cx="969382" cy="585469"/>
              </a:xfrm>
            </p:grpSpPr>
            <p:pic>
              <p:nvPicPr>
                <p:cNvPr id="96" name="Picture 8" descr="C:\Users\takashi\Desktop\banana1.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9313" y="4969511"/>
                  <a:ext cx="398928"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97" name="Picture 9" descr="C:\Users\takashi\Desktop\banana2.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020" y="5174001"/>
                  <a:ext cx="414675"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grpSp>
      <p:grpSp>
        <p:nvGrpSpPr>
          <p:cNvPr id="6" name="グループ化 5"/>
          <p:cNvGrpSpPr/>
          <p:nvPr/>
        </p:nvGrpSpPr>
        <p:grpSpPr>
          <a:xfrm>
            <a:off x="7726599" y="1246036"/>
            <a:ext cx="1775459" cy="1912568"/>
            <a:chOff x="7248547" y="1246036"/>
            <a:chExt cx="1775459" cy="1912568"/>
          </a:xfrm>
        </p:grpSpPr>
        <p:sp>
          <p:nvSpPr>
            <p:cNvPr id="59" name="正方形/長方形 58"/>
            <p:cNvSpPr/>
            <p:nvPr/>
          </p:nvSpPr>
          <p:spPr>
            <a:xfrm>
              <a:off x="7248547" y="2561704"/>
              <a:ext cx="1775459" cy="5969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クラス分類</a:t>
              </a:r>
            </a:p>
          </p:txBody>
        </p:sp>
        <p:grpSp>
          <p:nvGrpSpPr>
            <p:cNvPr id="104" name="グループ化 103"/>
            <p:cNvGrpSpPr/>
            <p:nvPr/>
          </p:nvGrpSpPr>
          <p:grpSpPr>
            <a:xfrm>
              <a:off x="7496838" y="1246036"/>
              <a:ext cx="1332425" cy="1186052"/>
              <a:chOff x="53089" y="4594860"/>
              <a:chExt cx="3411892" cy="3169920"/>
            </a:xfrm>
          </p:grpSpPr>
          <p:grpSp>
            <p:nvGrpSpPr>
              <p:cNvPr id="105" name="グループ化 104"/>
              <p:cNvGrpSpPr/>
              <p:nvPr/>
            </p:nvGrpSpPr>
            <p:grpSpPr>
              <a:xfrm>
                <a:off x="53089" y="4594860"/>
                <a:ext cx="3411892" cy="3169920"/>
                <a:chOff x="4822723" y="3479110"/>
                <a:chExt cx="2841333" cy="2639826"/>
              </a:xfrm>
            </p:grpSpPr>
            <p:cxnSp>
              <p:nvCxnSpPr>
                <p:cNvPr id="115" name="直線矢印コネクタ 114"/>
                <p:cNvCxnSpPr/>
                <p:nvPr/>
              </p:nvCxnSpPr>
              <p:spPr>
                <a:xfrm>
                  <a:off x="4822723" y="6105524"/>
                  <a:ext cx="284133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flipV="1">
                  <a:off x="4835628" y="3479110"/>
                  <a:ext cx="0" cy="2639826"/>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06" name="グループ化 105"/>
              <p:cNvGrpSpPr/>
              <p:nvPr/>
            </p:nvGrpSpPr>
            <p:grpSpPr>
              <a:xfrm>
                <a:off x="375235" y="5184994"/>
                <a:ext cx="881504" cy="636748"/>
                <a:chOff x="5122287" y="3532186"/>
                <a:chExt cx="881504" cy="636748"/>
              </a:xfrm>
            </p:grpSpPr>
            <p:pic>
              <p:nvPicPr>
                <p:cNvPr id="113" name="Picture 2" descr="C:\Users\takashi\Desktop\apple1.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8900" y="3834675"/>
                  <a:ext cx="384891"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14" name="Picture 4" descr="C:\Users\takashi\Desktop\appleTrgt.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2287" y="3532186"/>
                  <a:ext cx="375068" cy="33425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107" name="グループ化 106"/>
              <p:cNvGrpSpPr/>
              <p:nvPr/>
            </p:nvGrpSpPr>
            <p:grpSpPr>
              <a:xfrm>
                <a:off x="2119346" y="5124247"/>
                <a:ext cx="851679" cy="849038"/>
                <a:chOff x="7072138" y="3364759"/>
                <a:chExt cx="851679" cy="849038"/>
              </a:xfrm>
            </p:grpSpPr>
            <p:pic>
              <p:nvPicPr>
                <p:cNvPr id="111" name="Picture 10" descr="C:\Users\takashi\Desktop\mikan1.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66"/>
                <a:stretch/>
              </p:blipFill>
              <p:spPr bwMode="auto">
                <a:xfrm>
                  <a:off x="7552516" y="3851725"/>
                  <a:ext cx="371301" cy="362072"/>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12" name="Picture 11" descr="C:\Users\takashi\Desktop\mikan2.bmp"/>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98" r="3043"/>
                <a:stretch/>
              </p:blipFill>
              <p:spPr bwMode="auto">
                <a:xfrm>
                  <a:off x="7072138" y="3364759"/>
                  <a:ext cx="371560" cy="362074"/>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nvGrpSpPr>
              <p:cNvPr id="108" name="グループ化 107"/>
              <p:cNvGrpSpPr/>
              <p:nvPr/>
            </p:nvGrpSpPr>
            <p:grpSpPr>
              <a:xfrm>
                <a:off x="1943661" y="6797579"/>
                <a:ext cx="969382" cy="585469"/>
                <a:chOff x="6919313" y="4969511"/>
                <a:chExt cx="969382" cy="585469"/>
              </a:xfrm>
            </p:grpSpPr>
            <p:pic>
              <p:nvPicPr>
                <p:cNvPr id="109" name="Picture 8" descr="C:\Users\takashi\Desktop\banana1.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9313" y="4969511"/>
                  <a:ext cx="398928"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pic>
              <p:nvPicPr>
                <p:cNvPr id="110" name="Picture 9" descr="C:\Users\takashi\Desktop\banana2.bm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020" y="5174001"/>
                  <a:ext cx="414675" cy="380979"/>
                </a:xfrm>
                <a:prstGeom prst="rect">
                  <a:avLst/>
                </a:prstGeom>
                <a:noFill/>
                <a:ln w="12700">
                  <a:solidFill>
                    <a:srgbClr val="0000FF"/>
                  </a:solidFill>
                </a:ln>
                <a:extLst>
                  <a:ext uri="{909E8E84-426E-40DD-AFC4-6F175D3DCCD1}">
                    <a14:hiddenFill xmlns:a14="http://schemas.microsoft.com/office/drawing/2010/main">
                      <a:solidFill>
                        <a:srgbClr val="FFFFFF"/>
                      </a:solidFill>
                    </a14:hiddenFill>
                  </a:ext>
                </a:extLst>
              </p:spPr>
            </p:pic>
          </p:grpSp>
        </p:grpSp>
        <p:cxnSp>
          <p:nvCxnSpPr>
            <p:cNvPr id="117" name="直線コネクタ 116"/>
            <p:cNvCxnSpPr/>
            <p:nvPr/>
          </p:nvCxnSpPr>
          <p:spPr>
            <a:xfrm flipH="1" flipV="1">
              <a:off x="8024192" y="1280160"/>
              <a:ext cx="129209" cy="566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8158371" y="1851661"/>
              <a:ext cx="626165" cy="129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H="1">
              <a:off x="7537174" y="1851661"/>
              <a:ext cx="611256" cy="4522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a:off x="664854" y="1299878"/>
            <a:ext cx="1737709" cy="2099204"/>
            <a:chOff x="664854" y="1299878"/>
            <a:chExt cx="1737709" cy="2099204"/>
          </a:xfrm>
        </p:grpSpPr>
        <p:grpSp>
          <p:nvGrpSpPr>
            <p:cNvPr id="4" name="グループ化 3"/>
            <p:cNvGrpSpPr/>
            <p:nvPr/>
          </p:nvGrpSpPr>
          <p:grpSpPr>
            <a:xfrm>
              <a:off x="664854" y="1299878"/>
              <a:ext cx="1737709" cy="1019704"/>
              <a:chOff x="664854" y="1299878"/>
              <a:chExt cx="1737709" cy="1019704"/>
            </a:xfrm>
          </p:grpSpPr>
          <p:sp>
            <p:nvSpPr>
              <p:cNvPr id="77" name="テキスト ボックス 76"/>
              <p:cNvSpPr txBox="1"/>
              <p:nvPr/>
            </p:nvSpPr>
            <p:spPr>
              <a:xfrm>
                <a:off x="679014" y="1857917"/>
                <a:ext cx="1723549"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正解画像群</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3" name="グループ化 82"/>
              <p:cNvGrpSpPr/>
              <p:nvPr/>
            </p:nvGrpSpPr>
            <p:grpSpPr>
              <a:xfrm>
                <a:off x="664854" y="1299878"/>
                <a:ext cx="1726471" cy="472076"/>
                <a:chOff x="-3038147" y="205873"/>
                <a:chExt cx="4865919" cy="1330508"/>
              </a:xfrm>
            </p:grpSpPr>
            <p:pic>
              <p:nvPicPr>
                <p:cNvPr id="84" name="Picture 3" descr="C:\Users\takashi\Desktop\apple2.bmp"/>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7642"/>
                <a:stretch/>
              </p:blipFill>
              <p:spPr bwMode="auto">
                <a:xfrm>
                  <a:off x="-3038147" y="205873"/>
                  <a:ext cx="1370871" cy="13305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5" name="Picture 8" descr="C:\Users\takashi\Desktop\banana1.bmp"/>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1602"/>
                <a:stretch/>
              </p:blipFill>
              <p:spPr bwMode="auto">
                <a:xfrm>
                  <a:off x="-1289191" y="205873"/>
                  <a:ext cx="1370871" cy="13305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6" name="Picture 13" descr="C:\Users\takashi\Desktop\mikantest.bmp"/>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5419" r="5063"/>
                <a:stretch/>
              </p:blipFill>
              <p:spPr bwMode="auto">
                <a:xfrm>
                  <a:off x="459765" y="205873"/>
                  <a:ext cx="1368007" cy="13305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sp>
          <p:nvSpPr>
            <p:cNvPr id="55" name="テキスト ボックス 54"/>
            <p:cNvSpPr txBox="1"/>
            <p:nvPr/>
          </p:nvSpPr>
          <p:spPr>
            <a:xfrm>
              <a:off x="921805" y="2937417"/>
              <a:ext cx="1415772" cy="461665"/>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識別対象</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2" name="Picture 5" descr="C:\Users\takashi\Desktop\apple3.bmp"/>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10459" y="2430740"/>
              <a:ext cx="594541" cy="505491"/>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右矢印 63"/>
          <p:cNvSpPr/>
          <p:nvPr/>
        </p:nvSpPr>
        <p:spPr>
          <a:xfrm>
            <a:off x="25545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右矢印 64"/>
          <p:cNvSpPr/>
          <p:nvPr/>
        </p:nvSpPr>
        <p:spPr>
          <a:xfrm>
            <a:off x="45992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右矢印 65"/>
          <p:cNvSpPr/>
          <p:nvPr/>
        </p:nvSpPr>
        <p:spPr>
          <a:xfrm>
            <a:off x="71773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右矢印 66"/>
          <p:cNvSpPr/>
          <p:nvPr/>
        </p:nvSpPr>
        <p:spPr>
          <a:xfrm>
            <a:off x="9679227" y="2089280"/>
            <a:ext cx="493474" cy="501520"/>
          </a:xfrm>
          <a:prstGeom prst="rightArrow">
            <a:avLst>
              <a:gd name="adj1" fmla="val 50000"/>
              <a:gd name="adj2" fmla="val 61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787401" y="4002569"/>
            <a:ext cx="10248900" cy="2508379"/>
          </a:xfrm>
          <a:prstGeom prst="rect">
            <a:avLst/>
          </a:prstGeom>
          <a:noFill/>
        </p:spPr>
        <p:txBody>
          <a:bodyPr wrap="square" rtlCol="0">
            <a:spAutoFit/>
          </a:bodyPr>
          <a:lstStyle/>
          <a:p>
            <a:pPr>
              <a:spcBef>
                <a:spcPts val="6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正解データ群を利用して特徴空間を分割する（訓練）</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識別対象を特徴空間に射影し，上記の分割結果を用いてラベルを割り振る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クラス分類の手法</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K-Nearest Neighbor,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ベイズ決定則</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決定木（</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random forests</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サポートベクタマシン</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ニューラルネットワーク</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etc…</a:t>
            </a:r>
          </a:p>
        </p:txBody>
      </p:sp>
      <p:sp>
        <p:nvSpPr>
          <p:cNvPr id="61" name="右矢印 60"/>
          <p:cNvSpPr/>
          <p:nvPr/>
        </p:nvSpPr>
        <p:spPr>
          <a:xfrm rot="17542382">
            <a:off x="7464284" y="3177661"/>
            <a:ext cx="640393" cy="52379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スライド番号プレースホルダー 6"/>
          <p:cNvSpPr>
            <a:spLocks noGrp="1"/>
          </p:cNvSpPr>
          <p:nvPr>
            <p:ph type="sldNum" sz="quarter" idx="12"/>
          </p:nvPr>
        </p:nvSpPr>
        <p:spPr/>
        <p:txBody>
          <a:bodyPr/>
          <a:lstStyle/>
          <a:p>
            <a:fld id="{F35DE295-420C-4265-BE54-AE59FA4027A6}" type="slidenum">
              <a:rPr kumimoji="1" lang="ja-JP" altLang="en-US" smtClean="0"/>
              <a:t>8</a:t>
            </a:fld>
            <a:endParaRPr kumimoji="1" lang="ja-JP" altLang="en-US"/>
          </a:p>
        </p:txBody>
      </p:sp>
    </p:spTree>
    <p:extLst>
      <p:ext uri="{BB962C8B-B14F-4D97-AF65-F5344CB8AC3E}">
        <p14:creationId xmlns:p14="http://schemas.microsoft.com/office/powerpoint/2010/main" val="3782234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781" y="5563849"/>
            <a:ext cx="11708780" cy="733270"/>
          </a:xfrm>
        </p:spPr>
        <p:txBody>
          <a:bodyPr/>
          <a:lstStyle/>
          <a:p>
            <a:pPr algn="r"/>
            <a:r>
              <a:rPr kumimoji="1" lang="ja-JP" altLang="en-US" b="1" dirty="0"/>
              <a:t>パーセプトロン</a:t>
            </a:r>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9</a:t>
            </a:fld>
            <a:endParaRPr kumimoji="1" lang="ja-JP" altLang="en-US"/>
          </a:p>
        </p:txBody>
      </p:sp>
    </p:spTree>
    <p:extLst>
      <p:ext uri="{BB962C8B-B14F-4D97-AF65-F5344CB8AC3E}">
        <p14:creationId xmlns:p14="http://schemas.microsoft.com/office/powerpoint/2010/main" val="3759293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15220</TotalTime>
  <Words>3298</Words>
  <Application>Microsoft Office PowerPoint</Application>
  <PresentationFormat>ワイド画面</PresentationFormat>
  <Paragraphs>988</Paragraphs>
  <Slides>46</Slides>
  <Notes>8</Notes>
  <HiddenSlides>2</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46</vt:i4>
      </vt:variant>
    </vt:vector>
  </HeadingPairs>
  <TitlesOfParts>
    <vt:vector size="57" baseType="lpstr">
      <vt:lpstr>HGｺﾞｼｯｸM</vt:lpstr>
      <vt:lpstr>ＭＳ Ｐゴシック</vt:lpstr>
      <vt:lpstr>Shruti</vt:lpstr>
      <vt:lpstr>メイリオ</vt:lpstr>
      <vt:lpstr>Arial</vt:lpstr>
      <vt:lpstr>Calibri</vt:lpstr>
      <vt:lpstr>Cambria Math</vt:lpstr>
      <vt:lpstr>Times New Roman</vt:lpstr>
      <vt:lpstr>Wingdings</vt:lpstr>
      <vt:lpstr>Office テーマ</vt:lpstr>
      <vt:lpstr>ビットマップ イメージ</vt:lpstr>
      <vt:lpstr>コンピュータビジョン</vt:lpstr>
      <vt:lpstr>Contents</vt:lpstr>
      <vt:lpstr>Contents</vt:lpstr>
      <vt:lpstr>パターン認識</vt:lpstr>
      <vt:lpstr>PowerPoint プレゼンテーション</vt:lpstr>
      <vt:lpstr>PowerPoint プレゼンテーション</vt:lpstr>
      <vt:lpstr>PowerPoint プレゼンテーション</vt:lpstr>
      <vt:lpstr>PowerPoint プレゼンテーション</vt:lpstr>
      <vt:lpstr>パーセプトロン</vt:lpstr>
      <vt:lpstr>パーセプトロン : 問題　</vt:lpstr>
      <vt:lpstr>神経細胞（ニューロン）</vt:lpstr>
      <vt:lpstr>パーセプトロン : ニューロンの振る舞いをモデル化</vt:lpstr>
      <vt:lpstr>パーセプトロン : ニューロンの振る舞いをモデル化</vt:lpstr>
      <vt:lpstr>パーセプトロンの直感的な説明</vt:lpstr>
      <vt:lpstr>パーセプトロンの直感的な説明</vt:lpstr>
      <vt:lpstr>パーセプトロンの性質</vt:lpstr>
      <vt:lpstr>パーセプトロンの直感的な説明（内積表現）</vt:lpstr>
      <vt:lpstr>パーセプトロン</vt:lpstr>
      <vt:lpstr>パーセプトロン：重みの学習</vt:lpstr>
      <vt:lpstr>パーセプトロン：重みの学習</vt:lpstr>
      <vt:lpstr>パーセプトロン：重みの学習</vt:lpstr>
      <vt:lpstr>PowerPoint プレゼンテーション</vt:lpstr>
      <vt:lpstr>PowerPoint プレゼンテーション</vt:lpstr>
      <vt:lpstr>パーセプトロン：重みの学習</vt:lpstr>
      <vt:lpstr>パーセプトロン : まとめ</vt:lpstr>
      <vt:lpstr>ニューラルネットワークへ</vt:lpstr>
      <vt:lpstr>解きたい問題</vt:lpstr>
      <vt:lpstr>ニューラルネットワーク: ユニット</vt:lpstr>
      <vt:lpstr>ニューラルネットワーク: ユニットを並列につなぐ</vt:lpstr>
      <vt:lpstr>ニューラルネットワーク: ユニットを並列につなぐ</vt:lpstr>
      <vt:lpstr>ニューラルネットワーク: ユニットを並列につなぐ</vt:lpstr>
      <vt:lpstr>ニューラルネットワーク: ユニットを並列につなぐ</vt:lpstr>
      <vt:lpstr>ニューラルネットワーク: ユニットを直列につなぐ</vt:lpstr>
      <vt:lpstr>ニューラルネットワーク: 中間層の効果について</vt:lpstr>
      <vt:lpstr>ニューラルネットワーク: 中間層の効果について</vt:lpstr>
      <vt:lpstr>ニューラルネットワーク: 中間層の効果について</vt:lpstr>
      <vt:lpstr>まとめ: ニューラルネットワーク</vt:lpstr>
      <vt:lpstr>深層学習 : Deep learning</vt:lpstr>
      <vt:lpstr>深層学習 : Deep learning</vt:lpstr>
      <vt:lpstr>深層学習の非常に簡単な説明</vt:lpstr>
      <vt:lpstr>誤差逆伝搬 back propagation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Takashi Ijiri</dc:creator>
  <cp:lastModifiedBy> </cp:lastModifiedBy>
  <cp:revision>484</cp:revision>
  <cp:lastPrinted>2024-03-30T06:50:38Z</cp:lastPrinted>
  <dcterms:created xsi:type="dcterms:W3CDTF">2017-01-19T02:23:36Z</dcterms:created>
  <dcterms:modified xsi:type="dcterms:W3CDTF">2024-03-30T06:50:48Z</dcterms:modified>
</cp:coreProperties>
</file>