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82" r:id="rId2"/>
    <p:sldId id="394" r:id="rId3"/>
    <p:sldId id="384" r:id="rId4"/>
    <p:sldId id="300" r:id="rId5"/>
    <p:sldId id="323" r:id="rId6"/>
    <p:sldId id="303" r:id="rId7"/>
    <p:sldId id="302" r:id="rId8"/>
    <p:sldId id="304" r:id="rId9"/>
    <p:sldId id="324" r:id="rId10"/>
    <p:sldId id="306" r:id="rId11"/>
    <p:sldId id="307" r:id="rId12"/>
    <p:sldId id="325" r:id="rId13"/>
    <p:sldId id="386" r:id="rId14"/>
    <p:sldId id="309" r:id="rId15"/>
    <p:sldId id="326" r:id="rId16"/>
    <p:sldId id="327" r:id="rId17"/>
    <p:sldId id="328" r:id="rId18"/>
    <p:sldId id="329" r:id="rId19"/>
    <p:sldId id="330" r:id="rId20"/>
    <p:sldId id="315" r:id="rId21"/>
    <p:sldId id="331" r:id="rId22"/>
    <p:sldId id="332" r:id="rId23"/>
    <p:sldId id="333" r:id="rId24"/>
    <p:sldId id="334" r:id="rId25"/>
    <p:sldId id="387" r:id="rId26"/>
    <p:sldId id="335" r:id="rId27"/>
    <p:sldId id="337" r:id="rId28"/>
    <p:sldId id="338" r:id="rId29"/>
    <p:sldId id="340" r:id="rId30"/>
    <p:sldId id="391" r:id="rId31"/>
    <p:sldId id="342" r:id="rId32"/>
    <p:sldId id="336" r:id="rId33"/>
    <p:sldId id="388" r:id="rId34"/>
    <p:sldId id="389" r:id="rId35"/>
    <p:sldId id="344" r:id="rId36"/>
    <p:sldId id="351" r:id="rId37"/>
    <p:sldId id="352" r:id="rId38"/>
    <p:sldId id="353" r:id="rId39"/>
    <p:sldId id="354" r:id="rId40"/>
    <p:sldId id="356" r:id="rId41"/>
    <p:sldId id="357" r:id="rId42"/>
    <p:sldId id="359" r:id="rId43"/>
    <p:sldId id="390" r:id="rId44"/>
    <p:sldId id="361" r:id="rId45"/>
    <p:sldId id="378" r:id="rId46"/>
    <p:sldId id="363" r:id="rId47"/>
    <p:sldId id="364" r:id="rId48"/>
    <p:sldId id="365" r:id="rId49"/>
    <p:sldId id="366" r:id="rId50"/>
    <p:sldId id="395" r:id="rId51"/>
    <p:sldId id="396" r:id="rId52"/>
    <p:sldId id="368" r:id="rId53"/>
    <p:sldId id="369" r:id="rId54"/>
    <p:sldId id="367" r:id="rId55"/>
    <p:sldId id="370" r:id="rId56"/>
    <p:sldId id="371" r:id="rId57"/>
    <p:sldId id="380" r:id="rId58"/>
    <p:sldId id="376" r:id="rId59"/>
    <p:sldId id="381" r:id="rId60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0" autoAdjust="0"/>
    <p:restoredTop sz="96235" autoAdjust="0"/>
  </p:normalViewPr>
  <p:slideViewPr>
    <p:cSldViewPr snapToGrid="0">
      <p:cViewPr varScale="1">
        <p:scale>
          <a:sx n="114" d="100"/>
          <a:sy n="114" d="100"/>
        </p:scale>
        <p:origin x="546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D18E4F-8904-49F0-A966-ED8BC304F0DA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5B3230-1262-4AAB-8ECE-8CE048B28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66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ねらい</a:t>
            </a:r>
            <a:endParaRPr kumimoji="1" lang="en-US" altLang="ja-JP" dirty="0"/>
          </a:p>
          <a:p>
            <a:r>
              <a:rPr kumimoji="1" lang="ja-JP" altLang="en-US" dirty="0"/>
              <a:t>パターン認識の概要を正しく説明できる</a:t>
            </a:r>
            <a:endParaRPr kumimoji="1" lang="en-US" altLang="ja-JP" dirty="0"/>
          </a:p>
          <a:p>
            <a:r>
              <a:rPr kumimoji="1" lang="ja-JP" altLang="en-US" dirty="0"/>
              <a:t>パターン認識における一般的な処理の流れについて正しく説明できる</a:t>
            </a:r>
            <a:endParaRPr kumimoji="1" lang="en-US" altLang="ja-JP" dirty="0"/>
          </a:p>
          <a:p>
            <a:r>
              <a:rPr kumimoji="1" lang="ja-JP" altLang="en-US" dirty="0"/>
              <a:t>パターン認識において利用される識別機について正しく説明できる</a:t>
            </a:r>
            <a:endParaRPr kumimoji="1" lang="en-US" altLang="ja-JP" dirty="0"/>
          </a:p>
          <a:p>
            <a:r>
              <a:rPr kumimoji="1" lang="en-US" altLang="ja-JP" dirty="0"/>
              <a:t>+ </a:t>
            </a:r>
            <a:r>
              <a:rPr kumimoji="1" lang="ja-JP" altLang="en-US" dirty="0"/>
              <a:t>プロトタイプ法</a:t>
            </a:r>
            <a:endParaRPr kumimoji="1" lang="en-US" altLang="ja-JP" dirty="0"/>
          </a:p>
          <a:p>
            <a:r>
              <a:rPr kumimoji="1" lang="en-US" altLang="ja-JP" dirty="0"/>
              <a:t>+ </a:t>
            </a:r>
            <a:r>
              <a:rPr kumimoji="1" lang="en-US" altLang="ja-JP" dirty="0" err="1"/>
              <a:t>kNN</a:t>
            </a:r>
            <a:endParaRPr kumimoji="1" lang="en-US" altLang="ja-JP" dirty="0"/>
          </a:p>
          <a:p>
            <a:r>
              <a:rPr kumimoji="1" lang="en-US" altLang="ja-JP" dirty="0"/>
              <a:t>+ decision tree </a:t>
            </a:r>
          </a:p>
          <a:p>
            <a:r>
              <a:rPr kumimoji="1" lang="en-US" altLang="ja-JP" dirty="0"/>
              <a:t>+ SVM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456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図中の赤、青は、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平均・分散共分散行列がスライドの通りの２次元ガウシアン分布に従うもの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455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図中の赤、青は、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平均・分散共分散行列がスライドの通りの２次元ガウシアン分布に従うもの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赤 </a:t>
            </a:r>
            <a:r>
              <a:rPr kumimoji="1" lang="en-US" altLang="ja-JP" dirty="0"/>
              <a:t>(6-2,</a:t>
            </a:r>
            <a:r>
              <a:rPr kumimoji="1" lang="en-US" altLang="ja-JP" baseline="0" dirty="0"/>
              <a:t> 2-2</a:t>
            </a:r>
            <a:r>
              <a:rPr kumimoji="1" lang="en-US" altLang="ja-JP" dirty="0"/>
              <a:t>) = (4,0)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(4,0)  ( 1/3, 0   ) (4 )  = (4/3,0)(4,0) = 16/3</a:t>
            </a:r>
          </a:p>
          <a:p>
            <a:r>
              <a:rPr kumimoji="1" lang="en-US" altLang="ja-JP" dirty="0"/>
              <a:t>         ( 0    ,1/3)  (0)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青</a:t>
            </a:r>
            <a:r>
              <a:rPr kumimoji="1" lang="en-US" altLang="ja-JP" dirty="0"/>
              <a:t>: (-4,0) (10/3</a:t>
            </a:r>
            <a:r>
              <a:rPr kumimoji="1" lang="en-US" altLang="ja-JP" baseline="0" dirty="0"/>
              <a:t>   0  ) -4  = 160/3</a:t>
            </a:r>
          </a:p>
          <a:p>
            <a:r>
              <a:rPr kumimoji="1" lang="en-US" altLang="ja-JP" baseline="0" dirty="0"/>
              <a:t>               (  0  10/3 )  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277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図中の赤、青は、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平均・分散共分散行列がスライドの通りの２次元ガウシアン分布に従うもの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赤 </a:t>
            </a:r>
            <a:r>
              <a:rPr kumimoji="1" lang="en-US" altLang="ja-JP" dirty="0"/>
              <a:t>(6-2,</a:t>
            </a:r>
            <a:r>
              <a:rPr kumimoji="1" lang="en-US" altLang="ja-JP" baseline="0" dirty="0"/>
              <a:t> 2-2</a:t>
            </a:r>
            <a:r>
              <a:rPr kumimoji="1" lang="en-US" altLang="ja-JP" dirty="0"/>
              <a:t>) = (4,0)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(4,0)  ( 1/3, 0   ) (4 )  = (4/3,0)(4,0) = 16/3</a:t>
            </a:r>
          </a:p>
          <a:p>
            <a:r>
              <a:rPr kumimoji="1" lang="en-US" altLang="ja-JP" dirty="0"/>
              <a:t>         ( 0    ,1/3)  (0)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青</a:t>
            </a:r>
            <a:r>
              <a:rPr kumimoji="1" lang="en-US" altLang="ja-JP" dirty="0"/>
              <a:t>: (-4,0) (10/3</a:t>
            </a:r>
            <a:r>
              <a:rPr kumimoji="1" lang="en-US" altLang="ja-JP" baseline="0" dirty="0"/>
              <a:t>   0  ) -4  = 160/3</a:t>
            </a:r>
          </a:p>
          <a:p>
            <a:r>
              <a:rPr kumimoji="1" lang="en-US" altLang="ja-JP" baseline="0" dirty="0"/>
              <a:t>               (  0  10/3 )  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026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45</a:t>
            </a:r>
            <a:r>
              <a:rPr kumimoji="1" lang="ja-JP" altLang="en-US" dirty="0"/>
              <a:t>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04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分割の停止は，子が一つ以下になったら，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672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110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特徴点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209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954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855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計算式はこんな感じ．</a:t>
            </a:r>
            <a:endParaRPr kumimoji="1" lang="en-US" altLang="ja-JP" dirty="0"/>
          </a:p>
          <a:p>
            <a:r>
              <a:rPr kumimoji="1" lang="ja-JP" altLang="en-US" dirty="0"/>
              <a:t>参考までということで深くは触れなくていいかな．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9/60*log_2(9/60) + 22/60*log_2(22/60) + 17/60*log_2(17/60)+12/60*log_2(12/60) = -</a:t>
            </a:r>
            <a:r>
              <a:rPr lang="en-US" altLang="ja-JP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1.921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9/21*log_2(9/21) + 12/21*log_2(12/21) = -</a:t>
            </a:r>
            <a:r>
              <a:rPr lang="en-US" altLang="ja-JP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0.985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22/39*log_2(22/39) + 17/39*log_2(17/39) = -</a:t>
            </a:r>
            <a:r>
              <a:rPr lang="en-US" altLang="ja-JP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0.988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1.921 −21/60*0.985 −39/60*0.988 = </a:t>
            </a:r>
            <a:r>
              <a:rPr lang="en-US" altLang="ja-JP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0.934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57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２つのタスクタスク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958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en-US" altLang="ja-JP" dirty="0"/>
              <a:t>9/60*log_2(9/60) + 22/60*log_2(22/60) + 17/60*log_2(17/60)+12/60*log_2(12/60) = -</a:t>
            </a:r>
            <a:r>
              <a:rPr lang="en-US" altLang="ja-JP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1.921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5/25*log_2(5/25) + 18/25*log_2(18/25) + 2/25*log_2(2/25) = </a:t>
            </a:r>
            <a:r>
              <a:rPr lang="en-US" altLang="ja-JP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-1.097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4/35*log_2(4/35) + 4/35*log_2(4/35) + 15/35*log_2(15/35)+ 12/35*log_2(12/35) = </a:t>
            </a:r>
            <a:r>
              <a:rPr lang="en-US" altLang="ja-JP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-1.7686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1.921−25/60*1.097−35/60*1.769</a:t>
            </a:r>
            <a:r>
              <a:rPr kumimoji="1" lang="en-US" altLang="ja-JP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=0.432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754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出現確率が偏るほどエントロピーは小さくなる．</a:t>
            </a:r>
            <a:endParaRPr kumimoji="1" lang="en-US" altLang="ja-JP" dirty="0"/>
          </a:p>
          <a:p>
            <a:r>
              <a:rPr kumimoji="1" lang="ja-JP" altLang="en-US" dirty="0" err="1"/>
              <a:t>なので</a:t>
            </a:r>
            <a:r>
              <a:rPr kumimoji="1" lang="ja-JP" altLang="en-US" dirty="0"/>
              <a:t>エントロピー（平均情報量）がなるべく下がるような分割をしたい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0.1 0.5 0.3</a:t>
            </a:r>
            <a:r>
              <a:rPr kumimoji="1" lang="en-US" altLang="ja-JP" baseline="0" dirty="0"/>
              <a:t> 0.1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51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69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83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68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8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56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ja-JP" altLang="en-US" dirty="0" err="1"/>
              <a:t>こ</a:t>
            </a:r>
            <a:r>
              <a:rPr kumimoji="1" lang="ja-JP" altLang="en-US" dirty="0"/>
              <a:t>梨がある。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602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図中の赤、青は、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平均・分散共分散行列がスライドの通りの２次元ガウシアン分布に従うもの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集合の分散を利用して正規化のような処理を行っている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81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9111D-8B46-448A-B671-6F3D5C7A8DE1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08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B3AC0A-9AF4-49B2-8076-664D140C9F4E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22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D15963-2359-48D6-9A11-180002C94B54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80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F5880-9102-4866-BE77-05071F07E369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8608" y="6567778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08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E154E-0863-42B9-BBBF-A67CA1FE49AB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7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78B4C51A-C1A4-4607-B9BB-474F06682D7E}" type="datetime1">
              <a:rPr lang="ja-JP" altLang="en-US" smtClean="0"/>
              <a:t>2024/5/30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F35DE295-420C-4265-BE54-AE59FA4027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070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A4E1D333-6093-4DF7-802B-CFCAD9F33608}" type="datetime1">
              <a:rPr lang="ja-JP" altLang="en-US" smtClean="0"/>
              <a:t>2024/5/30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F35DE295-420C-4265-BE54-AE59FA4027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791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7072A-F8AC-4ED4-9B8C-ED34B5D7D627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61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C3C1C-6247-431F-8BEA-497BD7FB908A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48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87B1F-A259-4C4D-820F-8DA040C02F12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70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38B39D-4905-43FF-8853-2F0A3BC3B1AD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77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8781" y="365126"/>
            <a:ext cx="11708780" cy="733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78781" y="1343722"/>
            <a:ext cx="11708780" cy="529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201781" cy="69026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6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18" Type="http://schemas.microsoft.com/office/2007/relationships/hdphoto" Target="../media/hdphoto2.wdp"/><Relationship Id="rId26" Type="http://schemas.openxmlformats.org/officeDocument/2006/relationships/image" Target="../media/image43.png"/><Relationship Id="rId3" Type="http://schemas.openxmlformats.org/officeDocument/2006/relationships/image" Target="../media/image22.jpeg"/><Relationship Id="rId21" Type="http://schemas.openxmlformats.org/officeDocument/2006/relationships/image" Target="../media/image38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5.jpeg"/><Relationship Id="rId25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34.jpeg"/><Relationship Id="rId20" Type="http://schemas.openxmlformats.org/officeDocument/2006/relationships/image" Target="../media/image37.png"/><Relationship Id="rId29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24" Type="http://schemas.openxmlformats.org/officeDocument/2006/relationships/image" Target="../media/image41.jpeg"/><Relationship Id="rId5" Type="http://schemas.openxmlformats.org/officeDocument/2006/relationships/image" Target="../media/image24.png"/><Relationship Id="rId15" Type="http://schemas.openxmlformats.org/officeDocument/2006/relationships/image" Target="../media/image33.jpeg"/><Relationship Id="rId23" Type="http://schemas.openxmlformats.org/officeDocument/2006/relationships/image" Target="../media/image40.png"/><Relationship Id="rId28" Type="http://schemas.openxmlformats.org/officeDocument/2006/relationships/image" Target="../media/image45.jpeg"/><Relationship Id="rId10" Type="http://schemas.openxmlformats.org/officeDocument/2006/relationships/image" Target="../media/image29.jpe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jpeg"/><Relationship Id="rId22" Type="http://schemas.openxmlformats.org/officeDocument/2006/relationships/image" Target="../media/image39.jpeg"/><Relationship Id="rId27" Type="http://schemas.openxmlformats.org/officeDocument/2006/relationships/image" Target="../media/image44.png"/><Relationship Id="rId30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26" Type="http://schemas.openxmlformats.org/officeDocument/2006/relationships/image" Target="../media/image70.jpeg"/><Relationship Id="rId3" Type="http://schemas.openxmlformats.org/officeDocument/2006/relationships/image" Target="../media/image49.png"/><Relationship Id="rId21" Type="http://schemas.microsoft.com/office/2007/relationships/hdphoto" Target="../media/hdphoto4.wdp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2.jpeg"/><Relationship Id="rId25" Type="http://schemas.openxmlformats.org/officeDocument/2006/relationships/image" Target="../media/image69.png"/><Relationship Id="rId2" Type="http://schemas.openxmlformats.org/officeDocument/2006/relationships/image" Target="../media/image48.jpeg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29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24" Type="http://schemas.openxmlformats.org/officeDocument/2006/relationships/image" Target="../media/image68.png"/><Relationship Id="rId5" Type="http://schemas.openxmlformats.org/officeDocument/2006/relationships/image" Target="../media/image51.jpeg"/><Relationship Id="rId15" Type="http://schemas.microsoft.com/office/2007/relationships/hdphoto" Target="../media/hdphoto3.wdp"/><Relationship Id="rId23" Type="http://schemas.openxmlformats.org/officeDocument/2006/relationships/image" Target="../media/image67.png"/><Relationship Id="rId28" Type="http://schemas.openxmlformats.org/officeDocument/2006/relationships/image" Target="../media/image72.jpeg"/><Relationship Id="rId10" Type="http://schemas.openxmlformats.org/officeDocument/2006/relationships/image" Target="../media/image56.png"/><Relationship Id="rId19" Type="http://schemas.openxmlformats.org/officeDocument/2006/relationships/image" Target="../media/image64.jpeg"/><Relationship Id="rId31" Type="http://schemas.openxmlformats.org/officeDocument/2006/relationships/image" Target="../media/image7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jpeg"/><Relationship Id="rId22" Type="http://schemas.openxmlformats.org/officeDocument/2006/relationships/image" Target="../media/image66.jpeg"/><Relationship Id="rId27" Type="http://schemas.openxmlformats.org/officeDocument/2006/relationships/image" Target="../media/image71.png"/><Relationship Id="rId30" Type="http://schemas.openxmlformats.org/officeDocument/2006/relationships/image" Target="../media/image7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18" Type="http://schemas.openxmlformats.org/officeDocument/2006/relationships/image" Target="../media/image90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7.jpe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jpe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5" Type="http://schemas.openxmlformats.org/officeDocument/2006/relationships/image" Target="../media/image118.jpe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04.png"/><Relationship Id="rId14" Type="http://schemas.openxmlformats.org/officeDocument/2006/relationships/image" Target="../media/image1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3.jpeg"/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70.jpe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10" Type="http://schemas.openxmlformats.org/officeDocument/2006/relationships/image" Target="../media/image69.png"/><Relationship Id="rId4" Type="http://schemas.openxmlformats.org/officeDocument/2006/relationships/image" Target="../media/image64.jpeg"/><Relationship Id="rId9" Type="http://schemas.openxmlformats.org/officeDocument/2006/relationships/image" Target="../media/image68.png"/><Relationship Id="rId1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0.png"/><Relationship Id="rId5" Type="http://schemas.openxmlformats.org/officeDocument/2006/relationships/image" Target="../media/image1391.png"/><Relationship Id="rId4" Type="http://schemas.openxmlformats.org/officeDocument/2006/relationships/image" Target="../media/image1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1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0.png"/><Relationship Id="rId5" Type="http://schemas.openxmlformats.org/officeDocument/2006/relationships/image" Target="../media/image1380.png"/><Relationship Id="rId4" Type="http://schemas.openxmlformats.org/officeDocument/2006/relationships/image" Target="../media/image1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7" Type="http://schemas.openxmlformats.org/officeDocument/2006/relationships/image" Target="../media/image27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60.png"/><Relationship Id="rId4" Type="http://schemas.openxmlformats.org/officeDocument/2006/relationships/image" Target="../media/image230.png"/><Relationship Id="rId9" Type="http://schemas.openxmlformats.org/officeDocument/2006/relationships/image" Target="../media/image20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7" Type="http://schemas.openxmlformats.org/officeDocument/2006/relationships/image" Target="../media/image30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200.png"/><Relationship Id="rId5" Type="http://schemas.openxmlformats.org/officeDocument/2006/relationships/image" Target="../media/image260.png"/><Relationship Id="rId10" Type="http://schemas.openxmlformats.org/officeDocument/2006/relationships/image" Target="../media/image330.png"/><Relationship Id="rId4" Type="http://schemas.openxmlformats.org/officeDocument/2006/relationships/image" Target="../media/image230.png"/><Relationship Id="rId9" Type="http://schemas.openxmlformats.org/officeDocument/2006/relationships/image" Target="../media/image3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157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390.png"/><Relationship Id="rId4" Type="http://schemas.openxmlformats.org/officeDocument/2006/relationships/image" Target="../media/image158.png"/><Relationship Id="rId9" Type="http://schemas.openxmlformats.org/officeDocument/2006/relationships/image" Target="../media/image16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57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450.png"/><Relationship Id="rId4" Type="http://schemas.openxmlformats.org/officeDocument/2006/relationships/image" Target="../media/image162.png"/><Relationship Id="rId9" Type="http://schemas.openxmlformats.org/officeDocument/2006/relationships/image" Target="../media/image1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3" Type="http://schemas.openxmlformats.org/officeDocument/2006/relationships/image" Target="../media/image1470.png"/><Relationship Id="rId7" Type="http://schemas.openxmlformats.org/officeDocument/2006/relationships/image" Target="../media/image1510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0.png"/><Relationship Id="rId5" Type="http://schemas.openxmlformats.org/officeDocument/2006/relationships/image" Target="../media/image1480.png"/><Relationship Id="rId4" Type="http://schemas.openxmlformats.org/officeDocument/2006/relationships/image" Target="../media/image14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ja-JP" altLang="en-US" sz="5400" dirty="0"/>
              <a:t>コンピュータビジョン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956265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800" dirty="0"/>
              <a:t>担当</a:t>
            </a:r>
            <a:r>
              <a:rPr kumimoji="1" lang="en-US" altLang="ja-JP" sz="2800" dirty="0"/>
              <a:t>: </a:t>
            </a:r>
            <a:r>
              <a:rPr kumimoji="1" lang="ja-JP" altLang="en-US" sz="2800" dirty="0"/>
              <a:t>井尻 敬 </a:t>
            </a:r>
          </a:p>
        </p:txBody>
      </p:sp>
    </p:spTree>
    <p:extLst>
      <p:ext uri="{BB962C8B-B14F-4D97-AF65-F5344CB8AC3E}">
        <p14:creationId xmlns:p14="http://schemas.microsoft.com/office/powerpoint/2010/main" val="212280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角丸四角形 76"/>
          <p:cNvSpPr/>
          <p:nvPr/>
        </p:nvSpPr>
        <p:spPr>
          <a:xfrm>
            <a:off x="1097023" y="2943631"/>
            <a:ext cx="2964180" cy="12268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73303" y="399374"/>
            <a:ext cx="10685123" cy="1181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1) </a:t>
            </a:r>
            <a:r>
              <a:rPr lang="ja-JP" altLang="en-US" sz="36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 </a:t>
            </a:r>
            <a:r>
              <a:rPr lang="en-US" altLang="ja-JP" sz="36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Classification</a:t>
            </a: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複数の入力データを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既知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のクラスに分類する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64495" y="1790583"/>
            <a:ext cx="11330997" cy="83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果物の写真を、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リンゴ・バナナ・みかんの</a:t>
            </a:r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に分類せよ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1178359" y="4423819"/>
            <a:ext cx="2983174" cy="1862899"/>
            <a:chOff x="210876" y="3187699"/>
            <a:chExt cx="3254138" cy="2032108"/>
          </a:xfrm>
        </p:grpSpPr>
        <p:pic>
          <p:nvPicPr>
            <p:cNvPr id="13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962" y="4629638"/>
              <a:ext cx="630266" cy="53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C:\Users\takashi\Desktop\mikan3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" r="1274"/>
            <a:stretch/>
          </p:blipFill>
          <p:spPr bwMode="auto">
            <a:xfrm>
              <a:off x="1159171" y="3919296"/>
              <a:ext cx="573166" cy="55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takashi\Desktop\apple2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856" y="3187699"/>
              <a:ext cx="680110" cy="609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takashi\Desktop\appleTrgt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82" y="3250680"/>
              <a:ext cx="666932" cy="59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C:\Users\takashi\Desktop\mikan2.bm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r="3043"/>
            <a:stretch/>
          </p:blipFill>
          <p:spPr bwMode="auto">
            <a:xfrm>
              <a:off x="230931" y="3938994"/>
              <a:ext cx="515745" cy="50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3" descr="C:\Users\takashi\Desktop\mikantest.bm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9" r="5063"/>
            <a:stretch/>
          </p:blipFill>
          <p:spPr bwMode="auto">
            <a:xfrm>
              <a:off x="1094233" y="4566265"/>
              <a:ext cx="671960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:\Users\takashi\Desktop\banana1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528" y="4514054"/>
              <a:ext cx="684331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Users\takashi\Desktop\banana2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670" y="3846625"/>
              <a:ext cx="711344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5" descr="C:\Users\takashi\Desktop\banana3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76" y="4558404"/>
              <a:ext cx="673844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5" y="3265549"/>
              <a:ext cx="529654" cy="528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7" descr="C:\Users\takashi\Desktop\SamplePhoto\DSC_5066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47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3" t="6723" r="29115" b="12595"/>
            <a:stretch/>
          </p:blipFill>
          <p:spPr bwMode="auto">
            <a:xfrm>
              <a:off x="2002153" y="3234829"/>
              <a:ext cx="558242" cy="57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9" descr="C:\Users\takashi\Desktop\SamplePhoto\DSC_5211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1" t="11446" r="10175" b="4043"/>
            <a:stretch/>
          </p:blipFill>
          <p:spPr bwMode="auto">
            <a:xfrm>
              <a:off x="1933698" y="3912305"/>
              <a:ext cx="713600" cy="59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右矢印 28"/>
          <p:cNvSpPr/>
          <p:nvPr/>
        </p:nvSpPr>
        <p:spPr>
          <a:xfrm>
            <a:off x="4572000" y="4042640"/>
            <a:ext cx="988922" cy="960874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5930355" y="4412164"/>
            <a:ext cx="1040274" cy="996629"/>
            <a:chOff x="4747970" y="4566069"/>
            <a:chExt cx="1040274" cy="996629"/>
          </a:xfrm>
        </p:grpSpPr>
        <p:pic>
          <p:nvPicPr>
            <p:cNvPr id="40" name="Picture 3" descr="C:\Users\takashi\Desktop\apple2.bmp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970" y="4566069"/>
              <a:ext cx="444546" cy="398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takashi\Desktop\appleTrgt.bmp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809" y="5107798"/>
              <a:ext cx="510435" cy="45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7" descr="C:\Users\takashi\Desktop\SamplePhoto\DSC_5066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47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3" t="6723" r="29115" b="12595"/>
            <a:stretch/>
          </p:blipFill>
          <p:spPr bwMode="auto">
            <a:xfrm>
              <a:off x="4793033" y="5121021"/>
              <a:ext cx="388566" cy="40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983" y="4574971"/>
              <a:ext cx="416922" cy="354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正方形/長方形 54"/>
          <p:cNvSpPr/>
          <p:nvPr/>
        </p:nvSpPr>
        <p:spPr>
          <a:xfrm>
            <a:off x="7151943" y="3202549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既知の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</a:p>
        </p:txBody>
      </p:sp>
      <p:grpSp>
        <p:nvGrpSpPr>
          <p:cNvPr id="61" name="グループ化 60"/>
          <p:cNvGrpSpPr/>
          <p:nvPr/>
        </p:nvGrpSpPr>
        <p:grpSpPr>
          <a:xfrm>
            <a:off x="5802534" y="3989470"/>
            <a:ext cx="1356993" cy="2066436"/>
            <a:chOff x="4556648" y="4108051"/>
            <a:chExt cx="1356993" cy="2066436"/>
          </a:xfrm>
        </p:grpSpPr>
        <p:sp>
          <p:nvSpPr>
            <p:cNvPr id="33" name="フリーフォーム 32"/>
            <p:cNvSpPr/>
            <p:nvPr/>
          </p:nvSpPr>
          <p:spPr>
            <a:xfrm>
              <a:off x="4575177" y="4108051"/>
              <a:ext cx="1254124" cy="1519237"/>
            </a:xfrm>
            <a:custGeom>
              <a:avLst/>
              <a:gdLst>
                <a:gd name="connsiteX0" fmla="*/ 0 w 1171575"/>
                <a:gd name="connsiteY0" fmla="*/ 0 h 1519237"/>
                <a:gd name="connsiteX1" fmla="*/ 0 w 1171575"/>
                <a:gd name="connsiteY1" fmla="*/ 1519237 h 1519237"/>
                <a:gd name="connsiteX2" fmla="*/ 1171575 w 1171575"/>
                <a:gd name="connsiteY2" fmla="*/ 1519237 h 1519237"/>
                <a:gd name="connsiteX3" fmla="*/ 1171575 w 1171575"/>
                <a:gd name="connsiteY3" fmla="*/ 19050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75" h="1519237">
                  <a:moveTo>
                    <a:pt x="0" y="0"/>
                  </a:moveTo>
                  <a:lnTo>
                    <a:pt x="0" y="1519237"/>
                  </a:lnTo>
                  <a:lnTo>
                    <a:pt x="1171575" y="1519237"/>
                  </a:lnTo>
                  <a:lnTo>
                    <a:pt x="1171575" y="19050"/>
                  </a:lnTo>
                </a:path>
              </a:pathLst>
            </a:cu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036478" y="5768059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リンゴ</a:t>
              </a:r>
            </a:p>
          </p:txBody>
        </p:sp>
        <p:pic>
          <p:nvPicPr>
            <p:cNvPr id="56" name="Picture 2" descr="C:\Users\takashi\Desktop\apple1.bmp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648" y="5719589"/>
              <a:ext cx="523803" cy="45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グループ化 64"/>
          <p:cNvGrpSpPr/>
          <p:nvPr/>
        </p:nvGrpSpPr>
        <p:grpSpPr>
          <a:xfrm>
            <a:off x="7839937" y="4346921"/>
            <a:ext cx="976416" cy="1032465"/>
            <a:chOff x="6229248" y="4465501"/>
            <a:chExt cx="976416" cy="1032465"/>
          </a:xfrm>
        </p:grpSpPr>
        <p:pic>
          <p:nvPicPr>
            <p:cNvPr id="43" name="Picture 8" descr="C:\Users\takashi\Desktop\banana1.bmp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624" y="5049074"/>
              <a:ext cx="470040" cy="44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 descr="C:\Users\takashi\Desktop\banana3.bmp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019" y="4465501"/>
              <a:ext cx="462837" cy="44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 descr="C:\Users\takashi\Desktop\banana4.bmp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48" y="5094524"/>
              <a:ext cx="380274" cy="370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グループ化 61"/>
          <p:cNvGrpSpPr/>
          <p:nvPr/>
        </p:nvGrpSpPr>
        <p:grpSpPr>
          <a:xfrm>
            <a:off x="7652831" y="3989470"/>
            <a:ext cx="1289138" cy="2072520"/>
            <a:chOff x="6023091" y="4108051"/>
            <a:chExt cx="1289138" cy="2072520"/>
          </a:xfrm>
        </p:grpSpPr>
        <p:sp>
          <p:nvSpPr>
            <p:cNvPr id="34" name="フリーフォーム 33"/>
            <p:cNvSpPr/>
            <p:nvPr/>
          </p:nvSpPr>
          <p:spPr>
            <a:xfrm>
              <a:off x="6037264" y="4108051"/>
              <a:ext cx="1254124" cy="1519237"/>
            </a:xfrm>
            <a:custGeom>
              <a:avLst/>
              <a:gdLst>
                <a:gd name="connsiteX0" fmla="*/ 0 w 1171575"/>
                <a:gd name="connsiteY0" fmla="*/ 0 h 1519237"/>
                <a:gd name="connsiteX1" fmla="*/ 0 w 1171575"/>
                <a:gd name="connsiteY1" fmla="*/ 1519237 h 1519237"/>
                <a:gd name="connsiteX2" fmla="*/ 1171575 w 1171575"/>
                <a:gd name="connsiteY2" fmla="*/ 1519237 h 1519237"/>
                <a:gd name="connsiteX3" fmla="*/ 1171575 w 1171575"/>
                <a:gd name="connsiteY3" fmla="*/ 19050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75" h="1519237">
                  <a:moveTo>
                    <a:pt x="0" y="0"/>
                  </a:moveTo>
                  <a:lnTo>
                    <a:pt x="0" y="1519237"/>
                  </a:lnTo>
                  <a:lnTo>
                    <a:pt x="1171575" y="1519237"/>
                  </a:lnTo>
                  <a:lnTo>
                    <a:pt x="1171575" y="19050"/>
                  </a:lnTo>
                </a:path>
              </a:pathLst>
            </a:cu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6435066" y="5771459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バナナ</a:t>
              </a:r>
            </a:p>
          </p:txBody>
        </p:sp>
        <p:pic>
          <p:nvPicPr>
            <p:cNvPr id="58" name="Picture 9" descr="C:\Users\takashi\Desktop\banana2.bmp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091" y="5731679"/>
              <a:ext cx="488594" cy="44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グループ化 63"/>
          <p:cNvGrpSpPr/>
          <p:nvPr/>
        </p:nvGrpSpPr>
        <p:grpSpPr>
          <a:xfrm>
            <a:off x="9520323" y="3989471"/>
            <a:ext cx="1288706" cy="2084953"/>
            <a:chOff x="7491961" y="4108051"/>
            <a:chExt cx="1288706" cy="2084953"/>
          </a:xfrm>
        </p:grpSpPr>
        <p:sp>
          <p:nvSpPr>
            <p:cNvPr id="35" name="フリーフォーム 34"/>
            <p:cNvSpPr/>
            <p:nvPr/>
          </p:nvSpPr>
          <p:spPr>
            <a:xfrm>
              <a:off x="7499351" y="4108051"/>
              <a:ext cx="1254124" cy="1519237"/>
            </a:xfrm>
            <a:custGeom>
              <a:avLst/>
              <a:gdLst>
                <a:gd name="connsiteX0" fmla="*/ 0 w 1171575"/>
                <a:gd name="connsiteY0" fmla="*/ 0 h 1519237"/>
                <a:gd name="connsiteX1" fmla="*/ 0 w 1171575"/>
                <a:gd name="connsiteY1" fmla="*/ 1519237 h 1519237"/>
                <a:gd name="connsiteX2" fmla="*/ 1171575 w 1171575"/>
                <a:gd name="connsiteY2" fmla="*/ 1519237 h 1519237"/>
                <a:gd name="connsiteX3" fmla="*/ 1171575 w 1171575"/>
                <a:gd name="connsiteY3" fmla="*/ 19050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75" h="1519237">
                  <a:moveTo>
                    <a:pt x="0" y="0"/>
                  </a:moveTo>
                  <a:lnTo>
                    <a:pt x="0" y="1519237"/>
                  </a:lnTo>
                  <a:lnTo>
                    <a:pt x="1171575" y="1519237"/>
                  </a:lnTo>
                  <a:lnTo>
                    <a:pt x="1171575" y="19050"/>
                  </a:lnTo>
                </a:path>
              </a:pathLst>
            </a:cu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63" name="グループ化 62"/>
            <p:cNvGrpSpPr/>
            <p:nvPr/>
          </p:nvGrpSpPr>
          <p:grpSpPr>
            <a:xfrm>
              <a:off x="7491961" y="5765225"/>
              <a:ext cx="1288706" cy="427779"/>
              <a:chOff x="7491961" y="5765225"/>
              <a:chExt cx="1288706" cy="427779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7903504" y="5794448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みかん</a:t>
                </a:r>
              </a:p>
            </p:txBody>
          </p:sp>
          <p:pic>
            <p:nvPicPr>
              <p:cNvPr id="59" name="Picture 10" descr="C:\Users\takashi\Desktop\mikan1.bmp"/>
              <p:cNvPicPr>
                <a:picLocks noChangeAspect="1" noChangeArrowheads="1"/>
              </p:cNvPicPr>
              <p:nvPr/>
            </p:nvPicPr>
            <p:blipFill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66"/>
              <a:stretch/>
            </p:blipFill>
            <p:spPr bwMode="auto">
              <a:xfrm>
                <a:off x="7491961" y="5765225"/>
                <a:ext cx="438681" cy="427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8" name="グループ化 77"/>
          <p:cNvGrpSpPr/>
          <p:nvPr/>
        </p:nvGrpSpPr>
        <p:grpSpPr>
          <a:xfrm>
            <a:off x="9673762" y="4059720"/>
            <a:ext cx="1022686" cy="1354017"/>
            <a:chOff x="7677150" y="3987800"/>
            <a:chExt cx="1022686" cy="1354017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7677150" y="4402183"/>
              <a:ext cx="1022686" cy="939634"/>
              <a:chOff x="7645400" y="4608958"/>
              <a:chExt cx="1022686" cy="939634"/>
            </a:xfrm>
          </p:grpSpPr>
          <p:pic>
            <p:nvPicPr>
              <p:cNvPr id="46" name="Picture 12" descr="C:\Users\takashi\Desktop\mikan3.bmp"/>
              <p:cNvPicPr>
                <a:picLocks noChangeAspect="1" noChangeArrowheads="1"/>
              </p:cNvPicPr>
              <p:nvPr/>
            </p:nvPicPr>
            <p:blipFill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r="1274"/>
              <a:stretch/>
            </p:blipFill>
            <p:spPr bwMode="auto">
              <a:xfrm>
                <a:off x="7670889" y="4608958"/>
                <a:ext cx="375168" cy="364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3" descr="C:\Users\takashi\Desktop\mikantest.bmp"/>
              <p:cNvPicPr>
                <a:picLocks noChangeAspect="1" noChangeArrowheads="1"/>
              </p:cNvPicPr>
              <p:nvPr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9" r="5063"/>
              <a:stretch/>
            </p:blipFill>
            <p:spPr bwMode="auto">
              <a:xfrm>
                <a:off x="8228251" y="5120813"/>
                <a:ext cx="439835" cy="427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1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5400" y="5112105"/>
                <a:ext cx="427589" cy="426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9" descr="C:\Users\takashi\Desktop\SamplePhoto\DSC_5211.JPG"/>
              <p:cNvPicPr>
                <a:picLocks noChangeAspect="1" noChangeArrowheads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11" t="11446" r="10175" b="4043"/>
              <a:stretch/>
            </p:blipFill>
            <p:spPr bwMode="auto">
              <a:xfrm>
                <a:off x="8153456" y="4622493"/>
                <a:ext cx="467090" cy="391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0" name="Picture 11" descr="C:\Users\takashi\Desktop\mikan2.bmp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r="3043"/>
            <a:stretch/>
          </p:blipFill>
          <p:spPr bwMode="auto">
            <a:xfrm>
              <a:off x="8093951" y="3987800"/>
              <a:ext cx="361398" cy="35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グループ化 75"/>
          <p:cNvGrpSpPr/>
          <p:nvPr/>
        </p:nvGrpSpPr>
        <p:grpSpPr>
          <a:xfrm>
            <a:off x="1165261" y="3409891"/>
            <a:ext cx="877163" cy="764981"/>
            <a:chOff x="197778" y="5769779"/>
            <a:chExt cx="877163" cy="764981"/>
          </a:xfrm>
        </p:grpSpPr>
        <p:sp>
          <p:nvSpPr>
            <p:cNvPr id="67" name="正方形/長方形 66"/>
            <p:cNvSpPr/>
            <p:nvPr/>
          </p:nvSpPr>
          <p:spPr>
            <a:xfrm>
              <a:off x="197778" y="61654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リンゴ</a:t>
              </a:r>
            </a:p>
          </p:txBody>
        </p:sp>
        <p:pic>
          <p:nvPicPr>
            <p:cNvPr id="68" name="Picture 2" descr="C:\Users\takashi\Desktop\apple1.bmp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48" y="5769779"/>
              <a:ext cx="523803" cy="45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正方形/長方形 68"/>
          <p:cNvSpPr/>
          <p:nvPr/>
        </p:nvSpPr>
        <p:spPr>
          <a:xfrm>
            <a:off x="1832711" y="294451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正解画像</a:t>
            </a:r>
          </a:p>
        </p:txBody>
      </p:sp>
      <p:grpSp>
        <p:nvGrpSpPr>
          <p:cNvPr id="75" name="グループ化 74"/>
          <p:cNvGrpSpPr/>
          <p:nvPr/>
        </p:nvGrpSpPr>
        <p:grpSpPr>
          <a:xfrm>
            <a:off x="2076840" y="3409891"/>
            <a:ext cx="877163" cy="764981"/>
            <a:chOff x="1037566" y="5769779"/>
            <a:chExt cx="877163" cy="764981"/>
          </a:xfrm>
        </p:grpSpPr>
        <p:sp>
          <p:nvSpPr>
            <p:cNvPr id="70" name="正方形/長方形 69"/>
            <p:cNvSpPr/>
            <p:nvPr/>
          </p:nvSpPr>
          <p:spPr>
            <a:xfrm>
              <a:off x="1037566" y="61654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バナナ</a:t>
              </a:r>
            </a:p>
          </p:txBody>
        </p:sp>
        <p:pic>
          <p:nvPicPr>
            <p:cNvPr id="71" name="Picture 9" descr="C:\Users\takashi\Desktop\banana2.bmp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026" y="5769779"/>
              <a:ext cx="488594" cy="44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グループ化 73"/>
          <p:cNvGrpSpPr/>
          <p:nvPr/>
        </p:nvGrpSpPr>
        <p:grpSpPr>
          <a:xfrm>
            <a:off x="3079788" y="3409891"/>
            <a:ext cx="877163" cy="764981"/>
            <a:chOff x="2112304" y="5769779"/>
            <a:chExt cx="877163" cy="764981"/>
          </a:xfrm>
        </p:grpSpPr>
        <p:sp>
          <p:nvSpPr>
            <p:cNvPr id="72" name="正方形/長方形 71"/>
            <p:cNvSpPr/>
            <p:nvPr/>
          </p:nvSpPr>
          <p:spPr>
            <a:xfrm>
              <a:off x="2112304" y="61654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みかん</a:t>
              </a:r>
            </a:p>
          </p:txBody>
        </p:sp>
        <p:pic>
          <p:nvPicPr>
            <p:cNvPr id="73" name="Picture 10" descr="C:\Users\takashi\Desktop\mikan1.bmp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66"/>
            <a:stretch/>
          </p:blipFill>
          <p:spPr bwMode="auto">
            <a:xfrm>
              <a:off x="2326736" y="5769779"/>
              <a:ext cx="438681" cy="427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1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417833" y="381011"/>
            <a:ext cx="8957353" cy="180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クラスタリング 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Clustering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複数の入力データから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未知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の類似したグループ　　　（クラスタ）を発見する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29215" y="2174774"/>
            <a:ext cx="8780150" cy="548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果物の写真を、</a:t>
            </a:r>
            <a:r>
              <a:rPr lang="ja-JP" altLang="en-US" sz="2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類似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したグループ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を発見せよ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478933" y="3524069"/>
            <a:ext cx="2767002" cy="2650940"/>
            <a:chOff x="241669" y="3647776"/>
            <a:chExt cx="3058651" cy="2930356"/>
          </a:xfrm>
        </p:grpSpPr>
        <p:pic>
          <p:nvPicPr>
            <p:cNvPr id="7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2" y="5157022"/>
              <a:ext cx="630266" cy="53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C:\Users\takashi\Desktop\mikan3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" r="1274"/>
            <a:stretch/>
          </p:blipFill>
          <p:spPr bwMode="auto">
            <a:xfrm>
              <a:off x="1835085" y="4486502"/>
              <a:ext cx="573166" cy="55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takashi\Desktop\apple1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69" y="5700998"/>
              <a:ext cx="752535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takashi\Desktop\apple2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254" y="3960525"/>
              <a:ext cx="638669" cy="572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takashi\Desktop\appleTrgt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80" y="3744196"/>
              <a:ext cx="733329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C:\Users\takashi\Desktop\mikan1.bm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66"/>
            <a:stretch/>
          </p:blipFill>
          <p:spPr bwMode="auto">
            <a:xfrm>
              <a:off x="268130" y="4602261"/>
              <a:ext cx="670198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takashi\Desktop\mikan2.bmp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r="3043"/>
            <a:stretch/>
          </p:blipFill>
          <p:spPr bwMode="auto">
            <a:xfrm>
              <a:off x="2784575" y="5981806"/>
              <a:ext cx="515745" cy="50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takashi\Desktop\mikantest.bmp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9" r="5063"/>
            <a:stretch/>
          </p:blipFill>
          <p:spPr bwMode="auto">
            <a:xfrm>
              <a:off x="1770147" y="5144553"/>
              <a:ext cx="671961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takashi\Desktop\banana1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257" y="5924590"/>
              <a:ext cx="684331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C:\Users\takashi\Desktop\banana2.bmp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012" y="5789489"/>
              <a:ext cx="711344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5" descr="C:\Users\takashi\Desktop\banana3.bmp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91" y="4702842"/>
              <a:ext cx="673844" cy="65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84" y="3735273"/>
              <a:ext cx="529654" cy="528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C:\Users\takashi\Desktop\SamplePhoto\DSC_5066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3" t="6723" r="29115" b="12595"/>
            <a:stretch/>
          </p:blipFill>
          <p:spPr bwMode="auto">
            <a:xfrm>
              <a:off x="2687854" y="3647776"/>
              <a:ext cx="558243" cy="57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:\Users\takashi\Desktop\SamplePhoto\DSC_5211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1" t="11446" r="10175" b="4043"/>
            <a:stretch/>
          </p:blipFill>
          <p:spPr bwMode="auto">
            <a:xfrm>
              <a:off x="2574827" y="4371477"/>
              <a:ext cx="713600" cy="598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右矢印 21"/>
          <p:cNvSpPr/>
          <p:nvPr/>
        </p:nvSpPr>
        <p:spPr>
          <a:xfrm>
            <a:off x="4434126" y="4146680"/>
            <a:ext cx="1288579" cy="1062318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6692934" y="3357716"/>
            <a:ext cx="3362595" cy="2757950"/>
            <a:chOff x="4778515" y="3357716"/>
            <a:chExt cx="3362595" cy="2757950"/>
          </a:xfrm>
        </p:grpSpPr>
        <p:cxnSp>
          <p:nvCxnSpPr>
            <p:cNvPr id="24" name="直線矢印コネクタ 23"/>
            <p:cNvCxnSpPr/>
            <p:nvPr/>
          </p:nvCxnSpPr>
          <p:spPr>
            <a:xfrm>
              <a:off x="4822723" y="6105524"/>
              <a:ext cx="33183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 flipV="1">
              <a:off x="4778515" y="3357716"/>
              <a:ext cx="49127" cy="2757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/>
          <p:cNvSpPr txBox="1"/>
          <p:nvPr/>
        </p:nvSpPr>
        <p:spPr>
          <a:xfrm>
            <a:off x="9135601" y="6122194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1: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赤み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57376" y="3259662"/>
            <a:ext cx="723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丸み</a:t>
            </a:r>
          </a:p>
        </p:txBody>
      </p:sp>
      <p:pic>
        <p:nvPicPr>
          <p:cNvPr id="52" name="Picture 5" descr="C:\Users\takashi\Desktop\apple3.bm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88" y="4625014"/>
            <a:ext cx="423505" cy="3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takashi\Desktop\apple2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62" y="4065353"/>
            <a:ext cx="417132" cy="3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takashi\Desktop\appleTrgt.bm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98" y="3616756"/>
            <a:ext cx="409909" cy="3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7" descr="C:\Users\takashi\Desktop\SamplePhoto\DSC_5066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6723" r="29115" b="12595"/>
          <a:stretch/>
        </p:blipFill>
        <p:spPr bwMode="auto">
          <a:xfrm>
            <a:off x="9630407" y="3813753"/>
            <a:ext cx="396445" cy="4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takashi\Desktop\apple1.bmp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135" y="4308318"/>
            <a:ext cx="377760" cy="3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C:\Users\takashi\Desktop\mikan3.bmp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1274"/>
          <a:stretch/>
        </p:blipFill>
        <p:spPr bwMode="auto">
          <a:xfrm>
            <a:off x="6920700" y="3637557"/>
            <a:ext cx="407043" cy="3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takashi\Desktop\mikan1.bmp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6"/>
          <a:stretch/>
        </p:blipFill>
        <p:spPr bwMode="auto">
          <a:xfrm>
            <a:off x="7385979" y="3439544"/>
            <a:ext cx="363885" cy="3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C:\Users\takashi\Desktop\mikan2.bmp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r="3043"/>
          <a:stretch/>
        </p:blipFill>
        <p:spPr bwMode="auto">
          <a:xfrm>
            <a:off x="7270528" y="3888308"/>
            <a:ext cx="366264" cy="3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3" descr="C:\Users\takashi\Desktop\mikantest.bmp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r="5063"/>
          <a:stretch/>
        </p:blipFill>
        <p:spPr bwMode="auto">
          <a:xfrm>
            <a:off x="7174466" y="4296611"/>
            <a:ext cx="374138" cy="3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93" y="3733325"/>
            <a:ext cx="342635" cy="34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9" descr="C:\Users\takashi\Desktop\SamplePhoto\DSC_5211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11446" r="10175" b="4043"/>
          <a:stretch/>
        </p:blipFill>
        <p:spPr bwMode="auto">
          <a:xfrm>
            <a:off x="7559110" y="4745574"/>
            <a:ext cx="416897" cy="3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:\Users\takashi\Desktop\banana1.bmp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47" y="5583889"/>
            <a:ext cx="381809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9" descr="C:\Users\takashi\Desktop\banana2.bmp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29" y="5557672"/>
            <a:ext cx="396880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5" descr="C:\Users\takashi\Desktop\banana3.bmp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70" y="5221786"/>
            <a:ext cx="375958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テキスト ボックス 69"/>
          <p:cNvSpPr txBox="1"/>
          <p:nvPr/>
        </p:nvSpPr>
        <p:spPr>
          <a:xfrm>
            <a:off x="6583967" y="6151264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特徴空間</a:t>
            </a:r>
          </a:p>
        </p:txBody>
      </p:sp>
      <p:grpSp>
        <p:nvGrpSpPr>
          <p:cNvPr id="77" name="グループ化 76"/>
          <p:cNvGrpSpPr/>
          <p:nvPr/>
        </p:nvGrpSpPr>
        <p:grpSpPr>
          <a:xfrm>
            <a:off x="6771554" y="3025033"/>
            <a:ext cx="1872343" cy="1955006"/>
            <a:chOff x="4857135" y="3025033"/>
            <a:chExt cx="1872343" cy="1955006"/>
          </a:xfrm>
        </p:grpSpPr>
        <p:sp>
          <p:nvSpPr>
            <p:cNvPr id="71" name="円/楕円 70"/>
            <p:cNvSpPr/>
            <p:nvPr/>
          </p:nvSpPr>
          <p:spPr>
            <a:xfrm>
              <a:off x="4857135" y="3318387"/>
              <a:ext cx="1538749" cy="166165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5360192" y="3025033"/>
              <a:ext cx="1369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クラスタ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8644598" y="3118440"/>
            <a:ext cx="1744524" cy="1964839"/>
            <a:chOff x="6730180" y="3118439"/>
            <a:chExt cx="1744524" cy="1964839"/>
          </a:xfrm>
        </p:grpSpPr>
        <p:sp>
          <p:nvSpPr>
            <p:cNvPr id="72" name="円/楕円 71"/>
            <p:cNvSpPr/>
            <p:nvPr/>
          </p:nvSpPr>
          <p:spPr>
            <a:xfrm>
              <a:off x="6730180" y="3456039"/>
              <a:ext cx="1455175" cy="162723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105418" y="3118439"/>
              <a:ext cx="1369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クラスタ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7056689" y="5078361"/>
            <a:ext cx="2496693" cy="1017640"/>
            <a:chOff x="5112773" y="5073445"/>
            <a:chExt cx="2496693" cy="1017640"/>
          </a:xfrm>
        </p:grpSpPr>
        <p:sp>
          <p:nvSpPr>
            <p:cNvPr id="73" name="円/楕円 72"/>
            <p:cNvSpPr/>
            <p:nvPr/>
          </p:nvSpPr>
          <p:spPr>
            <a:xfrm>
              <a:off x="5112773" y="5073445"/>
              <a:ext cx="1292943" cy="10176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6240180" y="5674825"/>
              <a:ext cx="1369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クラスタ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6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0013" y="621980"/>
            <a:ext cx="10723840" cy="7332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パターン認識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013" y="1507936"/>
            <a:ext cx="10928279" cy="1812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『</a:t>
            </a:r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</a:rPr>
              <a:t>データの中の規則性を自動的に見つけ出し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、その規則性を使ってデータを異なるカテゴリに分類する処理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』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i="1" dirty="0">
                <a:solidFill>
                  <a:schemeClr val="bg1">
                    <a:lumMod val="65000"/>
                  </a:schemeClr>
                </a:solidFill>
              </a:rPr>
              <a:t>(PRML, C.M. Bishop)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02897" y="2924220"/>
            <a:ext cx="10601418" cy="1796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1) 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 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Classification 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本日の対象はこちら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複数の入力データを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既知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のクラスに分類する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クラス分類のみをパターン認識と呼ぶ事もある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02896" y="4847311"/>
            <a:ext cx="8940930" cy="180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u="sng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</a:t>
            </a:r>
            <a:r>
              <a:rPr lang="ja-JP" altLang="en-US" b="1" u="sng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クラスタリング </a:t>
            </a:r>
            <a:r>
              <a:rPr lang="en-US" altLang="ja-JP" b="1" u="sng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Clustering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800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複数の入力データから未知の類似したグループ　　（クラスタ）を発見する</a:t>
            </a:r>
            <a:r>
              <a:rPr lang="en-US" altLang="ja-JP" sz="2800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251D5-4C15-43F7-B926-378D3C2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パターン認識とは</a:t>
            </a:r>
            <a:r>
              <a:rPr lang="en-US" altLang="ja-JP" b="1" dirty="0"/>
              <a:t>2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921B6-A878-4EA6-A5DB-AD0AF12B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6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92494" y="4930405"/>
            <a:ext cx="3591146" cy="10187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dirty="0"/>
              <a:t>正解画像群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sz="2000" dirty="0"/>
              <a:t>クラス</a:t>
            </a:r>
            <a:r>
              <a:rPr lang="en-US" altLang="ja-JP" sz="2000" dirty="0"/>
              <a:t>ID</a:t>
            </a:r>
            <a:r>
              <a:rPr lang="ja-JP" altLang="en-US" sz="2000" dirty="0"/>
              <a:t>が既に付いた画像群</a:t>
            </a:r>
            <a:endParaRPr lang="en-US" altLang="ja-JP" sz="2000" dirty="0"/>
          </a:p>
          <a:p>
            <a:pPr marL="0" indent="0" algn="ctr">
              <a:buNone/>
            </a:pPr>
            <a:r>
              <a:rPr lang="ja-JP" altLang="en-US" sz="2000" dirty="0"/>
              <a:t>（教師データと呼ばれる）</a:t>
            </a:r>
            <a:endParaRPr lang="en-US" altLang="ja-JP" sz="20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875209" y="4930405"/>
            <a:ext cx="3649980" cy="1018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分類対象画像群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この画像を分類したい</a:t>
            </a:r>
          </a:p>
        </p:txBody>
      </p:sp>
      <p:pic>
        <p:nvPicPr>
          <p:cNvPr id="3077" name="Picture 5" descr="C:\Users\takashi\Desktop\apple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59" y="2855216"/>
            <a:ext cx="1052663" cy="8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takashi\Desktop\mikan3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1274"/>
          <a:stretch/>
        </p:blipFill>
        <p:spPr bwMode="auto">
          <a:xfrm>
            <a:off x="8291049" y="2869260"/>
            <a:ext cx="864530" cy="8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takashi\Desktop\banana4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58" y="1866810"/>
            <a:ext cx="892092" cy="8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930666" y="2492410"/>
            <a:ext cx="1771608" cy="2343151"/>
            <a:chOff x="961489" y="2317750"/>
            <a:chExt cx="1771608" cy="234315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352715" y="2317750"/>
              <a:ext cx="989157" cy="1772800"/>
              <a:chOff x="-1202137" y="2625016"/>
              <a:chExt cx="1202137" cy="2154509"/>
            </a:xfrm>
          </p:grpSpPr>
          <p:pic>
            <p:nvPicPr>
              <p:cNvPr id="3074" name="Picture 2" descr="C:\Users\takashi\Desktop\apple1.bmp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02137" y="3735525"/>
                <a:ext cx="1202137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C:\Users\takashi\Desktop\appleTrgt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6796" y="2625016"/>
                <a:ext cx="1171455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コンテンツ プレースホルダー 2"/>
            <p:cNvSpPr txBox="1">
              <a:spLocks/>
            </p:cNvSpPr>
            <p:nvPr/>
          </p:nvSpPr>
          <p:spPr>
            <a:xfrm>
              <a:off x="961489" y="4082840"/>
              <a:ext cx="1771608" cy="5780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ID: 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リンゴ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576869" y="2492410"/>
            <a:ext cx="2044163" cy="2343151"/>
            <a:chOff x="2573966" y="2317750"/>
            <a:chExt cx="2044163" cy="2343151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3128540" y="2317750"/>
              <a:ext cx="935014" cy="1785818"/>
              <a:chOff x="3165021" y="2609194"/>
              <a:chExt cx="1136336" cy="2170331"/>
            </a:xfrm>
          </p:grpSpPr>
          <p:pic>
            <p:nvPicPr>
              <p:cNvPr id="3080" name="Picture 8" descr="C:\Users\takashi\Desktop\banana1.bmp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6597" y="2609194"/>
                <a:ext cx="1093184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1" name="Picture 9" descr="C:\Users\takashi\Desktop\banana2.bmp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5021" y="3735525"/>
                <a:ext cx="1136336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コンテンツ プレースホルダー 2"/>
            <p:cNvSpPr txBox="1">
              <a:spLocks/>
            </p:cNvSpPr>
            <p:nvPr/>
          </p:nvSpPr>
          <p:spPr>
            <a:xfrm>
              <a:off x="2573966" y="4082840"/>
              <a:ext cx="2044163" cy="5780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ID: 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バナナ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495627" y="2492411"/>
            <a:ext cx="1771608" cy="2343150"/>
            <a:chOff x="4526450" y="2317751"/>
            <a:chExt cx="1771608" cy="234315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971482" y="2317751"/>
              <a:ext cx="881544" cy="1772103"/>
              <a:chOff x="230397" y="1482863"/>
              <a:chExt cx="1071353" cy="2153662"/>
            </a:xfrm>
          </p:grpSpPr>
          <p:pic>
            <p:nvPicPr>
              <p:cNvPr id="3082" name="Picture 10" descr="C:\Users\takashi\Desktop\mikan1.bmp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66"/>
              <a:stretch/>
            </p:blipFill>
            <p:spPr bwMode="auto">
              <a:xfrm>
                <a:off x="231143" y="2592525"/>
                <a:ext cx="1070607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3" name="Picture 11" descr="C:\Users\takashi\Desktop\mikan2.bmp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8" r="3043"/>
              <a:stretch/>
            </p:blipFill>
            <p:spPr bwMode="auto">
              <a:xfrm>
                <a:off x="230397" y="1482863"/>
                <a:ext cx="1071353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コンテンツ プレースホルダー 2"/>
            <p:cNvSpPr txBox="1">
              <a:spLocks/>
            </p:cNvSpPr>
            <p:nvPr/>
          </p:nvSpPr>
          <p:spPr>
            <a:xfrm>
              <a:off x="4526450" y="4082840"/>
              <a:ext cx="1771608" cy="5780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ID: 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ミカン</a:t>
              </a:r>
            </a:p>
          </p:txBody>
        </p:sp>
      </p:grp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08" y="1864082"/>
            <a:ext cx="842604" cy="84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C:\Users\takashi\Desktop\SamplePhoto\DSC_506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6723" r="29115" b="12595"/>
          <a:stretch/>
        </p:blipFill>
        <p:spPr bwMode="auto">
          <a:xfrm>
            <a:off x="9521670" y="1866899"/>
            <a:ext cx="814684" cy="8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takashi\Desktop\SamplePhoto\DSC_521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11446" r="10175" b="4043"/>
          <a:stretch/>
        </p:blipFill>
        <p:spPr bwMode="auto">
          <a:xfrm>
            <a:off x="9262082" y="2856759"/>
            <a:ext cx="1074272" cy="9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akashi\Desktop\mikantest.bmp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r="5063"/>
          <a:stretch/>
        </p:blipFill>
        <p:spPr bwMode="auto">
          <a:xfrm>
            <a:off x="7122858" y="3927088"/>
            <a:ext cx="883248" cy="8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takashi\Desktop\banana3.bm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82" y="3927088"/>
            <a:ext cx="885722" cy="8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takashi\Desktop\apple2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28" y="3908038"/>
            <a:ext cx="958327" cy="8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3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94312" y="1326651"/>
            <a:ext cx="6615881" cy="124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前処理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: </a:t>
            </a:r>
            <a:r>
              <a:rPr lang="ja-JP" altLang="en-US" sz="2400" dirty="0"/>
              <a:t>画像から前景領域を抽出する</a:t>
            </a:r>
            <a:endParaRPr lang="en-US" altLang="ja-JP" sz="2400" dirty="0"/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6467297" y="3362542"/>
            <a:ext cx="5234968" cy="2559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自動分割に関する既存手法は多いのでどれかを使う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Otsu method, 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Grab cut, 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Saliency map + graph cut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などなど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1779229" y="2134334"/>
            <a:ext cx="1370871" cy="4492004"/>
            <a:chOff x="867504" y="2388869"/>
            <a:chExt cx="885097" cy="2900243"/>
          </a:xfrm>
        </p:grpSpPr>
        <p:pic>
          <p:nvPicPr>
            <p:cNvPr id="34" name="Picture 3" descr="C:\Users\takashi\Desktop\apple2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2"/>
            <a:stretch/>
          </p:blipFill>
          <p:spPr bwMode="auto">
            <a:xfrm>
              <a:off x="867504" y="2388869"/>
              <a:ext cx="885097" cy="85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takashi\Desktop\banana1.bm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2"/>
            <a:stretch/>
          </p:blipFill>
          <p:spPr bwMode="auto">
            <a:xfrm>
              <a:off x="867504" y="3408044"/>
              <a:ext cx="885097" cy="85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3" descr="C:\Users\takashi\Desktop\mikantest.bm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9" r="5063"/>
            <a:stretch/>
          </p:blipFill>
          <p:spPr bwMode="auto">
            <a:xfrm>
              <a:off x="867504" y="4430075"/>
              <a:ext cx="883248" cy="85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2" descr="C:\Users\takashi\Dropbox\ResearchProposal\講義img\apple2_0.835995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420"/>
          <a:stretch/>
        </p:blipFill>
        <p:spPr bwMode="auto">
          <a:xfrm>
            <a:off x="4089107" y="2138715"/>
            <a:ext cx="1378744" cy="13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takashi\Dropbox\ResearchProposal\講義img\banana1_0.518607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20" y="3722066"/>
            <a:ext cx="1384607" cy="13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takashi\Dropbox\ResearchProposal\講義img\mikan4_0.792652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4701"/>
          <a:stretch/>
        </p:blipFill>
        <p:spPr bwMode="auto">
          <a:xfrm>
            <a:off x="4081963" y="5301652"/>
            <a:ext cx="1385888" cy="13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92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pic>
        <p:nvPicPr>
          <p:cNvPr id="3" name="Picture 2" descr="C:\Users\takashi\Dropbox\ResearchProposal\講義img\apple2_0.835995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420"/>
          <a:stretch/>
        </p:blipFill>
        <p:spPr bwMode="auto">
          <a:xfrm>
            <a:off x="5962333" y="2504375"/>
            <a:ext cx="1084580" cy="10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takashi\Dropbox\ResearchProposal\講義img\banana1_0.518607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34" y="3687676"/>
            <a:ext cx="1089193" cy="104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takashi\Dropbox\ResearchProposal\講義img\mikan4_0.792652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4701"/>
          <a:stretch/>
        </p:blipFill>
        <p:spPr bwMode="auto">
          <a:xfrm>
            <a:off x="5962333" y="4879912"/>
            <a:ext cx="1090200" cy="10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243887" y="2320309"/>
            <a:ext cx="319350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平均の色相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前景領域の平均の色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HSV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色空間の色相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</a:t>
            </a:r>
          </a:p>
        </p:txBody>
      </p:sp>
      <p:pic>
        <p:nvPicPr>
          <p:cNvPr id="8" name="Picture 2" descr="C:\Users\takashi\Dropbox\ResearchProposal\講義img\apple2_0.835995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420"/>
          <a:stretch/>
        </p:blipFill>
        <p:spPr bwMode="auto">
          <a:xfrm>
            <a:off x="7605713" y="2504375"/>
            <a:ext cx="1084580" cy="10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akashi\Dropbox\ResearchProposal\講義img\banana1_0.518607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3687676"/>
            <a:ext cx="1089193" cy="104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takashi\Dropbox\ResearchProposal\講義img\mikan4_0.792652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4701"/>
          <a:stretch/>
        </p:blipFill>
        <p:spPr bwMode="auto">
          <a:xfrm>
            <a:off x="7605713" y="4879912"/>
            <a:ext cx="1090200" cy="10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リーフォーム 10"/>
          <p:cNvSpPr/>
          <p:nvPr/>
        </p:nvSpPr>
        <p:spPr>
          <a:xfrm>
            <a:off x="7708901" y="2667150"/>
            <a:ext cx="747268" cy="708071"/>
          </a:xfrm>
          <a:custGeom>
            <a:avLst/>
            <a:gdLst>
              <a:gd name="connsiteX0" fmla="*/ 176785 w 733553"/>
              <a:gd name="connsiteY0" fmla="*/ 57001 h 708071"/>
              <a:gd name="connsiteX1" fmla="*/ 55341 w 733553"/>
              <a:gd name="connsiteY1" fmla="*/ 147489 h 708071"/>
              <a:gd name="connsiteX2" fmla="*/ 573 w 733553"/>
              <a:gd name="connsiteY2" fmla="*/ 340370 h 708071"/>
              <a:gd name="connsiteX3" fmla="*/ 86298 w 733553"/>
              <a:gd name="connsiteY3" fmla="*/ 566589 h 708071"/>
              <a:gd name="connsiteX4" fmla="*/ 286323 w 733553"/>
              <a:gd name="connsiteY4" fmla="*/ 697557 h 708071"/>
              <a:gd name="connsiteX5" fmla="*/ 517304 w 733553"/>
              <a:gd name="connsiteY5" fmla="*/ 683270 h 708071"/>
              <a:gd name="connsiteX6" fmla="*/ 674466 w 733553"/>
              <a:gd name="connsiteY6" fmla="*/ 549920 h 708071"/>
              <a:gd name="connsiteX7" fmla="*/ 731616 w 733553"/>
              <a:gd name="connsiteY7" fmla="*/ 371326 h 708071"/>
              <a:gd name="connsiteX8" fmla="*/ 710185 w 733553"/>
              <a:gd name="connsiteY8" fmla="*/ 197495 h 708071"/>
              <a:gd name="connsiteX9" fmla="*/ 614935 w 733553"/>
              <a:gd name="connsiteY9" fmla="*/ 47476 h 708071"/>
              <a:gd name="connsiteX10" fmla="*/ 457773 w 733553"/>
              <a:gd name="connsiteY10" fmla="*/ 2232 h 708071"/>
              <a:gd name="connsiteX11" fmla="*/ 372048 w 733553"/>
              <a:gd name="connsiteY11" fmla="*/ 9376 h 708071"/>
              <a:gd name="connsiteX12" fmla="*/ 322041 w 733553"/>
              <a:gd name="connsiteY12" fmla="*/ 30807 h 708071"/>
              <a:gd name="connsiteX13" fmla="*/ 241079 w 733553"/>
              <a:gd name="connsiteY13" fmla="*/ 33189 h 708071"/>
              <a:gd name="connsiteX14" fmla="*/ 176785 w 733553"/>
              <a:gd name="connsiteY14" fmla="*/ 57001 h 70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553" h="708071">
                <a:moveTo>
                  <a:pt x="176785" y="57001"/>
                </a:moveTo>
                <a:cubicBezTo>
                  <a:pt x="145829" y="76051"/>
                  <a:pt x="84710" y="100261"/>
                  <a:pt x="55341" y="147489"/>
                </a:cubicBezTo>
                <a:cubicBezTo>
                  <a:pt x="25972" y="194717"/>
                  <a:pt x="-4586" y="270520"/>
                  <a:pt x="573" y="340370"/>
                </a:cubicBezTo>
                <a:cubicBezTo>
                  <a:pt x="5732" y="410220"/>
                  <a:pt x="38673" y="507058"/>
                  <a:pt x="86298" y="566589"/>
                </a:cubicBezTo>
                <a:cubicBezTo>
                  <a:pt x="133923" y="626120"/>
                  <a:pt x="214489" y="678110"/>
                  <a:pt x="286323" y="697557"/>
                </a:cubicBezTo>
                <a:cubicBezTo>
                  <a:pt x="358157" y="717004"/>
                  <a:pt x="452614" y="707876"/>
                  <a:pt x="517304" y="683270"/>
                </a:cubicBezTo>
                <a:cubicBezTo>
                  <a:pt x="581995" y="658664"/>
                  <a:pt x="638747" y="601911"/>
                  <a:pt x="674466" y="549920"/>
                </a:cubicBezTo>
                <a:cubicBezTo>
                  <a:pt x="710185" y="497929"/>
                  <a:pt x="725663" y="430064"/>
                  <a:pt x="731616" y="371326"/>
                </a:cubicBezTo>
                <a:cubicBezTo>
                  <a:pt x="737569" y="312589"/>
                  <a:pt x="729632" y="251470"/>
                  <a:pt x="710185" y="197495"/>
                </a:cubicBezTo>
                <a:cubicBezTo>
                  <a:pt x="690738" y="143520"/>
                  <a:pt x="657004" y="80020"/>
                  <a:pt x="614935" y="47476"/>
                </a:cubicBezTo>
                <a:cubicBezTo>
                  <a:pt x="572866" y="14932"/>
                  <a:pt x="498254" y="8582"/>
                  <a:pt x="457773" y="2232"/>
                </a:cubicBezTo>
                <a:cubicBezTo>
                  <a:pt x="417292" y="-4118"/>
                  <a:pt x="394670" y="4614"/>
                  <a:pt x="372048" y="9376"/>
                </a:cubicBezTo>
                <a:cubicBezTo>
                  <a:pt x="349426" y="14138"/>
                  <a:pt x="343869" y="26838"/>
                  <a:pt x="322041" y="30807"/>
                </a:cubicBezTo>
                <a:cubicBezTo>
                  <a:pt x="300213" y="34776"/>
                  <a:pt x="263701" y="29220"/>
                  <a:pt x="241079" y="33189"/>
                </a:cubicBezTo>
                <a:cubicBezTo>
                  <a:pt x="218457" y="37158"/>
                  <a:pt x="207741" y="37951"/>
                  <a:pt x="176785" y="57001"/>
                </a:cubicBezTo>
                <a:close/>
              </a:path>
            </a:pathLst>
          </a:custGeom>
          <a:solidFill>
            <a:srgbClr val="BB4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7628097" y="3867910"/>
            <a:ext cx="1017072" cy="728710"/>
          </a:xfrm>
          <a:custGeom>
            <a:avLst/>
            <a:gdLst>
              <a:gd name="connsiteX0" fmla="*/ 47466 w 1017072"/>
              <a:gd name="connsiteY0" fmla="*/ 504065 h 728710"/>
              <a:gd name="connsiteX1" fmla="*/ 185578 w 1017072"/>
              <a:gd name="connsiteY1" fmla="*/ 646940 h 728710"/>
              <a:gd name="connsiteX2" fmla="*/ 387984 w 1017072"/>
              <a:gd name="connsiteY2" fmla="*/ 723140 h 728710"/>
              <a:gd name="connsiteX3" fmla="*/ 614203 w 1017072"/>
              <a:gd name="connsiteY3" fmla="*/ 711234 h 728710"/>
              <a:gd name="connsiteX4" fmla="*/ 778509 w 1017072"/>
              <a:gd name="connsiteY4" fmla="*/ 618365 h 728710"/>
              <a:gd name="connsiteX5" fmla="*/ 835659 w 1017072"/>
              <a:gd name="connsiteY5" fmla="*/ 585028 h 728710"/>
              <a:gd name="connsiteX6" fmla="*/ 833278 w 1017072"/>
              <a:gd name="connsiteY6" fmla="*/ 523115 h 728710"/>
              <a:gd name="connsiteX7" fmla="*/ 811847 w 1017072"/>
              <a:gd name="connsiteY7" fmla="*/ 496921 h 728710"/>
              <a:gd name="connsiteX8" fmla="*/ 852328 w 1017072"/>
              <a:gd name="connsiteY8" fmla="*/ 461203 h 728710"/>
              <a:gd name="connsiteX9" fmla="*/ 838041 w 1017072"/>
              <a:gd name="connsiteY9" fmla="*/ 427865 h 728710"/>
              <a:gd name="connsiteX10" fmla="*/ 909478 w 1017072"/>
              <a:gd name="connsiteY10" fmla="*/ 406434 h 728710"/>
              <a:gd name="connsiteX11" fmla="*/ 1007109 w 1017072"/>
              <a:gd name="connsiteY11" fmla="*/ 339759 h 728710"/>
              <a:gd name="connsiteX12" fmla="*/ 1007109 w 1017072"/>
              <a:gd name="connsiteY12" fmla="*/ 294515 h 728710"/>
              <a:gd name="connsiteX13" fmla="*/ 947578 w 1017072"/>
              <a:gd name="connsiteY13" fmla="*/ 261178 h 728710"/>
              <a:gd name="connsiteX14" fmla="*/ 838041 w 1017072"/>
              <a:gd name="connsiteY14" fmla="*/ 268321 h 728710"/>
              <a:gd name="connsiteX15" fmla="*/ 668972 w 1017072"/>
              <a:gd name="connsiteY15" fmla="*/ 268321 h 728710"/>
              <a:gd name="connsiteX16" fmla="*/ 466566 w 1017072"/>
              <a:gd name="connsiteY16" fmla="*/ 220696 h 728710"/>
              <a:gd name="connsiteX17" fmla="*/ 347503 w 1017072"/>
              <a:gd name="connsiteY17" fmla="*/ 170690 h 728710"/>
              <a:gd name="connsiteX18" fmla="*/ 280828 w 1017072"/>
              <a:gd name="connsiteY18" fmla="*/ 154021 h 728710"/>
              <a:gd name="connsiteX19" fmla="*/ 230822 w 1017072"/>
              <a:gd name="connsiteY19" fmla="*/ 89728 h 728710"/>
              <a:gd name="connsiteX20" fmla="*/ 230822 w 1017072"/>
              <a:gd name="connsiteY20" fmla="*/ 39721 h 728710"/>
              <a:gd name="connsiteX21" fmla="*/ 197484 w 1017072"/>
              <a:gd name="connsiteY21" fmla="*/ 11146 h 728710"/>
              <a:gd name="connsiteX22" fmla="*/ 176053 w 1017072"/>
              <a:gd name="connsiteY22" fmla="*/ 23053 h 728710"/>
              <a:gd name="connsiteX23" fmla="*/ 154622 w 1017072"/>
              <a:gd name="connsiteY23" fmla="*/ 4003 h 728710"/>
              <a:gd name="connsiteX24" fmla="*/ 111759 w 1017072"/>
              <a:gd name="connsiteY24" fmla="*/ 4003 h 728710"/>
              <a:gd name="connsiteX25" fmla="*/ 111759 w 1017072"/>
              <a:gd name="connsiteY25" fmla="*/ 46865 h 728710"/>
              <a:gd name="connsiteX26" fmla="*/ 114141 w 1017072"/>
              <a:gd name="connsiteY26" fmla="*/ 101634 h 728710"/>
              <a:gd name="connsiteX27" fmla="*/ 87947 w 1017072"/>
              <a:gd name="connsiteY27" fmla="*/ 94490 h 728710"/>
              <a:gd name="connsiteX28" fmla="*/ 54609 w 1017072"/>
              <a:gd name="connsiteY28" fmla="*/ 123065 h 728710"/>
              <a:gd name="connsiteX29" fmla="*/ 59372 w 1017072"/>
              <a:gd name="connsiteY29" fmla="*/ 189740 h 728710"/>
              <a:gd name="connsiteX30" fmla="*/ 49847 w 1017072"/>
              <a:gd name="connsiteY30" fmla="*/ 254034 h 728710"/>
              <a:gd name="connsiteX31" fmla="*/ 6984 w 1017072"/>
              <a:gd name="connsiteY31" fmla="*/ 334996 h 728710"/>
              <a:gd name="connsiteX32" fmla="*/ 4603 w 1017072"/>
              <a:gd name="connsiteY32" fmla="*/ 423103 h 728710"/>
              <a:gd name="connsiteX33" fmla="*/ 47466 w 1017072"/>
              <a:gd name="connsiteY33" fmla="*/ 504065 h 72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17072" h="728710">
                <a:moveTo>
                  <a:pt x="47466" y="504065"/>
                </a:moveTo>
                <a:cubicBezTo>
                  <a:pt x="77628" y="541371"/>
                  <a:pt x="128825" y="610427"/>
                  <a:pt x="185578" y="646940"/>
                </a:cubicBezTo>
                <a:cubicBezTo>
                  <a:pt x="242331" y="683453"/>
                  <a:pt x="316547" y="712424"/>
                  <a:pt x="387984" y="723140"/>
                </a:cubicBezTo>
                <a:cubicBezTo>
                  <a:pt x="459422" y="733856"/>
                  <a:pt x="549116" y="728696"/>
                  <a:pt x="614203" y="711234"/>
                </a:cubicBezTo>
                <a:cubicBezTo>
                  <a:pt x="679290" y="693772"/>
                  <a:pt x="741600" y="639399"/>
                  <a:pt x="778509" y="618365"/>
                </a:cubicBezTo>
                <a:cubicBezTo>
                  <a:pt x="815418" y="597331"/>
                  <a:pt x="826531" y="600903"/>
                  <a:pt x="835659" y="585028"/>
                </a:cubicBezTo>
                <a:cubicBezTo>
                  <a:pt x="844787" y="569153"/>
                  <a:pt x="837247" y="537799"/>
                  <a:pt x="833278" y="523115"/>
                </a:cubicBezTo>
                <a:cubicBezTo>
                  <a:pt x="829309" y="508431"/>
                  <a:pt x="808672" y="507240"/>
                  <a:pt x="811847" y="496921"/>
                </a:cubicBezTo>
                <a:cubicBezTo>
                  <a:pt x="815022" y="486602"/>
                  <a:pt x="847962" y="472712"/>
                  <a:pt x="852328" y="461203"/>
                </a:cubicBezTo>
                <a:cubicBezTo>
                  <a:pt x="856694" y="449694"/>
                  <a:pt x="828516" y="436993"/>
                  <a:pt x="838041" y="427865"/>
                </a:cubicBezTo>
                <a:cubicBezTo>
                  <a:pt x="847566" y="418737"/>
                  <a:pt x="881300" y="421118"/>
                  <a:pt x="909478" y="406434"/>
                </a:cubicBezTo>
                <a:cubicBezTo>
                  <a:pt x="937656" y="391750"/>
                  <a:pt x="990837" y="358412"/>
                  <a:pt x="1007109" y="339759"/>
                </a:cubicBezTo>
                <a:cubicBezTo>
                  <a:pt x="1023381" y="321106"/>
                  <a:pt x="1017031" y="307612"/>
                  <a:pt x="1007109" y="294515"/>
                </a:cubicBezTo>
                <a:cubicBezTo>
                  <a:pt x="997187" y="281418"/>
                  <a:pt x="975756" y="265544"/>
                  <a:pt x="947578" y="261178"/>
                </a:cubicBezTo>
                <a:cubicBezTo>
                  <a:pt x="919400" y="256812"/>
                  <a:pt x="884475" y="267131"/>
                  <a:pt x="838041" y="268321"/>
                </a:cubicBezTo>
                <a:cubicBezTo>
                  <a:pt x="791607" y="269511"/>
                  <a:pt x="730884" y="276258"/>
                  <a:pt x="668972" y="268321"/>
                </a:cubicBezTo>
                <a:cubicBezTo>
                  <a:pt x="607060" y="260384"/>
                  <a:pt x="520144" y="236968"/>
                  <a:pt x="466566" y="220696"/>
                </a:cubicBezTo>
                <a:cubicBezTo>
                  <a:pt x="412988" y="204424"/>
                  <a:pt x="378459" y="181802"/>
                  <a:pt x="347503" y="170690"/>
                </a:cubicBezTo>
                <a:cubicBezTo>
                  <a:pt x="316547" y="159578"/>
                  <a:pt x="300275" y="167515"/>
                  <a:pt x="280828" y="154021"/>
                </a:cubicBezTo>
                <a:cubicBezTo>
                  <a:pt x="261381" y="140527"/>
                  <a:pt x="239156" y="108778"/>
                  <a:pt x="230822" y="89728"/>
                </a:cubicBezTo>
                <a:cubicBezTo>
                  <a:pt x="222488" y="70678"/>
                  <a:pt x="236378" y="52818"/>
                  <a:pt x="230822" y="39721"/>
                </a:cubicBezTo>
                <a:cubicBezTo>
                  <a:pt x="225266" y="26624"/>
                  <a:pt x="206612" y="13924"/>
                  <a:pt x="197484" y="11146"/>
                </a:cubicBezTo>
                <a:cubicBezTo>
                  <a:pt x="188356" y="8368"/>
                  <a:pt x="183197" y="24243"/>
                  <a:pt x="176053" y="23053"/>
                </a:cubicBezTo>
                <a:cubicBezTo>
                  <a:pt x="168909" y="21863"/>
                  <a:pt x="165338" y="7178"/>
                  <a:pt x="154622" y="4003"/>
                </a:cubicBezTo>
                <a:cubicBezTo>
                  <a:pt x="143906" y="828"/>
                  <a:pt x="118903" y="-3141"/>
                  <a:pt x="111759" y="4003"/>
                </a:cubicBezTo>
                <a:cubicBezTo>
                  <a:pt x="104615" y="11147"/>
                  <a:pt x="111362" y="30593"/>
                  <a:pt x="111759" y="46865"/>
                </a:cubicBezTo>
                <a:cubicBezTo>
                  <a:pt x="112156" y="63137"/>
                  <a:pt x="118110" y="93697"/>
                  <a:pt x="114141" y="101634"/>
                </a:cubicBezTo>
                <a:cubicBezTo>
                  <a:pt x="110172" y="109571"/>
                  <a:pt x="97869" y="90918"/>
                  <a:pt x="87947" y="94490"/>
                </a:cubicBezTo>
                <a:cubicBezTo>
                  <a:pt x="78025" y="98062"/>
                  <a:pt x="59371" y="107190"/>
                  <a:pt x="54609" y="123065"/>
                </a:cubicBezTo>
                <a:cubicBezTo>
                  <a:pt x="49847" y="138940"/>
                  <a:pt x="60166" y="167912"/>
                  <a:pt x="59372" y="189740"/>
                </a:cubicBezTo>
                <a:cubicBezTo>
                  <a:pt x="58578" y="211568"/>
                  <a:pt x="58578" y="229825"/>
                  <a:pt x="49847" y="254034"/>
                </a:cubicBezTo>
                <a:cubicBezTo>
                  <a:pt x="41116" y="278243"/>
                  <a:pt x="14525" y="306818"/>
                  <a:pt x="6984" y="334996"/>
                </a:cubicBezTo>
                <a:cubicBezTo>
                  <a:pt x="-557" y="363174"/>
                  <a:pt x="-2938" y="394131"/>
                  <a:pt x="4603" y="423103"/>
                </a:cubicBezTo>
                <a:cubicBezTo>
                  <a:pt x="12144" y="452075"/>
                  <a:pt x="17304" y="466759"/>
                  <a:pt x="47466" y="504065"/>
                </a:cubicBezTo>
                <a:close/>
              </a:path>
            </a:pathLst>
          </a:custGeom>
          <a:solidFill>
            <a:srgbClr val="F8BD28"/>
          </a:solidFill>
          <a:ln>
            <a:solidFill>
              <a:srgbClr val="EEA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7967492" y="5170173"/>
            <a:ext cx="479612" cy="484534"/>
          </a:xfrm>
          <a:custGeom>
            <a:avLst/>
            <a:gdLst>
              <a:gd name="connsiteX0" fmla="*/ 81927 w 479612"/>
              <a:gd name="connsiteY0" fmla="*/ 416240 h 484534"/>
              <a:gd name="connsiteX1" fmla="*/ 964 w 479612"/>
              <a:gd name="connsiteY1" fmla="*/ 282890 h 484534"/>
              <a:gd name="connsiteX2" fmla="*/ 39064 w 479612"/>
              <a:gd name="connsiteY2" fmla="*/ 111440 h 484534"/>
              <a:gd name="connsiteX3" fmla="*/ 65258 w 479612"/>
              <a:gd name="connsiteY3" fmla="*/ 113821 h 484534"/>
              <a:gd name="connsiteX4" fmla="*/ 93833 w 479612"/>
              <a:gd name="connsiteY4" fmla="*/ 56671 h 484534"/>
              <a:gd name="connsiteX5" fmla="*/ 162889 w 479612"/>
              <a:gd name="connsiteY5" fmla="*/ 28096 h 484534"/>
              <a:gd name="connsiteX6" fmla="*/ 289096 w 479612"/>
              <a:gd name="connsiteY6" fmla="*/ 1902 h 484534"/>
              <a:gd name="connsiteX7" fmla="*/ 422446 w 479612"/>
              <a:gd name="connsiteY7" fmla="*/ 82865 h 484534"/>
              <a:gd name="connsiteX8" fmla="*/ 479596 w 479612"/>
              <a:gd name="connsiteY8" fmla="*/ 235265 h 484534"/>
              <a:gd name="connsiteX9" fmla="*/ 427208 w 479612"/>
              <a:gd name="connsiteY9" fmla="*/ 401952 h 484534"/>
              <a:gd name="connsiteX10" fmla="*/ 329577 w 479612"/>
              <a:gd name="connsiteY10" fmla="*/ 480533 h 484534"/>
              <a:gd name="connsiteX11" fmla="*/ 272427 w 479612"/>
              <a:gd name="connsiteY11" fmla="*/ 468627 h 484534"/>
              <a:gd name="connsiteX12" fmla="*/ 158127 w 479612"/>
              <a:gd name="connsiteY12" fmla="*/ 430527 h 484534"/>
              <a:gd name="connsiteX13" fmla="*/ 81927 w 479612"/>
              <a:gd name="connsiteY13" fmla="*/ 416240 h 48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612" h="484534">
                <a:moveTo>
                  <a:pt x="81927" y="416240"/>
                </a:moveTo>
                <a:cubicBezTo>
                  <a:pt x="55733" y="391634"/>
                  <a:pt x="8108" y="333690"/>
                  <a:pt x="964" y="282890"/>
                </a:cubicBezTo>
                <a:cubicBezTo>
                  <a:pt x="-6180" y="232090"/>
                  <a:pt x="28348" y="139618"/>
                  <a:pt x="39064" y="111440"/>
                </a:cubicBezTo>
                <a:cubicBezTo>
                  <a:pt x="49780" y="83262"/>
                  <a:pt x="56130" y="122949"/>
                  <a:pt x="65258" y="113821"/>
                </a:cubicBezTo>
                <a:cubicBezTo>
                  <a:pt x="74386" y="104693"/>
                  <a:pt x="77561" y="70958"/>
                  <a:pt x="93833" y="56671"/>
                </a:cubicBezTo>
                <a:cubicBezTo>
                  <a:pt x="110105" y="42384"/>
                  <a:pt x="130345" y="37224"/>
                  <a:pt x="162889" y="28096"/>
                </a:cubicBezTo>
                <a:cubicBezTo>
                  <a:pt x="195433" y="18968"/>
                  <a:pt x="245837" y="-7226"/>
                  <a:pt x="289096" y="1902"/>
                </a:cubicBezTo>
                <a:cubicBezTo>
                  <a:pt x="332356" y="11030"/>
                  <a:pt x="390696" y="43971"/>
                  <a:pt x="422446" y="82865"/>
                </a:cubicBezTo>
                <a:cubicBezTo>
                  <a:pt x="454196" y="121759"/>
                  <a:pt x="478802" y="182084"/>
                  <a:pt x="479596" y="235265"/>
                </a:cubicBezTo>
                <a:cubicBezTo>
                  <a:pt x="480390" y="288446"/>
                  <a:pt x="452211" y="361074"/>
                  <a:pt x="427208" y="401952"/>
                </a:cubicBezTo>
                <a:cubicBezTo>
                  <a:pt x="402205" y="442830"/>
                  <a:pt x="355374" y="469421"/>
                  <a:pt x="329577" y="480533"/>
                </a:cubicBezTo>
                <a:cubicBezTo>
                  <a:pt x="303780" y="491645"/>
                  <a:pt x="301002" y="476961"/>
                  <a:pt x="272427" y="468627"/>
                </a:cubicBezTo>
                <a:cubicBezTo>
                  <a:pt x="243852" y="460293"/>
                  <a:pt x="186305" y="435686"/>
                  <a:pt x="158127" y="430527"/>
                </a:cubicBezTo>
                <a:cubicBezTo>
                  <a:pt x="129949" y="425368"/>
                  <a:pt x="108121" y="440846"/>
                  <a:pt x="81927" y="416240"/>
                </a:cubicBezTo>
                <a:close/>
              </a:path>
            </a:pathLst>
          </a:custGeom>
          <a:solidFill>
            <a:srgbClr val="C5870B"/>
          </a:solidFill>
          <a:ln>
            <a:solidFill>
              <a:srgbClr val="C58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82735" y="2876034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色相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8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782735" y="4076184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色相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30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82735" y="5193784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色相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28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354319" y="3690065"/>
            <a:ext cx="2833997" cy="2579132"/>
            <a:chOff x="343098" y="3496747"/>
            <a:chExt cx="2833997" cy="2579132"/>
          </a:xfrm>
        </p:grpSpPr>
        <p:pic>
          <p:nvPicPr>
            <p:cNvPr id="18" name="Picture 2" descr="http://upload.wikimedia.org/wikipedia/commons/2/21/Hsv_samp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50" y="3722688"/>
              <a:ext cx="2108199" cy="210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>
              <a:off x="2849761" y="4633397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43098" y="4633397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128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660723" y="5706547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64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581348" y="3496747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192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221713" y="1381316"/>
            <a:ext cx="10388085" cy="541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特徴抽出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画像からクラスを良く分離する特徴量（数値データ）を抽出する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221713" y="1381316"/>
            <a:ext cx="10388085" cy="541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特徴抽出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画像からクラスを良く分離する特徴量（数値データ）を抽出する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Picture 2" descr="C:\Users\takashi\Dropbox\ResearchProposal\講義img\apple2_0.835995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420"/>
          <a:stretch/>
        </p:blipFill>
        <p:spPr bwMode="auto">
          <a:xfrm>
            <a:off x="8124644" y="2512220"/>
            <a:ext cx="1152587" cy="11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akashi\Dropbox\ResearchProposal\講義img\banana1_0.518607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19" y="3703991"/>
            <a:ext cx="1157489" cy="11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takashi\Dropbox\ResearchProposal\講義img\mikan4_0.792652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4701"/>
          <a:stretch/>
        </p:blipFill>
        <p:spPr bwMode="auto">
          <a:xfrm>
            <a:off x="8121834" y="4895377"/>
            <a:ext cx="1158559" cy="11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1211437" y="2098569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領域が円に近い度合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386230" y="3115180"/>
                <a:ext cx="1239763" cy="97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4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30" y="3115180"/>
                <a:ext cx="1239763" cy="9743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/>
          <p:cNvSpPr/>
          <p:nvPr/>
        </p:nvSpPr>
        <p:spPr>
          <a:xfrm>
            <a:off x="3328044" y="3019942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領域の面積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3369141" y="3421374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 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領域の周囲長</a:t>
            </a:r>
          </a:p>
        </p:txBody>
      </p:sp>
      <p:sp>
        <p:nvSpPr>
          <p:cNvPr id="31" name="円/楕円 30"/>
          <p:cNvSpPr/>
          <p:nvPr/>
        </p:nvSpPr>
        <p:spPr>
          <a:xfrm>
            <a:off x="1756421" y="4751895"/>
            <a:ext cx="1173480" cy="1173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二等辺三角形 31"/>
          <p:cNvSpPr/>
          <p:nvPr/>
        </p:nvSpPr>
        <p:spPr>
          <a:xfrm>
            <a:off x="4843557" y="4767135"/>
            <a:ext cx="1264006" cy="10896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345067" y="4721415"/>
            <a:ext cx="1127760" cy="112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096941" y="51539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5000213" y="510063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</a:t>
            </a:r>
            <a:endParaRPr lang="en-US" alt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三角形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3470365" y="5138729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正方形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1732258" y="5923589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1.0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747636" y="5923589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0.604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181023" y="5923589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0.785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9297207" y="2694102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0.836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9297206" y="4054267"/>
            <a:ext cx="1588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0.519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9297206" y="5260689"/>
            <a:ext cx="2132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0.793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2752692" y="3822806"/>
                <a:ext cx="3958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/4</m:t>
                    </m:r>
                    <m:r>
                      <a:rPr lang="en-US" altLang="ja-JP" sz="2400" i="1">
                        <a:latin typeface="Cambria Math"/>
                      </a:rPr>
                      <m:t>𝜋</m:t>
                    </m:r>
                  </m:oMath>
                </a14:m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周囲長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の円の面積</a:t>
                </a: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92" y="3822806"/>
                <a:ext cx="395813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62" t="-7895" r="-1387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-1383406" y="289599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度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5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221713" y="1381316"/>
            <a:ext cx="10388085" cy="541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特徴抽出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画像からクラスを良く分離する特徴量（数値データ）を抽出する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6862640" y="2481233"/>
            <a:ext cx="3984740" cy="3242194"/>
            <a:chOff x="4822723" y="3428344"/>
            <a:chExt cx="3318387" cy="2700014"/>
          </a:xfrm>
        </p:grpSpPr>
        <p:cxnSp>
          <p:nvCxnSpPr>
            <p:cNvPr id="45" name="直線矢印コネクタ 44"/>
            <p:cNvCxnSpPr/>
            <p:nvPr/>
          </p:nvCxnSpPr>
          <p:spPr>
            <a:xfrm>
              <a:off x="4822723" y="6105524"/>
              <a:ext cx="33183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4823108" y="3428344"/>
              <a:ext cx="0" cy="27000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/>
          <p:cNvSpPr txBox="1"/>
          <p:nvPr/>
        </p:nvSpPr>
        <p:spPr>
          <a:xfrm>
            <a:off x="6380660" y="2643903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度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167801" y="57757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色相</a:t>
            </a:r>
          </a:p>
        </p:txBody>
      </p:sp>
      <p:pic>
        <p:nvPicPr>
          <p:cNvPr id="49" name="Picture 2" descr="C:\Users\takashi\Desktop\apple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68" y="3007114"/>
            <a:ext cx="551103" cy="478606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takashi\Desktop\mikan2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r="3043"/>
          <a:stretch/>
        </p:blipFill>
        <p:spPr bwMode="auto">
          <a:xfrm>
            <a:off x="9134641" y="3169784"/>
            <a:ext cx="532015" cy="518431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C:\Users\takashi\Desktop\banana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15" y="4569652"/>
            <a:ext cx="571200" cy="545500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正方形/長方形 51"/>
          <p:cNvSpPr/>
          <p:nvPr/>
        </p:nvSpPr>
        <p:spPr>
          <a:xfrm>
            <a:off x="1150706" y="3148355"/>
            <a:ext cx="4993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平均色相と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円形度により、入力画像を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空間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に配置できる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077078" y="469787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特徴空間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3182420" y="3939070"/>
            <a:ext cx="0" cy="660939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399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4660" y="483727"/>
            <a:ext cx="11465959" cy="67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写真を、リンゴ・バナナ・みかんの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クラスに分類せよ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0509" y="1428700"/>
            <a:ext cx="9369169" cy="575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識別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/>
              <a:t>: </a:t>
            </a:r>
            <a:r>
              <a:rPr lang="ja-JP" altLang="en-US" sz="2400" dirty="0"/>
              <a:t>特徴空間に入力画像を射影（配置）し、クラス</a:t>
            </a:r>
            <a:r>
              <a:rPr lang="en-US" altLang="ja-JP" sz="2400" dirty="0"/>
              <a:t>ID</a:t>
            </a:r>
            <a:r>
              <a:rPr lang="ja-JP" altLang="en-US" sz="2400" dirty="0"/>
              <a:t>を割り当てる</a:t>
            </a:r>
            <a:endParaRPr lang="en-US" altLang="ja-JP" sz="24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6977281" y="2710246"/>
            <a:ext cx="3984740" cy="3242194"/>
            <a:chOff x="4822723" y="3428344"/>
            <a:chExt cx="3318387" cy="2700014"/>
          </a:xfrm>
        </p:grpSpPr>
        <p:cxnSp>
          <p:nvCxnSpPr>
            <p:cNvPr id="17" name="直線矢印コネクタ 16"/>
            <p:cNvCxnSpPr/>
            <p:nvPr/>
          </p:nvCxnSpPr>
          <p:spPr>
            <a:xfrm>
              <a:off x="4822723" y="6105524"/>
              <a:ext cx="33183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4823108" y="3428344"/>
              <a:ext cx="0" cy="27000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6495301" y="2872915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度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282442" y="60047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色相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846651" y="2853635"/>
            <a:ext cx="5075964" cy="673335"/>
            <a:chOff x="-3102500" y="4322830"/>
            <a:chExt cx="6475986" cy="859049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-3102500" y="4322830"/>
              <a:ext cx="2053225" cy="859040"/>
              <a:chOff x="-2495315" y="3700501"/>
              <a:chExt cx="2495315" cy="1044005"/>
            </a:xfrm>
          </p:grpSpPr>
          <p:pic>
            <p:nvPicPr>
              <p:cNvPr id="30" name="Picture 2" descr="C:\Users\takashi\Desktop\apple1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02136" y="3700501"/>
                <a:ext cx="1202136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C:\Users\takashi\Desktop\appleTrgt.bm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95315" y="3700506"/>
                <a:ext cx="1171459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グループ化 23"/>
            <p:cNvGrpSpPr/>
            <p:nvPr/>
          </p:nvGrpSpPr>
          <p:grpSpPr>
            <a:xfrm>
              <a:off x="1507217" y="4322838"/>
              <a:ext cx="1866269" cy="859041"/>
              <a:chOff x="1156293" y="2558354"/>
              <a:chExt cx="2268105" cy="1044005"/>
            </a:xfrm>
          </p:grpSpPr>
          <p:pic>
            <p:nvPicPr>
              <p:cNvPr id="28" name="Picture 10" descr="C:\Users\takashi\Desktop\mikan1.bmp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66"/>
              <a:stretch/>
            </p:blipFill>
            <p:spPr bwMode="auto">
              <a:xfrm>
                <a:off x="1156293" y="2558354"/>
                <a:ext cx="1070605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1" descr="C:\Users\takashi\Desktop\mikan2.bmp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8" r="3043"/>
              <a:stretch/>
            </p:blipFill>
            <p:spPr bwMode="auto">
              <a:xfrm>
                <a:off x="2353045" y="2558359"/>
                <a:ext cx="1071353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グループ化 24"/>
            <p:cNvGrpSpPr/>
            <p:nvPr/>
          </p:nvGrpSpPr>
          <p:grpSpPr>
            <a:xfrm>
              <a:off x="-748141" y="4322838"/>
              <a:ext cx="1933051" cy="859039"/>
              <a:chOff x="3057471" y="3684681"/>
              <a:chExt cx="2349266" cy="1044002"/>
            </a:xfrm>
          </p:grpSpPr>
          <p:pic>
            <p:nvPicPr>
              <p:cNvPr id="26" name="Picture 8" descr="C:\Users\takashi\Desktop\banana1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553" y="3684681"/>
                <a:ext cx="1093184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9" descr="C:\Users\takashi\Desktop\banana2.bmp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7471" y="3684683"/>
                <a:ext cx="1136337" cy="104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2" name="正方形/長方形 31"/>
          <p:cNvSpPr/>
          <p:nvPr/>
        </p:nvSpPr>
        <p:spPr>
          <a:xfrm>
            <a:off x="1130594" y="2346414"/>
            <a:ext cx="4280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正解画像を特徴空間に射影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7299431" y="3122266"/>
            <a:ext cx="817871" cy="623465"/>
            <a:chOff x="5122287" y="3293111"/>
            <a:chExt cx="817871" cy="623465"/>
          </a:xfrm>
        </p:grpSpPr>
        <p:pic>
          <p:nvPicPr>
            <p:cNvPr id="34" name="Picture 2" descr="C:\Users\takashi\Desktop\apple1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266" y="3582316"/>
              <a:ext cx="384892" cy="33426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C:\Users\takashi\Desktop\appleTrgt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287" y="3293111"/>
              <a:ext cx="375069" cy="33426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グループ化 35"/>
          <p:cNvGrpSpPr/>
          <p:nvPr/>
        </p:nvGrpSpPr>
        <p:grpSpPr>
          <a:xfrm>
            <a:off x="9249282" y="3007966"/>
            <a:ext cx="851679" cy="849037"/>
            <a:chOff x="7072138" y="3178811"/>
            <a:chExt cx="851679" cy="849037"/>
          </a:xfrm>
        </p:grpSpPr>
        <p:pic>
          <p:nvPicPr>
            <p:cNvPr id="37" name="Picture 10" descr="C:\Users\takashi\Desktop\mikan1.bmp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66"/>
            <a:stretch/>
          </p:blipFill>
          <p:spPr bwMode="auto">
            <a:xfrm>
              <a:off x="7552515" y="3665775"/>
              <a:ext cx="371302" cy="362073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1" descr="C:\Users\takashi\Desktop\mikan2.bmp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r="3043"/>
            <a:stretch/>
          </p:blipFill>
          <p:spPr bwMode="auto">
            <a:xfrm>
              <a:off x="7072138" y="3178811"/>
              <a:ext cx="371561" cy="36207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グループ化 38"/>
          <p:cNvGrpSpPr/>
          <p:nvPr/>
        </p:nvGrpSpPr>
        <p:grpSpPr>
          <a:xfrm>
            <a:off x="9096456" y="4798666"/>
            <a:ext cx="969382" cy="585469"/>
            <a:chOff x="6919313" y="4969511"/>
            <a:chExt cx="969382" cy="585469"/>
          </a:xfrm>
        </p:grpSpPr>
        <p:pic>
          <p:nvPicPr>
            <p:cNvPr id="40" name="Picture 8" descr="C:\Users\takashi\Desktop\banana1.bm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313" y="4969511"/>
              <a:ext cx="398928" cy="380979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9" descr="C:\Users\takashi\Desktop\banana2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020" y="5174001"/>
              <a:ext cx="414675" cy="380979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テキスト ボックス 41"/>
          <p:cNvSpPr txBox="1"/>
          <p:nvPr/>
        </p:nvSpPr>
        <p:spPr>
          <a:xfrm>
            <a:off x="999451" y="356034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ID: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リンゴ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800926" y="356034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ID: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バナナ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534405" y="356034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ID: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みかん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130595" y="4175215"/>
            <a:ext cx="483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分類したい画像も特徴空間射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影し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距離が一番近い正解画像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を返す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7" name="Picture 5" descr="C:\Users\takashi\Desktop\apple3.bm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59" y="5415240"/>
            <a:ext cx="907290" cy="7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takashi\Desktop\apple3.bm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52" y="4057465"/>
            <a:ext cx="392674" cy="33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直線矢印コネクタ 58"/>
          <p:cNvCxnSpPr>
            <a:stCxn id="58" idx="0"/>
          </p:cNvCxnSpPr>
          <p:nvPr/>
        </p:nvCxnSpPr>
        <p:spPr>
          <a:xfrm flipV="1">
            <a:off x="7770889" y="3781722"/>
            <a:ext cx="40138" cy="275742"/>
          </a:xfrm>
          <a:prstGeom prst="straightConnector1">
            <a:avLst/>
          </a:prstGeom>
          <a:ln w="2222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2475145" y="5623011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Nearest neighbor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4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124494"/>
            <a:ext cx="9715500" cy="733270"/>
          </a:xfrm>
        </p:spPr>
        <p:txBody>
          <a:bodyPr>
            <a:normAutofit/>
          </a:bodyPr>
          <a:lstStyle/>
          <a:p>
            <a:r>
              <a:rPr lang="en-US" altLang="ja-JP" sz="3600" b="1" dirty="0"/>
              <a:t>Contents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950" y="848026"/>
            <a:ext cx="11329076" cy="60099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01.   </a:t>
            </a:r>
            <a:r>
              <a:rPr lang="ja-JP" altLang="en-US" sz="1800" dirty="0"/>
              <a:t>序論</a:t>
            </a:r>
            <a:r>
              <a:rPr lang="en-US" altLang="ja-JP" sz="1800" dirty="0"/>
              <a:t>	  	: </a:t>
            </a:r>
            <a:r>
              <a:rPr lang="ja-JP" altLang="en-US" sz="1800" dirty="0"/>
              <a:t>イントロダクション</a:t>
            </a:r>
            <a:endParaRPr lang="en-US" altLang="ja-JP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02.</a:t>
            </a:r>
            <a:r>
              <a:rPr lang="ja-JP" altLang="en-US" sz="1800" dirty="0"/>
              <a:t>　特徴検出</a:t>
            </a:r>
            <a:r>
              <a:rPr lang="en-US" altLang="ja-JP" sz="1800" dirty="0"/>
              <a:t>1 		: </a:t>
            </a:r>
            <a:r>
              <a:rPr lang="ja-JP" altLang="en-US" sz="1800" dirty="0"/>
              <a:t>テンプレートマッチング、コーナー検出、エッジ検出</a:t>
            </a:r>
            <a:r>
              <a:rPr lang="en-US" altLang="ja-JP" sz="18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03.   </a:t>
            </a:r>
            <a:r>
              <a:rPr lang="ja-JP" altLang="en-US" sz="1800" dirty="0"/>
              <a:t>特徴検出</a:t>
            </a:r>
            <a:r>
              <a:rPr lang="en-US" altLang="ja-JP" sz="1800" dirty="0"/>
              <a:t>2 		: </a:t>
            </a:r>
            <a:r>
              <a:rPr lang="ja-JP" altLang="en-US" sz="1800" dirty="0"/>
              <a:t>ハフ変換、</a:t>
            </a:r>
            <a:r>
              <a:rPr lang="en-US" altLang="ja-JP" sz="1800" dirty="0"/>
              <a:t> </a:t>
            </a:r>
            <a:r>
              <a:rPr lang="en-US" altLang="ja-JP" sz="1800" dirty="0" err="1"/>
              <a:t>DoG</a:t>
            </a:r>
            <a:r>
              <a:rPr lang="ja-JP" altLang="en-US" sz="1800" dirty="0"/>
              <a:t>，</a:t>
            </a:r>
            <a:r>
              <a:rPr lang="en-US" altLang="ja-JP" sz="1800" dirty="0"/>
              <a:t>SIFT</a:t>
            </a:r>
            <a:r>
              <a:rPr lang="ja-JP" altLang="en-US" sz="1800" dirty="0"/>
              <a:t>特徴</a:t>
            </a:r>
            <a:r>
              <a:rPr lang="en-US" altLang="ja-JP" sz="1800" dirty="0"/>
              <a:t>		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04.</a:t>
            </a:r>
            <a:r>
              <a:rPr lang="ja-JP" altLang="en-US" sz="1800" dirty="0"/>
              <a:t>　領域分割</a:t>
            </a:r>
            <a:r>
              <a:rPr lang="en-US" altLang="ja-JP" sz="1800" dirty="0"/>
              <a:t>		: </a:t>
            </a:r>
            <a:r>
              <a:rPr lang="ja-JP" altLang="en-US" sz="1800" dirty="0"/>
              <a:t>領域分割とは，閾値法，領域拡張法，グラフカット法</a:t>
            </a:r>
            <a:r>
              <a:rPr lang="en-US" altLang="ja-JP" sz="1800" dirty="0"/>
              <a:t>, 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05. </a:t>
            </a:r>
            <a:r>
              <a:rPr lang="ja-JP" altLang="en-US" sz="1800" dirty="0"/>
              <a:t>  オプティカルフロー </a:t>
            </a:r>
            <a:r>
              <a:rPr lang="en-US" altLang="ja-JP" sz="1800" dirty="0"/>
              <a:t>: </a:t>
            </a:r>
            <a:r>
              <a:rPr lang="ja-JP" altLang="en-US" sz="1800" dirty="0"/>
              <a:t>領域分割残り，</a:t>
            </a:r>
            <a:r>
              <a:rPr lang="en-US" altLang="ja-JP" sz="1800" dirty="0"/>
              <a:t>Lucas-</a:t>
            </a:r>
            <a:r>
              <a:rPr lang="en-US" altLang="ja-JP" sz="1800" dirty="0" err="1"/>
              <a:t>Kanade</a:t>
            </a:r>
            <a:r>
              <a:rPr lang="ja-JP" altLang="en-US" sz="1800" dirty="0"/>
              <a:t>法 </a:t>
            </a:r>
            <a:r>
              <a:rPr lang="en-US" altLang="ja-JP" sz="18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06.</a:t>
            </a:r>
            <a:r>
              <a:rPr kumimoji="1" lang="ja-JP" altLang="en-US" sz="1800" dirty="0"/>
              <a:t>　</a:t>
            </a:r>
            <a:r>
              <a:rPr lang="ja-JP" altLang="en-US" sz="1800" dirty="0"/>
              <a:t>パターン認識基礎</a:t>
            </a:r>
            <a:r>
              <a:rPr lang="en-US" altLang="ja-JP" sz="1800" dirty="0"/>
              <a:t>1	: </a:t>
            </a:r>
            <a:r>
              <a:rPr lang="ja-JP" altLang="en-US" sz="1800" dirty="0"/>
              <a:t>パターン認識概論，サポートベクタマシン</a:t>
            </a:r>
            <a:r>
              <a:rPr kumimoji="1" lang="en-US" altLang="ja-JP" sz="18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07.</a:t>
            </a:r>
            <a:r>
              <a:rPr lang="ja-JP" altLang="en-US" sz="1800" dirty="0"/>
              <a:t>　パターン認識基礎</a:t>
            </a:r>
            <a:r>
              <a:rPr lang="en-US" altLang="ja-JP" sz="1800" dirty="0"/>
              <a:t>2	: </a:t>
            </a:r>
            <a:r>
              <a:rPr lang="ja-JP" altLang="en-US" sz="1800" dirty="0"/>
              <a:t>ニューラルネットワーク、深層学習</a:t>
            </a:r>
            <a:endParaRPr lang="en-US" altLang="ja-JP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/>
              <a:t>08.</a:t>
            </a:r>
            <a:r>
              <a:rPr lang="ja-JP" altLang="en-US" sz="1800" dirty="0"/>
              <a:t>　パターン認識基礎</a:t>
            </a:r>
            <a:r>
              <a:rPr lang="en-US" altLang="ja-JP" sz="1800" dirty="0"/>
              <a:t>3	: </a:t>
            </a:r>
            <a:r>
              <a:rPr lang="ja-JP" altLang="en-US" sz="1800" dirty="0"/>
              <a:t>主成分分析</a:t>
            </a:r>
            <a:r>
              <a:rPr lang="en-US" altLang="ja-JP" sz="1800" dirty="0"/>
              <a:t>, </a:t>
            </a:r>
            <a:r>
              <a:rPr lang="ja-JP" altLang="en-US" sz="1800" dirty="0"/>
              <a:t>オートエンコーダ</a:t>
            </a:r>
            <a:endParaRPr lang="en-US" altLang="ja-JP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>
                <a:solidFill>
                  <a:srgbClr val="0070C0"/>
                </a:solidFill>
              </a:rPr>
              <a:t>09.</a:t>
            </a:r>
            <a:r>
              <a:rPr lang="ja-JP" altLang="en-US" sz="1800" dirty="0">
                <a:solidFill>
                  <a:srgbClr val="0070C0"/>
                </a:solidFill>
              </a:rPr>
              <a:t>　プログラミング演習  </a:t>
            </a:r>
            <a:r>
              <a:rPr lang="en-US" altLang="ja-JP" sz="1800" dirty="0">
                <a:solidFill>
                  <a:srgbClr val="0070C0"/>
                </a:solidFill>
              </a:rPr>
              <a:t>1</a:t>
            </a:r>
            <a:r>
              <a:rPr lang="ja-JP" altLang="en-US" sz="1800" dirty="0">
                <a:solidFill>
                  <a:srgbClr val="0070C0"/>
                </a:solidFill>
              </a:rPr>
              <a:t> </a:t>
            </a:r>
            <a:r>
              <a:rPr lang="en-US" altLang="ja-JP" sz="1800" dirty="0">
                <a:solidFill>
                  <a:srgbClr val="0070C0"/>
                </a:solidFill>
              </a:rPr>
              <a:t>: PC</a:t>
            </a:r>
            <a:r>
              <a:rPr lang="ja-JP" altLang="en-US" sz="1800" dirty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>
                <a:solidFill>
                  <a:srgbClr val="0070C0"/>
                </a:solidFill>
              </a:rPr>
              <a:t>10.</a:t>
            </a:r>
            <a:r>
              <a:rPr lang="ja-JP" altLang="en-US" sz="1800" dirty="0">
                <a:solidFill>
                  <a:srgbClr val="0070C0"/>
                </a:solidFill>
              </a:rPr>
              <a:t>　プログラミング演習  </a:t>
            </a:r>
            <a:r>
              <a:rPr lang="en-US" altLang="ja-JP" sz="1800" dirty="0">
                <a:solidFill>
                  <a:srgbClr val="0070C0"/>
                </a:solidFill>
              </a:rPr>
              <a:t>2</a:t>
            </a:r>
            <a:r>
              <a:rPr lang="ja-JP" altLang="en-US" sz="1800" dirty="0">
                <a:solidFill>
                  <a:srgbClr val="0070C0"/>
                </a:solidFill>
              </a:rPr>
              <a:t> </a:t>
            </a:r>
            <a:r>
              <a:rPr lang="en-US" altLang="ja-JP" sz="1800" dirty="0">
                <a:solidFill>
                  <a:srgbClr val="0070C0"/>
                </a:solidFill>
              </a:rPr>
              <a:t>: PC</a:t>
            </a:r>
            <a:r>
              <a:rPr lang="ja-JP" altLang="en-US" sz="1800" dirty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>
                <a:solidFill>
                  <a:srgbClr val="0070C0"/>
                </a:solidFill>
              </a:rPr>
              <a:t>11.</a:t>
            </a:r>
            <a:r>
              <a:rPr lang="ja-JP" altLang="en-US" sz="1800" dirty="0">
                <a:solidFill>
                  <a:srgbClr val="0070C0"/>
                </a:solidFill>
              </a:rPr>
              <a:t>　プログラミング演習</a:t>
            </a:r>
            <a:r>
              <a:rPr lang="en-US" altLang="ja-JP" sz="1800" dirty="0">
                <a:solidFill>
                  <a:srgbClr val="0070C0"/>
                </a:solidFill>
              </a:rPr>
              <a:t>  3 : PC</a:t>
            </a:r>
            <a:r>
              <a:rPr lang="ja-JP" altLang="en-US" sz="1800" dirty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>
                <a:solidFill>
                  <a:srgbClr val="0070C0"/>
                </a:solidFill>
              </a:rPr>
              <a:t>12.   </a:t>
            </a:r>
            <a:r>
              <a:rPr lang="ja-JP" altLang="en-US" sz="1800" dirty="0">
                <a:solidFill>
                  <a:srgbClr val="0070C0"/>
                </a:solidFill>
              </a:rPr>
              <a:t>プログラミング演習  </a:t>
            </a:r>
            <a:r>
              <a:rPr lang="en-US" altLang="ja-JP" sz="1800" dirty="0">
                <a:solidFill>
                  <a:srgbClr val="0070C0"/>
                </a:solidFill>
              </a:rPr>
              <a:t>4 : PC</a:t>
            </a:r>
            <a:r>
              <a:rPr lang="ja-JP" altLang="en-US" sz="1800" dirty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>
                <a:solidFill>
                  <a:srgbClr val="0070C0"/>
                </a:solidFill>
              </a:rPr>
              <a:t>13.</a:t>
            </a:r>
            <a:r>
              <a:rPr lang="ja-JP" altLang="en-US" sz="1800" dirty="0">
                <a:solidFill>
                  <a:srgbClr val="0070C0"/>
                </a:solidFill>
              </a:rPr>
              <a:t>　プログラミング演習  </a:t>
            </a:r>
            <a:r>
              <a:rPr lang="en-US" altLang="ja-JP" sz="1800" dirty="0">
                <a:solidFill>
                  <a:srgbClr val="0070C0"/>
                </a:solidFill>
              </a:rPr>
              <a:t>5 : PC</a:t>
            </a:r>
            <a:r>
              <a:rPr lang="ja-JP" altLang="en-US" sz="1800" dirty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dirty="0">
                <a:solidFill>
                  <a:srgbClr val="0070C0"/>
                </a:solidFill>
              </a:rPr>
              <a:t>14.</a:t>
            </a:r>
            <a:r>
              <a:rPr lang="ja-JP" altLang="en-US" sz="1800" dirty="0">
                <a:solidFill>
                  <a:srgbClr val="0070C0"/>
                </a:solidFill>
              </a:rPr>
              <a:t>　プログラミング演習  </a:t>
            </a:r>
            <a:r>
              <a:rPr lang="en-US" altLang="ja-JP" sz="1800" dirty="0">
                <a:solidFill>
                  <a:srgbClr val="0070C0"/>
                </a:solidFill>
              </a:rPr>
              <a:t>6 : PC</a:t>
            </a:r>
            <a:r>
              <a:rPr lang="ja-JP" altLang="en-US" sz="1800" dirty="0">
                <a:solidFill>
                  <a:srgbClr val="0070C0"/>
                </a:solidFill>
              </a:rPr>
              <a:t>室</a:t>
            </a: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96406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1"/>
          <p:cNvSpPr txBox="1">
            <a:spLocks/>
          </p:cNvSpPr>
          <p:nvPr/>
        </p:nvSpPr>
        <p:spPr>
          <a:xfrm>
            <a:off x="2687320" y="343665"/>
            <a:ext cx="70129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クラス分類の一般的な処理手順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234838" y="202504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138989" y="1473762"/>
            <a:ext cx="1374859" cy="1684842"/>
            <a:chOff x="3207170" y="1473762"/>
            <a:chExt cx="1374859" cy="1684842"/>
          </a:xfrm>
        </p:grpSpPr>
        <p:sp>
          <p:nvSpPr>
            <p:cNvPr id="57" name="正方形/長方形 56"/>
            <p:cNvSpPr/>
            <p:nvPr/>
          </p:nvSpPr>
          <p:spPr>
            <a:xfrm>
              <a:off x="3207170" y="2561704"/>
              <a:ext cx="13748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前処理</a:t>
              </a: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3483741" y="1473762"/>
              <a:ext cx="792956" cy="905528"/>
              <a:chOff x="-1150143" y="-7692"/>
              <a:chExt cx="2121694" cy="2422900"/>
            </a:xfrm>
          </p:grpSpPr>
          <p:pic>
            <p:nvPicPr>
              <p:cNvPr id="88" name="Picture 2" descr="C:\Users\takashi\Dropbox\ResearchProposal\講義img\apple2_0.835995.bmp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" r="3420"/>
              <a:stretch/>
            </p:blipFill>
            <p:spPr bwMode="auto">
              <a:xfrm>
                <a:off x="-1150143" y="-7692"/>
                <a:ext cx="1378743" cy="1323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takashi\Dropbox\ResearchProposal\講義img\banana1_0.518607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5170" y="544041"/>
                <a:ext cx="1384607" cy="13225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" descr="C:\Users\takashi\Dropbox\ResearchProposal\講義img\mikan4_0.792652.bm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8" r="4701"/>
              <a:stretch/>
            </p:blipFill>
            <p:spPr bwMode="auto">
              <a:xfrm>
                <a:off x="-414337" y="1095311"/>
                <a:ext cx="1385888" cy="13198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グループ化 4"/>
          <p:cNvGrpSpPr/>
          <p:nvPr/>
        </p:nvGrpSpPr>
        <p:grpSpPr>
          <a:xfrm>
            <a:off x="5250274" y="1246036"/>
            <a:ext cx="1739899" cy="1912568"/>
            <a:chOff x="4985751" y="1246036"/>
            <a:chExt cx="1739899" cy="1912568"/>
          </a:xfrm>
        </p:grpSpPr>
        <p:sp>
          <p:nvSpPr>
            <p:cNvPr id="58" name="正方形/長方形 57"/>
            <p:cNvSpPr/>
            <p:nvPr/>
          </p:nvSpPr>
          <p:spPr>
            <a:xfrm>
              <a:off x="4985751" y="2561704"/>
              <a:ext cx="173989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特徴抽出</a:t>
              </a: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518948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02" name="直線矢印コネクタ 101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矢印コネクタ 102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375235" y="5184994"/>
                <a:ext cx="894230" cy="636748"/>
                <a:chOff x="5122287" y="3532186"/>
                <a:chExt cx="894230" cy="636748"/>
              </a:xfrm>
            </p:grpSpPr>
            <p:pic>
              <p:nvPicPr>
                <p:cNvPr id="100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26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98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5" name="グループ化 94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96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" name="グループ化 5"/>
          <p:cNvGrpSpPr/>
          <p:nvPr/>
        </p:nvGrpSpPr>
        <p:grpSpPr>
          <a:xfrm>
            <a:off x="7726599" y="1246036"/>
            <a:ext cx="1775459" cy="1912568"/>
            <a:chOff x="7248547" y="1246036"/>
            <a:chExt cx="1775459" cy="1912568"/>
          </a:xfrm>
        </p:grpSpPr>
        <p:sp>
          <p:nvSpPr>
            <p:cNvPr id="59" name="正方形/長方形 58"/>
            <p:cNvSpPr/>
            <p:nvPr/>
          </p:nvSpPr>
          <p:spPr>
            <a:xfrm>
              <a:off x="7248547" y="2561704"/>
              <a:ext cx="17754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クラス分類</a:t>
              </a:r>
            </a:p>
          </p:txBody>
        </p:sp>
        <p:grpSp>
          <p:nvGrpSpPr>
            <p:cNvPr id="104" name="グループ化 103"/>
            <p:cNvGrpSpPr/>
            <p:nvPr/>
          </p:nvGrpSpPr>
          <p:grpSpPr>
            <a:xfrm>
              <a:off x="749683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105" name="グループ化 104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15" name="直線矢印コネクタ 114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矢印コネクタ 115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375235" y="5184994"/>
                <a:ext cx="881504" cy="636748"/>
                <a:chOff x="5122287" y="3532186"/>
                <a:chExt cx="881504" cy="636748"/>
              </a:xfrm>
            </p:grpSpPr>
            <p:pic>
              <p:nvPicPr>
                <p:cNvPr id="113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900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7" name="グループ化 106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111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グループ化 107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109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17" name="直線コネクタ 116"/>
            <p:cNvCxnSpPr/>
            <p:nvPr/>
          </p:nvCxnSpPr>
          <p:spPr>
            <a:xfrm flipH="1" flipV="1">
              <a:off x="8024192" y="1280160"/>
              <a:ext cx="129209" cy="56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8158371" y="1851661"/>
              <a:ext cx="626165" cy="12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7537174" y="1851661"/>
              <a:ext cx="611256" cy="45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664854" y="1299878"/>
            <a:ext cx="1737709" cy="2099204"/>
            <a:chOff x="664854" y="1299878"/>
            <a:chExt cx="1737709" cy="20992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64854" y="1299878"/>
              <a:ext cx="1737709" cy="1019704"/>
              <a:chOff x="664854" y="1299878"/>
              <a:chExt cx="1737709" cy="1019704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679014" y="185791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正解画像群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3" name="グループ化 82"/>
              <p:cNvGrpSpPr/>
              <p:nvPr/>
            </p:nvGrpSpPr>
            <p:grpSpPr>
              <a:xfrm>
                <a:off x="664854" y="1299878"/>
                <a:ext cx="1726471" cy="472076"/>
                <a:chOff x="-3038147" y="205873"/>
                <a:chExt cx="4865919" cy="1330508"/>
              </a:xfrm>
            </p:grpSpPr>
            <p:pic>
              <p:nvPicPr>
                <p:cNvPr id="84" name="Picture 3" descr="C:\Users\takashi\Desktop\apple2.bmp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2"/>
                <a:stretch/>
              </p:blipFill>
              <p:spPr bwMode="auto">
                <a:xfrm>
                  <a:off x="-3038147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8" descr="C:\Users\takashi\Desktop\banana1.bmp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02"/>
                <a:stretch/>
              </p:blipFill>
              <p:spPr bwMode="auto">
                <a:xfrm>
                  <a:off x="-1289191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13" descr="C:\Users\takashi\Desktop\mikantest.bmp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9" r="5063"/>
                <a:stretch/>
              </p:blipFill>
              <p:spPr bwMode="auto">
                <a:xfrm>
                  <a:off x="459765" y="205873"/>
                  <a:ext cx="1368007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5" name="テキスト ボックス 54"/>
            <p:cNvSpPr txBox="1"/>
            <p:nvPr/>
          </p:nvSpPr>
          <p:spPr>
            <a:xfrm>
              <a:off x="921805" y="29374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識別対象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2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59" y="2430740"/>
              <a:ext cx="594541" cy="50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右矢印 63"/>
          <p:cNvSpPr/>
          <p:nvPr/>
        </p:nvSpPr>
        <p:spPr>
          <a:xfrm>
            <a:off x="25545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459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71773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右矢印 66"/>
          <p:cNvSpPr/>
          <p:nvPr/>
        </p:nvSpPr>
        <p:spPr>
          <a:xfrm>
            <a:off x="967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64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1"/>
          <p:cNvSpPr txBox="1">
            <a:spLocks/>
          </p:cNvSpPr>
          <p:nvPr/>
        </p:nvSpPr>
        <p:spPr>
          <a:xfrm>
            <a:off x="2687320" y="343665"/>
            <a:ext cx="70129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クラス分類の一般的な処理手順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234838" y="202504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138989" y="1473762"/>
            <a:ext cx="1374859" cy="1684842"/>
            <a:chOff x="3207170" y="1473762"/>
            <a:chExt cx="1374859" cy="1684842"/>
          </a:xfrm>
        </p:grpSpPr>
        <p:sp>
          <p:nvSpPr>
            <p:cNvPr id="57" name="正方形/長方形 56"/>
            <p:cNvSpPr/>
            <p:nvPr/>
          </p:nvSpPr>
          <p:spPr>
            <a:xfrm>
              <a:off x="3207170" y="2561704"/>
              <a:ext cx="13748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前処理</a:t>
              </a: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3483741" y="1473762"/>
              <a:ext cx="792956" cy="905528"/>
              <a:chOff x="-1150143" y="-7692"/>
              <a:chExt cx="2121694" cy="2422900"/>
            </a:xfrm>
          </p:grpSpPr>
          <p:pic>
            <p:nvPicPr>
              <p:cNvPr id="88" name="Picture 2" descr="C:\Users\takashi\Dropbox\ResearchProposal\講義img\apple2_0.835995.bmp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" r="3420"/>
              <a:stretch/>
            </p:blipFill>
            <p:spPr bwMode="auto">
              <a:xfrm>
                <a:off x="-1150143" y="-7692"/>
                <a:ext cx="1378743" cy="1323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takashi\Dropbox\ResearchProposal\講義img\banana1_0.518607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5170" y="544041"/>
                <a:ext cx="1384607" cy="13225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" descr="C:\Users\takashi\Dropbox\ResearchProposal\講義img\mikan4_0.792652.bm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8" r="4701"/>
              <a:stretch/>
            </p:blipFill>
            <p:spPr bwMode="auto">
              <a:xfrm>
                <a:off x="-414337" y="1095311"/>
                <a:ext cx="1385888" cy="13198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グループ化 4"/>
          <p:cNvGrpSpPr/>
          <p:nvPr/>
        </p:nvGrpSpPr>
        <p:grpSpPr>
          <a:xfrm>
            <a:off x="5250274" y="1246036"/>
            <a:ext cx="1739899" cy="1912568"/>
            <a:chOff x="4985751" y="1246036"/>
            <a:chExt cx="1739899" cy="1912568"/>
          </a:xfrm>
        </p:grpSpPr>
        <p:sp>
          <p:nvSpPr>
            <p:cNvPr id="58" name="正方形/長方形 57"/>
            <p:cNvSpPr/>
            <p:nvPr/>
          </p:nvSpPr>
          <p:spPr>
            <a:xfrm>
              <a:off x="4985751" y="2561704"/>
              <a:ext cx="173989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特徴抽出</a:t>
              </a: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518948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02" name="直線矢印コネクタ 101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矢印コネクタ 102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375235" y="5184994"/>
                <a:ext cx="894230" cy="636748"/>
                <a:chOff x="5122287" y="3532186"/>
                <a:chExt cx="894230" cy="636748"/>
              </a:xfrm>
            </p:grpSpPr>
            <p:pic>
              <p:nvPicPr>
                <p:cNvPr id="100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26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98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5" name="グループ化 94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96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" name="グループ化 5"/>
          <p:cNvGrpSpPr/>
          <p:nvPr/>
        </p:nvGrpSpPr>
        <p:grpSpPr>
          <a:xfrm>
            <a:off x="7726599" y="1246036"/>
            <a:ext cx="1775459" cy="1912568"/>
            <a:chOff x="7248547" y="1246036"/>
            <a:chExt cx="1775459" cy="1912568"/>
          </a:xfrm>
        </p:grpSpPr>
        <p:sp>
          <p:nvSpPr>
            <p:cNvPr id="59" name="正方形/長方形 58"/>
            <p:cNvSpPr/>
            <p:nvPr/>
          </p:nvSpPr>
          <p:spPr>
            <a:xfrm>
              <a:off x="7248547" y="2561704"/>
              <a:ext cx="17754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クラス分類</a:t>
              </a:r>
            </a:p>
          </p:txBody>
        </p:sp>
        <p:grpSp>
          <p:nvGrpSpPr>
            <p:cNvPr id="104" name="グループ化 103"/>
            <p:cNvGrpSpPr/>
            <p:nvPr/>
          </p:nvGrpSpPr>
          <p:grpSpPr>
            <a:xfrm>
              <a:off x="749683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105" name="グループ化 104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15" name="直線矢印コネクタ 114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矢印コネクタ 115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375235" y="5184994"/>
                <a:ext cx="881504" cy="636748"/>
                <a:chOff x="5122287" y="3532186"/>
                <a:chExt cx="881504" cy="636748"/>
              </a:xfrm>
            </p:grpSpPr>
            <p:pic>
              <p:nvPicPr>
                <p:cNvPr id="113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900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7" name="グループ化 106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111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グループ化 107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109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17" name="直線コネクタ 116"/>
            <p:cNvCxnSpPr/>
            <p:nvPr/>
          </p:nvCxnSpPr>
          <p:spPr>
            <a:xfrm flipH="1" flipV="1">
              <a:off x="8024192" y="1280160"/>
              <a:ext cx="129209" cy="56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8158371" y="1851661"/>
              <a:ext cx="626165" cy="12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7537174" y="1851661"/>
              <a:ext cx="611256" cy="45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664854" y="1299878"/>
            <a:ext cx="1737709" cy="2099204"/>
            <a:chOff x="664854" y="1299878"/>
            <a:chExt cx="1737709" cy="20992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64854" y="1299878"/>
              <a:ext cx="1737709" cy="1019704"/>
              <a:chOff x="664854" y="1299878"/>
              <a:chExt cx="1737709" cy="1019704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679014" y="185791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正解画像群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3" name="グループ化 82"/>
              <p:cNvGrpSpPr/>
              <p:nvPr/>
            </p:nvGrpSpPr>
            <p:grpSpPr>
              <a:xfrm>
                <a:off x="664854" y="1299878"/>
                <a:ext cx="1726471" cy="472076"/>
                <a:chOff x="-3038147" y="205873"/>
                <a:chExt cx="4865919" cy="1330508"/>
              </a:xfrm>
            </p:grpSpPr>
            <p:pic>
              <p:nvPicPr>
                <p:cNvPr id="84" name="Picture 3" descr="C:\Users\takashi\Desktop\apple2.bmp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2"/>
                <a:stretch/>
              </p:blipFill>
              <p:spPr bwMode="auto">
                <a:xfrm>
                  <a:off x="-3038147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8" descr="C:\Users\takashi\Desktop\banana1.bmp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02"/>
                <a:stretch/>
              </p:blipFill>
              <p:spPr bwMode="auto">
                <a:xfrm>
                  <a:off x="-1289191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13" descr="C:\Users\takashi\Desktop\mikantest.bmp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9" r="5063"/>
                <a:stretch/>
              </p:blipFill>
              <p:spPr bwMode="auto">
                <a:xfrm>
                  <a:off x="459765" y="205873"/>
                  <a:ext cx="1368007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5" name="テキスト ボックス 54"/>
            <p:cNvSpPr txBox="1"/>
            <p:nvPr/>
          </p:nvSpPr>
          <p:spPr>
            <a:xfrm>
              <a:off x="921805" y="29374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識別対象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2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59" y="2430740"/>
              <a:ext cx="594541" cy="50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右矢印 63"/>
          <p:cNvSpPr/>
          <p:nvPr/>
        </p:nvSpPr>
        <p:spPr>
          <a:xfrm>
            <a:off x="25545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459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71773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右矢印 66"/>
          <p:cNvSpPr/>
          <p:nvPr/>
        </p:nvSpPr>
        <p:spPr>
          <a:xfrm>
            <a:off x="967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075182" y="4296435"/>
            <a:ext cx="84658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特徴抽出のための前処理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データが画像ならば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pPr>
              <a:spcBef>
                <a:spcPts val="12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二値化、平滑化、先鋭化、特徴保存平滑化、など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</p:txBody>
      </p:sp>
      <p:sp>
        <p:nvSpPr>
          <p:cNvPr id="61" name="右矢印 60"/>
          <p:cNvSpPr/>
          <p:nvPr/>
        </p:nvSpPr>
        <p:spPr>
          <a:xfrm rot="17542382">
            <a:off x="3021838" y="3421216"/>
            <a:ext cx="890694" cy="52379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45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1"/>
          <p:cNvSpPr txBox="1">
            <a:spLocks/>
          </p:cNvSpPr>
          <p:nvPr/>
        </p:nvSpPr>
        <p:spPr>
          <a:xfrm>
            <a:off x="2687320" y="343665"/>
            <a:ext cx="70129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クラス分類の一般的な処理手順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234838" y="202504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138989" y="1473762"/>
            <a:ext cx="1374859" cy="1684842"/>
            <a:chOff x="3207170" y="1473762"/>
            <a:chExt cx="1374859" cy="1684842"/>
          </a:xfrm>
        </p:grpSpPr>
        <p:sp>
          <p:nvSpPr>
            <p:cNvPr id="57" name="正方形/長方形 56"/>
            <p:cNvSpPr/>
            <p:nvPr/>
          </p:nvSpPr>
          <p:spPr>
            <a:xfrm>
              <a:off x="3207170" y="2561704"/>
              <a:ext cx="13748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前処理</a:t>
              </a: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3483741" y="1473762"/>
              <a:ext cx="792956" cy="905528"/>
              <a:chOff x="-1150143" y="-7692"/>
              <a:chExt cx="2121694" cy="2422900"/>
            </a:xfrm>
          </p:grpSpPr>
          <p:pic>
            <p:nvPicPr>
              <p:cNvPr id="88" name="Picture 2" descr="C:\Users\takashi\Dropbox\ResearchProposal\講義img\apple2_0.835995.bmp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" r="3420"/>
              <a:stretch/>
            </p:blipFill>
            <p:spPr bwMode="auto">
              <a:xfrm>
                <a:off x="-1150143" y="-7692"/>
                <a:ext cx="1378743" cy="1323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takashi\Dropbox\ResearchProposal\講義img\banana1_0.518607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5170" y="544041"/>
                <a:ext cx="1384607" cy="13225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" descr="C:\Users\takashi\Dropbox\ResearchProposal\講義img\mikan4_0.792652.bm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8" r="4701"/>
              <a:stretch/>
            </p:blipFill>
            <p:spPr bwMode="auto">
              <a:xfrm>
                <a:off x="-414337" y="1095311"/>
                <a:ext cx="1385888" cy="13198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グループ化 4"/>
          <p:cNvGrpSpPr/>
          <p:nvPr/>
        </p:nvGrpSpPr>
        <p:grpSpPr>
          <a:xfrm>
            <a:off x="5250274" y="1246036"/>
            <a:ext cx="1739899" cy="1912568"/>
            <a:chOff x="4985751" y="1246036"/>
            <a:chExt cx="1739899" cy="1912568"/>
          </a:xfrm>
        </p:grpSpPr>
        <p:sp>
          <p:nvSpPr>
            <p:cNvPr id="58" name="正方形/長方形 57"/>
            <p:cNvSpPr/>
            <p:nvPr/>
          </p:nvSpPr>
          <p:spPr>
            <a:xfrm>
              <a:off x="4985751" y="2561704"/>
              <a:ext cx="173989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特徴抽出</a:t>
              </a: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518948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02" name="直線矢印コネクタ 101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矢印コネクタ 102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375235" y="5184994"/>
                <a:ext cx="894230" cy="636748"/>
                <a:chOff x="5122287" y="3532186"/>
                <a:chExt cx="894230" cy="636748"/>
              </a:xfrm>
            </p:grpSpPr>
            <p:pic>
              <p:nvPicPr>
                <p:cNvPr id="100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26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98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5" name="グループ化 94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96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" name="グループ化 5"/>
          <p:cNvGrpSpPr/>
          <p:nvPr/>
        </p:nvGrpSpPr>
        <p:grpSpPr>
          <a:xfrm>
            <a:off x="7726599" y="1246036"/>
            <a:ext cx="1775459" cy="1912568"/>
            <a:chOff x="7248547" y="1246036"/>
            <a:chExt cx="1775459" cy="1912568"/>
          </a:xfrm>
        </p:grpSpPr>
        <p:sp>
          <p:nvSpPr>
            <p:cNvPr id="59" name="正方形/長方形 58"/>
            <p:cNvSpPr/>
            <p:nvPr/>
          </p:nvSpPr>
          <p:spPr>
            <a:xfrm>
              <a:off x="7248547" y="2561704"/>
              <a:ext cx="17754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クラス分類</a:t>
              </a:r>
            </a:p>
          </p:txBody>
        </p:sp>
        <p:grpSp>
          <p:nvGrpSpPr>
            <p:cNvPr id="104" name="グループ化 103"/>
            <p:cNvGrpSpPr/>
            <p:nvPr/>
          </p:nvGrpSpPr>
          <p:grpSpPr>
            <a:xfrm>
              <a:off x="749683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105" name="グループ化 104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15" name="直線矢印コネクタ 114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矢印コネクタ 115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375235" y="5184994"/>
                <a:ext cx="881504" cy="636748"/>
                <a:chOff x="5122287" y="3532186"/>
                <a:chExt cx="881504" cy="636748"/>
              </a:xfrm>
            </p:grpSpPr>
            <p:pic>
              <p:nvPicPr>
                <p:cNvPr id="113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900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7" name="グループ化 106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111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グループ化 107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109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17" name="直線コネクタ 116"/>
            <p:cNvCxnSpPr/>
            <p:nvPr/>
          </p:nvCxnSpPr>
          <p:spPr>
            <a:xfrm flipH="1" flipV="1">
              <a:off x="8024192" y="1280160"/>
              <a:ext cx="129209" cy="56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8158371" y="1851661"/>
              <a:ext cx="626165" cy="12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7537174" y="1851661"/>
              <a:ext cx="611256" cy="45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664854" y="1299878"/>
            <a:ext cx="1737709" cy="2099204"/>
            <a:chOff x="664854" y="1299878"/>
            <a:chExt cx="1737709" cy="20992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64854" y="1299878"/>
              <a:ext cx="1737709" cy="1019704"/>
              <a:chOff x="664854" y="1299878"/>
              <a:chExt cx="1737709" cy="1019704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679014" y="185791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正解画像群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3" name="グループ化 82"/>
              <p:cNvGrpSpPr/>
              <p:nvPr/>
            </p:nvGrpSpPr>
            <p:grpSpPr>
              <a:xfrm>
                <a:off x="664854" y="1299878"/>
                <a:ext cx="1726471" cy="472076"/>
                <a:chOff x="-3038147" y="205873"/>
                <a:chExt cx="4865919" cy="1330508"/>
              </a:xfrm>
            </p:grpSpPr>
            <p:pic>
              <p:nvPicPr>
                <p:cNvPr id="84" name="Picture 3" descr="C:\Users\takashi\Desktop\apple2.bmp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2"/>
                <a:stretch/>
              </p:blipFill>
              <p:spPr bwMode="auto">
                <a:xfrm>
                  <a:off x="-3038147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8" descr="C:\Users\takashi\Desktop\banana1.bmp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02"/>
                <a:stretch/>
              </p:blipFill>
              <p:spPr bwMode="auto">
                <a:xfrm>
                  <a:off x="-1289191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13" descr="C:\Users\takashi\Desktop\mikantest.bmp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9" r="5063"/>
                <a:stretch/>
              </p:blipFill>
              <p:spPr bwMode="auto">
                <a:xfrm>
                  <a:off x="459765" y="205873"/>
                  <a:ext cx="1368007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5" name="テキスト ボックス 54"/>
            <p:cNvSpPr txBox="1"/>
            <p:nvPr/>
          </p:nvSpPr>
          <p:spPr>
            <a:xfrm>
              <a:off x="921805" y="29374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識別対象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2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59" y="2430740"/>
              <a:ext cx="594541" cy="50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右矢印 63"/>
          <p:cNvSpPr/>
          <p:nvPr/>
        </p:nvSpPr>
        <p:spPr>
          <a:xfrm>
            <a:off x="25545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459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71773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右矢印 66"/>
          <p:cNvSpPr/>
          <p:nvPr/>
        </p:nvSpPr>
        <p:spPr>
          <a:xfrm>
            <a:off x="967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079501" y="4057233"/>
            <a:ext cx="1049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入力データ群に対し，同じクラスは近く・異なるクラス遠くなるような特徴空間にデータを射影する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良い特徴空間を構築するには、知識・経験・試行錯誤が必要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画像認識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HLAC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SIFT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HoG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特徴などが有名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最近流行りの深層学習は特徴量の設計もデータから学習する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深層学習の発展に伴い，人がデザインした特徴量は「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Hand Craft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な」特徴量と呼ばれる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右矢印 60"/>
          <p:cNvSpPr/>
          <p:nvPr/>
        </p:nvSpPr>
        <p:spPr>
          <a:xfrm rot="17542382">
            <a:off x="4971189" y="3294092"/>
            <a:ext cx="727403" cy="52379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3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1"/>
          <p:cNvSpPr txBox="1">
            <a:spLocks/>
          </p:cNvSpPr>
          <p:nvPr/>
        </p:nvSpPr>
        <p:spPr>
          <a:xfrm>
            <a:off x="2687320" y="343665"/>
            <a:ext cx="70129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クラス分類の一般的な処理手順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234838" y="202504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138989" y="1473762"/>
            <a:ext cx="1374859" cy="1684842"/>
            <a:chOff x="3207170" y="1473762"/>
            <a:chExt cx="1374859" cy="1684842"/>
          </a:xfrm>
        </p:grpSpPr>
        <p:sp>
          <p:nvSpPr>
            <p:cNvPr id="57" name="正方形/長方形 56"/>
            <p:cNvSpPr/>
            <p:nvPr/>
          </p:nvSpPr>
          <p:spPr>
            <a:xfrm>
              <a:off x="3207170" y="2561704"/>
              <a:ext cx="13748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前処理</a:t>
              </a: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3483741" y="1473762"/>
              <a:ext cx="792956" cy="905528"/>
              <a:chOff x="-1150143" y="-7692"/>
              <a:chExt cx="2121694" cy="2422900"/>
            </a:xfrm>
          </p:grpSpPr>
          <p:pic>
            <p:nvPicPr>
              <p:cNvPr id="88" name="Picture 2" descr="C:\Users\takashi\Dropbox\ResearchProposal\講義img\apple2_0.835995.bmp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" r="3420"/>
              <a:stretch/>
            </p:blipFill>
            <p:spPr bwMode="auto">
              <a:xfrm>
                <a:off x="-1150143" y="-7692"/>
                <a:ext cx="1378743" cy="1323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takashi\Dropbox\ResearchProposal\講義img\banana1_0.518607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5170" y="544041"/>
                <a:ext cx="1384607" cy="13225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" descr="C:\Users\takashi\Dropbox\ResearchProposal\講義img\mikan4_0.792652.bm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8" r="4701"/>
              <a:stretch/>
            </p:blipFill>
            <p:spPr bwMode="auto">
              <a:xfrm>
                <a:off x="-414337" y="1095311"/>
                <a:ext cx="1385888" cy="13198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グループ化 4"/>
          <p:cNvGrpSpPr/>
          <p:nvPr/>
        </p:nvGrpSpPr>
        <p:grpSpPr>
          <a:xfrm>
            <a:off x="5250274" y="1246036"/>
            <a:ext cx="1739899" cy="1912568"/>
            <a:chOff x="4985751" y="1246036"/>
            <a:chExt cx="1739899" cy="1912568"/>
          </a:xfrm>
        </p:grpSpPr>
        <p:sp>
          <p:nvSpPr>
            <p:cNvPr id="58" name="正方形/長方形 57"/>
            <p:cNvSpPr/>
            <p:nvPr/>
          </p:nvSpPr>
          <p:spPr>
            <a:xfrm>
              <a:off x="4985751" y="2561704"/>
              <a:ext cx="173989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特徴抽出</a:t>
              </a: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518948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02" name="直線矢印コネクタ 101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矢印コネクタ 102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375235" y="5184994"/>
                <a:ext cx="894230" cy="636748"/>
                <a:chOff x="5122287" y="3532186"/>
                <a:chExt cx="894230" cy="636748"/>
              </a:xfrm>
            </p:grpSpPr>
            <p:pic>
              <p:nvPicPr>
                <p:cNvPr id="100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26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98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5" name="グループ化 94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96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" name="グループ化 5"/>
          <p:cNvGrpSpPr/>
          <p:nvPr/>
        </p:nvGrpSpPr>
        <p:grpSpPr>
          <a:xfrm>
            <a:off x="7726599" y="1246036"/>
            <a:ext cx="1775459" cy="1912568"/>
            <a:chOff x="7248547" y="1246036"/>
            <a:chExt cx="1775459" cy="1912568"/>
          </a:xfrm>
        </p:grpSpPr>
        <p:sp>
          <p:nvSpPr>
            <p:cNvPr id="59" name="正方形/長方形 58"/>
            <p:cNvSpPr/>
            <p:nvPr/>
          </p:nvSpPr>
          <p:spPr>
            <a:xfrm>
              <a:off x="7248547" y="2561704"/>
              <a:ext cx="17754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クラス分類</a:t>
              </a:r>
            </a:p>
          </p:txBody>
        </p:sp>
        <p:grpSp>
          <p:nvGrpSpPr>
            <p:cNvPr id="104" name="グループ化 103"/>
            <p:cNvGrpSpPr/>
            <p:nvPr/>
          </p:nvGrpSpPr>
          <p:grpSpPr>
            <a:xfrm>
              <a:off x="749683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105" name="グループ化 104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115" name="直線矢印コネクタ 114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矢印コネクタ 115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グループ化 105"/>
              <p:cNvGrpSpPr/>
              <p:nvPr/>
            </p:nvGrpSpPr>
            <p:grpSpPr>
              <a:xfrm>
                <a:off x="375235" y="5184994"/>
                <a:ext cx="881504" cy="636748"/>
                <a:chOff x="5122287" y="3532186"/>
                <a:chExt cx="881504" cy="636748"/>
              </a:xfrm>
            </p:grpSpPr>
            <p:pic>
              <p:nvPicPr>
                <p:cNvPr id="113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900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7" name="グループ化 106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111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グループ化 107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109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17" name="直線コネクタ 116"/>
            <p:cNvCxnSpPr/>
            <p:nvPr/>
          </p:nvCxnSpPr>
          <p:spPr>
            <a:xfrm flipH="1" flipV="1">
              <a:off x="8024192" y="1280160"/>
              <a:ext cx="129209" cy="56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8158371" y="1851661"/>
              <a:ext cx="626165" cy="12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7537174" y="1851661"/>
              <a:ext cx="611256" cy="45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664854" y="1299878"/>
            <a:ext cx="1737709" cy="2099204"/>
            <a:chOff x="664854" y="1299878"/>
            <a:chExt cx="1737709" cy="20992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64854" y="1299878"/>
              <a:ext cx="1737709" cy="1019704"/>
              <a:chOff x="664854" y="1299878"/>
              <a:chExt cx="1737709" cy="1019704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679014" y="185791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正解画像群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3" name="グループ化 82"/>
              <p:cNvGrpSpPr/>
              <p:nvPr/>
            </p:nvGrpSpPr>
            <p:grpSpPr>
              <a:xfrm>
                <a:off x="664854" y="1299878"/>
                <a:ext cx="1726471" cy="472076"/>
                <a:chOff x="-3038147" y="205873"/>
                <a:chExt cx="4865919" cy="1330508"/>
              </a:xfrm>
            </p:grpSpPr>
            <p:pic>
              <p:nvPicPr>
                <p:cNvPr id="84" name="Picture 3" descr="C:\Users\takashi\Desktop\apple2.bmp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2"/>
                <a:stretch/>
              </p:blipFill>
              <p:spPr bwMode="auto">
                <a:xfrm>
                  <a:off x="-3038147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8" descr="C:\Users\takashi\Desktop\banana1.bmp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02"/>
                <a:stretch/>
              </p:blipFill>
              <p:spPr bwMode="auto">
                <a:xfrm>
                  <a:off x="-1289191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13" descr="C:\Users\takashi\Desktop\mikantest.bmp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9" r="5063"/>
                <a:stretch/>
              </p:blipFill>
              <p:spPr bwMode="auto">
                <a:xfrm>
                  <a:off x="459765" y="205873"/>
                  <a:ext cx="1368007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5" name="テキスト ボックス 54"/>
            <p:cNvSpPr txBox="1"/>
            <p:nvPr/>
          </p:nvSpPr>
          <p:spPr>
            <a:xfrm>
              <a:off x="921805" y="29374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識別対象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2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59" y="2430740"/>
              <a:ext cx="594541" cy="50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右矢印 63"/>
          <p:cNvSpPr/>
          <p:nvPr/>
        </p:nvSpPr>
        <p:spPr>
          <a:xfrm>
            <a:off x="25545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459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71773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右矢印 66"/>
          <p:cNvSpPr/>
          <p:nvPr/>
        </p:nvSpPr>
        <p:spPr>
          <a:xfrm>
            <a:off x="9679227" y="2089280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87401" y="4002569"/>
            <a:ext cx="102489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正解データ群を利用して特徴空間を分割する（訓練）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識別対象を特徴空間に射影し，上記の分割結果を用いてラベル（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）を割り振る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クラス分類の手法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K-Nearest Neighbor,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ベイズ決定則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決定木（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random forests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サポートベクタマシン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ニューラルネットワーク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etc…</a:t>
            </a:r>
          </a:p>
        </p:txBody>
      </p:sp>
      <p:sp>
        <p:nvSpPr>
          <p:cNvPr id="61" name="右矢印 60"/>
          <p:cNvSpPr/>
          <p:nvPr/>
        </p:nvSpPr>
        <p:spPr>
          <a:xfrm rot="17542382">
            <a:off x="7464284" y="3177661"/>
            <a:ext cx="640393" cy="52379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454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291" y="174626"/>
            <a:ext cx="11227419" cy="733270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/>
              <a:t>まとめ </a:t>
            </a:r>
            <a:r>
              <a:rPr lang="en-US" altLang="ja-JP" sz="3600" dirty="0"/>
              <a:t>: </a:t>
            </a:r>
            <a:r>
              <a:rPr lang="ja-JP" altLang="en-US" sz="3600" dirty="0"/>
              <a:t>パターン認識とは</a:t>
            </a:r>
            <a:endParaRPr kumimoji="1" lang="ja-JP" altLang="en-US" sz="36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09197" y="1241236"/>
            <a:ext cx="10928279" cy="82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『</a:t>
            </a:r>
            <a:r>
              <a:rPr lang="ja-JP" altLang="en-US" sz="2400" dirty="0"/>
              <a:t>データの中の規則性を自動的に見つけ出し、その規則性を使ってデータを異なるカテゴリに分類する処理</a:t>
            </a:r>
            <a:r>
              <a:rPr lang="en-US" altLang="ja-JP" sz="2400" dirty="0"/>
              <a:t>』</a:t>
            </a:r>
            <a:r>
              <a:rPr lang="ja-JP" altLang="en-US" sz="2400" dirty="0"/>
              <a:t> </a:t>
            </a:r>
            <a:r>
              <a:rPr lang="en-US" altLang="ja-JP" sz="2400" i="1" dirty="0"/>
              <a:t>(PRML, C.M. Bishop)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09197" y="2327321"/>
            <a:ext cx="5826503" cy="114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arenR"/>
            </a:pPr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 </a:t>
            </a:r>
            <a:r>
              <a:rPr lang="en-US" altLang="ja-JP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Classification </a:t>
            </a:r>
          </a:p>
          <a:p>
            <a:pPr marL="0" indent="0">
              <a:buNone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複数の入力データを</a:t>
            </a:r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既知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のクラスに分類する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クラス分類のみをパターン認識と呼ぶ事もある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378196" y="2345411"/>
            <a:ext cx="5343904" cy="114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u="sng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</a:t>
            </a:r>
            <a:r>
              <a:rPr lang="ja-JP" altLang="en-US" sz="2400" b="1" u="sng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クラスタリング </a:t>
            </a:r>
            <a:r>
              <a:rPr lang="en-US" altLang="ja-JP" sz="2400" b="1" u="sng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Clustering</a:t>
            </a:r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ja-JP" altLang="en-US" sz="18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複数の入力データから未知の類似したグループ（クラスタ）を発見する</a:t>
            </a:r>
            <a:endParaRPr lang="en-US" altLang="ja-JP" sz="1800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272938" y="5356959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識別対象の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ラベル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177089" y="4805680"/>
            <a:ext cx="1374859" cy="1684842"/>
            <a:chOff x="3207170" y="1473762"/>
            <a:chExt cx="1374859" cy="1684842"/>
          </a:xfrm>
        </p:grpSpPr>
        <p:sp>
          <p:nvSpPr>
            <p:cNvPr id="9" name="正方形/長方形 8"/>
            <p:cNvSpPr/>
            <p:nvPr/>
          </p:nvSpPr>
          <p:spPr>
            <a:xfrm>
              <a:off x="3207170" y="2561704"/>
              <a:ext cx="13748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前処理</a:t>
              </a: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3483741" y="1473762"/>
              <a:ext cx="792956" cy="905528"/>
              <a:chOff x="-1150143" y="-7692"/>
              <a:chExt cx="2121694" cy="2422900"/>
            </a:xfrm>
          </p:grpSpPr>
          <p:pic>
            <p:nvPicPr>
              <p:cNvPr id="11" name="Picture 2" descr="C:\Users\takashi\Dropbox\ResearchProposal\講義img\apple2_0.835995.bmp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" r="3420"/>
              <a:stretch/>
            </p:blipFill>
            <p:spPr bwMode="auto">
              <a:xfrm>
                <a:off x="-1150143" y="-7692"/>
                <a:ext cx="1378743" cy="1323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C:\Users\takashi\Dropbox\ResearchProposal\講義img\banana1_0.518607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5170" y="544041"/>
                <a:ext cx="1384607" cy="13225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5" descr="C:\Users\takashi\Dropbox\ResearchProposal\講義img\mikan4_0.792652.bm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8" r="4701"/>
              <a:stretch/>
            </p:blipFill>
            <p:spPr bwMode="auto">
              <a:xfrm>
                <a:off x="-414337" y="1095311"/>
                <a:ext cx="1385888" cy="13198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グループ化 13"/>
          <p:cNvGrpSpPr/>
          <p:nvPr/>
        </p:nvGrpSpPr>
        <p:grpSpPr>
          <a:xfrm>
            <a:off x="5288374" y="4577954"/>
            <a:ext cx="1739899" cy="1912568"/>
            <a:chOff x="4985751" y="1246036"/>
            <a:chExt cx="1739899" cy="1912568"/>
          </a:xfrm>
        </p:grpSpPr>
        <p:sp>
          <p:nvSpPr>
            <p:cNvPr id="15" name="正方形/長方形 14"/>
            <p:cNvSpPr/>
            <p:nvPr/>
          </p:nvSpPr>
          <p:spPr>
            <a:xfrm>
              <a:off x="4985751" y="2561704"/>
              <a:ext cx="173989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特徴抽出</a:t>
              </a: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518948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27" name="直線矢印コネクタ 26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矢印コネクタ 27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グループ化 17"/>
              <p:cNvGrpSpPr/>
              <p:nvPr/>
            </p:nvGrpSpPr>
            <p:grpSpPr>
              <a:xfrm>
                <a:off x="375235" y="5184994"/>
                <a:ext cx="894230" cy="636748"/>
                <a:chOff x="5122287" y="3532186"/>
                <a:chExt cx="894230" cy="636748"/>
              </a:xfrm>
            </p:grpSpPr>
            <p:pic>
              <p:nvPicPr>
                <p:cNvPr id="25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1626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23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0" name="グループ化 19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21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9" name="グループ化 28"/>
          <p:cNvGrpSpPr/>
          <p:nvPr/>
        </p:nvGrpSpPr>
        <p:grpSpPr>
          <a:xfrm>
            <a:off x="7764699" y="4577954"/>
            <a:ext cx="1775459" cy="1912568"/>
            <a:chOff x="7248547" y="1246036"/>
            <a:chExt cx="1775459" cy="1912568"/>
          </a:xfrm>
        </p:grpSpPr>
        <p:sp>
          <p:nvSpPr>
            <p:cNvPr id="30" name="正方形/長方形 29"/>
            <p:cNvSpPr/>
            <p:nvPr/>
          </p:nvSpPr>
          <p:spPr>
            <a:xfrm>
              <a:off x="7248547" y="2561704"/>
              <a:ext cx="1775459" cy="5969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クラス分類</a:t>
              </a:r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7496838" y="1246036"/>
              <a:ext cx="1332425" cy="1186052"/>
              <a:chOff x="53089" y="4594860"/>
              <a:chExt cx="3411892" cy="3169920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53089" y="4594860"/>
                <a:ext cx="3411892" cy="3169920"/>
                <a:chOff x="4822723" y="3479110"/>
                <a:chExt cx="2841333" cy="2639826"/>
              </a:xfrm>
            </p:grpSpPr>
            <p:cxnSp>
              <p:nvCxnSpPr>
                <p:cNvPr id="45" name="直線矢印コネクタ 44"/>
                <p:cNvCxnSpPr/>
                <p:nvPr/>
              </p:nvCxnSpPr>
              <p:spPr>
                <a:xfrm>
                  <a:off x="4822723" y="6105524"/>
                  <a:ext cx="2841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矢印コネクタ 45"/>
                <p:cNvCxnSpPr/>
                <p:nvPr/>
              </p:nvCxnSpPr>
              <p:spPr>
                <a:xfrm flipV="1">
                  <a:off x="4835628" y="3479110"/>
                  <a:ext cx="0" cy="2639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グループ化 35"/>
              <p:cNvGrpSpPr/>
              <p:nvPr/>
            </p:nvGrpSpPr>
            <p:grpSpPr>
              <a:xfrm>
                <a:off x="375235" y="5184994"/>
                <a:ext cx="881504" cy="636748"/>
                <a:chOff x="5122287" y="3532186"/>
                <a:chExt cx="881504" cy="636748"/>
              </a:xfrm>
            </p:grpSpPr>
            <p:pic>
              <p:nvPicPr>
                <p:cNvPr id="43" name="Picture 2" descr="C:\Users\takashi\Desktop\apple1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900" y="3834675"/>
                  <a:ext cx="384891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" descr="C:\Users\takashi\Desktop\appleTrgt.bmp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2287" y="3532186"/>
                  <a:ext cx="375068" cy="33425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" name="グループ化 36"/>
              <p:cNvGrpSpPr/>
              <p:nvPr/>
            </p:nvGrpSpPr>
            <p:grpSpPr>
              <a:xfrm>
                <a:off x="2119346" y="5124247"/>
                <a:ext cx="851679" cy="849038"/>
                <a:chOff x="7072138" y="3364759"/>
                <a:chExt cx="851679" cy="849038"/>
              </a:xfrm>
            </p:grpSpPr>
            <p:pic>
              <p:nvPicPr>
                <p:cNvPr id="41" name="Picture 10" descr="C:\Users\takashi\Desktop\mikan1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666"/>
                <a:stretch/>
              </p:blipFill>
              <p:spPr bwMode="auto">
                <a:xfrm>
                  <a:off x="7552516" y="3851725"/>
                  <a:ext cx="371301" cy="36207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11" descr="C:\Users\takashi\Desktop\mikan2.bmp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8" r="3043"/>
                <a:stretch/>
              </p:blipFill>
              <p:spPr bwMode="auto">
                <a:xfrm>
                  <a:off x="7072138" y="3364759"/>
                  <a:ext cx="371560" cy="362074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" name="グループ化 37"/>
              <p:cNvGrpSpPr/>
              <p:nvPr/>
            </p:nvGrpSpPr>
            <p:grpSpPr>
              <a:xfrm>
                <a:off x="1943661" y="6797579"/>
                <a:ext cx="969382" cy="585469"/>
                <a:chOff x="6919313" y="4969511"/>
                <a:chExt cx="969382" cy="585469"/>
              </a:xfrm>
            </p:grpSpPr>
            <p:pic>
              <p:nvPicPr>
                <p:cNvPr id="39" name="Picture 8" descr="C:\Users\takashi\Desktop\banana1.bmp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9313" y="4969511"/>
                  <a:ext cx="398928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9" descr="C:\Users\takashi\Desktop\banana2.bm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4020" y="5174001"/>
                  <a:ext cx="414675" cy="380979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32" name="直線コネクタ 31"/>
            <p:cNvCxnSpPr/>
            <p:nvPr/>
          </p:nvCxnSpPr>
          <p:spPr>
            <a:xfrm flipH="1" flipV="1">
              <a:off x="8024192" y="1280160"/>
              <a:ext cx="129209" cy="56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8158371" y="1851661"/>
              <a:ext cx="626165" cy="12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7537174" y="1851661"/>
              <a:ext cx="611256" cy="452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グループ化 46"/>
          <p:cNvGrpSpPr/>
          <p:nvPr/>
        </p:nvGrpSpPr>
        <p:grpSpPr>
          <a:xfrm>
            <a:off x="702954" y="4631796"/>
            <a:ext cx="1737709" cy="2099204"/>
            <a:chOff x="664854" y="1299878"/>
            <a:chExt cx="1737709" cy="2099204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664854" y="1299878"/>
              <a:ext cx="1737709" cy="1019704"/>
              <a:chOff x="664854" y="1299878"/>
              <a:chExt cx="1737709" cy="1019704"/>
            </a:xfrm>
          </p:grpSpPr>
          <p:sp>
            <p:nvSpPr>
              <p:cNvPr id="51" name="テキスト ボックス 50"/>
              <p:cNvSpPr txBox="1"/>
              <p:nvPr/>
            </p:nvSpPr>
            <p:spPr>
              <a:xfrm>
                <a:off x="679014" y="1857917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正解画像群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52" name="グループ化 51"/>
              <p:cNvGrpSpPr/>
              <p:nvPr/>
            </p:nvGrpSpPr>
            <p:grpSpPr>
              <a:xfrm>
                <a:off x="664854" y="1299878"/>
                <a:ext cx="1726471" cy="472076"/>
                <a:chOff x="-3038147" y="205873"/>
                <a:chExt cx="4865919" cy="1330508"/>
              </a:xfrm>
            </p:grpSpPr>
            <p:pic>
              <p:nvPicPr>
                <p:cNvPr id="53" name="Picture 3" descr="C:\Users\takashi\Desktop\apple2.bmp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642"/>
                <a:stretch/>
              </p:blipFill>
              <p:spPr bwMode="auto">
                <a:xfrm>
                  <a:off x="-3038147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8" descr="C:\Users\takashi\Desktop\banana1.bmp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02"/>
                <a:stretch/>
              </p:blipFill>
              <p:spPr bwMode="auto">
                <a:xfrm>
                  <a:off x="-1289191" y="205873"/>
                  <a:ext cx="1370871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13" descr="C:\Users\takashi\Desktop\mikantest.bmp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9" r="5063"/>
                <a:stretch/>
              </p:blipFill>
              <p:spPr bwMode="auto">
                <a:xfrm>
                  <a:off x="459765" y="205873"/>
                  <a:ext cx="1368007" cy="13305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9" name="テキスト ボックス 48"/>
            <p:cNvSpPr txBox="1"/>
            <p:nvPr/>
          </p:nvSpPr>
          <p:spPr>
            <a:xfrm>
              <a:off x="921805" y="29374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識別対象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50" name="Picture 5" descr="C:\Users\takashi\Desktop\apple3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59" y="2430740"/>
              <a:ext cx="594541" cy="50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右矢印 55"/>
          <p:cNvSpPr/>
          <p:nvPr/>
        </p:nvSpPr>
        <p:spPr>
          <a:xfrm>
            <a:off x="2592627" y="5421198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右矢印 56"/>
          <p:cNvSpPr/>
          <p:nvPr/>
        </p:nvSpPr>
        <p:spPr>
          <a:xfrm>
            <a:off x="4637327" y="5421198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右矢印 57"/>
          <p:cNvSpPr/>
          <p:nvPr/>
        </p:nvSpPr>
        <p:spPr>
          <a:xfrm>
            <a:off x="7215427" y="5421198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右矢印 58"/>
          <p:cNvSpPr/>
          <p:nvPr/>
        </p:nvSpPr>
        <p:spPr>
          <a:xfrm>
            <a:off x="9717327" y="5421198"/>
            <a:ext cx="493474" cy="501520"/>
          </a:xfrm>
          <a:prstGeom prst="rightArrow">
            <a:avLst>
              <a:gd name="adj1" fmla="val 50000"/>
              <a:gd name="adj2" fmla="val 6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コンテンツ プレースホルダー 2"/>
          <p:cNvSpPr txBox="1">
            <a:spLocks/>
          </p:cNvSpPr>
          <p:nvPr/>
        </p:nvSpPr>
        <p:spPr>
          <a:xfrm>
            <a:off x="421897" y="3902121"/>
            <a:ext cx="11084303" cy="47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クラス分類の一般的な手順は以下の通り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918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251D5-4C15-43F7-B926-378D3C2F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1" y="782468"/>
            <a:ext cx="11708780" cy="733270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識別器</a:t>
            </a:r>
            <a:r>
              <a:rPr kumimoji="1" lang="en-US" altLang="ja-JP" b="1" dirty="0"/>
              <a:t>1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921B6-A878-4EA6-A5DB-AD0AF12B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542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4946" y="365126"/>
            <a:ext cx="11062319" cy="733270"/>
          </a:xfrm>
        </p:spPr>
        <p:txBody>
          <a:bodyPr/>
          <a:lstStyle/>
          <a:p>
            <a:r>
              <a:rPr kumimoji="1" lang="ja-JP" altLang="en-US" dirty="0"/>
              <a:t>識別器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4946" y="1292351"/>
            <a:ext cx="10916483" cy="18926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ja-JP" altLang="en-US" sz="2400" dirty="0"/>
              <a:t>教師データ（ラベルつき特徴ベクトル）から特徴空間の分割方法を学習し，未知データにラベル付けを行なう手法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ja-JP" altLang="en-US" sz="2400" dirty="0"/>
              <a:t>プロトタイプ法，</a:t>
            </a:r>
            <a:r>
              <a:rPr lang="en-US" altLang="ja-JP" sz="2400" dirty="0" err="1"/>
              <a:t>kNN</a:t>
            </a:r>
            <a:r>
              <a:rPr lang="ja-JP" altLang="en-US" sz="2400" dirty="0"/>
              <a:t>（</a:t>
            </a:r>
            <a:r>
              <a:rPr lang="en-US" altLang="ja-JP" sz="2400" dirty="0"/>
              <a:t>k-Nearest-Neighbor</a:t>
            </a:r>
            <a:r>
              <a:rPr lang="ja-JP" altLang="en-US" sz="2400" dirty="0"/>
              <a:t>法），</a:t>
            </a:r>
            <a:r>
              <a:rPr lang="en-US" altLang="ja-JP" sz="2400" dirty="0"/>
              <a:t>SVM</a:t>
            </a:r>
            <a:r>
              <a:rPr lang="ja-JP" altLang="en-US" sz="2400" dirty="0"/>
              <a:t>（</a:t>
            </a:r>
            <a:r>
              <a:rPr lang="en-US" altLang="ja-JP" sz="2400" dirty="0"/>
              <a:t>Support Vector </a:t>
            </a:r>
            <a:r>
              <a:rPr lang="en-US" altLang="ja-JP" sz="2400" dirty="0" err="1"/>
              <a:t>Macine</a:t>
            </a:r>
            <a:r>
              <a:rPr lang="ja-JP" altLang="en-US" sz="2400" dirty="0"/>
              <a:t>）</a:t>
            </a:r>
            <a:r>
              <a:rPr lang="en-US" altLang="ja-JP" sz="2400" dirty="0"/>
              <a:t>RM</a:t>
            </a:r>
            <a:r>
              <a:rPr lang="ja-JP" altLang="en-US" sz="2400" dirty="0"/>
              <a:t>（</a:t>
            </a:r>
            <a:r>
              <a:rPr lang="en-US" altLang="ja-JP" sz="2400" dirty="0"/>
              <a:t>Random Forest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73" y="3415757"/>
            <a:ext cx="3882561" cy="33121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508" y="3415757"/>
            <a:ext cx="3882561" cy="3312137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7791142" y="3541772"/>
            <a:ext cx="824729" cy="3038475"/>
            <a:chOff x="7274714" y="3484652"/>
            <a:chExt cx="824729" cy="3038475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7274714" y="3484652"/>
              <a:ext cx="824729" cy="3038475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7315200" y="352403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分割</a:t>
              </a:r>
            </a:p>
          </p:txBody>
        </p:sp>
      </p:grpSp>
      <p:sp>
        <p:nvSpPr>
          <p:cNvPr id="12" name="円/楕円 11"/>
          <p:cNvSpPr/>
          <p:nvPr/>
        </p:nvSpPr>
        <p:spPr>
          <a:xfrm>
            <a:off x="8721253" y="6039943"/>
            <a:ext cx="123290" cy="12329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812703" y="588620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未知データに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ラベル付け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30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0667" y="858612"/>
            <a:ext cx="5280190" cy="73327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プロトタイプ法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0667" y="2098465"/>
            <a:ext cx="6267162" cy="3126678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各クラスを代表する点を選択（作成）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400" dirty="0"/>
              <a:t>　↑これをプロトタイプと呼ぶ</a:t>
            </a:r>
            <a:endParaRPr kumimoji="1" lang="en-US" altLang="ja-JP" sz="2400" dirty="0"/>
          </a:p>
          <a:p>
            <a:pPr lvl="1"/>
            <a:r>
              <a:rPr lang="ja-JP" altLang="en-US" sz="2000" dirty="0"/>
              <a:t>代表的なデータをプロトタイプにする</a:t>
            </a:r>
            <a:endParaRPr lang="en-US" altLang="ja-JP" sz="2000" dirty="0"/>
          </a:p>
          <a:p>
            <a:pPr lvl="1"/>
            <a:r>
              <a:rPr lang="ja-JP" altLang="en-US" sz="2000" dirty="0"/>
              <a:t>クラス内データの平均値をプロトタイプにする</a:t>
            </a:r>
            <a:endParaRPr lang="en-US" altLang="ja-JP" sz="2000" dirty="0"/>
          </a:p>
          <a:p>
            <a:pPr lvl="1"/>
            <a:endParaRPr lang="en-US" altLang="ja-JP" sz="2000" dirty="0"/>
          </a:p>
          <a:p>
            <a:r>
              <a:rPr lang="ja-JP" altLang="en-US" sz="2400" dirty="0"/>
              <a:t>未知データを特徴空間に配置し，最も近いプロトタイプのラベルを識別結果とする</a:t>
            </a:r>
            <a:endParaRPr kumimoji="1" lang="ja-JP" altLang="en-US" sz="24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8195083" y="2615693"/>
            <a:ext cx="3362595" cy="2757950"/>
            <a:chOff x="4778515" y="3357716"/>
            <a:chExt cx="3362595" cy="2757950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4822723" y="6105524"/>
              <a:ext cx="33183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 flipV="1">
              <a:off x="4778515" y="3357716"/>
              <a:ext cx="49127" cy="2757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10637750" y="538017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特徴１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59525" y="2517639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</a:p>
        </p:txBody>
      </p:sp>
      <p:pic>
        <p:nvPicPr>
          <p:cNvPr id="27" name="Picture 5" descr="C:\Users\takashi\Desktop\apple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122" y="4283683"/>
            <a:ext cx="423505" cy="3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takashi\Desktop\apple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043" y="3693200"/>
            <a:ext cx="417132" cy="3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takashi\Desktop\appleTrgt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279" y="3244603"/>
            <a:ext cx="409909" cy="3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7" descr="C:\Users\takashi\Desktop\SamplePhoto\DSC_50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6723" r="29115" b="12595"/>
          <a:stretch/>
        </p:blipFill>
        <p:spPr bwMode="auto">
          <a:xfrm>
            <a:off x="11040088" y="3441600"/>
            <a:ext cx="396445" cy="4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akashi\Desktop\apple1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816" y="3936165"/>
            <a:ext cx="377760" cy="3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C:\Users\takashi\Desktop\mikan3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1274"/>
          <a:stretch/>
        </p:blipFill>
        <p:spPr bwMode="auto">
          <a:xfrm>
            <a:off x="8422849" y="2895534"/>
            <a:ext cx="407043" cy="3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takashi\Desktop\mikan1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6"/>
          <a:stretch/>
        </p:blipFill>
        <p:spPr bwMode="auto">
          <a:xfrm>
            <a:off x="8888128" y="2697521"/>
            <a:ext cx="363885" cy="3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takashi\Desktop\mikan2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r="3043"/>
          <a:stretch/>
        </p:blipFill>
        <p:spPr bwMode="auto">
          <a:xfrm>
            <a:off x="8772677" y="3146285"/>
            <a:ext cx="366264" cy="3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C:\Users\takashi\Desktop\mikantest.bm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r="5063"/>
          <a:stretch/>
        </p:blipFill>
        <p:spPr bwMode="auto">
          <a:xfrm>
            <a:off x="9364984" y="2527172"/>
            <a:ext cx="374138" cy="3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042" y="2991302"/>
            <a:ext cx="342635" cy="34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C:\Users\takashi\Desktop\banana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83" y="4708301"/>
            <a:ext cx="381809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takashi\Desktop\banana2.bm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65" y="4682084"/>
            <a:ext cx="396880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 descr="C:\Users\takashi\Desktop\banana3.bm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06" y="4346198"/>
            <a:ext cx="375958" cy="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円/楕円 49"/>
          <p:cNvSpPr/>
          <p:nvPr/>
        </p:nvSpPr>
        <p:spPr>
          <a:xfrm>
            <a:off x="9004138" y="2952179"/>
            <a:ext cx="241871" cy="241871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915238" y="4571429"/>
            <a:ext cx="241871" cy="241871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10851988" y="3790379"/>
            <a:ext cx="241871" cy="24187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744668" y="178697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プロトタイプ</a:t>
            </a:r>
          </a:p>
        </p:txBody>
      </p:sp>
      <p:sp>
        <p:nvSpPr>
          <p:cNvPr id="54" name="円/楕円 53"/>
          <p:cNvSpPr/>
          <p:nvPr/>
        </p:nvSpPr>
        <p:spPr>
          <a:xfrm>
            <a:off x="8711131" y="1787695"/>
            <a:ext cx="241871" cy="241871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9050856" y="1787695"/>
            <a:ext cx="241871" cy="241871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9425506" y="1787695"/>
            <a:ext cx="241871" cy="24187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708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579" y="321583"/>
            <a:ext cx="10244076" cy="73327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プロトタイプ法 と マハラノビス距離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83579" y="1488866"/>
                <a:ext cx="6339734" cy="51296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2400" dirty="0"/>
                  <a:t>プロトタイプまでの距離で識別するのは</a:t>
                </a:r>
                <a:r>
                  <a:rPr lang="en-US" altLang="ja-JP" sz="2400" dirty="0"/>
                  <a:t>OK</a:t>
                </a:r>
              </a:p>
              <a:p>
                <a:pPr marL="0" indent="0">
                  <a:buNone/>
                </a:pPr>
                <a:r>
                  <a:rPr lang="ja-JP" altLang="en-US" sz="2400" dirty="0"/>
                  <a:t>でも明らかに分布の形が異なるクラス同士をユークリッド距離で比較していいの？</a:t>
                </a: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右図において</a:t>
                </a:r>
                <a:r>
                  <a:rPr lang="en-US" altLang="ja-JP" sz="2400" dirty="0"/>
                  <a:t>…</a:t>
                </a:r>
              </a:p>
              <a:p>
                <a:r>
                  <a:rPr kumimoji="1" lang="ja-JP" altLang="en-US" sz="2000" dirty="0"/>
                  <a:t>赤</a:t>
                </a:r>
                <a:r>
                  <a:rPr kumimoji="1" lang="en-US" altLang="ja-JP" sz="2000" dirty="0"/>
                  <a:t>:</a:t>
                </a:r>
                <a:r>
                  <a:rPr kumimoji="1" lang="ja-JP" altLang="en-US" sz="2000" dirty="0"/>
                  <a:t>平均</a:t>
                </a:r>
                <a:r>
                  <a:rPr kumimoji="1" lang="en-US" altLang="ja-JP" sz="2000" dirty="0"/>
                  <a:t>(2,2), </a:t>
                </a:r>
                <a:r>
                  <a:rPr kumimoji="1"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sz="2000" dirty="0"/>
                  <a:t>　のガウス分布</a:t>
                </a:r>
                <a:endParaRPr kumimoji="1" lang="en-US" altLang="ja-JP" sz="2000" dirty="0"/>
              </a:p>
              <a:p>
                <a:r>
                  <a:rPr lang="ja-JP" altLang="en-US" sz="2000" dirty="0"/>
                  <a:t>青</a:t>
                </a:r>
                <a:r>
                  <a:rPr lang="en-US" altLang="ja-JP" sz="2000" dirty="0"/>
                  <a:t>:</a:t>
                </a:r>
                <a:r>
                  <a:rPr lang="ja-JP" altLang="en-US" sz="2000" dirty="0"/>
                  <a:t>平均</a:t>
                </a:r>
                <a:r>
                  <a:rPr lang="en-US" altLang="ja-JP" sz="2000" dirty="0"/>
                  <a:t>(10,2),</a:t>
                </a:r>
                <a:r>
                  <a:rPr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2000" dirty="0"/>
                  <a:t> のガウス分布</a:t>
                </a:r>
                <a:endParaRPr lang="en-US" altLang="ja-JP" sz="2000" dirty="0"/>
              </a:p>
              <a:p>
                <a:endParaRPr lang="en-US" altLang="ja-JP" sz="2400" dirty="0"/>
              </a:p>
              <a:p>
                <a:r>
                  <a:rPr kumimoji="1" lang="ja-JP" altLang="en-US" sz="2000" dirty="0"/>
                  <a:t>未知データ </a:t>
                </a:r>
                <a:r>
                  <a:rPr kumimoji="1" lang="en-US" altLang="ja-JP" sz="2000" dirty="0"/>
                  <a:t>(6,2)</a:t>
                </a:r>
                <a:r>
                  <a:rPr kumimoji="1" lang="ja-JP" altLang="en-US" sz="2000" dirty="0"/>
                  <a:t>はどちらのクラス？</a:t>
                </a:r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579" y="1488866"/>
                <a:ext cx="6339734" cy="5129648"/>
              </a:xfrm>
              <a:blipFill rotWithShape="0">
                <a:blip r:embed="rId3"/>
                <a:stretch>
                  <a:fillRect l="-1538" t="-1425" r="-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685" y="1932948"/>
            <a:ext cx="4659086" cy="3684080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0131306" y="3664264"/>
            <a:ext cx="239915" cy="2399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1266369" y="3711137"/>
            <a:ext cx="146169" cy="1461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9094669" y="3711137"/>
            <a:ext cx="146169" cy="146169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9257824" y="3787140"/>
            <a:ext cx="855345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0375424" y="3787140"/>
            <a:ext cx="855345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201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DA9C3CD-5A53-41E8-8EBB-A6136DB0F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2" t="7432" r="24299" b="5863"/>
          <a:stretch/>
        </p:blipFill>
        <p:spPr>
          <a:xfrm>
            <a:off x="7059521" y="1406844"/>
            <a:ext cx="4138858" cy="42014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579" y="321583"/>
            <a:ext cx="10244076" cy="73327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プロトタイプ法 と マハラノビス距離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83579" y="1488866"/>
                <a:ext cx="6339734" cy="51296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000" dirty="0"/>
                  <a:t>N</a:t>
                </a:r>
                <a:r>
                  <a:rPr kumimoji="1" lang="ja-JP" altLang="en-US" sz="2000" dirty="0"/>
                  <a:t>個の点群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 </a:t>
                </a:r>
                <a:r>
                  <a:rPr lang="ja-JP" altLang="en-US" sz="2000" dirty="0"/>
                  <a:t>の平均と分散共分散行列は</a:t>
                </a:r>
                <a:r>
                  <a:rPr lang="en-US" altLang="ja-JP" sz="2000" dirty="0"/>
                  <a:t>…</a:t>
                </a:r>
              </a:p>
              <a:p>
                <a:pPr marL="0" indent="0">
                  <a:buNone/>
                </a:pPr>
                <a:r>
                  <a:rPr kumimoji="1" lang="en-US" altLang="ja-JP" sz="2000" dirty="0"/>
                  <a:t>	    </a:t>
                </a:r>
                <a:r>
                  <a:rPr kumimoji="1" lang="ja-JP" altLang="en-US" sz="2000" dirty="0"/>
                  <a:t>平均 </a:t>
                </a:r>
                <a:r>
                  <a:rPr kumimoji="1" lang="en-US" altLang="ja-JP" sz="20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sz="2000" dirty="0"/>
              </a:p>
              <a:p>
                <a:pPr marL="0" indent="0">
                  <a:buNone/>
                </a:pPr>
                <a:r>
                  <a:rPr lang="ja-JP" altLang="en-US" sz="2000" dirty="0"/>
                  <a:t>分散共分散行列 </a:t>
                </a:r>
                <a:r>
                  <a:rPr lang="en-US" altLang="ja-JP" sz="20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sz="2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  <m:sSup>
                          <m:sSup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kumimoji="1" lang="ja-JP" altLang="en-US" sz="2000" dirty="0"/>
                  <a:t>点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ja-JP" altLang="en-US" sz="2000" dirty="0"/>
                  <a:t>と</a:t>
                </a:r>
                <a14:m>
                  <m:oMath xmlns:m="http://schemas.openxmlformats.org/officeDocument/2006/math"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kumimoji="1" lang="ja-JP" altLang="en-US" sz="2000" dirty="0"/>
                  <a:t>のユークリッド距離 </a:t>
                </a:r>
                <a:r>
                  <a:rPr kumimoji="1"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b="0" dirty="0"/>
                  <a:t> 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</m:e>
                    </m:rad>
                  </m:oMath>
                </a14:m>
                <a:r>
                  <a:rPr kumimoji="1" lang="en-US" altLang="ja-JP" sz="2000" dirty="0"/>
                  <a:t> 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 dirty="0"/>
                  <a:t>点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ja-JP" altLang="en-US" sz="2000" dirty="0"/>
                  <a:t>と</a:t>
                </a:r>
                <a14:m>
                  <m:oMath xmlns:m="http://schemas.openxmlformats.org/officeDocument/2006/math"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ja-JP" altLang="en-US" sz="2000" dirty="0"/>
                  <a:t>のマハラノビス距離 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000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p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1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</m:e>
                    </m:rad>
                  </m:oMath>
                </a14:m>
                <a:r>
                  <a:rPr lang="en-US" altLang="ja-JP" sz="2000" dirty="0"/>
                  <a:t> </a:t>
                </a:r>
              </a:p>
              <a:p>
                <a:pPr marL="0" indent="0">
                  <a:buNone/>
                </a:pPr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579" y="1488866"/>
                <a:ext cx="6339734" cy="5129648"/>
              </a:xfrm>
              <a:blipFill rotWithShape="0">
                <a:blip r:embed="rId4"/>
                <a:stretch>
                  <a:fillRect l="-1058" t="-1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0D04DBE-3BD9-40B7-BBD8-1952185D328A}"/>
              </a:ext>
            </a:extLst>
          </p:cNvPr>
          <p:cNvSpPr/>
          <p:nvPr/>
        </p:nvSpPr>
        <p:spPr>
          <a:xfrm>
            <a:off x="8950042" y="3328674"/>
            <a:ext cx="178908" cy="178908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0B41D61-A1E8-4A0C-ABA5-2B7291289485}"/>
              </a:ext>
            </a:extLst>
          </p:cNvPr>
          <p:cNvSpPr/>
          <p:nvPr/>
        </p:nvSpPr>
        <p:spPr>
          <a:xfrm>
            <a:off x="10321642" y="2757174"/>
            <a:ext cx="178908" cy="17890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CCF1891-0283-4A42-8F37-955662F60DCF}"/>
                  </a:ext>
                </a:extLst>
              </p:cNvPr>
              <p:cNvSpPr/>
              <p:nvPr/>
            </p:nvSpPr>
            <p:spPr>
              <a:xfrm>
                <a:off x="8964942" y="3284249"/>
                <a:ext cx="8226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CCF1891-0283-4A42-8F37-955662F60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942" y="3284249"/>
                <a:ext cx="82266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C29EBC-A3AE-4DF7-AA86-BFC4EDD8E199}"/>
                  </a:ext>
                </a:extLst>
              </p:cNvPr>
              <p:cNvSpPr/>
              <p:nvPr/>
            </p:nvSpPr>
            <p:spPr>
              <a:xfrm>
                <a:off x="10411096" y="2559233"/>
                <a:ext cx="6575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C29EBC-A3AE-4DF7-AA86-BFC4EDD8E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096" y="2559233"/>
                <a:ext cx="65755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593014" y="5885934"/>
            <a:ext cx="763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※</a:t>
            </a:r>
            <a:r>
              <a:rPr lang="ja-JP" altLang="en-US" dirty="0"/>
              <a:t>マハラノビス距離は</a:t>
            </a:r>
            <a:r>
              <a:rPr lang="en-US" altLang="ja-JP" dirty="0"/>
              <a:t> : </a:t>
            </a:r>
            <a:r>
              <a:rPr lang="ja-JP" altLang="en-US" dirty="0"/>
              <a:t>点群</a:t>
            </a:r>
            <a:r>
              <a:rPr lang="en-US" altLang="ja-JP" dirty="0"/>
              <a:t>x</a:t>
            </a:r>
            <a:r>
              <a:rPr lang="ja-JP" altLang="en-US" dirty="0"/>
              <a:t>の分布（分散）を考慮した、点群</a:t>
            </a:r>
            <a:r>
              <a:rPr lang="en-US" altLang="ja-JP" dirty="0"/>
              <a:t>x</a:t>
            </a:r>
            <a:r>
              <a:rPr lang="ja-JP" altLang="en-US" dirty="0"/>
              <a:t>と点</a:t>
            </a:r>
            <a:r>
              <a:rPr lang="en-US" altLang="ja-JP" dirty="0"/>
              <a:t>p</a:t>
            </a:r>
            <a:r>
              <a:rPr lang="ja-JP" altLang="en-US"/>
              <a:t>の距離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644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251D5-4C15-43F7-B926-378D3C2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パターン認識とは</a:t>
            </a:r>
            <a:r>
              <a:rPr lang="en-US" altLang="ja-JP" b="1" dirty="0"/>
              <a:t>1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921B6-A878-4EA6-A5DB-AD0AF12B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83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579" y="321583"/>
            <a:ext cx="10244076" cy="73327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プロトタイプ法 と マハラノビス距離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69064" y="1503380"/>
                <a:ext cx="6412307" cy="319924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2000" dirty="0"/>
                  <a:t>赤</a:t>
                </a:r>
                <a:r>
                  <a:rPr kumimoji="1" lang="en-US" altLang="ja-JP" sz="2000" dirty="0"/>
                  <a:t>:</a:t>
                </a:r>
                <a:r>
                  <a:rPr kumimoji="1" lang="ja-JP" altLang="en-US" sz="2000" dirty="0"/>
                  <a:t>平均</a:t>
                </a:r>
                <a:r>
                  <a:rPr kumimoji="1" lang="en-US" altLang="ja-JP" sz="2000" dirty="0"/>
                  <a:t>(2,2), </a:t>
                </a:r>
                <a:r>
                  <a:rPr kumimoji="1"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sz="2000" dirty="0"/>
                  <a:t>　のガウス分布</a:t>
                </a:r>
                <a:endParaRPr kumimoji="1" lang="en-US" altLang="ja-JP" sz="2000" dirty="0"/>
              </a:p>
              <a:p>
                <a:r>
                  <a:rPr lang="ja-JP" altLang="en-US" sz="2000" dirty="0"/>
                  <a:t>青</a:t>
                </a:r>
                <a:r>
                  <a:rPr lang="en-US" altLang="ja-JP" sz="2000" dirty="0"/>
                  <a:t>:</a:t>
                </a:r>
                <a:r>
                  <a:rPr lang="ja-JP" altLang="en-US" sz="2000" dirty="0"/>
                  <a:t>平均</a:t>
                </a:r>
                <a:r>
                  <a:rPr lang="en-US" altLang="ja-JP" sz="2000" dirty="0"/>
                  <a:t>(10,2),</a:t>
                </a:r>
                <a:r>
                  <a:rPr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2000" dirty="0"/>
                  <a:t> のガウス分布</a:t>
                </a:r>
                <a:endParaRPr lang="en-US" altLang="ja-JP" sz="2000" dirty="0"/>
              </a:p>
              <a:p>
                <a:endParaRPr lang="en-US" altLang="ja-JP" sz="2000" dirty="0"/>
              </a:p>
              <a:p>
                <a:r>
                  <a:rPr kumimoji="1" lang="ja-JP" altLang="en-US" sz="2000" dirty="0"/>
                  <a:t>マハラノビス距離を用いた場合未知データ </a:t>
                </a:r>
                <a:r>
                  <a:rPr kumimoji="1" lang="en-US" altLang="ja-JP" sz="2000" dirty="0"/>
                  <a:t>(6,2)</a:t>
                </a:r>
                <a:r>
                  <a:rPr kumimoji="1" lang="ja-JP" altLang="en-US" sz="2000" dirty="0"/>
                  <a:t>はどちらのクラス？</a:t>
                </a:r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064" y="1503380"/>
                <a:ext cx="6412307" cy="3199249"/>
              </a:xfrm>
              <a:blipFill rotWithShape="0">
                <a:blip r:embed="rId3"/>
                <a:stretch>
                  <a:fillRect l="-8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4" y="1640921"/>
            <a:ext cx="4659086" cy="3684080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0029706" y="3344950"/>
            <a:ext cx="239915" cy="2399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1164769" y="3391823"/>
            <a:ext cx="146169" cy="1461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993069" y="3391823"/>
            <a:ext cx="146169" cy="146169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9156224" y="3467826"/>
            <a:ext cx="855345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0273824" y="3467826"/>
            <a:ext cx="855345" cy="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93014" y="5885934"/>
            <a:ext cx="941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※</a:t>
            </a:r>
            <a:r>
              <a:rPr lang="ja-JP" altLang="en-US" dirty="0"/>
              <a:t>マハラノビス距離は点群の分布を考慮し，分散の大きさの逆数で正規化した距離と考えられる</a:t>
            </a:r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762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579" y="321583"/>
            <a:ext cx="10244076" cy="73327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プロトタイプ法 と マハラノビス距離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69064" y="1503380"/>
                <a:ext cx="6412307" cy="319924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2000" dirty="0"/>
                  <a:t>赤</a:t>
                </a:r>
                <a:r>
                  <a:rPr kumimoji="1" lang="en-US" altLang="ja-JP" sz="2000" dirty="0"/>
                  <a:t>:</a:t>
                </a:r>
                <a:r>
                  <a:rPr kumimoji="1" lang="ja-JP" altLang="en-US" sz="2000" dirty="0"/>
                  <a:t>平均</a:t>
                </a:r>
                <a:r>
                  <a:rPr kumimoji="1" lang="en-US" altLang="ja-JP" sz="2000" dirty="0"/>
                  <a:t>(2,2), </a:t>
                </a:r>
                <a:r>
                  <a:rPr kumimoji="1"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sz="2000" dirty="0"/>
                  <a:t>　のガウス分布</a:t>
                </a:r>
                <a:endParaRPr kumimoji="1" lang="en-US" altLang="ja-JP" sz="2000" dirty="0"/>
              </a:p>
              <a:p>
                <a:r>
                  <a:rPr lang="ja-JP" altLang="en-US" sz="2000" dirty="0"/>
                  <a:t>青</a:t>
                </a:r>
                <a:r>
                  <a:rPr lang="en-US" altLang="ja-JP" sz="2000" dirty="0"/>
                  <a:t>:</a:t>
                </a:r>
                <a:r>
                  <a:rPr lang="ja-JP" altLang="en-US" sz="2000" dirty="0"/>
                  <a:t>平均</a:t>
                </a:r>
                <a:r>
                  <a:rPr lang="en-US" altLang="ja-JP" sz="2000" dirty="0"/>
                  <a:t>(10,2),</a:t>
                </a:r>
                <a:r>
                  <a:rPr lang="ja-JP" altLang="en-US" sz="2000" dirty="0"/>
                  <a:t>分散共分散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2000" dirty="0"/>
                  <a:t> のガウス分布</a:t>
                </a:r>
                <a:endParaRPr lang="en-US" altLang="ja-JP" sz="2000" dirty="0"/>
              </a:p>
              <a:p>
                <a:endParaRPr lang="en-US" altLang="ja-JP" sz="2000" dirty="0"/>
              </a:p>
              <a:p>
                <a:r>
                  <a:rPr kumimoji="1" lang="ja-JP" altLang="en-US" sz="2000" dirty="0"/>
                  <a:t>マハラノビス距離を用いた場合未知データ </a:t>
                </a:r>
                <a:r>
                  <a:rPr kumimoji="1" lang="en-US" altLang="ja-JP" sz="2000" dirty="0"/>
                  <a:t>(6,2)</a:t>
                </a:r>
                <a:r>
                  <a:rPr kumimoji="1" lang="ja-JP" altLang="en-US" sz="2000" dirty="0"/>
                  <a:t>はどちらのクラス？</a:t>
                </a:r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064" y="1503380"/>
                <a:ext cx="6412307" cy="3199249"/>
              </a:xfrm>
              <a:blipFill rotWithShape="0">
                <a:blip r:embed="rId3"/>
                <a:stretch>
                  <a:fillRect l="-8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173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直線コネクタ 116"/>
          <p:cNvCxnSpPr>
            <a:stCxn id="81" idx="3"/>
          </p:cNvCxnSpPr>
          <p:nvPr/>
        </p:nvCxnSpPr>
        <p:spPr>
          <a:xfrm>
            <a:off x="9438719" y="2844832"/>
            <a:ext cx="317657" cy="726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42" idx="1"/>
          </p:cNvCxnSpPr>
          <p:nvPr/>
        </p:nvCxnSpPr>
        <p:spPr>
          <a:xfrm flipH="1" flipV="1">
            <a:off x="9758758" y="3568936"/>
            <a:ext cx="374400" cy="69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H="1" flipV="1">
            <a:off x="9753995" y="3568938"/>
            <a:ext cx="658117" cy="146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28" idx="3"/>
          </p:cNvCxnSpPr>
          <p:nvPr/>
        </p:nvCxnSpPr>
        <p:spPr>
          <a:xfrm flipV="1">
            <a:off x="9408780" y="3566140"/>
            <a:ext cx="350879" cy="12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83" idx="2"/>
          </p:cNvCxnSpPr>
          <p:nvPr/>
        </p:nvCxnSpPr>
        <p:spPr>
          <a:xfrm flipH="1">
            <a:off x="9753995" y="3204804"/>
            <a:ext cx="121869" cy="361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>
            <a:stCxn id="77" idx="2"/>
          </p:cNvCxnSpPr>
          <p:nvPr/>
        </p:nvCxnSpPr>
        <p:spPr>
          <a:xfrm flipH="1">
            <a:off x="9756377" y="2964002"/>
            <a:ext cx="122956" cy="604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>
            <a:stCxn id="27" idx="2"/>
          </p:cNvCxnSpPr>
          <p:nvPr/>
        </p:nvCxnSpPr>
        <p:spPr>
          <a:xfrm>
            <a:off x="9036831" y="3396547"/>
            <a:ext cx="721927" cy="174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233" y="335629"/>
            <a:ext cx="11018484" cy="733270"/>
          </a:xfrm>
        </p:spPr>
        <p:txBody>
          <a:bodyPr/>
          <a:lstStyle/>
          <a:p>
            <a:r>
              <a:rPr kumimoji="1" lang="en-US" altLang="ja-JP" dirty="0" err="1"/>
              <a:t>kNN</a:t>
            </a:r>
            <a:r>
              <a:rPr lang="en-US" altLang="ja-JP" dirty="0"/>
              <a:t>(k-Nearest Neighbor</a:t>
            </a:r>
            <a:r>
              <a:rPr lang="ja-JP" altLang="en-US" dirty="0"/>
              <a:t>法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1233" y="1727200"/>
            <a:ext cx="6347224" cy="439783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特徴空間において，未知データに対し，</a:t>
            </a:r>
            <a:r>
              <a:rPr kumimoji="1" lang="ja-JP" altLang="en-US" sz="2400" dirty="0"/>
              <a:t>距離が最も近い</a:t>
            </a:r>
            <a:r>
              <a:rPr kumimoji="1" lang="en-US" altLang="ja-JP" sz="2400" dirty="0"/>
              <a:t>k</a:t>
            </a:r>
            <a:r>
              <a:rPr kumimoji="1" lang="ja-JP" altLang="en-US" sz="2400" dirty="0"/>
              <a:t>個の教師データを検索し，その点の多数決でラベルを決定する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特徴空間の次元が低く教師データの量が十分多いときには高い精度が得られる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全教師データを保持するので</a:t>
            </a:r>
            <a:r>
              <a:rPr kumimoji="1" lang="ja-JP" altLang="en-US" sz="2400" dirty="0"/>
              <a:t>メモリ</a:t>
            </a:r>
            <a:r>
              <a:rPr lang="ja-JP" altLang="en-US" sz="2400" dirty="0"/>
              <a:t>消費が大きい</a:t>
            </a:r>
            <a:endParaRPr lang="en-US" altLang="ja-JP" sz="2400" dirty="0"/>
          </a:p>
          <a:p>
            <a:r>
              <a:rPr kumimoji="1" lang="ja-JP" altLang="en-US" sz="2400" dirty="0"/>
              <a:t>素朴な実装をすると計算量も大きくなる</a:t>
            </a:r>
            <a:endParaRPr kumimoji="1" lang="en-US" altLang="ja-JP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841460" y="1852283"/>
            <a:ext cx="3864078" cy="3863083"/>
            <a:chOff x="7551174" y="1982912"/>
            <a:chExt cx="3864078" cy="3863083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7551174" y="5840361"/>
              <a:ext cx="386407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7558355" y="1982912"/>
              <a:ext cx="0" cy="386308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円/楕円 12"/>
          <p:cNvSpPr/>
          <p:nvPr/>
        </p:nvSpPr>
        <p:spPr>
          <a:xfrm rot="973546">
            <a:off x="8242850" y="375858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973546">
            <a:off x="8381436" y="401094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973546">
            <a:off x="8233568" y="4405209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973546">
            <a:off x="8078637" y="320723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973546">
            <a:off x="8217222" y="345959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973546">
            <a:off x="7930769" y="360150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973546">
            <a:off x="8069355" y="385386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973546">
            <a:off x="8318870" y="322414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973546">
            <a:off x="8457456" y="347649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973546">
            <a:off x="8646688" y="373696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973546">
            <a:off x="8785274" y="398932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973546">
            <a:off x="9034789" y="335960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973546">
            <a:off x="9402450" y="361957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973546">
            <a:off x="8498820" y="4131236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973546">
            <a:off x="8637406" y="4383591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973546">
            <a:off x="8886921" y="375387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973546">
            <a:off x="9025507" y="400622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973546">
            <a:off x="8722708" y="320252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973546">
            <a:off x="8861293" y="345488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9067737">
            <a:off x="10484089" y="403560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9067737">
            <a:off x="10207516" y="395562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9067737">
            <a:off x="10477411" y="457687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 rot="9067737">
            <a:off x="10200839" y="449689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9067737">
            <a:off x="10309209" y="36525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9067737">
            <a:off x="10032636" y="35725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 rot="9067737">
            <a:off x="10302531" y="41938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 rot="9067737">
            <a:off x="10025959" y="411384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rot="9067737">
            <a:off x="10983851" y="484976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9067737">
            <a:off x="10707279" y="476978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9067737">
            <a:off x="10808971" y="446671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 rot="9067737">
            <a:off x="10532399" y="438673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 rot="9067737">
            <a:off x="10802294" y="50079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 rot="9067737">
            <a:off x="10525721" y="492801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 rot="9067737">
            <a:off x="10207650" y="487817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 rot="9067737">
            <a:off x="9931077" y="479819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 rot="9067737">
            <a:off x="10200972" y="541945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 rot="9067737">
            <a:off x="9924400" y="533947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 rot="9067737">
            <a:off x="10032770" y="44951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 rot="9067737">
            <a:off x="9756197" y="44151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 rot="9067737">
            <a:off x="10026093" y="50364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 rot="9067737">
            <a:off x="9749520" y="49564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 rot="9067737">
            <a:off x="10532532" y="530929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 rot="9067737">
            <a:off x="10255960" y="522931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 rot="6181547">
            <a:off x="9618167" y="20417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 rot="6181547">
            <a:off x="9373941" y="219425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 rot="6181547">
            <a:off x="10016607" y="24082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 rot="6181547">
            <a:off x="9772381" y="256068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 rot="6181547">
            <a:off x="9216258" y="191616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 rot="6181547">
            <a:off x="8972032" y="20686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 rot="6181547">
            <a:off x="9614698" y="228259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 rot="6181547">
            <a:off x="9370472" y="243505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 rot="6181547">
            <a:off x="10557928" y="22134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 rot="6181547">
            <a:off x="10313702" y="23659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 rot="6181547">
            <a:off x="10156019" y="208786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 rot="6181547">
            <a:off x="9911793" y="224031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 rot="6181547">
            <a:off x="10554459" y="24542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 rot="6181547">
            <a:off x="10310233" y="260674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 rot="6181547">
            <a:off x="10060734" y="281022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 rot="6181547">
            <a:off x="9816508" y="296268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 rot="6181547">
            <a:off x="10536996" y="376031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 rot="6181547">
            <a:off x="10214948" y="332911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 rot="6181547">
            <a:off x="9658825" y="268459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6181547">
            <a:off x="9414599" y="283705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6181547">
            <a:off x="10057265" y="305102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 rot="6181547">
            <a:off x="9813039" y="320348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 rot="6181547">
            <a:off x="10598586" y="28562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 rot="6181547">
            <a:off x="10354360" y="300875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 rot="9067737">
            <a:off x="11129898" y="36462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 rot="9067737">
            <a:off x="10853325" y="35662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 rot="9067737">
            <a:off x="11123220" y="41875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 rot="9067737">
            <a:off x="10846648" y="41075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 rot="9067737">
            <a:off x="10955018" y="326317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 rot="9067737">
            <a:off x="10678445" y="31831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 rot="9067737">
            <a:off x="10948340" y="380444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 rot="9067737">
            <a:off x="10671768" y="372446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 rot="9067737">
            <a:off x="11454780" y="407733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 rot="9067737">
            <a:off x="11178208" y="399735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 rot="9067737">
            <a:off x="10678579" y="41057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 rot="6181547">
            <a:off x="11104983" y="278728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 rot="6181547">
            <a:off x="10860757" y="293973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 rot="6181547">
            <a:off x="10536670" y="33977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9647254" y="3446105"/>
            <a:ext cx="224810" cy="2248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8669551" y="5806559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k=7 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赤２、青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5)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404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233" y="335629"/>
            <a:ext cx="11018484" cy="733270"/>
          </a:xfrm>
        </p:spPr>
        <p:txBody>
          <a:bodyPr/>
          <a:lstStyle/>
          <a:p>
            <a:r>
              <a:rPr kumimoji="1" lang="en-US" altLang="ja-JP" dirty="0" err="1"/>
              <a:t>kNN</a:t>
            </a:r>
            <a:r>
              <a:rPr lang="en-US" altLang="ja-JP" dirty="0"/>
              <a:t>(k-Nearest Neighbor</a:t>
            </a:r>
            <a:r>
              <a:rPr lang="ja-JP" altLang="en-US" dirty="0"/>
              <a:t>法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1233" y="1727200"/>
            <a:ext cx="6347224" cy="4397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問題：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i="1" dirty="0"/>
              <a:t>k</a:t>
            </a:r>
            <a:r>
              <a:rPr lang="ja-JP" altLang="en-US" sz="2400" dirty="0"/>
              <a:t> </a:t>
            </a:r>
            <a:r>
              <a:rPr lang="en-US" altLang="ja-JP" sz="2400" dirty="0"/>
              <a:t>=</a:t>
            </a:r>
            <a:r>
              <a:rPr lang="ja-JP" altLang="en-US" sz="2400" dirty="0"/>
              <a:t> </a:t>
            </a:r>
            <a:r>
              <a:rPr lang="en-US" altLang="ja-JP" sz="2400" dirty="0"/>
              <a:t>1</a:t>
            </a:r>
            <a:r>
              <a:rPr lang="ja-JP" altLang="en-US" sz="2400" dirty="0"/>
              <a:t>の時，赤と判定される部分空間　　（領域）を図示せよ</a:t>
            </a:r>
            <a:endParaRPr kumimoji="1" lang="en-US" altLang="ja-JP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841460" y="1852283"/>
            <a:ext cx="3864078" cy="3863083"/>
            <a:chOff x="7551174" y="1982912"/>
            <a:chExt cx="3864078" cy="3863083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7551174" y="5840361"/>
              <a:ext cx="386407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7558355" y="1982912"/>
              <a:ext cx="0" cy="386308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円/楕円 12"/>
          <p:cNvSpPr/>
          <p:nvPr/>
        </p:nvSpPr>
        <p:spPr>
          <a:xfrm rot="973546">
            <a:off x="8242850" y="375858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973546">
            <a:off x="8381436" y="401094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973546">
            <a:off x="8233568" y="4405209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973546">
            <a:off x="8078637" y="320723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973546">
            <a:off x="8217222" y="345959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973546">
            <a:off x="7930769" y="360150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973546">
            <a:off x="8069355" y="385386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973546">
            <a:off x="8318870" y="322414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973546">
            <a:off x="8457456" y="347649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973546">
            <a:off x="8646688" y="37369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973546">
            <a:off x="8785274" y="398932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973546">
            <a:off x="9034789" y="335960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973546">
            <a:off x="9402450" y="361957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973546">
            <a:off x="8498820" y="4131236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973546">
            <a:off x="8637406" y="4383591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973546">
            <a:off x="8886921" y="375387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973546">
            <a:off x="9025507" y="400622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973546">
            <a:off x="8722708" y="320252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973546">
            <a:off x="8861293" y="345488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9067737">
            <a:off x="10484089" y="403560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9067737">
            <a:off x="10207516" y="395562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9067737">
            <a:off x="10477411" y="457687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 rot="9067737">
            <a:off x="10200839" y="449689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9067737">
            <a:off x="10309209" y="36525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9067737">
            <a:off x="10032636" y="35725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 rot="9067737">
            <a:off x="10302531" y="41938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 rot="9067737">
            <a:off x="10025959" y="411384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rot="9067737">
            <a:off x="10983851" y="484976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9067737">
            <a:off x="10707279" y="476978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9067737">
            <a:off x="10808971" y="446671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 rot="9067737">
            <a:off x="10532399" y="438673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 rot="9067737">
            <a:off x="10802294" y="50079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 rot="9067737">
            <a:off x="10525721" y="492801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 rot="9067737">
            <a:off x="10207650" y="487817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 rot="9067737">
            <a:off x="9931077" y="479819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 rot="9067737">
            <a:off x="10200972" y="541945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 rot="9067737">
            <a:off x="9924400" y="533947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 rot="9067737">
            <a:off x="10032770" y="44951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 rot="9067737">
            <a:off x="9756197" y="44151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 rot="9067737">
            <a:off x="10026093" y="50364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 rot="9067737">
            <a:off x="9749520" y="49564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 rot="9067737">
            <a:off x="10532532" y="530929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 rot="9067737">
            <a:off x="10255960" y="522931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 rot="6181547">
            <a:off x="9618167" y="20417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 rot="6181547">
            <a:off x="9373941" y="219425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 rot="6181547">
            <a:off x="10077914" y="249891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 rot="6181547">
            <a:off x="9772381" y="256068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 rot="6181547">
            <a:off x="9216258" y="191616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 rot="6181547">
            <a:off x="8972032" y="20686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 rot="6181547">
            <a:off x="9614698" y="228259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 rot="6181547">
            <a:off x="9370472" y="243505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 rot="6181547">
            <a:off x="10557928" y="22134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 rot="6181547">
            <a:off x="10313702" y="23659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 rot="6181547">
            <a:off x="10156019" y="208786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 rot="6181547">
            <a:off x="9911793" y="224031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 rot="6181547">
            <a:off x="10554459" y="24542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 rot="6181547">
            <a:off x="10310233" y="260674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 rot="6181547">
            <a:off x="10060734" y="281022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 rot="6181547">
            <a:off x="9816508" y="296268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 rot="6181547">
            <a:off x="10536996" y="376031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 rot="6181547">
            <a:off x="10214948" y="332911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 rot="6181547">
            <a:off x="9658825" y="268459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6181547">
            <a:off x="9414599" y="283705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6181547">
            <a:off x="10057265" y="305102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 rot="6181547">
            <a:off x="9813039" y="320348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 rot="6181547">
            <a:off x="10598586" y="28562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 rot="6181547">
            <a:off x="10354360" y="300875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 rot="9067737">
            <a:off x="11129898" y="36462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 rot="9067737">
            <a:off x="10853325" y="35662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 rot="9067737">
            <a:off x="11123220" y="41875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 rot="9067737">
            <a:off x="10846648" y="41075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 rot="9067737">
            <a:off x="10955018" y="326317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 rot="9067737">
            <a:off x="10678445" y="31831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 rot="9067737">
            <a:off x="10948340" y="380444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 rot="9067737">
            <a:off x="10671768" y="372446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 rot="9067737">
            <a:off x="11454780" y="407733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 rot="9067737">
            <a:off x="11178208" y="399735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 rot="9067737">
            <a:off x="10678579" y="41057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 rot="6181547">
            <a:off x="11104983" y="278728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 rot="6181547">
            <a:off x="10860757" y="293973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 rot="6181547">
            <a:off x="10536670" y="3397767"/>
            <a:ext cx="102539" cy="1025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794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233" y="335629"/>
            <a:ext cx="11018484" cy="733270"/>
          </a:xfrm>
        </p:spPr>
        <p:txBody>
          <a:bodyPr/>
          <a:lstStyle/>
          <a:p>
            <a:r>
              <a:rPr kumimoji="1" lang="en-US" altLang="ja-JP" dirty="0" err="1"/>
              <a:t>kNN</a:t>
            </a:r>
            <a:r>
              <a:rPr lang="en-US" altLang="ja-JP" dirty="0"/>
              <a:t>(k-Nearest Neighbor</a:t>
            </a:r>
            <a:r>
              <a:rPr lang="ja-JP" altLang="en-US" dirty="0"/>
              <a:t>法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1233" y="1727200"/>
            <a:ext cx="6347224" cy="4397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問題：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i="1" dirty="0"/>
              <a:t>k</a:t>
            </a:r>
            <a:r>
              <a:rPr lang="ja-JP" altLang="en-US" sz="2400" dirty="0"/>
              <a:t> </a:t>
            </a:r>
            <a:r>
              <a:rPr lang="en-US" altLang="ja-JP" sz="2400" dirty="0"/>
              <a:t>=</a:t>
            </a:r>
            <a:r>
              <a:rPr lang="ja-JP" altLang="en-US" sz="2400" dirty="0"/>
              <a:t> </a:t>
            </a:r>
            <a:r>
              <a:rPr lang="en-US" altLang="ja-JP" sz="2400" dirty="0"/>
              <a:t>3</a:t>
            </a:r>
            <a:r>
              <a:rPr lang="ja-JP" altLang="en-US" sz="2400" dirty="0"/>
              <a:t>の時，赤と判定される部分空間　　（領域）を図示せよ</a:t>
            </a:r>
            <a:endParaRPr kumimoji="1" lang="en-US" altLang="ja-JP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841460" y="1852283"/>
            <a:ext cx="3864078" cy="3863083"/>
            <a:chOff x="7551174" y="1982912"/>
            <a:chExt cx="3864078" cy="3863083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7551174" y="5840361"/>
              <a:ext cx="386407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7558355" y="1982912"/>
              <a:ext cx="0" cy="386308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円/楕円 12"/>
          <p:cNvSpPr/>
          <p:nvPr/>
        </p:nvSpPr>
        <p:spPr>
          <a:xfrm rot="973546">
            <a:off x="8242850" y="375858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973546">
            <a:off x="8381436" y="401094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973546">
            <a:off x="8233568" y="4405209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973546">
            <a:off x="8078637" y="320723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973546">
            <a:off x="8217222" y="345959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973546">
            <a:off x="7930769" y="360150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973546">
            <a:off x="8069355" y="385386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973546">
            <a:off x="8318870" y="322414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973546">
            <a:off x="8457456" y="347649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973546">
            <a:off x="8646688" y="37369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973546">
            <a:off x="8785274" y="398932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973546">
            <a:off x="9034789" y="335960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973546">
            <a:off x="9402450" y="361957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973546">
            <a:off x="8498820" y="4131236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973546">
            <a:off x="8637406" y="4383591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973546">
            <a:off x="8886921" y="375387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973546">
            <a:off x="9025507" y="400622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973546">
            <a:off x="8722708" y="320252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973546">
            <a:off x="8861293" y="345488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9067737">
            <a:off x="10484089" y="403560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9067737">
            <a:off x="10207516" y="395562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9067737">
            <a:off x="10477411" y="457687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 rot="9067737">
            <a:off x="10200839" y="449689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9067737">
            <a:off x="10309209" y="36525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9067737">
            <a:off x="10032636" y="35725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 rot="9067737">
            <a:off x="10302531" y="41938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 rot="9067737">
            <a:off x="10025959" y="411384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rot="9067737">
            <a:off x="10983851" y="484976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9067737">
            <a:off x="10707279" y="476978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9067737">
            <a:off x="10808971" y="446671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 rot="9067737">
            <a:off x="10532399" y="438673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 rot="9067737">
            <a:off x="10802294" y="50079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 rot="9067737">
            <a:off x="10525721" y="492801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 rot="9067737">
            <a:off x="10207650" y="487817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 rot="9067737">
            <a:off x="9931077" y="479819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 rot="9067737">
            <a:off x="10200972" y="541945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 rot="9067737">
            <a:off x="9924400" y="533947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 rot="9067737">
            <a:off x="10032770" y="44951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 rot="9067737">
            <a:off x="9756197" y="44151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 rot="9067737">
            <a:off x="10026093" y="50364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 rot="9067737">
            <a:off x="9749520" y="49564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 rot="9067737">
            <a:off x="10532532" y="530929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 rot="9067737">
            <a:off x="10255960" y="522931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 rot="6181547">
            <a:off x="9618167" y="20417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 rot="6181547">
            <a:off x="9373941" y="219425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 rot="6181547">
            <a:off x="10077914" y="249891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 rot="6181547">
            <a:off x="9772381" y="256068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 rot="6181547">
            <a:off x="9216258" y="191616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 rot="6181547">
            <a:off x="8972032" y="20686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 rot="6181547">
            <a:off x="9614698" y="228259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 rot="6181547">
            <a:off x="9370472" y="243505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 rot="6181547">
            <a:off x="10557928" y="22134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 rot="6181547">
            <a:off x="10313702" y="23659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 rot="6181547">
            <a:off x="10156019" y="208786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 rot="6181547">
            <a:off x="9911793" y="224031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 rot="6181547">
            <a:off x="10554459" y="24542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 rot="6181547">
            <a:off x="10310233" y="260674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 rot="6181547">
            <a:off x="10060734" y="281022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 rot="6181547">
            <a:off x="9816508" y="296268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 rot="6181547">
            <a:off x="10536996" y="376031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 rot="6181547">
            <a:off x="10214948" y="332911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 rot="6181547">
            <a:off x="9658825" y="268459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6181547">
            <a:off x="9414599" y="283705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6181547">
            <a:off x="10057265" y="305102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 rot="6181547">
            <a:off x="9813039" y="320348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 rot="6181547">
            <a:off x="10598586" y="28562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 rot="6181547">
            <a:off x="10354360" y="300875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 rot="9067737">
            <a:off x="11129898" y="36462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 rot="9067737">
            <a:off x="10853325" y="35662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 rot="9067737">
            <a:off x="11123220" y="41875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 rot="9067737">
            <a:off x="10846648" y="41075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 rot="9067737">
            <a:off x="10955018" y="326317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 rot="9067737">
            <a:off x="10678445" y="31831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 rot="9067737">
            <a:off x="10948340" y="380444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 rot="9067737">
            <a:off x="10671768" y="372446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 rot="9067737">
            <a:off x="11454780" y="407733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 rot="9067737">
            <a:off x="11178208" y="399735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 rot="9067737">
            <a:off x="10678579" y="41057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 rot="6181547">
            <a:off x="11104983" y="278728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 rot="6181547">
            <a:off x="10860757" y="293973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 rot="6181547">
            <a:off x="10536670" y="3397767"/>
            <a:ext cx="102539" cy="1025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202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981" y="365126"/>
            <a:ext cx="11011519" cy="733270"/>
          </a:xfrm>
        </p:spPr>
        <p:txBody>
          <a:bodyPr/>
          <a:lstStyle/>
          <a:p>
            <a:r>
              <a:rPr lang="ja-JP" altLang="en-US" dirty="0"/>
              <a:t>余談</a:t>
            </a:r>
            <a:r>
              <a:rPr lang="en-US" altLang="ja-JP" dirty="0"/>
              <a:t>: </a:t>
            </a:r>
            <a:r>
              <a:rPr lang="en-US" altLang="ja-JP" dirty="0" err="1"/>
              <a:t>k</a:t>
            </a:r>
            <a:r>
              <a:rPr kumimoji="1" lang="en-US" altLang="ja-JP" dirty="0" err="1"/>
              <a:t>d</a:t>
            </a:r>
            <a:r>
              <a:rPr kumimoji="1" lang="en-US" altLang="ja-JP" dirty="0"/>
              <a:t>-tree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26200" y="1257301"/>
            <a:ext cx="5334000" cy="518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ja-JP" dirty="0"/>
              <a:t>K-dimensional tree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ja-JP" dirty="0"/>
              <a:t>2</a:t>
            </a:r>
            <a:r>
              <a:rPr kumimoji="1" lang="ja-JP" altLang="en-US" dirty="0"/>
              <a:t>分木構造により空間を分割し，高速な近傍探索を可能にする</a:t>
            </a:r>
            <a:endParaRPr kumimoji="1" lang="en-US" altLang="ja-JP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/>
              <a:t>近傍探索の計算複雑度は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dirty="0"/>
              <a:t>平均</a:t>
            </a:r>
            <a:r>
              <a:rPr lang="en-US" altLang="ja-JP" dirty="0"/>
              <a:t>	</a:t>
            </a:r>
            <a:r>
              <a:rPr lang="ja-JP" altLang="en-US" dirty="0"/>
              <a:t>　　</a:t>
            </a:r>
            <a:r>
              <a:rPr lang="en-US" altLang="ja-JP" dirty="0"/>
              <a:t>O(log N)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dirty="0"/>
              <a:t>最悪ケース　 </a:t>
            </a:r>
            <a:r>
              <a:rPr lang="en-US" altLang="ja-JP" dirty="0"/>
              <a:t>O(N)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" y="1020762"/>
            <a:ext cx="5938838" cy="5694358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51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3300" y="612776"/>
            <a:ext cx="5765800" cy="20192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/>
              <a:t>下を繰り返す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1" lang="ja-JP" altLang="en-US" sz="2000" dirty="0"/>
              <a:t>空間を分割する軸を決定し軸に沿って点群をソート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dirty="0"/>
              <a:t>中央の点を現在ノードに割り当て，左側の点群を左の子に，右側の点群を右の子にする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648575" y="3098800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1,2,3,4,5,6,7,8,9,10,11,12,13,14,15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135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3300" y="612776"/>
            <a:ext cx="5765800" cy="20192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/>
              <a:t>下を繰り返す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1" lang="ja-JP" altLang="en-US" sz="2000" dirty="0"/>
              <a:t>空間を分割する軸を決定し軸に沿って点群をソート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dirty="0"/>
              <a:t>中央の点を現在ノードに割り当て，左側の点群を左の子に，右側の点群を右の子にする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407275" y="37719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1,2,3,4,5,6,7</a:t>
            </a:r>
            <a:endParaRPr kumimoji="1" lang="ja-JP" altLang="en-US" dirty="0"/>
          </a:p>
        </p:txBody>
      </p:sp>
      <p:cxnSp>
        <p:nvCxnSpPr>
          <p:cNvPr id="32" name="直線コネクタ 31"/>
          <p:cNvCxnSpPr>
            <a:endCxn id="35" idx="0"/>
          </p:cNvCxnSpPr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endCxn id="36" idx="0"/>
          </p:cNvCxnSpPr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528175" y="37719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9,10,11,12,13,14,15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30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矢印コネクタ 33"/>
          <p:cNvCxnSpPr/>
          <p:nvPr/>
        </p:nvCxnSpPr>
        <p:spPr>
          <a:xfrm flipH="1">
            <a:off x="781051" y="3762375"/>
            <a:ext cx="18097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2571751" y="4171950"/>
            <a:ext cx="27749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3300" y="612776"/>
            <a:ext cx="5765800" cy="20192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/>
              <a:t>下を繰り返す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1" lang="ja-JP" altLang="en-US" sz="2000" dirty="0"/>
              <a:t>空間を分割する軸を決定し軸に沿って点群をソート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dirty="0"/>
              <a:t>中央の点を現在ノードに割り当て，左側の点群を左の子に，右側の点群を右の子にする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115175" y="487576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3,5,6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910144" y="3826742"/>
            <a:ext cx="2801104" cy="327314"/>
            <a:chOff x="7910144" y="3841537"/>
            <a:chExt cx="2801104" cy="327314"/>
          </a:xfrm>
        </p:grpSpPr>
        <p:sp>
          <p:nvSpPr>
            <p:cNvPr id="42" name="円/楕円 41"/>
            <p:cNvSpPr/>
            <p:nvPr/>
          </p:nvSpPr>
          <p:spPr>
            <a:xfrm>
              <a:off x="7910144" y="3841537"/>
              <a:ext cx="327314" cy="327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383934" y="3841537"/>
              <a:ext cx="327314" cy="327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線コネクタ 43"/>
          <p:cNvCxnSpPr>
            <a:stCxn id="42" idx="4"/>
            <a:endCxn id="49" idx="0"/>
          </p:cNvCxnSpPr>
          <p:nvPr/>
        </p:nvCxnSpPr>
        <p:spPr>
          <a:xfrm flipH="1">
            <a:off x="74522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36288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46" name="直線コネクタ 45"/>
          <p:cNvCxnSpPr>
            <a:stCxn id="42" idx="4"/>
            <a:endCxn id="50" idx="0"/>
          </p:cNvCxnSpPr>
          <p:nvPr/>
        </p:nvCxnSpPr>
        <p:spPr>
          <a:xfrm>
            <a:off x="80738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347405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99287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912788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55" name="直線コネクタ 54"/>
          <p:cNvCxnSpPr/>
          <p:nvPr/>
        </p:nvCxnSpPr>
        <p:spPr>
          <a:xfrm>
            <a:off x="105503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0823905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397875" y="487576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1,2,7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9490075" y="48757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9,12,15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0747375" y="487576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10,11,13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924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矢印コネクタ 47"/>
          <p:cNvCxnSpPr/>
          <p:nvPr/>
        </p:nvCxnSpPr>
        <p:spPr>
          <a:xfrm>
            <a:off x="3429000" y="1771650"/>
            <a:ext cx="0" cy="24003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3743325" y="4181475"/>
            <a:ext cx="0" cy="216217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809750" y="3762375"/>
            <a:ext cx="0" cy="256222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314450" y="1781175"/>
            <a:ext cx="0" cy="200025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781051" y="3762375"/>
            <a:ext cx="18097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2571751" y="4171950"/>
            <a:ext cx="27749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3300" y="612776"/>
            <a:ext cx="5765800" cy="20192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/>
              <a:t>下を繰り返す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1" lang="ja-JP" altLang="en-US" sz="2000" dirty="0"/>
              <a:t>空間を分割する軸を決定し軸に沿って点群をソート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dirty="0"/>
              <a:t>中央の点を現在ノードに割り当て，左側の点群を左の子に，右側の点群を右の子にする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910144" y="3826742"/>
            <a:ext cx="2801104" cy="327314"/>
            <a:chOff x="7910144" y="3841537"/>
            <a:chExt cx="2801104" cy="327314"/>
          </a:xfrm>
        </p:grpSpPr>
        <p:sp>
          <p:nvSpPr>
            <p:cNvPr id="42" name="円/楕円 41"/>
            <p:cNvSpPr/>
            <p:nvPr/>
          </p:nvSpPr>
          <p:spPr>
            <a:xfrm>
              <a:off x="7910144" y="3841537"/>
              <a:ext cx="327314" cy="327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383934" y="3841537"/>
              <a:ext cx="327314" cy="327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線コネクタ 43"/>
          <p:cNvCxnSpPr>
            <a:stCxn id="42" idx="4"/>
          </p:cNvCxnSpPr>
          <p:nvPr/>
        </p:nvCxnSpPr>
        <p:spPr>
          <a:xfrm flipH="1">
            <a:off x="74522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36288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46" name="直線コネクタ 45"/>
          <p:cNvCxnSpPr>
            <a:stCxn id="42" idx="4"/>
          </p:cNvCxnSpPr>
          <p:nvPr/>
        </p:nvCxnSpPr>
        <p:spPr>
          <a:xfrm>
            <a:off x="80738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347405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99287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912788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55" name="直線コネクタ 54"/>
          <p:cNvCxnSpPr/>
          <p:nvPr/>
        </p:nvCxnSpPr>
        <p:spPr>
          <a:xfrm>
            <a:off x="105503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0823905" y="43439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2" name="直線コネクタ 51"/>
          <p:cNvCxnSpPr>
            <a:stCxn id="66" idx="4"/>
            <a:endCxn id="71" idx="0"/>
          </p:cNvCxnSpPr>
          <p:nvPr/>
        </p:nvCxnSpPr>
        <p:spPr>
          <a:xfrm flipH="1">
            <a:off x="71415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66" idx="4"/>
            <a:endCxn id="72" idx="0"/>
          </p:cNvCxnSpPr>
          <p:nvPr/>
        </p:nvCxnSpPr>
        <p:spPr>
          <a:xfrm>
            <a:off x="74522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67" idx="4"/>
            <a:endCxn id="73" idx="0"/>
          </p:cNvCxnSpPr>
          <p:nvPr/>
        </p:nvCxnSpPr>
        <p:spPr>
          <a:xfrm flipH="1">
            <a:off x="8384552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67" idx="4"/>
            <a:endCxn id="74" idx="0"/>
          </p:cNvCxnSpPr>
          <p:nvPr/>
        </p:nvCxnSpPr>
        <p:spPr>
          <a:xfrm>
            <a:off x="8695303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6938392" y="544831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7483011" y="545940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7288641" y="4888201"/>
            <a:ext cx="4044110" cy="327314"/>
            <a:chOff x="7288641" y="4962171"/>
            <a:chExt cx="4044110" cy="327314"/>
          </a:xfrm>
          <a:solidFill>
            <a:srgbClr val="FF99FF"/>
          </a:solidFill>
        </p:grpSpPr>
        <p:sp>
          <p:nvSpPr>
            <p:cNvPr id="66" name="円/楕円 65"/>
            <p:cNvSpPr/>
            <p:nvPr/>
          </p:nvSpPr>
          <p:spPr>
            <a:xfrm>
              <a:off x="7288641" y="4962171"/>
              <a:ext cx="327314" cy="327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8531646" y="4962171"/>
              <a:ext cx="327314" cy="327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9762431" y="4962171"/>
              <a:ext cx="327314" cy="327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1005437" y="4962171"/>
              <a:ext cx="327314" cy="327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977889" y="5949661"/>
            <a:ext cx="4665613" cy="327314"/>
            <a:chOff x="6977889" y="5949661"/>
            <a:chExt cx="4665613" cy="327314"/>
          </a:xfrm>
          <a:solidFill>
            <a:schemeClr val="bg1"/>
          </a:solidFill>
        </p:grpSpPr>
        <p:sp>
          <p:nvSpPr>
            <p:cNvPr id="71" name="円/楕円 70"/>
            <p:cNvSpPr/>
            <p:nvPr/>
          </p:nvSpPr>
          <p:spPr>
            <a:xfrm>
              <a:off x="6977889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599392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6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8220895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884239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7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9451680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9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0073183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0694686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10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131618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直線コネクタ 79"/>
          <p:cNvCxnSpPr/>
          <p:nvPr/>
        </p:nvCxnSpPr>
        <p:spPr>
          <a:xfrm flipH="1">
            <a:off x="96180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99287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9414892" y="544831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9959511" y="545940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1086010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1117085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10656952" y="544831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11201571" y="545940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77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287" y="621980"/>
            <a:ext cx="10723840" cy="7332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パターン認識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0287" y="1507936"/>
            <a:ext cx="10928279" cy="1812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『</a:t>
            </a:r>
            <a:r>
              <a:rPr kumimoji="1" lang="ja-JP" altLang="en-US" dirty="0"/>
              <a:t>データの中の規則性を自動的に見つけ出し</a:t>
            </a:r>
            <a:r>
              <a:rPr lang="ja-JP" altLang="en-US" dirty="0"/>
              <a:t>、その規則性を使ってデータを異なるカテゴリに分類する処理</a:t>
            </a:r>
            <a:r>
              <a:rPr lang="en-US" altLang="ja-JP" dirty="0"/>
              <a:t>』</a:t>
            </a:r>
            <a:r>
              <a:rPr lang="ja-JP" altLang="en-US" dirty="0"/>
              <a:t> </a:t>
            </a:r>
            <a:r>
              <a:rPr lang="en-US" altLang="ja-JP" i="1" dirty="0"/>
              <a:t>(PRML, C.M. Bishop)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1821730" y="3414567"/>
            <a:ext cx="7183987" cy="3049022"/>
            <a:chOff x="297730" y="3137477"/>
            <a:chExt cx="7183987" cy="3049022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97730" y="3137477"/>
              <a:ext cx="3102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/>
                <a:t>例</a:t>
              </a:r>
              <a:r>
                <a:rPr lang="en-US" altLang="ja-JP" sz="2000" dirty="0"/>
                <a:t>) </a:t>
              </a:r>
              <a:r>
                <a:rPr lang="ja-JP" altLang="en-US" sz="2000" dirty="0"/>
                <a:t>手書き文字画像の認識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1172"/>
            <a:stretch/>
          </p:blipFill>
          <p:spPr bwMode="auto">
            <a:xfrm>
              <a:off x="947161" y="5538499"/>
              <a:ext cx="425451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4" r="9800"/>
            <a:stretch/>
          </p:blipFill>
          <p:spPr bwMode="auto">
            <a:xfrm>
              <a:off x="1519672" y="5538499"/>
              <a:ext cx="419100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917"/>
            <a:stretch/>
          </p:blipFill>
          <p:spPr bwMode="auto">
            <a:xfrm>
              <a:off x="378524" y="5538499"/>
              <a:ext cx="421577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7"/>
            <a:stretch/>
          </p:blipFill>
          <p:spPr bwMode="auto">
            <a:xfrm>
              <a:off x="1507299" y="4605049"/>
              <a:ext cx="423863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5" r="5039"/>
            <a:stretch/>
          </p:blipFill>
          <p:spPr bwMode="auto">
            <a:xfrm>
              <a:off x="2071687" y="4605049"/>
              <a:ext cx="423863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831" y="5533737"/>
              <a:ext cx="407610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4" r="8992"/>
            <a:stretch/>
          </p:blipFill>
          <p:spPr bwMode="auto">
            <a:xfrm>
              <a:off x="1514869" y="3671599"/>
              <a:ext cx="419100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8" r="8680"/>
            <a:stretch/>
          </p:blipFill>
          <p:spPr bwMode="auto">
            <a:xfrm>
              <a:off x="947674" y="4605049"/>
              <a:ext cx="419101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r="8064"/>
            <a:stretch/>
          </p:blipFill>
          <p:spPr bwMode="auto">
            <a:xfrm>
              <a:off x="378524" y="4605049"/>
              <a:ext cx="428626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8" r="5293"/>
            <a:stretch/>
          </p:blipFill>
          <p:spPr bwMode="auto">
            <a:xfrm>
              <a:off x="2079625" y="3671599"/>
              <a:ext cx="415925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"/>
            <a:stretch/>
          </p:blipFill>
          <p:spPr bwMode="auto">
            <a:xfrm>
              <a:off x="378524" y="3671599"/>
              <a:ext cx="416410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6" r="11806"/>
            <a:stretch/>
          </p:blipFill>
          <p:spPr bwMode="auto">
            <a:xfrm>
              <a:off x="940589" y="3668423"/>
              <a:ext cx="428625" cy="6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右矢印 4"/>
            <p:cNvSpPr/>
            <p:nvPr/>
          </p:nvSpPr>
          <p:spPr>
            <a:xfrm>
              <a:off x="3235036" y="4454236"/>
              <a:ext cx="1309254" cy="8174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876800" y="422791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1</a:t>
              </a:r>
              <a:endParaRPr lang="ja-JP" altLang="en-US" b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876800" y="520343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2</a:t>
              </a:r>
              <a:endParaRPr lang="ja-JP" altLang="en-US" b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114309" y="520343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4</a:t>
              </a:r>
              <a:endParaRPr lang="ja-JP" altLang="en-US" b="1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114309" y="42487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3</a:t>
              </a:r>
              <a:endParaRPr lang="ja-JP" altLang="en-US" b="1" dirty="0"/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9A10175B-570A-4FB6-93D5-5D82F614A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172"/>
          <a:stretch/>
        </p:blipFill>
        <p:spPr bwMode="auto">
          <a:xfrm>
            <a:off x="7348774" y="4473981"/>
            <a:ext cx="425451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A28E3F31-6A42-45DF-ADB6-AAECF43D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64" y="4473981"/>
            <a:ext cx="407610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11">
            <a:extLst>
              <a:ext uri="{FF2B5EF4-FFF2-40B4-BE49-F238E27FC236}">
                <a16:creationId xmlns:a16="http://schemas.microsoft.com/office/drawing/2014/main" id="{85EE12A5-030C-41DA-BE03-0ACFAA67C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r="5293"/>
          <a:stretch/>
        </p:blipFill>
        <p:spPr bwMode="auto">
          <a:xfrm>
            <a:off x="6851309" y="4473981"/>
            <a:ext cx="415925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C3C5CDA6-7A85-4066-8450-97F248E28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r="9800"/>
          <a:stretch/>
        </p:blipFill>
        <p:spPr bwMode="auto">
          <a:xfrm>
            <a:off x="7845135" y="5423518"/>
            <a:ext cx="419100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329201FB-DD58-4F71-AE23-4D3FA6350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r="8992"/>
          <a:stretch/>
        </p:blipFill>
        <p:spPr bwMode="auto">
          <a:xfrm>
            <a:off x="7354597" y="5423518"/>
            <a:ext cx="419100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13">
            <a:extLst>
              <a:ext uri="{FF2B5EF4-FFF2-40B4-BE49-F238E27FC236}">
                <a16:creationId xmlns:a16="http://schemas.microsoft.com/office/drawing/2014/main" id="{7A8F4065-A5FD-427A-8335-1CF5C699E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1806"/>
          <a:stretch/>
        </p:blipFill>
        <p:spPr bwMode="auto">
          <a:xfrm>
            <a:off x="6854534" y="5423518"/>
            <a:ext cx="428625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F01E482F-B1B8-4878-878F-60FCF34CC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917"/>
          <a:stretch/>
        </p:blipFill>
        <p:spPr bwMode="auto">
          <a:xfrm>
            <a:off x="8996049" y="4475713"/>
            <a:ext cx="421577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9">
            <a:extLst>
              <a:ext uri="{FF2B5EF4-FFF2-40B4-BE49-F238E27FC236}">
                <a16:creationId xmlns:a16="http://schemas.microsoft.com/office/drawing/2014/main" id="{B7B0EFDC-8AAC-4584-BDD6-2EA2681B5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r="8680"/>
          <a:stretch/>
        </p:blipFill>
        <p:spPr bwMode="auto">
          <a:xfrm>
            <a:off x="9492588" y="4475713"/>
            <a:ext cx="419101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" name="Picture 12">
            <a:extLst>
              <a:ext uri="{FF2B5EF4-FFF2-40B4-BE49-F238E27FC236}">
                <a16:creationId xmlns:a16="http://schemas.microsoft.com/office/drawing/2014/main" id="{595BDCCF-AD50-4C43-B3E9-67B5BA318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"/>
          <a:stretch/>
        </p:blipFill>
        <p:spPr bwMode="auto">
          <a:xfrm>
            <a:off x="9998866" y="4475713"/>
            <a:ext cx="416410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4FB7FC17-10A3-4728-A6C7-0958FCA2A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/>
          <a:stretch/>
        </p:blipFill>
        <p:spPr bwMode="auto">
          <a:xfrm>
            <a:off x="9491350" y="5423518"/>
            <a:ext cx="423863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16E6FF16-941B-4033-BA39-E1BB6D4C3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5039"/>
          <a:stretch/>
        </p:blipFill>
        <p:spPr bwMode="auto">
          <a:xfrm>
            <a:off x="8996049" y="5423518"/>
            <a:ext cx="423863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260B9D0D-29D4-4D66-9377-BB692E4D8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8064"/>
          <a:stretch/>
        </p:blipFill>
        <p:spPr bwMode="auto">
          <a:xfrm>
            <a:off x="9986650" y="5423518"/>
            <a:ext cx="428626" cy="6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矢印コネクタ 47"/>
          <p:cNvCxnSpPr/>
          <p:nvPr/>
        </p:nvCxnSpPr>
        <p:spPr>
          <a:xfrm>
            <a:off x="3429000" y="1771650"/>
            <a:ext cx="0" cy="24003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3743325" y="4181475"/>
            <a:ext cx="0" cy="216217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809750" y="3762375"/>
            <a:ext cx="0" cy="256222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314450" y="1781175"/>
            <a:ext cx="0" cy="200025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781051" y="3762375"/>
            <a:ext cx="18097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2571751" y="4171950"/>
            <a:ext cx="27749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600" y="358776"/>
            <a:ext cx="6375400" cy="20192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dirty="0"/>
              <a:t>点</a:t>
            </a:r>
            <a:r>
              <a:rPr lang="en-US" altLang="ja-JP" b="1" dirty="0"/>
              <a:t>p</a:t>
            </a:r>
            <a:r>
              <a:rPr lang="ja-JP" altLang="en-US" dirty="0"/>
              <a:t>の最近傍点探索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2000" dirty="0"/>
              <a:t>木を下方向にたどり葉ノードを見つけ，これを暫定的な最近傍点とする（近似解でよければここで終了）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1" lang="ja-JP" altLang="en-US" sz="2000" dirty="0"/>
              <a:t>到達した</a:t>
            </a:r>
            <a:r>
              <a:rPr lang="ja-JP" altLang="en-US" sz="2000" dirty="0"/>
              <a:t>葉ノードから木を上方向にたどり，点</a:t>
            </a:r>
            <a:r>
              <a:rPr lang="en-US" altLang="ja-JP" sz="2000" dirty="0"/>
              <a:t>p</a:t>
            </a:r>
            <a:r>
              <a:rPr lang="ja-JP" altLang="en-US" sz="2000" dirty="0"/>
              <a:t>からの距離が</a:t>
            </a:r>
            <a:r>
              <a:rPr lang="en-US" altLang="ja-JP" sz="2000" dirty="0"/>
              <a:t>R</a:t>
            </a:r>
            <a:r>
              <a:rPr lang="ja-JP" altLang="en-US" sz="2000" dirty="0"/>
              <a:t>以下の領域は検索する，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8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910144" y="3826742"/>
            <a:ext cx="2801104" cy="327314"/>
            <a:chOff x="7910144" y="3841537"/>
            <a:chExt cx="2801104" cy="327314"/>
          </a:xfrm>
          <a:solidFill>
            <a:schemeClr val="bg1"/>
          </a:solidFill>
        </p:grpSpPr>
        <p:sp>
          <p:nvSpPr>
            <p:cNvPr id="42" name="円/楕円 41"/>
            <p:cNvSpPr/>
            <p:nvPr/>
          </p:nvSpPr>
          <p:spPr>
            <a:xfrm>
              <a:off x="791014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38393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線コネクタ 43"/>
          <p:cNvCxnSpPr>
            <a:stCxn id="42" idx="4"/>
          </p:cNvCxnSpPr>
          <p:nvPr/>
        </p:nvCxnSpPr>
        <p:spPr>
          <a:xfrm flipH="1">
            <a:off x="74522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362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46" name="直線コネクタ 45"/>
          <p:cNvCxnSpPr>
            <a:stCxn id="42" idx="4"/>
          </p:cNvCxnSpPr>
          <p:nvPr/>
        </p:nvCxnSpPr>
        <p:spPr>
          <a:xfrm>
            <a:off x="80738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3474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99287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9127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55" name="直線コネクタ 54"/>
          <p:cNvCxnSpPr/>
          <p:nvPr/>
        </p:nvCxnSpPr>
        <p:spPr>
          <a:xfrm>
            <a:off x="105503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08239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2" name="直線コネクタ 51"/>
          <p:cNvCxnSpPr>
            <a:stCxn id="66" idx="4"/>
            <a:endCxn id="71" idx="0"/>
          </p:cNvCxnSpPr>
          <p:nvPr/>
        </p:nvCxnSpPr>
        <p:spPr>
          <a:xfrm flipH="1">
            <a:off x="71415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66" idx="4"/>
            <a:endCxn id="72" idx="0"/>
          </p:cNvCxnSpPr>
          <p:nvPr/>
        </p:nvCxnSpPr>
        <p:spPr>
          <a:xfrm>
            <a:off x="74522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67" idx="4"/>
            <a:endCxn id="73" idx="0"/>
          </p:cNvCxnSpPr>
          <p:nvPr/>
        </p:nvCxnSpPr>
        <p:spPr>
          <a:xfrm flipH="1">
            <a:off x="8384552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67" idx="4"/>
            <a:endCxn id="74" idx="0"/>
          </p:cNvCxnSpPr>
          <p:nvPr/>
        </p:nvCxnSpPr>
        <p:spPr>
          <a:xfrm>
            <a:off x="8695303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69383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74830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7288641" y="4888201"/>
            <a:ext cx="4044110" cy="327314"/>
            <a:chOff x="7288641" y="4962171"/>
            <a:chExt cx="4044110" cy="327314"/>
          </a:xfrm>
          <a:solidFill>
            <a:schemeClr val="bg1"/>
          </a:solidFill>
        </p:grpSpPr>
        <p:sp>
          <p:nvSpPr>
            <p:cNvPr id="66" name="円/楕円 65"/>
            <p:cNvSpPr/>
            <p:nvPr/>
          </p:nvSpPr>
          <p:spPr>
            <a:xfrm>
              <a:off x="728864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8531646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976243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1005437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977889" y="5949661"/>
            <a:ext cx="4665613" cy="327314"/>
            <a:chOff x="6977889" y="5949661"/>
            <a:chExt cx="4665613" cy="327314"/>
          </a:xfrm>
          <a:solidFill>
            <a:schemeClr val="bg1"/>
          </a:solidFill>
        </p:grpSpPr>
        <p:sp>
          <p:nvSpPr>
            <p:cNvPr id="71" name="円/楕円 70"/>
            <p:cNvSpPr/>
            <p:nvPr/>
          </p:nvSpPr>
          <p:spPr>
            <a:xfrm>
              <a:off x="6977889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599392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6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8220895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884239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7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9451680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9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0073183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0694686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10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131618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直線コネクタ 79"/>
          <p:cNvCxnSpPr/>
          <p:nvPr/>
        </p:nvCxnSpPr>
        <p:spPr>
          <a:xfrm flipH="1">
            <a:off x="96180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99287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94148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99595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1086010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1117085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1069505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1123967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818680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8" name="正方形/長方形 87"/>
          <p:cNvSpPr/>
          <p:nvPr/>
        </p:nvSpPr>
        <p:spPr>
          <a:xfrm>
            <a:off x="873142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89" name="円/楕円 88"/>
          <p:cNvSpPr/>
          <p:nvPr/>
        </p:nvSpPr>
        <p:spPr>
          <a:xfrm>
            <a:off x="3285752" y="4834804"/>
            <a:ext cx="287337" cy="2873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P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90" name="直線矢印コネクタ 89"/>
          <p:cNvCxnSpPr/>
          <p:nvPr/>
        </p:nvCxnSpPr>
        <p:spPr>
          <a:xfrm>
            <a:off x="9610928" y="3375497"/>
            <a:ext cx="395592" cy="337226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>
            <a:off x="2282758" y="4656306"/>
            <a:ext cx="622571" cy="0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>
            <a:off x="4244501" y="3923491"/>
            <a:ext cx="6486" cy="658238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H="1">
            <a:off x="10165404" y="4361235"/>
            <a:ext cx="372893" cy="512322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flipH="1">
            <a:off x="3401438" y="5175115"/>
            <a:ext cx="577174" cy="16213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H="1">
            <a:off x="9737387" y="5421550"/>
            <a:ext cx="207524" cy="512323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6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矢印コネクタ 47"/>
          <p:cNvCxnSpPr/>
          <p:nvPr/>
        </p:nvCxnSpPr>
        <p:spPr>
          <a:xfrm>
            <a:off x="3429000" y="1771650"/>
            <a:ext cx="0" cy="24003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3743325" y="4181475"/>
            <a:ext cx="0" cy="216217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809750" y="3762375"/>
            <a:ext cx="0" cy="256222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314450" y="1781175"/>
            <a:ext cx="0" cy="200025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781051" y="3762375"/>
            <a:ext cx="18097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2571751" y="4171950"/>
            <a:ext cx="27749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600" y="358776"/>
            <a:ext cx="6375400" cy="20192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dirty="0"/>
              <a:t>点</a:t>
            </a:r>
            <a:r>
              <a:rPr lang="en-US" altLang="ja-JP" b="1" dirty="0"/>
              <a:t>p</a:t>
            </a:r>
            <a:r>
              <a:rPr lang="ja-JP" altLang="en-US" dirty="0"/>
              <a:t>の最近傍点探索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2000" dirty="0"/>
              <a:t>木を下方向にたどり葉ノードを見つけ，これを暫定的な最近傍点とする（近似解でよければここで終了）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1" lang="ja-JP" altLang="en-US" sz="2000" dirty="0"/>
              <a:t>到達した</a:t>
            </a:r>
            <a:r>
              <a:rPr lang="ja-JP" altLang="en-US" sz="2000" dirty="0"/>
              <a:t>葉ノードから木を上方向にたどり，点</a:t>
            </a:r>
            <a:r>
              <a:rPr lang="en-US" altLang="ja-JP" sz="2000" dirty="0"/>
              <a:t>p</a:t>
            </a:r>
            <a:r>
              <a:rPr lang="ja-JP" altLang="en-US" sz="2000" dirty="0"/>
              <a:t>からの距離が</a:t>
            </a:r>
            <a:r>
              <a:rPr lang="en-US" altLang="ja-JP" sz="2000" dirty="0"/>
              <a:t>R</a:t>
            </a:r>
            <a:r>
              <a:rPr lang="ja-JP" altLang="en-US" sz="2000" dirty="0"/>
              <a:t>以下の領域は検索する，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8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910144" y="3826742"/>
            <a:ext cx="2801104" cy="327314"/>
            <a:chOff x="7910144" y="3841537"/>
            <a:chExt cx="2801104" cy="327314"/>
          </a:xfrm>
          <a:solidFill>
            <a:schemeClr val="bg1"/>
          </a:solidFill>
        </p:grpSpPr>
        <p:sp>
          <p:nvSpPr>
            <p:cNvPr id="42" name="円/楕円 41"/>
            <p:cNvSpPr/>
            <p:nvPr/>
          </p:nvSpPr>
          <p:spPr>
            <a:xfrm>
              <a:off x="791014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38393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線コネクタ 43"/>
          <p:cNvCxnSpPr>
            <a:stCxn id="42" idx="4"/>
          </p:cNvCxnSpPr>
          <p:nvPr/>
        </p:nvCxnSpPr>
        <p:spPr>
          <a:xfrm flipH="1">
            <a:off x="74522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362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46" name="直線コネクタ 45"/>
          <p:cNvCxnSpPr>
            <a:stCxn id="42" idx="4"/>
          </p:cNvCxnSpPr>
          <p:nvPr/>
        </p:nvCxnSpPr>
        <p:spPr>
          <a:xfrm>
            <a:off x="80738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3474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99287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9127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55" name="直線コネクタ 54"/>
          <p:cNvCxnSpPr/>
          <p:nvPr/>
        </p:nvCxnSpPr>
        <p:spPr>
          <a:xfrm>
            <a:off x="105503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08239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2" name="直線コネクタ 51"/>
          <p:cNvCxnSpPr>
            <a:stCxn id="66" idx="4"/>
            <a:endCxn id="71" idx="0"/>
          </p:cNvCxnSpPr>
          <p:nvPr/>
        </p:nvCxnSpPr>
        <p:spPr>
          <a:xfrm flipH="1">
            <a:off x="71415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66" idx="4"/>
            <a:endCxn id="72" idx="0"/>
          </p:cNvCxnSpPr>
          <p:nvPr/>
        </p:nvCxnSpPr>
        <p:spPr>
          <a:xfrm>
            <a:off x="74522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67" idx="4"/>
            <a:endCxn id="73" idx="0"/>
          </p:cNvCxnSpPr>
          <p:nvPr/>
        </p:nvCxnSpPr>
        <p:spPr>
          <a:xfrm flipH="1">
            <a:off x="8384552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67" idx="4"/>
            <a:endCxn id="74" idx="0"/>
          </p:cNvCxnSpPr>
          <p:nvPr/>
        </p:nvCxnSpPr>
        <p:spPr>
          <a:xfrm>
            <a:off x="8695303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69383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74830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7288641" y="4888201"/>
            <a:ext cx="4044110" cy="327314"/>
            <a:chOff x="7288641" y="4962171"/>
            <a:chExt cx="4044110" cy="327314"/>
          </a:xfrm>
          <a:solidFill>
            <a:schemeClr val="bg1"/>
          </a:solidFill>
        </p:grpSpPr>
        <p:sp>
          <p:nvSpPr>
            <p:cNvPr id="66" name="円/楕円 65"/>
            <p:cNvSpPr/>
            <p:nvPr/>
          </p:nvSpPr>
          <p:spPr>
            <a:xfrm>
              <a:off x="728864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8531646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976243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1005437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977889" y="5949661"/>
            <a:ext cx="4665613" cy="327314"/>
            <a:chOff x="6977889" y="5949661"/>
            <a:chExt cx="4665613" cy="327314"/>
          </a:xfrm>
          <a:solidFill>
            <a:schemeClr val="bg1"/>
          </a:solidFill>
        </p:grpSpPr>
        <p:sp>
          <p:nvSpPr>
            <p:cNvPr id="71" name="円/楕円 70"/>
            <p:cNvSpPr/>
            <p:nvPr/>
          </p:nvSpPr>
          <p:spPr>
            <a:xfrm>
              <a:off x="6977889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599392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6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8220895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884239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7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9451680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9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0073183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0694686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10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131618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直線コネクタ 79"/>
          <p:cNvCxnSpPr/>
          <p:nvPr/>
        </p:nvCxnSpPr>
        <p:spPr>
          <a:xfrm flipH="1">
            <a:off x="96180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99287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94148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99595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1086010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1117085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1069505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1123967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818680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8" name="正方形/長方形 87"/>
          <p:cNvSpPr/>
          <p:nvPr/>
        </p:nvSpPr>
        <p:spPr>
          <a:xfrm>
            <a:off x="873142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cxnSp>
        <p:nvCxnSpPr>
          <p:cNvPr id="95" name="直線矢印コネクタ 94"/>
          <p:cNvCxnSpPr/>
          <p:nvPr/>
        </p:nvCxnSpPr>
        <p:spPr>
          <a:xfrm flipV="1">
            <a:off x="9626930" y="6276975"/>
            <a:ext cx="0" cy="539460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2796640" y="4322828"/>
            <a:ext cx="1261010" cy="1261010"/>
          </a:xfrm>
          <a:prstGeom prst="ellipse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矢印コネクタ 95"/>
          <p:cNvCxnSpPr/>
          <p:nvPr/>
        </p:nvCxnSpPr>
        <p:spPr>
          <a:xfrm flipH="1">
            <a:off x="10113817" y="4762005"/>
            <a:ext cx="455221" cy="256186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flipH="1">
            <a:off x="10375075" y="5771408"/>
            <a:ext cx="455221" cy="256186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3285752" y="4834804"/>
            <a:ext cx="287337" cy="2873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P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085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矢印コネクタ 47"/>
          <p:cNvCxnSpPr/>
          <p:nvPr/>
        </p:nvCxnSpPr>
        <p:spPr>
          <a:xfrm>
            <a:off x="3429000" y="1771650"/>
            <a:ext cx="0" cy="24003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3743325" y="4181475"/>
            <a:ext cx="0" cy="216217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809750" y="3762375"/>
            <a:ext cx="0" cy="2562225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314450" y="1781175"/>
            <a:ext cx="0" cy="200025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781051" y="3762375"/>
            <a:ext cx="18097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2571751" y="4171950"/>
            <a:ext cx="2774949" cy="0"/>
          </a:xfrm>
          <a:prstGeom prst="straightConnector1">
            <a:avLst/>
          </a:prstGeom>
          <a:ln w="603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81275" y="1771650"/>
            <a:ext cx="0" cy="4572000"/>
          </a:xfrm>
          <a:prstGeom prst="straightConnector1">
            <a:avLst/>
          </a:prstGeom>
          <a:ln w="603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581" y="631826"/>
            <a:ext cx="4039219" cy="733270"/>
          </a:xfrm>
        </p:spPr>
        <p:txBody>
          <a:bodyPr>
            <a:normAutofit/>
          </a:bodyPr>
          <a:lstStyle/>
          <a:p>
            <a:r>
              <a:rPr lang="en-US" altLang="ja-JP" sz="4000" dirty="0" err="1"/>
              <a:t>k</a:t>
            </a:r>
            <a:r>
              <a:rPr kumimoji="1" lang="en-US" altLang="ja-JP" sz="4000" dirty="0" err="1"/>
              <a:t>d</a:t>
            </a:r>
            <a:r>
              <a:rPr kumimoji="1" lang="en-US" altLang="ja-JP" sz="4000" dirty="0"/>
              <a:t>-tree</a:t>
            </a:r>
            <a:r>
              <a:rPr lang="ja-JP" altLang="en-US" sz="4000" dirty="0"/>
              <a:t>の構築</a:t>
            </a:r>
            <a:endParaRPr kumimoji="1" lang="ja-JP" altLang="en-US" sz="40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0100" y="6337300"/>
            <a:ext cx="45847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87400" y="1765300"/>
            <a:ext cx="0" cy="45847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171574" y="2471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8199" y="32623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38399" y="44243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114549" y="2509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57324" y="36147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33699" y="31480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9430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247774" y="4576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666874" y="533876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19399" y="51958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286124" y="37480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48099" y="31861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52924" y="515778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609974" y="4938713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00499" y="4033838"/>
            <a:ext cx="280987" cy="28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14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5359400" y="1765300"/>
            <a:ext cx="0" cy="45847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800100" y="1793875"/>
            <a:ext cx="45847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9153149" y="2777504"/>
            <a:ext cx="315093" cy="3150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8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8073801" y="3046453"/>
            <a:ext cx="1125492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422098" y="3046453"/>
            <a:ext cx="1125493" cy="78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411452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816390" y="3162660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910144" y="3826742"/>
            <a:ext cx="2801104" cy="327314"/>
            <a:chOff x="7910144" y="3841537"/>
            <a:chExt cx="2801104" cy="327314"/>
          </a:xfrm>
          <a:solidFill>
            <a:schemeClr val="bg1"/>
          </a:solidFill>
        </p:grpSpPr>
        <p:sp>
          <p:nvSpPr>
            <p:cNvPr id="42" name="円/楕円 41"/>
            <p:cNvSpPr/>
            <p:nvPr/>
          </p:nvSpPr>
          <p:spPr>
            <a:xfrm>
              <a:off x="791014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383934" y="3841537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14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線コネクタ 43"/>
          <p:cNvCxnSpPr>
            <a:stCxn id="42" idx="4"/>
          </p:cNvCxnSpPr>
          <p:nvPr/>
        </p:nvCxnSpPr>
        <p:spPr>
          <a:xfrm flipH="1">
            <a:off x="74522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362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46" name="直線コネクタ 45"/>
          <p:cNvCxnSpPr>
            <a:stCxn id="42" idx="4"/>
          </p:cNvCxnSpPr>
          <p:nvPr/>
        </p:nvCxnSpPr>
        <p:spPr>
          <a:xfrm>
            <a:off x="80738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83474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9928798" y="4154056"/>
            <a:ext cx="621503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912788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</a:p>
        </p:txBody>
      </p:sp>
      <p:cxnSp>
        <p:nvCxnSpPr>
          <p:cNvPr id="55" name="直線コネクタ 54"/>
          <p:cNvCxnSpPr/>
          <p:nvPr/>
        </p:nvCxnSpPr>
        <p:spPr>
          <a:xfrm>
            <a:off x="10550301" y="4154056"/>
            <a:ext cx="621502" cy="73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0823905" y="4343925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</a:t>
            </a:r>
          </a:p>
        </p:txBody>
      </p:sp>
      <p:cxnSp>
        <p:nvCxnSpPr>
          <p:cNvPr id="52" name="直線コネクタ 51"/>
          <p:cNvCxnSpPr>
            <a:stCxn id="66" idx="4"/>
            <a:endCxn id="71" idx="0"/>
          </p:cNvCxnSpPr>
          <p:nvPr/>
        </p:nvCxnSpPr>
        <p:spPr>
          <a:xfrm flipH="1">
            <a:off x="71415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66" idx="4"/>
            <a:endCxn id="72" idx="0"/>
          </p:cNvCxnSpPr>
          <p:nvPr/>
        </p:nvCxnSpPr>
        <p:spPr>
          <a:xfrm>
            <a:off x="74522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67" idx="4"/>
            <a:endCxn id="73" idx="0"/>
          </p:cNvCxnSpPr>
          <p:nvPr/>
        </p:nvCxnSpPr>
        <p:spPr>
          <a:xfrm flipH="1">
            <a:off x="8384552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67" idx="4"/>
            <a:endCxn id="74" idx="0"/>
          </p:cNvCxnSpPr>
          <p:nvPr/>
        </p:nvCxnSpPr>
        <p:spPr>
          <a:xfrm>
            <a:off x="8695303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69383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74830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7288641" y="4888201"/>
            <a:ext cx="4044110" cy="327314"/>
            <a:chOff x="7288641" y="4962171"/>
            <a:chExt cx="4044110" cy="327314"/>
          </a:xfrm>
          <a:solidFill>
            <a:schemeClr val="bg1"/>
          </a:solidFill>
        </p:grpSpPr>
        <p:sp>
          <p:nvSpPr>
            <p:cNvPr id="66" name="円/楕円 65"/>
            <p:cNvSpPr/>
            <p:nvPr/>
          </p:nvSpPr>
          <p:spPr>
            <a:xfrm>
              <a:off x="728864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8531646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9762431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12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1005437" y="4962171"/>
              <a:ext cx="327314" cy="327314"/>
            </a:xfrm>
            <a:prstGeom prst="ellipse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977889" y="5949661"/>
            <a:ext cx="4665613" cy="327314"/>
            <a:chOff x="6977889" y="5949661"/>
            <a:chExt cx="4665613" cy="327314"/>
          </a:xfrm>
          <a:solidFill>
            <a:schemeClr val="bg1"/>
          </a:solidFill>
        </p:grpSpPr>
        <p:sp>
          <p:nvSpPr>
            <p:cNvPr id="71" name="円/楕円 70"/>
            <p:cNvSpPr/>
            <p:nvPr/>
          </p:nvSpPr>
          <p:spPr>
            <a:xfrm>
              <a:off x="6977889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599392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6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8220895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</a:rPr>
                <a:t>1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884239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7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9451680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9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0073183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15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0694686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10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1316188" y="5949661"/>
              <a:ext cx="327314" cy="3273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13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直線コネクタ 79"/>
          <p:cNvCxnSpPr/>
          <p:nvPr/>
        </p:nvCxnSpPr>
        <p:spPr>
          <a:xfrm flipH="1">
            <a:off x="961804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992879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941489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995951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10860106" y="5215515"/>
            <a:ext cx="310752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11170858" y="5215515"/>
            <a:ext cx="310751" cy="73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1069505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1123967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8186802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</a:p>
        </p:txBody>
      </p:sp>
      <p:sp>
        <p:nvSpPr>
          <p:cNvPr id="88" name="正方形/長方形 87"/>
          <p:cNvSpPr/>
          <p:nvPr/>
        </p:nvSpPr>
        <p:spPr>
          <a:xfrm>
            <a:off x="8731421" y="5448312"/>
            <a:ext cx="417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2796640" y="4322828"/>
            <a:ext cx="1261010" cy="1261010"/>
          </a:xfrm>
          <a:prstGeom prst="ellipse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矢印コネクタ 95"/>
          <p:cNvCxnSpPr/>
          <p:nvPr/>
        </p:nvCxnSpPr>
        <p:spPr>
          <a:xfrm flipH="1">
            <a:off x="10113817" y="4762005"/>
            <a:ext cx="455221" cy="256186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3285752" y="4834804"/>
            <a:ext cx="287337" cy="2873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P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89" name="直線矢印コネクタ 88"/>
          <p:cNvCxnSpPr/>
          <p:nvPr/>
        </p:nvCxnSpPr>
        <p:spPr>
          <a:xfrm flipH="1">
            <a:off x="10710717" y="3644405"/>
            <a:ext cx="455221" cy="256186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flipH="1">
            <a:off x="9453417" y="2577605"/>
            <a:ext cx="455221" cy="256186"/>
          </a:xfrm>
          <a:prstGeom prst="straightConnector1">
            <a:avLst/>
          </a:pr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9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600" y="358776"/>
            <a:ext cx="6375400" cy="20192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dirty="0"/>
              <a:t>点</a:t>
            </a:r>
            <a:r>
              <a:rPr lang="en-US" altLang="ja-JP" b="1" dirty="0"/>
              <a:t>p</a:t>
            </a:r>
            <a:r>
              <a:rPr lang="ja-JP" altLang="en-US" dirty="0"/>
              <a:t>の最近傍点探索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2000" dirty="0"/>
              <a:t>木を下方向にたどり葉ノードを見つけ，これを暫定的な最近傍点とする（近似解でよければここで終了）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1" lang="ja-JP" altLang="en-US" sz="2000" dirty="0"/>
              <a:t>到達した</a:t>
            </a:r>
            <a:r>
              <a:rPr lang="ja-JP" altLang="en-US" sz="2000" dirty="0"/>
              <a:t>葉ノードから木を上方向にたどり，点</a:t>
            </a:r>
            <a:r>
              <a:rPr lang="en-US" altLang="ja-JP" sz="2000" dirty="0"/>
              <a:t>p</a:t>
            </a:r>
            <a:r>
              <a:rPr lang="ja-JP" altLang="en-US" sz="2000" dirty="0"/>
              <a:t>からの距離が</a:t>
            </a:r>
            <a:r>
              <a:rPr lang="en-US" altLang="ja-JP" sz="2000" dirty="0"/>
              <a:t>R</a:t>
            </a:r>
            <a:r>
              <a:rPr lang="ja-JP" altLang="en-US" sz="2000" dirty="0"/>
              <a:t>以下の領域は検索する，</a:t>
            </a:r>
            <a:endParaRPr kumimoji="1"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059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251D5-4C15-43F7-B926-378D3C2F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1" y="1392068"/>
            <a:ext cx="11708780" cy="733270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識別器</a:t>
            </a:r>
            <a:r>
              <a:rPr kumimoji="1" lang="en-US" altLang="ja-JP" b="1" dirty="0"/>
              <a:t>2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921B6-A878-4EA6-A5DB-AD0AF12B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233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892" y="424543"/>
            <a:ext cx="11011808" cy="726621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決定木 </a:t>
            </a:r>
            <a:r>
              <a:rPr lang="en-US" altLang="ja-JP" dirty="0"/>
              <a:t>(classification tree / decision tree)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ja-JP" altLang="en-US" sz="2400" b="1" dirty="0"/>
                  <a:t>二分木でクラス分類を</a:t>
                </a:r>
                <a:r>
                  <a:rPr lang="ja-JP" altLang="en-US" sz="2400" b="1" dirty="0"/>
                  <a:t>表現</a:t>
                </a:r>
                <a:endParaRPr lang="en-US" altLang="ja-JP" sz="2400" b="1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en-US" altLang="ja-JP" sz="2400" b="1" dirty="0"/>
                  <a:t>Node</a:t>
                </a:r>
                <a:r>
                  <a:rPr lang="en-US" altLang="ja-JP" sz="2400" dirty="0"/>
                  <a:t>	</a:t>
                </a:r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分割規則が定義される</a:t>
                </a:r>
                <a:endParaRPr kumimoji="1" lang="en-US" altLang="ja-JP" sz="24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altLang="ja-JP" sz="2400" b="1" dirty="0"/>
                  <a:t>Leaf</a:t>
                </a:r>
                <a:r>
                  <a:rPr lang="en-US" altLang="ja-JP" sz="2400" dirty="0"/>
                  <a:t> 	: </a:t>
                </a:r>
                <a:r>
                  <a:rPr lang="ja-JP" altLang="en-US" sz="2400" dirty="0"/>
                  <a:t>クラスに対応</a:t>
                </a:r>
                <a:endParaRPr lang="en-US" altLang="ja-JP" sz="24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en-US" altLang="ja-JP" sz="2400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ja-JP" altLang="en-US" sz="2400" b="0" i="1" smtClean="0">
                        <a:latin typeface="Cambria Math" panose="02040503050406030204" pitchFamily="18" charset="0"/>
                      </a:rPr>
                      <m:t>未知点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について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kumimoji="1" lang="ja-JP" altLang="en-US" sz="2400" dirty="0"/>
                  <a:t>木を辿り分類先を決定</a:t>
                </a:r>
                <a:endParaRPr lang="en-US" altLang="ja-JP" sz="2400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分類（</a:t>
                </a:r>
                <a:r>
                  <a:rPr lang="en-US" altLang="ja-JP" dirty="0"/>
                  <a:t>test</a:t>
                </a:r>
                <a:r>
                  <a:rPr lang="ja-JP" altLang="en-US" dirty="0"/>
                  <a:t>）が高速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実装が簡単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木が深くなると過学習</a:t>
                </a:r>
                <a:endParaRPr lang="en-US" altLang="ja-JP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  <a:blipFill>
                <a:blip r:embed="rId2"/>
                <a:stretch>
                  <a:fillRect l="-1303" t="-2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/>
          <p:cNvCxnSpPr/>
          <p:nvPr/>
        </p:nvCxnSpPr>
        <p:spPr>
          <a:xfrm>
            <a:off x="7685131" y="6488354"/>
            <a:ext cx="31623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7685131" y="4192829"/>
            <a:ext cx="0" cy="229552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/>
              <p:cNvSpPr/>
              <p:nvPr/>
            </p:nvSpPr>
            <p:spPr>
              <a:xfrm>
                <a:off x="10804798" y="6297082"/>
                <a:ext cx="5094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798" y="6297082"/>
                <a:ext cx="50943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7168109" y="4117145"/>
                <a:ext cx="5153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9" y="4117145"/>
                <a:ext cx="51539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AE729E1-6453-4DB5-8C05-E1D741B2B33A}"/>
              </a:ext>
            </a:extLst>
          </p:cNvPr>
          <p:cNvGrpSpPr/>
          <p:nvPr/>
        </p:nvGrpSpPr>
        <p:grpSpPr>
          <a:xfrm>
            <a:off x="7633214" y="922276"/>
            <a:ext cx="3672353" cy="5535674"/>
            <a:chOff x="7633214" y="922276"/>
            <a:chExt cx="3672353" cy="5535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円/楕円 150"/>
                <p:cNvSpPr/>
                <p:nvPr/>
              </p:nvSpPr>
              <p:spPr>
                <a:xfrm>
                  <a:off x="8923394" y="922276"/>
                  <a:ext cx="1231447" cy="6467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chemeClr val="tx1"/>
                      </a:solidFill>
                    </a:rPr>
                    <a:t>&lt;0.6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円/楕円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3394" y="922276"/>
                  <a:ext cx="1231447" cy="646776"/>
                </a:xfrm>
                <a:prstGeom prst="ellipse">
                  <a:avLst/>
                </a:prstGeom>
                <a:blipFill>
                  <a:blip r:embed="rId5"/>
                  <a:stretch>
                    <a:fillRect b="-648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円/楕円 151"/>
                <p:cNvSpPr/>
                <p:nvPr/>
              </p:nvSpPr>
              <p:spPr>
                <a:xfrm>
                  <a:off x="8005500" y="2084416"/>
                  <a:ext cx="1231447" cy="6467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chemeClr val="tx1"/>
                      </a:solidFill>
                    </a:rPr>
                    <a:t>&gt;0.5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円/楕円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500" y="2084416"/>
                  <a:ext cx="1231447" cy="646776"/>
                </a:xfrm>
                <a:prstGeom prst="ellipse">
                  <a:avLst/>
                </a:prstGeom>
                <a:blipFill>
                  <a:blip r:embed="rId6"/>
                  <a:stretch>
                    <a:fillRect b="-555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円/楕円 153"/>
                <p:cNvSpPr/>
                <p:nvPr/>
              </p:nvSpPr>
              <p:spPr>
                <a:xfrm>
                  <a:off x="9841288" y="2084416"/>
                  <a:ext cx="1231447" cy="6467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chemeClr val="tx1"/>
                      </a:solidFill>
                    </a:rPr>
                    <a:t>&gt;0.7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円/楕円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1288" y="2084416"/>
                  <a:ext cx="1231447" cy="646776"/>
                </a:xfrm>
                <a:prstGeom prst="ellipse">
                  <a:avLst/>
                </a:prstGeom>
                <a:blipFill>
                  <a:blip r:embed="rId7"/>
                  <a:stretch>
                    <a:fillRect b="-555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直線コネクタ 155"/>
            <p:cNvCxnSpPr/>
            <p:nvPr/>
          </p:nvCxnSpPr>
          <p:spPr>
            <a:xfrm flipV="1">
              <a:off x="9348198" y="4181475"/>
              <a:ext cx="0" cy="22764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H="1" flipV="1">
              <a:off x="7756100" y="5467205"/>
              <a:ext cx="1545592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H="1">
              <a:off x="9370533" y="5160553"/>
              <a:ext cx="1348023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>
              <a:stCxn id="151" idx="3"/>
              <a:endCxn id="152" idx="0"/>
            </p:cNvCxnSpPr>
            <p:nvPr/>
          </p:nvCxnSpPr>
          <p:spPr>
            <a:xfrm flipH="1">
              <a:off x="8621224" y="1474334"/>
              <a:ext cx="482511" cy="610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>
              <a:stCxn id="151" idx="5"/>
              <a:endCxn id="154" idx="0"/>
            </p:cNvCxnSpPr>
            <p:nvPr/>
          </p:nvCxnSpPr>
          <p:spPr>
            <a:xfrm>
              <a:off x="9974500" y="1474334"/>
              <a:ext cx="482512" cy="610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>
              <a:stCxn id="152" idx="3"/>
            </p:cNvCxnSpPr>
            <p:nvPr/>
          </p:nvCxnSpPr>
          <p:spPr>
            <a:xfrm flipH="1">
              <a:off x="8121693" y="2636474"/>
              <a:ext cx="64148" cy="548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テキスト ボックス 168"/>
            <p:cNvSpPr txBox="1"/>
            <p:nvPr/>
          </p:nvSpPr>
          <p:spPr>
            <a:xfrm>
              <a:off x="8340765" y="1549627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true</a:t>
              </a:r>
              <a:endParaRPr kumimoji="1" lang="ja-JP" altLang="en-US" dirty="0"/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10142162" y="1549627"/>
              <a:ext cx="61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false</a:t>
              </a:r>
              <a:endParaRPr kumimoji="1" lang="ja-JP" altLang="en-US" dirty="0"/>
            </a:p>
          </p:txBody>
        </p:sp>
        <p:sp>
          <p:nvSpPr>
            <p:cNvPr id="173" name="円/楕円 172"/>
            <p:cNvSpPr/>
            <p:nvPr/>
          </p:nvSpPr>
          <p:spPr>
            <a:xfrm>
              <a:off x="7772668" y="3178685"/>
              <a:ext cx="714148" cy="47989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Y=1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4" name="円/楕円 173"/>
            <p:cNvSpPr/>
            <p:nvPr/>
          </p:nvSpPr>
          <p:spPr>
            <a:xfrm>
              <a:off x="8755631" y="3185392"/>
              <a:ext cx="714148" cy="479892"/>
            </a:xfrm>
            <a:prstGeom prst="ellipse">
              <a:avLst/>
            </a:prstGeom>
            <a:solidFill>
              <a:srgbClr val="C198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Y=4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76" name="直線コネクタ 175"/>
            <p:cNvCxnSpPr>
              <a:stCxn id="152" idx="5"/>
              <a:endCxn id="174" idx="0"/>
            </p:cNvCxnSpPr>
            <p:nvPr/>
          </p:nvCxnSpPr>
          <p:spPr>
            <a:xfrm>
              <a:off x="9056606" y="2636474"/>
              <a:ext cx="56099" cy="548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テキスト ボックス 180"/>
            <p:cNvSpPr txBox="1"/>
            <p:nvPr/>
          </p:nvSpPr>
          <p:spPr>
            <a:xfrm>
              <a:off x="7633214" y="2731192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true</a:t>
              </a:r>
              <a:endParaRPr kumimoji="1" lang="ja-JP" altLang="en-US" dirty="0"/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>
              <a:off x="8540648" y="2759382"/>
              <a:ext cx="61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false</a:t>
              </a:r>
              <a:endParaRPr kumimoji="1" lang="ja-JP" altLang="en-US" dirty="0"/>
            </a:p>
          </p:txBody>
        </p:sp>
        <p:cxnSp>
          <p:nvCxnSpPr>
            <p:cNvPr id="183" name="直線コネクタ 182"/>
            <p:cNvCxnSpPr/>
            <p:nvPr/>
          </p:nvCxnSpPr>
          <p:spPr>
            <a:xfrm flipH="1">
              <a:off x="9957481" y="2636474"/>
              <a:ext cx="64148" cy="548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円/楕円 183"/>
            <p:cNvSpPr/>
            <p:nvPr/>
          </p:nvSpPr>
          <p:spPr>
            <a:xfrm>
              <a:off x="9608456" y="3178685"/>
              <a:ext cx="714148" cy="47989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Y=2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5" name="円/楕円 184"/>
            <p:cNvSpPr/>
            <p:nvPr/>
          </p:nvSpPr>
          <p:spPr>
            <a:xfrm>
              <a:off x="10591419" y="3185392"/>
              <a:ext cx="714148" cy="47989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Y=3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6" name="直線コネクタ 185"/>
            <p:cNvCxnSpPr>
              <a:endCxn id="185" idx="0"/>
            </p:cNvCxnSpPr>
            <p:nvPr/>
          </p:nvCxnSpPr>
          <p:spPr>
            <a:xfrm>
              <a:off x="10892394" y="2636474"/>
              <a:ext cx="56099" cy="548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テキスト ボックス 186"/>
            <p:cNvSpPr txBox="1"/>
            <p:nvPr/>
          </p:nvSpPr>
          <p:spPr>
            <a:xfrm>
              <a:off x="9469002" y="2731192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true</a:t>
              </a:r>
              <a:endParaRPr kumimoji="1" lang="ja-JP" altLang="en-US" dirty="0"/>
            </a:p>
          </p:txBody>
        </p:sp>
        <p:sp>
          <p:nvSpPr>
            <p:cNvPr id="188" name="テキスト ボックス 187"/>
            <p:cNvSpPr txBox="1"/>
            <p:nvPr/>
          </p:nvSpPr>
          <p:spPr>
            <a:xfrm>
              <a:off x="10376436" y="2759382"/>
              <a:ext cx="61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false</a:t>
              </a:r>
              <a:endParaRPr kumimoji="1" lang="ja-JP" altLang="en-US" dirty="0"/>
            </a:p>
          </p:txBody>
        </p:sp>
        <p:sp>
          <p:nvSpPr>
            <p:cNvPr id="94" name="円/楕円 173"/>
            <p:cNvSpPr/>
            <p:nvPr/>
          </p:nvSpPr>
          <p:spPr>
            <a:xfrm>
              <a:off x="8078281" y="5799625"/>
              <a:ext cx="714148" cy="479892"/>
            </a:xfrm>
            <a:prstGeom prst="ellipse">
              <a:avLst/>
            </a:prstGeom>
            <a:solidFill>
              <a:srgbClr val="C198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Y=4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5" name="円/楕円 172"/>
            <p:cNvSpPr/>
            <p:nvPr/>
          </p:nvSpPr>
          <p:spPr>
            <a:xfrm>
              <a:off x="8056357" y="4596927"/>
              <a:ext cx="714148" cy="47989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Y=1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円/楕円 183"/>
            <p:cNvSpPr/>
            <p:nvPr/>
          </p:nvSpPr>
          <p:spPr>
            <a:xfrm>
              <a:off x="9632481" y="4440540"/>
              <a:ext cx="714148" cy="47989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Y=2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7" name="円/楕円 184"/>
            <p:cNvSpPr/>
            <p:nvPr/>
          </p:nvSpPr>
          <p:spPr>
            <a:xfrm>
              <a:off x="9655816" y="5701634"/>
              <a:ext cx="714148" cy="47989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tx1"/>
                  </a:solidFill>
                </a:rPr>
                <a:t>Y=3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スライド番号プレースホルダー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213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892" y="424543"/>
            <a:ext cx="11011808" cy="726621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決定木 </a:t>
            </a:r>
            <a:r>
              <a:rPr lang="en-US" altLang="ja-JP" dirty="0"/>
              <a:t>(classification tree / decision tree)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ja-JP" altLang="en-US" sz="2400" b="1" dirty="0"/>
                  <a:t>二分木でクラス分類を</a:t>
                </a:r>
                <a:r>
                  <a:rPr lang="ja-JP" altLang="en-US" sz="2400" b="1" dirty="0"/>
                  <a:t>表現</a:t>
                </a:r>
                <a:endParaRPr lang="en-US" altLang="ja-JP" sz="2400" b="1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kumimoji="1" lang="en-US" altLang="ja-JP" sz="2400" b="1" dirty="0"/>
                  <a:t>Node</a:t>
                </a:r>
                <a:r>
                  <a:rPr lang="en-US" altLang="ja-JP" sz="2400" dirty="0"/>
                  <a:t>	</a:t>
                </a:r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分割規則が定義される</a:t>
                </a:r>
                <a:endParaRPr kumimoji="1" lang="en-US" altLang="ja-JP" sz="2400" dirty="0"/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altLang="ja-JP" sz="2400" b="1" dirty="0"/>
                  <a:t>Leaf</a:t>
                </a:r>
                <a:r>
                  <a:rPr lang="en-US" altLang="ja-JP" sz="2400" dirty="0"/>
                  <a:t> 	: </a:t>
                </a:r>
                <a:r>
                  <a:rPr lang="ja-JP" altLang="en-US" sz="2400" dirty="0"/>
                  <a:t>クラスに対応</a:t>
                </a:r>
                <a:endParaRPr lang="en-US" altLang="ja-JP" sz="2400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未知点</m:t>
                    </m:r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について</m:t>
                    </m:r>
                  </m:oMath>
                </a14:m>
                <a:r>
                  <a:rPr kumimoji="1"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kumimoji="1" lang="ja-JP" altLang="en-US" sz="2400" dirty="0"/>
                  <a:t>木を辿り分類先を決定</a:t>
                </a:r>
                <a:endParaRPr lang="en-US" altLang="ja-JP" sz="2400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分類（</a:t>
                </a:r>
                <a:r>
                  <a:rPr lang="en-US" altLang="ja-JP" dirty="0"/>
                  <a:t>test</a:t>
                </a:r>
                <a:r>
                  <a:rPr lang="ja-JP" altLang="en-US" dirty="0"/>
                  <a:t>）が高速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実装が簡単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ja-JP" altLang="en-US" dirty="0"/>
                  <a:t>木が深くなると過学習</a:t>
                </a:r>
                <a:endParaRPr lang="en-US" altLang="ja-JP" dirty="0"/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endParaRPr lang="en-US" altLang="ja-JP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786" y="1569052"/>
                <a:ext cx="7014714" cy="4888898"/>
              </a:xfrm>
              <a:blipFill>
                <a:blip r:embed="rId2"/>
                <a:stretch>
                  <a:fillRect l="-1303" t="-2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矢印コネクタ 91"/>
          <p:cNvCxnSpPr/>
          <p:nvPr/>
        </p:nvCxnSpPr>
        <p:spPr>
          <a:xfrm>
            <a:off x="7685131" y="6488354"/>
            <a:ext cx="31623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V="1">
            <a:off x="7685131" y="4192829"/>
            <a:ext cx="0" cy="229552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正方形/長方形 160"/>
              <p:cNvSpPr/>
              <p:nvPr/>
            </p:nvSpPr>
            <p:spPr>
              <a:xfrm>
                <a:off x="10804798" y="6297082"/>
                <a:ext cx="5094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正方形/長方形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798" y="6297082"/>
                <a:ext cx="50943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正方形/長方形 163"/>
              <p:cNvSpPr/>
              <p:nvPr/>
            </p:nvSpPr>
            <p:spPr>
              <a:xfrm>
                <a:off x="7168109" y="4117145"/>
                <a:ext cx="5153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4" name="正方形/長方形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9" y="4117145"/>
                <a:ext cx="51539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円/楕円 164"/>
              <p:cNvSpPr/>
              <p:nvPr/>
            </p:nvSpPr>
            <p:spPr>
              <a:xfrm>
                <a:off x="8340765" y="922276"/>
                <a:ext cx="2217755" cy="6467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&gt;50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-50</a:t>
                </a:r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5" name="円/楕円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65" y="922276"/>
                <a:ext cx="2217755" cy="646776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円/楕円 165"/>
              <p:cNvSpPr/>
              <p:nvPr/>
            </p:nvSpPr>
            <p:spPr>
              <a:xfrm>
                <a:off x="7168109" y="2084416"/>
                <a:ext cx="2068839" cy="52828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&gt;0.1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+0.5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6" name="円/楕円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9" y="2084416"/>
                <a:ext cx="2068839" cy="528281"/>
              </a:xfrm>
              <a:prstGeom prst="ellipse">
                <a:avLst/>
              </a:prstGeom>
              <a:blipFill rotWithShape="0">
                <a:blip r:embed="rId6"/>
                <a:stretch>
                  <a:fillRect b="-6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円/楕円 166"/>
              <p:cNvSpPr/>
              <p:nvPr/>
            </p:nvSpPr>
            <p:spPr>
              <a:xfrm>
                <a:off x="9477829" y="2084416"/>
                <a:ext cx="2323645" cy="52813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-0.1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円/楕円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829" y="2084416"/>
                <a:ext cx="2323645" cy="528137"/>
              </a:xfrm>
              <a:prstGeom prst="ellipse">
                <a:avLst/>
              </a:prstGeom>
              <a:blipFill rotWithShape="0">
                <a:blip r:embed="rId7"/>
                <a:stretch>
                  <a:fillRect b="-6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直線コネクタ 170"/>
          <p:cNvCxnSpPr>
            <a:stCxn id="165" idx="3"/>
            <a:endCxn id="166" idx="0"/>
          </p:cNvCxnSpPr>
          <p:nvPr/>
        </p:nvCxnSpPr>
        <p:spPr>
          <a:xfrm flipH="1">
            <a:off x="8202529" y="1474334"/>
            <a:ext cx="463019" cy="610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>
            <a:stCxn id="165" idx="5"/>
            <a:endCxn id="167" idx="0"/>
          </p:cNvCxnSpPr>
          <p:nvPr/>
        </p:nvCxnSpPr>
        <p:spPr>
          <a:xfrm>
            <a:off x="10233737" y="1474334"/>
            <a:ext cx="405915" cy="610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>
            <a:stCxn id="166" idx="3"/>
            <a:endCxn id="179" idx="0"/>
          </p:cNvCxnSpPr>
          <p:nvPr/>
        </p:nvCxnSpPr>
        <p:spPr>
          <a:xfrm flipH="1">
            <a:off x="7452808" y="2535332"/>
            <a:ext cx="18275" cy="643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/>
          <p:cNvSpPr txBox="1"/>
          <p:nvPr/>
        </p:nvSpPr>
        <p:spPr>
          <a:xfrm>
            <a:off x="7913025" y="154962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true</a:t>
            </a:r>
            <a:endParaRPr kumimoji="1" lang="ja-JP" altLang="en-US" dirty="0"/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10142162" y="154962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false</a:t>
            </a:r>
            <a:endParaRPr kumimoji="1" lang="ja-JP" altLang="en-US" dirty="0"/>
          </a:p>
        </p:txBody>
      </p:sp>
      <p:sp>
        <p:nvSpPr>
          <p:cNvPr id="179" name="円/楕円 178"/>
          <p:cNvSpPr/>
          <p:nvPr/>
        </p:nvSpPr>
        <p:spPr>
          <a:xfrm>
            <a:off x="7095734" y="3178685"/>
            <a:ext cx="714148" cy="4798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Y=1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80" name="円/楕円 179"/>
          <p:cNvSpPr/>
          <p:nvPr/>
        </p:nvSpPr>
        <p:spPr>
          <a:xfrm>
            <a:off x="8680647" y="3185392"/>
            <a:ext cx="714148" cy="479892"/>
          </a:xfrm>
          <a:prstGeom prst="ellipse">
            <a:avLst/>
          </a:prstGeom>
          <a:solidFill>
            <a:srgbClr val="C198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Y=4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9" name="直線コネクタ 188"/>
          <p:cNvCxnSpPr>
            <a:stCxn id="166" idx="5"/>
            <a:endCxn id="180" idx="0"/>
          </p:cNvCxnSpPr>
          <p:nvPr/>
        </p:nvCxnSpPr>
        <p:spPr>
          <a:xfrm>
            <a:off x="8933974" y="2535332"/>
            <a:ext cx="103747" cy="65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テキスト ボックス 189"/>
          <p:cNvSpPr txBox="1"/>
          <p:nvPr/>
        </p:nvSpPr>
        <p:spPr>
          <a:xfrm>
            <a:off x="7394004" y="272143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true</a:t>
            </a:r>
            <a:endParaRPr kumimoji="1" lang="ja-JP" altLang="en-US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450302" y="272143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false</a:t>
            </a:r>
            <a:endParaRPr kumimoji="1" lang="ja-JP" altLang="en-US" dirty="0"/>
          </a:p>
        </p:txBody>
      </p:sp>
      <p:cxnSp>
        <p:nvCxnSpPr>
          <p:cNvPr id="192" name="直線コネクタ 191"/>
          <p:cNvCxnSpPr/>
          <p:nvPr/>
        </p:nvCxnSpPr>
        <p:spPr>
          <a:xfrm flipH="1">
            <a:off x="9957481" y="2552285"/>
            <a:ext cx="26591" cy="632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円/楕円 192"/>
          <p:cNvSpPr/>
          <p:nvPr/>
        </p:nvSpPr>
        <p:spPr>
          <a:xfrm>
            <a:off x="9608456" y="3178685"/>
            <a:ext cx="714148" cy="47989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Y=2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94" name="円/楕円 193"/>
          <p:cNvSpPr/>
          <p:nvPr/>
        </p:nvSpPr>
        <p:spPr>
          <a:xfrm>
            <a:off x="11086784" y="3185392"/>
            <a:ext cx="714148" cy="47989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Y=3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5" name="直線コネクタ 194"/>
          <p:cNvCxnSpPr>
            <a:endCxn id="194" idx="0"/>
          </p:cNvCxnSpPr>
          <p:nvPr/>
        </p:nvCxnSpPr>
        <p:spPr>
          <a:xfrm>
            <a:off x="11314233" y="2552285"/>
            <a:ext cx="129625" cy="633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テキスト ボックス 195"/>
          <p:cNvSpPr txBox="1"/>
          <p:nvPr/>
        </p:nvSpPr>
        <p:spPr>
          <a:xfrm>
            <a:off x="9469002" y="272143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true</a:t>
            </a:r>
            <a:endParaRPr kumimoji="1" lang="ja-JP" altLang="en-US" dirty="0"/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10871801" y="272143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false</a:t>
            </a:r>
            <a:endParaRPr kumimoji="1" lang="ja-JP" altLang="en-US" dirty="0"/>
          </a:p>
        </p:txBody>
      </p:sp>
      <p:cxnSp>
        <p:nvCxnSpPr>
          <p:cNvPr id="198" name="直線コネクタ 197"/>
          <p:cNvCxnSpPr/>
          <p:nvPr/>
        </p:nvCxnSpPr>
        <p:spPr>
          <a:xfrm flipH="1">
            <a:off x="9118646" y="4195989"/>
            <a:ext cx="289404" cy="226298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 flipH="1">
            <a:off x="9190074" y="4764714"/>
            <a:ext cx="1587996" cy="123626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H="1">
            <a:off x="7673982" y="5399314"/>
            <a:ext cx="1593843" cy="11826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150" name="円/楕円 173"/>
          <p:cNvSpPr/>
          <p:nvPr/>
        </p:nvSpPr>
        <p:spPr>
          <a:xfrm>
            <a:off x="8078281" y="5799625"/>
            <a:ext cx="714148" cy="479892"/>
          </a:xfrm>
          <a:prstGeom prst="ellipse">
            <a:avLst/>
          </a:prstGeom>
          <a:solidFill>
            <a:srgbClr val="C198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Y=4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1" name="円/楕円 172"/>
          <p:cNvSpPr/>
          <p:nvPr/>
        </p:nvSpPr>
        <p:spPr>
          <a:xfrm>
            <a:off x="8056357" y="4596927"/>
            <a:ext cx="714148" cy="4798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Y=1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2" name="円/楕円 183"/>
          <p:cNvSpPr/>
          <p:nvPr/>
        </p:nvSpPr>
        <p:spPr>
          <a:xfrm>
            <a:off x="9632481" y="4440540"/>
            <a:ext cx="714148" cy="47989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Y=2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4" name="円/楕円 184"/>
          <p:cNvSpPr/>
          <p:nvPr/>
        </p:nvSpPr>
        <p:spPr>
          <a:xfrm>
            <a:off x="9655816" y="5701634"/>
            <a:ext cx="714148" cy="47989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Y=3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35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293" y="257019"/>
            <a:ext cx="11078936" cy="72662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決定木の学習 </a:t>
            </a:r>
            <a:r>
              <a:rPr lang="en-US" altLang="ja-JP" sz="4000" dirty="0"/>
              <a:t>(</a:t>
            </a:r>
            <a:r>
              <a:rPr lang="ja-JP" altLang="en-US" sz="4000" dirty="0"/>
              <a:t>概要</a:t>
            </a:r>
            <a:r>
              <a:rPr lang="en-US" altLang="ja-JP" sz="4000" dirty="0"/>
              <a:t>)</a:t>
            </a:r>
            <a:r>
              <a:rPr lang="en-US" altLang="ja-JP" sz="1800" dirty="0"/>
              <a:t>[Fielding 77; Quinlan 93; </a:t>
            </a:r>
            <a:r>
              <a:rPr lang="en-US" altLang="ja-JP" sz="1800" dirty="0" err="1"/>
              <a:t>Breiman</a:t>
            </a:r>
            <a:r>
              <a:rPr lang="en-US" altLang="ja-JP" sz="1800" dirty="0"/>
              <a:t> 84]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入力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教師データ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，木の深さ</a:t>
                </a:r>
                <a:r>
                  <a:rPr lang="en-US" altLang="ja-JP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1. Root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に全教師データを関連付け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深さが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になるまで以下を繰り返す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Node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に注目</a:t>
                </a:r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に属すデータ群を二分割するルールを決定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ランダムに候補を作成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b="1" i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なるべく偏りが大きなルールを選択</a:t>
                </a:r>
                <a:endParaRPr lang="en-US" altLang="ja-JP" sz="2000" b="1" i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の子に分割したデータ群を関連付け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葉にラベル付け（属するデータの多数決）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blipFill rotWithShape="0">
                <a:blip r:embed="rId2"/>
                <a:stretch>
                  <a:fillRect l="-1420" t="-924" r="-473" b="-2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図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309" y="983640"/>
            <a:ext cx="2724691" cy="1790511"/>
          </a:xfrm>
          <a:prstGeom prst="rect">
            <a:avLst/>
          </a:prstGeom>
        </p:spPr>
      </p:pic>
      <p:sp>
        <p:nvSpPr>
          <p:cNvPr id="105" name="正方形/長方形 104"/>
          <p:cNvSpPr/>
          <p:nvPr/>
        </p:nvSpPr>
        <p:spPr>
          <a:xfrm>
            <a:off x="8113987" y="1442808"/>
            <a:ext cx="58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root</a:t>
            </a:r>
            <a:endParaRPr lang="ja-JP" altLang="en-US" dirty="0"/>
          </a:p>
        </p:txBody>
      </p:sp>
      <p:cxnSp>
        <p:nvCxnSpPr>
          <p:cNvPr id="106" name="直線コネクタ 105"/>
          <p:cNvCxnSpPr/>
          <p:nvPr/>
        </p:nvCxnSpPr>
        <p:spPr>
          <a:xfrm flipV="1">
            <a:off x="10864531" y="1117605"/>
            <a:ext cx="0" cy="15430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角丸四角形 72"/>
              <p:cNvSpPr/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角丸四角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4"/>
                <a:stretch>
                  <a:fillRect l="-3136" r="-7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3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図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309" y="983640"/>
            <a:ext cx="2724691" cy="1790511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8113987" y="1442808"/>
            <a:ext cx="58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root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10849291" y="1094745"/>
            <a:ext cx="0" cy="15430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24" idx="0"/>
          </p:cNvCxnSpPr>
          <p:nvPr/>
        </p:nvCxnSpPr>
        <p:spPr>
          <a:xfrm flipH="1">
            <a:off x="8113987" y="2269340"/>
            <a:ext cx="222293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25" idx="0"/>
          </p:cNvCxnSpPr>
          <p:nvPr/>
        </p:nvCxnSpPr>
        <p:spPr>
          <a:xfrm>
            <a:off x="8444448" y="2269340"/>
            <a:ext cx="2078224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角丸四角形 22"/>
              <p:cNvSpPr/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&gt;0.6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角丸四角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4"/>
                <a:stretch>
                  <a:fillRect l="-3136" r="-7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角丸四角形 23"/>
              <p:cNvSpPr/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角丸四角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5"/>
                <a:stretch>
                  <a:fillRect l="-3333" r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24"/>
              <p:cNvSpPr/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角丸四角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6"/>
                <a:stretch>
                  <a:fillRect l="-3435" r="-8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入力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教師データ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，木の深さ</a:t>
                </a:r>
                <a:r>
                  <a:rPr lang="en-US" altLang="ja-JP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1. Root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に全教師データを関連付け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深さが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になるまで以下を繰り返す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Node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に注目</a:t>
                </a:r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に属すデータ群を二分割するルールを決定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ランダムに候補を作成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b="1" i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なるべく偏りが大きなルールを選択</a:t>
                </a:r>
                <a:endParaRPr lang="en-US" altLang="ja-JP" sz="2000" b="1" i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の子に分割したデータ群を関連付け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葉にラベル付け（属するデータの多数決）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blipFill rotWithShape="0">
                <a:blip r:embed="rId7"/>
                <a:stretch>
                  <a:fillRect l="-1420" t="-924" r="-473" b="-2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329293" y="257019"/>
            <a:ext cx="11078936" cy="72662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決定木の学習 </a:t>
            </a:r>
            <a:r>
              <a:rPr lang="en-US" altLang="ja-JP" sz="4000" dirty="0"/>
              <a:t>(</a:t>
            </a:r>
            <a:r>
              <a:rPr lang="ja-JP" altLang="en-US" sz="4000" dirty="0"/>
              <a:t>概要</a:t>
            </a:r>
            <a:r>
              <a:rPr lang="en-US" altLang="ja-JP" sz="4000" dirty="0"/>
              <a:t>)</a:t>
            </a:r>
            <a:r>
              <a:rPr lang="en-US" altLang="ja-JP" sz="1800" dirty="0"/>
              <a:t>[Fielding 77; Quinlan 93; </a:t>
            </a:r>
            <a:r>
              <a:rPr lang="en-US" altLang="ja-JP" sz="1800" dirty="0" err="1"/>
              <a:t>Breiman</a:t>
            </a:r>
            <a:r>
              <a:rPr lang="en-US" altLang="ja-JP" sz="1800" dirty="0"/>
              <a:t> 84]</a:t>
            </a:r>
            <a:endParaRPr kumimoji="1"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262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コネクタ 25"/>
          <p:cNvCxnSpPr>
            <a:endCxn id="20" idx="0"/>
          </p:cNvCxnSpPr>
          <p:nvPr/>
        </p:nvCxnSpPr>
        <p:spPr>
          <a:xfrm>
            <a:off x="8149040" y="3873138"/>
            <a:ext cx="409850" cy="830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7070431" y="3873138"/>
            <a:ext cx="968669" cy="92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図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309" y="983640"/>
            <a:ext cx="2724691" cy="1790511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8113987" y="1442808"/>
            <a:ext cx="58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root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10849291" y="1094745"/>
            <a:ext cx="0" cy="15430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24" idx="0"/>
          </p:cNvCxnSpPr>
          <p:nvPr/>
        </p:nvCxnSpPr>
        <p:spPr>
          <a:xfrm flipH="1">
            <a:off x="8113987" y="2269340"/>
            <a:ext cx="222293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25" idx="0"/>
          </p:cNvCxnSpPr>
          <p:nvPr/>
        </p:nvCxnSpPr>
        <p:spPr>
          <a:xfrm>
            <a:off x="8444448" y="2269340"/>
            <a:ext cx="2078224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角丸四角形 22"/>
              <p:cNvSpPr/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&gt;0.6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角丸四角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4"/>
                <a:stretch>
                  <a:fillRect l="-3136" r="-7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角丸四角形 23"/>
              <p:cNvSpPr/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/>
                          </a:solidFill>
                        </a:rPr>
                        <m:t>&gt;0.5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角丸四角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5"/>
                <a:stretch>
                  <a:fillRect l="-3333" r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24"/>
              <p:cNvSpPr/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角丸四角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6"/>
                <a:stretch>
                  <a:fillRect l="-3435" r="-8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6526264" y="4703816"/>
                <a:ext cx="1246136" cy="914400"/>
              </a:xfrm>
              <a:prstGeom prst="roundRect">
                <a:avLst>
                  <a:gd name="adj" fmla="val 3333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264" y="4703816"/>
                <a:ext cx="1246136" cy="914400"/>
              </a:xfrm>
              <a:prstGeom prst="roundRect">
                <a:avLst>
                  <a:gd name="adj" fmla="val 33334"/>
                </a:avLst>
              </a:prstGeom>
              <a:blipFill rotWithShape="0">
                <a:blip r:embed="rId7"/>
                <a:stretch>
                  <a:fillRect l="-5825" r="-121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/>
          <p:cNvCxnSpPr/>
          <p:nvPr/>
        </p:nvCxnSpPr>
        <p:spPr>
          <a:xfrm flipH="1">
            <a:off x="9776461" y="1950720"/>
            <a:ext cx="105759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角丸四角形 19"/>
              <p:cNvSpPr/>
              <p:nvPr/>
            </p:nvSpPr>
            <p:spPr>
              <a:xfrm>
                <a:off x="7882340" y="4703816"/>
                <a:ext cx="1353100" cy="914400"/>
              </a:xfrm>
              <a:prstGeom prst="roundRect">
                <a:avLst>
                  <a:gd name="adj" fmla="val 3000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角丸四角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340" y="4703816"/>
                <a:ext cx="1353100" cy="914400"/>
              </a:xfrm>
              <a:prstGeom prst="roundRect">
                <a:avLst>
                  <a:gd name="adj" fmla="val 30001"/>
                </a:avLst>
              </a:prstGeom>
              <a:blipFill rotWithShape="0">
                <a:blip r:embed="rId8"/>
                <a:stretch>
                  <a:fillRect l="-6696" r="-129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入力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教師データ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，木の深さ</a:t>
                </a:r>
                <a:r>
                  <a:rPr lang="en-US" altLang="ja-JP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1. Root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に全教師データを関連付け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深さが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になるまで以下を繰り返す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Node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に注目</a:t>
                </a:r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に属すデータ群を二分割するルールを決定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ランダムに候補を作成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b="1" i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なるべく偏りが大きなルールを選択</a:t>
                </a:r>
                <a:endParaRPr lang="en-US" altLang="ja-JP" sz="2000" b="1" i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の子に分割したデータ群を関連付け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葉にラベル付け（属するデータの多数決）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blipFill rotWithShape="0">
                <a:blip r:embed="rId9"/>
                <a:stretch>
                  <a:fillRect l="-1420" t="-924" r="-473" b="-2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329293" y="257019"/>
            <a:ext cx="11078936" cy="72662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決定木の学習 </a:t>
            </a:r>
            <a:r>
              <a:rPr lang="en-US" altLang="ja-JP" sz="4000" dirty="0"/>
              <a:t>(</a:t>
            </a:r>
            <a:r>
              <a:rPr lang="ja-JP" altLang="en-US" sz="4000" dirty="0"/>
              <a:t>概要</a:t>
            </a:r>
            <a:r>
              <a:rPr lang="en-US" altLang="ja-JP" sz="4000" dirty="0"/>
              <a:t>)</a:t>
            </a:r>
            <a:r>
              <a:rPr lang="en-US" altLang="ja-JP" sz="1800" dirty="0"/>
              <a:t>[Fielding 77; Quinlan 93; </a:t>
            </a:r>
            <a:r>
              <a:rPr lang="en-US" altLang="ja-JP" sz="1800" dirty="0" err="1"/>
              <a:t>Breiman</a:t>
            </a:r>
            <a:r>
              <a:rPr lang="en-US" altLang="ja-JP" sz="1800" dirty="0"/>
              <a:t> 84]</a:t>
            </a:r>
            <a:endParaRPr kumimoji="1"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32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コネクタ 17"/>
          <p:cNvCxnSpPr>
            <a:endCxn id="28" idx="0"/>
          </p:cNvCxnSpPr>
          <p:nvPr/>
        </p:nvCxnSpPr>
        <p:spPr>
          <a:xfrm>
            <a:off x="10621329" y="3923496"/>
            <a:ext cx="671720" cy="7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9880996" y="3923496"/>
            <a:ext cx="555909" cy="87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20" idx="0"/>
          </p:cNvCxnSpPr>
          <p:nvPr/>
        </p:nvCxnSpPr>
        <p:spPr>
          <a:xfrm>
            <a:off x="8149040" y="3873138"/>
            <a:ext cx="333445" cy="830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7070431" y="3873138"/>
            <a:ext cx="968669" cy="92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図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309" y="983640"/>
            <a:ext cx="2724691" cy="1790511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8113987" y="1442808"/>
            <a:ext cx="58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root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10849291" y="1094745"/>
            <a:ext cx="0" cy="15430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24" idx="0"/>
          </p:cNvCxnSpPr>
          <p:nvPr/>
        </p:nvCxnSpPr>
        <p:spPr>
          <a:xfrm flipH="1">
            <a:off x="8113987" y="2269340"/>
            <a:ext cx="222293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25" idx="0"/>
          </p:cNvCxnSpPr>
          <p:nvPr/>
        </p:nvCxnSpPr>
        <p:spPr>
          <a:xfrm>
            <a:off x="8444448" y="2269340"/>
            <a:ext cx="2078224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角丸四角形 22"/>
              <p:cNvSpPr/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&gt;0.6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角丸四角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80" y="1812140"/>
                <a:ext cx="17373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4"/>
                <a:stretch>
                  <a:fillRect l="-3136" r="-7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角丸四角形 23"/>
              <p:cNvSpPr/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/>
                          </a:solidFill>
                        </a:rPr>
                        <m:t>&gt;0.5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角丸四角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507" y="3415938"/>
                <a:ext cx="14469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5"/>
                <a:stretch>
                  <a:fillRect l="-3333" r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24"/>
              <p:cNvSpPr/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/>
                          </a:solidFill>
                        </a:rPr>
                        <m:t>&gt;0.7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角丸四角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643" y="3415938"/>
                <a:ext cx="1586057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6"/>
                <a:stretch>
                  <a:fillRect l="-3435" r="-8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6526264" y="4703816"/>
                <a:ext cx="1105405" cy="811133"/>
              </a:xfrm>
              <a:prstGeom prst="roundRect">
                <a:avLst>
                  <a:gd name="adj" fmla="val 3333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0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264" y="4703816"/>
                <a:ext cx="1105405" cy="811133"/>
              </a:xfrm>
              <a:prstGeom prst="roundRect">
                <a:avLst>
                  <a:gd name="adj" fmla="val 33334"/>
                </a:avLst>
              </a:prstGeom>
              <a:blipFill rotWithShape="0">
                <a:blip r:embed="rId7"/>
                <a:stretch>
                  <a:fillRect l="-3279" r="-71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/>
          <p:cNvCxnSpPr/>
          <p:nvPr/>
        </p:nvCxnSpPr>
        <p:spPr>
          <a:xfrm flipH="1">
            <a:off x="9776461" y="1950720"/>
            <a:ext cx="105759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角丸四角形 19"/>
              <p:cNvSpPr/>
              <p:nvPr/>
            </p:nvSpPr>
            <p:spPr>
              <a:xfrm>
                <a:off x="7882340" y="4703816"/>
                <a:ext cx="1200289" cy="811133"/>
              </a:xfrm>
              <a:prstGeom prst="roundRect">
                <a:avLst>
                  <a:gd name="adj" fmla="val 3000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0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角丸四角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340" y="4703816"/>
                <a:ext cx="1200289" cy="811133"/>
              </a:xfrm>
              <a:prstGeom prst="roundRect">
                <a:avLst>
                  <a:gd name="adj" fmla="val 30001"/>
                </a:avLst>
              </a:prstGeom>
              <a:blipFill rotWithShape="0">
                <a:blip r:embed="rId8"/>
                <a:stretch>
                  <a:fillRect l="-4523" r="-75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角丸四角形 26"/>
              <p:cNvSpPr/>
              <p:nvPr/>
            </p:nvSpPr>
            <p:spPr>
              <a:xfrm>
                <a:off x="9336828" y="4703816"/>
                <a:ext cx="1185844" cy="811133"/>
              </a:xfrm>
              <a:prstGeom prst="roundRect">
                <a:avLst>
                  <a:gd name="adj" fmla="val 3333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0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FFC000"/>
                    </a:solidFill>
                  </a:rPr>
                  <a:t>18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2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000" b="1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角丸四角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828" y="4703816"/>
                <a:ext cx="1185844" cy="811133"/>
              </a:xfrm>
              <a:prstGeom prst="roundRect">
                <a:avLst>
                  <a:gd name="adj" fmla="val 33334"/>
                </a:avLst>
              </a:prstGeom>
              <a:blipFill rotWithShape="0">
                <a:blip r:embed="rId9"/>
                <a:stretch>
                  <a:fillRect l="-5102" r="-86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角丸四角形 27"/>
              <p:cNvSpPr/>
              <p:nvPr/>
            </p:nvSpPr>
            <p:spPr>
              <a:xfrm>
                <a:off x="10692904" y="4703816"/>
                <a:ext cx="1200289" cy="811133"/>
              </a:xfrm>
              <a:prstGeom prst="roundRect">
                <a:avLst>
                  <a:gd name="adj" fmla="val 3000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0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FFC000"/>
                    </a:solidFill>
                  </a:rPr>
                  <a:t>4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15</a:t>
                </a:r>
                <a:r>
                  <a:rPr lang="en-US" altLang="ja-JP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0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ja-JP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角丸四角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904" y="4703816"/>
                <a:ext cx="1200289" cy="811133"/>
              </a:xfrm>
              <a:prstGeom prst="roundRect">
                <a:avLst>
                  <a:gd name="adj" fmla="val 30001"/>
                </a:avLst>
              </a:prstGeom>
              <a:blipFill rotWithShape="0">
                <a:blip r:embed="rId10"/>
                <a:stretch>
                  <a:fillRect l="-4523" r="-75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/>
          <p:nvPr/>
        </p:nvCxnSpPr>
        <p:spPr>
          <a:xfrm flipH="1">
            <a:off x="10855693" y="1812140"/>
            <a:ext cx="105759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入力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教師データ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，木の深さ</a:t>
                </a:r>
                <a:r>
                  <a:rPr lang="en-US" altLang="ja-JP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1. Root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に全教師データを関連付け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深さが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になるまで以下を繰り返す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Node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に注目</a:t>
                </a:r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に属すデータ群を二分割するルールを決定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ランダムに候補を作成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- </a:t>
                </a:r>
                <a:r>
                  <a:rPr lang="ja-JP" altLang="en-US" sz="2000" b="1" i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なるべく偏りが大きなルールを選択</a:t>
                </a:r>
                <a:endParaRPr lang="en-US" altLang="ja-JP" sz="2000" b="1" i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600"/>
                  </a:spcBef>
                </a:pP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+ </a:t>
                </a:r>
                <a:r>
                  <a:rPr lang="en-US" altLang="ja-JP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 </a:t>
                </a:r>
                <a:r>
                  <a:rPr lang="ja-JP" altLang="en-US" sz="20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の子に分割したデータ群を関連付け</a:t>
                </a:r>
                <a:endParaRPr lang="en-US" altLang="ja-JP" sz="20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indent="-504000">
                  <a:spcBef>
                    <a:spcPts val="1200"/>
                  </a:spcBef>
                </a:pP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3.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葉にラベル付け（属するデータの多数決）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3" y="1581149"/>
                <a:ext cx="6434775" cy="3954929"/>
              </a:xfrm>
              <a:prstGeom prst="rect">
                <a:avLst/>
              </a:prstGeom>
              <a:blipFill rotWithShape="0">
                <a:blip r:embed="rId11"/>
                <a:stretch>
                  <a:fillRect l="-1420" t="-924" r="-473" b="-2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329293" y="257019"/>
            <a:ext cx="11078936" cy="72662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決定木の学習 </a:t>
            </a:r>
            <a:r>
              <a:rPr lang="en-US" altLang="ja-JP" sz="4000" dirty="0"/>
              <a:t>(</a:t>
            </a:r>
            <a:r>
              <a:rPr lang="ja-JP" altLang="en-US" sz="4000" dirty="0"/>
              <a:t>概要</a:t>
            </a:r>
            <a:r>
              <a:rPr lang="en-US" altLang="ja-JP" sz="4000" dirty="0"/>
              <a:t>)</a:t>
            </a:r>
            <a:r>
              <a:rPr lang="en-US" altLang="ja-JP" sz="1800" dirty="0"/>
              <a:t>[Fielding 77; Quinlan 93; </a:t>
            </a:r>
            <a:r>
              <a:rPr lang="en-US" altLang="ja-JP" sz="1800" dirty="0" err="1"/>
              <a:t>Breiman</a:t>
            </a:r>
            <a:r>
              <a:rPr lang="en-US" altLang="ja-JP" sz="1800" dirty="0"/>
              <a:t> 84]</a:t>
            </a:r>
            <a:endParaRPr kumimoji="1"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72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0013" y="621980"/>
            <a:ext cx="10723840" cy="7332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パターン認識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013" y="1616956"/>
            <a:ext cx="10928279" cy="1812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パターン認識は多様な分野で多様なデータに対して応用されている</a:t>
            </a:r>
            <a:endParaRPr lang="en-US" altLang="ja-JP" i="1" dirty="0"/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750013" y="2400429"/>
            <a:ext cx="10723840" cy="375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研究分野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     	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画像認識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(Computer vision)</a:t>
            </a:r>
          </a:p>
          <a:p>
            <a:pPr marL="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手書き文字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文字認識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(Optical character recognition)</a:t>
            </a:r>
          </a:p>
          <a:p>
            <a:pPr marL="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音声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     	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音声認識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(Speech recognition)</a:t>
            </a: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Genome   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Bioinformatics</a:t>
            </a:r>
          </a:p>
          <a:p>
            <a:pPr marL="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生体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      	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Biometrics</a:t>
            </a: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:		        :</a:t>
            </a: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7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541033" y="2683943"/>
            <a:ext cx="1416008" cy="935058"/>
            <a:chOff x="1351005" y="5534026"/>
            <a:chExt cx="1416008" cy="935058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63715" y="2932318"/>
            <a:ext cx="2482953" cy="1903488"/>
            <a:chOff x="6648130" y="895770"/>
            <a:chExt cx="2753237" cy="211069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13" name="直線コネクタ 12"/>
            <p:cNvCxnSpPr/>
            <p:nvPr/>
          </p:nvCxnSpPr>
          <p:spPr>
            <a:xfrm flipH="1" flipV="1">
              <a:off x="8004958" y="895770"/>
              <a:ext cx="11296" cy="211069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グループ化 73"/>
          <p:cNvGrpSpPr/>
          <p:nvPr/>
        </p:nvGrpSpPr>
        <p:grpSpPr>
          <a:xfrm>
            <a:off x="2894942" y="4229382"/>
            <a:ext cx="1416008" cy="935058"/>
            <a:chOff x="1351005" y="5534026"/>
            <a:chExt cx="1416008" cy="935058"/>
          </a:xfrm>
        </p:grpSpPr>
        <p:cxnSp>
          <p:nvCxnSpPr>
            <p:cNvPr id="75" name="直線矢印コネクタ 74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正方形/長方形 76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1760494" y="6420984"/>
              <a:ext cx="1397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2035088" y="6420984"/>
              <a:ext cx="1397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527592" y="4220757"/>
            <a:ext cx="1416008" cy="935058"/>
            <a:chOff x="1351005" y="5534026"/>
            <a:chExt cx="1416008" cy="935058"/>
          </a:xfrm>
        </p:grpSpPr>
        <p:cxnSp>
          <p:nvCxnSpPr>
            <p:cNvPr id="82" name="直線矢印コネクタ 81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正方形/長方形 83"/>
            <p:cNvSpPr/>
            <p:nvPr/>
          </p:nvSpPr>
          <p:spPr>
            <a:xfrm>
              <a:off x="1485900" y="6420984"/>
              <a:ext cx="1397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8" name="直線矢印コネクタ 87"/>
          <p:cNvCxnSpPr/>
          <p:nvPr/>
        </p:nvCxnSpPr>
        <p:spPr>
          <a:xfrm flipH="1">
            <a:off x="3562928" y="3793898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4697055" y="3791518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グループ化 89"/>
          <p:cNvGrpSpPr/>
          <p:nvPr/>
        </p:nvGrpSpPr>
        <p:grpSpPr>
          <a:xfrm>
            <a:off x="6343206" y="3006002"/>
            <a:ext cx="2482953" cy="1676108"/>
            <a:chOff x="6648130" y="1044658"/>
            <a:chExt cx="2753237" cy="1858563"/>
          </a:xfrm>
        </p:grpSpPr>
        <p:grpSp>
          <p:nvGrpSpPr>
            <p:cNvPr id="91" name="グループ化 90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93" name="円/楕円 92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6" name="円/楕円 105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8" name="円/楕円 127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9" name="円/楕円 128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6" name="円/楕円 135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7" name="円/楕円 136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9" name="円/楕円 138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2" name="円/楕円 141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3" name="円/楕円 142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4" name="円/楕円 143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5" name="円/楕円 144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6" name="円/楕円 145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7" name="円/楕円 146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8" name="円/楕円 147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9" name="円/楕円 148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0" name="円/楕円 149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1" name="円/楕円 150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2" name="円/楕円 151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92" name="直線コネクタ 91"/>
            <p:cNvCxnSpPr/>
            <p:nvPr/>
          </p:nvCxnSpPr>
          <p:spPr>
            <a:xfrm flipV="1">
              <a:off x="6684642" y="1993364"/>
              <a:ext cx="2618476" cy="313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グループ化 152"/>
          <p:cNvGrpSpPr/>
          <p:nvPr/>
        </p:nvGrpSpPr>
        <p:grpSpPr>
          <a:xfrm>
            <a:off x="9571260" y="2708820"/>
            <a:ext cx="1416008" cy="935058"/>
            <a:chOff x="1351005" y="5534026"/>
            <a:chExt cx="1416008" cy="935058"/>
          </a:xfrm>
        </p:grpSpPr>
        <p:cxnSp>
          <p:nvCxnSpPr>
            <p:cNvPr id="154" name="直線矢印コネクタ 153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矢印コネクタ 154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正方形/長方形 155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正方形/長方形 157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0" name="直線矢印コネクタ 159"/>
          <p:cNvCxnSpPr/>
          <p:nvPr/>
        </p:nvCxnSpPr>
        <p:spPr>
          <a:xfrm flipH="1">
            <a:off x="9593155" y="3818775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/>
          <p:cNvCxnSpPr/>
          <p:nvPr/>
        </p:nvCxnSpPr>
        <p:spPr>
          <a:xfrm>
            <a:off x="10727282" y="3816395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グループ化 161"/>
          <p:cNvGrpSpPr/>
          <p:nvPr/>
        </p:nvGrpSpPr>
        <p:grpSpPr>
          <a:xfrm>
            <a:off x="8949056" y="4185325"/>
            <a:ext cx="1416008" cy="935058"/>
            <a:chOff x="1351005" y="5534026"/>
            <a:chExt cx="1416008" cy="935058"/>
          </a:xfrm>
        </p:grpSpPr>
        <p:cxnSp>
          <p:nvCxnSpPr>
            <p:cNvPr id="163" name="直線矢印コネクタ 162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矢印コネクタ 163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正方形/長方形 164"/>
            <p:cNvSpPr/>
            <p:nvPr/>
          </p:nvSpPr>
          <p:spPr>
            <a:xfrm>
              <a:off x="1485900" y="6303938"/>
              <a:ext cx="139700" cy="1627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正方形/長方形 165"/>
            <p:cNvSpPr/>
            <p:nvPr/>
          </p:nvSpPr>
          <p:spPr>
            <a:xfrm>
              <a:off x="1760494" y="5661000"/>
              <a:ext cx="139700" cy="805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2035088" y="6370612"/>
              <a:ext cx="139700" cy="960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9" name="グループ化 168"/>
          <p:cNvGrpSpPr/>
          <p:nvPr/>
        </p:nvGrpSpPr>
        <p:grpSpPr>
          <a:xfrm>
            <a:off x="10509283" y="4182944"/>
            <a:ext cx="1416008" cy="935058"/>
            <a:chOff x="1351005" y="5534026"/>
            <a:chExt cx="1416008" cy="935058"/>
          </a:xfrm>
        </p:grpSpPr>
        <p:cxnSp>
          <p:nvCxnSpPr>
            <p:cNvPr id="170" name="直線矢印コネクタ 169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矢印コネクタ 17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正方形/長方形 171"/>
            <p:cNvSpPr/>
            <p:nvPr/>
          </p:nvSpPr>
          <p:spPr>
            <a:xfrm>
              <a:off x="1485900" y="6314724"/>
              <a:ext cx="139700" cy="1519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1760494" y="6314724"/>
              <a:ext cx="139700" cy="1519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2035088" y="5786088"/>
              <a:ext cx="139700" cy="680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66FD05-F2D7-A717-C825-7E22B7513CA2}"/>
              </a:ext>
            </a:extLst>
          </p:cNvPr>
          <p:cNvSpPr txBox="1"/>
          <p:nvPr/>
        </p:nvSpPr>
        <p:spPr>
          <a:xfrm>
            <a:off x="256756" y="93691"/>
            <a:ext cx="787908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なるべく偏りが大きなルールを選択</a:t>
            </a:r>
            <a:endParaRPr lang="en-US" altLang="ja-JP" sz="24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つぎの二通りの分割ならどちらが良い分割でしょうか？</a:t>
            </a:r>
            <a:endParaRPr lang="en-US" altLang="ja-JP" sz="24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正方形/長方形 179">
                <a:extLst>
                  <a:ext uri="{FF2B5EF4-FFF2-40B4-BE49-F238E27FC236}">
                    <a16:creationId xmlns:a16="http://schemas.microsoft.com/office/drawing/2014/main" id="{88CD1725-7774-26DD-B48D-C8DDAE92BA53}"/>
                  </a:ext>
                </a:extLst>
              </p:cNvPr>
              <p:cNvSpPr/>
              <p:nvPr/>
            </p:nvSpPr>
            <p:spPr>
              <a:xfrm>
                <a:off x="2780812" y="1820448"/>
                <a:ext cx="2699008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0" name="正方形/長方形 179">
                <a:extLst>
                  <a:ext uri="{FF2B5EF4-FFF2-40B4-BE49-F238E27FC236}">
                    <a16:creationId xmlns:a16="http://schemas.microsoft.com/office/drawing/2014/main" id="{88CD1725-7774-26DD-B48D-C8DDAE92B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812" y="1820448"/>
                <a:ext cx="2699008" cy="737189"/>
              </a:xfrm>
              <a:prstGeom prst="rect">
                <a:avLst/>
              </a:prstGeom>
              <a:blipFill>
                <a:blip r:embed="rId3"/>
                <a:stretch>
                  <a:fillRect l="-4515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正方形/長方形 180">
                <a:extLst>
                  <a:ext uri="{FF2B5EF4-FFF2-40B4-BE49-F238E27FC236}">
                    <a16:creationId xmlns:a16="http://schemas.microsoft.com/office/drawing/2014/main" id="{78B165BD-5228-7C20-4838-1DF9FB91CA82}"/>
                  </a:ext>
                </a:extLst>
              </p:cNvPr>
              <p:cNvSpPr/>
              <p:nvPr/>
            </p:nvSpPr>
            <p:spPr>
              <a:xfrm>
                <a:off x="4312643" y="5172457"/>
                <a:ext cx="2241704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39</m:t>
                            </m:r>
                          </m:den>
                        </m:f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39</m:t>
                            </m:r>
                          </m:den>
                        </m:f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1" name="正方形/長方形 180">
                <a:extLst>
                  <a:ext uri="{FF2B5EF4-FFF2-40B4-BE49-F238E27FC236}">
                    <a16:creationId xmlns:a16="http://schemas.microsoft.com/office/drawing/2014/main" id="{78B165BD-5228-7C20-4838-1DF9FB91C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43" y="5172457"/>
                <a:ext cx="2241704" cy="645048"/>
              </a:xfrm>
              <a:prstGeom prst="rect">
                <a:avLst/>
              </a:prstGeom>
              <a:blipFill>
                <a:blip r:embed="rId4"/>
                <a:stretch>
                  <a:fillRect l="-4076" b="-7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正方形/長方形 181">
                <a:extLst>
                  <a:ext uri="{FF2B5EF4-FFF2-40B4-BE49-F238E27FC236}">
                    <a16:creationId xmlns:a16="http://schemas.microsoft.com/office/drawing/2014/main" id="{767C29F3-1F4F-A7D3-2D7E-D6A58ADAF872}"/>
                  </a:ext>
                </a:extLst>
              </p:cNvPr>
              <p:cNvSpPr/>
              <p:nvPr/>
            </p:nvSpPr>
            <p:spPr>
              <a:xfrm>
                <a:off x="2235266" y="5172457"/>
                <a:ext cx="2224070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2" name="正方形/長方形 181">
                <a:extLst>
                  <a:ext uri="{FF2B5EF4-FFF2-40B4-BE49-F238E27FC236}">
                    <a16:creationId xmlns:a16="http://schemas.microsoft.com/office/drawing/2014/main" id="{767C29F3-1F4F-A7D3-2D7E-D6A58ADAF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66" y="5172457"/>
                <a:ext cx="2224070" cy="645048"/>
              </a:xfrm>
              <a:prstGeom prst="rect">
                <a:avLst/>
              </a:prstGeom>
              <a:blipFill>
                <a:blip r:embed="rId5"/>
                <a:stretch>
                  <a:fillRect l="-4384" b="-7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正方形/長方形 182">
                <a:extLst>
                  <a:ext uri="{FF2B5EF4-FFF2-40B4-BE49-F238E27FC236}">
                    <a16:creationId xmlns:a16="http://schemas.microsoft.com/office/drawing/2014/main" id="{175D30AC-01DB-EAEC-9DE2-F7427EE640C0}"/>
                  </a:ext>
                </a:extLst>
              </p:cNvPr>
              <p:cNvSpPr/>
              <p:nvPr/>
            </p:nvSpPr>
            <p:spPr>
              <a:xfrm>
                <a:off x="8859815" y="1806609"/>
                <a:ext cx="2699008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3" name="正方形/長方形 182">
                <a:extLst>
                  <a:ext uri="{FF2B5EF4-FFF2-40B4-BE49-F238E27FC236}">
                    <a16:creationId xmlns:a16="http://schemas.microsoft.com/office/drawing/2014/main" id="{175D30AC-01DB-EAEC-9DE2-F7427EE64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815" y="1806609"/>
                <a:ext cx="2699008" cy="737189"/>
              </a:xfrm>
              <a:prstGeom prst="rect">
                <a:avLst/>
              </a:prstGeom>
              <a:blipFill>
                <a:blip r:embed="rId6"/>
                <a:stretch>
                  <a:fillRect l="-4515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正方形/長方形 183">
                <a:extLst>
                  <a:ext uri="{FF2B5EF4-FFF2-40B4-BE49-F238E27FC236}">
                    <a16:creationId xmlns:a16="http://schemas.microsoft.com/office/drawing/2014/main" id="{F96AAD0C-B7CE-0346-09CA-1812A88A6E5C}"/>
                  </a:ext>
                </a:extLst>
              </p:cNvPr>
              <p:cNvSpPr/>
              <p:nvPr/>
            </p:nvSpPr>
            <p:spPr>
              <a:xfrm>
                <a:off x="9922256" y="5172457"/>
                <a:ext cx="2336281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4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15</m:t>
                            </m:r>
                          </m:num>
                          <m:den>
                            <m:r>
                              <a:rPr lang="en-US" altLang="ja-JP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d>
                  </m:oMath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" name="正方形/長方形 183">
                <a:extLst>
                  <a:ext uri="{FF2B5EF4-FFF2-40B4-BE49-F238E27FC236}">
                    <a16:creationId xmlns:a16="http://schemas.microsoft.com/office/drawing/2014/main" id="{F96AAD0C-B7CE-0346-09CA-1812A88A6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256" y="5172457"/>
                <a:ext cx="2336281" cy="645048"/>
              </a:xfrm>
              <a:prstGeom prst="rect">
                <a:avLst/>
              </a:prstGeom>
              <a:blipFill>
                <a:blip r:embed="rId7"/>
                <a:stretch>
                  <a:fillRect l="-4178" b="-7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75DDE477-7F29-F0D3-2C79-6B4CE0A473F7}"/>
                  </a:ext>
                </a:extLst>
              </p:cNvPr>
              <p:cNvSpPr/>
              <p:nvPr/>
            </p:nvSpPr>
            <p:spPr>
              <a:xfrm>
                <a:off x="7962785" y="5172457"/>
                <a:ext cx="2211246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ja-JP" sz="24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18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75DDE477-7F29-F0D3-2C79-6B4CE0A4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785" y="5172457"/>
                <a:ext cx="2211246" cy="645048"/>
              </a:xfrm>
              <a:prstGeom prst="rect">
                <a:avLst/>
              </a:prstGeom>
              <a:blipFill>
                <a:blip r:embed="rId8"/>
                <a:stretch>
                  <a:fillRect l="-4132" b="-7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309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474496" y="3422998"/>
            <a:ext cx="1416008" cy="935058"/>
            <a:chOff x="1351005" y="5534026"/>
            <a:chExt cx="1416008" cy="935058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97178" y="3671373"/>
            <a:ext cx="2482953" cy="1903487"/>
            <a:chOff x="6648130" y="895770"/>
            <a:chExt cx="2753237" cy="211069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13" name="直線コネクタ 12"/>
            <p:cNvCxnSpPr/>
            <p:nvPr/>
          </p:nvCxnSpPr>
          <p:spPr>
            <a:xfrm flipH="1" flipV="1">
              <a:off x="8004958" y="895770"/>
              <a:ext cx="11296" cy="211069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グループ化 73"/>
          <p:cNvGrpSpPr/>
          <p:nvPr/>
        </p:nvGrpSpPr>
        <p:grpSpPr>
          <a:xfrm>
            <a:off x="2828405" y="4758887"/>
            <a:ext cx="1416008" cy="935058"/>
            <a:chOff x="1351005" y="5534026"/>
            <a:chExt cx="1416008" cy="935058"/>
          </a:xfrm>
        </p:grpSpPr>
        <p:cxnSp>
          <p:nvCxnSpPr>
            <p:cNvPr id="75" name="直線矢印コネクタ 74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正方形/長方形 76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1760494" y="6420984"/>
              <a:ext cx="1397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2035088" y="6420984"/>
              <a:ext cx="1397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461055" y="4750262"/>
            <a:ext cx="1416008" cy="935058"/>
            <a:chOff x="1351005" y="5534026"/>
            <a:chExt cx="1416008" cy="935058"/>
          </a:xfrm>
        </p:grpSpPr>
        <p:cxnSp>
          <p:nvCxnSpPr>
            <p:cNvPr id="82" name="直線矢印コネクタ 81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正方形/長方形 83"/>
            <p:cNvSpPr/>
            <p:nvPr/>
          </p:nvSpPr>
          <p:spPr>
            <a:xfrm>
              <a:off x="1485900" y="6420984"/>
              <a:ext cx="1397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8" name="直線矢印コネクタ 87"/>
          <p:cNvCxnSpPr>
            <a:cxnSpLocks/>
          </p:cNvCxnSpPr>
          <p:nvPr/>
        </p:nvCxnSpPr>
        <p:spPr>
          <a:xfrm flipH="1">
            <a:off x="3512488" y="4447228"/>
            <a:ext cx="135110" cy="28577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>
            <a:cxnSpLocks/>
          </p:cNvCxnSpPr>
          <p:nvPr/>
        </p:nvCxnSpPr>
        <p:spPr>
          <a:xfrm>
            <a:off x="4630518" y="4444848"/>
            <a:ext cx="105132" cy="2709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グループ化 89"/>
          <p:cNvGrpSpPr/>
          <p:nvPr/>
        </p:nvGrpSpPr>
        <p:grpSpPr>
          <a:xfrm>
            <a:off x="6276669" y="3745057"/>
            <a:ext cx="2482953" cy="1676108"/>
            <a:chOff x="6648130" y="1044658"/>
            <a:chExt cx="2753237" cy="1858563"/>
          </a:xfrm>
        </p:grpSpPr>
        <p:grpSp>
          <p:nvGrpSpPr>
            <p:cNvPr id="91" name="グループ化 90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93" name="円/楕円 92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6" name="円/楕円 105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8" name="円/楕円 127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9" name="円/楕円 128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6" name="円/楕円 135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7" name="円/楕円 136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9" name="円/楕円 138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2" name="円/楕円 141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3" name="円/楕円 142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4" name="円/楕円 143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5" name="円/楕円 144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6" name="円/楕円 145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7" name="円/楕円 146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8" name="円/楕円 147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9" name="円/楕円 148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0" name="円/楕円 149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1" name="円/楕円 150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2" name="円/楕円 151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92" name="直線コネクタ 91"/>
            <p:cNvCxnSpPr/>
            <p:nvPr/>
          </p:nvCxnSpPr>
          <p:spPr>
            <a:xfrm flipV="1">
              <a:off x="6684642" y="1993364"/>
              <a:ext cx="2618476" cy="313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グループ化 152"/>
          <p:cNvGrpSpPr/>
          <p:nvPr/>
        </p:nvGrpSpPr>
        <p:grpSpPr>
          <a:xfrm>
            <a:off x="9504723" y="3447875"/>
            <a:ext cx="1416008" cy="935058"/>
            <a:chOff x="1351005" y="5534026"/>
            <a:chExt cx="1416008" cy="935058"/>
          </a:xfrm>
        </p:grpSpPr>
        <p:cxnSp>
          <p:nvCxnSpPr>
            <p:cNvPr id="154" name="直線矢印コネクタ 153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矢印コネクタ 154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正方形/長方形 155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正方形/長方形 157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0" name="直線矢印コネクタ 159"/>
          <p:cNvCxnSpPr/>
          <p:nvPr/>
        </p:nvCxnSpPr>
        <p:spPr>
          <a:xfrm flipH="1">
            <a:off x="9526618" y="4424480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/>
          <p:cNvCxnSpPr/>
          <p:nvPr/>
        </p:nvCxnSpPr>
        <p:spPr>
          <a:xfrm>
            <a:off x="10660745" y="4422100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グループ化 161"/>
          <p:cNvGrpSpPr/>
          <p:nvPr/>
        </p:nvGrpSpPr>
        <p:grpSpPr>
          <a:xfrm>
            <a:off x="8882519" y="4733880"/>
            <a:ext cx="1416008" cy="935058"/>
            <a:chOff x="1351005" y="5534026"/>
            <a:chExt cx="1416008" cy="935058"/>
          </a:xfrm>
        </p:grpSpPr>
        <p:cxnSp>
          <p:nvCxnSpPr>
            <p:cNvPr id="163" name="直線矢印コネクタ 162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矢印コネクタ 163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正方形/長方形 164"/>
            <p:cNvSpPr/>
            <p:nvPr/>
          </p:nvSpPr>
          <p:spPr>
            <a:xfrm>
              <a:off x="1485900" y="6303938"/>
              <a:ext cx="139700" cy="1627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正方形/長方形 165"/>
            <p:cNvSpPr/>
            <p:nvPr/>
          </p:nvSpPr>
          <p:spPr>
            <a:xfrm>
              <a:off x="1760494" y="5661000"/>
              <a:ext cx="139700" cy="805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2035088" y="6370612"/>
              <a:ext cx="139700" cy="960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9" name="グループ化 168"/>
          <p:cNvGrpSpPr/>
          <p:nvPr/>
        </p:nvGrpSpPr>
        <p:grpSpPr>
          <a:xfrm>
            <a:off x="10442746" y="4731499"/>
            <a:ext cx="1416008" cy="935058"/>
            <a:chOff x="1351005" y="5534026"/>
            <a:chExt cx="1416008" cy="935058"/>
          </a:xfrm>
        </p:grpSpPr>
        <p:cxnSp>
          <p:nvCxnSpPr>
            <p:cNvPr id="170" name="直線矢印コネクタ 169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矢印コネクタ 17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正方形/長方形 171"/>
            <p:cNvSpPr/>
            <p:nvPr/>
          </p:nvSpPr>
          <p:spPr>
            <a:xfrm>
              <a:off x="1485900" y="6314724"/>
              <a:ext cx="139700" cy="1519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1760494" y="6314724"/>
              <a:ext cx="139700" cy="1519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2035088" y="5786088"/>
              <a:ext cx="139700" cy="680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66FD05-F2D7-A717-C825-7E22B7513CA2}"/>
              </a:ext>
            </a:extLst>
          </p:cNvPr>
          <p:cNvSpPr txBox="1"/>
          <p:nvPr/>
        </p:nvSpPr>
        <p:spPr>
          <a:xfrm>
            <a:off x="256756" y="227041"/>
            <a:ext cx="1064906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なるべく偏りが大きなルールを選択</a:t>
            </a:r>
          </a:p>
          <a:p>
            <a:pPr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データ点の割合を出現確率と考えて，エントロピーを計算してみると・・・</a:t>
            </a:r>
            <a:endParaRPr lang="en-US" altLang="ja-JP" sz="24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正方形/長方形 179">
                <a:extLst>
                  <a:ext uri="{FF2B5EF4-FFF2-40B4-BE49-F238E27FC236}">
                    <a16:creationId xmlns:a16="http://schemas.microsoft.com/office/drawing/2014/main" id="{88CD1725-7774-26DD-B48D-C8DDAE92BA53}"/>
                  </a:ext>
                </a:extLst>
              </p:cNvPr>
              <p:cNvSpPr/>
              <p:nvPr/>
            </p:nvSpPr>
            <p:spPr>
              <a:xfrm>
                <a:off x="2714275" y="2730953"/>
                <a:ext cx="2699008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0" name="正方形/長方形 179">
                <a:extLst>
                  <a:ext uri="{FF2B5EF4-FFF2-40B4-BE49-F238E27FC236}">
                    <a16:creationId xmlns:a16="http://schemas.microsoft.com/office/drawing/2014/main" id="{88CD1725-7774-26DD-B48D-C8DDAE92B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75" y="2730953"/>
                <a:ext cx="2699008" cy="737189"/>
              </a:xfrm>
              <a:prstGeom prst="rect">
                <a:avLst/>
              </a:prstGeom>
              <a:blipFill>
                <a:blip r:embed="rId3"/>
                <a:stretch>
                  <a:fillRect l="-4515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正方形/長方形 180">
                <a:extLst>
                  <a:ext uri="{FF2B5EF4-FFF2-40B4-BE49-F238E27FC236}">
                    <a16:creationId xmlns:a16="http://schemas.microsoft.com/office/drawing/2014/main" id="{78B165BD-5228-7C20-4838-1DF9FB91CA82}"/>
                  </a:ext>
                </a:extLst>
              </p:cNvPr>
              <p:cNvSpPr/>
              <p:nvPr/>
            </p:nvSpPr>
            <p:spPr>
              <a:xfrm>
                <a:off x="4246106" y="5701962"/>
                <a:ext cx="2241704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39</m:t>
                            </m:r>
                          </m:den>
                        </m:f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39</m:t>
                            </m:r>
                          </m:den>
                        </m:f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1" name="正方形/長方形 180">
                <a:extLst>
                  <a:ext uri="{FF2B5EF4-FFF2-40B4-BE49-F238E27FC236}">
                    <a16:creationId xmlns:a16="http://schemas.microsoft.com/office/drawing/2014/main" id="{78B165BD-5228-7C20-4838-1DF9FB91C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106" y="5701962"/>
                <a:ext cx="2241704" cy="645048"/>
              </a:xfrm>
              <a:prstGeom prst="rect">
                <a:avLst/>
              </a:prstGeom>
              <a:blipFill>
                <a:blip r:embed="rId4"/>
                <a:stretch>
                  <a:fillRect l="-4360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正方形/長方形 181">
                <a:extLst>
                  <a:ext uri="{FF2B5EF4-FFF2-40B4-BE49-F238E27FC236}">
                    <a16:creationId xmlns:a16="http://schemas.microsoft.com/office/drawing/2014/main" id="{767C29F3-1F4F-A7D3-2D7E-D6A58ADAF872}"/>
                  </a:ext>
                </a:extLst>
              </p:cNvPr>
              <p:cNvSpPr/>
              <p:nvPr/>
            </p:nvSpPr>
            <p:spPr>
              <a:xfrm>
                <a:off x="2168729" y="5701962"/>
                <a:ext cx="2224070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2" name="正方形/長方形 181">
                <a:extLst>
                  <a:ext uri="{FF2B5EF4-FFF2-40B4-BE49-F238E27FC236}">
                    <a16:creationId xmlns:a16="http://schemas.microsoft.com/office/drawing/2014/main" id="{767C29F3-1F4F-A7D3-2D7E-D6A58ADAF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29" y="5701962"/>
                <a:ext cx="2224070" cy="645048"/>
              </a:xfrm>
              <a:prstGeom prst="rect">
                <a:avLst/>
              </a:prstGeom>
              <a:blipFill>
                <a:blip r:embed="rId5"/>
                <a:stretch>
                  <a:fillRect l="-4384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正方形/長方形 182">
                <a:extLst>
                  <a:ext uri="{FF2B5EF4-FFF2-40B4-BE49-F238E27FC236}">
                    <a16:creationId xmlns:a16="http://schemas.microsoft.com/office/drawing/2014/main" id="{175D30AC-01DB-EAEC-9DE2-F7427EE640C0}"/>
                  </a:ext>
                </a:extLst>
              </p:cNvPr>
              <p:cNvSpPr/>
              <p:nvPr/>
            </p:nvSpPr>
            <p:spPr>
              <a:xfrm>
                <a:off x="8250294" y="2678219"/>
                <a:ext cx="2699008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3" name="正方形/長方形 182">
                <a:extLst>
                  <a:ext uri="{FF2B5EF4-FFF2-40B4-BE49-F238E27FC236}">
                    <a16:creationId xmlns:a16="http://schemas.microsoft.com/office/drawing/2014/main" id="{175D30AC-01DB-EAEC-9DE2-F7427EE64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94" y="2678219"/>
                <a:ext cx="2699008" cy="737189"/>
              </a:xfrm>
              <a:prstGeom prst="rect">
                <a:avLst/>
              </a:prstGeom>
              <a:blipFill>
                <a:blip r:embed="rId6"/>
                <a:stretch>
                  <a:fillRect l="-4515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正方形/長方形 183">
                <a:extLst>
                  <a:ext uri="{FF2B5EF4-FFF2-40B4-BE49-F238E27FC236}">
                    <a16:creationId xmlns:a16="http://schemas.microsoft.com/office/drawing/2014/main" id="{F96AAD0C-B7CE-0346-09CA-1812A88A6E5C}"/>
                  </a:ext>
                </a:extLst>
              </p:cNvPr>
              <p:cNvSpPr/>
              <p:nvPr/>
            </p:nvSpPr>
            <p:spPr>
              <a:xfrm>
                <a:off x="9855719" y="5721012"/>
                <a:ext cx="2336281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4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15</m:t>
                            </m:r>
                          </m:num>
                          <m:den>
                            <m:r>
                              <a:rPr lang="en-US" altLang="ja-JP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d>
                  </m:oMath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" name="正方形/長方形 183">
                <a:extLst>
                  <a:ext uri="{FF2B5EF4-FFF2-40B4-BE49-F238E27FC236}">
                    <a16:creationId xmlns:a16="http://schemas.microsoft.com/office/drawing/2014/main" id="{F96AAD0C-B7CE-0346-09CA-1812A88A6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719" y="5721012"/>
                <a:ext cx="2336281" cy="645048"/>
              </a:xfrm>
              <a:prstGeom prst="rect">
                <a:avLst/>
              </a:prstGeom>
              <a:blipFill>
                <a:blip r:embed="rId7"/>
                <a:stretch>
                  <a:fillRect l="-4178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75DDE477-7F29-F0D3-2C79-6B4CE0A473F7}"/>
                  </a:ext>
                </a:extLst>
              </p:cNvPr>
              <p:cNvSpPr/>
              <p:nvPr/>
            </p:nvSpPr>
            <p:spPr>
              <a:xfrm>
                <a:off x="7896248" y="5721012"/>
                <a:ext cx="2211246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ja-JP" sz="24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18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4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75DDE477-7F29-F0D3-2C79-6B4CE0A4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48" y="5721012"/>
                <a:ext cx="2211246" cy="645048"/>
              </a:xfrm>
              <a:prstGeom prst="rect">
                <a:avLst/>
              </a:prstGeom>
              <a:blipFill>
                <a:blip r:embed="rId8"/>
                <a:stretch>
                  <a:fillRect l="-4132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正方形/長方形 175"/>
              <p:cNvSpPr/>
              <p:nvPr/>
            </p:nvSpPr>
            <p:spPr>
              <a:xfrm>
                <a:off x="264189" y="1415121"/>
                <a:ext cx="5288735" cy="8311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32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Entropy: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𝐻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𝑐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=1</m:t>
                        </m:r>
                      </m:sub>
                      <m:sup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𝑐</m:t>
                            </m:r>
                          </m:sub>
                        </m:sSub>
                        <m:func>
                          <m:funcPr>
                            <m:ctrlPr>
                              <a:rPr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𝑐</m:t>
                                </m:r>
                              </m:sub>
                            </m:sSub>
                          </m:e>
                        </m:func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</m:e>
                    </m:nary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6" name="正方形/長方形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89" y="1415121"/>
                <a:ext cx="5288735" cy="831115"/>
              </a:xfrm>
              <a:prstGeom prst="rect">
                <a:avLst/>
              </a:prstGeom>
              <a:blipFill>
                <a:blip r:embed="rId9"/>
                <a:stretch>
                  <a:fillRect l="-2759"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テキスト ボックス 176"/>
          <p:cNvSpPr txBox="1"/>
          <p:nvPr/>
        </p:nvSpPr>
        <p:spPr>
          <a:xfrm>
            <a:off x="5642492" y="1399791"/>
            <a:ext cx="8397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20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0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全クラスの出現確率が均等なほどエントロピーは大</a:t>
            </a:r>
            <a:endParaRPr lang="en-US" altLang="ja-JP" sz="20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0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0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全クラスの出現確率が偏るとエントロピーは小</a:t>
            </a:r>
            <a:endParaRPr lang="en-US" altLang="ja-JP" sz="20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754DB303-4194-B701-CF2B-B1EA9FC1CCC5}"/>
              </a:ext>
            </a:extLst>
          </p:cNvPr>
          <p:cNvSpPr/>
          <p:nvPr/>
        </p:nvSpPr>
        <p:spPr>
          <a:xfrm>
            <a:off x="2807212" y="6288394"/>
            <a:ext cx="1099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0.985</a:t>
            </a: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B996AAAC-1CC8-F655-1F37-FE55D0A301AD}"/>
              </a:ext>
            </a:extLst>
          </p:cNvPr>
          <p:cNvSpPr/>
          <p:nvPr/>
        </p:nvSpPr>
        <p:spPr>
          <a:xfrm>
            <a:off x="4898205" y="6274045"/>
            <a:ext cx="1288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0.988</a:t>
            </a: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C5D2D869-69FF-CF50-D470-13D00E1E5563}"/>
              </a:ext>
            </a:extLst>
          </p:cNvPr>
          <p:cNvSpPr/>
          <p:nvPr/>
        </p:nvSpPr>
        <p:spPr>
          <a:xfrm>
            <a:off x="5224527" y="2870581"/>
            <a:ext cx="1296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メイリオ" panose="020B0604030504040204" pitchFamily="50" charset="-128"/>
                <a:cs typeface="メイリオ" panose="020B0604030504040204" pitchFamily="50" charset="-128"/>
              </a:rPr>
              <a:t>1.921</a:t>
            </a:r>
            <a:endParaRPr lang="en-US" altLang="ja-JP" sz="2400" b="1" dirty="0">
              <a:solidFill>
                <a:schemeClr val="tx1"/>
              </a:solidFill>
              <a:effectLst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D0874845-50F4-4B83-49DB-0644F1D161CC}"/>
              </a:ext>
            </a:extLst>
          </p:cNvPr>
          <p:cNvSpPr/>
          <p:nvPr/>
        </p:nvSpPr>
        <p:spPr>
          <a:xfrm>
            <a:off x="8642118" y="6304458"/>
            <a:ext cx="1060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メイリオ" panose="020B0604030504040204" pitchFamily="50" charset="-128"/>
                <a:cs typeface="メイリオ" panose="020B0604030504040204" pitchFamily="50" charset="-128"/>
              </a:rPr>
              <a:t>1.097</a:t>
            </a: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8594ACB9-5571-9B6C-6CB2-211EAD532600}"/>
              </a:ext>
            </a:extLst>
          </p:cNvPr>
          <p:cNvSpPr/>
          <p:nvPr/>
        </p:nvSpPr>
        <p:spPr>
          <a:xfrm>
            <a:off x="10631503" y="6288394"/>
            <a:ext cx="1270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1.769</a:t>
            </a:r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406AC980-97CB-DE9C-BC39-8E917BC92FCF}"/>
              </a:ext>
            </a:extLst>
          </p:cNvPr>
          <p:cNvSpPr/>
          <p:nvPr/>
        </p:nvSpPr>
        <p:spPr>
          <a:xfrm>
            <a:off x="10717391" y="2834971"/>
            <a:ext cx="1296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メイリオ" panose="020B0604030504040204" pitchFamily="50" charset="-128"/>
                <a:cs typeface="メイリオ" panose="020B0604030504040204" pitchFamily="50" charset="-128"/>
              </a:rPr>
              <a:t>1.921</a:t>
            </a:r>
          </a:p>
        </p:txBody>
      </p:sp>
    </p:spTree>
    <p:extLst>
      <p:ext uri="{BB962C8B-B14F-4D97-AF65-F5344CB8AC3E}">
        <p14:creationId xmlns:p14="http://schemas.microsoft.com/office/powerpoint/2010/main" val="3230682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162588" y="791488"/>
                <a:ext cx="2699009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588" y="791488"/>
                <a:ext cx="2699009" cy="737189"/>
              </a:xfrm>
              <a:prstGeom prst="rect">
                <a:avLst/>
              </a:prstGeom>
              <a:blipFill>
                <a:blip r:embed="rId3"/>
                <a:stretch>
                  <a:fillRect l="-4740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802336" y="3768468"/>
                <a:ext cx="6903865" cy="70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9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21</m:t>
                        </m:r>
                      </m:den>
                    </m:f>
                    <m:func>
                      <m:func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</m:e>
                    </m:func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0</m:t>
                    </m:r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0</m:t>
                    </m:r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12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21</m:t>
                        </m:r>
                      </m:den>
                    </m:f>
                    <m:func>
                      <m:func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</m:e>
                    </m:func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280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800" dirty="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0.985</m:t>
                    </m:r>
                  </m:oMath>
                </a14:m>
                <a:endParaRPr lang="en-US" altLang="ja-JP" sz="28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3768468"/>
                <a:ext cx="6903865" cy="7016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グループ化 96"/>
          <p:cNvGrpSpPr/>
          <p:nvPr/>
        </p:nvGrpSpPr>
        <p:grpSpPr>
          <a:xfrm>
            <a:off x="998265" y="520975"/>
            <a:ext cx="2753237" cy="1858563"/>
            <a:chOff x="973245" y="3883651"/>
            <a:chExt cx="2753237" cy="1858563"/>
          </a:xfrm>
        </p:grpSpPr>
        <p:sp>
          <p:nvSpPr>
            <p:cNvPr id="98" name="円/楕円 97"/>
            <p:cNvSpPr/>
            <p:nvPr/>
          </p:nvSpPr>
          <p:spPr>
            <a:xfrm>
              <a:off x="1658257" y="487861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981982" y="551678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1112157" y="566918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51856" y="5443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1342342" y="563267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704291" y="533263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440766" y="5062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480449" y="527707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1740803" y="511832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1367741" y="472621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973245" y="482146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075644" y="5062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1161367" y="489290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1628088" y="4255519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1813828" y="447062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950349" y="473653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1477278" y="4526983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877324" y="5111182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2155147" y="487464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2398023" y="431028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2715069" y="423011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2816678" y="445951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2896481" y="430235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3213527" y="422218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3315136" y="445157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659169" y="454047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976215" y="446030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3077824" y="468970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3017477" y="455952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097280" y="440236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3177014" y="456032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332176" y="429718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392942" y="411215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3491713" y="429798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024186" y="404080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3103989" y="388365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3183723" y="404160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2408136" y="5185200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2584116" y="4996086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2663919" y="483892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2743653" y="499688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2782270" y="555806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2818782" y="534375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955303" y="5336607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3151948" y="5365183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3073995" y="513241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3210516" y="512527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198107" y="496066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3329446" y="472422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3465967" y="471708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375950" y="538800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512471" y="538086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3365959" y="5157222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3402471" y="494290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3653457" y="495422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3012727" y="560826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3149248" y="560112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3345893" y="562970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959204" y="5596163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1995716" y="5381850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7481499" y="1575459"/>
            <a:ext cx="1416008" cy="935058"/>
            <a:chOff x="1351005" y="5534026"/>
            <a:chExt cx="1416008" cy="935058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1760494" y="6420984"/>
              <a:ext cx="1397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2035088" y="6420984"/>
              <a:ext cx="1397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6" name="直線コネクタ 75"/>
          <p:cNvCxnSpPr/>
          <p:nvPr/>
        </p:nvCxnSpPr>
        <p:spPr>
          <a:xfrm flipH="1" flipV="1">
            <a:off x="2326505" y="594000"/>
            <a:ext cx="9920" cy="18535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/>
              <p:cNvSpPr/>
              <p:nvPr/>
            </p:nvSpPr>
            <p:spPr>
              <a:xfrm>
                <a:off x="9419900" y="791488"/>
                <a:ext cx="2594300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39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39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r>
                          <a:rPr lang="en-US" altLang="ja-JP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" name="正方形/長方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900" y="791488"/>
                <a:ext cx="2594300" cy="737189"/>
              </a:xfrm>
              <a:prstGeom prst="rect">
                <a:avLst/>
              </a:prstGeom>
              <a:blipFill rotWithShape="0">
                <a:blip r:embed="rId5"/>
                <a:stretch>
                  <a:fillRect l="-4695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802336" y="4629769"/>
                <a:ext cx="6758722" cy="70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𝑅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=−0</m:t>
                    </m:r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22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39</m:t>
                        </m:r>
                      </m:den>
                    </m:f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3</m:t>
                            </m:r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9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ja-JP" sz="2800" b="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17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39</m:t>
                        </m:r>
                      </m:den>
                    </m:f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39</m:t>
                            </m:r>
                          </m:den>
                        </m:f>
                      </m:e>
                    </m:func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0=</m:t>
                    </m:r>
                    <m:r>
                      <m:rPr>
                        <m:nor/>
                      </m:rPr>
                      <a:rPr lang="en-US" altLang="ja-JP" sz="2800" dirty="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0.988</m:t>
                    </m:r>
                  </m:oMath>
                </a14:m>
                <a:endParaRPr lang="en-US" altLang="ja-JP" sz="2800" b="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4629769"/>
                <a:ext cx="6758722" cy="7039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グループ化 80"/>
          <p:cNvGrpSpPr/>
          <p:nvPr/>
        </p:nvGrpSpPr>
        <p:grpSpPr>
          <a:xfrm>
            <a:off x="10238430" y="1591544"/>
            <a:ext cx="1416008" cy="935058"/>
            <a:chOff x="1351005" y="5534026"/>
            <a:chExt cx="1416008" cy="935058"/>
          </a:xfrm>
        </p:grpSpPr>
        <p:cxnSp>
          <p:nvCxnSpPr>
            <p:cNvPr id="82" name="直線矢印コネクタ 81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正方形/長方形 83"/>
            <p:cNvSpPr/>
            <p:nvPr/>
          </p:nvSpPr>
          <p:spPr>
            <a:xfrm>
              <a:off x="1485900" y="6420984"/>
              <a:ext cx="1397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478490" y="368519"/>
            <a:ext cx="2066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各点の出現確率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1802336" y="5493379"/>
                <a:ext cx="7519879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latin typeface="Cambria Math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情報利得 </a:t>
                </a: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1.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921 −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0.985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 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39</m:t>
                        </m:r>
                      </m:num>
                      <m:den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0.988= </m:t>
                    </m:r>
                  </m:oMath>
                </a14:m>
                <a:r>
                  <a:rPr lang="en-US" altLang="ja-JP" sz="2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メイリオ" panose="020B0604030504040204" pitchFamily="50" charset="-128"/>
                  </a:rPr>
                  <a:t>0.934</a:t>
                </a: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5493379"/>
                <a:ext cx="7519879" cy="704295"/>
              </a:xfrm>
              <a:prstGeom prst="rect">
                <a:avLst/>
              </a:prstGeom>
              <a:blipFill>
                <a:blip r:embed="rId7"/>
                <a:stretch>
                  <a:fillRect l="-1703" r="-973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6854787" y="791488"/>
                <a:ext cx="2571923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 </m:t>
                        </m:r>
                        <m:r>
                          <a:rPr lang="en-US" altLang="ja-JP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21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87" y="791488"/>
                <a:ext cx="2571923" cy="737189"/>
              </a:xfrm>
              <a:prstGeom prst="rect">
                <a:avLst/>
              </a:prstGeom>
              <a:blipFill rotWithShape="0">
                <a:blip r:embed="rId8"/>
                <a:stretch>
                  <a:fillRect l="-4739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1802336" y="2904474"/>
                <a:ext cx="9479690" cy="704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𝑃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9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22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ja-JP" sz="2800" b="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17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12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800" dirty="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1.921</m:t>
                    </m:r>
                  </m:oMath>
                </a14:m>
                <a:endParaRPr lang="en-US" altLang="ja-JP" sz="2800" b="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2904474"/>
                <a:ext cx="9479690" cy="7042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グループ化 92"/>
          <p:cNvGrpSpPr/>
          <p:nvPr/>
        </p:nvGrpSpPr>
        <p:grpSpPr>
          <a:xfrm>
            <a:off x="4909211" y="1588593"/>
            <a:ext cx="1416008" cy="935058"/>
            <a:chOff x="1351005" y="5534026"/>
            <a:chExt cx="1416008" cy="935058"/>
          </a:xfrm>
        </p:grpSpPr>
        <p:cxnSp>
          <p:nvCxnSpPr>
            <p:cNvPr id="94" name="直線矢印コネクタ 93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5" name="正方形/長方形 164"/>
          <p:cNvSpPr/>
          <p:nvPr/>
        </p:nvSpPr>
        <p:spPr>
          <a:xfrm>
            <a:off x="353705" y="0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参考資料 （計算式）</a:t>
            </a:r>
            <a:endParaRPr lang="en-US" altLang="ja-JP" sz="28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34D92A-004E-8816-6A36-7B2E17ECA7E8}"/>
              </a:ext>
            </a:extLst>
          </p:cNvPr>
          <p:cNvSpPr txBox="1"/>
          <p:nvPr/>
        </p:nvSpPr>
        <p:spPr>
          <a:xfrm>
            <a:off x="9690613" y="6488668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底は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を利用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934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162588" y="791488"/>
                <a:ext cx="2699008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588" y="791488"/>
                <a:ext cx="2699008" cy="737189"/>
              </a:xfrm>
              <a:prstGeom prst="rect">
                <a:avLst/>
              </a:prstGeom>
              <a:blipFill>
                <a:blip r:embed="rId3"/>
                <a:stretch>
                  <a:fillRect l="-4740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802336" y="3763338"/>
                <a:ext cx="8160813" cy="71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5</m:t>
                        </m:r>
                      </m:num>
                      <m:den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25</m:t>
                        </m:r>
                      </m:den>
                    </m:f>
                    <m:func>
                      <m:func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</m:e>
                    </m:func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18</m:t>
                        </m:r>
                      </m:num>
                      <m:den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25</m:t>
                        </m:r>
                      </m:den>
                    </m:f>
                    <m:func>
                      <m:func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18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</m:e>
                    </m:func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</m:t>
                        </m:r>
                      </m:num>
                      <m:den>
                        <m: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25</m:t>
                        </m:r>
                      </m:den>
                    </m:f>
                    <m:func>
                      <m:func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ja-JP" sz="2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=1.097</m:t>
                    </m:r>
                  </m:oMath>
                </a14:m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3763338"/>
                <a:ext cx="8160813" cy="710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グループ化 96"/>
          <p:cNvGrpSpPr/>
          <p:nvPr/>
        </p:nvGrpSpPr>
        <p:grpSpPr>
          <a:xfrm>
            <a:off x="998265" y="520975"/>
            <a:ext cx="2753237" cy="1858563"/>
            <a:chOff x="973245" y="3883651"/>
            <a:chExt cx="2753237" cy="1858563"/>
          </a:xfrm>
        </p:grpSpPr>
        <p:sp>
          <p:nvSpPr>
            <p:cNvPr id="98" name="円/楕円 97"/>
            <p:cNvSpPr/>
            <p:nvPr/>
          </p:nvSpPr>
          <p:spPr>
            <a:xfrm>
              <a:off x="1658257" y="487861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981982" y="551678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1112157" y="566918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51856" y="5443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1342342" y="563267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704291" y="5332639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440766" y="5062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480449" y="527707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1740803" y="5118326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1367741" y="472621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973245" y="4821464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075644" y="5062764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1161367" y="489290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1628088" y="4255519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1813828" y="447062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950349" y="4736531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1477278" y="4526983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877324" y="5111182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2155147" y="4874646"/>
              <a:ext cx="73025" cy="73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2398023" y="431028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2715069" y="423011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2816678" y="445951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2896481" y="430235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3213527" y="422218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3315136" y="445157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659169" y="454047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976215" y="446030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3077824" y="468970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3017477" y="455952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097280" y="4402367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3177014" y="456032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332176" y="429718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392942" y="411215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3491713" y="4297984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024186" y="4040809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3103989" y="3883651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3183723" y="4041605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2408136" y="5185200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2584116" y="4996086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2663919" y="4838928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2743653" y="4996882"/>
              <a:ext cx="73025" cy="730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2782270" y="5558064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2818782" y="534375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955303" y="5336607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3151948" y="5365183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3073995" y="513241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3210516" y="512527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198107" y="496066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3329446" y="472422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3465967" y="471708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375950" y="538800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512471" y="538086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3365959" y="5157222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3402471" y="494290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3653457" y="4954220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3012727" y="5608269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3149248" y="5601125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3345893" y="5629701"/>
              <a:ext cx="73025" cy="730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959204" y="5596163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1995716" y="5381850"/>
              <a:ext cx="73025" cy="730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/>
              <p:cNvSpPr/>
              <p:nvPr/>
            </p:nvSpPr>
            <p:spPr>
              <a:xfrm>
                <a:off x="9419900" y="791488"/>
                <a:ext cx="2705421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dirty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15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d>
                  </m:oMath>
                </a14:m>
                <a:endParaRPr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正方形/長方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900" y="791488"/>
                <a:ext cx="2705421" cy="737189"/>
              </a:xfrm>
              <a:prstGeom prst="rect">
                <a:avLst/>
              </a:prstGeom>
              <a:blipFill rotWithShape="0">
                <a:blip r:embed="rId5"/>
                <a:stretch>
                  <a:fillRect l="-4505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802336" y="4628358"/>
                <a:ext cx="9413918" cy="71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𝑅</m:t>
                        </m:r>
                      </m:sub>
                    </m:sSub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4</m:t>
                        </m:r>
                      </m:num>
                      <m:den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35</m:t>
                        </m:r>
                      </m:den>
                    </m:f>
                    <m:func>
                      <m:funcPr>
                        <m:ctrlP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func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4</m:t>
                        </m:r>
                      </m:num>
                      <m:den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35</m:t>
                        </m:r>
                      </m:den>
                    </m:f>
                    <m:func>
                      <m:funcPr>
                        <m:ctrlP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func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15</m:t>
                        </m:r>
                      </m:num>
                      <m:den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35</m:t>
                        </m:r>
                      </m:den>
                    </m:f>
                    <m:func>
                      <m:funcPr>
                        <m:ctrlP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15</m:t>
                            </m:r>
                          </m:num>
                          <m:den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func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12</m:t>
                        </m:r>
                      </m:num>
                      <m:den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35</m:t>
                        </m:r>
                      </m:den>
                    </m:f>
                    <m:func>
                      <m:funcPr>
                        <m:ctrlP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35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ja-JP" sz="28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1.76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9</m:t>
                    </m:r>
                  </m:oMath>
                </a14:m>
                <a:endParaRPr lang="en-US" altLang="ja-JP" sz="2800" b="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4628358"/>
                <a:ext cx="9413918" cy="710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4478490" y="368519"/>
            <a:ext cx="2066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各点の出現確率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1802336" y="5493379"/>
                <a:ext cx="8920360" cy="71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Cambria Math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情報利得 </a:t>
                </a: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メイリオ" panose="020B0604030504040204" pitchFamily="50" charset="-128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1.921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25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1.097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35</m:t>
                        </m:r>
                      </m:num>
                      <m:den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1.769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𝟎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.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𝟒𝟑𝟐</m:t>
                    </m:r>
                  </m:oMath>
                </a14:m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5493379"/>
                <a:ext cx="8920360" cy="710451"/>
              </a:xfrm>
              <a:prstGeom prst="rect">
                <a:avLst/>
              </a:prstGeom>
              <a:blipFill>
                <a:blip r:embed="rId7"/>
                <a:stretch>
                  <a:fillRect l="-1435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6854787" y="791488"/>
                <a:ext cx="2557944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dirty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18</m:t>
                            </m:r>
                          </m:num>
                          <m:den>
                            <m:r>
                              <a:rPr lang="en-US" altLang="ja-JP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25</m:t>
                            </m:r>
                          </m:den>
                        </m:f>
                        <m:r>
                          <a:rPr lang="en-US" altLang="ja-JP" sz="280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lang="en-US" altLang="ja-JP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87" y="791488"/>
                <a:ext cx="2557944" cy="737189"/>
              </a:xfrm>
              <a:prstGeom prst="rect">
                <a:avLst/>
              </a:prstGeom>
              <a:blipFill rotWithShape="0">
                <a:blip r:embed="rId8"/>
                <a:stretch>
                  <a:fillRect l="-4762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1802336" y="2904474"/>
                <a:ext cx="11205604" cy="704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𝑃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=−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9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22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22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ja-JP" sz="2800" b="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17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17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12</m:t>
                        </m:r>
                      </m:num>
                      <m:den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</a:rPr>
                              <m:t>60</m:t>
                            </m:r>
                          </m:den>
                        </m:f>
                      </m:e>
                    </m:func>
                    <m:r>
                      <a:rPr lang="en-US" altLang="ja-JP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1.921</m:t>
                    </m:r>
                  </m:oMath>
                </a14:m>
                <a:endParaRPr lang="en-US" altLang="ja-JP" sz="2800" b="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6" y="2904474"/>
                <a:ext cx="11205604" cy="7042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グループ化 92"/>
          <p:cNvGrpSpPr/>
          <p:nvPr/>
        </p:nvGrpSpPr>
        <p:grpSpPr>
          <a:xfrm>
            <a:off x="4909211" y="1588593"/>
            <a:ext cx="1416008" cy="935058"/>
            <a:chOff x="1351005" y="5534026"/>
            <a:chExt cx="1416008" cy="935058"/>
          </a:xfrm>
        </p:grpSpPr>
        <p:cxnSp>
          <p:nvCxnSpPr>
            <p:cNvPr id="94" name="直線矢印コネクタ 93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5" name="グループ化 164"/>
          <p:cNvGrpSpPr/>
          <p:nvPr/>
        </p:nvGrpSpPr>
        <p:grpSpPr>
          <a:xfrm>
            <a:off x="7522304" y="1588593"/>
            <a:ext cx="1416008" cy="935058"/>
            <a:chOff x="1351005" y="5534026"/>
            <a:chExt cx="1416008" cy="935058"/>
          </a:xfrm>
        </p:grpSpPr>
        <p:cxnSp>
          <p:nvCxnSpPr>
            <p:cNvPr id="166" name="直線矢印コネクタ 165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矢印コネクタ 166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正方形/長方形 167"/>
            <p:cNvSpPr/>
            <p:nvPr/>
          </p:nvSpPr>
          <p:spPr>
            <a:xfrm>
              <a:off x="1485900" y="6303938"/>
              <a:ext cx="139700" cy="1627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760494" y="5661000"/>
              <a:ext cx="139700" cy="805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2035088" y="6370612"/>
              <a:ext cx="139700" cy="960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2" name="グループ化 171"/>
          <p:cNvGrpSpPr/>
          <p:nvPr/>
        </p:nvGrpSpPr>
        <p:grpSpPr>
          <a:xfrm>
            <a:off x="10255078" y="1588593"/>
            <a:ext cx="1416008" cy="935058"/>
            <a:chOff x="1351005" y="5534026"/>
            <a:chExt cx="1416008" cy="935058"/>
          </a:xfrm>
        </p:grpSpPr>
        <p:cxnSp>
          <p:nvCxnSpPr>
            <p:cNvPr id="173" name="直線矢印コネクタ 172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矢印コネクタ 173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正方形/長方形 174"/>
            <p:cNvSpPr/>
            <p:nvPr/>
          </p:nvSpPr>
          <p:spPr>
            <a:xfrm>
              <a:off x="1485900" y="6314724"/>
              <a:ext cx="139700" cy="1519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1760494" y="6314724"/>
              <a:ext cx="139700" cy="1519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2035088" y="5786088"/>
              <a:ext cx="139700" cy="680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正方形/長方形 177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8" name="正方形/長方形 157"/>
          <p:cNvSpPr/>
          <p:nvPr/>
        </p:nvSpPr>
        <p:spPr>
          <a:xfrm>
            <a:off x="353705" y="0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参考資料 （計算式）</a:t>
            </a:r>
            <a:endParaRPr lang="en-US" altLang="ja-JP" sz="28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53</a:t>
            </a:fld>
            <a:endParaRPr kumimoji="1" lang="ja-JP" altLang="en-US"/>
          </a:p>
        </p:txBody>
      </p:sp>
      <p:cxnSp>
        <p:nvCxnSpPr>
          <p:cNvPr id="159" name="直線コネクタ 158"/>
          <p:cNvCxnSpPr/>
          <p:nvPr/>
        </p:nvCxnSpPr>
        <p:spPr>
          <a:xfrm>
            <a:off x="1008959" y="1433386"/>
            <a:ext cx="3064643" cy="4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96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/>
          <p:cNvSpPr txBox="1"/>
          <p:nvPr/>
        </p:nvSpPr>
        <p:spPr>
          <a:xfrm>
            <a:off x="336787" y="905695"/>
            <a:ext cx="52068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なるべく偏りが大きなルールを選択</a:t>
            </a:r>
            <a:endParaRPr lang="en-US" altLang="ja-JP" sz="24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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 </a:t>
            </a: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情報利得が大きくなる分割を選択</a:t>
            </a:r>
            <a:endParaRPr lang="en-US" altLang="ja-JP" sz="24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9789433" y="241873"/>
            <a:ext cx="1416008" cy="935058"/>
            <a:chOff x="1351005" y="5534026"/>
            <a:chExt cx="1416008" cy="935058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正方形/長方形 162"/>
              <p:cNvSpPr/>
              <p:nvPr/>
            </p:nvSpPr>
            <p:spPr>
              <a:xfrm>
                <a:off x="336787" y="2289167"/>
                <a:ext cx="5638387" cy="8311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情報利得</a:t>
                </a:r>
                <a:r>
                  <a:rPr lang="en-US" altLang="ja-JP" sz="28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</a:t>
                </a:r>
                <a:r>
                  <a:rPr lang="en-US" altLang="ja-JP" sz="3200" b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𝑝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−</m:t>
                    </m:r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𝑅</m:t>
                        </m:r>
                      </m:sub>
                    </m:sSub>
                  </m:oMath>
                </a14:m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" name="正方形/長方形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7" y="2289167"/>
                <a:ext cx="5638387" cy="831115"/>
              </a:xfrm>
              <a:prstGeom prst="rect">
                <a:avLst/>
              </a:prstGeom>
              <a:blipFill>
                <a:blip r:embed="rId3"/>
                <a:stretch>
                  <a:fillRect l="-2050" b="-28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テキスト ボックス 163"/>
              <p:cNvSpPr txBox="1"/>
              <p:nvPr/>
            </p:nvSpPr>
            <p:spPr>
              <a:xfrm>
                <a:off x="336787" y="3256740"/>
                <a:ext cx="6041847" cy="208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分割により減少したエントロピーを表す</a:t>
                </a:r>
                <a:endParaRPr lang="en-US" altLang="ja-JP" sz="2400" i="1" dirty="0">
                  <a:latin typeface="Cambria Math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𝑝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/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ja-JP" altLang="en-US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親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/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左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/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右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Node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</a:t>
                </a:r>
                <a:r>
                  <a:rPr lang="ja-JP" altLang="en-US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エントロピー</a:t>
                </a:r>
                <a:endParaRPr lang="en-US" altLang="ja-JP" sz="24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𝑝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𝐿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ja-JP" altLang="en-US" sz="2400" i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親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/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左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/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右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Node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に属す要素数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1200"/>
                  </a:spcBef>
                </a:pPr>
                <a:endParaRPr lang="en-US" altLang="ja-JP" sz="2400" i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64" name="テキスト ボックス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7" y="3256740"/>
                <a:ext cx="6041847" cy="2088392"/>
              </a:xfrm>
              <a:prstGeom prst="rect">
                <a:avLst/>
              </a:prstGeom>
              <a:blipFill>
                <a:blip r:embed="rId4"/>
                <a:stretch>
                  <a:fillRect l="-1514" t="-1749" r="-5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6408915" y="490248"/>
            <a:ext cx="2482953" cy="1903488"/>
            <a:chOff x="6648130" y="895770"/>
            <a:chExt cx="2753237" cy="2110694"/>
          </a:xfrm>
        </p:grpSpPr>
        <p:grpSp>
          <p:nvGrpSpPr>
            <p:cNvPr id="97" name="グループ化 96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98" name="円/楕円 97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6" name="円/楕円 105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8" name="円/楕円 127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9" name="円/楕円 128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6" name="円/楕円 135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7" name="円/楕円 136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9" name="円/楕円 138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2" name="円/楕円 141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3" name="円/楕円 142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4" name="円/楕円 143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5" name="円/楕円 144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6" name="円/楕円 145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7" name="円/楕円 146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8" name="円/楕円 147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9" name="円/楕円 148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0" name="円/楕円 149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1" name="円/楕円 150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2" name="円/楕円 151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3" name="円/楕円 152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7" name="円/楕円 156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78" name="直線コネクタ 77"/>
            <p:cNvCxnSpPr/>
            <p:nvPr/>
          </p:nvCxnSpPr>
          <p:spPr>
            <a:xfrm flipH="1" flipV="1">
              <a:off x="8004958" y="895770"/>
              <a:ext cx="11296" cy="211069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/>
          <p:cNvGrpSpPr/>
          <p:nvPr/>
        </p:nvGrpSpPr>
        <p:grpSpPr>
          <a:xfrm>
            <a:off x="9143342" y="1787312"/>
            <a:ext cx="1416008" cy="935058"/>
            <a:chOff x="1351005" y="5534026"/>
            <a:chExt cx="1416008" cy="935058"/>
          </a:xfrm>
        </p:grpSpPr>
        <p:cxnSp>
          <p:nvCxnSpPr>
            <p:cNvPr id="80" name="直線矢印コネクタ 79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正方形/長方形 81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1760494" y="6420984"/>
              <a:ext cx="1397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2035088" y="6420984"/>
              <a:ext cx="1397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10775992" y="1778687"/>
            <a:ext cx="1416008" cy="935058"/>
            <a:chOff x="1351005" y="5534026"/>
            <a:chExt cx="1416008" cy="935058"/>
          </a:xfrm>
        </p:grpSpPr>
        <p:cxnSp>
          <p:nvCxnSpPr>
            <p:cNvPr id="87" name="直線矢印コネクタ 86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正方形/長方形 88"/>
            <p:cNvSpPr/>
            <p:nvPr/>
          </p:nvSpPr>
          <p:spPr>
            <a:xfrm>
              <a:off x="1485900" y="6420984"/>
              <a:ext cx="1397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直線矢印コネクタ 8"/>
          <p:cNvCxnSpPr/>
          <p:nvPr/>
        </p:nvCxnSpPr>
        <p:spPr>
          <a:xfrm flipH="1">
            <a:off x="9811328" y="1351828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/>
          <p:nvPr/>
        </p:nvCxnSpPr>
        <p:spPr>
          <a:xfrm>
            <a:off x="10945455" y="1349448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グループ化 165"/>
          <p:cNvGrpSpPr/>
          <p:nvPr/>
        </p:nvGrpSpPr>
        <p:grpSpPr>
          <a:xfrm>
            <a:off x="6408915" y="4167771"/>
            <a:ext cx="2482953" cy="1676108"/>
            <a:chOff x="6648130" y="1044658"/>
            <a:chExt cx="2753237" cy="1858563"/>
          </a:xfrm>
        </p:grpSpPr>
        <p:grpSp>
          <p:nvGrpSpPr>
            <p:cNvPr id="167" name="グループ化 166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169" name="円/楕円 168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0" name="円/楕円 169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1" name="円/楕円 170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2" name="円/楕円 171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3" name="円/楕円 172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4" name="円/楕円 173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9" name="円/楕円 178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3" name="円/楕円 182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4" name="円/楕円 183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6" name="円/楕円 185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8" name="円/楕円 187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9" name="円/楕円 188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1" name="円/楕円 190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2" name="円/楕円 191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3" name="円/楕円 192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4" name="円/楕円 193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8" name="円/楕円 197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3" name="円/楕円 202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4" name="円/楕円 203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5" name="円/楕円 204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7" name="円/楕円 206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9" name="円/楕円 208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1" name="円/楕円 210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3" name="円/楕円 212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4" name="円/楕円 213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8" name="円/楕円 217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3" name="円/楕円 222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4" name="円/楕円 223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5" name="円/楕円 224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7" name="円/楕円 226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168" name="直線コネクタ 167"/>
            <p:cNvCxnSpPr/>
            <p:nvPr/>
          </p:nvCxnSpPr>
          <p:spPr>
            <a:xfrm flipV="1">
              <a:off x="6684642" y="1993364"/>
              <a:ext cx="2618476" cy="313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グループ化 228"/>
          <p:cNvGrpSpPr/>
          <p:nvPr/>
        </p:nvGrpSpPr>
        <p:grpSpPr>
          <a:xfrm>
            <a:off x="9789433" y="3870589"/>
            <a:ext cx="1416008" cy="935058"/>
            <a:chOff x="1351005" y="5534026"/>
            <a:chExt cx="1416008" cy="935058"/>
          </a:xfrm>
        </p:grpSpPr>
        <p:cxnSp>
          <p:nvCxnSpPr>
            <p:cNvPr id="230" name="直線矢印コネクタ 229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矢印コネクタ 23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正方形/長方形 231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正方形/長方形 232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正方形/長方形 233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正方形/長方形 234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50" name="直線矢印コネクタ 249"/>
          <p:cNvCxnSpPr/>
          <p:nvPr/>
        </p:nvCxnSpPr>
        <p:spPr>
          <a:xfrm flipH="1">
            <a:off x="9811328" y="4980544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矢印コネクタ 250"/>
          <p:cNvCxnSpPr/>
          <p:nvPr/>
        </p:nvCxnSpPr>
        <p:spPr>
          <a:xfrm>
            <a:off x="10945455" y="4978164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グループ化 251"/>
          <p:cNvGrpSpPr/>
          <p:nvPr/>
        </p:nvGrpSpPr>
        <p:grpSpPr>
          <a:xfrm>
            <a:off x="9167229" y="5347094"/>
            <a:ext cx="1416008" cy="935058"/>
            <a:chOff x="1351005" y="5534026"/>
            <a:chExt cx="1416008" cy="935058"/>
          </a:xfrm>
        </p:grpSpPr>
        <p:cxnSp>
          <p:nvCxnSpPr>
            <p:cNvPr id="253" name="直線矢印コネクタ 252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線矢印コネクタ 253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正方形/長方形 254"/>
            <p:cNvSpPr/>
            <p:nvPr/>
          </p:nvSpPr>
          <p:spPr>
            <a:xfrm>
              <a:off x="1485900" y="6303938"/>
              <a:ext cx="139700" cy="1627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正方形/長方形 255"/>
            <p:cNvSpPr/>
            <p:nvPr/>
          </p:nvSpPr>
          <p:spPr>
            <a:xfrm>
              <a:off x="1760494" y="5661000"/>
              <a:ext cx="139700" cy="805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正方形/長方形 256"/>
            <p:cNvSpPr/>
            <p:nvPr/>
          </p:nvSpPr>
          <p:spPr>
            <a:xfrm>
              <a:off x="2035088" y="6370612"/>
              <a:ext cx="139700" cy="960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正方形/長方形 257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9" name="グループ化 258"/>
          <p:cNvGrpSpPr/>
          <p:nvPr/>
        </p:nvGrpSpPr>
        <p:grpSpPr>
          <a:xfrm>
            <a:off x="10727456" y="5344713"/>
            <a:ext cx="1416008" cy="935058"/>
            <a:chOff x="1351005" y="5534026"/>
            <a:chExt cx="1416008" cy="935058"/>
          </a:xfrm>
        </p:grpSpPr>
        <p:cxnSp>
          <p:nvCxnSpPr>
            <p:cNvPr id="260" name="直線矢印コネクタ 259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矢印コネクタ 26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正方形/長方形 261"/>
            <p:cNvSpPr/>
            <p:nvPr/>
          </p:nvSpPr>
          <p:spPr>
            <a:xfrm>
              <a:off x="1485900" y="6314724"/>
              <a:ext cx="139700" cy="1519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/>
            <p:cNvSpPr/>
            <p:nvPr/>
          </p:nvSpPr>
          <p:spPr>
            <a:xfrm>
              <a:off x="1760494" y="6314724"/>
              <a:ext cx="139700" cy="1519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正方形/長方形 263"/>
            <p:cNvSpPr/>
            <p:nvPr/>
          </p:nvSpPr>
          <p:spPr>
            <a:xfrm>
              <a:off x="2035088" y="5786088"/>
              <a:ext cx="139700" cy="680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525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541033" y="838773"/>
            <a:ext cx="1416008" cy="935058"/>
            <a:chOff x="1351005" y="5534026"/>
            <a:chExt cx="1416008" cy="935058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63715" y="1087148"/>
            <a:ext cx="2482953" cy="1903488"/>
            <a:chOff x="6648130" y="895770"/>
            <a:chExt cx="2753237" cy="211069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13" name="直線コネクタ 12"/>
            <p:cNvCxnSpPr/>
            <p:nvPr/>
          </p:nvCxnSpPr>
          <p:spPr>
            <a:xfrm flipH="1" flipV="1">
              <a:off x="8004958" y="895770"/>
              <a:ext cx="11296" cy="211069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グループ化 73"/>
          <p:cNvGrpSpPr/>
          <p:nvPr/>
        </p:nvGrpSpPr>
        <p:grpSpPr>
          <a:xfrm>
            <a:off x="2894942" y="2384212"/>
            <a:ext cx="1416008" cy="935058"/>
            <a:chOff x="1351005" y="5534026"/>
            <a:chExt cx="1416008" cy="935058"/>
          </a:xfrm>
        </p:grpSpPr>
        <p:cxnSp>
          <p:nvCxnSpPr>
            <p:cNvPr id="75" name="直線矢印コネクタ 74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正方形/長方形 76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1760494" y="6420984"/>
              <a:ext cx="1397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2035088" y="6420984"/>
              <a:ext cx="1397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527592" y="2375587"/>
            <a:ext cx="1416008" cy="935058"/>
            <a:chOff x="1351005" y="5534026"/>
            <a:chExt cx="1416008" cy="935058"/>
          </a:xfrm>
        </p:grpSpPr>
        <p:cxnSp>
          <p:nvCxnSpPr>
            <p:cNvPr id="82" name="直線矢印コネクタ 81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正方形/長方形 83"/>
            <p:cNvSpPr/>
            <p:nvPr/>
          </p:nvSpPr>
          <p:spPr>
            <a:xfrm>
              <a:off x="1485900" y="6420984"/>
              <a:ext cx="1397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8" name="直線矢印コネクタ 87"/>
          <p:cNvCxnSpPr/>
          <p:nvPr/>
        </p:nvCxnSpPr>
        <p:spPr>
          <a:xfrm flipH="1">
            <a:off x="3562928" y="1948728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4697055" y="1946348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グループ化 89"/>
          <p:cNvGrpSpPr/>
          <p:nvPr/>
        </p:nvGrpSpPr>
        <p:grpSpPr>
          <a:xfrm>
            <a:off x="6190742" y="1160832"/>
            <a:ext cx="2482953" cy="1676108"/>
            <a:chOff x="6648130" y="1044658"/>
            <a:chExt cx="2753237" cy="1858563"/>
          </a:xfrm>
        </p:grpSpPr>
        <p:grpSp>
          <p:nvGrpSpPr>
            <p:cNvPr id="91" name="グループ化 90"/>
            <p:cNvGrpSpPr/>
            <p:nvPr/>
          </p:nvGrpSpPr>
          <p:grpSpPr>
            <a:xfrm>
              <a:off x="6648130" y="1044658"/>
              <a:ext cx="2753237" cy="1858563"/>
              <a:chOff x="973245" y="3883651"/>
              <a:chExt cx="2753237" cy="1858563"/>
            </a:xfrm>
          </p:grpSpPr>
          <p:sp>
            <p:nvSpPr>
              <p:cNvPr id="93" name="円/楕円 92"/>
              <p:cNvSpPr/>
              <p:nvPr/>
            </p:nvSpPr>
            <p:spPr>
              <a:xfrm>
                <a:off x="1658257" y="48786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981982" y="55167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1112157" y="566918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1251856" y="5443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1342342" y="56326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1704291" y="5332639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1440766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1480449" y="527707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1740803" y="5118326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1367741" y="472621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973245" y="4821464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1075644" y="5062764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1161367" y="489290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6" name="円/楕円 105"/>
              <p:cNvSpPr/>
              <p:nvPr/>
            </p:nvSpPr>
            <p:spPr>
              <a:xfrm>
                <a:off x="1628088" y="4255519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1813828" y="447062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1950349" y="4736531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477278" y="4526983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1877324" y="5111182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2155147" y="4874646"/>
                <a:ext cx="73025" cy="730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2398023" y="431028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2715069" y="423011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2816678" y="445951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2896481" y="430235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3213527" y="42221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3315136" y="445157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659169" y="454047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2976215" y="446030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3077824" y="468970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3017477" y="455952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3097280" y="4402367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3177014" y="456032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3332176" y="429718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3392942" y="411215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3491713" y="4297984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3024186" y="4040809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8" name="円/楕円 127"/>
              <p:cNvSpPr/>
              <p:nvPr/>
            </p:nvSpPr>
            <p:spPr>
              <a:xfrm>
                <a:off x="3103989" y="3883651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9" name="円/楕円 128"/>
              <p:cNvSpPr/>
              <p:nvPr/>
            </p:nvSpPr>
            <p:spPr>
              <a:xfrm>
                <a:off x="3183723" y="4041605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2408136" y="5185200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2584116" y="4996086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2663919" y="4838928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2743653" y="4996882"/>
                <a:ext cx="73025" cy="7302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2782270" y="5558064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2818782" y="534375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6" name="円/楕円 135"/>
              <p:cNvSpPr/>
              <p:nvPr/>
            </p:nvSpPr>
            <p:spPr>
              <a:xfrm>
                <a:off x="2955303" y="5336607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7" name="円/楕円 136"/>
              <p:cNvSpPr/>
              <p:nvPr/>
            </p:nvSpPr>
            <p:spPr>
              <a:xfrm>
                <a:off x="3151948" y="5365183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3073995" y="513241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9" name="円/楕円 138"/>
              <p:cNvSpPr/>
              <p:nvPr/>
            </p:nvSpPr>
            <p:spPr>
              <a:xfrm>
                <a:off x="3210516" y="512527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3198107" y="49606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3329446" y="472422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2" name="円/楕円 141"/>
              <p:cNvSpPr/>
              <p:nvPr/>
            </p:nvSpPr>
            <p:spPr>
              <a:xfrm>
                <a:off x="3465967" y="471708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3" name="円/楕円 142"/>
              <p:cNvSpPr/>
              <p:nvPr/>
            </p:nvSpPr>
            <p:spPr>
              <a:xfrm>
                <a:off x="3375950" y="538800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4" name="円/楕円 143"/>
              <p:cNvSpPr/>
              <p:nvPr/>
            </p:nvSpPr>
            <p:spPr>
              <a:xfrm>
                <a:off x="3512471" y="538086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5" name="円/楕円 144"/>
              <p:cNvSpPr/>
              <p:nvPr/>
            </p:nvSpPr>
            <p:spPr>
              <a:xfrm>
                <a:off x="3365959" y="5157222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6" name="円/楕円 145"/>
              <p:cNvSpPr/>
              <p:nvPr/>
            </p:nvSpPr>
            <p:spPr>
              <a:xfrm>
                <a:off x="3402471" y="494290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7" name="円/楕円 146"/>
              <p:cNvSpPr/>
              <p:nvPr/>
            </p:nvSpPr>
            <p:spPr>
              <a:xfrm>
                <a:off x="3653457" y="4954220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8" name="円/楕円 147"/>
              <p:cNvSpPr/>
              <p:nvPr/>
            </p:nvSpPr>
            <p:spPr>
              <a:xfrm>
                <a:off x="3012727" y="5608269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9" name="円/楕円 148"/>
              <p:cNvSpPr/>
              <p:nvPr/>
            </p:nvSpPr>
            <p:spPr>
              <a:xfrm>
                <a:off x="3149248" y="5601125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0" name="円/楕円 149"/>
              <p:cNvSpPr/>
              <p:nvPr/>
            </p:nvSpPr>
            <p:spPr>
              <a:xfrm>
                <a:off x="3345893" y="5629701"/>
                <a:ext cx="73025" cy="73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1" name="円/楕円 150"/>
              <p:cNvSpPr/>
              <p:nvPr/>
            </p:nvSpPr>
            <p:spPr>
              <a:xfrm>
                <a:off x="1959204" y="5596163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2" name="円/楕円 151"/>
              <p:cNvSpPr/>
              <p:nvPr/>
            </p:nvSpPr>
            <p:spPr>
              <a:xfrm>
                <a:off x="1995716" y="5381850"/>
                <a:ext cx="73025" cy="730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92" name="直線コネクタ 91"/>
            <p:cNvCxnSpPr/>
            <p:nvPr/>
          </p:nvCxnSpPr>
          <p:spPr>
            <a:xfrm flipV="1">
              <a:off x="6684642" y="1993364"/>
              <a:ext cx="2618476" cy="313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グループ化 152"/>
          <p:cNvGrpSpPr/>
          <p:nvPr/>
        </p:nvGrpSpPr>
        <p:grpSpPr>
          <a:xfrm>
            <a:off x="9571260" y="863650"/>
            <a:ext cx="1416008" cy="935058"/>
            <a:chOff x="1351005" y="5534026"/>
            <a:chExt cx="1416008" cy="935058"/>
          </a:xfrm>
        </p:grpSpPr>
        <p:cxnSp>
          <p:nvCxnSpPr>
            <p:cNvPr id="154" name="直線矢印コネクタ 153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矢印コネクタ 154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正方形/長方形 155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正方形/長方形 157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0" name="直線矢印コネクタ 159"/>
          <p:cNvCxnSpPr/>
          <p:nvPr/>
        </p:nvCxnSpPr>
        <p:spPr>
          <a:xfrm flipH="1">
            <a:off x="9593155" y="1973605"/>
            <a:ext cx="151207" cy="35083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/>
          <p:cNvCxnSpPr/>
          <p:nvPr/>
        </p:nvCxnSpPr>
        <p:spPr>
          <a:xfrm>
            <a:off x="10727282" y="1971225"/>
            <a:ext cx="158670" cy="353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グループ化 161"/>
          <p:cNvGrpSpPr/>
          <p:nvPr/>
        </p:nvGrpSpPr>
        <p:grpSpPr>
          <a:xfrm>
            <a:off x="8949056" y="2340155"/>
            <a:ext cx="1416008" cy="935058"/>
            <a:chOff x="1351005" y="5534026"/>
            <a:chExt cx="1416008" cy="935058"/>
          </a:xfrm>
        </p:grpSpPr>
        <p:cxnSp>
          <p:nvCxnSpPr>
            <p:cNvPr id="163" name="直線矢印コネクタ 162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矢印コネクタ 163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正方形/長方形 164"/>
            <p:cNvSpPr/>
            <p:nvPr/>
          </p:nvSpPr>
          <p:spPr>
            <a:xfrm>
              <a:off x="1485900" y="6303938"/>
              <a:ext cx="139700" cy="1627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正方形/長方形 165"/>
            <p:cNvSpPr/>
            <p:nvPr/>
          </p:nvSpPr>
          <p:spPr>
            <a:xfrm>
              <a:off x="1760494" y="5661000"/>
              <a:ext cx="139700" cy="805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2035088" y="6370612"/>
              <a:ext cx="139700" cy="960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2309682" y="6420984"/>
              <a:ext cx="139700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9" name="グループ化 168"/>
          <p:cNvGrpSpPr/>
          <p:nvPr/>
        </p:nvGrpSpPr>
        <p:grpSpPr>
          <a:xfrm>
            <a:off x="10509283" y="2337774"/>
            <a:ext cx="1416008" cy="935058"/>
            <a:chOff x="1351005" y="5534026"/>
            <a:chExt cx="1416008" cy="935058"/>
          </a:xfrm>
        </p:grpSpPr>
        <p:cxnSp>
          <p:nvCxnSpPr>
            <p:cNvPr id="170" name="直線矢印コネクタ 169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矢印コネクタ 17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正方形/長方形 171"/>
            <p:cNvSpPr/>
            <p:nvPr/>
          </p:nvSpPr>
          <p:spPr>
            <a:xfrm>
              <a:off x="1485900" y="6314724"/>
              <a:ext cx="139700" cy="1519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1760494" y="6314724"/>
              <a:ext cx="139700" cy="1519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2035088" y="5786088"/>
              <a:ext cx="139700" cy="6806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6" name="正方形/長方形 175"/>
          <p:cNvSpPr/>
          <p:nvPr/>
        </p:nvSpPr>
        <p:spPr>
          <a:xfrm>
            <a:off x="1190610" y="3625446"/>
            <a:ext cx="3034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情報利得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0.934</a:t>
            </a:r>
          </a:p>
        </p:txBody>
      </p:sp>
      <p:sp>
        <p:nvSpPr>
          <p:cNvPr id="177" name="正方形/長方形 176"/>
          <p:cNvSpPr/>
          <p:nvPr/>
        </p:nvSpPr>
        <p:spPr>
          <a:xfrm>
            <a:off x="7721309" y="3625446"/>
            <a:ext cx="3034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情報利得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0.432</a:t>
            </a: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2402819" y="5178090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左の分割のほうが情報利得が高い（偏りが大きい）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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この二つの候補があったら左を選ぶ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663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26143" y="1109775"/>
            <a:ext cx="4693557" cy="313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葉にラベル付け</a:t>
            </a:r>
            <a:endParaRPr lang="en-US" altLang="ja-JP" sz="24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Node</a:t>
            </a: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の分割を繰り返して指定された深さの木を作ったら</a:t>
            </a: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pPr>
              <a:spcBef>
                <a:spcPts val="1200"/>
              </a:spcBef>
            </a:pP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 </a:t>
            </a: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葉にラベルをつける</a:t>
            </a:r>
            <a:endParaRPr lang="en-US" altLang="ja-JP" sz="24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葉に属すデータ点のうち出現確率が最大のもののラベルを選択（単純ベイズ、多数決）</a:t>
            </a:r>
            <a:endParaRPr lang="en-US" altLang="ja-JP" sz="2400" i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>
            <a:endCxn id="17" idx="0"/>
          </p:cNvCxnSpPr>
          <p:nvPr/>
        </p:nvCxnSpPr>
        <p:spPr>
          <a:xfrm>
            <a:off x="10049829" y="3085296"/>
            <a:ext cx="671720" cy="7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>
            <a:off x="9384400" y="3076799"/>
            <a:ext cx="665429" cy="887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endCxn id="15" idx="0"/>
          </p:cNvCxnSpPr>
          <p:nvPr/>
        </p:nvCxnSpPr>
        <p:spPr>
          <a:xfrm>
            <a:off x="7326356" y="3085296"/>
            <a:ext cx="642141" cy="7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6357687" y="3034938"/>
            <a:ext cx="968669" cy="92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endCxn id="12" idx="0"/>
          </p:cNvCxnSpPr>
          <p:nvPr/>
        </p:nvCxnSpPr>
        <p:spPr>
          <a:xfrm flipH="1">
            <a:off x="7347354" y="1431140"/>
            <a:ext cx="1362306" cy="1146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13" idx="0"/>
          </p:cNvCxnSpPr>
          <p:nvPr/>
        </p:nvCxnSpPr>
        <p:spPr>
          <a:xfrm>
            <a:off x="8794314" y="1473001"/>
            <a:ext cx="1236541" cy="1104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角丸四角形 10"/>
              <p:cNvSpPr/>
              <p:nvPr/>
            </p:nvSpPr>
            <p:spPr>
              <a:xfrm>
                <a:off x="7866159" y="973940"/>
                <a:ext cx="17373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&gt;0.6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角丸四角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159" y="973940"/>
                <a:ext cx="17373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2"/>
                <a:stretch>
                  <a:fillRect l="-3136" r="-7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角丸四角形 11"/>
              <p:cNvSpPr/>
              <p:nvPr/>
            </p:nvSpPr>
            <p:spPr>
              <a:xfrm>
                <a:off x="6623874" y="2577738"/>
                <a:ext cx="1446960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9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12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/>
                          </a:solidFill>
                        </a:rPr>
                        <m:t>&gt;0.5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角丸四角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74" y="2577738"/>
                <a:ext cx="1446960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3"/>
                <a:stretch>
                  <a:fillRect l="-3766" r="-83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角丸四角形 12"/>
              <p:cNvSpPr/>
              <p:nvPr/>
            </p:nvSpPr>
            <p:spPr>
              <a:xfrm>
                <a:off x="9237826" y="2577738"/>
                <a:ext cx="1586057" cy="914400"/>
              </a:xfrm>
              <a:prstGeom prst="roundRect">
                <a:avLst>
                  <a:gd name="adj" fmla="val 441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400" b="1" dirty="0">
                    <a:solidFill>
                      <a:srgbClr val="00B0F0"/>
                    </a:solidFill>
                  </a:rPr>
                  <a:t>0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FFC000"/>
                    </a:solidFill>
                  </a:rPr>
                  <a:t>22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17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2400" b="1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/>
                          </a:solidFill>
                        </a:rPr>
                        <m:t>&gt;0.7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角丸四角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826" y="2577738"/>
                <a:ext cx="1586057" cy="914400"/>
              </a:xfrm>
              <a:prstGeom prst="roundRect">
                <a:avLst>
                  <a:gd name="adj" fmla="val 44167"/>
                </a:avLst>
              </a:prstGeom>
              <a:blipFill rotWithShape="0">
                <a:blip r:embed="rId4"/>
                <a:stretch>
                  <a:fillRect l="-3422" r="-79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角丸四角形 13"/>
          <p:cNvSpPr/>
          <p:nvPr/>
        </p:nvSpPr>
        <p:spPr>
          <a:xfrm>
            <a:off x="5954764" y="3865616"/>
            <a:ext cx="1105405" cy="811133"/>
          </a:xfrm>
          <a:prstGeom prst="roundRect">
            <a:avLst>
              <a:gd name="adj" fmla="val 333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b="1" dirty="0">
                <a:solidFill>
                  <a:srgbClr val="00B0F0"/>
                </a:solidFill>
              </a:rPr>
              <a:t>9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FFC00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C0000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7030A0"/>
                </a:solidFill>
              </a:rPr>
              <a:t>0</a:t>
            </a:r>
            <a:r>
              <a:rPr lang="en-US" altLang="ja-JP" sz="2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7368352" y="3865616"/>
            <a:ext cx="1200289" cy="811133"/>
          </a:xfrm>
          <a:prstGeom prst="roundRect">
            <a:avLst>
              <a:gd name="adj" fmla="val 3000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b="1" dirty="0">
                <a:solidFill>
                  <a:srgbClr val="00B0F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FFC00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C0000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7030A0"/>
                </a:solidFill>
              </a:rPr>
              <a:t>12</a:t>
            </a:r>
            <a:r>
              <a:rPr lang="en-US" altLang="ja-JP" sz="2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8901037" y="3865616"/>
            <a:ext cx="1185844" cy="811133"/>
          </a:xfrm>
          <a:prstGeom prst="roundRect">
            <a:avLst>
              <a:gd name="adj" fmla="val 333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b="1" dirty="0">
                <a:solidFill>
                  <a:srgbClr val="00B0F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FFC000"/>
                </a:solidFill>
              </a:rPr>
              <a:t>18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C00000"/>
                </a:solidFill>
              </a:rPr>
              <a:t>2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7030A0"/>
                </a:solidFill>
              </a:rPr>
              <a:t>0</a:t>
            </a:r>
            <a:r>
              <a:rPr lang="en-US" altLang="ja-JP" sz="2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0121404" y="3865616"/>
            <a:ext cx="1200289" cy="811133"/>
          </a:xfrm>
          <a:prstGeom prst="roundRect">
            <a:avLst>
              <a:gd name="adj" fmla="val 3000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b="1" dirty="0">
                <a:solidFill>
                  <a:srgbClr val="00B0F0"/>
                </a:solidFill>
              </a:rPr>
              <a:t>0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FFC000"/>
                </a:solidFill>
              </a:rPr>
              <a:t>4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C00000"/>
                </a:solidFill>
              </a:rPr>
              <a:t>15</a:t>
            </a:r>
            <a:r>
              <a:rPr lang="en-US" altLang="ja-JP" sz="2000" b="1" dirty="0">
                <a:solidFill>
                  <a:schemeClr val="tx1"/>
                </a:solidFill>
              </a:rPr>
              <a:t>,</a:t>
            </a:r>
            <a:r>
              <a:rPr lang="en-US" altLang="ja-JP" sz="2000" b="1" dirty="0">
                <a:solidFill>
                  <a:srgbClr val="7030A0"/>
                </a:solidFill>
              </a:rPr>
              <a:t>0</a:t>
            </a:r>
            <a:r>
              <a:rPr lang="en-US" altLang="ja-JP" sz="2000" dirty="0">
                <a:solidFill>
                  <a:schemeClr val="tx1"/>
                </a:solidFill>
              </a:rPr>
              <a:t>) 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9872935" y="818733"/>
            <a:ext cx="1416008" cy="935058"/>
            <a:chOff x="1351005" y="5534026"/>
            <a:chExt cx="1416008" cy="935058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1351005" y="6466703"/>
              <a:ext cx="14160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60494" y="5534026"/>
              <a:ext cx="139700" cy="932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035088" y="5695950"/>
              <a:ext cx="139700" cy="770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954764" y="4878657"/>
            <a:ext cx="1260707" cy="935058"/>
            <a:chOff x="1351005" y="5534026"/>
            <a:chExt cx="1260707" cy="935058"/>
          </a:xfrm>
        </p:grpSpPr>
        <p:cxnSp>
          <p:nvCxnSpPr>
            <p:cNvPr id="30" name="直線矢印コネクタ 29"/>
            <p:cNvCxnSpPr/>
            <p:nvPr/>
          </p:nvCxnSpPr>
          <p:spPr>
            <a:xfrm>
              <a:off x="1351005" y="6466703"/>
              <a:ext cx="12607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/>
          </p:nvSpPr>
          <p:spPr>
            <a:xfrm>
              <a:off x="1485900" y="6140450"/>
              <a:ext cx="139700" cy="3262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7398153" y="4878657"/>
            <a:ext cx="1260707" cy="935058"/>
            <a:chOff x="1351005" y="5534026"/>
            <a:chExt cx="1260707" cy="935058"/>
          </a:xfrm>
        </p:grpSpPr>
        <p:cxnSp>
          <p:nvCxnSpPr>
            <p:cNvPr id="45" name="直線矢印コネクタ 44"/>
            <p:cNvCxnSpPr/>
            <p:nvPr/>
          </p:nvCxnSpPr>
          <p:spPr>
            <a:xfrm>
              <a:off x="1351005" y="6466703"/>
              <a:ext cx="12607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/>
          </p:nvSpPr>
          <p:spPr>
            <a:xfrm>
              <a:off x="2309682" y="5972174"/>
              <a:ext cx="139700" cy="4945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8860697" y="4878657"/>
            <a:ext cx="1260707" cy="935058"/>
            <a:chOff x="1351005" y="5534026"/>
            <a:chExt cx="1260707" cy="935058"/>
          </a:xfrm>
        </p:grpSpPr>
        <p:cxnSp>
          <p:nvCxnSpPr>
            <p:cNvPr id="52" name="直線矢印コネクタ 51"/>
            <p:cNvCxnSpPr/>
            <p:nvPr/>
          </p:nvCxnSpPr>
          <p:spPr>
            <a:xfrm>
              <a:off x="1351005" y="6466703"/>
              <a:ext cx="12607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正方形/長方形 54"/>
            <p:cNvSpPr/>
            <p:nvPr/>
          </p:nvSpPr>
          <p:spPr>
            <a:xfrm>
              <a:off x="1760494" y="5622656"/>
              <a:ext cx="139700" cy="8440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2035088" y="6332268"/>
              <a:ext cx="139700" cy="1344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0282424" y="4878657"/>
            <a:ext cx="1260707" cy="935058"/>
            <a:chOff x="1351005" y="5534026"/>
            <a:chExt cx="1260707" cy="935058"/>
          </a:xfrm>
        </p:grpSpPr>
        <p:cxnSp>
          <p:nvCxnSpPr>
            <p:cNvPr id="59" name="直線矢印コネクタ 58"/>
            <p:cNvCxnSpPr/>
            <p:nvPr/>
          </p:nvCxnSpPr>
          <p:spPr>
            <a:xfrm>
              <a:off x="1351005" y="6466703"/>
              <a:ext cx="12607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V="1">
              <a:off x="1351005" y="5534026"/>
              <a:ext cx="0" cy="935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正方形/長方形 61"/>
            <p:cNvSpPr/>
            <p:nvPr/>
          </p:nvSpPr>
          <p:spPr>
            <a:xfrm>
              <a:off x="1760494" y="6332268"/>
              <a:ext cx="139700" cy="1344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2035088" y="5789344"/>
              <a:ext cx="139700" cy="6773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正方形/長方形 64"/>
          <p:cNvSpPr/>
          <p:nvPr/>
        </p:nvSpPr>
        <p:spPr>
          <a:xfrm>
            <a:off x="6002749" y="5808954"/>
            <a:ext cx="1120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/>
              <a:t>Y=1</a:t>
            </a:r>
            <a:endParaRPr lang="ja-JP" altLang="en-US" sz="3200" dirty="0"/>
          </a:p>
        </p:txBody>
      </p:sp>
      <p:sp>
        <p:nvSpPr>
          <p:cNvPr id="66" name="正方形/長方形 65"/>
          <p:cNvSpPr/>
          <p:nvPr/>
        </p:nvSpPr>
        <p:spPr>
          <a:xfrm>
            <a:off x="7475874" y="5808954"/>
            <a:ext cx="1120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/>
              <a:t>Y=4</a:t>
            </a:r>
            <a:endParaRPr lang="ja-JP" altLang="en-US" sz="3200" dirty="0"/>
          </a:p>
        </p:txBody>
      </p:sp>
      <p:sp>
        <p:nvSpPr>
          <p:cNvPr id="67" name="正方形/長方形 66"/>
          <p:cNvSpPr/>
          <p:nvPr/>
        </p:nvSpPr>
        <p:spPr>
          <a:xfrm>
            <a:off x="8948999" y="5808954"/>
            <a:ext cx="1120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/>
              <a:t>Y=2</a:t>
            </a:r>
            <a:endParaRPr lang="ja-JP" altLang="en-US" sz="3200" dirty="0"/>
          </a:p>
        </p:txBody>
      </p:sp>
      <p:sp>
        <p:nvSpPr>
          <p:cNvPr id="68" name="正方形/長方形 67"/>
          <p:cNvSpPr/>
          <p:nvPr/>
        </p:nvSpPr>
        <p:spPr>
          <a:xfrm>
            <a:off x="10422124" y="5808954"/>
            <a:ext cx="1120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/>
              <a:t>Y=3</a:t>
            </a:r>
            <a:endParaRPr lang="ja-JP" altLang="en-US" sz="3200" dirty="0"/>
          </a:p>
        </p:txBody>
      </p:sp>
      <p:sp>
        <p:nvSpPr>
          <p:cNvPr id="47" name="正方形/長方形 46"/>
          <p:cNvSpPr/>
          <p:nvPr/>
        </p:nvSpPr>
        <p:spPr>
          <a:xfrm>
            <a:off x="518805" y="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800" b="1" i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参考資料</a:t>
            </a:r>
            <a:endParaRPr lang="en-US" altLang="ja-JP" sz="2800" b="1" i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447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9993" y="188685"/>
            <a:ext cx="9906907" cy="726621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集団学習 </a:t>
            </a:r>
            <a:r>
              <a:rPr lang="en-US" altLang="ja-JP" sz="3600" dirty="0"/>
              <a:t>(Ensemble learning)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9993" y="949779"/>
            <a:ext cx="9906907" cy="195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弱識別器を多数組み合わせて強識別器を実現する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弱識別器 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精度の低い識別器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強識別器 </a:t>
            </a:r>
            <a:r>
              <a:rPr lang="en-US" altLang="ja-JP" sz="2400" dirty="0"/>
              <a:t>: </a:t>
            </a:r>
            <a:r>
              <a:rPr lang="ja-JP" altLang="en-US" sz="2400" dirty="0"/>
              <a:t>精度の高い識別器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決定木 </a:t>
            </a:r>
            <a:r>
              <a:rPr lang="en-US" altLang="ja-JP" sz="2400" b="1" dirty="0">
                <a:sym typeface="Wingdings" panose="05000000000000000000" pitchFamily="2" charset="2"/>
              </a:rPr>
              <a:t> </a:t>
            </a:r>
            <a:r>
              <a:rPr lang="ja-JP" altLang="en-US" sz="2400" b="1" dirty="0">
                <a:sym typeface="Wingdings" panose="05000000000000000000" pitchFamily="2" charset="2"/>
              </a:rPr>
              <a:t>ランダム森</a:t>
            </a:r>
            <a:r>
              <a:rPr lang="en-US" altLang="ja-JP" sz="2400" b="1" dirty="0">
                <a:sym typeface="Wingdings" panose="05000000000000000000" pitchFamily="2" charset="2"/>
              </a:rPr>
              <a:t>(</a:t>
            </a:r>
            <a:r>
              <a:rPr lang="en-US" altLang="ja-JP" sz="2400" b="1" dirty="0"/>
              <a:t>Random Forests)</a:t>
            </a:r>
            <a:endParaRPr lang="en-US" altLang="ja-JP" sz="2400" dirty="0"/>
          </a:p>
        </p:txBody>
      </p:sp>
      <p:grpSp>
        <p:nvGrpSpPr>
          <p:cNvPr id="268" name="グループ化 267"/>
          <p:cNvGrpSpPr/>
          <p:nvPr/>
        </p:nvGrpSpPr>
        <p:grpSpPr>
          <a:xfrm>
            <a:off x="3355834" y="3933371"/>
            <a:ext cx="2319251" cy="1623069"/>
            <a:chOff x="3355834" y="3933371"/>
            <a:chExt cx="2319251" cy="1623069"/>
          </a:xfrm>
        </p:grpSpPr>
        <p:sp>
          <p:nvSpPr>
            <p:cNvPr id="265" name="正方形/長方形 264"/>
            <p:cNvSpPr/>
            <p:nvPr/>
          </p:nvSpPr>
          <p:spPr>
            <a:xfrm>
              <a:off x="3355834" y="4540777"/>
              <a:ext cx="231925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木が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本の場合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N/3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点を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Random sampling 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6" name="右矢印 265"/>
            <p:cNvSpPr/>
            <p:nvPr/>
          </p:nvSpPr>
          <p:spPr>
            <a:xfrm>
              <a:off x="3419794" y="3933371"/>
              <a:ext cx="1965006" cy="471306"/>
            </a:xfrm>
            <a:prstGeom prst="rightArrow">
              <a:avLst>
                <a:gd name="adj1" fmla="val 4375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1" name="正方形/長方形 310"/>
          <p:cNvSpPr/>
          <p:nvPr/>
        </p:nvSpPr>
        <p:spPr>
          <a:xfrm>
            <a:off x="5772461" y="6150114"/>
            <a:ext cx="5272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それぞれに対して木を学習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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評価時には全ての木の平均値を出力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76" name="直線矢印コネクタ 175"/>
          <p:cNvCxnSpPr/>
          <p:nvPr/>
        </p:nvCxnSpPr>
        <p:spPr>
          <a:xfrm>
            <a:off x="722927" y="5574379"/>
            <a:ext cx="2175401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矢印コネクタ 181"/>
          <p:cNvCxnSpPr/>
          <p:nvPr/>
        </p:nvCxnSpPr>
        <p:spPr>
          <a:xfrm flipV="1">
            <a:off x="722927" y="3561220"/>
            <a:ext cx="0" cy="201315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円/楕円 182"/>
          <p:cNvSpPr/>
          <p:nvPr/>
        </p:nvSpPr>
        <p:spPr>
          <a:xfrm>
            <a:off x="1373800" y="4552484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4" name="円/楕円 183"/>
          <p:cNvSpPr/>
          <p:nvPr/>
        </p:nvSpPr>
        <p:spPr>
          <a:xfrm>
            <a:off x="908578" y="5112159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5" name="円/楕円 184"/>
          <p:cNvSpPr/>
          <p:nvPr/>
        </p:nvSpPr>
        <p:spPr>
          <a:xfrm>
            <a:off x="998128" y="5245812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6" name="円/楕円 185"/>
          <p:cNvSpPr/>
          <p:nvPr/>
        </p:nvSpPr>
        <p:spPr>
          <a:xfrm>
            <a:off x="1094229" y="5048116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7" name="円/楕円 186"/>
          <p:cNvSpPr/>
          <p:nvPr/>
        </p:nvSpPr>
        <p:spPr>
          <a:xfrm>
            <a:off x="1156476" y="5213791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8" name="円/楕円 187"/>
          <p:cNvSpPr/>
          <p:nvPr/>
        </p:nvSpPr>
        <p:spPr>
          <a:xfrm>
            <a:off x="1405467" y="4950661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9" name="円/楕円 188"/>
          <p:cNvSpPr/>
          <p:nvPr/>
        </p:nvSpPr>
        <p:spPr>
          <a:xfrm>
            <a:off x="1224184" y="4713982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0" name="円/楕円 189"/>
          <p:cNvSpPr/>
          <p:nvPr/>
        </p:nvSpPr>
        <p:spPr>
          <a:xfrm>
            <a:off x="1251482" y="4901932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1" name="円/楕円 190"/>
          <p:cNvSpPr/>
          <p:nvPr/>
        </p:nvSpPr>
        <p:spPr>
          <a:xfrm>
            <a:off x="1430584" y="4762710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2" name="円/楕円 191"/>
          <p:cNvSpPr/>
          <p:nvPr/>
        </p:nvSpPr>
        <p:spPr>
          <a:xfrm>
            <a:off x="1173949" y="4418830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3" name="円/楕円 192"/>
          <p:cNvSpPr/>
          <p:nvPr/>
        </p:nvSpPr>
        <p:spPr>
          <a:xfrm>
            <a:off x="902568" y="4502364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4" name="円/楕円 193"/>
          <p:cNvSpPr/>
          <p:nvPr/>
        </p:nvSpPr>
        <p:spPr>
          <a:xfrm>
            <a:off x="973010" y="4713982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5" name="円/楕円 194"/>
          <p:cNvSpPr/>
          <p:nvPr/>
        </p:nvSpPr>
        <p:spPr>
          <a:xfrm>
            <a:off x="1031980" y="4565014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6" name="円/楕円 195"/>
          <p:cNvSpPr/>
          <p:nvPr/>
        </p:nvSpPr>
        <p:spPr>
          <a:xfrm>
            <a:off x="1353046" y="4006034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7" name="円/楕円 196"/>
          <p:cNvSpPr/>
          <p:nvPr/>
        </p:nvSpPr>
        <p:spPr>
          <a:xfrm>
            <a:off x="1480820" y="4194682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8" name="円/楕円 197"/>
          <p:cNvSpPr/>
          <p:nvPr/>
        </p:nvSpPr>
        <p:spPr>
          <a:xfrm>
            <a:off x="1574735" y="4427878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9" name="円/楕円 198"/>
          <p:cNvSpPr/>
          <p:nvPr/>
        </p:nvSpPr>
        <p:spPr>
          <a:xfrm>
            <a:off x="1249301" y="4244106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0" name="円/楕円 199"/>
          <p:cNvSpPr/>
          <p:nvPr/>
        </p:nvSpPr>
        <p:spPr>
          <a:xfrm>
            <a:off x="1524500" y="4756444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1" name="円/楕円 200"/>
          <p:cNvSpPr/>
          <p:nvPr/>
        </p:nvSpPr>
        <p:spPr>
          <a:xfrm>
            <a:off x="1715619" y="4549004"/>
            <a:ext cx="79843" cy="8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2" name="円/楕円 201"/>
          <p:cNvSpPr/>
          <p:nvPr/>
        </p:nvSpPr>
        <p:spPr>
          <a:xfrm>
            <a:off x="1882697" y="4054067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3" name="円/楕円 202"/>
          <p:cNvSpPr/>
          <p:nvPr/>
        </p:nvSpPr>
        <p:spPr>
          <a:xfrm>
            <a:off x="2100799" y="3983759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4" name="円/楕円 203"/>
          <p:cNvSpPr/>
          <p:nvPr/>
        </p:nvSpPr>
        <p:spPr>
          <a:xfrm>
            <a:off x="2170698" y="4184935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5" name="円/楕円 204"/>
          <p:cNvSpPr/>
          <p:nvPr/>
        </p:nvSpPr>
        <p:spPr>
          <a:xfrm>
            <a:off x="2225595" y="4047108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6" name="円/楕円 205"/>
          <p:cNvSpPr/>
          <p:nvPr/>
        </p:nvSpPr>
        <p:spPr>
          <a:xfrm>
            <a:off x="2443697" y="3976800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7" name="円/楕円 206"/>
          <p:cNvSpPr/>
          <p:nvPr/>
        </p:nvSpPr>
        <p:spPr>
          <a:xfrm>
            <a:off x="2513595" y="4177976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8" name="円/楕円 207"/>
          <p:cNvSpPr/>
          <p:nvPr/>
        </p:nvSpPr>
        <p:spPr>
          <a:xfrm>
            <a:off x="2062344" y="4255941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9" name="円/楕円 208"/>
          <p:cNvSpPr/>
          <p:nvPr/>
        </p:nvSpPr>
        <p:spPr>
          <a:xfrm>
            <a:off x="2280446" y="4185633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3" name="円/楕円 312"/>
          <p:cNvSpPr/>
          <p:nvPr/>
        </p:nvSpPr>
        <p:spPr>
          <a:xfrm>
            <a:off x="2350344" y="4386809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4" name="円/楕円 313"/>
          <p:cNvSpPr/>
          <p:nvPr/>
        </p:nvSpPr>
        <p:spPr>
          <a:xfrm>
            <a:off x="2308831" y="4272645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5" name="円/楕円 314"/>
          <p:cNvSpPr/>
          <p:nvPr/>
        </p:nvSpPr>
        <p:spPr>
          <a:xfrm>
            <a:off x="2363729" y="4134819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6" name="円/楕円 315"/>
          <p:cNvSpPr/>
          <p:nvPr/>
        </p:nvSpPr>
        <p:spPr>
          <a:xfrm>
            <a:off x="2418579" y="4273343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7" name="円/楕円 316"/>
          <p:cNvSpPr/>
          <p:nvPr/>
        </p:nvSpPr>
        <p:spPr>
          <a:xfrm>
            <a:off x="2525318" y="4042578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8" name="円/楕円 317"/>
          <p:cNvSpPr/>
          <p:nvPr/>
        </p:nvSpPr>
        <p:spPr>
          <a:xfrm>
            <a:off x="2580215" y="3904751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19" name="円/楕円 318"/>
          <p:cNvSpPr/>
          <p:nvPr/>
        </p:nvSpPr>
        <p:spPr>
          <a:xfrm>
            <a:off x="2635066" y="4043276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0" name="円/楕円 319"/>
          <p:cNvSpPr/>
          <p:nvPr/>
        </p:nvSpPr>
        <p:spPr>
          <a:xfrm>
            <a:off x="2313446" y="3817735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1" name="円/楕円 320"/>
          <p:cNvSpPr/>
          <p:nvPr/>
        </p:nvSpPr>
        <p:spPr>
          <a:xfrm>
            <a:off x="2368344" y="3679909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2" name="円/楕円 321"/>
          <p:cNvSpPr/>
          <p:nvPr/>
        </p:nvSpPr>
        <p:spPr>
          <a:xfrm>
            <a:off x="2423194" y="3818433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3" name="円/楕円 322"/>
          <p:cNvSpPr/>
          <p:nvPr/>
        </p:nvSpPr>
        <p:spPr>
          <a:xfrm>
            <a:off x="1889654" y="4821358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4" name="円/楕円 323"/>
          <p:cNvSpPr/>
          <p:nvPr/>
        </p:nvSpPr>
        <p:spPr>
          <a:xfrm>
            <a:off x="2010714" y="4655506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5" name="円/楕円 324"/>
          <p:cNvSpPr/>
          <p:nvPr/>
        </p:nvSpPr>
        <p:spPr>
          <a:xfrm>
            <a:off x="2065612" y="4517680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6" name="円/楕円 325"/>
          <p:cNvSpPr/>
          <p:nvPr/>
        </p:nvSpPr>
        <p:spPr>
          <a:xfrm>
            <a:off x="2120462" y="4656204"/>
            <a:ext cx="79843" cy="896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7" name="円/楕円 326"/>
          <p:cNvSpPr/>
          <p:nvPr/>
        </p:nvSpPr>
        <p:spPr>
          <a:xfrm>
            <a:off x="2147028" y="5148357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8" name="円/楕円 327"/>
          <p:cNvSpPr/>
          <p:nvPr/>
        </p:nvSpPr>
        <p:spPr>
          <a:xfrm>
            <a:off x="2172145" y="4960406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9" name="円/楕円 328"/>
          <p:cNvSpPr/>
          <p:nvPr/>
        </p:nvSpPr>
        <p:spPr>
          <a:xfrm>
            <a:off x="2266060" y="4954140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0" name="円/楕円 329"/>
          <p:cNvSpPr/>
          <p:nvPr/>
        </p:nvSpPr>
        <p:spPr>
          <a:xfrm>
            <a:off x="2401336" y="4979201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1" name="円/楕円 330"/>
          <p:cNvSpPr/>
          <p:nvPr/>
        </p:nvSpPr>
        <p:spPr>
          <a:xfrm>
            <a:off x="2347710" y="4775066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2" name="円/楕円 331"/>
          <p:cNvSpPr/>
          <p:nvPr/>
        </p:nvSpPr>
        <p:spPr>
          <a:xfrm>
            <a:off x="2441626" y="4768800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3" name="円/楕円 332"/>
          <p:cNvSpPr/>
          <p:nvPr/>
        </p:nvSpPr>
        <p:spPr>
          <a:xfrm>
            <a:off x="2433089" y="4624446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4" name="円/楕円 333"/>
          <p:cNvSpPr/>
          <p:nvPr/>
        </p:nvSpPr>
        <p:spPr>
          <a:xfrm>
            <a:off x="2523440" y="4417089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5" name="円/楕円 334"/>
          <p:cNvSpPr/>
          <p:nvPr/>
        </p:nvSpPr>
        <p:spPr>
          <a:xfrm>
            <a:off x="2617355" y="4410824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6" name="円/楕円 335"/>
          <p:cNvSpPr/>
          <p:nvPr/>
        </p:nvSpPr>
        <p:spPr>
          <a:xfrm>
            <a:off x="2555431" y="4999216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7" name="円/楕円 336"/>
          <p:cNvSpPr/>
          <p:nvPr/>
        </p:nvSpPr>
        <p:spPr>
          <a:xfrm>
            <a:off x="2649346" y="4992951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8" name="円/楕円 337"/>
          <p:cNvSpPr/>
          <p:nvPr/>
        </p:nvSpPr>
        <p:spPr>
          <a:xfrm>
            <a:off x="2548558" y="4796821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9" name="円/楕円 338"/>
          <p:cNvSpPr/>
          <p:nvPr/>
        </p:nvSpPr>
        <p:spPr>
          <a:xfrm>
            <a:off x="2573675" y="4608870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0" name="円/楕円 339"/>
          <p:cNvSpPr/>
          <p:nvPr/>
        </p:nvSpPr>
        <p:spPr>
          <a:xfrm>
            <a:off x="2746332" y="4618790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1" name="円/楕円 340"/>
          <p:cNvSpPr/>
          <p:nvPr/>
        </p:nvSpPr>
        <p:spPr>
          <a:xfrm>
            <a:off x="2305563" y="5192386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2" name="円/楕円 341"/>
          <p:cNvSpPr/>
          <p:nvPr/>
        </p:nvSpPr>
        <p:spPr>
          <a:xfrm>
            <a:off x="2399478" y="5186121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3" name="円/楕円 342"/>
          <p:cNvSpPr/>
          <p:nvPr/>
        </p:nvSpPr>
        <p:spPr>
          <a:xfrm>
            <a:off x="2534754" y="5211182"/>
            <a:ext cx="79843" cy="896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4" name="円/楕円 343"/>
          <p:cNvSpPr/>
          <p:nvPr/>
        </p:nvSpPr>
        <p:spPr>
          <a:xfrm>
            <a:off x="1580826" y="5181769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5" name="円/楕円 344"/>
          <p:cNvSpPr/>
          <p:nvPr/>
        </p:nvSpPr>
        <p:spPr>
          <a:xfrm>
            <a:off x="1605943" y="4993818"/>
            <a:ext cx="79843" cy="89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正方形/長方形 345"/>
              <p:cNvSpPr/>
              <p:nvPr/>
            </p:nvSpPr>
            <p:spPr>
              <a:xfrm>
                <a:off x="2869001" y="5406635"/>
                <a:ext cx="350449" cy="350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46" name="正方形/長方形 3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01" y="5406635"/>
                <a:ext cx="350449" cy="350893"/>
              </a:xfrm>
              <a:prstGeom prst="rect">
                <a:avLst/>
              </a:prstGeom>
              <a:blipFill rotWithShape="0">
                <a:blip r:embed="rId2"/>
                <a:stretch>
                  <a:fillRect r="-17544" b="-140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正方形/長方形 346"/>
              <p:cNvSpPr/>
              <p:nvPr/>
            </p:nvSpPr>
            <p:spPr>
              <a:xfrm>
                <a:off x="367259" y="3494846"/>
                <a:ext cx="354551" cy="350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47" name="正方形/長方形 3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59" y="3494846"/>
                <a:ext cx="354551" cy="350893"/>
              </a:xfrm>
              <a:prstGeom prst="rect">
                <a:avLst/>
              </a:prstGeom>
              <a:blipFill rotWithShape="0">
                <a:blip r:embed="rId3"/>
                <a:stretch>
                  <a:fillRect r="-18966" b="-137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5892807" y="3119438"/>
            <a:ext cx="1570031" cy="2912019"/>
            <a:chOff x="5892807" y="3119438"/>
            <a:chExt cx="1570031" cy="2912019"/>
          </a:xfrm>
        </p:grpSpPr>
        <p:grpSp>
          <p:nvGrpSpPr>
            <p:cNvPr id="269" name="グループ化 268"/>
            <p:cNvGrpSpPr/>
            <p:nvPr/>
          </p:nvGrpSpPr>
          <p:grpSpPr>
            <a:xfrm>
              <a:off x="5962674" y="4577308"/>
              <a:ext cx="1395405" cy="1454149"/>
              <a:chOff x="688969" y="3316037"/>
              <a:chExt cx="1395405" cy="1454149"/>
            </a:xfrm>
          </p:grpSpPr>
          <p:sp>
            <p:nvSpPr>
              <p:cNvPr id="270" name="円/楕円 269"/>
              <p:cNvSpPr/>
              <p:nvPr/>
            </p:nvSpPr>
            <p:spPr>
              <a:xfrm>
                <a:off x="1282702" y="33160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円/楕円 270"/>
              <p:cNvSpPr/>
              <p:nvPr/>
            </p:nvSpPr>
            <p:spPr>
              <a:xfrm>
                <a:off x="910168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円/楕円 271"/>
              <p:cNvSpPr/>
              <p:nvPr/>
            </p:nvSpPr>
            <p:spPr>
              <a:xfrm>
                <a:off x="1655236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円/楕円 272"/>
              <p:cNvSpPr/>
              <p:nvPr/>
            </p:nvSpPr>
            <p:spPr>
              <a:xfrm>
                <a:off x="688969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円/楕円 273"/>
              <p:cNvSpPr/>
              <p:nvPr/>
            </p:nvSpPr>
            <p:spPr>
              <a:xfrm>
                <a:off x="108691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円/楕円 274"/>
              <p:cNvSpPr/>
              <p:nvPr/>
            </p:nvSpPr>
            <p:spPr>
              <a:xfrm>
                <a:off x="147055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円/楕円 275"/>
              <p:cNvSpPr/>
              <p:nvPr/>
            </p:nvSpPr>
            <p:spPr>
              <a:xfrm>
                <a:off x="1849425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7" name="直線コネクタ 276"/>
              <p:cNvCxnSpPr>
                <a:stCxn id="270" idx="4"/>
                <a:endCxn id="271" idx="0"/>
              </p:cNvCxnSpPr>
              <p:nvPr/>
            </p:nvCxnSpPr>
            <p:spPr>
              <a:xfrm flipH="1">
                <a:off x="1027643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コネクタ 277"/>
              <p:cNvCxnSpPr>
                <a:stCxn id="270" idx="4"/>
                <a:endCxn id="272" idx="0"/>
              </p:cNvCxnSpPr>
              <p:nvPr/>
            </p:nvCxnSpPr>
            <p:spPr>
              <a:xfrm>
                <a:off x="1400177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線コネクタ 278"/>
              <p:cNvCxnSpPr>
                <a:stCxn id="271" idx="4"/>
                <a:endCxn id="273" idx="0"/>
              </p:cNvCxnSpPr>
              <p:nvPr/>
            </p:nvCxnSpPr>
            <p:spPr>
              <a:xfrm flipH="1">
                <a:off x="806444" y="4147886"/>
                <a:ext cx="22119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線コネクタ 279"/>
              <p:cNvCxnSpPr>
                <a:stCxn id="271" idx="4"/>
                <a:endCxn id="274" idx="0"/>
              </p:cNvCxnSpPr>
              <p:nvPr/>
            </p:nvCxnSpPr>
            <p:spPr>
              <a:xfrm>
                <a:off x="1027643" y="4147886"/>
                <a:ext cx="176745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コネクタ 280"/>
              <p:cNvCxnSpPr>
                <a:stCxn id="272" idx="4"/>
                <a:endCxn id="275" idx="0"/>
              </p:cNvCxnSpPr>
              <p:nvPr/>
            </p:nvCxnSpPr>
            <p:spPr>
              <a:xfrm flipH="1">
                <a:off x="1588028" y="4147886"/>
                <a:ext cx="184683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線コネクタ 281"/>
              <p:cNvCxnSpPr>
                <a:stCxn id="272" idx="4"/>
                <a:endCxn id="276" idx="0"/>
              </p:cNvCxnSpPr>
              <p:nvPr/>
            </p:nvCxnSpPr>
            <p:spPr>
              <a:xfrm>
                <a:off x="1772711" y="4147886"/>
                <a:ext cx="19418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グループ化 4"/>
            <p:cNvGrpSpPr/>
            <p:nvPr/>
          </p:nvGrpSpPr>
          <p:grpSpPr>
            <a:xfrm>
              <a:off x="5892807" y="3119438"/>
              <a:ext cx="1570031" cy="1276350"/>
              <a:chOff x="5892807" y="3119438"/>
              <a:chExt cx="1570031" cy="1276350"/>
            </a:xfrm>
          </p:grpSpPr>
          <p:cxnSp>
            <p:nvCxnSpPr>
              <p:cNvPr id="351" name="直線コネクタ 350"/>
              <p:cNvCxnSpPr/>
              <p:nvPr/>
            </p:nvCxnSpPr>
            <p:spPr>
              <a:xfrm flipH="1">
                <a:off x="6681788" y="3119438"/>
                <a:ext cx="57150" cy="1276350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線コネクタ 351"/>
              <p:cNvCxnSpPr/>
              <p:nvPr/>
            </p:nvCxnSpPr>
            <p:spPr>
              <a:xfrm flipH="1">
                <a:off x="6682899" y="3352800"/>
                <a:ext cx="779939" cy="728109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線コネクタ 352"/>
              <p:cNvCxnSpPr/>
              <p:nvPr/>
            </p:nvCxnSpPr>
            <p:spPr>
              <a:xfrm flipH="1">
                <a:off x="5892807" y="3767361"/>
                <a:ext cx="830611" cy="61634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グループ化 8"/>
          <p:cNvGrpSpPr/>
          <p:nvPr/>
        </p:nvGrpSpPr>
        <p:grpSpPr>
          <a:xfrm>
            <a:off x="5510759" y="2938350"/>
            <a:ext cx="6388087" cy="1602764"/>
            <a:chOff x="5510759" y="2938350"/>
            <a:chExt cx="6388087" cy="1602764"/>
          </a:xfrm>
        </p:grpSpPr>
        <p:cxnSp>
          <p:nvCxnSpPr>
            <p:cNvPr id="354" name="直線矢印コネクタ 353"/>
            <p:cNvCxnSpPr/>
            <p:nvPr/>
          </p:nvCxnSpPr>
          <p:spPr>
            <a:xfrm>
              <a:off x="5915095" y="4411381"/>
              <a:ext cx="15409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線矢印コネクタ 354"/>
            <p:cNvCxnSpPr/>
            <p:nvPr/>
          </p:nvCxnSpPr>
          <p:spPr>
            <a:xfrm flipV="1">
              <a:off x="5915095" y="2985366"/>
              <a:ext cx="0" cy="14260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円/楕円 356"/>
            <p:cNvSpPr/>
            <p:nvPr/>
          </p:nvSpPr>
          <p:spPr>
            <a:xfrm>
              <a:off x="6046601" y="408396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0" name="円/楕円 359"/>
            <p:cNvSpPr/>
            <p:nvPr/>
          </p:nvSpPr>
          <p:spPr>
            <a:xfrm>
              <a:off x="6222199" y="4155960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2" name="円/楕円 361"/>
            <p:cNvSpPr/>
            <p:nvPr/>
          </p:nvSpPr>
          <p:spPr>
            <a:xfrm>
              <a:off x="6270159" y="3801921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4" name="円/楕円 363"/>
            <p:cNvSpPr/>
            <p:nvPr/>
          </p:nvSpPr>
          <p:spPr>
            <a:xfrm>
              <a:off x="6416362" y="3836438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6" name="円/楕円 365"/>
            <p:cNvSpPr/>
            <p:nvPr/>
          </p:nvSpPr>
          <p:spPr>
            <a:xfrm>
              <a:off x="6042344" y="3652022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8" name="円/楕円 367"/>
            <p:cNvSpPr/>
            <p:nvPr/>
          </p:nvSpPr>
          <p:spPr>
            <a:xfrm>
              <a:off x="6134012" y="369640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69" name="円/楕円 368"/>
            <p:cNvSpPr/>
            <p:nvPr/>
          </p:nvSpPr>
          <p:spPr>
            <a:xfrm>
              <a:off x="6361438" y="3300448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0" name="円/楕円 369"/>
            <p:cNvSpPr/>
            <p:nvPr/>
          </p:nvSpPr>
          <p:spPr>
            <a:xfrm>
              <a:off x="6451947" y="3434077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1" name="円/楕円 370"/>
            <p:cNvSpPr/>
            <p:nvPr/>
          </p:nvSpPr>
          <p:spPr>
            <a:xfrm>
              <a:off x="6518471" y="359926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3" name="円/楕円 372"/>
            <p:cNvSpPr/>
            <p:nvPr/>
          </p:nvSpPr>
          <p:spPr>
            <a:xfrm>
              <a:off x="6482887" y="383199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4" name="円/楕円 373"/>
            <p:cNvSpPr/>
            <p:nvPr/>
          </p:nvSpPr>
          <p:spPr>
            <a:xfrm>
              <a:off x="6618266" y="368506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5" name="円/楕円 374"/>
            <p:cNvSpPr/>
            <p:nvPr/>
          </p:nvSpPr>
          <p:spPr>
            <a:xfrm>
              <a:off x="6736615" y="333447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6" name="円/楕円 375"/>
            <p:cNvSpPr/>
            <p:nvPr/>
          </p:nvSpPr>
          <p:spPr>
            <a:xfrm>
              <a:off x="6891107" y="3284670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7" name="円/楕円 376"/>
            <p:cNvSpPr/>
            <p:nvPr/>
          </p:nvSpPr>
          <p:spPr>
            <a:xfrm>
              <a:off x="6940620" y="342717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9" name="円/楕円 378"/>
            <p:cNvSpPr/>
            <p:nvPr/>
          </p:nvSpPr>
          <p:spPr>
            <a:xfrm>
              <a:off x="7133998" y="3279741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2" name="円/楕円 381"/>
            <p:cNvSpPr/>
            <p:nvPr/>
          </p:nvSpPr>
          <p:spPr>
            <a:xfrm>
              <a:off x="7018359" y="3427667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3" name="円/楕円 382"/>
            <p:cNvSpPr/>
            <p:nvPr/>
          </p:nvSpPr>
          <p:spPr>
            <a:xfrm>
              <a:off x="7067871" y="357016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6" name="円/楕円 385"/>
            <p:cNvSpPr/>
            <p:nvPr/>
          </p:nvSpPr>
          <p:spPr>
            <a:xfrm>
              <a:off x="7116205" y="3489796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8" name="円/楕円 387"/>
            <p:cNvSpPr/>
            <p:nvPr/>
          </p:nvSpPr>
          <p:spPr>
            <a:xfrm>
              <a:off x="7230700" y="3228705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9" name="円/楕円 388"/>
            <p:cNvSpPr/>
            <p:nvPr/>
          </p:nvSpPr>
          <p:spPr>
            <a:xfrm>
              <a:off x="7269553" y="332682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1" name="円/楕円 390"/>
            <p:cNvSpPr/>
            <p:nvPr/>
          </p:nvSpPr>
          <p:spPr>
            <a:xfrm>
              <a:off x="7080622" y="306943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2" name="円/楕円 391"/>
            <p:cNvSpPr/>
            <p:nvPr/>
          </p:nvSpPr>
          <p:spPr>
            <a:xfrm>
              <a:off x="7119474" y="316756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3" name="円/楕円 392"/>
            <p:cNvSpPr/>
            <p:nvPr/>
          </p:nvSpPr>
          <p:spPr>
            <a:xfrm>
              <a:off x="6741543" y="3877981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6" name="円/楕円 395"/>
            <p:cNvSpPr/>
            <p:nvPr/>
          </p:nvSpPr>
          <p:spPr>
            <a:xfrm>
              <a:off x="6905035" y="3760994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7" name="円/楕円 396"/>
            <p:cNvSpPr/>
            <p:nvPr/>
          </p:nvSpPr>
          <p:spPr>
            <a:xfrm>
              <a:off x="6923853" y="410961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8" name="円/楕円 397"/>
            <p:cNvSpPr/>
            <p:nvPr/>
          </p:nvSpPr>
          <p:spPr>
            <a:xfrm>
              <a:off x="6941645" y="3976475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2" name="円/楕円 401"/>
            <p:cNvSpPr/>
            <p:nvPr/>
          </p:nvSpPr>
          <p:spPr>
            <a:xfrm>
              <a:off x="7132531" y="3840751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3" name="円/楕円 402"/>
            <p:cNvSpPr/>
            <p:nvPr/>
          </p:nvSpPr>
          <p:spPr>
            <a:xfrm>
              <a:off x="7126484" y="3738499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5" name="円/楕円 404"/>
            <p:cNvSpPr/>
            <p:nvPr/>
          </p:nvSpPr>
          <p:spPr>
            <a:xfrm>
              <a:off x="7257008" y="358718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6" name="円/楕円 405"/>
            <p:cNvSpPr/>
            <p:nvPr/>
          </p:nvSpPr>
          <p:spPr>
            <a:xfrm>
              <a:off x="7213144" y="4003966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9" name="円/楕円 408"/>
            <p:cNvSpPr/>
            <p:nvPr/>
          </p:nvSpPr>
          <p:spPr>
            <a:xfrm>
              <a:off x="7226067" y="3727466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0" name="円/楕円 409"/>
            <p:cNvSpPr/>
            <p:nvPr/>
          </p:nvSpPr>
          <p:spPr>
            <a:xfrm>
              <a:off x="7348368" y="3734492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1" name="円/楕円 410"/>
            <p:cNvSpPr/>
            <p:nvPr/>
          </p:nvSpPr>
          <p:spPr>
            <a:xfrm>
              <a:off x="7036151" y="4140797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2" name="円/楕円 411"/>
            <p:cNvSpPr/>
            <p:nvPr/>
          </p:nvSpPr>
          <p:spPr>
            <a:xfrm>
              <a:off x="7102675" y="413636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4" name="円/楕円 413"/>
            <p:cNvSpPr/>
            <p:nvPr/>
          </p:nvSpPr>
          <p:spPr>
            <a:xfrm>
              <a:off x="6522786" y="4133277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5" name="円/楕円 414"/>
            <p:cNvSpPr/>
            <p:nvPr/>
          </p:nvSpPr>
          <p:spPr>
            <a:xfrm>
              <a:off x="6540577" y="4000142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6" name="正方形/長方形 415"/>
                <p:cNvSpPr/>
                <p:nvPr/>
              </p:nvSpPr>
              <p:spPr>
                <a:xfrm>
                  <a:off x="7435261" y="4292560"/>
                  <a:ext cx="248239" cy="24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16" name="正方形/長方形 4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5261" y="4292560"/>
                  <a:ext cx="248239" cy="24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67500" b="-609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7" name="正方形/長方形 416"/>
                <p:cNvSpPr/>
                <p:nvPr/>
              </p:nvSpPr>
              <p:spPr>
                <a:xfrm>
                  <a:off x="5510759" y="2938350"/>
                  <a:ext cx="5153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17" name="正方形/長方形 4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0759" y="2938350"/>
                  <a:ext cx="515398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9" name="直線矢印コネクタ 418"/>
            <p:cNvCxnSpPr/>
            <p:nvPr/>
          </p:nvCxnSpPr>
          <p:spPr>
            <a:xfrm>
              <a:off x="7957255" y="4411381"/>
              <a:ext cx="15409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矢印コネクタ 419"/>
            <p:cNvCxnSpPr/>
            <p:nvPr/>
          </p:nvCxnSpPr>
          <p:spPr>
            <a:xfrm flipV="1">
              <a:off x="7957255" y="2985366"/>
              <a:ext cx="0" cy="14260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円/楕円 420"/>
            <p:cNvSpPr/>
            <p:nvPr/>
          </p:nvSpPr>
          <p:spPr>
            <a:xfrm>
              <a:off x="8418299" y="3687525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2" name="円/楕円 421"/>
            <p:cNvSpPr/>
            <p:nvPr/>
          </p:nvSpPr>
          <p:spPr>
            <a:xfrm>
              <a:off x="8088761" y="408396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4" name="円/楕円 423"/>
            <p:cNvSpPr/>
            <p:nvPr/>
          </p:nvSpPr>
          <p:spPr>
            <a:xfrm>
              <a:off x="8220266" y="4038604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5" name="円/楕円 424"/>
            <p:cNvSpPr/>
            <p:nvPr/>
          </p:nvSpPr>
          <p:spPr>
            <a:xfrm>
              <a:off x="8264359" y="4155960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6" name="円/楕円 425"/>
            <p:cNvSpPr/>
            <p:nvPr/>
          </p:nvSpPr>
          <p:spPr>
            <a:xfrm>
              <a:off x="8440731" y="3969572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7" name="円/楕円 426"/>
            <p:cNvSpPr/>
            <p:nvPr/>
          </p:nvSpPr>
          <p:spPr>
            <a:xfrm>
              <a:off x="8312319" y="3801921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1" name="円/楕円 430"/>
            <p:cNvSpPr/>
            <p:nvPr/>
          </p:nvSpPr>
          <p:spPr>
            <a:xfrm>
              <a:off x="8084504" y="3652022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2" name="円/楕円 431"/>
            <p:cNvSpPr/>
            <p:nvPr/>
          </p:nvSpPr>
          <p:spPr>
            <a:xfrm>
              <a:off x="8134401" y="3801921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3" name="円/楕円 432"/>
            <p:cNvSpPr/>
            <p:nvPr/>
          </p:nvSpPr>
          <p:spPr>
            <a:xfrm>
              <a:off x="8176172" y="369640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4" name="円/楕円 433"/>
            <p:cNvSpPr/>
            <p:nvPr/>
          </p:nvSpPr>
          <p:spPr>
            <a:xfrm>
              <a:off x="8403598" y="3300448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5" name="円/楕円 434"/>
            <p:cNvSpPr/>
            <p:nvPr/>
          </p:nvSpPr>
          <p:spPr>
            <a:xfrm>
              <a:off x="8494107" y="3434077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8" name="円/楕円 437"/>
            <p:cNvSpPr/>
            <p:nvPr/>
          </p:nvSpPr>
          <p:spPr>
            <a:xfrm>
              <a:off x="8525047" y="383199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9" name="円/楕円 438"/>
            <p:cNvSpPr/>
            <p:nvPr/>
          </p:nvSpPr>
          <p:spPr>
            <a:xfrm>
              <a:off x="8660426" y="368506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0" name="円/楕円 439"/>
            <p:cNvSpPr/>
            <p:nvPr/>
          </p:nvSpPr>
          <p:spPr>
            <a:xfrm>
              <a:off x="8778775" y="333447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1" name="円/楕円 440"/>
            <p:cNvSpPr/>
            <p:nvPr/>
          </p:nvSpPr>
          <p:spPr>
            <a:xfrm>
              <a:off x="8933267" y="3284670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2" name="円/楕円 441"/>
            <p:cNvSpPr/>
            <p:nvPr/>
          </p:nvSpPr>
          <p:spPr>
            <a:xfrm>
              <a:off x="8982780" y="342717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5" name="円/楕円 444"/>
            <p:cNvSpPr/>
            <p:nvPr/>
          </p:nvSpPr>
          <p:spPr>
            <a:xfrm>
              <a:off x="9225670" y="342224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6" name="円/楕円 445"/>
            <p:cNvSpPr/>
            <p:nvPr/>
          </p:nvSpPr>
          <p:spPr>
            <a:xfrm>
              <a:off x="8906027" y="347746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7" name="円/楕円 446"/>
            <p:cNvSpPr/>
            <p:nvPr/>
          </p:nvSpPr>
          <p:spPr>
            <a:xfrm>
              <a:off x="9060519" y="3427667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48" name="円/楕円 447"/>
            <p:cNvSpPr/>
            <p:nvPr/>
          </p:nvSpPr>
          <p:spPr>
            <a:xfrm>
              <a:off x="9110031" y="357016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1" name="円/楕円 450"/>
            <p:cNvSpPr/>
            <p:nvPr/>
          </p:nvSpPr>
          <p:spPr>
            <a:xfrm>
              <a:off x="9158365" y="3489796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3" name="円/楕円 452"/>
            <p:cNvSpPr/>
            <p:nvPr/>
          </p:nvSpPr>
          <p:spPr>
            <a:xfrm>
              <a:off x="9272860" y="3228705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4" name="円/楕円 453"/>
            <p:cNvSpPr/>
            <p:nvPr/>
          </p:nvSpPr>
          <p:spPr>
            <a:xfrm>
              <a:off x="9311713" y="332682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6" name="円/楕円 455"/>
            <p:cNvSpPr/>
            <p:nvPr/>
          </p:nvSpPr>
          <p:spPr>
            <a:xfrm>
              <a:off x="9122782" y="306943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7" name="円/楕円 456"/>
            <p:cNvSpPr/>
            <p:nvPr/>
          </p:nvSpPr>
          <p:spPr>
            <a:xfrm>
              <a:off x="9161634" y="316756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8" name="円/楕円 457"/>
            <p:cNvSpPr/>
            <p:nvPr/>
          </p:nvSpPr>
          <p:spPr>
            <a:xfrm>
              <a:off x="8783703" y="3877981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59" name="円/楕円 458"/>
            <p:cNvSpPr/>
            <p:nvPr/>
          </p:nvSpPr>
          <p:spPr>
            <a:xfrm>
              <a:off x="8869455" y="3760500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2" name="円/楕円 461"/>
            <p:cNvSpPr/>
            <p:nvPr/>
          </p:nvSpPr>
          <p:spPr>
            <a:xfrm>
              <a:off x="8966013" y="410961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3" name="円/楕円 462"/>
            <p:cNvSpPr/>
            <p:nvPr/>
          </p:nvSpPr>
          <p:spPr>
            <a:xfrm>
              <a:off x="8983805" y="3976475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4" name="円/楕円 463"/>
            <p:cNvSpPr/>
            <p:nvPr/>
          </p:nvSpPr>
          <p:spPr>
            <a:xfrm>
              <a:off x="9050329" y="3972037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6" name="円/楕円 465"/>
            <p:cNvSpPr/>
            <p:nvPr/>
          </p:nvSpPr>
          <p:spPr>
            <a:xfrm>
              <a:off x="9108166" y="384519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8" name="円/楕円 467"/>
            <p:cNvSpPr/>
            <p:nvPr/>
          </p:nvSpPr>
          <p:spPr>
            <a:xfrm>
              <a:off x="9168644" y="3738499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69" name="円/楕円 468"/>
            <p:cNvSpPr/>
            <p:nvPr/>
          </p:nvSpPr>
          <p:spPr>
            <a:xfrm>
              <a:off x="9232643" y="3591618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0" name="円/楕円 469"/>
            <p:cNvSpPr/>
            <p:nvPr/>
          </p:nvSpPr>
          <p:spPr>
            <a:xfrm>
              <a:off x="9299168" y="358718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2" name="円/楕円 471"/>
            <p:cNvSpPr/>
            <p:nvPr/>
          </p:nvSpPr>
          <p:spPr>
            <a:xfrm>
              <a:off x="9321829" y="3999528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4" name="円/楕円 473"/>
            <p:cNvSpPr/>
            <p:nvPr/>
          </p:nvSpPr>
          <p:spPr>
            <a:xfrm>
              <a:off x="9268227" y="3727466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5" name="円/楕円 474"/>
            <p:cNvSpPr/>
            <p:nvPr/>
          </p:nvSpPr>
          <p:spPr>
            <a:xfrm>
              <a:off x="9390528" y="3734492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7" name="円/楕円 476"/>
            <p:cNvSpPr/>
            <p:nvPr/>
          </p:nvSpPr>
          <p:spPr>
            <a:xfrm>
              <a:off x="9144835" y="4136360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8" name="円/楕円 477"/>
            <p:cNvSpPr/>
            <p:nvPr/>
          </p:nvSpPr>
          <p:spPr>
            <a:xfrm>
              <a:off x="9240658" y="4154111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79" name="円/楕円 478"/>
            <p:cNvSpPr/>
            <p:nvPr/>
          </p:nvSpPr>
          <p:spPr>
            <a:xfrm>
              <a:off x="8564946" y="4133277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80" name="円/楕円 479"/>
            <p:cNvSpPr/>
            <p:nvPr/>
          </p:nvSpPr>
          <p:spPr>
            <a:xfrm>
              <a:off x="8582737" y="4000142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" name="正方形/長方形 480"/>
                <p:cNvSpPr/>
                <p:nvPr/>
              </p:nvSpPr>
              <p:spPr>
                <a:xfrm>
                  <a:off x="9477421" y="4292560"/>
                  <a:ext cx="248239" cy="24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81" name="正方形/長方形 4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7421" y="4292560"/>
                  <a:ext cx="248239" cy="24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67500" b="-609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2" name="正方形/長方形 481"/>
                <p:cNvSpPr/>
                <p:nvPr/>
              </p:nvSpPr>
              <p:spPr>
                <a:xfrm>
                  <a:off x="7540219" y="2938350"/>
                  <a:ext cx="5153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82" name="正方形/長方形 4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219" y="2938350"/>
                  <a:ext cx="51539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4" name="直線矢印コネクタ 483"/>
            <p:cNvCxnSpPr/>
            <p:nvPr/>
          </p:nvCxnSpPr>
          <p:spPr>
            <a:xfrm>
              <a:off x="10130441" y="4411381"/>
              <a:ext cx="15409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線矢印コネクタ 484"/>
            <p:cNvCxnSpPr/>
            <p:nvPr/>
          </p:nvCxnSpPr>
          <p:spPr>
            <a:xfrm flipV="1">
              <a:off x="10130441" y="2985366"/>
              <a:ext cx="0" cy="14260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円/楕円 486"/>
            <p:cNvSpPr/>
            <p:nvPr/>
          </p:nvSpPr>
          <p:spPr>
            <a:xfrm>
              <a:off x="10261947" y="408396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88" name="円/楕円 487"/>
            <p:cNvSpPr/>
            <p:nvPr/>
          </p:nvSpPr>
          <p:spPr>
            <a:xfrm>
              <a:off x="10325379" y="4178642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0" name="円/楕円 489"/>
            <p:cNvSpPr/>
            <p:nvPr/>
          </p:nvSpPr>
          <p:spPr>
            <a:xfrm>
              <a:off x="10437544" y="4155960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3" name="円/楕円 492"/>
            <p:cNvSpPr/>
            <p:nvPr/>
          </p:nvSpPr>
          <p:spPr>
            <a:xfrm>
              <a:off x="10504842" y="3935055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6" name="円/楕円 495"/>
            <p:cNvSpPr/>
            <p:nvPr/>
          </p:nvSpPr>
          <p:spPr>
            <a:xfrm>
              <a:off x="10257689" y="3652022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7" name="円/楕円 496"/>
            <p:cNvSpPr/>
            <p:nvPr/>
          </p:nvSpPr>
          <p:spPr>
            <a:xfrm>
              <a:off x="10307587" y="3801921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8" name="円/楕円 497"/>
            <p:cNvSpPr/>
            <p:nvPr/>
          </p:nvSpPr>
          <p:spPr>
            <a:xfrm>
              <a:off x="10349358" y="369640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99" name="円/楕円 498"/>
            <p:cNvSpPr/>
            <p:nvPr/>
          </p:nvSpPr>
          <p:spPr>
            <a:xfrm>
              <a:off x="10576784" y="3300448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0" name="円/楕円 499"/>
            <p:cNvSpPr/>
            <p:nvPr/>
          </p:nvSpPr>
          <p:spPr>
            <a:xfrm>
              <a:off x="10667292" y="3434077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2" name="円/楕円 501"/>
            <p:cNvSpPr/>
            <p:nvPr/>
          </p:nvSpPr>
          <p:spPr>
            <a:xfrm>
              <a:off x="10503297" y="3469086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3" name="円/楕円 502"/>
            <p:cNvSpPr/>
            <p:nvPr/>
          </p:nvSpPr>
          <p:spPr>
            <a:xfrm>
              <a:off x="10698233" y="3831999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4" name="円/楕円 503"/>
            <p:cNvSpPr/>
            <p:nvPr/>
          </p:nvSpPr>
          <p:spPr>
            <a:xfrm>
              <a:off x="10833612" y="3685060"/>
              <a:ext cx="56557" cy="63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5" name="円/楕円 504"/>
            <p:cNvSpPr/>
            <p:nvPr/>
          </p:nvSpPr>
          <p:spPr>
            <a:xfrm>
              <a:off x="10951961" y="333447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08" name="円/楕円 507"/>
            <p:cNvSpPr/>
            <p:nvPr/>
          </p:nvSpPr>
          <p:spPr>
            <a:xfrm>
              <a:off x="11194852" y="332954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3" name="円/楕円 512"/>
            <p:cNvSpPr/>
            <p:nvPr/>
          </p:nvSpPr>
          <p:spPr>
            <a:xfrm>
              <a:off x="11283217" y="357016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4" name="円/楕円 513"/>
            <p:cNvSpPr/>
            <p:nvPr/>
          </p:nvSpPr>
          <p:spPr>
            <a:xfrm>
              <a:off x="11253812" y="348930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5" name="円/楕円 514"/>
            <p:cNvSpPr/>
            <p:nvPr/>
          </p:nvSpPr>
          <p:spPr>
            <a:xfrm>
              <a:off x="11292699" y="3391673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8" name="円/楕円 517"/>
            <p:cNvSpPr/>
            <p:nvPr/>
          </p:nvSpPr>
          <p:spPr>
            <a:xfrm>
              <a:off x="11446046" y="3228705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19" name="円/楕円 518"/>
            <p:cNvSpPr/>
            <p:nvPr/>
          </p:nvSpPr>
          <p:spPr>
            <a:xfrm>
              <a:off x="11484899" y="332682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1" name="円/楕円 520"/>
            <p:cNvSpPr/>
            <p:nvPr/>
          </p:nvSpPr>
          <p:spPr>
            <a:xfrm>
              <a:off x="11295968" y="3069439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2" name="円/楕円 521"/>
            <p:cNvSpPr/>
            <p:nvPr/>
          </p:nvSpPr>
          <p:spPr>
            <a:xfrm>
              <a:off x="11334820" y="3167562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3" name="円/楕円 522"/>
            <p:cNvSpPr/>
            <p:nvPr/>
          </p:nvSpPr>
          <p:spPr>
            <a:xfrm>
              <a:off x="10956889" y="3877981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5" name="円/楕円 524"/>
            <p:cNvSpPr/>
            <p:nvPr/>
          </p:nvSpPr>
          <p:spPr>
            <a:xfrm>
              <a:off x="11081528" y="3662871"/>
              <a:ext cx="56557" cy="635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8" name="円/楕円 527"/>
            <p:cNvSpPr/>
            <p:nvPr/>
          </p:nvSpPr>
          <p:spPr>
            <a:xfrm>
              <a:off x="11156991" y="3976475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29" name="円/楕円 528"/>
            <p:cNvSpPr/>
            <p:nvPr/>
          </p:nvSpPr>
          <p:spPr>
            <a:xfrm>
              <a:off x="11223515" y="3972037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33" name="円/楕円 532"/>
            <p:cNvSpPr/>
            <p:nvPr/>
          </p:nvSpPr>
          <p:spPr>
            <a:xfrm>
              <a:off x="11341829" y="3738499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37" name="円/楕円 536"/>
            <p:cNvSpPr/>
            <p:nvPr/>
          </p:nvSpPr>
          <p:spPr>
            <a:xfrm>
              <a:off x="11495014" y="3999528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0" name="円/楕円 539"/>
            <p:cNvSpPr/>
            <p:nvPr/>
          </p:nvSpPr>
          <p:spPr>
            <a:xfrm>
              <a:off x="11563714" y="3734492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1" name="円/楕円 540"/>
            <p:cNvSpPr/>
            <p:nvPr/>
          </p:nvSpPr>
          <p:spPr>
            <a:xfrm>
              <a:off x="11251497" y="4140797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3" name="円/楕円 542"/>
            <p:cNvSpPr/>
            <p:nvPr/>
          </p:nvSpPr>
          <p:spPr>
            <a:xfrm>
              <a:off x="11413844" y="4154111"/>
              <a:ext cx="56557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4" name="円/楕円 543"/>
            <p:cNvSpPr/>
            <p:nvPr/>
          </p:nvSpPr>
          <p:spPr>
            <a:xfrm>
              <a:off x="10738131" y="4133277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545" name="円/楕円 544"/>
            <p:cNvSpPr/>
            <p:nvPr/>
          </p:nvSpPr>
          <p:spPr>
            <a:xfrm>
              <a:off x="10755923" y="4000142"/>
              <a:ext cx="56557" cy="635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6" name="正方形/長方形 545"/>
                <p:cNvSpPr/>
                <p:nvPr/>
              </p:nvSpPr>
              <p:spPr>
                <a:xfrm>
                  <a:off x="11650606" y="4292560"/>
                  <a:ext cx="248240" cy="24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546" name="正方形/長方形 5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0606" y="4292560"/>
                  <a:ext cx="248240" cy="24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63415" b="-609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7" name="正方形/長方形 546"/>
                <p:cNvSpPr/>
                <p:nvPr/>
              </p:nvSpPr>
              <p:spPr>
                <a:xfrm>
                  <a:off x="9719755" y="2938350"/>
                  <a:ext cx="5153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547" name="正方形/長方形 5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9755" y="2938350"/>
                  <a:ext cx="515398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グループ化 6"/>
          <p:cNvGrpSpPr/>
          <p:nvPr/>
        </p:nvGrpSpPr>
        <p:grpSpPr>
          <a:xfrm>
            <a:off x="7988300" y="3079750"/>
            <a:ext cx="1503379" cy="2951707"/>
            <a:chOff x="7988300" y="3079750"/>
            <a:chExt cx="1503379" cy="2951707"/>
          </a:xfrm>
        </p:grpSpPr>
        <p:grpSp>
          <p:nvGrpSpPr>
            <p:cNvPr id="283" name="グループ化 282"/>
            <p:cNvGrpSpPr/>
            <p:nvPr/>
          </p:nvGrpSpPr>
          <p:grpSpPr>
            <a:xfrm>
              <a:off x="8096274" y="4577308"/>
              <a:ext cx="1395405" cy="1454149"/>
              <a:chOff x="688969" y="3316037"/>
              <a:chExt cx="1395405" cy="1454149"/>
            </a:xfrm>
          </p:grpSpPr>
          <p:sp>
            <p:nvSpPr>
              <p:cNvPr id="284" name="円/楕円 283"/>
              <p:cNvSpPr/>
              <p:nvPr/>
            </p:nvSpPr>
            <p:spPr>
              <a:xfrm>
                <a:off x="1282702" y="33160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円/楕円 284"/>
              <p:cNvSpPr/>
              <p:nvPr/>
            </p:nvSpPr>
            <p:spPr>
              <a:xfrm>
                <a:off x="910168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円/楕円 285"/>
              <p:cNvSpPr/>
              <p:nvPr/>
            </p:nvSpPr>
            <p:spPr>
              <a:xfrm>
                <a:off x="1655236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円/楕円 286"/>
              <p:cNvSpPr/>
              <p:nvPr/>
            </p:nvSpPr>
            <p:spPr>
              <a:xfrm>
                <a:off x="688969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円/楕円 287"/>
              <p:cNvSpPr/>
              <p:nvPr/>
            </p:nvSpPr>
            <p:spPr>
              <a:xfrm>
                <a:off x="108691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円/楕円 288"/>
              <p:cNvSpPr/>
              <p:nvPr/>
            </p:nvSpPr>
            <p:spPr>
              <a:xfrm>
                <a:off x="147055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円/楕円 289"/>
              <p:cNvSpPr/>
              <p:nvPr/>
            </p:nvSpPr>
            <p:spPr>
              <a:xfrm>
                <a:off x="1849425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1" name="直線コネクタ 290"/>
              <p:cNvCxnSpPr>
                <a:stCxn id="284" idx="4"/>
                <a:endCxn id="285" idx="0"/>
              </p:cNvCxnSpPr>
              <p:nvPr/>
            </p:nvCxnSpPr>
            <p:spPr>
              <a:xfrm flipH="1">
                <a:off x="1027643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>
                <a:stCxn id="284" idx="4"/>
                <a:endCxn id="286" idx="0"/>
              </p:cNvCxnSpPr>
              <p:nvPr/>
            </p:nvCxnSpPr>
            <p:spPr>
              <a:xfrm>
                <a:off x="1400177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>
                <a:stCxn id="285" idx="4"/>
                <a:endCxn id="287" idx="0"/>
              </p:cNvCxnSpPr>
              <p:nvPr/>
            </p:nvCxnSpPr>
            <p:spPr>
              <a:xfrm flipH="1">
                <a:off x="806444" y="4147886"/>
                <a:ext cx="22119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/>
              <p:cNvCxnSpPr>
                <a:stCxn id="285" idx="4"/>
                <a:endCxn id="288" idx="0"/>
              </p:cNvCxnSpPr>
              <p:nvPr/>
            </p:nvCxnSpPr>
            <p:spPr>
              <a:xfrm>
                <a:off x="1027643" y="4147886"/>
                <a:ext cx="176745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線コネクタ 294"/>
              <p:cNvCxnSpPr>
                <a:stCxn id="286" idx="4"/>
                <a:endCxn id="289" idx="0"/>
              </p:cNvCxnSpPr>
              <p:nvPr/>
            </p:nvCxnSpPr>
            <p:spPr>
              <a:xfrm flipH="1">
                <a:off x="1588028" y="4147886"/>
                <a:ext cx="184683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線コネクタ 295"/>
              <p:cNvCxnSpPr>
                <a:stCxn id="286" idx="4"/>
                <a:endCxn id="290" idx="0"/>
              </p:cNvCxnSpPr>
              <p:nvPr/>
            </p:nvCxnSpPr>
            <p:spPr>
              <a:xfrm>
                <a:off x="1772711" y="4147886"/>
                <a:ext cx="19418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9" name="直線コネクタ 578"/>
            <p:cNvCxnSpPr/>
            <p:nvPr/>
          </p:nvCxnSpPr>
          <p:spPr>
            <a:xfrm>
              <a:off x="8737600" y="3079750"/>
              <a:ext cx="14288" cy="1316038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線コネクタ 579"/>
            <p:cNvCxnSpPr/>
            <p:nvPr/>
          </p:nvCxnSpPr>
          <p:spPr>
            <a:xfrm flipH="1">
              <a:off x="8769351" y="3276600"/>
              <a:ext cx="685799" cy="88265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線コネクタ 580"/>
            <p:cNvCxnSpPr/>
            <p:nvPr/>
          </p:nvCxnSpPr>
          <p:spPr>
            <a:xfrm>
              <a:off x="7988300" y="3752850"/>
              <a:ext cx="749300" cy="1905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10131425" y="3079750"/>
            <a:ext cx="1553369" cy="2951707"/>
            <a:chOff x="10131425" y="3079750"/>
            <a:chExt cx="1553369" cy="2951707"/>
          </a:xfrm>
        </p:grpSpPr>
        <p:grpSp>
          <p:nvGrpSpPr>
            <p:cNvPr id="297" name="グループ化 296"/>
            <p:cNvGrpSpPr/>
            <p:nvPr/>
          </p:nvGrpSpPr>
          <p:grpSpPr>
            <a:xfrm>
              <a:off x="10215360" y="4577308"/>
              <a:ext cx="1395405" cy="1454149"/>
              <a:chOff x="688969" y="3316037"/>
              <a:chExt cx="1395405" cy="1454149"/>
            </a:xfrm>
          </p:grpSpPr>
          <p:sp>
            <p:nvSpPr>
              <p:cNvPr id="298" name="円/楕円 297"/>
              <p:cNvSpPr/>
              <p:nvPr/>
            </p:nvSpPr>
            <p:spPr>
              <a:xfrm>
                <a:off x="1282702" y="33160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円/楕円 298"/>
              <p:cNvSpPr/>
              <p:nvPr/>
            </p:nvSpPr>
            <p:spPr>
              <a:xfrm>
                <a:off x="910168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円/楕円 299"/>
              <p:cNvSpPr/>
              <p:nvPr/>
            </p:nvSpPr>
            <p:spPr>
              <a:xfrm>
                <a:off x="1655236" y="39129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円/楕円 300"/>
              <p:cNvSpPr/>
              <p:nvPr/>
            </p:nvSpPr>
            <p:spPr>
              <a:xfrm>
                <a:off x="688969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円/楕円 301"/>
              <p:cNvSpPr/>
              <p:nvPr/>
            </p:nvSpPr>
            <p:spPr>
              <a:xfrm>
                <a:off x="108691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円/楕円 302"/>
              <p:cNvSpPr/>
              <p:nvPr/>
            </p:nvSpPr>
            <p:spPr>
              <a:xfrm>
                <a:off x="1470553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円/楕円 303"/>
              <p:cNvSpPr/>
              <p:nvPr/>
            </p:nvSpPr>
            <p:spPr>
              <a:xfrm>
                <a:off x="1849425" y="4535237"/>
                <a:ext cx="234949" cy="23494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5" name="直線コネクタ 304"/>
              <p:cNvCxnSpPr>
                <a:stCxn id="298" idx="4"/>
                <a:endCxn id="299" idx="0"/>
              </p:cNvCxnSpPr>
              <p:nvPr/>
            </p:nvCxnSpPr>
            <p:spPr>
              <a:xfrm flipH="1">
                <a:off x="1027643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線コネクタ 305"/>
              <p:cNvCxnSpPr>
                <a:stCxn id="298" idx="4"/>
                <a:endCxn id="300" idx="0"/>
              </p:cNvCxnSpPr>
              <p:nvPr/>
            </p:nvCxnSpPr>
            <p:spPr>
              <a:xfrm>
                <a:off x="1400177" y="3550986"/>
                <a:ext cx="372534" cy="36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線コネクタ 306"/>
              <p:cNvCxnSpPr>
                <a:stCxn id="299" idx="4"/>
                <a:endCxn id="301" idx="0"/>
              </p:cNvCxnSpPr>
              <p:nvPr/>
            </p:nvCxnSpPr>
            <p:spPr>
              <a:xfrm flipH="1">
                <a:off x="806444" y="4147886"/>
                <a:ext cx="22119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線コネクタ 307"/>
              <p:cNvCxnSpPr>
                <a:stCxn id="299" idx="4"/>
                <a:endCxn id="302" idx="0"/>
              </p:cNvCxnSpPr>
              <p:nvPr/>
            </p:nvCxnSpPr>
            <p:spPr>
              <a:xfrm>
                <a:off x="1027643" y="4147886"/>
                <a:ext cx="176745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線コネクタ 308"/>
              <p:cNvCxnSpPr>
                <a:stCxn id="300" idx="4"/>
                <a:endCxn id="303" idx="0"/>
              </p:cNvCxnSpPr>
              <p:nvPr/>
            </p:nvCxnSpPr>
            <p:spPr>
              <a:xfrm flipH="1">
                <a:off x="1588028" y="4147886"/>
                <a:ext cx="184683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線コネクタ 309"/>
              <p:cNvCxnSpPr>
                <a:stCxn id="300" idx="4"/>
                <a:endCxn id="304" idx="0"/>
              </p:cNvCxnSpPr>
              <p:nvPr/>
            </p:nvCxnSpPr>
            <p:spPr>
              <a:xfrm>
                <a:off x="1772711" y="4147886"/>
                <a:ext cx="194189" cy="387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2" name="直線コネクタ 581"/>
            <p:cNvCxnSpPr/>
            <p:nvPr/>
          </p:nvCxnSpPr>
          <p:spPr>
            <a:xfrm>
              <a:off x="10933113" y="3079750"/>
              <a:ext cx="14288" cy="1316038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線コネクタ 582"/>
            <p:cNvCxnSpPr/>
            <p:nvPr/>
          </p:nvCxnSpPr>
          <p:spPr>
            <a:xfrm flipH="1">
              <a:off x="10941844" y="3350419"/>
              <a:ext cx="742950" cy="683419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線コネクタ 583"/>
            <p:cNvCxnSpPr/>
            <p:nvPr/>
          </p:nvCxnSpPr>
          <p:spPr>
            <a:xfrm>
              <a:off x="10131425" y="3771900"/>
              <a:ext cx="819944" cy="16669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5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581" y="365126"/>
            <a:ext cx="10757519" cy="733270"/>
          </a:xfrm>
        </p:spPr>
        <p:txBody>
          <a:bodyPr/>
          <a:lstStyle/>
          <a:p>
            <a:r>
              <a:rPr kumimoji="1" lang="en-US" altLang="ja-JP" dirty="0"/>
              <a:t>Support Vector Machine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581" y="1343722"/>
            <a:ext cx="5753719" cy="55142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/>
              <a:t>特徴空間が超平面（</a:t>
            </a:r>
            <a:r>
              <a:rPr lang="en-US" altLang="ja-JP" sz="2400" dirty="0"/>
              <a:t>2</a:t>
            </a:r>
            <a:r>
              <a:rPr lang="ja-JP" altLang="en-US" sz="2400" dirty="0"/>
              <a:t>次元なら直線）で分離可能なとき・・・</a:t>
            </a:r>
            <a:endParaRPr lang="en-US" altLang="ja-JP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/>
              <a:t>超平面と最も近いデータ点との距離が最大となるような超平面を選択する</a:t>
            </a:r>
            <a:endParaRPr lang="en-US" altLang="ja-JP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これをマージン最大化という</a:t>
            </a:r>
            <a:endParaRPr lang="en-US" altLang="ja-JP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最近傍点をサポートベクトルという</a:t>
            </a:r>
            <a:endParaRPr lang="en-US" altLang="ja-JP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/>
              <a:t>超平面の方程式だけを記録すればよいのでメモリ消費が少ない</a:t>
            </a:r>
            <a:endParaRPr lang="en-US" altLang="ja-JP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2000" dirty="0"/>
              <a:t>※</a:t>
            </a:r>
            <a:r>
              <a:rPr lang="ja-JP" altLang="en-US" sz="2000" dirty="0"/>
              <a:t>線形分離不可能な場合 </a:t>
            </a:r>
            <a:endParaRPr lang="en-US" altLang="ja-JP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2000" dirty="0">
                <a:sym typeface="Wingdings" panose="05000000000000000000" pitchFamily="2" charset="2"/>
              </a:rPr>
              <a:t> </a:t>
            </a:r>
            <a:r>
              <a:rPr lang="ja-JP" altLang="en-US" sz="2000" dirty="0">
                <a:sym typeface="Wingdings" panose="05000000000000000000" pitchFamily="2" charset="2"/>
              </a:rPr>
              <a:t>ソフトマージン</a:t>
            </a:r>
            <a:r>
              <a:rPr lang="en-US" altLang="ja-JP" sz="2000" dirty="0">
                <a:sym typeface="Wingdings" panose="05000000000000000000" pitchFamily="2" charset="2"/>
              </a:rPr>
              <a:t>SVM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2000" dirty="0">
                <a:sym typeface="Wingdings" panose="05000000000000000000" pitchFamily="2" charset="2"/>
              </a:rPr>
              <a:t> </a:t>
            </a:r>
            <a:r>
              <a:rPr lang="ja-JP" altLang="en-US" sz="2000" dirty="0">
                <a:sym typeface="Wingdings" panose="05000000000000000000" pitchFamily="2" charset="2"/>
              </a:rPr>
              <a:t>カーネルトリック</a:t>
            </a:r>
            <a:endParaRPr lang="en-US" altLang="ja-JP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altLang="ja-JP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ja-JP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054060" y="2017383"/>
            <a:ext cx="3864078" cy="3863083"/>
            <a:chOff x="7551174" y="1982912"/>
            <a:chExt cx="3864078" cy="3863083"/>
          </a:xfrm>
        </p:grpSpPr>
        <p:cxnSp>
          <p:nvCxnSpPr>
            <p:cNvPr id="12" name="直線矢印コネクタ 11"/>
            <p:cNvCxnSpPr/>
            <p:nvPr/>
          </p:nvCxnSpPr>
          <p:spPr>
            <a:xfrm>
              <a:off x="7551174" y="5840361"/>
              <a:ext cx="386407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V="1">
              <a:off x="7558355" y="1982912"/>
              <a:ext cx="0" cy="386308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円/楕円 13"/>
          <p:cNvSpPr/>
          <p:nvPr/>
        </p:nvSpPr>
        <p:spPr>
          <a:xfrm rot="973546">
            <a:off x="7455450" y="392368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 rot="973546">
            <a:off x="7594036" y="417604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 rot="973546">
            <a:off x="7446168" y="4570309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 rot="973546">
            <a:off x="7291237" y="337233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973546">
            <a:off x="7429822" y="362469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973546">
            <a:off x="7143369" y="376660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973546">
            <a:off x="7281955" y="401896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973546">
            <a:off x="7531470" y="338924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973546">
            <a:off x="7670056" y="3641598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973546">
            <a:off x="7859288" y="390206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973546">
            <a:off x="7997874" y="415442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973546">
            <a:off x="8094989" y="328975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973546">
            <a:off x="8707125" y="4676853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973546">
            <a:off x="7711420" y="4296336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973546">
            <a:off x="7850006" y="4548691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973546">
            <a:off x="8099521" y="3918972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973546">
            <a:off x="8238107" y="4171327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973546">
            <a:off x="7935308" y="3367625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973546">
            <a:off x="8073893" y="3619980"/>
            <a:ext cx="102539" cy="1025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9067737">
            <a:off x="9696689" y="420070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9067737">
            <a:off x="9420116" y="412072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 rot="9067737">
            <a:off x="9690011" y="474197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9067737">
            <a:off x="9521809" y="38176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9067737">
            <a:off x="9245236" y="37376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9067737">
            <a:off x="9515131" y="43589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 rot="9067737">
            <a:off x="9238559" y="427894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9067737">
            <a:off x="10196451" y="501486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9067737">
            <a:off x="9919879" y="493488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 rot="9067737">
            <a:off x="10021571" y="463181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 rot="9067737">
            <a:off x="9744999" y="455183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rot="9067737">
            <a:off x="10014894" y="51730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9067737">
            <a:off x="9738321" y="509311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9067737">
            <a:off x="9420250" y="504327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 rot="9067737">
            <a:off x="9745132" y="547439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 rot="9067737">
            <a:off x="8535110" y="276551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 rot="6181547">
            <a:off x="8830767" y="22068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 rot="6181547">
            <a:off x="9229207" y="257332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 rot="6181547">
            <a:off x="8984981" y="272578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 rot="6181547">
            <a:off x="8827298" y="244769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 rot="6181547">
            <a:off x="9770528" y="23785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 rot="6181547">
            <a:off x="9526302" y="25310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 rot="6181547">
            <a:off x="9368619" y="225296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 rot="6181547">
            <a:off x="9124393" y="240541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 rot="6181547">
            <a:off x="9767059" y="261939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 rot="6181547">
            <a:off x="9522833" y="277184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 rot="6181547">
            <a:off x="9273334" y="297532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 rot="6181547">
            <a:off x="9029108" y="3127783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 rot="6181547">
            <a:off x="9749596" y="3925416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 rot="6181547">
            <a:off x="9427548" y="349421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 rot="6181547">
            <a:off x="8871425" y="284969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 rot="6181547">
            <a:off x="9269865" y="3216129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 rot="6181547">
            <a:off x="9025639" y="3368585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 rot="6181547">
            <a:off x="9811186" y="302139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 rot="6181547">
            <a:off x="9566960" y="3173851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9067737">
            <a:off x="10342498" y="381132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9067737">
            <a:off x="10065925" y="3731344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 rot="9067737">
            <a:off x="10335820" y="435260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 rot="9067737">
            <a:off x="10059248" y="4272622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 rot="9067737">
            <a:off x="10167618" y="342827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 rot="9067737">
            <a:off x="9891045" y="334829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 rot="9067737">
            <a:off x="10160940" y="396954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 rot="9067737">
            <a:off x="9884368" y="388956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 rot="9067737">
            <a:off x="10667380" y="424243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 rot="9067737">
            <a:off x="10390808" y="4162458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 rot="9067737">
            <a:off x="9891179" y="427084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 rot="6181547">
            <a:off x="10317583" y="2952380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 rot="6181547">
            <a:off x="10073357" y="310483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 rot="6181547">
            <a:off x="9749270" y="3562867"/>
            <a:ext cx="102539" cy="1025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2B52187-C2F3-4546-98DD-749832B85AD6}"/>
              </a:ext>
            </a:extLst>
          </p:cNvPr>
          <p:cNvGrpSpPr/>
          <p:nvPr/>
        </p:nvGrpSpPr>
        <p:grpSpPr>
          <a:xfrm>
            <a:off x="7861465" y="2303308"/>
            <a:ext cx="1823613" cy="3515601"/>
            <a:chOff x="7861465" y="2303308"/>
            <a:chExt cx="1823613" cy="3515601"/>
          </a:xfrm>
        </p:grpSpPr>
        <p:cxnSp>
          <p:nvCxnSpPr>
            <p:cNvPr id="112" name="直線コネクタ 111"/>
            <p:cNvCxnSpPr/>
            <p:nvPr/>
          </p:nvCxnSpPr>
          <p:spPr>
            <a:xfrm flipV="1">
              <a:off x="8517730" y="3262313"/>
              <a:ext cx="228601" cy="83346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A9BD5DE-7EE7-4088-9079-1489B732F970}"/>
                </a:ext>
              </a:extLst>
            </p:cNvPr>
            <p:cNvGrpSpPr/>
            <p:nvPr/>
          </p:nvGrpSpPr>
          <p:grpSpPr>
            <a:xfrm>
              <a:off x="7861465" y="2303308"/>
              <a:ext cx="1823613" cy="3515601"/>
              <a:chOff x="7861465" y="2303308"/>
              <a:chExt cx="1823613" cy="3515601"/>
            </a:xfrm>
          </p:grpSpPr>
          <p:cxnSp>
            <p:nvCxnSpPr>
              <p:cNvPr id="100" name="直線コネクタ 99"/>
              <p:cNvCxnSpPr/>
              <p:nvPr/>
            </p:nvCxnSpPr>
            <p:spPr>
              <a:xfrm>
                <a:off x="7861465" y="2318076"/>
                <a:ext cx="1290213" cy="350083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>
                <a:off x="8395855" y="2320763"/>
                <a:ext cx="1289223" cy="349814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>
                <a:off x="8122722" y="2303308"/>
                <a:ext cx="1291279" cy="35037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正方形/長方形 116"/>
              <p:cNvSpPr/>
              <p:nvPr/>
            </p:nvSpPr>
            <p:spPr>
              <a:xfrm>
                <a:off x="8446039" y="3015734"/>
                <a:ext cx="306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d</a:t>
                </a:r>
                <a:endParaRPr lang="ja-JP" altLang="en-US" dirty="0"/>
              </a:p>
            </p:txBody>
          </p:sp>
        </p:grp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7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3615" y="836675"/>
            <a:ext cx="4634635" cy="733270"/>
          </a:xfrm>
        </p:spPr>
        <p:txBody>
          <a:bodyPr/>
          <a:lstStyle/>
          <a:p>
            <a:r>
              <a:rPr kumimoji="1" lang="ja-JP" altLang="en-US" dirty="0"/>
              <a:t>まとめ</a:t>
            </a:r>
            <a:r>
              <a:rPr kumimoji="1" lang="en-US" altLang="ja-JP" dirty="0"/>
              <a:t>: </a:t>
            </a:r>
            <a:r>
              <a:rPr kumimoji="1" lang="ja-JP" altLang="en-US" dirty="0"/>
              <a:t>識別器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615" y="1986721"/>
            <a:ext cx="5910985" cy="4280729"/>
          </a:xfrm>
        </p:spPr>
        <p:txBody>
          <a:bodyPr>
            <a:normAutofit/>
          </a:bodyPr>
          <a:lstStyle/>
          <a:p>
            <a:r>
              <a:rPr lang="ja-JP" altLang="en-US" dirty="0"/>
              <a:t>識別器 </a:t>
            </a:r>
            <a:r>
              <a:rPr lang="en-US" altLang="ja-JP" dirty="0"/>
              <a:t>: </a:t>
            </a:r>
            <a:r>
              <a:rPr lang="ja-JP" altLang="en-US" dirty="0"/>
              <a:t>教師データに基づき特徴空間を分割することで，未知データへのラベル付けを行なう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特に</a:t>
            </a:r>
            <a:r>
              <a:rPr kumimoji="1" lang="ja-JP" altLang="en-US" dirty="0"/>
              <a:t>有名な下の識別器を紹介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プロトタイプ法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K Nearest Neighbor</a:t>
            </a:r>
          </a:p>
          <a:p>
            <a:pPr lvl="1"/>
            <a:r>
              <a:rPr lang="en-US" altLang="ja-JP" dirty="0"/>
              <a:t>Random Forests</a:t>
            </a:r>
          </a:p>
          <a:p>
            <a:pPr lvl="1"/>
            <a:r>
              <a:rPr kumimoji="1" lang="en-US" altLang="ja-JP" dirty="0"/>
              <a:t>Support Vector Machine </a:t>
            </a:r>
            <a:endParaRPr kumimoji="1" lang="ja-JP" altLang="en-US" dirty="0"/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6" y="3733800"/>
            <a:ext cx="2533650" cy="2533650"/>
          </a:xfrm>
          <a:prstGeom prst="rect">
            <a:avLst/>
          </a:prstGeom>
        </p:spPr>
      </p:pic>
      <p:pic>
        <p:nvPicPr>
          <p:cNvPr id="254" name="図 2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1" y="764112"/>
            <a:ext cx="5276849" cy="2569638"/>
          </a:xfrm>
          <a:prstGeom prst="rect">
            <a:avLst/>
          </a:prstGeom>
        </p:spPr>
      </p:pic>
      <p:pic>
        <p:nvPicPr>
          <p:cNvPr id="347" name="図 3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093" y="3790950"/>
            <a:ext cx="2492906" cy="249645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6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781" y="457594"/>
            <a:ext cx="11708780" cy="73327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身近な応用例 </a:t>
            </a:r>
            <a:r>
              <a:rPr kumimoji="1" lang="en-US" altLang="ja-JP" dirty="0"/>
              <a:t>– </a:t>
            </a:r>
            <a:r>
              <a:rPr kumimoji="1" lang="ja-JP" altLang="en-US" dirty="0"/>
              <a:t>文字認識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2926" y="4311734"/>
            <a:ext cx="7477874" cy="193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Windows IME pad</a:t>
            </a:r>
          </a:p>
          <a:p>
            <a:pPr marL="0" indent="0">
              <a:buNone/>
            </a:pPr>
            <a:r>
              <a:rPr lang="ja-JP" altLang="en-US" dirty="0"/>
              <a:t>読めない漢字の手書きにより検索を支援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80" y="1825169"/>
            <a:ext cx="4719320" cy="206470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413" y="1825520"/>
            <a:ext cx="2658848" cy="187906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79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781" y="272658"/>
            <a:ext cx="11708780" cy="73327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身近な応用例 </a:t>
            </a:r>
            <a:r>
              <a:rPr kumimoji="1" lang="en-US" altLang="ja-JP" dirty="0"/>
              <a:t>- </a:t>
            </a:r>
            <a:r>
              <a:rPr kumimoji="1" lang="ja-JP" altLang="en-US" dirty="0"/>
              <a:t>音声認識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606040" y="1849657"/>
            <a:ext cx="1854200" cy="57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dirty="0"/>
              <a:t>iOS</a:t>
            </a:r>
            <a:endParaRPr kumimoji="1" lang="ja-JP" altLang="en-US" dirty="0"/>
          </a:p>
        </p:txBody>
      </p:sp>
      <p:pic>
        <p:nvPicPr>
          <p:cNvPr id="1026" name="Picture 2" descr="https://www.apple.com/ios/siri/images/icon_siri_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15" y="2554473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3533140" y="4114803"/>
            <a:ext cx="838200" cy="380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©Apple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コンテンツ プレースホルダー 3"/>
          <p:cNvSpPr txBox="1">
            <a:spLocks/>
          </p:cNvSpPr>
          <p:nvPr/>
        </p:nvSpPr>
        <p:spPr>
          <a:xfrm>
            <a:off x="2606040" y="4404897"/>
            <a:ext cx="1854200" cy="573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siri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コンテンツ プレースホルダー 3"/>
          <p:cNvSpPr txBox="1">
            <a:spLocks/>
          </p:cNvSpPr>
          <p:nvPr/>
        </p:nvSpPr>
        <p:spPr>
          <a:xfrm>
            <a:off x="6730452" y="1849657"/>
            <a:ext cx="1854200" cy="573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Windows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62" y="2885718"/>
            <a:ext cx="3926380" cy="956761"/>
          </a:xfrm>
          <a:prstGeom prst="rect">
            <a:avLst/>
          </a:prstGeom>
        </p:spPr>
      </p:pic>
      <p:sp>
        <p:nvSpPr>
          <p:cNvPr id="13" name="コンテンツ プレースホルダー 3"/>
          <p:cNvSpPr txBox="1">
            <a:spLocks/>
          </p:cNvSpPr>
          <p:nvPr/>
        </p:nvSpPr>
        <p:spPr>
          <a:xfrm>
            <a:off x="8059420" y="3698243"/>
            <a:ext cx="1297940" cy="38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©Microsoft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コンテンツ プレースホルダー 3"/>
          <p:cNvSpPr txBox="1">
            <a:spLocks/>
          </p:cNvSpPr>
          <p:nvPr/>
        </p:nvSpPr>
        <p:spPr>
          <a:xfrm>
            <a:off x="6854190" y="4404897"/>
            <a:ext cx="1854200" cy="573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Dictation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コンテンツ プレースホルダー 3"/>
          <p:cNvSpPr txBox="1">
            <a:spLocks/>
          </p:cNvSpPr>
          <p:nvPr/>
        </p:nvSpPr>
        <p:spPr>
          <a:xfrm>
            <a:off x="5499153" y="4989117"/>
            <a:ext cx="5278438" cy="94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コントロールパネル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&gt;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音声認識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54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781" y="118546"/>
            <a:ext cx="11708780" cy="73327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身近な応用例 </a:t>
            </a:r>
            <a:r>
              <a:rPr kumimoji="1" lang="en-US" altLang="ja-JP" dirty="0"/>
              <a:t>– </a:t>
            </a:r>
            <a:r>
              <a:rPr kumimoji="1" lang="ja-JP" altLang="en-US" dirty="0"/>
              <a:t>その他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59272" y="4526014"/>
            <a:ext cx="3874061" cy="82491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ja-JP" altLang="en-US" sz="3200" dirty="0"/>
              <a:t>指紋</a:t>
            </a:r>
            <a:r>
              <a:rPr kumimoji="1" lang="ja-JP" altLang="en-US" sz="3200" dirty="0"/>
              <a:t>認証</a:t>
            </a:r>
            <a:endParaRPr kumimoji="1" lang="en-US" altLang="ja-JP" sz="3200" dirty="0"/>
          </a:p>
        </p:txBody>
      </p:sp>
      <p:pic>
        <p:nvPicPr>
          <p:cNvPr id="2050" name="Picture 2" descr="http://upload.wikimedia.org/wikipedia/commons/thumb/9/95/Reading_Fingerprint.jpg/220px-Reading_Finger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5272" y="1860445"/>
            <a:ext cx="1920072" cy="15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コンテンツ プレースホルダー 3"/>
          <p:cNvSpPr txBox="1">
            <a:spLocks/>
          </p:cNvSpPr>
          <p:nvPr/>
        </p:nvSpPr>
        <p:spPr>
          <a:xfrm>
            <a:off x="4428005" y="4526014"/>
            <a:ext cx="2266307" cy="70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顔認識</a:t>
            </a:r>
          </a:p>
        </p:txBody>
      </p:sp>
      <p:sp>
        <p:nvSpPr>
          <p:cNvPr id="13" name="コンテンツ プレースホルダー 3"/>
          <p:cNvSpPr txBox="1">
            <a:spLocks/>
          </p:cNvSpPr>
          <p:nvPr/>
        </p:nvSpPr>
        <p:spPr>
          <a:xfrm>
            <a:off x="7663583" y="4526014"/>
            <a:ext cx="2835084" cy="113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姿勢追跡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ジェスチャ認識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95" y="2040652"/>
            <a:ext cx="2910099" cy="1950790"/>
          </a:xfrm>
          <a:prstGeom prst="rect">
            <a:avLst/>
          </a:prstGeom>
        </p:spPr>
      </p:pic>
      <p:sp>
        <p:nvSpPr>
          <p:cNvPr id="15" name="コンテンツ プレースホルダー 3"/>
          <p:cNvSpPr txBox="1">
            <a:spLocks/>
          </p:cNvSpPr>
          <p:nvPr/>
        </p:nvSpPr>
        <p:spPr>
          <a:xfrm>
            <a:off x="7766369" y="4011496"/>
            <a:ext cx="5112765" cy="65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© IEEE Trans. Cyber. Hubert Shum, et al.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55" y="1916493"/>
            <a:ext cx="2906006" cy="23429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84" y="1664576"/>
            <a:ext cx="2360436" cy="2551823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0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0013" y="621980"/>
            <a:ext cx="10723840" cy="7332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パターン認識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013" y="1507936"/>
            <a:ext cx="10928279" cy="1812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『</a:t>
            </a:r>
            <a:r>
              <a:rPr kumimoji="1" lang="ja-JP" altLang="en-US" dirty="0"/>
              <a:t>データの中の規則性を自動的に見つけ出し</a:t>
            </a:r>
            <a:r>
              <a:rPr lang="ja-JP" altLang="en-US" dirty="0"/>
              <a:t>、その規則性を使ってデータを異なるカテゴリに分類する処理</a:t>
            </a:r>
            <a:r>
              <a:rPr lang="en-US" altLang="ja-JP" dirty="0"/>
              <a:t>』</a:t>
            </a:r>
            <a:r>
              <a:rPr lang="ja-JP" altLang="en-US" dirty="0"/>
              <a:t> </a:t>
            </a:r>
            <a:r>
              <a:rPr lang="en-US" altLang="ja-JP" i="1" dirty="0"/>
              <a:t>(PRML, C.M. Bishop)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02897" y="2924220"/>
            <a:ext cx="9317148" cy="1796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1) 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 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Classification</a:t>
            </a: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複数の入力データを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既知のクラス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に分類する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クラス分類のみをパターン認識と呼ぶ事もある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02896" y="4847311"/>
            <a:ext cx="8940930" cy="180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クラスタリング 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Clustering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複数の入力データから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未知の類似したグループ　　（クラスタ）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を発見する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E295-420C-4265-BE54-AE59FA4027A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9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12992</TotalTime>
  <Words>4503</Words>
  <Application>Microsoft Office PowerPoint</Application>
  <PresentationFormat>ワイド画面</PresentationFormat>
  <Paragraphs>947</Paragraphs>
  <Slides>59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6" baseType="lpstr">
      <vt:lpstr>メイリオ</vt:lpstr>
      <vt:lpstr>Arial</vt:lpstr>
      <vt:lpstr>Arial</vt:lpstr>
      <vt:lpstr>Calibri</vt:lpstr>
      <vt:lpstr>Cambria Math</vt:lpstr>
      <vt:lpstr>Wingdings</vt:lpstr>
      <vt:lpstr>Office テーマ</vt:lpstr>
      <vt:lpstr>コンピュータビジョン</vt:lpstr>
      <vt:lpstr>Contents</vt:lpstr>
      <vt:lpstr>パターン認識とは1</vt:lpstr>
      <vt:lpstr>パターン認識</vt:lpstr>
      <vt:lpstr>パターン認識</vt:lpstr>
      <vt:lpstr>身近な応用例 – 文字認識</vt:lpstr>
      <vt:lpstr>身近な応用例 - 音声認識</vt:lpstr>
      <vt:lpstr>身近な応用例 – その他</vt:lpstr>
      <vt:lpstr>パターン認識</vt:lpstr>
      <vt:lpstr>PowerPoint プレゼンテーション</vt:lpstr>
      <vt:lpstr>PowerPoint プレゼンテーション</vt:lpstr>
      <vt:lpstr>パターン認識</vt:lpstr>
      <vt:lpstr>パターン認識とは2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 : パターン認識とは</vt:lpstr>
      <vt:lpstr>識別器1</vt:lpstr>
      <vt:lpstr>識別器</vt:lpstr>
      <vt:lpstr>プロトタイプ法</vt:lpstr>
      <vt:lpstr>プロトタイプ法 と マハラノビス距離</vt:lpstr>
      <vt:lpstr>プロトタイプ法 と マハラノビス距離</vt:lpstr>
      <vt:lpstr>プロトタイプ法 と マハラノビス距離</vt:lpstr>
      <vt:lpstr>プロトタイプ法 と マハラノビス距離</vt:lpstr>
      <vt:lpstr>kNN(k-Nearest Neighbor法)</vt:lpstr>
      <vt:lpstr>kNN(k-Nearest Neighbor法)</vt:lpstr>
      <vt:lpstr>kNN(k-Nearest Neighbor法)</vt:lpstr>
      <vt:lpstr>余談: kd-tree</vt:lpstr>
      <vt:lpstr>kd-treeの構築</vt:lpstr>
      <vt:lpstr>kd-treeの構築</vt:lpstr>
      <vt:lpstr>kd-treeの構築</vt:lpstr>
      <vt:lpstr>kd-treeの構築</vt:lpstr>
      <vt:lpstr>kd-treeの構築</vt:lpstr>
      <vt:lpstr>kd-treeの構築</vt:lpstr>
      <vt:lpstr>kd-treeの構築</vt:lpstr>
      <vt:lpstr>識別器2</vt:lpstr>
      <vt:lpstr>決定木 (classification tree / decision tree)</vt:lpstr>
      <vt:lpstr>決定木 (classification tree / decision tree)</vt:lpstr>
      <vt:lpstr>決定木の学習 (概要)[Fielding 77; Quinlan 93; Breiman 84]</vt:lpstr>
      <vt:lpstr>決定木の学習 (概要)[Fielding 77; Quinlan 93; Breiman 84]</vt:lpstr>
      <vt:lpstr>決定木の学習 (概要)[Fielding 77; Quinlan 93; Breiman 84]</vt:lpstr>
      <vt:lpstr>決定木の学習 (概要)[Fielding 77; Quinlan 93; Breiman 84]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集団学習 (Ensemble learning)</vt:lpstr>
      <vt:lpstr>Support Vector Machine </vt:lpstr>
      <vt:lpstr>まとめ: 識別器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Takashi Ijiri</dc:creator>
  <cp:lastModifiedBy>井尻　敬</cp:lastModifiedBy>
  <cp:revision>396</cp:revision>
  <cp:lastPrinted>2024-05-29T16:30:14Z</cp:lastPrinted>
  <dcterms:created xsi:type="dcterms:W3CDTF">2017-01-19T02:23:36Z</dcterms:created>
  <dcterms:modified xsi:type="dcterms:W3CDTF">2024-05-29T16:32:18Z</dcterms:modified>
</cp:coreProperties>
</file>